
<file path=[Content_Types].xml><?xml version="1.0" encoding="utf-8"?>
<Types xmlns="http://schemas.openxmlformats.org/package/2006/content-types">
  <Default Extension="fntdata" ContentType="application/x-fontdata"/>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318" r:id="rId2"/>
    <p:sldId id="256" r:id="rId3"/>
    <p:sldId id="257" r:id="rId4"/>
    <p:sldId id="283" r:id="rId5"/>
    <p:sldId id="263" r:id="rId6"/>
    <p:sldId id="278" r:id="rId7"/>
    <p:sldId id="279" r:id="rId8"/>
    <p:sldId id="280" r:id="rId9"/>
    <p:sldId id="281" r:id="rId10"/>
    <p:sldId id="282" r:id="rId11"/>
    <p:sldId id="285" r:id="rId12"/>
    <p:sldId id="287" r:id="rId13"/>
    <p:sldId id="286" r:id="rId14"/>
    <p:sldId id="289" r:id="rId15"/>
    <p:sldId id="288" r:id="rId16"/>
    <p:sldId id="290" r:id="rId17"/>
    <p:sldId id="291" r:id="rId18"/>
    <p:sldId id="294" r:id="rId19"/>
    <p:sldId id="293" r:id="rId20"/>
    <p:sldId id="295" r:id="rId21"/>
    <p:sldId id="292" r:id="rId22"/>
    <p:sldId id="296" r:id="rId23"/>
    <p:sldId id="297" r:id="rId24"/>
    <p:sldId id="299" r:id="rId25"/>
    <p:sldId id="300" r:id="rId26"/>
    <p:sldId id="301" r:id="rId27"/>
    <p:sldId id="302" r:id="rId28"/>
    <p:sldId id="303" r:id="rId29"/>
    <p:sldId id="304" r:id="rId30"/>
    <p:sldId id="305" r:id="rId31"/>
    <p:sldId id="307" r:id="rId32"/>
    <p:sldId id="308" r:id="rId33"/>
    <p:sldId id="306" r:id="rId34"/>
    <p:sldId id="309" r:id="rId35"/>
    <p:sldId id="310" r:id="rId36"/>
    <p:sldId id="311" r:id="rId37"/>
    <p:sldId id="312" r:id="rId38"/>
    <p:sldId id="313" r:id="rId39"/>
    <p:sldId id="314" r:id="rId40"/>
    <p:sldId id="315" r:id="rId41"/>
    <p:sldId id="316" r:id="rId42"/>
    <p:sldId id="317" r:id="rId43"/>
  </p:sldIdLst>
  <p:sldSz cx="18288000" cy="10287000"/>
  <p:notesSz cx="6858000" cy="9144000"/>
  <p:embeddedFontLst>
    <p:embeddedFont>
      <p:font typeface="Aptos" panose="020B0004020202020204" pitchFamily="34" charset="0"/>
      <p:regular r:id="rId45"/>
    </p:embeddedFont>
    <p:embeddedFont>
      <p:font typeface="Calibri" panose="020F0502020204030204" pitchFamily="34" charset="0"/>
      <p:regular r:id="rId46"/>
      <p:bold r:id="rId47"/>
      <p:italic r:id="rId48"/>
      <p:boldItalic r:id="rId49"/>
    </p:embeddedFont>
    <p:embeddedFont>
      <p:font typeface="Cambria" panose="02040503050406030204" pitchFamily="18"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DC0"/>
    <a:srgbClr val="87D2CC"/>
    <a:srgbClr val="7FB12A"/>
    <a:srgbClr val="D1B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22" autoAdjust="0"/>
  </p:normalViewPr>
  <p:slideViewPr>
    <p:cSldViewPr>
      <p:cViewPr varScale="1">
        <p:scale>
          <a:sx n="63" d="100"/>
          <a:sy n="63" d="100"/>
        </p:scale>
        <p:origin x="656"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51DC7-398F-47F7-94BD-DDAB0203C51E}"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6EA3F-9ED1-4E7A-9B3E-237EF3C3CA02}" type="slidenum">
              <a:rPr lang="en-US" smtClean="0"/>
              <a:t>‹#›</a:t>
            </a:fld>
            <a:endParaRPr lang="en-US"/>
          </a:p>
        </p:txBody>
      </p:sp>
    </p:spTree>
    <p:extLst>
      <p:ext uri="{BB962C8B-B14F-4D97-AF65-F5344CB8AC3E}">
        <p14:creationId xmlns:p14="http://schemas.microsoft.com/office/powerpoint/2010/main" val="312506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chia lớp thành 8 nhóm, giao nhiệm vụ cho các nhóm, yêu cầu các nhóm nghiên cứu kiến thức chương 6  hoàn thành câu trả lời vào giấy A0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Lần 1, mỗi nhóm thảo luận riêng các câu hỏi GV đặt ra,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Lần 2, thảo luận với nhóm bạn để thống nhất đáp án và chốt đáp án của 2 nhóm.</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Từng cặp nhóm thảo luận:</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 Nhóm 1, 2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 Nhóm 3, 4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 Nhóm 5,6 </a:t>
            </a:r>
            <a:endParaRPr lang="en-US" sz="1800" dirty="0">
              <a:solidFill>
                <a:srgbClr val="000000"/>
              </a:solidFill>
              <a:effectLst/>
              <a:latin typeface="Times New Roman" panose="02020603050405020304" pitchFamily="18" charset="0"/>
              <a:ea typeface="Calibri" panose="020F0502020204030204" pitchFamily="34" charset="0"/>
            </a:endParaRPr>
          </a:p>
          <a:p>
            <a:r>
              <a:rPr lang="vi-VN" sz="1800" kern="1200" dirty="0">
                <a:solidFill>
                  <a:srgbClr val="000000"/>
                </a:solidFill>
                <a:effectLst/>
                <a:latin typeface="Times New Roman" panose="02020603050405020304" pitchFamily="18" charset="0"/>
                <a:ea typeface="Calibri" panose="020F0502020204030204" pitchFamily="34" charset="0"/>
              </a:rPr>
              <a:t>    + Nhóm 7,8 </a:t>
            </a: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23</a:t>
            </a:fld>
            <a:endParaRPr lang="en-US"/>
          </a:p>
        </p:txBody>
      </p:sp>
    </p:spTree>
    <p:extLst>
      <p:ext uri="{BB962C8B-B14F-4D97-AF65-F5344CB8AC3E}">
        <p14:creationId xmlns:p14="http://schemas.microsoft.com/office/powerpoint/2010/main" val="913235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32</a:t>
            </a:fld>
            <a:endParaRPr lang="en-US"/>
          </a:p>
        </p:txBody>
      </p:sp>
    </p:spTree>
    <p:extLst>
      <p:ext uri="{BB962C8B-B14F-4D97-AF65-F5344CB8AC3E}">
        <p14:creationId xmlns:p14="http://schemas.microsoft.com/office/powerpoint/2010/main" val="3662376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33</a:t>
            </a:fld>
            <a:endParaRPr lang="en-US"/>
          </a:p>
        </p:txBody>
      </p:sp>
    </p:spTree>
    <p:extLst>
      <p:ext uri="{BB962C8B-B14F-4D97-AF65-F5344CB8AC3E}">
        <p14:creationId xmlns:p14="http://schemas.microsoft.com/office/powerpoint/2010/main" val="321703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34</a:t>
            </a:fld>
            <a:endParaRPr lang="en-US"/>
          </a:p>
        </p:txBody>
      </p:sp>
    </p:spTree>
    <p:extLst>
      <p:ext uri="{BB962C8B-B14F-4D97-AF65-F5344CB8AC3E}">
        <p14:creationId xmlns:p14="http://schemas.microsoft.com/office/powerpoint/2010/main" val="47473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35</a:t>
            </a:fld>
            <a:endParaRPr lang="en-US"/>
          </a:p>
        </p:txBody>
      </p:sp>
    </p:spTree>
    <p:extLst>
      <p:ext uri="{BB962C8B-B14F-4D97-AF65-F5344CB8AC3E}">
        <p14:creationId xmlns:p14="http://schemas.microsoft.com/office/powerpoint/2010/main" val="59395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36</a:t>
            </a:fld>
            <a:endParaRPr lang="en-US"/>
          </a:p>
        </p:txBody>
      </p:sp>
    </p:spTree>
    <p:extLst>
      <p:ext uri="{BB962C8B-B14F-4D97-AF65-F5344CB8AC3E}">
        <p14:creationId xmlns:p14="http://schemas.microsoft.com/office/powerpoint/2010/main" val="103307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37</a:t>
            </a:fld>
            <a:endParaRPr lang="en-US"/>
          </a:p>
        </p:txBody>
      </p:sp>
    </p:spTree>
    <p:extLst>
      <p:ext uri="{BB962C8B-B14F-4D97-AF65-F5344CB8AC3E}">
        <p14:creationId xmlns:p14="http://schemas.microsoft.com/office/powerpoint/2010/main" val="2884590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38</a:t>
            </a:fld>
            <a:endParaRPr lang="en-US"/>
          </a:p>
        </p:txBody>
      </p:sp>
    </p:spTree>
    <p:extLst>
      <p:ext uri="{BB962C8B-B14F-4D97-AF65-F5344CB8AC3E}">
        <p14:creationId xmlns:p14="http://schemas.microsoft.com/office/powerpoint/2010/main" val="51650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39</a:t>
            </a:fld>
            <a:endParaRPr lang="en-US"/>
          </a:p>
        </p:txBody>
      </p:sp>
    </p:spTree>
    <p:extLst>
      <p:ext uri="{BB962C8B-B14F-4D97-AF65-F5344CB8AC3E}">
        <p14:creationId xmlns:p14="http://schemas.microsoft.com/office/powerpoint/2010/main" val="548939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40</a:t>
            </a:fld>
            <a:endParaRPr lang="en-US"/>
          </a:p>
        </p:txBody>
      </p:sp>
    </p:spTree>
    <p:extLst>
      <p:ext uri="{BB962C8B-B14F-4D97-AF65-F5344CB8AC3E}">
        <p14:creationId xmlns:p14="http://schemas.microsoft.com/office/powerpoint/2010/main" val="339620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41</a:t>
            </a:fld>
            <a:endParaRPr lang="en-US"/>
          </a:p>
        </p:txBody>
      </p:sp>
    </p:spTree>
    <p:extLst>
      <p:ext uri="{BB962C8B-B14F-4D97-AF65-F5344CB8AC3E}">
        <p14:creationId xmlns:p14="http://schemas.microsoft.com/office/powerpoint/2010/main" val="254903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24</a:t>
            </a:fld>
            <a:endParaRPr lang="en-US"/>
          </a:p>
        </p:txBody>
      </p:sp>
    </p:spTree>
    <p:extLst>
      <p:ext uri="{BB962C8B-B14F-4D97-AF65-F5344CB8AC3E}">
        <p14:creationId xmlns:p14="http://schemas.microsoft.com/office/powerpoint/2010/main" val="4080016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42</a:t>
            </a:fld>
            <a:endParaRPr lang="en-US"/>
          </a:p>
        </p:txBody>
      </p:sp>
    </p:spTree>
    <p:extLst>
      <p:ext uri="{BB962C8B-B14F-4D97-AF65-F5344CB8AC3E}">
        <p14:creationId xmlns:p14="http://schemas.microsoft.com/office/powerpoint/2010/main" val="226527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25</a:t>
            </a:fld>
            <a:endParaRPr lang="en-US"/>
          </a:p>
        </p:txBody>
      </p:sp>
    </p:spTree>
    <p:extLst>
      <p:ext uri="{BB962C8B-B14F-4D97-AF65-F5344CB8AC3E}">
        <p14:creationId xmlns:p14="http://schemas.microsoft.com/office/powerpoint/2010/main" val="214036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26</a:t>
            </a:fld>
            <a:endParaRPr lang="en-US"/>
          </a:p>
        </p:txBody>
      </p:sp>
    </p:spTree>
    <p:extLst>
      <p:ext uri="{BB962C8B-B14F-4D97-AF65-F5344CB8AC3E}">
        <p14:creationId xmlns:p14="http://schemas.microsoft.com/office/powerpoint/2010/main" val="305306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27</a:t>
            </a:fld>
            <a:endParaRPr lang="en-US"/>
          </a:p>
        </p:txBody>
      </p:sp>
    </p:spTree>
    <p:extLst>
      <p:ext uri="{BB962C8B-B14F-4D97-AF65-F5344CB8AC3E}">
        <p14:creationId xmlns:p14="http://schemas.microsoft.com/office/powerpoint/2010/main" val="232953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28</a:t>
            </a:fld>
            <a:endParaRPr lang="en-US"/>
          </a:p>
        </p:txBody>
      </p:sp>
    </p:spTree>
    <p:extLst>
      <p:ext uri="{BB962C8B-B14F-4D97-AF65-F5344CB8AC3E}">
        <p14:creationId xmlns:p14="http://schemas.microsoft.com/office/powerpoint/2010/main" val="207799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0"/>
              </a:spcAft>
              <a:buClrTx/>
              <a:buSzTx/>
              <a:buFontTx/>
              <a:buNone/>
              <a:tabLst>
                <a:tab pos="8101330" algn="l"/>
              </a:tabLst>
              <a:defRPr/>
            </a:pPr>
            <a:r>
              <a:rPr lang="vi-VN" sz="1800" dirty="0">
                <a:solidFill>
                  <a:srgbClr val="000000"/>
                </a:solidFill>
                <a:effectLst/>
                <a:latin typeface="Times New Roman" panose="02020603050405020304" pitchFamily="18" charset="0"/>
                <a:ea typeface="Calibri" panose="020F0502020204030204" pitchFamily="34" charset="0"/>
              </a:rPr>
              <a:t>Cạnh tranh cùng loài là cạnh trạnh giữa các cá thể cùng loài. Sự cạnh tranh này do mật độ quần thể quá cao vượt giới hạn chịu đựng của môi trường về thức ăn và nơi ở, được thể hiện như tập tính chiếm lĩnh lãnh thổ, kí sinh cùng loài, ăn thịt lẫn nhau, tự tỉa thưa…</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29</a:t>
            </a:fld>
            <a:endParaRPr lang="en-US"/>
          </a:p>
        </p:txBody>
      </p:sp>
    </p:spTree>
    <p:extLst>
      <p:ext uri="{BB962C8B-B14F-4D97-AF65-F5344CB8AC3E}">
        <p14:creationId xmlns:p14="http://schemas.microsoft.com/office/powerpoint/2010/main" val="94357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30</a:t>
            </a:fld>
            <a:endParaRPr lang="en-US"/>
          </a:p>
        </p:txBody>
      </p:sp>
    </p:spTree>
    <p:extLst>
      <p:ext uri="{BB962C8B-B14F-4D97-AF65-F5344CB8AC3E}">
        <p14:creationId xmlns:p14="http://schemas.microsoft.com/office/powerpoint/2010/main" val="56897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31</a:t>
            </a:fld>
            <a:endParaRPr lang="en-US"/>
          </a:p>
        </p:txBody>
      </p:sp>
    </p:spTree>
    <p:extLst>
      <p:ext uri="{BB962C8B-B14F-4D97-AF65-F5344CB8AC3E}">
        <p14:creationId xmlns:p14="http://schemas.microsoft.com/office/powerpoint/2010/main" val="145432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slide" Target="slide6.xml"/><Relationship Id="rId1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4.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4.xml"/><Relationship Id="rId18" Type="http://schemas.openxmlformats.org/officeDocument/2006/relationships/slide" Target="slide6.xml"/><Relationship Id="rId26" Type="http://schemas.openxmlformats.org/officeDocument/2006/relationships/slide" Target="slide10.xml"/><Relationship Id="rId3" Type="http://schemas.openxmlformats.org/officeDocument/2006/relationships/slideLayout" Target="../slideLayouts/slideLayout2.xml"/><Relationship Id="rId21"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23.gif"/><Relationship Id="rId17" Type="http://schemas.openxmlformats.org/officeDocument/2006/relationships/image" Target="../media/image26.png"/><Relationship Id="rId25" Type="http://schemas.openxmlformats.org/officeDocument/2006/relationships/image" Target="../media/image30.png"/><Relationship Id="rId2" Type="http://schemas.openxmlformats.org/officeDocument/2006/relationships/audio" Target="../media/media1.wma"/><Relationship Id="rId16" Type="http://schemas.openxmlformats.org/officeDocument/2006/relationships/slide" Target="slide5.xml"/><Relationship Id="rId20" Type="http://schemas.openxmlformats.org/officeDocument/2006/relationships/slide" Target="slide7.xml"/><Relationship Id="rId1" Type="http://schemas.microsoft.com/office/2007/relationships/media" Target="../media/media1.wma"/><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slide" Target="slide9.xml"/><Relationship Id="rId5" Type="http://schemas.openxmlformats.org/officeDocument/2006/relationships/image" Target="../media/image16.jpeg"/><Relationship Id="rId15" Type="http://schemas.openxmlformats.org/officeDocument/2006/relationships/image" Target="../media/image25.png"/><Relationship Id="rId23" Type="http://schemas.openxmlformats.org/officeDocument/2006/relationships/image" Target="../media/image29.png"/><Relationship Id="rId10" Type="http://schemas.openxmlformats.org/officeDocument/2006/relationships/image" Target="../media/image21.png"/><Relationship Id="rId19" Type="http://schemas.openxmlformats.org/officeDocument/2006/relationships/image" Target="../media/image27.png"/><Relationship Id="rId4" Type="http://schemas.openxmlformats.org/officeDocument/2006/relationships/audio" Target="../media/audio1.wav"/><Relationship Id="rId9" Type="http://schemas.openxmlformats.org/officeDocument/2006/relationships/image" Target="../media/image20.png"/><Relationship Id="rId14" Type="http://schemas.openxmlformats.org/officeDocument/2006/relationships/image" Target="../media/image24.png"/><Relationship Id="rId22" Type="http://schemas.openxmlformats.org/officeDocument/2006/relationships/slide" Target="slide8.xml"/><Relationship Id="rId27" Type="http://schemas.openxmlformats.org/officeDocument/2006/relationships/image" Target="../media/image31.png"/></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forms.gle/LzVNwfMpYB9qH4JU6"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vnteach.co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3" Type="http://schemas.openxmlformats.org/officeDocument/2006/relationships/slideLayout" Target="../slideLayouts/slideLayout7.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8.svg"/><Relationship Id="rId11" Type="http://schemas.openxmlformats.org/officeDocument/2006/relationships/image" Target="../media/image13.svg"/><Relationship Id="rId5" Type="http://schemas.openxmlformats.org/officeDocument/2006/relationships/image" Target="../media/image7.png"/><Relationship Id="rId15" Type="http://schemas.openxmlformats.org/officeDocument/2006/relationships/image" Target="../media/image32.png"/><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slide" Target="slide4.xml"/><Relationship Id="rId1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slide" Target="slide6.xml"/><Relationship Id="rId1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slide" Target="slide6.xml"/><Relationship Id="rId1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slide" Target="slide6.xml"/><Relationship Id="rId1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DA2B2C-A750-56D7-04BE-5523D840C3F1}"/>
              </a:ext>
            </a:extLst>
          </p:cNvPr>
          <p:cNvSpPr txBox="1"/>
          <p:nvPr/>
        </p:nvSpPr>
        <p:spPr>
          <a:xfrm>
            <a:off x="3124200" y="2476500"/>
            <a:ext cx="10591800" cy="3352800"/>
          </a:xfrm>
          <a:prstGeom prst="rect">
            <a:avLst/>
          </a:prstGeom>
          <a:noFill/>
        </p:spPr>
        <p:txBody>
          <a:bodyPr wrap="square" rtlCol="0">
            <a:spAutoFit/>
          </a:bodyPr>
          <a:lstStyle/>
          <a:p>
            <a:endParaRPr lang="vi-VN" dirty="0"/>
          </a:p>
        </p:txBody>
      </p:sp>
      <p:graphicFrame>
        <p:nvGraphicFramePr>
          <p:cNvPr id="3" name="Table 2">
            <a:extLst>
              <a:ext uri="{FF2B5EF4-FFF2-40B4-BE49-F238E27FC236}">
                <a16:creationId xmlns:a16="http://schemas.microsoft.com/office/drawing/2014/main" id="{379D68CC-3365-8F68-F920-BBAE201B1AB4}"/>
              </a:ext>
            </a:extLst>
          </p:cNvPr>
          <p:cNvGraphicFramePr>
            <a:graphicFrameLocks noGrp="1"/>
          </p:cNvGraphicFramePr>
          <p:nvPr>
            <p:extLst>
              <p:ext uri="{D42A27DB-BD31-4B8C-83A1-F6EECF244321}">
                <p14:modId xmlns:p14="http://schemas.microsoft.com/office/powerpoint/2010/main" val="283866536"/>
              </p:ext>
            </p:extLst>
          </p:nvPr>
        </p:nvGraphicFramePr>
        <p:xfrm>
          <a:off x="1383540" y="495300"/>
          <a:ext cx="15837659" cy="9448801"/>
        </p:xfrm>
        <a:graphic>
          <a:graphicData uri="http://schemas.openxmlformats.org/drawingml/2006/table">
            <a:tbl>
              <a:tblPr firstRow="1" firstCol="1" bandRow="1">
                <a:tableStyleId>{5C22544A-7EE6-4342-B048-85BDC9FD1C3A}</a:tableStyleId>
              </a:tblPr>
              <a:tblGrid>
                <a:gridCol w="1224155">
                  <a:extLst>
                    <a:ext uri="{9D8B030D-6E8A-4147-A177-3AD203B41FA5}">
                      <a16:colId xmlns:a16="http://schemas.microsoft.com/office/drawing/2014/main" val="3991409297"/>
                    </a:ext>
                  </a:extLst>
                </a:gridCol>
                <a:gridCol w="3580064">
                  <a:extLst>
                    <a:ext uri="{9D8B030D-6E8A-4147-A177-3AD203B41FA5}">
                      <a16:colId xmlns:a16="http://schemas.microsoft.com/office/drawing/2014/main" val="4009256185"/>
                    </a:ext>
                  </a:extLst>
                </a:gridCol>
                <a:gridCol w="7963504">
                  <a:extLst>
                    <a:ext uri="{9D8B030D-6E8A-4147-A177-3AD203B41FA5}">
                      <a16:colId xmlns:a16="http://schemas.microsoft.com/office/drawing/2014/main" val="1384524547"/>
                    </a:ext>
                  </a:extLst>
                </a:gridCol>
                <a:gridCol w="3069936">
                  <a:extLst>
                    <a:ext uri="{9D8B030D-6E8A-4147-A177-3AD203B41FA5}">
                      <a16:colId xmlns:a16="http://schemas.microsoft.com/office/drawing/2014/main" val="4218373518"/>
                    </a:ext>
                  </a:extLst>
                </a:gridCol>
              </a:tblGrid>
              <a:tr h="871331">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STT</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Tên Zalo</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Gmail</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dirty="0">
                          <a:effectLst/>
                          <a:latin typeface="Times New Roman" panose="02020603050405020304" pitchFamily="18" charset="0"/>
                          <a:cs typeface="Times New Roman" panose="02020603050405020304" pitchFamily="18" charset="0"/>
                        </a:rPr>
                        <a:t>SĐT</a:t>
                      </a:r>
                      <a:endParaRPr lang="vi-VN" sz="3300" b="1" kern="0" dirty="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2982442453"/>
                  </a:ext>
                </a:extLst>
              </a:tr>
              <a:tr h="1697382">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1</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dirty="0" err="1">
                          <a:effectLst/>
                          <a:latin typeface="Times New Roman" panose="02020603050405020304" pitchFamily="18" charset="0"/>
                          <a:cs typeface="Times New Roman" panose="02020603050405020304" pitchFamily="18" charset="0"/>
                        </a:rPr>
                        <a:t>Hồ</a:t>
                      </a:r>
                      <a:r>
                        <a:rPr lang="en-US" sz="3300" kern="0" dirty="0">
                          <a:effectLst/>
                          <a:latin typeface="Times New Roman" panose="02020603050405020304" pitchFamily="18" charset="0"/>
                          <a:cs typeface="Times New Roman" panose="02020603050405020304" pitchFamily="18" charset="0"/>
                        </a:rPr>
                        <a:t> Minh </a:t>
                      </a:r>
                      <a:r>
                        <a:rPr lang="en-US" sz="3300" kern="0" dirty="0" err="1">
                          <a:effectLst/>
                          <a:latin typeface="Times New Roman" panose="02020603050405020304" pitchFamily="18" charset="0"/>
                          <a:cs typeface="Times New Roman" panose="02020603050405020304" pitchFamily="18" charset="0"/>
                        </a:rPr>
                        <a:t>Phương</a:t>
                      </a:r>
                      <a:endParaRPr lang="vi-VN" sz="3300" b="1" kern="0" dirty="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anita.ho010190@gmail.com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0973323349</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2247199422"/>
                  </a:ext>
                </a:extLst>
              </a:tr>
              <a:tr h="871331">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2</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Yen Chi </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ntychi72@gmail.com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0907038817</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358241436"/>
                  </a:ext>
                </a:extLst>
              </a:tr>
              <a:tr h="1697382">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3</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Trần Thị Thương</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tranthithuong.c23xuantruong@gmail.com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0349821760</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213338534"/>
                  </a:ext>
                </a:extLst>
              </a:tr>
              <a:tr h="871331">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4</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l">
                        <a:lnSpc>
                          <a:spcPct val="120000"/>
                        </a:lnSpc>
                        <a:spcBef>
                          <a:spcPts val="1200"/>
                        </a:spcBef>
                      </a:pPr>
                      <a:r>
                        <a:rPr lang="en-US" sz="3300" kern="0">
                          <a:effectLst/>
                          <a:latin typeface="Times New Roman" panose="02020603050405020304" pitchFamily="18" charset="0"/>
                          <a:cs typeface="Times New Roman" panose="02020603050405020304" pitchFamily="18" charset="0"/>
                        </a:rPr>
                        <a:t>Ánh Hồng </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anhhong090491@gmail.com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0836975234</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1161975623"/>
                  </a:ext>
                </a:extLst>
              </a:tr>
              <a:tr h="871331">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5</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Le Lan</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vinhthanh1206@gmail.com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0982704426</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2375380245"/>
                  </a:ext>
                </a:extLst>
              </a:tr>
              <a:tr h="1697382">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6</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Huỳnh Phước Mai</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huynhphuocmai@gmail.com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0901239983</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3957057254"/>
                  </a:ext>
                </a:extLst>
              </a:tr>
              <a:tr h="871331">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7</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Huệ Vũ</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dirty="0">
                          <a:effectLst/>
                          <a:latin typeface="Times New Roman" panose="02020603050405020304" pitchFamily="18" charset="0"/>
                          <a:cs typeface="Times New Roman" panose="02020603050405020304" pitchFamily="18" charset="0"/>
                        </a:rPr>
                        <a:t>vuthihue183@gmail.com</a:t>
                      </a:r>
                      <a:endParaRPr lang="vi-VN" sz="3300" b="1" kern="0" dirty="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dirty="0">
                          <a:effectLst/>
                          <a:latin typeface="Times New Roman" panose="02020603050405020304" pitchFamily="18" charset="0"/>
                          <a:cs typeface="Times New Roman" panose="02020603050405020304" pitchFamily="18" charset="0"/>
                        </a:rPr>
                        <a:t>0372139974</a:t>
                      </a:r>
                      <a:endParaRPr lang="vi-VN" sz="3300" b="1" kern="0" dirty="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2266896825"/>
                  </a:ext>
                </a:extLst>
              </a:tr>
            </a:tbl>
          </a:graphicData>
        </a:graphic>
      </p:graphicFrame>
    </p:spTree>
    <p:extLst>
      <p:ext uri="{BB962C8B-B14F-4D97-AF65-F5344CB8AC3E}">
        <p14:creationId xmlns:p14="http://schemas.microsoft.com/office/powerpoint/2010/main" val="726213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09600" y="616403"/>
            <a:ext cx="16426545" cy="6612593"/>
          </a:xfrm>
          <a:prstGeom prst="snip2DiagRect">
            <a:avLst/>
          </a:prstGeom>
          <a:solidFill>
            <a:srgbClr val="87D2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6229350" algn="l"/>
              </a:tabLst>
            </a:pPr>
            <a:r>
              <a:rPr lang="en-US" sz="4000" b="1" dirty="0" err="1">
                <a:solidFill>
                  <a:schemeClr val="tx1"/>
                </a:solidFill>
                <a:latin typeface="+mj-lt"/>
              </a:rPr>
              <a:t>Câu</a:t>
            </a:r>
            <a:r>
              <a:rPr lang="en-US" sz="4000" b="1" dirty="0">
                <a:solidFill>
                  <a:schemeClr val="tx1"/>
                </a:solidFill>
                <a:latin typeface="+mj-lt"/>
              </a:rPr>
              <a:t> </a:t>
            </a:r>
            <a:r>
              <a:rPr lang="en-US" sz="4000" b="1" dirty="0" err="1">
                <a:solidFill>
                  <a:schemeClr val="tx1"/>
                </a:solidFill>
                <a:latin typeface="+mj-lt"/>
              </a:rPr>
              <a:t>hỏi</a:t>
            </a:r>
            <a:r>
              <a:rPr lang="en-US" sz="4000" b="1" dirty="0">
                <a:solidFill>
                  <a:schemeClr val="tx1"/>
                </a:solidFill>
                <a:latin typeface="+mj-lt"/>
              </a:rPr>
              <a:t> 6: </a:t>
            </a:r>
            <a:r>
              <a:rPr lang="en-US" sz="4000" dirty="0">
                <a:solidFill>
                  <a:schemeClr val="tx1"/>
                </a:solidFill>
                <a:latin typeface="+mj-lt"/>
                <a:ea typeface="Calibri" panose="020F0502020204030204" pitchFamily="34" charset="0"/>
              </a:rPr>
              <a:t>Cho </a:t>
            </a:r>
            <a:r>
              <a:rPr lang="en-US" sz="4000" dirty="0" err="1">
                <a:solidFill>
                  <a:schemeClr val="tx1"/>
                </a:solidFill>
                <a:latin typeface="+mj-lt"/>
                <a:ea typeface="Calibri" panose="020F0502020204030204" pitchFamily="34" charset="0"/>
              </a:rPr>
              <a:t>các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nhân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sau</a:t>
            </a:r>
            <a:r>
              <a:rPr lang="en-US" sz="4000" dirty="0">
                <a:solidFill>
                  <a:schemeClr val="tx1"/>
                </a:solidFill>
                <a:latin typeface="+mj-lt"/>
                <a:ea typeface="Calibri" panose="020F0502020204030204" pitchFamily="34" charset="0"/>
              </a:rPr>
              <a:t>: </a:t>
            </a:r>
          </a:p>
          <a:p>
            <a:pPr indent="623888"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(1) </a:t>
            </a:r>
            <a:r>
              <a:rPr lang="en-US" sz="4000" dirty="0" err="1">
                <a:solidFill>
                  <a:schemeClr val="tx1"/>
                </a:solidFill>
                <a:latin typeface="+mj-lt"/>
                <a:ea typeface="Calibri" panose="020F0502020204030204" pitchFamily="34" charset="0"/>
              </a:rPr>
              <a:t>Sự</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cạnh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tranh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giữa</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các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cá</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trong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cùng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quần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a:t>
            </a:r>
          </a:p>
          <a:p>
            <a:pPr indent="623888"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(2) </a:t>
            </a:r>
            <a:r>
              <a:rPr lang="en-US" sz="4000" dirty="0" err="1">
                <a:solidFill>
                  <a:schemeClr val="tx1"/>
                </a:solidFill>
                <a:latin typeface="+mj-lt"/>
                <a:ea typeface="Calibri" panose="020F0502020204030204" pitchFamily="34" charset="0"/>
              </a:rPr>
              <a:t>Số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lượng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kẻ</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thù</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ăn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thịt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trong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một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quần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xã</a:t>
            </a:r>
            <a:r>
              <a:rPr lang="en-US" sz="4000" dirty="0">
                <a:solidFill>
                  <a:schemeClr val="tx1"/>
                </a:solidFill>
                <a:latin typeface="+mj-lt"/>
                <a:ea typeface="Calibri" panose="020F0502020204030204" pitchFamily="34" charset="0"/>
              </a:rPr>
              <a:t>.</a:t>
            </a:r>
          </a:p>
          <a:p>
            <a:pPr indent="623888"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(3) </a:t>
            </a:r>
            <a:r>
              <a:rPr lang="en-US" sz="4000" dirty="0" err="1">
                <a:solidFill>
                  <a:schemeClr val="tx1"/>
                </a:solidFill>
                <a:latin typeface="+mj-lt"/>
                <a:ea typeface="Calibri" panose="020F0502020204030204" pitchFamily="34" charset="0"/>
              </a:rPr>
              <a:t>Sức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sinh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sản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và</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mức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độ</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tử</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vong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của</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quần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a:t>
            </a:r>
          </a:p>
          <a:p>
            <a:pPr indent="623888"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(4) </a:t>
            </a:r>
            <a:r>
              <a:rPr lang="en-US" sz="4000" dirty="0" err="1">
                <a:solidFill>
                  <a:schemeClr val="tx1"/>
                </a:solidFill>
                <a:latin typeface="+mj-lt"/>
                <a:ea typeface="Calibri" panose="020F0502020204030204" pitchFamily="34" charset="0"/>
              </a:rPr>
              <a:t>Sự</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phát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tán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của</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các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cá</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trong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quần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a:t>
            </a:r>
          </a:p>
          <a:p>
            <a:pPr indent="623888"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(5) </a:t>
            </a:r>
            <a:r>
              <a:rPr lang="en-US" sz="4000" dirty="0" err="1">
                <a:solidFill>
                  <a:schemeClr val="tx1"/>
                </a:solidFill>
                <a:latin typeface="+mj-lt"/>
                <a:ea typeface="Calibri" panose="020F0502020204030204" pitchFamily="34" charset="0"/>
              </a:rPr>
              <a:t>Nhiệt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độ</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độ</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ẩm</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và</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ánh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sáng</a:t>
            </a:r>
            <a:r>
              <a:rPr lang="en-US" sz="4000" dirty="0">
                <a:solidFill>
                  <a:schemeClr val="tx1"/>
                </a:solidFill>
                <a:latin typeface="+mj-lt"/>
                <a:ea typeface="Calibri" panose="020F0502020204030204" pitchFamily="34" charset="0"/>
              </a:rPr>
              <a:t>.</a:t>
            </a:r>
          </a:p>
          <a:p>
            <a:pPr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Trong </a:t>
            </a:r>
            <a:r>
              <a:rPr lang="en-US" sz="4000" dirty="0" err="1">
                <a:solidFill>
                  <a:schemeClr val="tx1"/>
                </a:solidFill>
                <a:latin typeface="+mj-lt"/>
                <a:ea typeface="Calibri" panose="020F0502020204030204" pitchFamily="34" charset="0"/>
              </a:rPr>
              <a:t>các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nhân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trên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có</a:t>
            </a:r>
            <a:r>
              <a:rPr lang="en-US" sz="4000" dirty="0">
                <a:solidFill>
                  <a:schemeClr val="tx1"/>
                </a:solidFill>
                <a:latin typeface="+mj-lt"/>
                <a:ea typeface="Calibri" panose="020F0502020204030204" pitchFamily="34" charset="0"/>
              </a:rPr>
              <a:t> bao </a:t>
            </a:r>
            <a:r>
              <a:rPr lang="en-US" sz="4000" dirty="0" err="1">
                <a:solidFill>
                  <a:schemeClr val="tx1"/>
                </a:solidFill>
                <a:latin typeface="+mj-lt"/>
                <a:ea typeface="Calibri" panose="020F0502020204030204" pitchFamily="34" charset="0"/>
              </a:rPr>
              <a:t>nhiêu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nhân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sinh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thái</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được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coi</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là</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nhân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phụ</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thuộc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vào</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mật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độ</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quần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a:t>
            </a:r>
            <a:endParaRPr lang="en-US" sz="4000" b="1" dirty="0">
              <a:solidFill>
                <a:schemeClr val="tx1"/>
              </a:solidFill>
              <a:latin typeface="+mj-lt"/>
            </a:endParaRPr>
          </a:p>
        </p:txBody>
      </p:sp>
      <p:sp>
        <p:nvSpPr>
          <p:cNvPr id="50" name="Snip Diagonal Corner Rectangle 49"/>
          <p:cNvSpPr/>
          <p:nvPr/>
        </p:nvSpPr>
        <p:spPr>
          <a:xfrm>
            <a:off x="7073980" y="7502263"/>
            <a:ext cx="3041971" cy="141669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800" b="1" dirty="0">
                <a:solidFill>
                  <a:prstClr val="white"/>
                </a:solidFill>
                <a:latin typeface="Calibri" panose="020F0502020204030204"/>
              </a:rPr>
              <a:t>4</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0400" y="8082308"/>
            <a:ext cx="3600450" cy="2202305"/>
          </a:xfrm>
          <a:prstGeom prst="rect">
            <a:avLst/>
          </a:prstGeom>
        </p:spPr>
      </p:pic>
      <p:sp>
        <p:nvSpPr>
          <p:cNvPr id="2" name="Freeform 3">
            <a:extLst>
              <a:ext uri="{FF2B5EF4-FFF2-40B4-BE49-F238E27FC236}">
                <a16:creationId xmlns:a16="http://schemas.microsoft.com/office/drawing/2014/main" id="{954A1FEB-3AA4-A057-5763-51C99FAA968E}"/>
              </a:ext>
            </a:extLst>
          </p:cNvPr>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06BD5CA3-6D16-1C42-45A3-A5637A11F4F9}"/>
              </a:ext>
            </a:extLst>
          </p:cNvPr>
          <p:cNvSpPr/>
          <p:nvPr/>
        </p:nvSpPr>
        <p:spPr>
          <a:xfrm rot="21191301"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E1D978C4-B1FF-C106-CD3F-80F4B528A536}"/>
              </a:ext>
            </a:extLst>
          </p:cNvPr>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15">
            <a:extLst>
              <a:ext uri="{FF2B5EF4-FFF2-40B4-BE49-F238E27FC236}">
                <a16:creationId xmlns:a16="http://schemas.microsoft.com/office/drawing/2014/main" id="{DE3CFEEB-600F-B132-57E9-1930E075E901}"/>
              </a:ext>
            </a:extLst>
          </p:cNvPr>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11"/>
            <a:stretch>
              <a:fillRect/>
            </a:stretch>
          </a:blipFill>
        </p:spPr>
        <p:txBody>
          <a:bodyPr/>
          <a:lstStyle/>
          <a:p>
            <a:endParaRPr lang="en-US"/>
          </a:p>
        </p:txBody>
      </p:sp>
      <p:sp>
        <p:nvSpPr>
          <p:cNvPr id="6" name="Freeform 17">
            <a:extLst>
              <a:ext uri="{FF2B5EF4-FFF2-40B4-BE49-F238E27FC236}">
                <a16:creationId xmlns:a16="http://schemas.microsoft.com/office/drawing/2014/main" id="{198C1EF7-7071-80B3-8D20-20D45CFB541C}"/>
              </a:ext>
            </a:extLst>
          </p:cNvPr>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id="{5D40B3C5-410A-B365-8CC9-AFA5AE47218C}"/>
              </a:ext>
            </a:extLst>
          </p:cNvPr>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0" name="10 seconds countdown (Đồng hồ đếm ngược 10 giây)">
            <a:hlinkClick r:id="" action="ppaction://media"/>
            <a:extLst>
              <a:ext uri="{FF2B5EF4-FFF2-40B4-BE49-F238E27FC236}">
                <a16:creationId xmlns:a16="http://schemas.microsoft.com/office/drawing/2014/main" id="{BBEE6FA8-382D-0853-6391-B5B954D09ED1}"/>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763404" y="7837777"/>
            <a:ext cx="2286000" cy="1285875"/>
          </a:xfrm>
          <a:prstGeom prst="rect">
            <a:avLst/>
          </a:prstGeom>
        </p:spPr>
      </p:pic>
      <p:sp>
        <p:nvSpPr>
          <p:cNvPr id="8" name="TextBox 7">
            <a:extLst>
              <a:ext uri="{FF2B5EF4-FFF2-40B4-BE49-F238E27FC236}">
                <a16:creationId xmlns:a16="http://schemas.microsoft.com/office/drawing/2014/main" id="{DB0C56C0-159C-8C79-53B7-02C37CBB12FA}"/>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9" name="TextBox 8">
            <a:extLst>
              <a:ext uri="{FF2B5EF4-FFF2-40B4-BE49-F238E27FC236}">
                <a16:creationId xmlns:a16="http://schemas.microsoft.com/office/drawing/2014/main" id="{FF6B3E24-AF41-9277-A448-B34CC64A12DE}"/>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27413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childTnLst>
              </p:cTn>
              <p:nextCondLst>
                <p:cond evt="onClick" delay="0">
                  <p:tgtEl>
                    <p:spTgt spid="10"/>
                  </p:tgtEl>
                </p:cond>
              </p:nextCondLst>
            </p:seq>
            <p:video>
              <p:cMediaNode vol="80000">
                <p:cTn id="28" fill="hold" display="0">
                  <p:stCondLst>
                    <p:cond delay="indefinite"/>
                  </p:stCondLst>
                </p:cTn>
                <p:tgtEl>
                  <p:spTgt spid="10"/>
                </p:tgtEl>
              </p:cMediaNode>
            </p:video>
          </p:childTnLst>
        </p:cTn>
      </p:par>
    </p:tnLst>
    <p:bldLst>
      <p:bldP spid="40"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2" name="TextBox 22"/>
          <p:cNvSpPr txBox="1"/>
          <p:nvPr/>
        </p:nvSpPr>
        <p:spPr>
          <a:xfrm>
            <a:off x="1595566" y="1929498"/>
            <a:ext cx="15697200" cy="6801477"/>
          </a:xfrm>
          <a:prstGeom prst="rect">
            <a:avLst/>
          </a:prstGeom>
          <a:solidFill>
            <a:schemeClr val="accent3">
              <a:lumMod val="20000"/>
              <a:lumOff val="80000"/>
            </a:schemeClr>
          </a:solidFill>
        </p:spPr>
        <p:txBody>
          <a:bodyPr wrap="square" lIns="0" tIns="0" rIns="0" bIns="0" rtlCol="0" anchor="t">
            <a:spAutoFit/>
          </a:bodyPr>
          <a:lstStyle/>
          <a:p>
            <a:pPr marL="457200" indent="-457200" algn="just">
              <a:lnSpc>
                <a:spcPts val="4759"/>
              </a:lnSpc>
              <a:buFontTx/>
              <a:buChar char="-"/>
            </a:pPr>
            <a:r>
              <a:rPr lang="en-US" sz="3399" b="1" dirty="0" err="1">
                <a:solidFill>
                  <a:srgbClr val="000000"/>
                </a:solidFill>
                <a:latin typeface="+mj-lt"/>
              </a:rPr>
              <a:t>Nội</a:t>
            </a:r>
            <a:r>
              <a:rPr lang="en-US" sz="3399" b="1" dirty="0">
                <a:solidFill>
                  <a:srgbClr val="000000"/>
                </a:solidFill>
                <a:latin typeface="+mj-lt"/>
              </a:rPr>
              <a:t> dung</a:t>
            </a:r>
            <a:r>
              <a:rPr lang="en-US" sz="3399" dirty="0">
                <a:solidFill>
                  <a:srgbClr val="000000"/>
                </a:solidFill>
                <a:latin typeface="+mj-lt"/>
              </a:rPr>
              <a:t>: </a:t>
            </a:r>
            <a:r>
              <a:rPr lang="en-US" sz="3399" dirty="0" err="1">
                <a:solidFill>
                  <a:srgbClr val="000000"/>
                </a:solidFill>
                <a:latin typeface="+mj-lt"/>
              </a:rPr>
              <a:t>Bốc</a:t>
            </a:r>
            <a:r>
              <a:rPr lang="en-US" sz="3399" dirty="0">
                <a:solidFill>
                  <a:srgbClr val="000000"/>
                </a:solidFill>
                <a:latin typeface="+mj-lt"/>
              </a:rPr>
              <a:t> </a:t>
            </a:r>
            <a:r>
              <a:rPr lang="en-US" sz="3399" dirty="0" err="1">
                <a:solidFill>
                  <a:srgbClr val="000000"/>
                </a:solidFill>
                <a:latin typeface="+mj-lt"/>
              </a:rPr>
              <a:t>thăm</a:t>
            </a:r>
            <a:r>
              <a:rPr lang="en-US" sz="3399" dirty="0">
                <a:solidFill>
                  <a:srgbClr val="000000"/>
                </a:solidFill>
                <a:latin typeface="+mj-lt"/>
              </a:rPr>
              <a:t>, </a:t>
            </a:r>
            <a:r>
              <a:rPr lang="en-US" sz="3399" dirty="0" err="1">
                <a:solidFill>
                  <a:srgbClr val="000000"/>
                </a:solidFill>
                <a:latin typeface="+mj-lt"/>
              </a:rPr>
              <a:t>chọn</a:t>
            </a:r>
            <a:r>
              <a:rPr lang="en-US" sz="3399" dirty="0">
                <a:solidFill>
                  <a:srgbClr val="000000"/>
                </a:solidFill>
                <a:latin typeface="+mj-lt"/>
              </a:rPr>
              <a:t> </a:t>
            </a:r>
            <a:r>
              <a:rPr lang="en-US" sz="3399" dirty="0" err="1">
                <a:solidFill>
                  <a:srgbClr val="000000"/>
                </a:solidFill>
                <a:latin typeface="+mj-lt"/>
              </a:rPr>
              <a:t>nội</a:t>
            </a:r>
            <a:r>
              <a:rPr lang="en-US" sz="3399" dirty="0">
                <a:solidFill>
                  <a:srgbClr val="000000"/>
                </a:solidFill>
                <a:latin typeface="+mj-lt"/>
              </a:rPr>
              <a:t> dung </a:t>
            </a:r>
            <a:r>
              <a:rPr lang="en-US" sz="3399" dirty="0" err="1">
                <a:solidFill>
                  <a:srgbClr val="000000"/>
                </a:solidFill>
                <a:latin typeface="+mj-lt"/>
              </a:rPr>
              <a:t>để</a:t>
            </a:r>
            <a:r>
              <a:rPr lang="en-US" sz="3399" dirty="0">
                <a:solidFill>
                  <a:srgbClr val="000000"/>
                </a:solidFill>
                <a:latin typeface="+mj-lt"/>
              </a:rPr>
              <a:t> </a:t>
            </a:r>
            <a:r>
              <a:rPr lang="en-US" sz="3399" dirty="0" err="1">
                <a:solidFill>
                  <a:srgbClr val="000000"/>
                </a:solidFill>
                <a:latin typeface="+mj-lt"/>
              </a:rPr>
              <a:t>thiết</a:t>
            </a:r>
            <a:r>
              <a:rPr lang="en-US" sz="3399" dirty="0">
                <a:solidFill>
                  <a:srgbClr val="000000"/>
                </a:solidFill>
                <a:latin typeface="+mj-lt"/>
              </a:rPr>
              <a:t> </a:t>
            </a:r>
            <a:r>
              <a:rPr lang="en-US" sz="3399" dirty="0" err="1">
                <a:solidFill>
                  <a:srgbClr val="000000"/>
                </a:solidFill>
                <a:latin typeface="+mj-lt"/>
              </a:rPr>
              <a:t>kế</a:t>
            </a:r>
            <a:r>
              <a:rPr lang="en-US" sz="3399" dirty="0">
                <a:solidFill>
                  <a:srgbClr val="000000"/>
                </a:solidFill>
                <a:latin typeface="+mj-lt"/>
              </a:rPr>
              <a:t> </a:t>
            </a:r>
            <a:r>
              <a:rPr lang="en-US" sz="3399" dirty="0" err="1">
                <a:solidFill>
                  <a:srgbClr val="000000"/>
                </a:solidFill>
                <a:latin typeface="+mj-lt"/>
              </a:rPr>
              <a:t>sơ</a:t>
            </a:r>
            <a:r>
              <a:rPr lang="en-US" sz="3399" dirty="0">
                <a:solidFill>
                  <a:srgbClr val="000000"/>
                </a:solidFill>
                <a:latin typeface="+mj-lt"/>
              </a:rPr>
              <a:t> </a:t>
            </a:r>
            <a:r>
              <a:rPr lang="en-US" sz="3399" dirty="0" err="1">
                <a:solidFill>
                  <a:srgbClr val="000000"/>
                </a:solidFill>
                <a:latin typeface="+mj-lt"/>
              </a:rPr>
              <a:t>đồ</a:t>
            </a:r>
            <a:r>
              <a:rPr lang="en-US" sz="3399" dirty="0">
                <a:solidFill>
                  <a:srgbClr val="000000"/>
                </a:solidFill>
                <a:latin typeface="+mj-lt"/>
              </a:rPr>
              <a:t> </a:t>
            </a:r>
            <a:r>
              <a:rPr lang="en-US" sz="3399" dirty="0" err="1">
                <a:solidFill>
                  <a:srgbClr val="000000"/>
                </a:solidFill>
                <a:latin typeface="+mj-lt"/>
              </a:rPr>
              <a:t>tư</a:t>
            </a:r>
            <a:r>
              <a:rPr lang="en-US" sz="3399" dirty="0">
                <a:solidFill>
                  <a:srgbClr val="000000"/>
                </a:solidFill>
                <a:latin typeface="+mj-lt"/>
              </a:rPr>
              <a:t> </a:t>
            </a:r>
            <a:r>
              <a:rPr lang="en-US" sz="3399" dirty="0" err="1">
                <a:solidFill>
                  <a:srgbClr val="000000"/>
                </a:solidFill>
                <a:latin typeface="+mj-lt"/>
              </a:rPr>
              <a:t>duy</a:t>
            </a:r>
            <a:r>
              <a:rPr lang="en-US" sz="3399" dirty="0">
                <a:solidFill>
                  <a:srgbClr val="000000"/>
                </a:solidFill>
                <a:latin typeface="+mj-lt"/>
              </a:rPr>
              <a:t>.</a:t>
            </a:r>
          </a:p>
          <a:p>
            <a:pPr indent="682625"/>
            <a:r>
              <a:rPr lang="en-US" sz="3600" dirty="0"/>
              <a:t>+ </a:t>
            </a:r>
            <a:r>
              <a:rPr lang="en-US" sz="3600" dirty="0" err="1"/>
              <a:t>Nhóm</a:t>
            </a:r>
            <a:r>
              <a:rPr lang="en-US" sz="3600" dirty="0"/>
              <a:t> 1: </a:t>
            </a:r>
            <a:r>
              <a:rPr lang="en-US" sz="3600" dirty="0" err="1"/>
              <a:t>Vẽ</a:t>
            </a:r>
            <a:r>
              <a:rPr lang="en-US" sz="3600" dirty="0"/>
              <a:t> SĐTD </a:t>
            </a:r>
            <a:r>
              <a:rPr lang="en-US" sz="3600" dirty="0" err="1"/>
              <a:t>về</a:t>
            </a:r>
            <a:r>
              <a:rPr lang="en-US" sz="3600" dirty="0"/>
              <a:t> </a:t>
            </a:r>
            <a:r>
              <a:rPr lang="en-US" sz="3600" dirty="0" err="1"/>
              <a:t>môi</a:t>
            </a:r>
            <a:r>
              <a:rPr lang="en-US" sz="3600" dirty="0"/>
              <a:t> </a:t>
            </a:r>
            <a:r>
              <a:rPr lang="en-US" sz="3600" dirty="0" err="1"/>
              <a:t>trường</a:t>
            </a:r>
            <a:r>
              <a:rPr lang="en-US" sz="3600" dirty="0"/>
              <a:t> </a:t>
            </a:r>
            <a:r>
              <a:rPr lang="en-US" sz="3600" dirty="0" err="1"/>
              <a:t>sống</a:t>
            </a:r>
            <a:r>
              <a:rPr lang="en-US" sz="3600" dirty="0"/>
              <a:t> </a:t>
            </a:r>
            <a:r>
              <a:rPr lang="en-US" sz="3600" dirty="0" err="1"/>
              <a:t>và</a:t>
            </a:r>
            <a:r>
              <a:rPr lang="en-US" sz="3600" dirty="0"/>
              <a:t> </a:t>
            </a:r>
            <a:r>
              <a:rPr lang="en-US" sz="3600" dirty="0" err="1"/>
              <a:t>các</a:t>
            </a:r>
            <a:r>
              <a:rPr lang="en-US" sz="3600" dirty="0"/>
              <a:t> </a:t>
            </a:r>
            <a:r>
              <a:rPr lang="en-US" sz="3600" dirty="0" err="1"/>
              <a:t>nhân</a:t>
            </a:r>
            <a:r>
              <a:rPr lang="en-US" sz="3600" dirty="0"/>
              <a:t> </a:t>
            </a:r>
            <a:r>
              <a:rPr lang="en-US" sz="3600" dirty="0" err="1"/>
              <a:t>tố</a:t>
            </a:r>
            <a:r>
              <a:rPr lang="en-US" sz="3600" dirty="0"/>
              <a:t> </a:t>
            </a:r>
            <a:r>
              <a:rPr lang="en-US" sz="3600" dirty="0" err="1"/>
              <a:t>sinh</a:t>
            </a:r>
            <a:r>
              <a:rPr lang="en-US" sz="3600" dirty="0"/>
              <a:t> </a:t>
            </a:r>
            <a:r>
              <a:rPr lang="en-US" sz="3600" dirty="0" err="1"/>
              <a:t>thái</a:t>
            </a:r>
            <a:endParaRPr lang="en-US" sz="3600" dirty="0"/>
          </a:p>
          <a:p>
            <a:pPr indent="682625"/>
            <a:r>
              <a:rPr lang="en-US" sz="3600" dirty="0"/>
              <a:t>+ </a:t>
            </a:r>
            <a:r>
              <a:rPr lang="en-US" sz="3600" dirty="0" err="1"/>
              <a:t>Nhóm</a:t>
            </a:r>
            <a:r>
              <a:rPr lang="en-US" sz="3600" dirty="0"/>
              <a:t> 2: </a:t>
            </a:r>
            <a:r>
              <a:rPr lang="en-US" sz="3600" dirty="0" err="1"/>
              <a:t>Vẽ</a:t>
            </a:r>
            <a:r>
              <a:rPr lang="en-US" sz="3600" dirty="0"/>
              <a:t> SĐTD </a:t>
            </a:r>
            <a:r>
              <a:rPr lang="en-US" sz="3600" dirty="0" err="1"/>
              <a:t>về</a:t>
            </a:r>
            <a:r>
              <a:rPr lang="en-US" sz="3600" dirty="0"/>
              <a:t> </a:t>
            </a:r>
            <a:r>
              <a:rPr lang="en-US" sz="3600" dirty="0" err="1"/>
              <a:t>khái</a:t>
            </a:r>
            <a:r>
              <a:rPr lang="en-US" sz="3600" dirty="0"/>
              <a:t> </a:t>
            </a:r>
            <a:r>
              <a:rPr lang="en-US" sz="3600" dirty="0" err="1"/>
              <a:t>niệm</a:t>
            </a:r>
            <a:r>
              <a:rPr lang="en-US" sz="3600" dirty="0"/>
              <a:t> </a:t>
            </a:r>
            <a:r>
              <a:rPr lang="en-US" sz="3600" dirty="0" err="1"/>
              <a:t>quần</a:t>
            </a:r>
            <a:r>
              <a:rPr lang="en-US" sz="3600" dirty="0"/>
              <a:t> </a:t>
            </a:r>
            <a:r>
              <a:rPr lang="en-US" sz="3600" dirty="0" err="1"/>
              <a:t>thể</a:t>
            </a:r>
            <a:r>
              <a:rPr lang="en-US" sz="3600" dirty="0"/>
              <a:t> </a:t>
            </a:r>
            <a:r>
              <a:rPr lang="en-US" sz="3600" dirty="0" err="1"/>
              <a:t>sinh</a:t>
            </a:r>
            <a:r>
              <a:rPr lang="en-US" sz="3600" dirty="0"/>
              <a:t> </a:t>
            </a:r>
            <a:r>
              <a:rPr lang="en-US" sz="3600" dirty="0" err="1"/>
              <a:t>vật</a:t>
            </a:r>
            <a:r>
              <a:rPr lang="en-US" sz="3600" dirty="0"/>
              <a:t> </a:t>
            </a:r>
            <a:r>
              <a:rPr lang="en-US" sz="3600" dirty="0" err="1"/>
              <a:t>và</a:t>
            </a:r>
            <a:r>
              <a:rPr lang="en-US" sz="3600" dirty="0"/>
              <a:t> </a:t>
            </a:r>
            <a:r>
              <a:rPr lang="en-US" sz="3600" dirty="0" err="1"/>
              <a:t>mối</a:t>
            </a:r>
            <a:r>
              <a:rPr lang="en-US" sz="3600" dirty="0"/>
              <a:t> </a:t>
            </a:r>
            <a:r>
              <a:rPr lang="en-US" sz="3600" dirty="0" err="1"/>
              <a:t>quan</a:t>
            </a:r>
            <a:r>
              <a:rPr lang="en-US" sz="3600" dirty="0"/>
              <a:t> </a:t>
            </a:r>
            <a:r>
              <a:rPr lang="en-US" sz="3600" dirty="0" err="1"/>
              <a:t>hệ</a:t>
            </a:r>
            <a:r>
              <a:rPr lang="en-US" sz="3600" dirty="0"/>
              <a:t> </a:t>
            </a:r>
            <a:r>
              <a:rPr lang="en-US" sz="3600" dirty="0" err="1"/>
              <a:t>giữa</a:t>
            </a:r>
            <a:r>
              <a:rPr lang="en-US" sz="3600" dirty="0"/>
              <a:t> </a:t>
            </a:r>
            <a:r>
              <a:rPr lang="en-US" sz="3600" dirty="0" err="1"/>
              <a:t>các</a:t>
            </a:r>
            <a:r>
              <a:rPr lang="en-US" sz="3600" dirty="0"/>
              <a:t> </a:t>
            </a:r>
            <a:r>
              <a:rPr lang="en-US" sz="3600" dirty="0" err="1"/>
              <a:t>cá</a:t>
            </a:r>
            <a:r>
              <a:rPr lang="en-US" sz="3600" dirty="0"/>
              <a:t> </a:t>
            </a:r>
            <a:r>
              <a:rPr lang="en-US" sz="3600" dirty="0" err="1"/>
              <a:t>thể</a:t>
            </a:r>
            <a:r>
              <a:rPr lang="en-US" sz="3600" dirty="0"/>
              <a:t> </a:t>
            </a:r>
            <a:r>
              <a:rPr lang="en-US" sz="3600" dirty="0" err="1"/>
              <a:t>trong</a:t>
            </a:r>
            <a:r>
              <a:rPr lang="en-US" sz="3600" dirty="0"/>
              <a:t> </a:t>
            </a:r>
            <a:r>
              <a:rPr lang="en-US" sz="3600" dirty="0" err="1"/>
              <a:t>quần</a:t>
            </a:r>
            <a:r>
              <a:rPr lang="en-US" sz="3600" dirty="0"/>
              <a:t> </a:t>
            </a:r>
            <a:r>
              <a:rPr lang="en-US" sz="3600" dirty="0" err="1"/>
              <a:t>thể</a:t>
            </a:r>
            <a:endParaRPr lang="en-US" sz="3600" dirty="0"/>
          </a:p>
          <a:p>
            <a:pPr indent="682625"/>
            <a:r>
              <a:rPr lang="en-US" sz="3600" dirty="0"/>
              <a:t>+ </a:t>
            </a:r>
            <a:r>
              <a:rPr lang="en-US" sz="3600" dirty="0" err="1"/>
              <a:t>Nhóm</a:t>
            </a:r>
            <a:r>
              <a:rPr lang="en-US" sz="3600" dirty="0"/>
              <a:t> 3: </a:t>
            </a:r>
            <a:r>
              <a:rPr lang="en-US" sz="3600" dirty="0" err="1"/>
              <a:t>Vẽ</a:t>
            </a:r>
            <a:r>
              <a:rPr lang="en-US" sz="3600" dirty="0"/>
              <a:t> SĐTD </a:t>
            </a:r>
            <a:r>
              <a:rPr lang="en-US" sz="3600" dirty="0" err="1"/>
              <a:t>về</a:t>
            </a:r>
            <a:r>
              <a:rPr lang="en-US" sz="3600" dirty="0"/>
              <a:t> </a:t>
            </a:r>
            <a:r>
              <a:rPr lang="en-US" sz="3600" dirty="0" err="1"/>
              <a:t>các</a:t>
            </a:r>
            <a:r>
              <a:rPr lang="en-US" sz="3600" dirty="0"/>
              <a:t> </a:t>
            </a:r>
            <a:r>
              <a:rPr lang="en-US" sz="3600" dirty="0" err="1"/>
              <a:t>đặc</a:t>
            </a:r>
            <a:r>
              <a:rPr lang="en-US" sz="3600" dirty="0"/>
              <a:t> </a:t>
            </a:r>
            <a:r>
              <a:rPr lang="en-US" sz="3600" dirty="0" err="1"/>
              <a:t>trưng</a:t>
            </a:r>
            <a:r>
              <a:rPr lang="en-US" sz="3600" dirty="0"/>
              <a:t> </a:t>
            </a:r>
            <a:r>
              <a:rPr lang="en-US" sz="3600" dirty="0" err="1"/>
              <a:t>cơ</a:t>
            </a:r>
            <a:r>
              <a:rPr lang="en-US" sz="3600" dirty="0"/>
              <a:t> </a:t>
            </a:r>
            <a:r>
              <a:rPr lang="en-US" sz="3600" dirty="0" err="1"/>
              <a:t>bản</a:t>
            </a:r>
            <a:r>
              <a:rPr lang="en-US" sz="3600" dirty="0"/>
              <a:t> </a:t>
            </a:r>
            <a:r>
              <a:rPr lang="en-US" sz="3600" dirty="0" err="1"/>
              <a:t>của</a:t>
            </a:r>
            <a:r>
              <a:rPr lang="en-US" sz="3600" dirty="0"/>
              <a:t> </a:t>
            </a:r>
            <a:r>
              <a:rPr lang="en-US" sz="3600" dirty="0" err="1"/>
              <a:t>quần</a:t>
            </a:r>
            <a:r>
              <a:rPr lang="en-US" sz="3600" dirty="0"/>
              <a:t> </a:t>
            </a:r>
            <a:r>
              <a:rPr lang="en-US" sz="3600" dirty="0" err="1"/>
              <a:t>thể</a:t>
            </a:r>
            <a:endParaRPr lang="en-US" sz="3600" dirty="0"/>
          </a:p>
          <a:p>
            <a:pPr indent="682625"/>
            <a:r>
              <a:rPr lang="en-US" sz="3600" dirty="0"/>
              <a:t>+ </a:t>
            </a:r>
            <a:r>
              <a:rPr lang="en-US" sz="3600" dirty="0" err="1"/>
              <a:t>Nhóm</a:t>
            </a:r>
            <a:r>
              <a:rPr lang="en-US" sz="3600" dirty="0"/>
              <a:t> 4: </a:t>
            </a:r>
            <a:r>
              <a:rPr lang="en-US" sz="3600" dirty="0" err="1"/>
              <a:t>Vẽ</a:t>
            </a:r>
            <a:r>
              <a:rPr lang="en-US" sz="3600" dirty="0"/>
              <a:t> SĐTD </a:t>
            </a:r>
            <a:r>
              <a:rPr lang="en-US" sz="3600" dirty="0" err="1"/>
              <a:t>về</a:t>
            </a:r>
            <a:r>
              <a:rPr lang="en-US" sz="3600" dirty="0"/>
              <a:t> </a:t>
            </a:r>
            <a:r>
              <a:rPr lang="en-US" sz="3600" dirty="0" err="1"/>
              <a:t>tăng</a:t>
            </a:r>
            <a:r>
              <a:rPr lang="en-US" sz="3600" dirty="0"/>
              <a:t> </a:t>
            </a:r>
            <a:r>
              <a:rPr lang="en-US" sz="3600" dirty="0" err="1"/>
              <a:t>trưởng</a:t>
            </a:r>
            <a:r>
              <a:rPr lang="en-US" sz="3600" dirty="0"/>
              <a:t> </a:t>
            </a:r>
            <a:r>
              <a:rPr lang="en-US" sz="3600" dirty="0" err="1"/>
              <a:t>của</a:t>
            </a:r>
            <a:r>
              <a:rPr lang="en-US" sz="3600" dirty="0"/>
              <a:t> </a:t>
            </a:r>
            <a:r>
              <a:rPr lang="en-US" sz="3600" dirty="0" err="1"/>
              <a:t>quần</a:t>
            </a:r>
            <a:r>
              <a:rPr lang="en-US" sz="3600" dirty="0"/>
              <a:t> </a:t>
            </a:r>
            <a:r>
              <a:rPr lang="en-US" sz="3600" dirty="0" err="1"/>
              <a:t>thể</a:t>
            </a:r>
            <a:endParaRPr lang="en-US" sz="6000" dirty="0">
              <a:solidFill>
                <a:srgbClr val="000000"/>
              </a:solidFill>
            </a:endParaRPr>
          </a:p>
          <a:p>
            <a:pPr marL="457200" indent="-457200" algn="just">
              <a:lnSpc>
                <a:spcPts val="4759"/>
              </a:lnSpc>
              <a:buFontTx/>
              <a:buChar char="-"/>
            </a:pPr>
            <a:r>
              <a:rPr lang="en-US" sz="3399" b="1" dirty="0" err="1">
                <a:solidFill>
                  <a:srgbClr val="000000"/>
                </a:solidFill>
                <a:latin typeface="+mj-lt"/>
              </a:rPr>
              <a:t>Hình</a:t>
            </a:r>
            <a:r>
              <a:rPr lang="en-US" sz="3399" b="1" dirty="0">
                <a:solidFill>
                  <a:srgbClr val="000000"/>
                </a:solidFill>
                <a:latin typeface="+mj-lt"/>
              </a:rPr>
              <a:t> </a:t>
            </a:r>
            <a:r>
              <a:rPr lang="en-US" sz="3399" b="1" dirty="0" err="1">
                <a:solidFill>
                  <a:srgbClr val="000000"/>
                </a:solidFill>
                <a:latin typeface="+mj-lt"/>
              </a:rPr>
              <a:t>thức</a:t>
            </a:r>
            <a:r>
              <a:rPr lang="en-US" sz="3399" dirty="0">
                <a:solidFill>
                  <a:srgbClr val="000000"/>
                </a:solidFill>
                <a:latin typeface="+mj-lt"/>
              </a:rPr>
              <a:t>: </a:t>
            </a:r>
          </a:p>
          <a:p>
            <a:pPr algn="just">
              <a:lnSpc>
                <a:spcPts val="4759"/>
              </a:lnSpc>
            </a:pPr>
            <a:r>
              <a:rPr lang="en-US" sz="3399" dirty="0">
                <a:solidFill>
                  <a:srgbClr val="000000"/>
                </a:solidFill>
                <a:latin typeface="+mj-lt"/>
              </a:rPr>
              <a:t>        + </a:t>
            </a:r>
            <a:r>
              <a:rPr lang="en-US" sz="3399" dirty="0" err="1">
                <a:solidFill>
                  <a:srgbClr val="000000"/>
                </a:solidFill>
                <a:latin typeface="+mj-lt"/>
              </a:rPr>
              <a:t>Tại</a:t>
            </a:r>
            <a:r>
              <a:rPr lang="en-US" sz="3399" dirty="0">
                <a:solidFill>
                  <a:srgbClr val="000000"/>
                </a:solidFill>
                <a:latin typeface="+mj-lt"/>
              </a:rPr>
              <a:t> </a:t>
            </a:r>
            <a:r>
              <a:rPr lang="en-US" sz="3399" dirty="0" err="1">
                <a:solidFill>
                  <a:srgbClr val="000000"/>
                </a:solidFill>
                <a:latin typeface="+mj-lt"/>
              </a:rPr>
              <a:t>nhà</a:t>
            </a:r>
            <a:r>
              <a:rPr lang="en-US" sz="3399" dirty="0">
                <a:solidFill>
                  <a:srgbClr val="000000"/>
                </a:solidFill>
                <a:latin typeface="+mj-lt"/>
              </a:rPr>
              <a:t>: </a:t>
            </a:r>
            <a:r>
              <a:rPr lang="en-US" sz="3399" dirty="0" err="1">
                <a:solidFill>
                  <a:srgbClr val="000000"/>
                </a:solidFill>
                <a:latin typeface="+mj-lt"/>
              </a:rPr>
              <a:t>các</a:t>
            </a:r>
            <a:r>
              <a:rPr lang="en-US" sz="3399" dirty="0">
                <a:solidFill>
                  <a:srgbClr val="000000"/>
                </a:solidFill>
                <a:latin typeface="+mj-lt"/>
              </a:rPr>
              <a:t> </a:t>
            </a:r>
            <a:r>
              <a:rPr lang="en-US" sz="3399" dirty="0" err="1">
                <a:solidFill>
                  <a:srgbClr val="000000"/>
                </a:solidFill>
                <a:latin typeface="+mj-lt"/>
              </a:rPr>
              <a:t>em</a:t>
            </a:r>
            <a:r>
              <a:rPr lang="en-US" sz="3399" dirty="0">
                <a:solidFill>
                  <a:srgbClr val="000000"/>
                </a:solidFill>
                <a:latin typeface="+mj-lt"/>
              </a:rPr>
              <a:t> </a:t>
            </a:r>
            <a:r>
              <a:rPr lang="en-US" sz="3399" dirty="0" err="1">
                <a:solidFill>
                  <a:srgbClr val="000000"/>
                </a:solidFill>
                <a:latin typeface="+mj-lt"/>
              </a:rPr>
              <a:t>lên</a:t>
            </a:r>
            <a:r>
              <a:rPr lang="en-US" sz="3399" dirty="0">
                <a:solidFill>
                  <a:srgbClr val="000000"/>
                </a:solidFill>
                <a:latin typeface="+mj-lt"/>
              </a:rPr>
              <a:t> </a:t>
            </a:r>
            <a:r>
              <a:rPr lang="en-US" sz="3399" dirty="0" err="1">
                <a:solidFill>
                  <a:srgbClr val="000000"/>
                </a:solidFill>
                <a:latin typeface="+mj-lt"/>
              </a:rPr>
              <a:t>kế</a:t>
            </a:r>
            <a:r>
              <a:rPr lang="en-US" sz="3399" dirty="0">
                <a:solidFill>
                  <a:srgbClr val="000000"/>
                </a:solidFill>
                <a:latin typeface="+mj-lt"/>
              </a:rPr>
              <a:t> hoạch, </a:t>
            </a:r>
            <a:r>
              <a:rPr lang="en-US" sz="3399" dirty="0" err="1">
                <a:solidFill>
                  <a:srgbClr val="000000"/>
                </a:solidFill>
                <a:latin typeface="+mj-lt"/>
              </a:rPr>
              <a:t>hoàn</a:t>
            </a:r>
            <a:r>
              <a:rPr lang="en-US" sz="3399" dirty="0">
                <a:solidFill>
                  <a:srgbClr val="000000"/>
                </a:solidFill>
                <a:latin typeface="+mj-lt"/>
              </a:rPr>
              <a:t> </a:t>
            </a:r>
            <a:r>
              <a:rPr lang="en-US" sz="3399" dirty="0" err="1">
                <a:solidFill>
                  <a:srgbClr val="000000"/>
                </a:solidFill>
                <a:latin typeface="+mj-lt"/>
              </a:rPr>
              <a:t>thành</a:t>
            </a:r>
            <a:r>
              <a:rPr lang="en-US" sz="3399" dirty="0">
                <a:solidFill>
                  <a:srgbClr val="000000"/>
                </a:solidFill>
                <a:latin typeface="+mj-lt"/>
              </a:rPr>
              <a:t> SĐTD</a:t>
            </a:r>
          </a:p>
          <a:p>
            <a:pPr algn="just">
              <a:lnSpc>
                <a:spcPts val="4759"/>
              </a:lnSpc>
            </a:pPr>
            <a:r>
              <a:rPr lang="en-US" sz="3399" dirty="0">
                <a:solidFill>
                  <a:srgbClr val="000000"/>
                </a:solidFill>
                <a:latin typeface="+mj-lt"/>
              </a:rPr>
              <a:t>        +  </a:t>
            </a:r>
            <a:r>
              <a:rPr lang="en-US" sz="3399" dirty="0" err="1">
                <a:solidFill>
                  <a:srgbClr val="000000"/>
                </a:solidFill>
                <a:latin typeface="+mj-lt"/>
              </a:rPr>
              <a:t>Tại</a:t>
            </a:r>
            <a:r>
              <a:rPr lang="en-US" sz="3399" dirty="0">
                <a:solidFill>
                  <a:srgbClr val="000000"/>
                </a:solidFill>
                <a:latin typeface="+mj-lt"/>
              </a:rPr>
              <a:t> </a:t>
            </a:r>
            <a:r>
              <a:rPr lang="en-US" sz="3399" dirty="0" err="1">
                <a:solidFill>
                  <a:srgbClr val="000000"/>
                </a:solidFill>
                <a:latin typeface="+mj-lt"/>
              </a:rPr>
              <a:t>lớp</a:t>
            </a:r>
            <a:r>
              <a:rPr lang="en-US" sz="3399" dirty="0">
                <a:solidFill>
                  <a:srgbClr val="000000"/>
                </a:solidFill>
                <a:latin typeface="+mj-lt"/>
              </a:rPr>
              <a:t>: </a:t>
            </a:r>
            <a:r>
              <a:rPr lang="en-US" sz="3399" dirty="0" err="1">
                <a:solidFill>
                  <a:srgbClr val="000000"/>
                </a:solidFill>
                <a:latin typeface="+mj-lt"/>
              </a:rPr>
              <a:t>thảo</a:t>
            </a:r>
            <a:r>
              <a:rPr lang="en-US" sz="3399" dirty="0">
                <a:solidFill>
                  <a:srgbClr val="000000"/>
                </a:solidFill>
                <a:latin typeface="+mj-lt"/>
              </a:rPr>
              <a:t> </a:t>
            </a:r>
            <a:r>
              <a:rPr lang="en-US" sz="3399" dirty="0" err="1">
                <a:solidFill>
                  <a:srgbClr val="000000"/>
                </a:solidFill>
                <a:latin typeface="+mj-lt"/>
              </a:rPr>
              <a:t>luận</a:t>
            </a:r>
            <a:r>
              <a:rPr lang="en-US" sz="3399" dirty="0">
                <a:solidFill>
                  <a:srgbClr val="000000"/>
                </a:solidFill>
                <a:latin typeface="+mj-lt"/>
              </a:rPr>
              <a:t> </a:t>
            </a:r>
            <a:r>
              <a:rPr lang="en-US" sz="3399" dirty="0" err="1">
                <a:solidFill>
                  <a:srgbClr val="000000"/>
                </a:solidFill>
                <a:latin typeface="+mj-lt"/>
              </a:rPr>
              <a:t>trong</a:t>
            </a:r>
            <a:r>
              <a:rPr lang="en-US" sz="3399" dirty="0">
                <a:solidFill>
                  <a:srgbClr val="000000"/>
                </a:solidFill>
                <a:latin typeface="+mj-lt"/>
              </a:rPr>
              <a:t> 1p, </a:t>
            </a:r>
            <a:r>
              <a:rPr lang="en-US" sz="3399" dirty="0" err="1">
                <a:solidFill>
                  <a:srgbClr val="000000"/>
                </a:solidFill>
                <a:latin typeface="+mj-lt"/>
              </a:rPr>
              <a:t>thống</a:t>
            </a:r>
            <a:r>
              <a:rPr lang="en-US" sz="3399" dirty="0">
                <a:solidFill>
                  <a:srgbClr val="000000"/>
                </a:solidFill>
                <a:latin typeface="+mj-lt"/>
              </a:rPr>
              <a:t> </a:t>
            </a:r>
            <a:r>
              <a:rPr lang="en-US" sz="3399" dirty="0" err="1">
                <a:solidFill>
                  <a:srgbClr val="000000"/>
                </a:solidFill>
                <a:latin typeface="+mj-lt"/>
              </a:rPr>
              <a:t>nhất</a:t>
            </a:r>
            <a:r>
              <a:rPr lang="en-US" sz="3399" dirty="0">
                <a:solidFill>
                  <a:srgbClr val="000000"/>
                </a:solidFill>
                <a:latin typeface="+mj-lt"/>
              </a:rPr>
              <a:t> </a:t>
            </a:r>
            <a:r>
              <a:rPr lang="en-US" sz="3399" dirty="0" err="1">
                <a:solidFill>
                  <a:srgbClr val="000000"/>
                </a:solidFill>
                <a:latin typeface="+mj-lt"/>
              </a:rPr>
              <a:t>và</a:t>
            </a:r>
            <a:r>
              <a:rPr lang="en-US" sz="3399" dirty="0">
                <a:solidFill>
                  <a:srgbClr val="000000"/>
                </a:solidFill>
                <a:latin typeface="+mj-lt"/>
              </a:rPr>
              <a:t> </a:t>
            </a:r>
            <a:r>
              <a:rPr lang="en-US" sz="3399" dirty="0" err="1">
                <a:solidFill>
                  <a:srgbClr val="000000"/>
                </a:solidFill>
                <a:latin typeface="+mj-lt"/>
              </a:rPr>
              <a:t>hoàn</a:t>
            </a:r>
            <a:r>
              <a:rPr lang="en-US" sz="3399" dirty="0">
                <a:solidFill>
                  <a:srgbClr val="000000"/>
                </a:solidFill>
                <a:latin typeface="+mj-lt"/>
              </a:rPr>
              <a:t> </a:t>
            </a:r>
            <a:r>
              <a:rPr lang="en-US" sz="3399" dirty="0" err="1">
                <a:solidFill>
                  <a:srgbClr val="000000"/>
                </a:solidFill>
                <a:latin typeface="+mj-lt"/>
              </a:rPr>
              <a:t>thành</a:t>
            </a:r>
            <a:r>
              <a:rPr lang="en-US" sz="3399" dirty="0">
                <a:solidFill>
                  <a:srgbClr val="000000"/>
                </a:solidFill>
                <a:latin typeface="+mj-lt"/>
              </a:rPr>
              <a:t> SĐTD, </a:t>
            </a:r>
            <a:r>
              <a:rPr lang="en-US" sz="3399" dirty="0" err="1">
                <a:solidFill>
                  <a:srgbClr val="000000"/>
                </a:solidFill>
                <a:latin typeface="+mj-lt"/>
              </a:rPr>
              <a:t>báo</a:t>
            </a:r>
            <a:r>
              <a:rPr lang="en-US" sz="3399" dirty="0">
                <a:solidFill>
                  <a:srgbClr val="000000"/>
                </a:solidFill>
                <a:latin typeface="+mj-lt"/>
              </a:rPr>
              <a:t> </a:t>
            </a:r>
            <a:r>
              <a:rPr lang="en-US" sz="3399" dirty="0" err="1">
                <a:solidFill>
                  <a:srgbClr val="000000"/>
                </a:solidFill>
                <a:latin typeface="+mj-lt"/>
              </a:rPr>
              <a:t>cáo</a:t>
            </a:r>
            <a:r>
              <a:rPr lang="en-US" sz="3399" dirty="0">
                <a:solidFill>
                  <a:srgbClr val="000000"/>
                </a:solidFill>
                <a:latin typeface="+mj-lt"/>
              </a:rPr>
              <a:t> </a:t>
            </a:r>
            <a:r>
              <a:rPr lang="en-US" sz="3399" dirty="0" err="1">
                <a:solidFill>
                  <a:srgbClr val="000000"/>
                </a:solidFill>
                <a:latin typeface="+mj-lt"/>
              </a:rPr>
              <a:t>trước</a:t>
            </a:r>
            <a:r>
              <a:rPr lang="en-US" sz="3399" dirty="0">
                <a:solidFill>
                  <a:srgbClr val="000000"/>
                </a:solidFill>
                <a:latin typeface="+mj-lt"/>
              </a:rPr>
              <a:t> </a:t>
            </a:r>
            <a:r>
              <a:rPr lang="en-US" sz="3399" dirty="0" err="1">
                <a:solidFill>
                  <a:srgbClr val="000000"/>
                </a:solidFill>
                <a:latin typeface="+mj-lt"/>
              </a:rPr>
              <a:t>lớp</a:t>
            </a:r>
            <a:endParaRPr lang="en-US" sz="3399" dirty="0">
              <a:solidFill>
                <a:srgbClr val="000000"/>
              </a:solidFill>
              <a:latin typeface="+mj-lt"/>
            </a:endParaRPr>
          </a:p>
          <a:p>
            <a:pPr marL="457200" indent="-457200">
              <a:buFontTx/>
              <a:buChar char="-"/>
            </a:pPr>
            <a:r>
              <a:rPr lang="en-US" sz="3399" b="1" dirty="0" err="1">
                <a:solidFill>
                  <a:srgbClr val="000000"/>
                </a:solidFill>
                <a:latin typeface="+mj-lt"/>
              </a:rPr>
              <a:t>Thời</a:t>
            </a:r>
            <a:r>
              <a:rPr lang="en-US" sz="3399" b="1" dirty="0">
                <a:solidFill>
                  <a:srgbClr val="000000"/>
                </a:solidFill>
                <a:latin typeface="+mj-lt"/>
              </a:rPr>
              <a:t> </a:t>
            </a:r>
            <a:r>
              <a:rPr lang="en-US" sz="3399" b="1" dirty="0" err="1">
                <a:solidFill>
                  <a:srgbClr val="000000"/>
                </a:solidFill>
                <a:latin typeface="+mj-lt"/>
              </a:rPr>
              <a:t>gian</a:t>
            </a:r>
            <a:r>
              <a:rPr lang="en-US" sz="3399" b="1" dirty="0">
                <a:solidFill>
                  <a:srgbClr val="000000"/>
                </a:solidFill>
                <a:latin typeface="+mj-lt"/>
              </a:rPr>
              <a:t> </a:t>
            </a:r>
            <a:r>
              <a:rPr lang="en-US" sz="3399" b="1" dirty="0" err="1">
                <a:solidFill>
                  <a:srgbClr val="000000"/>
                </a:solidFill>
                <a:latin typeface="+mj-lt"/>
              </a:rPr>
              <a:t>trình</a:t>
            </a:r>
            <a:r>
              <a:rPr lang="en-US" sz="3399" b="1" dirty="0">
                <a:solidFill>
                  <a:srgbClr val="000000"/>
                </a:solidFill>
                <a:latin typeface="+mj-lt"/>
              </a:rPr>
              <a:t> </a:t>
            </a:r>
            <a:r>
              <a:rPr lang="en-US" sz="3399" b="1" dirty="0" err="1">
                <a:solidFill>
                  <a:srgbClr val="000000"/>
                </a:solidFill>
                <a:latin typeface="+mj-lt"/>
              </a:rPr>
              <a:t>bày</a:t>
            </a:r>
            <a:r>
              <a:rPr lang="en-US" sz="3399" dirty="0">
                <a:solidFill>
                  <a:srgbClr val="000000"/>
                </a:solidFill>
                <a:latin typeface="+mj-lt"/>
              </a:rPr>
              <a:t>: 2 – 3 </a:t>
            </a:r>
            <a:r>
              <a:rPr lang="en-US" sz="3399" dirty="0" err="1">
                <a:solidFill>
                  <a:srgbClr val="000000"/>
                </a:solidFill>
                <a:latin typeface="+mj-lt"/>
              </a:rPr>
              <a:t>phút</a:t>
            </a:r>
            <a:endParaRPr lang="en-US" sz="3399" dirty="0">
              <a:solidFill>
                <a:srgbClr val="000000"/>
              </a:solidFill>
              <a:latin typeface="+mj-lt"/>
            </a:endParaRPr>
          </a:p>
          <a:p>
            <a:pPr marL="457200" indent="-457200">
              <a:buFontTx/>
              <a:buChar char="-"/>
            </a:pPr>
            <a:r>
              <a:rPr lang="en-US" sz="3399" b="1" dirty="0" err="1">
                <a:solidFill>
                  <a:srgbClr val="000000"/>
                </a:solidFill>
                <a:latin typeface="+mj-lt"/>
              </a:rPr>
              <a:t>Đánh</a:t>
            </a:r>
            <a:r>
              <a:rPr lang="en-US" sz="3399" b="1" dirty="0">
                <a:solidFill>
                  <a:srgbClr val="000000"/>
                </a:solidFill>
                <a:latin typeface="+mj-lt"/>
              </a:rPr>
              <a:t> </a:t>
            </a:r>
            <a:r>
              <a:rPr lang="en-US" sz="3399" b="1" dirty="0" err="1">
                <a:solidFill>
                  <a:srgbClr val="000000"/>
                </a:solidFill>
                <a:latin typeface="+mj-lt"/>
              </a:rPr>
              <a:t>giá</a:t>
            </a:r>
            <a:r>
              <a:rPr lang="en-US" sz="3399" b="1" dirty="0">
                <a:solidFill>
                  <a:srgbClr val="000000"/>
                </a:solidFill>
                <a:latin typeface="+mj-lt"/>
              </a:rPr>
              <a:t>: </a:t>
            </a:r>
            <a:r>
              <a:rPr lang="en-US" sz="3399" dirty="0" err="1">
                <a:solidFill>
                  <a:srgbClr val="000000"/>
                </a:solidFill>
                <a:latin typeface="+mj-lt"/>
              </a:rPr>
              <a:t>Đánh</a:t>
            </a:r>
            <a:r>
              <a:rPr lang="en-US" sz="3399" dirty="0">
                <a:solidFill>
                  <a:srgbClr val="000000"/>
                </a:solidFill>
                <a:latin typeface="+mj-lt"/>
              </a:rPr>
              <a:t> </a:t>
            </a:r>
            <a:r>
              <a:rPr lang="en-US" sz="3399" dirty="0" err="1">
                <a:solidFill>
                  <a:srgbClr val="000000"/>
                </a:solidFill>
                <a:latin typeface="+mj-lt"/>
              </a:rPr>
              <a:t>giá</a:t>
            </a:r>
            <a:r>
              <a:rPr lang="en-US" sz="3399" dirty="0">
                <a:solidFill>
                  <a:srgbClr val="000000"/>
                </a:solidFill>
                <a:latin typeface="+mj-lt"/>
              </a:rPr>
              <a:t> </a:t>
            </a:r>
            <a:r>
              <a:rPr lang="en-US" sz="3399" dirty="0" err="1">
                <a:solidFill>
                  <a:srgbClr val="000000"/>
                </a:solidFill>
                <a:latin typeface="+mj-lt"/>
              </a:rPr>
              <a:t>chéo</a:t>
            </a:r>
            <a:r>
              <a:rPr lang="en-US" sz="3399" dirty="0">
                <a:solidFill>
                  <a:srgbClr val="000000"/>
                </a:solidFill>
                <a:latin typeface="+mj-lt"/>
              </a:rPr>
              <a:t>  </a:t>
            </a:r>
            <a:r>
              <a:rPr lang="en-US" sz="3399" dirty="0" err="1">
                <a:solidFill>
                  <a:srgbClr val="000000"/>
                </a:solidFill>
                <a:latin typeface="+mj-lt"/>
              </a:rPr>
              <a:t>theo</a:t>
            </a:r>
            <a:r>
              <a:rPr lang="en-US" sz="3399" dirty="0">
                <a:solidFill>
                  <a:srgbClr val="000000"/>
                </a:solidFill>
                <a:latin typeface="+mj-lt"/>
              </a:rPr>
              <a:t> </a:t>
            </a:r>
            <a:r>
              <a:rPr lang="en-US" sz="3399" dirty="0" err="1">
                <a:solidFill>
                  <a:srgbClr val="000000"/>
                </a:solidFill>
                <a:latin typeface="+mj-lt"/>
              </a:rPr>
              <a:t>công</a:t>
            </a:r>
            <a:r>
              <a:rPr lang="en-US" sz="3399" dirty="0">
                <a:solidFill>
                  <a:srgbClr val="000000"/>
                </a:solidFill>
                <a:latin typeface="+mj-lt"/>
              </a:rPr>
              <a:t> </a:t>
            </a:r>
            <a:r>
              <a:rPr lang="en-US" sz="3399" dirty="0" err="1">
                <a:solidFill>
                  <a:srgbClr val="000000"/>
                </a:solidFill>
                <a:latin typeface="+mj-lt"/>
              </a:rPr>
              <a:t>cụ</a:t>
            </a:r>
            <a:r>
              <a:rPr lang="en-US" sz="3399" dirty="0">
                <a:solidFill>
                  <a:srgbClr val="000000"/>
                </a:solidFill>
                <a:latin typeface="+mj-lt"/>
              </a:rPr>
              <a:t> </a:t>
            </a:r>
            <a:r>
              <a:rPr lang="en-US" sz="3399" dirty="0" err="1">
                <a:solidFill>
                  <a:srgbClr val="000000"/>
                </a:solidFill>
                <a:latin typeface="+mj-lt"/>
              </a:rPr>
              <a:t>đánh</a:t>
            </a:r>
            <a:r>
              <a:rPr lang="en-US" sz="3399" dirty="0">
                <a:solidFill>
                  <a:srgbClr val="000000"/>
                </a:solidFill>
                <a:latin typeface="+mj-lt"/>
              </a:rPr>
              <a:t> </a:t>
            </a:r>
            <a:r>
              <a:rPr lang="en-US" sz="3399" dirty="0" err="1">
                <a:solidFill>
                  <a:srgbClr val="000000"/>
                </a:solidFill>
                <a:latin typeface="+mj-lt"/>
              </a:rPr>
              <a:t>giá</a:t>
            </a:r>
            <a:r>
              <a:rPr lang="en-US" sz="3399" dirty="0">
                <a:solidFill>
                  <a:srgbClr val="000000"/>
                </a:solidFill>
                <a:latin typeface="+mj-lt"/>
              </a:rPr>
              <a:t> 1</a:t>
            </a:r>
          </a:p>
          <a:p>
            <a:pPr algn="just"/>
            <a:endParaRPr lang="en-US" sz="3399" dirty="0">
              <a:solidFill>
                <a:srgbClr val="000000"/>
              </a:solidFill>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EF3DC0"/>
                </a:solidFill>
                <a:latin typeface="+mj-lt"/>
              </a:rPr>
              <a:t>Hoạt</a:t>
            </a:r>
            <a:r>
              <a:rPr lang="en-US" sz="4800" b="1" i="1" u="sng" dirty="0">
                <a:solidFill>
                  <a:srgbClr val="EF3DC0"/>
                </a:solidFill>
                <a:latin typeface="+mj-lt"/>
              </a:rPr>
              <a:t> </a:t>
            </a:r>
            <a:r>
              <a:rPr lang="en-US" sz="4800" b="1" i="1" u="sng" dirty="0" err="1">
                <a:solidFill>
                  <a:srgbClr val="EF3DC0"/>
                </a:solidFill>
                <a:latin typeface="+mj-lt"/>
              </a:rPr>
              <a:t>động</a:t>
            </a:r>
            <a:r>
              <a:rPr lang="en-US" sz="4800" b="1" i="1" u="sng" dirty="0">
                <a:solidFill>
                  <a:srgbClr val="EF3DC0"/>
                </a:solidFill>
                <a:latin typeface="+mj-lt"/>
              </a:rPr>
              <a:t> 2: </a:t>
            </a:r>
            <a:r>
              <a:rPr lang="en-US" sz="4800" b="1" i="1" u="sng" dirty="0" err="1">
                <a:solidFill>
                  <a:srgbClr val="EF3DC0"/>
                </a:solidFill>
                <a:latin typeface="+mj-lt"/>
              </a:rPr>
              <a:t>Hệ</a:t>
            </a:r>
            <a:r>
              <a:rPr lang="en-US" sz="4800" b="1" i="1" u="sng" dirty="0">
                <a:solidFill>
                  <a:srgbClr val="EF3DC0"/>
                </a:solidFill>
                <a:latin typeface="+mj-lt"/>
              </a:rPr>
              <a:t> </a:t>
            </a:r>
            <a:r>
              <a:rPr lang="en-US" sz="4800" b="1" i="1" u="sng" dirty="0" err="1">
                <a:solidFill>
                  <a:srgbClr val="EF3DC0"/>
                </a:solidFill>
                <a:latin typeface="+mj-lt"/>
              </a:rPr>
              <a:t>thống</a:t>
            </a:r>
            <a:r>
              <a:rPr lang="en-US" sz="4800" b="1" i="1" u="sng" dirty="0">
                <a:solidFill>
                  <a:srgbClr val="EF3DC0"/>
                </a:solidFill>
                <a:latin typeface="+mj-lt"/>
              </a:rPr>
              <a:t> </a:t>
            </a:r>
            <a:r>
              <a:rPr lang="en-US" sz="4800" b="1" i="1" u="sng" dirty="0" err="1">
                <a:solidFill>
                  <a:srgbClr val="EF3DC0"/>
                </a:solidFill>
                <a:latin typeface="+mj-lt"/>
              </a:rPr>
              <a:t>hóa</a:t>
            </a:r>
            <a:r>
              <a:rPr lang="en-US" sz="4800" b="1" i="1" u="sng" dirty="0">
                <a:solidFill>
                  <a:srgbClr val="EF3DC0"/>
                </a:solidFill>
                <a:latin typeface="+mj-lt"/>
              </a:rPr>
              <a:t> </a:t>
            </a:r>
            <a:r>
              <a:rPr lang="en-US" sz="4800" b="1" i="1" u="sng" dirty="0" err="1">
                <a:solidFill>
                  <a:srgbClr val="EF3DC0"/>
                </a:solidFill>
                <a:latin typeface="+mj-lt"/>
              </a:rPr>
              <a:t>kiến</a:t>
            </a:r>
            <a:r>
              <a:rPr lang="en-US" sz="4800" b="1" i="1" u="sng" dirty="0">
                <a:solidFill>
                  <a:srgbClr val="EF3DC0"/>
                </a:solidFill>
                <a:latin typeface="+mj-lt"/>
              </a:rPr>
              <a:t> </a:t>
            </a:r>
            <a:r>
              <a:rPr lang="en-US" sz="4800" b="1" i="1" u="sng" dirty="0" err="1">
                <a:solidFill>
                  <a:srgbClr val="EF3DC0"/>
                </a:solidFill>
                <a:latin typeface="+mj-lt"/>
              </a:rPr>
              <a:t>thức</a:t>
            </a:r>
            <a:endParaRPr lang="en-US" sz="4800" b="1" i="1" u="sng" dirty="0">
              <a:solidFill>
                <a:srgbClr val="EF3DC0"/>
              </a:solidFill>
              <a:latin typeface="+mj-lt"/>
            </a:endParaRPr>
          </a:p>
        </p:txBody>
      </p:sp>
    </p:spTree>
    <p:extLst>
      <p:ext uri="{BB962C8B-B14F-4D97-AF65-F5344CB8AC3E}">
        <p14:creationId xmlns:p14="http://schemas.microsoft.com/office/powerpoint/2010/main" val="619504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EF3DC0"/>
                </a:solidFill>
                <a:latin typeface="+mj-lt"/>
              </a:rPr>
              <a:t>Hoạt</a:t>
            </a:r>
            <a:r>
              <a:rPr lang="en-US" sz="4800" b="1" i="1" u="sng" dirty="0">
                <a:solidFill>
                  <a:srgbClr val="EF3DC0"/>
                </a:solidFill>
                <a:latin typeface="+mj-lt"/>
              </a:rPr>
              <a:t> </a:t>
            </a:r>
            <a:r>
              <a:rPr lang="en-US" sz="4800" b="1" i="1" u="sng" dirty="0" err="1">
                <a:solidFill>
                  <a:srgbClr val="EF3DC0"/>
                </a:solidFill>
                <a:latin typeface="+mj-lt"/>
              </a:rPr>
              <a:t>động</a:t>
            </a:r>
            <a:r>
              <a:rPr lang="en-US" sz="4800" b="1" i="1" u="sng" dirty="0">
                <a:solidFill>
                  <a:srgbClr val="EF3DC0"/>
                </a:solidFill>
                <a:latin typeface="+mj-lt"/>
              </a:rPr>
              <a:t> 2: </a:t>
            </a:r>
            <a:r>
              <a:rPr lang="en-US" sz="4800" b="1" i="1" u="sng" dirty="0" err="1">
                <a:solidFill>
                  <a:srgbClr val="EF3DC0"/>
                </a:solidFill>
                <a:latin typeface="+mj-lt"/>
              </a:rPr>
              <a:t>Hệ</a:t>
            </a:r>
            <a:r>
              <a:rPr lang="en-US" sz="4800" b="1" i="1" u="sng" dirty="0">
                <a:solidFill>
                  <a:srgbClr val="EF3DC0"/>
                </a:solidFill>
                <a:latin typeface="+mj-lt"/>
              </a:rPr>
              <a:t> </a:t>
            </a:r>
            <a:r>
              <a:rPr lang="en-US" sz="4800" b="1" i="1" u="sng" dirty="0" err="1">
                <a:solidFill>
                  <a:srgbClr val="EF3DC0"/>
                </a:solidFill>
                <a:latin typeface="+mj-lt"/>
              </a:rPr>
              <a:t>thống</a:t>
            </a:r>
            <a:r>
              <a:rPr lang="en-US" sz="4800" b="1" i="1" u="sng" dirty="0">
                <a:solidFill>
                  <a:srgbClr val="EF3DC0"/>
                </a:solidFill>
                <a:latin typeface="+mj-lt"/>
              </a:rPr>
              <a:t> </a:t>
            </a:r>
            <a:r>
              <a:rPr lang="en-US" sz="4800" b="1" i="1" u="sng" dirty="0" err="1">
                <a:solidFill>
                  <a:srgbClr val="EF3DC0"/>
                </a:solidFill>
                <a:latin typeface="+mj-lt"/>
              </a:rPr>
              <a:t>hóa</a:t>
            </a:r>
            <a:r>
              <a:rPr lang="en-US" sz="4800" b="1" i="1" u="sng" dirty="0">
                <a:solidFill>
                  <a:srgbClr val="EF3DC0"/>
                </a:solidFill>
                <a:latin typeface="+mj-lt"/>
              </a:rPr>
              <a:t> </a:t>
            </a:r>
            <a:r>
              <a:rPr lang="en-US" sz="4800" b="1" i="1" u="sng" dirty="0" err="1">
                <a:solidFill>
                  <a:srgbClr val="EF3DC0"/>
                </a:solidFill>
                <a:latin typeface="+mj-lt"/>
              </a:rPr>
              <a:t>kiến</a:t>
            </a:r>
            <a:r>
              <a:rPr lang="en-US" sz="4800" b="1" i="1" u="sng" dirty="0">
                <a:solidFill>
                  <a:srgbClr val="EF3DC0"/>
                </a:solidFill>
                <a:latin typeface="+mj-lt"/>
              </a:rPr>
              <a:t> </a:t>
            </a:r>
            <a:r>
              <a:rPr lang="en-US" sz="4800" b="1" i="1" u="sng" dirty="0" err="1">
                <a:solidFill>
                  <a:srgbClr val="EF3DC0"/>
                </a:solidFill>
                <a:latin typeface="+mj-lt"/>
              </a:rPr>
              <a:t>thức</a:t>
            </a:r>
            <a:endParaRPr lang="en-US" sz="4800" b="1" i="1" u="sng" dirty="0">
              <a:solidFill>
                <a:srgbClr val="EF3DC0"/>
              </a:solidFill>
              <a:latin typeface="+mj-lt"/>
            </a:endParaRPr>
          </a:p>
        </p:txBody>
      </p:sp>
      <p:graphicFrame>
        <p:nvGraphicFramePr>
          <p:cNvPr id="8" name="Table 7">
            <a:extLst>
              <a:ext uri="{FF2B5EF4-FFF2-40B4-BE49-F238E27FC236}">
                <a16:creationId xmlns:a16="http://schemas.microsoft.com/office/drawing/2014/main" id="{3C76764B-B772-47BD-75C8-E2535EA8C528}"/>
              </a:ext>
            </a:extLst>
          </p:cNvPr>
          <p:cNvGraphicFramePr>
            <a:graphicFrameLocks noGrp="1"/>
          </p:cNvGraphicFramePr>
          <p:nvPr>
            <p:extLst>
              <p:ext uri="{D42A27DB-BD31-4B8C-83A1-F6EECF244321}">
                <p14:modId xmlns:p14="http://schemas.microsoft.com/office/powerpoint/2010/main" val="626711159"/>
              </p:ext>
            </p:extLst>
          </p:nvPr>
        </p:nvGraphicFramePr>
        <p:xfrm>
          <a:off x="283230" y="2095500"/>
          <a:ext cx="17166572" cy="6495786"/>
        </p:xfrm>
        <a:graphic>
          <a:graphicData uri="http://schemas.openxmlformats.org/drawingml/2006/table">
            <a:tbl>
              <a:tblPr firstRow="1" firstCol="1" bandRow="1">
                <a:tableStyleId>{5C22544A-7EE6-4342-B048-85BDC9FD1C3A}</a:tableStyleId>
              </a:tblPr>
              <a:tblGrid>
                <a:gridCol w="7450293">
                  <a:extLst>
                    <a:ext uri="{9D8B030D-6E8A-4147-A177-3AD203B41FA5}">
                      <a16:colId xmlns:a16="http://schemas.microsoft.com/office/drawing/2014/main" val="3519137466"/>
                    </a:ext>
                  </a:extLst>
                </a:gridCol>
                <a:gridCol w="1853990">
                  <a:extLst>
                    <a:ext uri="{9D8B030D-6E8A-4147-A177-3AD203B41FA5}">
                      <a16:colId xmlns:a16="http://schemas.microsoft.com/office/drawing/2014/main" val="241489641"/>
                    </a:ext>
                  </a:extLst>
                </a:gridCol>
                <a:gridCol w="1654856">
                  <a:extLst>
                    <a:ext uri="{9D8B030D-6E8A-4147-A177-3AD203B41FA5}">
                      <a16:colId xmlns:a16="http://schemas.microsoft.com/office/drawing/2014/main" val="165629519"/>
                    </a:ext>
                  </a:extLst>
                </a:gridCol>
                <a:gridCol w="1558725">
                  <a:extLst>
                    <a:ext uri="{9D8B030D-6E8A-4147-A177-3AD203B41FA5}">
                      <a16:colId xmlns:a16="http://schemas.microsoft.com/office/drawing/2014/main" val="3172663836"/>
                    </a:ext>
                  </a:extLst>
                </a:gridCol>
                <a:gridCol w="1558725">
                  <a:extLst>
                    <a:ext uri="{9D8B030D-6E8A-4147-A177-3AD203B41FA5}">
                      <a16:colId xmlns:a16="http://schemas.microsoft.com/office/drawing/2014/main" val="2910431891"/>
                    </a:ext>
                  </a:extLst>
                </a:gridCol>
                <a:gridCol w="1558725">
                  <a:extLst>
                    <a:ext uri="{9D8B030D-6E8A-4147-A177-3AD203B41FA5}">
                      <a16:colId xmlns:a16="http://schemas.microsoft.com/office/drawing/2014/main" val="2951657482"/>
                    </a:ext>
                  </a:extLst>
                </a:gridCol>
                <a:gridCol w="1531258">
                  <a:extLst>
                    <a:ext uri="{9D8B030D-6E8A-4147-A177-3AD203B41FA5}">
                      <a16:colId xmlns:a16="http://schemas.microsoft.com/office/drawing/2014/main" val="357506196"/>
                    </a:ext>
                  </a:extLst>
                </a:gridCol>
              </a:tblGrid>
              <a:tr h="1586593">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Các tiêu chí</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Điểm tối đa</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Mức 1</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Mức 2</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Mức 3</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Mức 4</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Mức 5</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56525128"/>
                  </a:ext>
                </a:extLst>
              </a:tr>
              <a:tr h="806903">
                <a:tc>
                  <a:txBody>
                    <a:bodyPr/>
                    <a:lstStyle/>
                    <a:p>
                      <a:pPr marL="457200" marR="0" indent="-457200" algn="just">
                        <a:lnSpc>
                          <a:spcPct val="100000"/>
                        </a:lnSpc>
                        <a:spcBef>
                          <a:spcPts val="0"/>
                        </a:spcBef>
                        <a:spcAft>
                          <a:spcPts val="0"/>
                        </a:spcAft>
                        <a:buFont typeface="Wingdings" panose="05000000000000000000" pitchFamily="2" charset="2"/>
                        <a:buChar char="q"/>
                        <a:tabLst>
                          <a:tab pos="8101330" algn="l"/>
                        </a:tabLst>
                      </a:pPr>
                      <a:r>
                        <a:rPr lang="vi-VN" sz="3600" b="0" dirty="0">
                          <a:solidFill>
                            <a:schemeClr val="tx1"/>
                          </a:solidFill>
                          <a:latin typeface="Calibri" panose="020F0502020204030204" pitchFamily="34" charset="0"/>
                          <a:cs typeface="Calibri" panose="020F0502020204030204" pitchFamily="34" charset="0"/>
                        </a:rPr>
                        <a:t>Nội dung đầy đủ</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8101330" algn="l"/>
                        </a:tabLst>
                      </a:pPr>
                      <a:r>
                        <a:rPr lang="vi-VN" sz="3600" dirty="0">
                          <a:solidFill>
                            <a:schemeClr val="tx1"/>
                          </a:solidFill>
                          <a:latin typeface="Calibri" panose="020F0502020204030204" pitchFamily="34" charset="0"/>
                          <a:cs typeface="Calibri" panose="020F0502020204030204" pitchFamily="34" charset="0"/>
                        </a:rPr>
                        <a:t>3</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5912454"/>
                  </a:ext>
                </a:extLst>
              </a:tr>
              <a:tr h="806903">
                <a:tc>
                  <a:txBody>
                    <a:bodyPr/>
                    <a:lstStyle/>
                    <a:p>
                      <a:pPr marL="457200" marR="0" indent="-457200" algn="just">
                        <a:lnSpc>
                          <a:spcPct val="100000"/>
                        </a:lnSpc>
                        <a:spcBef>
                          <a:spcPts val="0"/>
                        </a:spcBef>
                        <a:spcAft>
                          <a:spcPts val="0"/>
                        </a:spcAft>
                        <a:buFont typeface="Wingdings" panose="05000000000000000000" pitchFamily="2" charset="2"/>
                        <a:buChar char="q"/>
                        <a:tabLst>
                          <a:tab pos="8101330" algn="l"/>
                        </a:tabLst>
                      </a:pPr>
                      <a:r>
                        <a:rPr lang="vi-VN" sz="3600" b="0" dirty="0">
                          <a:solidFill>
                            <a:schemeClr val="tx1"/>
                          </a:solidFill>
                          <a:latin typeface="Calibri" panose="020F0502020204030204" pitchFamily="34" charset="0"/>
                          <a:cs typeface="Calibri" panose="020F0502020204030204" pitchFamily="34" charset="0"/>
                        </a:rPr>
                        <a:t>Nội dung chính xác</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8101330" algn="l"/>
                        </a:tabLst>
                      </a:pPr>
                      <a:r>
                        <a:rPr lang="vi-VN" sz="3600">
                          <a:solidFill>
                            <a:schemeClr val="tx1"/>
                          </a:solidFill>
                          <a:latin typeface="Calibri" panose="020F0502020204030204" pitchFamily="34" charset="0"/>
                          <a:cs typeface="Calibri" panose="020F0502020204030204" pitchFamily="34" charset="0"/>
                        </a:rPr>
                        <a:t>3</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805567"/>
                  </a:ext>
                </a:extLst>
              </a:tr>
              <a:tr h="1586593">
                <a:tc>
                  <a:txBody>
                    <a:bodyPr/>
                    <a:lstStyle/>
                    <a:p>
                      <a:pPr marL="457200" marR="0" indent="-457200" algn="l">
                        <a:lnSpc>
                          <a:spcPct val="100000"/>
                        </a:lnSpc>
                        <a:spcBef>
                          <a:spcPts val="0"/>
                        </a:spcBef>
                        <a:spcAft>
                          <a:spcPts val="0"/>
                        </a:spcAft>
                        <a:buFont typeface="Wingdings" panose="05000000000000000000" pitchFamily="2" charset="2"/>
                        <a:buChar char="q"/>
                        <a:tabLst>
                          <a:tab pos="8101330" algn="l"/>
                        </a:tabLst>
                      </a:pPr>
                      <a:r>
                        <a:rPr lang="vi-VN" sz="3600" b="0" dirty="0">
                          <a:solidFill>
                            <a:schemeClr val="tx1"/>
                          </a:solidFill>
                          <a:latin typeface="Calibri" panose="020F0502020204030204" pitchFamily="34" charset="0"/>
                          <a:cs typeface="Calibri" panose="020F0502020204030204" pitchFamily="34" charset="0"/>
                        </a:rPr>
                        <a:t>Trình bày khoa học, màu sắc hài hoà</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8101330" algn="l"/>
                        </a:tabLst>
                      </a:pPr>
                      <a:r>
                        <a:rPr lang="vi-VN" sz="3600" dirty="0">
                          <a:solidFill>
                            <a:schemeClr val="tx1"/>
                          </a:solidFill>
                          <a:latin typeface="Calibri" panose="020F0502020204030204" pitchFamily="34" charset="0"/>
                          <a:cs typeface="Calibri" panose="020F0502020204030204" pitchFamily="34" charset="0"/>
                        </a:rPr>
                        <a:t>2</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289646"/>
                  </a:ext>
                </a:extLst>
              </a:tr>
              <a:tr h="806903">
                <a:tc>
                  <a:txBody>
                    <a:bodyPr/>
                    <a:lstStyle/>
                    <a:p>
                      <a:pPr marL="457200" marR="0" indent="-457200" algn="just">
                        <a:lnSpc>
                          <a:spcPct val="100000"/>
                        </a:lnSpc>
                        <a:spcBef>
                          <a:spcPts val="0"/>
                        </a:spcBef>
                        <a:spcAft>
                          <a:spcPts val="0"/>
                        </a:spcAft>
                        <a:buFont typeface="Wingdings" panose="05000000000000000000" pitchFamily="2" charset="2"/>
                        <a:buChar char="q"/>
                        <a:tabLst>
                          <a:tab pos="8101330" algn="l"/>
                        </a:tabLst>
                      </a:pPr>
                      <a:r>
                        <a:rPr lang="vi-VN" sz="3600" b="0" dirty="0">
                          <a:solidFill>
                            <a:schemeClr val="tx1"/>
                          </a:solidFill>
                          <a:latin typeface="Calibri" panose="020F0502020204030204" pitchFamily="34" charset="0"/>
                          <a:cs typeface="Calibri" panose="020F0502020204030204" pitchFamily="34" charset="0"/>
                        </a:rPr>
                        <a:t>Có tính sáng tạo</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8101330" algn="l"/>
                        </a:tabLst>
                      </a:pPr>
                      <a:r>
                        <a:rPr lang="vi-VN" sz="3600">
                          <a:solidFill>
                            <a:schemeClr val="tx1"/>
                          </a:solidFill>
                          <a:latin typeface="Calibri" panose="020F0502020204030204" pitchFamily="34" charset="0"/>
                          <a:cs typeface="Calibri" panose="020F0502020204030204" pitchFamily="34" charset="0"/>
                        </a:rPr>
                        <a:t>2</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858850"/>
                  </a:ext>
                </a:extLst>
              </a:tr>
              <a:tr h="806903">
                <a:tc>
                  <a:txBody>
                    <a:bodyPr/>
                    <a:lstStyle/>
                    <a:p>
                      <a:pPr marL="0" marR="0" algn="ctr">
                        <a:lnSpc>
                          <a:spcPct val="150000"/>
                        </a:lnSpc>
                        <a:spcBef>
                          <a:spcPts val="0"/>
                        </a:spcBef>
                        <a:spcAft>
                          <a:spcPts val="0"/>
                        </a:spcAft>
                        <a:tabLst>
                          <a:tab pos="8101330" algn="l"/>
                        </a:tabLst>
                      </a:pPr>
                      <a:r>
                        <a:rPr lang="vi-VN" sz="4400" b="1" dirty="0">
                          <a:solidFill>
                            <a:schemeClr val="tx1"/>
                          </a:solidFill>
                          <a:latin typeface="Calibri" panose="020F0502020204030204" pitchFamily="34" charset="0"/>
                          <a:cs typeface="Calibri" panose="020F0502020204030204" pitchFamily="34" charset="0"/>
                        </a:rPr>
                        <a:t>Tổng</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tabLst>
                          <a:tab pos="8101330" algn="l"/>
                        </a:tabLst>
                      </a:pPr>
                      <a:r>
                        <a:rPr lang="vi-VN" sz="4400" b="1" dirty="0">
                          <a:solidFill>
                            <a:schemeClr val="tx1"/>
                          </a:solidFill>
                          <a:latin typeface="Calibri" panose="020F0502020204030204" pitchFamily="34" charset="0"/>
                          <a:cs typeface="Calibri" panose="020F0502020204030204" pitchFamily="34" charset="0"/>
                        </a:rPr>
                        <a:t>10</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vi-VN" sz="4400" b="1" dirty="0">
                          <a:solidFill>
                            <a:schemeClr val="tx1"/>
                          </a:solidFill>
                          <a:latin typeface="Calibri" panose="020F0502020204030204" pitchFamily="34" charset="0"/>
                          <a:cs typeface="Calibri" panose="020F0502020204030204" pitchFamily="34" charset="0"/>
                        </a:rPr>
                        <a:t> </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vi-VN" sz="4400" b="1" dirty="0">
                          <a:solidFill>
                            <a:schemeClr val="tx1"/>
                          </a:solidFill>
                          <a:latin typeface="Calibri" panose="020F0502020204030204" pitchFamily="34" charset="0"/>
                          <a:cs typeface="Calibri" panose="020F0502020204030204" pitchFamily="34" charset="0"/>
                        </a:rPr>
                        <a:t> </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vi-VN" sz="4400" b="1" dirty="0">
                          <a:solidFill>
                            <a:schemeClr val="tx1"/>
                          </a:solidFill>
                          <a:latin typeface="Calibri" panose="020F0502020204030204" pitchFamily="34" charset="0"/>
                          <a:cs typeface="Calibri" panose="020F0502020204030204" pitchFamily="34" charset="0"/>
                        </a:rPr>
                        <a:t> </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vi-VN" sz="4400" b="1" dirty="0">
                          <a:solidFill>
                            <a:schemeClr val="tx1"/>
                          </a:solidFill>
                          <a:latin typeface="Calibri" panose="020F0502020204030204" pitchFamily="34" charset="0"/>
                          <a:cs typeface="Calibri" panose="020F0502020204030204" pitchFamily="34" charset="0"/>
                        </a:rPr>
                        <a:t> </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vi-VN" sz="4400" b="1" dirty="0">
                          <a:solidFill>
                            <a:schemeClr val="tx1"/>
                          </a:solidFill>
                          <a:latin typeface="Calibri" panose="020F0502020204030204" pitchFamily="34" charset="0"/>
                          <a:cs typeface="Calibri" panose="020F0502020204030204" pitchFamily="34" charset="0"/>
                        </a:rPr>
                        <a:t> </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71845448"/>
                  </a:ext>
                </a:extLst>
              </a:tr>
            </a:tbl>
          </a:graphicData>
        </a:graphic>
      </p:graphicFrame>
    </p:spTree>
    <p:extLst>
      <p:ext uri="{BB962C8B-B14F-4D97-AF65-F5344CB8AC3E}">
        <p14:creationId xmlns:p14="http://schemas.microsoft.com/office/powerpoint/2010/main" val="3160750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9" name="TextBox 22">
            <a:extLst>
              <a:ext uri="{FF2B5EF4-FFF2-40B4-BE49-F238E27FC236}">
                <a16:creationId xmlns:a16="http://schemas.microsoft.com/office/drawing/2014/main" id="{630743F6-DD8C-1BE3-9375-8284455F34A1}"/>
              </a:ext>
            </a:extLst>
          </p:cNvPr>
          <p:cNvSpPr txBox="1"/>
          <p:nvPr/>
        </p:nvSpPr>
        <p:spPr>
          <a:xfrm>
            <a:off x="2057400" y="3053887"/>
            <a:ext cx="14685468" cy="5444567"/>
          </a:xfrm>
          <a:prstGeom prst="rect">
            <a:avLst/>
          </a:prstGeom>
          <a:solidFill>
            <a:schemeClr val="accent3">
              <a:lumMod val="20000"/>
              <a:lumOff val="80000"/>
            </a:schemeClr>
          </a:solidFill>
        </p:spPr>
        <p:txBody>
          <a:bodyPr wrap="square" lIns="0" tIns="0" rIns="0" bIns="0" rtlCol="0" anchor="t">
            <a:spAutoFit/>
          </a:bodyPr>
          <a:lstStyle/>
          <a:p>
            <a:pPr marL="457200" indent="-457200" algn="just">
              <a:lnSpc>
                <a:spcPct val="150000"/>
              </a:lnSpc>
              <a:buFontTx/>
              <a:buChar char="-"/>
            </a:pPr>
            <a:r>
              <a:rPr lang="en-US" sz="4000" b="1" dirty="0" err="1">
                <a:solidFill>
                  <a:srgbClr val="000000"/>
                </a:solidFill>
                <a:latin typeface="+mj-lt"/>
              </a:rPr>
              <a:t>Nội</a:t>
            </a:r>
            <a:r>
              <a:rPr lang="en-US" sz="4000" b="1" dirty="0">
                <a:solidFill>
                  <a:srgbClr val="000000"/>
                </a:solidFill>
                <a:latin typeface="+mj-lt"/>
              </a:rPr>
              <a:t> dung</a:t>
            </a:r>
            <a:r>
              <a:rPr lang="en-US" sz="4000" dirty="0">
                <a:solidFill>
                  <a:srgbClr val="000000"/>
                </a:solidFill>
                <a:latin typeface="+mj-lt"/>
              </a:rPr>
              <a:t>: </a:t>
            </a:r>
            <a:r>
              <a:rPr lang="en-US" sz="4000" dirty="0" err="1">
                <a:solidFill>
                  <a:srgbClr val="000000"/>
                </a:solidFill>
                <a:latin typeface="+mj-lt"/>
              </a:rPr>
              <a:t>Các</a:t>
            </a:r>
            <a:r>
              <a:rPr lang="en-US" sz="4000" dirty="0">
                <a:solidFill>
                  <a:srgbClr val="000000"/>
                </a:solidFill>
                <a:latin typeface="+mj-lt"/>
              </a:rPr>
              <a:t> </a:t>
            </a:r>
            <a:r>
              <a:rPr lang="vi-VN" sz="4000" dirty="0">
                <a:solidFill>
                  <a:srgbClr val="000000"/>
                </a:solidFill>
                <a:latin typeface="Calibri" panose="020F0502020204030204" pitchFamily="34" charset="0"/>
                <a:cs typeface="Calibri" panose="020F0502020204030204" pitchFamily="34" charset="0"/>
              </a:rPr>
              <a:t>nhóm thảo luận giải các bài tập 1,2,3 SGK trang 146 theo mẫu phiếu học tập</a:t>
            </a:r>
            <a:r>
              <a:rPr lang="en-US" sz="4000" dirty="0">
                <a:solidFill>
                  <a:srgbClr val="000000"/>
                </a:solidFill>
                <a:latin typeface="Calibri" panose="020F0502020204030204" pitchFamily="34" charset="0"/>
                <a:cs typeface="Calibri" panose="020F0502020204030204" pitchFamily="34" charset="0"/>
              </a:rPr>
              <a:t>.</a:t>
            </a:r>
          </a:p>
          <a:p>
            <a:pPr marL="457200" indent="-457200" algn="just">
              <a:lnSpc>
                <a:spcPct val="150000"/>
              </a:lnSpc>
              <a:buFontTx/>
              <a:buChar char="-"/>
            </a:pPr>
            <a:r>
              <a:rPr lang="en-US" sz="4000" b="1" dirty="0" err="1">
                <a:solidFill>
                  <a:srgbClr val="000000"/>
                </a:solidFill>
                <a:latin typeface="+mj-lt"/>
              </a:rPr>
              <a:t>Hình</a:t>
            </a:r>
            <a:r>
              <a:rPr lang="en-US" sz="4000" b="1" dirty="0">
                <a:solidFill>
                  <a:srgbClr val="000000"/>
                </a:solidFill>
                <a:latin typeface="+mj-lt"/>
              </a:rPr>
              <a:t> </a:t>
            </a:r>
            <a:r>
              <a:rPr lang="en-US" sz="4000" b="1" dirty="0" err="1">
                <a:solidFill>
                  <a:srgbClr val="000000"/>
                </a:solidFill>
                <a:latin typeface="+mj-lt"/>
              </a:rPr>
              <a:t>thức</a:t>
            </a:r>
            <a:r>
              <a:rPr lang="en-US" sz="4000" dirty="0">
                <a:solidFill>
                  <a:srgbClr val="000000"/>
                </a:solidFill>
                <a:latin typeface="+mj-lt"/>
              </a:rPr>
              <a:t>: </a:t>
            </a:r>
            <a:r>
              <a:rPr lang="en-US" sz="4000" dirty="0" err="1">
                <a:solidFill>
                  <a:srgbClr val="000000"/>
                </a:solidFill>
                <a:latin typeface="+mj-lt"/>
              </a:rPr>
              <a:t>Hoạt</a:t>
            </a:r>
            <a:r>
              <a:rPr lang="en-US" sz="4000" dirty="0">
                <a:solidFill>
                  <a:srgbClr val="000000"/>
                </a:solidFill>
                <a:latin typeface="+mj-lt"/>
              </a:rPr>
              <a:t> </a:t>
            </a:r>
            <a:r>
              <a:rPr lang="en-US" sz="4000" dirty="0" err="1">
                <a:solidFill>
                  <a:srgbClr val="000000"/>
                </a:solidFill>
                <a:latin typeface="+mj-lt"/>
              </a:rPr>
              <a:t>động</a:t>
            </a:r>
            <a:r>
              <a:rPr lang="en-US" sz="4000" dirty="0">
                <a:solidFill>
                  <a:srgbClr val="000000"/>
                </a:solidFill>
                <a:latin typeface="+mj-lt"/>
              </a:rPr>
              <a:t> 4 </a:t>
            </a:r>
            <a:r>
              <a:rPr lang="en-US" sz="4000" dirty="0" err="1">
                <a:solidFill>
                  <a:srgbClr val="000000"/>
                </a:solidFill>
                <a:latin typeface="+mj-lt"/>
              </a:rPr>
              <a:t>nhóm</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Thời</a:t>
            </a:r>
            <a:r>
              <a:rPr lang="en-US" sz="4000" b="1" dirty="0">
                <a:solidFill>
                  <a:srgbClr val="000000"/>
                </a:solidFill>
                <a:latin typeface="+mj-lt"/>
              </a:rPr>
              <a:t> </a:t>
            </a:r>
            <a:r>
              <a:rPr lang="en-US" sz="4000" b="1" dirty="0" err="1">
                <a:solidFill>
                  <a:srgbClr val="000000"/>
                </a:solidFill>
                <a:latin typeface="+mj-lt"/>
              </a:rPr>
              <a:t>gian</a:t>
            </a:r>
            <a:r>
              <a:rPr lang="en-US" sz="4000" dirty="0">
                <a:solidFill>
                  <a:srgbClr val="000000"/>
                </a:solidFill>
                <a:latin typeface="+mj-lt"/>
              </a:rPr>
              <a:t>: 5 </a:t>
            </a:r>
            <a:r>
              <a:rPr lang="en-US" sz="4000" dirty="0" err="1">
                <a:solidFill>
                  <a:srgbClr val="000000"/>
                </a:solidFill>
                <a:latin typeface="+mj-lt"/>
              </a:rPr>
              <a:t>phút</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Đánh</a:t>
            </a:r>
            <a:r>
              <a:rPr lang="en-US" sz="4000" b="1" dirty="0">
                <a:solidFill>
                  <a:srgbClr val="000000"/>
                </a:solidFill>
                <a:latin typeface="+mj-lt"/>
              </a:rPr>
              <a:t> </a:t>
            </a:r>
            <a:r>
              <a:rPr lang="en-US" sz="4000" b="1" dirty="0" err="1">
                <a:solidFill>
                  <a:srgbClr val="000000"/>
                </a:solidFill>
                <a:latin typeface="+mj-lt"/>
              </a:rPr>
              <a:t>giá</a:t>
            </a:r>
            <a:r>
              <a:rPr lang="en-US" sz="4000" b="1" dirty="0">
                <a:solidFill>
                  <a:srgbClr val="000000"/>
                </a:solidFill>
                <a:latin typeface="+mj-lt"/>
              </a:rPr>
              <a:t>: </a:t>
            </a:r>
            <a:r>
              <a:rPr lang="en-US" sz="4000" dirty="0" err="1">
                <a:solidFill>
                  <a:srgbClr val="000000"/>
                </a:solidFill>
                <a:latin typeface="+mj-lt"/>
              </a:rPr>
              <a:t>Công</a:t>
            </a:r>
            <a:r>
              <a:rPr lang="en-US" sz="4000" dirty="0">
                <a:solidFill>
                  <a:srgbClr val="000000"/>
                </a:solidFill>
                <a:latin typeface="+mj-lt"/>
              </a:rPr>
              <a:t> </a:t>
            </a:r>
            <a:r>
              <a:rPr lang="en-US" sz="4000" dirty="0" err="1">
                <a:solidFill>
                  <a:srgbClr val="000000"/>
                </a:solidFill>
                <a:latin typeface="+mj-lt"/>
              </a:rPr>
              <a:t>cụ</a:t>
            </a:r>
            <a:r>
              <a:rPr lang="en-US" sz="4000" dirty="0">
                <a:solidFill>
                  <a:srgbClr val="000000"/>
                </a:solidFill>
                <a:latin typeface="+mj-lt"/>
              </a:rPr>
              <a:t> 2.</a:t>
            </a:r>
          </a:p>
          <a:p>
            <a:pPr algn="just">
              <a:lnSpc>
                <a:spcPct val="150000"/>
              </a:lnSpc>
            </a:pPr>
            <a:endParaRPr lang="en-US" sz="4000" dirty="0">
              <a:solidFill>
                <a:srgbClr val="000000"/>
              </a:solidFill>
              <a:latin typeface="+mj-lt"/>
            </a:endParaRPr>
          </a:p>
        </p:txBody>
      </p:sp>
    </p:spTree>
    <p:extLst>
      <p:ext uri="{BB962C8B-B14F-4D97-AF65-F5344CB8AC3E}">
        <p14:creationId xmlns:p14="http://schemas.microsoft.com/office/powerpoint/2010/main" val="4214960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9" name="TextBox 22">
            <a:extLst>
              <a:ext uri="{FF2B5EF4-FFF2-40B4-BE49-F238E27FC236}">
                <a16:creationId xmlns:a16="http://schemas.microsoft.com/office/drawing/2014/main" id="{630743F6-DD8C-1BE3-9375-8284455F34A1}"/>
              </a:ext>
            </a:extLst>
          </p:cNvPr>
          <p:cNvSpPr txBox="1"/>
          <p:nvPr/>
        </p:nvSpPr>
        <p:spPr>
          <a:xfrm>
            <a:off x="1356228" y="2216872"/>
            <a:ext cx="15599868" cy="5444567"/>
          </a:xfrm>
          <a:prstGeom prst="rect">
            <a:avLst/>
          </a:prstGeom>
          <a:solidFill>
            <a:schemeClr val="accent3">
              <a:lumMod val="20000"/>
              <a:lumOff val="80000"/>
            </a:schemeClr>
          </a:solidFill>
        </p:spPr>
        <p:txBody>
          <a:bodyPr wrap="square" lIns="0" tIns="0" rIns="0" bIns="0" rtlCol="0" anchor="t">
            <a:spAutoFit/>
          </a:bodyPr>
          <a:lstStyle/>
          <a:p>
            <a:pPr marL="457200" indent="-457200" algn="just">
              <a:lnSpc>
                <a:spcPct val="150000"/>
              </a:lnSpc>
              <a:buFontTx/>
              <a:buChar char="-"/>
            </a:pPr>
            <a:r>
              <a:rPr lang="en-US" sz="4000" b="1" dirty="0" err="1">
                <a:solidFill>
                  <a:srgbClr val="000000"/>
                </a:solidFill>
                <a:latin typeface="+mj-lt"/>
              </a:rPr>
              <a:t>Phân</a:t>
            </a:r>
            <a:r>
              <a:rPr lang="en-US" sz="4000" b="1" dirty="0">
                <a:solidFill>
                  <a:srgbClr val="000000"/>
                </a:solidFill>
                <a:latin typeface="+mj-lt"/>
              </a:rPr>
              <a:t> </a:t>
            </a:r>
            <a:r>
              <a:rPr lang="en-US" sz="4000" b="1" dirty="0" err="1">
                <a:solidFill>
                  <a:srgbClr val="000000"/>
                </a:solidFill>
                <a:latin typeface="+mj-lt"/>
              </a:rPr>
              <a:t>công</a:t>
            </a:r>
            <a:r>
              <a:rPr lang="en-US" sz="4000" dirty="0">
                <a:solidFill>
                  <a:srgbClr val="000000"/>
                </a:solidFill>
                <a:latin typeface="+mj-lt"/>
              </a:rPr>
              <a:t>: </a:t>
            </a:r>
            <a:r>
              <a:rPr lang="vi-VN" sz="4000" dirty="0">
                <a:solidFill>
                  <a:srgbClr val="000000"/>
                </a:solidFill>
                <a:latin typeface="Calibri" panose="020F0502020204030204" pitchFamily="34" charset="0"/>
                <a:cs typeface="Calibri" panose="020F0502020204030204" pitchFamily="34" charset="0"/>
              </a:rPr>
              <a:t>(nhóm 1 chấm điểm cho nhóm 2, nhóm 2 chấm nhóm 3, nhóm 3 chấm nhóm 4, nhóm 4 chấm nhóm 1), các nhóm chấm sẽ chụp phiếu học tập của các nhóm trước khi đại diện các nhóm báo cáo</a:t>
            </a:r>
            <a:r>
              <a:rPr lang="en-US" sz="4000" dirty="0">
                <a:solidFill>
                  <a:srgbClr val="000000"/>
                </a:solidFill>
                <a:latin typeface="Calibri" panose="020F0502020204030204" pitchFamily="34" charset="0"/>
                <a:cs typeface="Calibri" panose="020F0502020204030204" pitchFamily="34" charset="0"/>
              </a:rPr>
              <a:t>.</a:t>
            </a:r>
          </a:p>
          <a:p>
            <a:pPr marL="457200" indent="-457200" algn="just">
              <a:lnSpc>
                <a:spcPct val="150000"/>
              </a:lnSpc>
              <a:buFontTx/>
              <a:buChar char="-"/>
            </a:pPr>
            <a:r>
              <a:rPr lang="vi-VN" sz="4000" dirty="0">
                <a:solidFill>
                  <a:srgbClr val="000000"/>
                </a:solidFill>
                <a:latin typeface="Calibri" panose="020F0502020204030204" pitchFamily="34" charset="0"/>
                <a:cs typeface="Calibri" panose="020F0502020204030204" pitchFamily="34" charset="0"/>
              </a:rPr>
              <a:t>Đại diện HS các nhóm trả lời câu hỏi bài tập 1,2,3 theo yêu cầu của GV, dựa vào PHT của nhóm đã thảo luận</a:t>
            </a:r>
            <a:r>
              <a:rPr lang="en-US" sz="4000" dirty="0">
                <a:solidFill>
                  <a:srgbClr val="000000"/>
                </a:solidFill>
                <a:latin typeface="Calibri" panose="020F0502020204030204" pitchFamily="34" charset="0"/>
                <a:cs typeface="Calibri" panose="020F0502020204030204" pitchFamily="34" charset="0"/>
              </a:rPr>
              <a:t>.</a:t>
            </a:r>
          </a:p>
          <a:p>
            <a:pPr marL="457200" indent="-457200" algn="just">
              <a:lnSpc>
                <a:spcPct val="150000"/>
              </a:lnSpc>
              <a:buFontTx/>
              <a:buChar char="-"/>
            </a:pPr>
            <a:r>
              <a:rPr lang="vi-VN" sz="4000" dirty="0">
                <a:solidFill>
                  <a:srgbClr val="000000"/>
                </a:solidFill>
                <a:latin typeface="Calibri" panose="020F0502020204030204" pitchFamily="34" charset="0"/>
                <a:cs typeface="Calibri" panose="020F0502020204030204" pitchFamily="34" charset="0"/>
              </a:rPr>
              <a:t>Các nhóm khác nhận xét, góp ý</a:t>
            </a:r>
            <a:endParaRPr lang="en-US" sz="4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167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graphicFrame>
        <p:nvGraphicFramePr>
          <p:cNvPr id="8" name="Table 7">
            <a:extLst>
              <a:ext uri="{FF2B5EF4-FFF2-40B4-BE49-F238E27FC236}">
                <a16:creationId xmlns:a16="http://schemas.microsoft.com/office/drawing/2014/main" id="{F4830CF5-44FD-9CA4-82BC-AEE10BE50DD0}"/>
              </a:ext>
            </a:extLst>
          </p:cNvPr>
          <p:cNvGraphicFramePr>
            <a:graphicFrameLocks noGrp="1"/>
          </p:cNvGraphicFramePr>
          <p:nvPr/>
        </p:nvGraphicFramePr>
        <p:xfrm>
          <a:off x="537890" y="1754216"/>
          <a:ext cx="17216710" cy="6592870"/>
        </p:xfrm>
        <a:graphic>
          <a:graphicData uri="http://schemas.openxmlformats.org/drawingml/2006/table">
            <a:tbl>
              <a:tblPr firstRow="1" firstCol="1" bandRow="1">
                <a:tableStyleId>{5C22544A-7EE6-4342-B048-85BDC9FD1C3A}</a:tableStyleId>
              </a:tblPr>
              <a:tblGrid>
                <a:gridCol w="2967310">
                  <a:extLst>
                    <a:ext uri="{9D8B030D-6E8A-4147-A177-3AD203B41FA5}">
                      <a16:colId xmlns:a16="http://schemas.microsoft.com/office/drawing/2014/main" val="2536738557"/>
                    </a:ext>
                  </a:extLst>
                </a:gridCol>
                <a:gridCol w="9920842">
                  <a:extLst>
                    <a:ext uri="{9D8B030D-6E8A-4147-A177-3AD203B41FA5}">
                      <a16:colId xmlns:a16="http://schemas.microsoft.com/office/drawing/2014/main" val="831450031"/>
                    </a:ext>
                  </a:extLst>
                </a:gridCol>
                <a:gridCol w="2271158">
                  <a:extLst>
                    <a:ext uri="{9D8B030D-6E8A-4147-A177-3AD203B41FA5}">
                      <a16:colId xmlns:a16="http://schemas.microsoft.com/office/drawing/2014/main" val="1544761935"/>
                    </a:ext>
                  </a:extLst>
                </a:gridCol>
                <a:gridCol w="2057400">
                  <a:extLst>
                    <a:ext uri="{9D8B030D-6E8A-4147-A177-3AD203B41FA5}">
                      <a16:colId xmlns:a16="http://schemas.microsoft.com/office/drawing/2014/main" val="3615565631"/>
                    </a:ext>
                  </a:extLst>
                </a:gridCol>
              </a:tblGrid>
              <a:tr h="1453239">
                <a:tc>
                  <a:txBody>
                    <a:bodyPr/>
                    <a:lstStyle/>
                    <a:p>
                      <a:pPr marL="0" marR="0" algn="ctr">
                        <a:lnSpc>
                          <a:spcPct val="100000"/>
                        </a:lnSpc>
                        <a:spcBef>
                          <a:spcPts val="0"/>
                        </a:spcBef>
                        <a:spcAft>
                          <a:spcPts val="0"/>
                        </a:spcAft>
                      </a:pPr>
                      <a:r>
                        <a:rPr lang="vi-VN" sz="3200" dirty="0">
                          <a:solidFill>
                            <a:schemeClr val="tx1"/>
                          </a:solidFill>
                          <a:latin typeface="Calibri" panose="020F0502020204030204" pitchFamily="34" charset="0"/>
                          <a:cs typeface="Calibri" panose="020F0502020204030204" pitchFamily="34" charset="0"/>
                        </a:rPr>
                        <a:t>Câu hỏi/Bài tập</a:t>
                      </a:r>
                      <a:endParaRPr lang="en-US" sz="32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200" dirty="0">
                          <a:solidFill>
                            <a:schemeClr val="tx1"/>
                          </a:solidFill>
                          <a:latin typeface="Calibri" panose="020F0502020204030204" pitchFamily="34" charset="0"/>
                          <a:cs typeface="Calibri" panose="020F0502020204030204" pitchFamily="34" charset="0"/>
                        </a:rPr>
                        <a:t>Đáp án</a:t>
                      </a:r>
                      <a:endParaRPr lang="en-US" sz="32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200" dirty="0">
                          <a:solidFill>
                            <a:schemeClr val="tx1"/>
                          </a:solidFill>
                          <a:latin typeface="Calibri" panose="020F0502020204030204" pitchFamily="34" charset="0"/>
                          <a:cs typeface="Calibri" panose="020F0502020204030204" pitchFamily="34" charset="0"/>
                        </a:rPr>
                        <a:t>Điểm</a:t>
                      </a:r>
                      <a:br>
                        <a:rPr lang="vi-VN" sz="3200" dirty="0">
                          <a:solidFill>
                            <a:schemeClr val="tx1"/>
                          </a:solidFill>
                          <a:latin typeface="Calibri" panose="020F0502020204030204" pitchFamily="34" charset="0"/>
                          <a:cs typeface="Calibri" panose="020F0502020204030204" pitchFamily="34" charset="0"/>
                        </a:rPr>
                      </a:br>
                      <a:r>
                        <a:rPr lang="vi-VN" sz="3200" dirty="0">
                          <a:solidFill>
                            <a:schemeClr val="tx1"/>
                          </a:solidFill>
                          <a:latin typeface="Calibri" panose="020F0502020204030204" pitchFamily="34" charset="0"/>
                          <a:cs typeface="Calibri" panose="020F0502020204030204" pitchFamily="34" charset="0"/>
                        </a:rPr>
                        <a:t>tối đa</a:t>
                      </a:r>
                      <a:endParaRPr lang="en-US" sz="32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200" dirty="0">
                          <a:solidFill>
                            <a:schemeClr val="tx1"/>
                          </a:solidFill>
                          <a:latin typeface="Calibri" panose="020F0502020204030204" pitchFamily="34" charset="0"/>
                          <a:cs typeface="Calibri" panose="020F0502020204030204" pitchFamily="34" charset="0"/>
                        </a:rPr>
                        <a:t>Điểm HS</a:t>
                      </a:r>
                      <a:br>
                        <a:rPr lang="vi-VN" sz="3200" dirty="0">
                          <a:solidFill>
                            <a:schemeClr val="tx1"/>
                          </a:solidFill>
                          <a:latin typeface="Calibri" panose="020F0502020204030204" pitchFamily="34" charset="0"/>
                          <a:cs typeface="Calibri" panose="020F0502020204030204" pitchFamily="34" charset="0"/>
                        </a:rPr>
                      </a:br>
                      <a:r>
                        <a:rPr lang="vi-VN" sz="3200" dirty="0">
                          <a:solidFill>
                            <a:schemeClr val="tx1"/>
                          </a:solidFill>
                          <a:latin typeface="Calibri" panose="020F0502020204030204" pitchFamily="34" charset="0"/>
                          <a:cs typeface="Calibri" panose="020F0502020204030204" pitchFamily="34" charset="0"/>
                        </a:rPr>
                        <a:t>đạt được</a:t>
                      </a:r>
                      <a:endParaRPr lang="en-US" sz="32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6522036"/>
                  </a:ext>
                </a:extLst>
              </a:tr>
              <a:tr h="734233">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Câu 1</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2</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4128124"/>
                  </a:ext>
                </a:extLst>
              </a:tr>
              <a:tr h="734233">
                <a:tc rowSpan="3">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Câu 2</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2</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118559"/>
                  </a:ext>
                </a:extLst>
              </a:tr>
              <a:tr h="734233">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 </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1</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9405828"/>
                  </a:ext>
                </a:extLst>
              </a:tr>
              <a:tr h="734233">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 </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2</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932993"/>
                  </a:ext>
                </a:extLst>
              </a:tr>
              <a:tr h="734233">
                <a:tc rowSpan="2">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Câu 3</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 </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1</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6422872"/>
                  </a:ext>
                </a:extLst>
              </a:tr>
              <a:tr h="734233">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 </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2</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589465"/>
                  </a:ext>
                </a:extLst>
              </a:tr>
              <a:tr h="734233">
                <a:tc>
                  <a:txBody>
                    <a:bodyPr/>
                    <a:lstStyle/>
                    <a:p>
                      <a:pPr marL="0" marR="0" algn="ctr">
                        <a:lnSpc>
                          <a:spcPts val="1700"/>
                        </a:lnSpc>
                        <a:spcBef>
                          <a:spcPts val="0"/>
                        </a:spcBef>
                        <a:spcAft>
                          <a:spcPts val="0"/>
                        </a:spcAft>
                        <a:tabLst>
                          <a:tab pos="8101330" algn="l"/>
                        </a:tabLst>
                      </a:pPr>
                      <a:r>
                        <a:rPr lang="vi-VN" sz="4000" b="1" dirty="0">
                          <a:solidFill>
                            <a:schemeClr val="tx1"/>
                          </a:solidFill>
                          <a:latin typeface="Calibri" panose="020F0502020204030204" pitchFamily="34" charset="0"/>
                          <a:cs typeface="Calibri" panose="020F0502020204030204" pitchFamily="34" charset="0"/>
                        </a:rPr>
                        <a:t>Tổng</a:t>
                      </a:r>
                      <a:endParaRPr lang="en-US" sz="4000" b="1"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ts val="1700"/>
                        </a:lnSpc>
                        <a:spcBef>
                          <a:spcPts val="0"/>
                        </a:spcBef>
                        <a:spcAft>
                          <a:spcPts val="0"/>
                        </a:spcAft>
                        <a:tabLst>
                          <a:tab pos="8101330" algn="l"/>
                        </a:tabLst>
                      </a:pPr>
                      <a:r>
                        <a:rPr lang="vi-VN" sz="4000" b="1" dirty="0">
                          <a:solidFill>
                            <a:schemeClr val="tx1"/>
                          </a:solidFill>
                          <a:latin typeface="Calibri" panose="020F0502020204030204" pitchFamily="34" charset="0"/>
                          <a:cs typeface="Calibri" panose="020F0502020204030204" pitchFamily="34" charset="0"/>
                        </a:rPr>
                        <a:t> </a:t>
                      </a:r>
                      <a:endParaRPr lang="en-US" sz="4000" b="1"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ts val="1700"/>
                        </a:lnSpc>
                        <a:spcBef>
                          <a:spcPts val="0"/>
                        </a:spcBef>
                        <a:spcAft>
                          <a:spcPts val="0"/>
                        </a:spcAft>
                        <a:tabLst>
                          <a:tab pos="8101330" algn="l"/>
                        </a:tabLst>
                      </a:pPr>
                      <a:r>
                        <a:rPr lang="vi-VN" sz="4000" b="1" dirty="0">
                          <a:solidFill>
                            <a:schemeClr val="tx1"/>
                          </a:solidFill>
                          <a:latin typeface="Calibri" panose="020F0502020204030204" pitchFamily="34" charset="0"/>
                          <a:cs typeface="Calibri" panose="020F0502020204030204" pitchFamily="34" charset="0"/>
                        </a:rPr>
                        <a:t>10</a:t>
                      </a:r>
                      <a:endParaRPr lang="en-US" sz="4000" b="1"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ts val="1700"/>
                        </a:lnSpc>
                        <a:spcBef>
                          <a:spcPts val="0"/>
                        </a:spcBef>
                        <a:spcAft>
                          <a:spcPts val="0"/>
                        </a:spcAft>
                        <a:tabLst>
                          <a:tab pos="8101330" algn="l"/>
                        </a:tabLst>
                      </a:pPr>
                      <a:endParaRPr lang="en-US" sz="4000" b="1"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14107761"/>
                  </a:ext>
                </a:extLst>
              </a:tr>
            </a:tbl>
          </a:graphicData>
        </a:graphic>
      </p:graphicFrame>
    </p:spTree>
    <p:extLst>
      <p:ext uri="{BB962C8B-B14F-4D97-AF65-F5344CB8AC3E}">
        <p14:creationId xmlns:p14="http://schemas.microsoft.com/office/powerpoint/2010/main" val="2230188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525379" y="1833900"/>
            <a:ext cx="17463349" cy="2591800"/>
          </a:xfrm>
          <a:prstGeom prst="rect">
            <a:avLst/>
          </a:prstGeom>
          <a:noFill/>
        </p:spPr>
        <p:txBody>
          <a:bodyPr wrap="square">
            <a:spAutoFit/>
          </a:bodyPr>
          <a:lstStyle/>
          <a:p>
            <a:pPr marL="0" marR="0" algn="just">
              <a:lnSpc>
                <a:spcPct val="150000"/>
              </a:lnSpc>
              <a:spcBef>
                <a:spcPts val="0"/>
              </a:spcBef>
              <a:spcAft>
                <a:spcPts val="800"/>
              </a:spcAft>
            </a:pPr>
            <a:r>
              <a:rPr lang="vi-VN" sz="4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1.</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Nhiều loại thực vật (thông, linh xam ...) thường có đặc điểm là lá nhỏ, tiêu giảm hoặc biến thành gai. Sự biến đổi về mặt hình thái này có ý nghĩa gì đối với thực vật khi sống ở nơi có nhiệt độ lạnh?</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0A6B6FA-CC1D-4B68-5401-2051D80C5958}"/>
              </a:ext>
            </a:extLst>
          </p:cNvPr>
          <p:cNvSpPr txBox="1"/>
          <p:nvPr/>
        </p:nvSpPr>
        <p:spPr>
          <a:xfrm>
            <a:off x="585976" y="4997649"/>
            <a:ext cx="17402751" cy="2499467"/>
          </a:xfrm>
          <a:prstGeom prst="rect">
            <a:avLst/>
          </a:prstGeom>
          <a:noFill/>
        </p:spPr>
        <p:txBody>
          <a:bodyPr wrap="square">
            <a:spAutoFit/>
          </a:bodyPr>
          <a:lstStyle/>
          <a:p>
            <a:pPr marL="0" marR="0" algn="just">
              <a:lnSpc>
                <a:spcPct val="150000"/>
              </a:lnSpc>
              <a:spcBef>
                <a:spcPts val="0"/>
              </a:spcBef>
              <a:spcAft>
                <a:spcPts val="800"/>
              </a:spcAft>
            </a:pPr>
            <a:r>
              <a:rPr lang="vi-VN" sz="3600" b="1" i="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Đáp án:</a:t>
            </a:r>
            <a:r>
              <a:rPr lang="en-US" sz="3600" b="1" i="1" u="sng"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Cây có lá nhỏ, lá tiêu giảm và biến thành gai giúp hạn chế tốc độ thoát hơi nước và tiết kiệm năng lượng, tránh cho nước trong tế bào lá bị đông cứng khi môi trường xung quanh có nhiệt độ quá thấp.</a:t>
            </a:r>
            <a:endParaRPr lang="en-US" sz="3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1045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21792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76826" y="8784523"/>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226791" y="8928069"/>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800696" y="9277828"/>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28074" y="221090"/>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224501" y="889005"/>
            <a:ext cx="17463349" cy="8541441"/>
          </a:xfrm>
          <a:prstGeom prst="rect">
            <a:avLst/>
          </a:prstGeom>
          <a:noFill/>
        </p:spPr>
        <p:txBody>
          <a:bodyPr wrap="square">
            <a:spAutoFit/>
          </a:bodyPr>
          <a:lstStyle/>
          <a:p>
            <a:pPr marL="0" marR="0" algn="just">
              <a:lnSpc>
                <a:spcPct val="150000"/>
              </a:lnSpc>
              <a:spcBef>
                <a:spcPts val="0"/>
              </a:spcBef>
              <a:spcAft>
                <a:spcPts val="800"/>
              </a:spcAft>
            </a:pPr>
            <a:r>
              <a:rPr lang="vi-VN" sz="3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Hiện nay, ở nhiều tỉnh thành của nước ta đang áp dụng kĩ thuật nuôi cá lóc đồng (channastriata) trong bể xi măng mang lại năng suất cao. Trong kĩ thuật này các bể xi măng (hình vuông hoặc hình chữ nhật được xây dựng có diện tích lớn (20 – 60 m</a:t>
            </a:r>
            <a:r>
              <a:rPr lang="vi-VN" sz="3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cao từ 0.8 – 1 m; môi trường nước đảm bảo các điều kiện về nhiệt độ, độ PH, nồng độ muối và hàm lượng oxy – gen hòa tan thuận lợi cho cá sinh trưởng và phát triển, đáy bể nghiêng từ 3 – 5</a:t>
            </a:r>
            <a:r>
              <a:rPr lang="vi-VN" sz="3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để dễ dàng thay nước. Mật độ thả cá thích hợp tối thiểu là 60 con/1m</a:t>
            </a:r>
            <a:r>
              <a:rPr lang="vi-VN" sz="3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tối đa là 100 con/ 1m</a:t>
            </a:r>
            <a:r>
              <a:rPr lang="vi-VN" sz="3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EF3DC0"/>
                </a:solidFill>
                <a:effectLst/>
                <a:latin typeface="Calibri" panose="020F0502020204030204" pitchFamily="34" charset="0"/>
                <a:ea typeface="Calibri" panose="020F0502020204030204" pitchFamily="34" charset="0"/>
                <a:cs typeface="Calibri" panose="020F0502020204030204" pitchFamily="34" charset="0"/>
              </a:rPr>
              <a:t>a. Bể xi măng được xây dựng với diện tích lớn có ý nghĩa như thế nào đối với hoạt động sống của cá? Việc thay nước trong bể trong quá trình nuôi cá có tác dụng gì?</a:t>
            </a:r>
            <a:endParaRPr lang="en-US" sz="3200" dirty="0">
              <a:solidFill>
                <a:srgbClr val="EF3DC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b. Việc đảm bảo mật độ cá thể trong bể nuôi nhằm mục đích gì?</a:t>
            </a:r>
            <a:endParaRPr lang="en-US" sz="32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vi-VN"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 Sau khi thả cá quả vào bể xi măng, người ta nhận thấy số lượng cá quả tăng nhanh trong thời gian đầu, sau đó chậm lại và càng về sau thì số lượng cá thể ít có sự biến động. Giải thích?</a:t>
            </a:r>
            <a:endParaRPr lang="en-US" sz="5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357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21792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76826" y="8784523"/>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226791" y="8928069"/>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800696" y="9277828"/>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28074" y="221090"/>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283230" y="1175560"/>
            <a:ext cx="17463349" cy="837473"/>
          </a:xfrm>
          <a:prstGeom prst="rect">
            <a:avLst/>
          </a:prstGeom>
          <a:noFill/>
        </p:spPr>
        <p:txBody>
          <a:bodyPr wrap="square">
            <a:spAutoFit/>
          </a:bodyPr>
          <a:lstStyle/>
          <a:p>
            <a:pPr marL="0" marR="0" algn="just">
              <a:lnSpc>
                <a:spcPct val="150000"/>
              </a:lnSpc>
              <a:spcBef>
                <a:spcPts val="0"/>
              </a:spcBef>
              <a:spcAft>
                <a:spcPts val="800"/>
              </a:spcAft>
            </a:pPr>
            <a:r>
              <a:rPr lang="vi-VN" sz="3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5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1B7DDF0-A657-CA42-1530-EECAD7B78652}"/>
              </a:ext>
            </a:extLst>
          </p:cNvPr>
          <p:cNvSpPr txBox="1"/>
          <p:nvPr/>
        </p:nvSpPr>
        <p:spPr>
          <a:xfrm>
            <a:off x="157563" y="2013033"/>
            <a:ext cx="17839186" cy="5494453"/>
          </a:xfrm>
          <a:prstGeom prst="rect">
            <a:avLst/>
          </a:prstGeom>
          <a:noFill/>
        </p:spPr>
        <p:txBody>
          <a:bodyPr wrap="square">
            <a:spAutoFit/>
          </a:bodyPr>
          <a:lstStyle/>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Đáp án: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Bể xi măng được xây dựng với diện tích lớn giúp các có đủ không gian sống để phát triển, giảm sự canh tranh giữa các cá thể trong quần thể.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Việc thay nước trong bể trong quá trình nuôi cá giúp loại bỏ chất độc hại, tăng cường cung cấp oxygen cho cá, cũng như duy trì nồng độ muối và pH ổn định trong môi trường nước, tạo điều kiện thuận lợi cho sự sinh trưởng và phát triển của cá.</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1132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21792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76826" y="8784523"/>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226791" y="8928069"/>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800696" y="9277828"/>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28074" y="221090"/>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412325" y="1714055"/>
            <a:ext cx="17463349" cy="837473"/>
          </a:xfrm>
          <a:prstGeom prst="rect">
            <a:avLst/>
          </a:prstGeom>
          <a:noFill/>
        </p:spPr>
        <p:txBody>
          <a:bodyPr wrap="square">
            <a:spAutoFit/>
          </a:bodyPr>
          <a:lstStyle/>
          <a:p>
            <a:pPr marL="0" marR="0" algn="just">
              <a:lnSpc>
                <a:spcPct val="150000"/>
              </a:lnSpc>
              <a:spcBef>
                <a:spcPts val="0"/>
              </a:spcBef>
              <a:spcAft>
                <a:spcPts val="800"/>
              </a:spcAft>
            </a:pPr>
            <a:r>
              <a:rPr lang="vi-VN" sz="3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5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1B7DDF0-A657-CA42-1530-EECAD7B78652}"/>
              </a:ext>
            </a:extLst>
          </p:cNvPr>
          <p:cNvSpPr txBox="1"/>
          <p:nvPr/>
        </p:nvSpPr>
        <p:spPr>
          <a:xfrm>
            <a:off x="224407" y="2814644"/>
            <a:ext cx="17839186" cy="3073277"/>
          </a:xfrm>
          <a:prstGeom prst="rect">
            <a:avLst/>
          </a:prstGeom>
          <a:noFill/>
        </p:spPr>
        <p:txBody>
          <a:bodyPr wrap="square">
            <a:spAutoFit/>
          </a:bodyPr>
          <a:lstStyle/>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Đáp án: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Đảm bảo mật độ cá thể trong bể nuôi nhằm mục đích điều chỉnh lượng thức ăn và oxy trong nước, ngăn chặn tình trạng cạnh tranh quá mức giữa các cá thể, giúp cải thiện chất lượng nước, và đảm bảo sự phát triển và sinh sản của cá một cách hiệu quả.</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411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8337"/>
            <a:ext cx="18297144" cy="10287000"/>
          </a:xfrm>
          <a:custGeom>
            <a:avLst/>
            <a:gdLst/>
            <a:ahLst/>
            <a:cxnLst/>
            <a:rect l="l" t="t" r="r" b="b"/>
            <a:pathLst>
              <a:path w="18297144" h="10287000">
                <a:moveTo>
                  <a:pt x="0" y="0"/>
                </a:moveTo>
                <a:lnTo>
                  <a:pt x="18297144" y="0"/>
                </a:lnTo>
                <a:lnTo>
                  <a:pt x="18297144" y="10287000"/>
                </a:lnTo>
                <a:lnTo>
                  <a:pt x="0" y="10287000"/>
                </a:lnTo>
                <a:lnTo>
                  <a:pt x="0" y="0"/>
                </a:lnTo>
                <a:close/>
              </a:path>
            </a:pathLst>
          </a:custGeom>
          <a:blipFill>
            <a:blip r:embed="rId2"/>
            <a:stretch>
              <a:fillRect/>
            </a:stretch>
          </a:blipFill>
        </p:spPr>
        <p:txBody>
          <a:bodyPr/>
          <a:lstStyle/>
          <a:p>
            <a:endParaRPr lang="en-US" dirty="0"/>
          </a:p>
        </p:txBody>
      </p:sp>
      <p:sp>
        <p:nvSpPr>
          <p:cNvPr id="3" name="TextBox 3"/>
          <p:cNvSpPr txBox="1"/>
          <p:nvPr/>
        </p:nvSpPr>
        <p:spPr>
          <a:xfrm>
            <a:off x="3675576" y="5803290"/>
            <a:ext cx="10936849" cy="1692771"/>
          </a:xfrm>
          <a:prstGeom prst="rect">
            <a:avLst/>
          </a:prstGeom>
        </p:spPr>
        <p:txBody>
          <a:bodyPr lIns="0" tIns="0" rIns="0" bIns="0" rtlCol="0" anchor="t">
            <a:spAutoFit/>
          </a:bodyPr>
          <a:lstStyle/>
          <a:p>
            <a:pPr algn="ctr">
              <a:lnSpc>
                <a:spcPts val="6579"/>
              </a:lnSpc>
            </a:pPr>
            <a:r>
              <a:rPr lang="en-US" sz="4699" b="1" dirty="0" err="1">
                <a:solidFill>
                  <a:srgbClr val="004AAD"/>
                </a:solidFill>
                <a:latin typeface="+mj-lt"/>
              </a:rPr>
              <a:t>Giáo</a:t>
            </a:r>
            <a:r>
              <a:rPr lang="en-US" sz="4699" b="1" dirty="0">
                <a:solidFill>
                  <a:srgbClr val="004AAD"/>
                </a:solidFill>
                <a:latin typeface="+mj-lt"/>
              </a:rPr>
              <a:t> </a:t>
            </a:r>
            <a:r>
              <a:rPr lang="en-US" sz="4699" b="1" dirty="0" err="1">
                <a:solidFill>
                  <a:srgbClr val="004AAD"/>
                </a:solidFill>
                <a:latin typeface="+mj-lt"/>
              </a:rPr>
              <a:t>viên</a:t>
            </a:r>
            <a:r>
              <a:rPr lang="en-US" sz="4699" b="1" dirty="0">
                <a:solidFill>
                  <a:srgbClr val="004AAD"/>
                </a:solidFill>
                <a:latin typeface="+mj-lt"/>
              </a:rPr>
              <a:t>: …..</a:t>
            </a:r>
          </a:p>
          <a:p>
            <a:pPr algn="ctr">
              <a:lnSpc>
                <a:spcPts val="6579"/>
              </a:lnSpc>
            </a:pPr>
            <a:r>
              <a:rPr lang="en-US" sz="4699" b="1" dirty="0" err="1">
                <a:solidFill>
                  <a:srgbClr val="004AAD"/>
                </a:solidFill>
                <a:latin typeface="+mj-lt"/>
              </a:rPr>
              <a:t>Lớp</a:t>
            </a:r>
            <a:r>
              <a:rPr lang="en-US" sz="4699" b="1" dirty="0">
                <a:solidFill>
                  <a:srgbClr val="004AAD"/>
                </a:solidFill>
                <a:latin typeface="+mj-lt"/>
              </a:rPr>
              <a:t> </a:t>
            </a:r>
            <a:r>
              <a:rPr lang="en-US" sz="4699" b="1" dirty="0" err="1">
                <a:solidFill>
                  <a:srgbClr val="004AAD"/>
                </a:solidFill>
                <a:latin typeface="+mj-lt"/>
              </a:rPr>
              <a:t>dạy</a:t>
            </a:r>
            <a:r>
              <a:rPr lang="en-US" sz="4699" b="1" dirty="0">
                <a:solidFill>
                  <a:srgbClr val="004AAD"/>
                </a:solidFill>
                <a:latin typeface="+mj-lt"/>
              </a:rPr>
              <a:t>: 12A</a:t>
            </a:r>
          </a:p>
        </p:txBody>
      </p:sp>
      <p:sp>
        <p:nvSpPr>
          <p:cNvPr id="4" name="Freeform 4"/>
          <p:cNvSpPr/>
          <p:nvPr/>
        </p:nvSpPr>
        <p:spPr>
          <a:xfrm flipH="1">
            <a:off x="3216406" y="7054065"/>
            <a:ext cx="2397031" cy="1306382"/>
          </a:xfrm>
          <a:custGeom>
            <a:avLst/>
            <a:gdLst/>
            <a:ahLst/>
            <a:cxnLst/>
            <a:rect l="l" t="t" r="r" b="b"/>
            <a:pathLst>
              <a:path w="2397031" h="1306382">
                <a:moveTo>
                  <a:pt x="2397032" y="0"/>
                </a:moveTo>
                <a:lnTo>
                  <a:pt x="0" y="0"/>
                </a:lnTo>
                <a:lnTo>
                  <a:pt x="0" y="1306382"/>
                </a:lnTo>
                <a:lnTo>
                  <a:pt x="2397032" y="1306382"/>
                </a:lnTo>
                <a:lnTo>
                  <a:pt x="239703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7755771" y="7846086"/>
            <a:ext cx="2771886" cy="1694315"/>
          </a:xfrm>
          <a:custGeom>
            <a:avLst/>
            <a:gdLst/>
            <a:ahLst/>
            <a:cxnLst/>
            <a:rect l="l" t="t" r="r" b="b"/>
            <a:pathLst>
              <a:path w="2771886" h="1694315">
                <a:moveTo>
                  <a:pt x="0" y="0"/>
                </a:moveTo>
                <a:lnTo>
                  <a:pt x="2771886" y="0"/>
                </a:lnTo>
                <a:lnTo>
                  <a:pt x="2771886" y="1694315"/>
                </a:lnTo>
                <a:lnTo>
                  <a:pt x="0" y="1694315"/>
                </a:lnTo>
                <a:lnTo>
                  <a:pt x="0" y="0"/>
                </a:lnTo>
                <a:close/>
              </a:path>
            </a:pathLst>
          </a:custGeom>
          <a:blipFill>
            <a:blip r:embed="rId5"/>
            <a:stretch>
              <a:fillRect/>
            </a:stretch>
          </a:blipFill>
        </p:spPr>
        <p:txBody>
          <a:bodyPr/>
          <a:lstStyle/>
          <a:p>
            <a:endParaRPr lang="en-US"/>
          </a:p>
        </p:txBody>
      </p:sp>
      <p:sp>
        <p:nvSpPr>
          <p:cNvPr id="6" name="Freeform 6"/>
          <p:cNvSpPr/>
          <p:nvPr/>
        </p:nvSpPr>
        <p:spPr>
          <a:xfrm>
            <a:off x="-4572" y="6172200"/>
            <a:ext cx="6441957" cy="4114800"/>
          </a:xfrm>
          <a:custGeom>
            <a:avLst/>
            <a:gdLst/>
            <a:ahLst/>
            <a:cxnLst/>
            <a:rect l="l" t="t" r="r" b="b"/>
            <a:pathLst>
              <a:path w="6441957" h="4114800">
                <a:moveTo>
                  <a:pt x="0" y="0"/>
                </a:moveTo>
                <a:lnTo>
                  <a:pt x="6441957" y="0"/>
                </a:lnTo>
                <a:lnTo>
                  <a:pt x="64419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a:off x="-4572" y="3317600"/>
            <a:ext cx="18292572" cy="1136208"/>
          </a:xfrm>
          <a:prstGeom prst="rect">
            <a:avLst/>
          </a:prstGeom>
        </p:spPr>
        <p:txBody>
          <a:bodyPr lIns="0" tIns="0" rIns="0" bIns="0" rtlCol="0" anchor="t">
            <a:spAutoFit/>
          </a:bodyPr>
          <a:lstStyle/>
          <a:p>
            <a:pPr algn="ctr">
              <a:lnSpc>
                <a:spcPts val="8679"/>
              </a:lnSpc>
            </a:pPr>
            <a:r>
              <a:rPr lang="en-US" sz="8000" b="1" dirty="0" err="1">
                <a:solidFill>
                  <a:srgbClr val="00B050"/>
                </a:solidFill>
                <a:latin typeface="+mj-lt"/>
              </a:rPr>
              <a:t>Bài</a:t>
            </a:r>
            <a:r>
              <a:rPr lang="en-US" sz="8000" b="1" dirty="0">
                <a:solidFill>
                  <a:srgbClr val="00B050"/>
                </a:solidFill>
                <a:latin typeface="+mj-lt"/>
              </a:rPr>
              <a:t>: ÔN TẬP CHƯƠNG 6</a:t>
            </a:r>
          </a:p>
        </p:txBody>
      </p:sp>
      <p:sp>
        <p:nvSpPr>
          <p:cNvPr id="8" name="TextBox 8"/>
          <p:cNvSpPr txBox="1"/>
          <p:nvPr/>
        </p:nvSpPr>
        <p:spPr>
          <a:xfrm>
            <a:off x="3673289" y="71749"/>
            <a:ext cx="10936849" cy="1514348"/>
          </a:xfrm>
          <a:prstGeom prst="rect">
            <a:avLst/>
          </a:prstGeom>
        </p:spPr>
        <p:txBody>
          <a:bodyPr lIns="0" tIns="0" rIns="0" bIns="0" rtlCol="0" anchor="t">
            <a:spAutoFit/>
          </a:bodyPr>
          <a:lstStyle/>
          <a:p>
            <a:pPr algn="ctr">
              <a:lnSpc>
                <a:spcPts val="6015"/>
              </a:lnSpc>
            </a:pPr>
            <a:r>
              <a:rPr lang="en-US" sz="4699" b="1" dirty="0" err="1">
                <a:solidFill>
                  <a:srgbClr val="004AAD"/>
                </a:solidFill>
                <a:latin typeface="+mj-lt"/>
              </a:rPr>
              <a:t>Bộ</a:t>
            </a:r>
            <a:r>
              <a:rPr lang="en-US" sz="4699" b="1" dirty="0">
                <a:solidFill>
                  <a:srgbClr val="004AAD"/>
                </a:solidFill>
                <a:latin typeface="+mj-lt"/>
              </a:rPr>
              <a:t> </a:t>
            </a:r>
            <a:r>
              <a:rPr lang="en-US" sz="4699" b="1" dirty="0" err="1">
                <a:solidFill>
                  <a:srgbClr val="004AAD"/>
                </a:solidFill>
                <a:latin typeface="+mj-lt"/>
              </a:rPr>
              <a:t>sách</a:t>
            </a:r>
            <a:r>
              <a:rPr lang="en-US" sz="4699" b="1" dirty="0">
                <a:solidFill>
                  <a:srgbClr val="004AAD"/>
                </a:solidFill>
                <a:latin typeface="+mj-lt"/>
              </a:rPr>
              <a:t>: </a:t>
            </a:r>
            <a:r>
              <a:rPr lang="en-US" sz="4699" b="1" dirty="0" err="1">
                <a:solidFill>
                  <a:srgbClr val="004AAD"/>
                </a:solidFill>
                <a:latin typeface="+mj-lt"/>
              </a:rPr>
              <a:t>Chân</a:t>
            </a:r>
            <a:r>
              <a:rPr lang="en-US" sz="4699" b="1" dirty="0">
                <a:solidFill>
                  <a:srgbClr val="004AAD"/>
                </a:solidFill>
                <a:latin typeface="+mj-lt"/>
              </a:rPr>
              <a:t> </a:t>
            </a:r>
            <a:r>
              <a:rPr lang="en-US" sz="4699" b="1" dirty="0" err="1">
                <a:solidFill>
                  <a:srgbClr val="004AAD"/>
                </a:solidFill>
                <a:latin typeface="+mj-lt"/>
              </a:rPr>
              <a:t>trời</a:t>
            </a:r>
            <a:r>
              <a:rPr lang="en-US" sz="4699" b="1" dirty="0">
                <a:solidFill>
                  <a:srgbClr val="004AAD"/>
                </a:solidFill>
                <a:latin typeface="+mj-lt"/>
              </a:rPr>
              <a:t> </a:t>
            </a:r>
            <a:r>
              <a:rPr lang="en-US" sz="4699" b="1" dirty="0" err="1">
                <a:solidFill>
                  <a:srgbClr val="004AAD"/>
                </a:solidFill>
                <a:latin typeface="+mj-lt"/>
              </a:rPr>
              <a:t>sáng</a:t>
            </a:r>
            <a:r>
              <a:rPr lang="en-US" sz="4699" b="1" dirty="0">
                <a:solidFill>
                  <a:srgbClr val="004AAD"/>
                </a:solidFill>
                <a:latin typeface="+mj-lt"/>
              </a:rPr>
              <a:t> </a:t>
            </a:r>
            <a:r>
              <a:rPr lang="en-US" sz="4699" b="1" dirty="0" err="1">
                <a:solidFill>
                  <a:srgbClr val="004AAD"/>
                </a:solidFill>
                <a:latin typeface="+mj-lt"/>
              </a:rPr>
              <a:t>tạo</a:t>
            </a:r>
            <a:endParaRPr lang="en-US" sz="4699" b="1" dirty="0">
              <a:solidFill>
                <a:srgbClr val="004AAD"/>
              </a:solidFill>
              <a:latin typeface="+mj-lt"/>
            </a:endParaRPr>
          </a:p>
          <a:p>
            <a:pPr algn="ctr">
              <a:lnSpc>
                <a:spcPts val="6015"/>
              </a:lnSpc>
            </a:pPr>
            <a:r>
              <a:rPr lang="en-US" sz="4699" b="1" dirty="0">
                <a:solidFill>
                  <a:srgbClr val="004AAD"/>
                </a:solidFill>
                <a:latin typeface="+mj-lt"/>
              </a:rPr>
              <a:t>Môn </a:t>
            </a:r>
            <a:r>
              <a:rPr lang="en-US" sz="4699" b="1" dirty="0" err="1">
                <a:solidFill>
                  <a:srgbClr val="004AAD"/>
                </a:solidFill>
                <a:latin typeface="+mj-lt"/>
              </a:rPr>
              <a:t>học</a:t>
            </a:r>
            <a:r>
              <a:rPr lang="en-US" sz="4699" b="1" dirty="0">
                <a:solidFill>
                  <a:srgbClr val="004AAD"/>
                </a:solidFill>
                <a:latin typeface="+mj-lt"/>
              </a:rPr>
              <a:t>: Sinh </a:t>
            </a:r>
            <a:r>
              <a:rPr lang="en-US" sz="4699" b="1" dirty="0" err="1">
                <a:solidFill>
                  <a:srgbClr val="004AAD"/>
                </a:solidFill>
                <a:latin typeface="+mj-lt"/>
              </a:rPr>
              <a:t>học</a:t>
            </a:r>
            <a:r>
              <a:rPr lang="en-US" sz="4699" b="1" dirty="0">
                <a:solidFill>
                  <a:srgbClr val="004AAD"/>
                </a:solidFill>
                <a:latin typeface="+mj-lt"/>
              </a:rPr>
              <a:t> 12</a:t>
            </a:r>
          </a:p>
        </p:txBody>
      </p:sp>
      <p:sp>
        <p:nvSpPr>
          <p:cNvPr id="9" name="Rectangle 8">
            <a:extLst>
              <a:ext uri="{FF2B5EF4-FFF2-40B4-BE49-F238E27FC236}">
                <a16:creationId xmlns:a16="http://schemas.microsoft.com/office/drawing/2014/main" id="{776C1887-B0B4-F240-7A4E-EEEC51593E80}"/>
              </a:ext>
            </a:extLst>
          </p:cNvPr>
          <p:cNvSpPr/>
          <p:nvPr/>
        </p:nvSpPr>
        <p:spPr>
          <a:xfrm>
            <a:off x="152400" y="114300"/>
            <a:ext cx="4495800" cy="1276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7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21792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76826" y="8784523"/>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226791" y="8928069"/>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800696" y="9277828"/>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28074" y="221090"/>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259167" y="1589876"/>
            <a:ext cx="17463349" cy="837473"/>
          </a:xfrm>
          <a:prstGeom prst="rect">
            <a:avLst/>
          </a:prstGeom>
          <a:noFill/>
        </p:spPr>
        <p:txBody>
          <a:bodyPr wrap="square">
            <a:spAutoFit/>
          </a:bodyPr>
          <a:lstStyle/>
          <a:p>
            <a:pPr marL="0" marR="0" algn="just">
              <a:lnSpc>
                <a:spcPct val="150000"/>
              </a:lnSpc>
              <a:spcBef>
                <a:spcPts val="0"/>
              </a:spcBef>
              <a:spcAft>
                <a:spcPts val="800"/>
              </a:spcAft>
            </a:pPr>
            <a:r>
              <a:rPr lang="vi-VN" sz="3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5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1B7DDF0-A657-CA42-1530-EECAD7B78652}"/>
              </a:ext>
            </a:extLst>
          </p:cNvPr>
          <p:cNvSpPr txBox="1"/>
          <p:nvPr/>
        </p:nvSpPr>
        <p:spPr>
          <a:xfrm>
            <a:off x="173605" y="2704844"/>
            <a:ext cx="17839186" cy="3811941"/>
          </a:xfrm>
          <a:prstGeom prst="rect">
            <a:avLst/>
          </a:prstGeom>
          <a:noFill/>
        </p:spPr>
        <p:txBody>
          <a:bodyPr wrap="square">
            <a:spAutoFit/>
          </a:bodyPr>
          <a:lstStyle/>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Đáp án: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 Sau khi thả cá quả vào bể xi măng, số lượng cá quả tăng nhanh trong thời gian đầu do nguồn sống dư thừa giúp quần thể phát triển nhanh chóng, khi quần thể đạt kích thước tối đa sẽ dẫn tới cạnh tranh nguồn sống làm số lượng cá bị giảm, qua một vài thế hệ thì quần thể sẽ đạt tới trạng thái cân bằng và ít biến động</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9725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525379" y="1833900"/>
            <a:ext cx="17463349" cy="2035878"/>
          </a:xfrm>
          <a:prstGeom prst="rect">
            <a:avLst/>
          </a:prstGeom>
          <a:noFill/>
        </p:spPr>
        <p:txBody>
          <a:bodyPr wrap="square">
            <a:spAutoFit/>
          </a:bodyPr>
          <a:lstStyle/>
          <a:p>
            <a:pPr marL="0" marR="0" algn="just">
              <a:lnSpc>
                <a:spcPct val="107000"/>
              </a:lnSpc>
              <a:spcBef>
                <a:spcPts val="0"/>
              </a:spcBef>
              <a:spcAft>
                <a:spcPts val="800"/>
              </a:spcAft>
            </a:pPr>
            <a:r>
              <a:rPr lang="vi-VN"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3.</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Quan sát hình 1 và trả lời các câu hỏi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algn="just">
              <a:lnSpc>
                <a:spcPct val="107000"/>
              </a:lnSpc>
              <a:spcBef>
                <a:spcPts val="0"/>
              </a:spcBef>
              <a:spcAft>
                <a:spcPts val="80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Xác định kiểu phân bố của các cá thể sinh vật?</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80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Kiểu phân bố của cây lúa có ý nghĩa như thế nào trong nông nghiệp?</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4998DCF1-1B77-50FD-E5D0-1F111D2613B0}"/>
              </a:ext>
            </a:extLst>
          </p:cNvPr>
          <p:cNvPicPr>
            <a:picLocks noChangeAspect="1"/>
          </p:cNvPicPr>
          <p:nvPr/>
        </p:nvPicPr>
        <p:blipFill>
          <a:blip r:embed="rId11"/>
          <a:stretch>
            <a:fillRect/>
          </a:stretch>
        </p:blipFill>
        <p:spPr>
          <a:xfrm>
            <a:off x="1828800" y="4290250"/>
            <a:ext cx="13181035" cy="4463561"/>
          </a:xfrm>
          <a:prstGeom prst="rect">
            <a:avLst/>
          </a:prstGeom>
        </p:spPr>
      </p:pic>
    </p:spTree>
    <p:extLst>
      <p:ext uri="{BB962C8B-B14F-4D97-AF65-F5344CB8AC3E}">
        <p14:creationId xmlns:p14="http://schemas.microsoft.com/office/powerpoint/2010/main" val="179763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534022" y="1762605"/>
            <a:ext cx="17463349" cy="2035878"/>
          </a:xfrm>
          <a:prstGeom prst="rect">
            <a:avLst/>
          </a:prstGeom>
          <a:noFill/>
        </p:spPr>
        <p:txBody>
          <a:bodyPr wrap="square">
            <a:spAutoFit/>
          </a:bodyPr>
          <a:lstStyle/>
          <a:p>
            <a:pPr marL="0" marR="0" algn="just">
              <a:lnSpc>
                <a:spcPct val="107000"/>
              </a:lnSpc>
              <a:spcBef>
                <a:spcPts val="0"/>
              </a:spcBef>
              <a:spcAft>
                <a:spcPts val="800"/>
              </a:spcAft>
            </a:pPr>
            <a:r>
              <a:rPr lang="vi-VN"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3.</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Quan sát hình 1 và trả lời các câu hỏi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algn="just">
              <a:lnSpc>
                <a:spcPct val="107000"/>
              </a:lnSpc>
              <a:spcBef>
                <a:spcPts val="0"/>
              </a:spcBef>
              <a:spcAft>
                <a:spcPts val="80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Xác định kiểu phân bố của các cá thể sinh vật?</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80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Kiểu phân bố của cây lúa có ý nghĩa như thế nào trong nông nghiệp?</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9015EB3-B89E-61D3-6F6E-8FCD38A99B2D}"/>
              </a:ext>
            </a:extLst>
          </p:cNvPr>
          <p:cNvSpPr txBox="1"/>
          <p:nvPr/>
        </p:nvSpPr>
        <p:spPr>
          <a:xfrm>
            <a:off x="412325" y="3714295"/>
            <a:ext cx="17463349" cy="6233822"/>
          </a:xfrm>
          <a:prstGeom prst="rect">
            <a:avLst/>
          </a:prstGeom>
          <a:noFill/>
        </p:spPr>
        <p:txBody>
          <a:bodyPr wrap="square">
            <a:spAutoFit/>
          </a:bodyPr>
          <a:lstStyle/>
          <a:p>
            <a:pPr marL="0" marR="0" algn="just">
              <a:lnSpc>
                <a:spcPct val="150000"/>
              </a:lnSpc>
              <a:spcBef>
                <a:spcPts val="0"/>
              </a:spcBef>
              <a:spcAft>
                <a:spcPts val="800"/>
              </a:spcAft>
            </a:pPr>
            <a:r>
              <a:rPr lang="vi-VN" sz="36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Đáp án:</a:t>
            </a:r>
            <a:endParaRPr lang="en-US" sz="36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a) Kiểu phân bố của các cá thể sinh vật:</a:t>
            </a:r>
            <a:endParaRPr lang="en-US"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hình a, c: phân bố theo nhóm</a:t>
            </a:r>
            <a:endParaRPr lang="en-US"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hình b: phân bố đồng đều</a:t>
            </a:r>
            <a:endParaRPr lang="en-US"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vi-VN" sz="36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b) Ý nghĩa kiểu phân bố của cây lúa trong nông nghiệp: giảm mức độ cạnh tranh giữa các cá thể lúa trong quần thể, đảm bảo đủ nguồn sống để cây lúa có thể sinh trưởng và phát triển</a:t>
            </a:r>
            <a:r>
              <a:rPr lang="en-US" sz="36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a:t>
            </a:r>
            <a:r>
              <a:rPr lang="vi-VN" sz="36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 tốt.</a:t>
            </a:r>
            <a:endParaRPr lang="en-US" sz="3600" dirty="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030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22">
            <a:extLst>
              <a:ext uri="{FF2B5EF4-FFF2-40B4-BE49-F238E27FC236}">
                <a16:creationId xmlns:a16="http://schemas.microsoft.com/office/drawing/2014/main" id="{630743F6-DD8C-1BE3-9375-8284455F34A1}"/>
              </a:ext>
            </a:extLst>
          </p:cNvPr>
          <p:cNvSpPr txBox="1"/>
          <p:nvPr/>
        </p:nvSpPr>
        <p:spPr>
          <a:xfrm>
            <a:off x="1066800" y="1833900"/>
            <a:ext cx="16815467" cy="6090898"/>
          </a:xfrm>
          <a:prstGeom prst="rect">
            <a:avLst/>
          </a:prstGeom>
        </p:spPr>
        <p:txBody>
          <a:bodyPr wrap="square" lIns="0" tIns="0" rIns="0" bIns="0" rtlCol="0" anchor="t">
            <a:spAutoFit/>
          </a:bodyPr>
          <a:lstStyle/>
          <a:p>
            <a:pPr marL="457200" indent="-457200" algn="just">
              <a:lnSpc>
                <a:spcPct val="150000"/>
              </a:lnSpc>
              <a:buFontTx/>
              <a:buChar char="-"/>
            </a:pPr>
            <a:r>
              <a:rPr lang="en-US" sz="4000" b="1" dirty="0" err="1">
                <a:solidFill>
                  <a:srgbClr val="000000"/>
                </a:solidFill>
                <a:latin typeface="+mj-lt"/>
              </a:rPr>
              <a:t>Nội</a:t>
            </a:r>
            <a:r>
              <a:rPr lang="en-US" sz="4000" b="1" dirty="0">
                <a:solidFill>
                  <a:srgbClr val="000000"/>
                </a:solidFill>
                <a:latin typeface="+mj-lt"/>
              </a:rPr>
              <a:t> dung</a:t>
            </a:r>
            <a:r>
              <a:rPr lang="en-US" sz="4000" dirty="0">
                <a:solidFill>
                  <a:srgbClr val="000000"/>
                </a:solidFill>
                <a:latin typeface="+mj-lt"/>
              </a:rPr>
              <a:t>: </a:t>
            </a:r>
            <a:endParaRPr lang="en-US" sz="3600" dirty="0">
              <a:latin typeface="Calibri" panose="020F0502020204030204" pitchFamily="34" charset="0"/>
              <a:cs typeface="Calibri" panose="020F0502020204030204" pitchFamily="34" charset="0"/>
            </a:endParaRPr>
          </a:p>
          <a:p>
            <a:pPr marL="1028700" lvl="1" indent="-571500" algn="just">
              <a:lnSpc>
                <a:spcPct val="150000"/>
              </a:lnSpc>
              <a:buFont typeface="Wingdings" panose="05000000000000000000" pitchFamily="2" charset="2"/>
              <a:buChar char="Ø"/>
            </a:pPr>
            <a:r>
              <a:rPr lang="en-US" sz="3600" dirty="0">
                <a:latin typeface="Calibri" panose="020F0502020204030204" pitchFamily="34" charset="0"/>
                <a:cs typeface="Calibri" panose="020F0502020204030204" pitchFamily="34" charset="0"/>
              </a:rPr>
              <a:t>2 </a:t>
            </a:r>
            <a:r>
              <a:rPr lang="en-US" sz="3600" dirty="0" err="1">
                <a:latin typeface="Calibri" panose="020F0502020204030204" pitchFamily="34" charset="0"/>
                <a:cs typeface="Calibri" panose="020F0502020204030204" pitchFamily="34" charset="0"/>
              </a:rPr>
              <a:t>phút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đầu</a:t>
            </a:r>
            <a:r>
              <a:rPr lang="en-US" sz="3600" dirty="0">
                <a:latin typeface="Calibri" panose="020F0502020204030204" pitchFamily="34" charset="0"/>
                <a:cs typeface="Calibri" panose="020F0502020204030204" pitchFamily="34" charset="0"/>
              </a:rPr>
              <a:t>: N</a:t>
            </a:r>
            <a:r>
              <a:rPr lang="vi-VN" sz="3600" dirty="0">
                <a:latin typeface="Calibri" panose="020F0502020204030204" pitchFamily="34" charset="0"/>
                <a:cs typeface="Calibri" panose="020F0502020204030204" pitchFamily="34" charset="0"/>
              </a:rPr>
              <a:t>hóm thảo luận riêng các câu hỏi GV đặt ra, </a:t>
            </a:r>
            <a:endParaRPr lang="en-US" sz="3600" dirty="0">
              <a:latin typeface="Calibri" panose="020F0502020204030204" pitchFamily="34" charset="0"/>
              <a:cs typeface="Calibri" panose="020F0502020204030204" pitchFamily="34" charset="0"/>
            </a:endParaRPr>
          </a:p>
          <a:p>
            <a:pPr marL="1028700" lvl="1" indent="-571500" algn="just">
              <a:lnSpc>
                <a:spcPct val="150000"/>
              </a:lnSpc>
              <a:buFont typeface="Wingdings" panose="05000000000000000000" pitchFamily="2" charset="2"/>
              <a:buChar char="Ø"/>
            </a:pPr>
            <a:r>
              <a:rPr lang="en-US" sz="3600" dirty="0">
                <a:latin typeface="Calibri" panose="020F0502020204030204" pitchFamily="34" charset="0"/>
                <a:cs typeface="Calibri" panose="020F0502020204030204" pitchFamily="34" charset="0"/>
              </a:rPr>
              <a:t>3 </a:t>
            </a:r>
            <a:r>
              <a:rPr lang="en-US" sz="3600" dirty="0" err="1">
                <a:latin typeface="Calibri" panose="020F0502020204030204" pitchFamily="34" charset="0"/>
                <a:cs typeface="Calibri" panose="020F0502020204030204" pitchFamily="34" charset="0"/>
              </a:rPr>
              <a:t>phút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tiếp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theo</a:t>
            </a:r>
            <a:r>
              <a:rPr lang="en-US" sz="3600" dirty="0">
                <a:latin typeface="Calibri" panose="020F0502020204030204" pitchFamily="34" charset="0"/>
                <a:cs typeface="Calibri" panose="020F0502020204030204" pitchFamily="34" charset="0"/>
              </a:rPr>
              <a:t>: T</a:t>
            </a:r>
            <a:r>
              <a:rPr lang="vi-VN" sz="3600" dirty="0">
                <a:latin typeface="Calibri" panose="020F0502020204030204" pitchFamily="34" charset="0"/>
                <a:cs typeface="Calibri" panose="020F0502020204030204" pitchFamily="34" charset="0"/>
              </a:rPr>
              <a:t>hảo luận với nhóm bạn để thống nhất đáp án và chốt đáp án của 2 nhóm</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Từng cặp nhóm thảo luận</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Nhóm 1, 2</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Nhóm 3, 4 </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Nhóm 5,6</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Nhóm 7,8</a:t>
            </a:r>
            <a:r>
              <a:rPr lang="en-US" sz="3600" dirty="0">
                <a:latin typeface="Calibri" panose="020F0502020204030204" pitchFamily="34" charset="0"/>
                <a:cs typeface="Calibri" panose="020F0502020204030204" pitchFamily="34" charset="0"/>
              </a:rPr>
              <a:t>)</a:t>
            </a:r>
            <a:endParaRPr lang="en-US" sz="6600" dirty="0">
              <a:solidFill>
                <a:srgbClr val="000000"/>
              </a:solidFill>
              <a:latin typeface="Calibri" panose="020F0502020204030204" pitchFamily="34" charset="0"/>
              <a:cs typeface="Calibri" panose="020F0502020204030204" pitchFamily="34" charset="0"/>
            </a:endParaRPr>
          </a:p>
          <a:p>
            <a:pPr marL="457200" indent="-457200" algn="just">
              <a:lnSpc>
                <a:spcPct val="150000"/>
              </a:lnSpc>
              <a:buFontTx/>
              <a:buChar char="-"/>
            </a:pPr>
            <a:r>
              <a:rPr lang="en-US" sz="4000" b="1" dirty="0" err="1">
                <a:solidFill>
                  <a:srgbClr val="000000"/>
                </a:solidFill>
                <a:latin typeface="+mj-lt"/>
              </a:rPr>
              <a:t>Hình</a:t>
            </a:r>
            <a:r>
              <a:rPr lang="en-US" sz="4000" b="1" dirty="0">
                <a:solidFill>
                  <a:srgbClr val="000000"/>
                </a:solidFill>
                <a:latin typeface="+mj-lt"/>
              </a:rPr>
              <a:t> </a:t>
            </a:r>
            <a:r>
              <a:rPr lang="en-US" sz="4000" b="1" dirty="0" err="1">
                <a:solidFill>
                  <a:srgbClr val="000000"/>
                </a:solidFill>
                <a:latin typeface="+mj-lt"/>
              </a:rPr>
              <a:t>thức</a:t>
            </a:r>
            <a:r>
              <a:rPr lang="en-US" sz="4000" dirty="0">
                <a:solidFill>
                  <a:srgbClr val="000000"/>
                </a:solidFill>
                <a:latin typeface="+mj-lt"/>
              </a:rPr>
              <a:t>: </a:t>
            </a:r>
            <a:r>
              <a:rPr lang="en-US" sz="4000" dirty="0" err="1">
                <a:solidFill>
                  <a:srgbClr val="000000"/>
                </a:solidFill>
                <a:latin typeface="+mj-lt"/>
              </a:rPr>
              <a:t>Hoạt</a:t>
            </a:r>
            <a:r>
              <a:rPr lang="en-US" sz="4000" dirty="0">
                <a:solidFill>
                  <a:srgbClr val="000000"/>
                </a:solidFill>
                <a:latin typeface="+mj-lt"/>
              </a:rPr>
              <a:t> </a:t>
            </a:r>
            <a:r>
              <a:rPr lang="en-US" sz="4000" dirty="0" err="1">
                <a:solidFill>
                  <a:srgbClr val="000000"/>
                </a:solidFill>
                <a:latin typeface="+mj-lt"/>
              </a:rPr>
              <a:t>động</a:t>
            </a:r>
            <a:r>
              <a:rPr lang="en-US" sz="4000" dirty="0">
                <a:solidFill>
                  <a:srgbClr val="000000"/>
                </a:solidFill>
                <a:latin typeface="+mj-lt"/>
              </a:rPr>
              <a:t> </a:t>
            </a:r>
            <a:r>
              <a:rPr lang="en-US" sz="4000" dirty="0" err="1">
                <a:solidFill>
                  <a:srgbClr val="000000"/>
                </a:solidFill>
                <a:latin typeface="+mj-lt"/>
              </a:rPr>
              <a:t>nhóm</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Thời</a:t>
            </a:r>
            <a:r>
              <a:rPr lang="en-US" sz="4000" b="1" dirty="0">
                <a:solidFill>
                  <a:srgbClr val="000000"/>
                </a:solidFill>
                <a:latin typeface="+mj-lt"/>
              </a:rPr>
              <a:t> </a:t>
            </a:r>
            <a:r>
              <a:rPr lang="en-US" sz="4000" b="1" dirty="0" err="1">
                <a:solidFill>
                  <a:srgbClr val="000000"/>
                </a:solidFill>
                <a:latin typeface="+mj-lt"/>
              </a:rPr>
              <a:t>gian</a:t>
            </a:r>
            <a:r>
              <a:rPr lang="en-US" sz="4000" dirty="0">
                <a:solidFill>
                  <a:srgbClr val="000000"/>
                </a:solidFill>
                <a:latin typeface="+mj-lt"/>
              </a:rPr>
              <a:t>: 5 </a:t>
            </a:r>
            <a:r>
              <a:rPr lang="en-US" sz="4000" dirty="0" err="1">
                <a:solidFill>
                  <a:srgbClr val="000000"/>
                </a:solidFill>
                <a:latin typeface="+mj-lt"/>
              </a:rPr>
              <a:t>phút</a:t>
            </a:r>
            <a:r>
              <a:rPr lang="en-US" sz="4000" dirty="0">
                <a:solidFill>
                  <a:srgbClr val="000000"/>
                </a:solidFill>
                <a:latin typeface="+mj-lt"/>
              </a:rPr>
              <a:t>.</a:t>
            </a:r>
          </a:p>
          <a:p>
            <a:pPr algn="just">
              <a:lnSpc>
                <a:spcPct val="150000"/>
              </a:lnSpc>
            </a:pPr>
            <a:endParaRPr lang="en-US" sz="4000" dirty="0">
              <a:solidFill>
                <a:srgbClr val="000000"/>
              </a:solidFill>
              <a:latin typeface="+mj-lt"/>
            </a:endParaRPr>
          </a:p>
        </p:txBody>
      </p:sp>
    </p:spTree>
    <p:extLst>
      <p:ext uri="{BB962C8B-B14F-4D97-AF65-F5344CB8AC3E}">
        <p14:creationId xmlns:p14="http://schemas.microsoft.com/office/powerpoint/2010/main" val="3993055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CF4E4E86-EAAD-F3E3-524E-D127C6406CA2}"/>
              </a:ext>
            </a:extLst>
          </p:cNvPr>
          <p:cNvSpPr txBox="1"/>
          <p:nvPr/>
        </p:nvSpPr>
        <p:spPr>
          <a:xfrm>
            <a:off x="263176" y="1827364"/>
            <a:ext cx="17872423" cy="4978735"/>
          </a:xfrm>
          <a:prstGeom prst="rect">
            <a:avLst/>
          </a:prstGeom>
          <a:noFill/>
        </p:spPr>
        <p:txBody>
          <a:bodyPr wrap="square">
            <a:spAutoFit/>
          </a:bodyPr>
          <a:lstStyle/>
          <a:p>
            <a:pPr marL="0" marR="0" algn="just">
              <a:lnSpc>
                <a:spcPct val="150000"/>
              </a:lnSpc>
              <a:spcBef>
                <a:spcPts val="0"/>
              </a:spcBef>
              <a:spcAft>
                <a:spcPts val="0"/>
              </a:spcAft>
            </a:pPr>
            <a:r>
              <a:rPr lang="vi-VN" sz="36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1</a:t>
            </a:r>
            <a:r>
              <a:rPr lang="vi-VN"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Có hai loài cá: Loài cá cơm (</a:t>
            </a:r>
            <a:r>
              <a:rPr lang="vi-VN" sz="3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Engraulis encrasicholus)</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phân bố phổ biến ở vùng biển ôn đới châu Âu và loài cá miệng đục (Chelmom rostatus) sống trong các rạn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san hô vùng biển nhiệt đới. Em hãy cho biết:</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Loài nào rộng nhiệt hơn loài nào?Vì sao?</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 Thế nào là giới hạn sinh thái (hay giới hạn chống chịu) của loài đối với một yếu tố sinh thái?</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4222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A7B2FB3E-60A3-3949-CB35-A312381CC62F}"/>
              </a:ext>
            </a:extLst>
          </p:cNvPr>
          <p:cNvSpPr txBox="1"/>
          <p:nvPr/>
        </p:nvSpPr>
        <p:spPr>
          <a:xfrm>
            <a:off x="524824" y="2206846"/>
            <a:ext cx="17305976" cy="4147739"/>
          </a:xfrm>
          <a:prstGeom prst="rect">
            <a:avLst/>
          </a:prstGeom>
          <a:noFill/>
        </p:spPr>
        <p:txBody>
          <a:bodyPr wrap="square">
            <a:spAutoFit/>
          </a:bodyPr>
          <a:lstStyle/>
          <a:p>
            <a:pPr marL="0" marR="0" algn="just">
              <a:lnSpc>
                <a:spcPct val="150000"/>
              </a:lnSpc>
              <a:spcBef>
                <a:spcPts val="0"/>
              </a:spcBef>
              <a:spcAft>
                <a:spcPts val="0"/>
              </a:spcAft>
            </a:pPr>
            <a:r>
              <a:rPr lang="vi-VN" sz="36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Trả lời</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Loài cá cơm rộng nhiệt hơn loài cá miệng đục. Vì ở vùng ôn đới nhiệt độ nước dao động mạnh hơn, ngược lại ở vùng nhiệt đới nhiệt độ nước khả ổn định.</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 Giới hạn sinh thái của 1 loài đối với 1 yếu tố nào đó của môi trường là một khoảng xác định của yếu tố đó, ở đấy cá thể (loài) có thể tồn tại và phát triển được.</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8607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C9BEF703-17EC-D54E-0FDB-37E06ABC203F}"/>
              </a:ext>
            </a:extLst>
          </p:cNvPr>
          <p:cNvSpPr txBox="1"/>
          <p:nvPr/>
        </p:nvSpPr>
        <p:spPr>
          <a:xfrm>
            <a:off x="112294" y="1849181"/>
            <a:ext cx="18175706" cy="3316742"/>
          </a:xfrm>
          <a:prstGeom prst="rect">
            <a:avLst/>
          </a:prstGeom>
          <a:noFill/>
        </p:spPr>
        <p:txBody>
          <a:bodyPr wrap="square">
            <a:spAutoFit/>
          </a:bodyPr>
          <a:lstStyle/>
          <a:p>
            <a:pPr marL="0" marR="0" algn="just">
              <a:lnSpc>
                <a:spcPct val="150000"/>
              </a:lnSpc>
              <a:spcBef>
                <a:spcPts val="0"/>
              </a:spcBef>
              <a:spcAft>
                <a:spcPts val="0"/>
              </a:spcAft>
            </a:pPr>
            <a:r>
              <a:rPr lang="vi-VN" sz="3600" b="1" dirty="0">
                <a:solidFill>
                  <a:srgbClr val="6600FF"/>
                </a:solidFill>
                <a:latin typeface="Calibri" panose="020F0502020204030204" pitchFamily="34" charset="0"/>
                <a:ea typeface="Calibri" panose="020F0502020204030204" pitchFamily="34" charset="0"/>
                <a:cs typeface="Calibri" panose="020F0502020204030204" pitchFamily="34" charset="0"/>
              </a:rPr>
              <a:t>Câu 2.</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Trên một hòn đảo có hai loài thú là chó sói và thỏ, số lượng thỏ và cừu bị khống chế số lượng chó sói. Nếu cho di chuyển tất cả chó sói rời khỏi đảo và thay cừu vào nuôi ở đó thì sau một thời gian số lượng thỏ và cừu sẽ biến đổi như thế nào? Nguyên nhân nào dẫn đến sự biến đổi đó?</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295C686-9832-2FBD-4E6E-FDA3961833F7}"/>
              </a:ext>
            </a:extLst>
          </p:cNvPr>
          <p:cNvSpPr txBox="1"/>
          <p:nvPr/>
        </p:nvSpPr>
        <p:spPr>
          <a:xfrm>
            <a:off x="56147" y="5191991"/>
            <a:ext cx="18175706" cy="3316742"/>
          </a:xfrm>
          <a:prstGeom prst="rect">
            <a:avLst/>
          </a:prstGeom>
          <a:noFill/>
        </p:spPr>
        <p:txBody>
          <a:bodyPr wrap="square">
            <a:spAutoFit/>
          </a:bodyPr>
          <a:lstStyle/>
          <a:p>
            <a:pPr marL="0" marR="0" algn="just">
              <a:lnSpc>
                <a:spcPct val="150000"/>
              </a:lnSpc>
              <a:spcBef>
                <a:spcPts val="0"/>
              </a:spcBef>
              <a:spcAft>
                <a:spcPts val="0"/>
              </a:spcAft>
            </a:pPr>
            <a:r>
              <a:rPr lang="vi-VN" sz="36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Trả lời </a:t>
            </a:r>
            <a:endPar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71500" marR="0" indent="-571500" algn="just">
              <a:lnSpc>
                <a:spcPct val="150000"/>
              </a:lnSpc>
              <a:spcBef>
                <a:spcPts val="0"/>
              </a:spcBef>
              <a:spcAft>
                <a:spcPts val="0"/>
              </a:spcAft>
              <a:buFont typeface="Arial" panose="020B0604020202020204" pitchFamily="34" charset="0"/>
              <a:buChar char="•"/>
            </a:pPr>
            <a:r>
              <a:rPr lang="vi-VN" sz="3600" dirty="0">
                <a:solidFill>
                  <a:srgbClr val="EF3DC0"/>
                </a:solidFill>
                <a:effectLst/>
                <a:latin typeface="Calibri" panose="020F0502020204030204" pitchFamily="34" charset="0"/>
                <a:ea typeface="Calibri" panose="020F0502020204030204" pitchFamily="34" charset="0"/>
                <a:cs typeface="Calibri" panose="020F0502020204030204" pitchFamily="34" charset="0"/>
              </a:rPr>
              <a:t>Khi mới thả cừu vào, số lượng thỏ và cừu tăng dần, sau vài năm, số lượng của thỏ và cừu đều ổn định.</a:t>
            </a:r>
            <a:endParaRPr lang="en-US" sz="3600" dirty="0">
              <a:solidFill>
                <a:srgbClr val="EF3DC0"/>
              </a:solidFill>
              <a:effectLst/>
              <a:latin typeface="Calibri" panose="020F0502020204030204" pitchFamily="34" charset="0"/>
              <a:ea typeface="Calibri" panose="020F0502020204030204" pitchFamily="34" charset="0"/>
              <a:cs typeface="Calibri" panose="020F0502020204030204" pitchFamily="34" charset="0"/>
            </a:endParaRPr>
          </a:p>
          <a:p>
            <a:pPr marL="571500" marR="0" indent="-571500" algn="just">
              <a:lnSpc>
                <a:spcPct val="150000"/>
              </a:lnSpc>
              <a:spcBef>
                <a:spcPts val="0"/>
              </a:spcBef>
              <a:spcAft>
                <a:spcPts val="0"/>
              </a:spcAft>
              <a:buFont typeface="Arial" panose="020B0604020202020204" pitchFamily="34" charset="0"/>
              <a:buChar char="•"/>
            </a:pPr>
            <a:r>
              <a:rPr lang="vi-VN" sz="3600" dirty="0">
                <a:solidFill>
                  <a:srgbClr val="EF3DC0"/>
                </a:solidFill>
                <a:effectLst/>
                <a:latin typeface="Calibri" panose="020F0502020204030204" pitchFamily="34" charset="0"/>
                <a:ea typeface="Calibri" panose="020F0502020204030204" pitchFamily="34" charset="0"/>
                <a:cs typeface="Calibri" panose="020F0502020204030204" pitchFamily="34" charset="0"/>
              </a:rPr>
              <a:t>Nguyên nhân: Do sự cạnh tranh về nguồn sống giữa hai loài (thức ăn và nơi ở)</a:t>
            </a:r>
            <a:endParaRPr lang="en-US" sz="3600" dirty="0">
              <a:solidFill>
                <a:srgbClr val="EF3DC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2710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47D4FBB0-C7E0-49CD-6DD6-DC92535702D8}"/>
              </a:ext>
            </a:extLst>
          </p:cNvPr>
          <p:cNvSpPr txBox="1"/>
          <p:nvPr/>
        </p:nvSpPr>
        <p:spPr>
          <a:xfrm>
            <a:off x="283230" y="2171229"/>
            <a:ext cx="17145000" cy="4147739"/>
          </a:xfrm>
          <a:prstGeom prst="rect">
            <a:avLst/>
          </a:prstGeom>
          <a:noFill/>
        </p:spPr>
        <p:txBody>
          <a:bodyPr wrap="square">
            <a:spAutoFit/>
          </a:bodyPr>
          <a:lstStyle/>
          <a:p>
            <a:pPr marL="0" marR="0" algn="just">
              <a:lnSpc>
                <a:spcPct val="150000"/>
              </a:lnSpc>
              <a:spcBef>
                <a:spcPts val="0"/>
              </a:spcBef>
              <a:spcAft>
                <a:spcPts val="0"/>
              </a:spcAft>
            </a:pPr>
            <a:r>
              <a:rPr lang="vi-VN" sz="36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3</a:t>
            </a:r>
            <a:r>
              <a:rPr lang="vi-VN" sz="3600"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indent="457200" algn="just">
              <a:lnSpc>
                <a:spcPct val="150000"/>
              </a:lnSpc>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Thế nào là biến động số lượng cá thể của quần thể?</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indent="457200" algn="just">
              <a:lnSpc>
                <a:spcPct val="150000"/>
              </a:lnSpc>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Căn cứ vào tác động của các nhân tố môi trường, người ta chia mấy dạng biến động số lượng cá thể của quần thể?</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indent="457200" algn="just">
              <a:lnSpc>
                <a:spcPct val="150000"/>
              </a:lnSpc>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 Những cơ chế nào tham gia vào việc điều chỉnh số lượng cá thể của quần thể?</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13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068F71D5-2803-D23E-EC35-183E4064FF0F}"/>
              </a:ext>
            </a:extLst>
          </p:cNvPr>
          <p:cNvSpPr txBox="1"/>
          <p:nvPr/>
        </p:nvSpPr>
        <p:spPr>
          <a:xfrm>
            <a:off x="36094" y="1646126"/>
            <a:ext cx="18059400" cy="7390485"/>
          </a:xfrm>
          <a:prstGeom prst="rect">
            <a:avLst/>
          </a:prstGeom>
          <a:noFill/>
        </p:spPr>
        <p:txBody>
          <a:bodyPr wrap="square">
            <a:spAutoFit/>
          </a:bodyPr>
          <a:lstStyle/>
          <a:p>
            <a:pPr marL="0" marR="0" indent="457200" algn="just">
              <a:lnSpc>
                <a:spcPct val="150000"/>
              </a:lnSpc>
              <a:spcBef>
                <a:spcPts val="0"/>
              </a:spcBef>
              <a:spcAft>
                <a:spcPts val="0"/>
              </a:spcAft>
            </a:pPr>
            <a:r>
              <a:rPr lang="vi-VN" sz="3200" b="1" i="1" u="sng"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Trả lời</a:t>
            </a:r>
            <a:r>
              <a:rPr lang="en-US" sz="3200" b="1" i="1" u="sng"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a:t>
            </a:r>
            <a:endParaRPr lang="en-US" sz="32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45720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Biến động số lượng là sự tăng, giảm số lượng cá thể của quần thể quanh  giá trị trung bình.</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457200" algn="just">
              <a:lnSpc>
                <a:spcPct val="150000"/>
              </a:lnSpc>
              <a:spcBef>
                <a:spcPts val="0"/>
              </a:spcBef>
              <a:spcAft>
                <a:spcPts val="0"/>
              </a:spcAft>
            </a:pPr>
            <a:r>
              <a:rPr lang="vi-VN"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b. Phân loại biến động</a:t>
            </a:r>
            <a:endParaRPr lang="en-US"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Biến động theo chu kì và biến động không theo chu kì</a:t>
            </a:r>
            <a:endParaRPr lang="en-US"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Những biến động theo chu kì (chu kì ngày đêm, chu kì mùa, chu kì nhiều năm)</a:t>
            </a:r>
            <a:endParaRPr lang="en-US"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p>
            <a:pPr marL="0" marR="0" indent="457200" algn="just">
              <a:lnSpc>
                <a:spcPct val="150000"/>
              </a:lnSpc>
              <a:spcBef>
                <a:spcPts val="0"/>
              </a:spcBef>
              <a:spcAft>
                <a:spcPts val="0"/>
              </a:spcAft>
            </a:pPr>
            <a:r>
              <a:rPr lang="vi-VN" sz="3200" dirty="0">
                <a:solidFill>
                  <a:srgbClr val="EF3DC0"/>
                </a:solidFill>
                <a:effectLst/>
                <a:latin typeface="Calibri" panose="020F0502020204030204" pitchFamily="34" charset="0"/>
                <a:ea typeface="Calibri" panose="020F0502020204030204" pitchFamily="34" charset="0"/>
                <a:cs typeface="Calibri" panose="020F0502020204030204" pitchFamily="34" charset="0"/>
              </a:rPr>
              <a:t>c. Cơ chế tham gia điều chỉnh số lượng quần thể</a:t>
            </a:r>
            <a:endParaRPr lang="en-US" sz="3200" dirty="0">
              <a:solidFill>
                <a:srgbClr val="EF3DC0"/>
              </a:solidFill>
              <a:effectLst/>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rgbClr val="EF3DC0"/>
                </a:solidFill>
                <a:latin typeface="Calibri" panose="020F0502020204030204" pitchFamily="34" charset="0"/>
                <a:ea typeface="Calibri" panose="020F0502020204030204" pitchFamily="34" charset="0"/>
                <a:cs typeface="Calibri" panose="020F0502020204030204" pitchFamily="34" charset="0"/>
              </a:rPr>
              <a:t>Thay đổi mức sinh sản và tử vong dưới tác dụng của nhân tố vô sinh và hữu sinh.</a:t>
            </a:r>
            <a:endParaRPr lang="en-US" sz="3200" dirty="0">
              <a:solidFill>
                <a:srgbClr val="EF3DC0"/>
              </a:solidFill>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rgbClr val="EF3DC0"/>
                </a:solidFill>
                <a:latin typeface="Calibri" panose="020F0502020204030204" pitchFamily="34" charset="0"/>
                <a:ea typeface="Calibri" panose="020F0502020204030204" pitchFamily="34" charset="0"/>
                <a:cs typeface="Calibri" panose="020F0502020204030204" pitchFamily="34" charset="0"/>
              </a:rPr>
              <a:t>Cạnh tranh cùng loài.</a:t>
            </a:r>
            <a:endParaRPr lang="en-US" sz="3200" dirty="0">
              <a:solidFill>
                <a:srgbClr val="EF3DC0"/>
              </a:solidFill>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rgbClr val="EF3DC0"/>
                </a:solidFill>
                <a:latin typeface="Calibri" panose="020F0502020204030204" pitchFamily="34" charset="0"/>
                <a:ea typeface="Calibri" panose="020F0502020204030204" pitchFamily="34" charset="0"/>
                <a:cs typeface="Calibri" panose="020F0502020204030204" pitchFamily="34" charset="0"/>
              </a:rPr>
              <a:t>Điều chỉnh vật ăn thịt và vật kí sinh</a:t>
            </a:r>
            <a:endParaRPr lang="en-US" sz="3200" dirty="0">
              <a:solidFill>
                <a:srgbClr val="EF3DC0"/>
              </a:solidFill>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rgbClr val="EF3DC0"/>
                </a:solidFill>
                <a:latin typeface="Calibri" panose="020F0502020204030204" pitchFamily="34" charset="0"/>
                <a:ea typeface="Calibri" panose="020F0502020204030204" pitchFamily="34" charset="0"/>
                <a:cs typeface="Calibri" panose="020F0502020204030204" pitchFamily="34" charset="0"/>
              </a:rPr>
              <a:t>Di cư của một bộ phận hay cả quần thể.</a:t>
            </a:r>
            <a:endParaRPr lang="en-US" sz="3200" dirty="0">
              <a:solidFill>
                <a:srgbClr val="EF3D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003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5AD5DE84-03A1-CC05-C671-4AE875BAC5C1}"/>
              </a:ext>
            </a:extLst>
          </p:cNvPr>
          <p:cNvSpPr txBox="1"/>
          <p:nvPr/>
        </p:nvSpPr>
        <p:spPr>
          <a:xfrm>
            <a:off x="152401" y="1695263"/>
            <a:ext cx="17844348" cy="6651821"/>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Câu 4</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Trên cơ sở sinh thái học, hãy giải thích vì sao cạnh tranh cùng loài là động lực tiến hoá và thiết lập trạng thái cân bằng trong tự nhiên?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Trả lời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50000"/>
              </a:lnSpc>
              <a:spcBef>
                <a:spcPts val="0"/>
              </a:spcBef>
              <a:spcAft>
                <a:spcPts val="0"/>
              </a:spcAft>
              <a:buFont typeface="Wingdings" panose="05000000000000000000" pitchFamily="2" charset="2"/>
              <a:buChar char="Ø"/>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Mật độ quần thể càng lớn thì sự cạnh tranh cùng loài càng gay gắt, quyết liệt dẫn tới sự phân hoá về ổ sinh thái và nơi ở </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xuất hiện các loài mới bằng con đường cách li sinh thái và cách li địa lí, thiết lập trạng thái cân bằng sinh học mới trong tự nhiên.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50000"/>
              </a:lnSpc>
              <a:spcBef>
                <a:spcPts val="0"/>
              </a:spcBef>
              <a:spcAft>
                <a:spcPts val="0"/>
              </a:spcAft>
              <a:buFont typeface="Wingdings" panose="05000000000000000000" pitchFamily="2" charset="2"/>
              <a:buChar char="Ø"/>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Trong quá trình giữa các cá thể trong quần thể, các cá thể có sức sống cao hơn (các con khoẻ mạnh thắng thế) có khả năng sinh sản cao hơn sẽ có nhiều khả năng truyền vốn gene sang các thế hệ sau, nên giúp cho loài tồn tại, phát triển và tiến hoá.</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719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FFC"/>
        </a:solidFill>
        <a:effectLst/>
      </p:bgPr>
    </p:bg>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19" name="TextBox 19"/>
          <p:cNvSpPr txBox="1"/>
          <p:nvPr/>
        </p:nvSpPr>
        <p:spPr>
          <a:xfrm>
            <a:off x="1" y="1864086"/>
            <a:ext cx="7467600"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00B050"/>
                </a:solidFill>
                <a:latin typeface="+mj-lt"/>
              </a:rPr>
              <a:t>Hoạt</a:t>
            </a:r>
            <a:r>
              <a:rPr lang="en-US" sz="4800" b="1" i="1" u="sng" dirty="0">
                <a:solidFill>
                  <a:srgbClr val="00B050"/>
                </a:solidFill>
                <a:latin typeface="+mj-lt"/>
              </a:rPr>
              <a:t> </a:t>
            </a:r>
            <a:r>
              <a:rPr lang="en-US" sz="4800" b="1" i="1" u="sng" dirty="0" err="1">
                <a:solidFill>
                  <a:srgbClr val="00B050"/>
                </a:solidFill>
                <a:latin typeface="+mj-lt"/>
              </a:rPr>
              <a:t>động</a:t>
            </a:r>
            <a:r>
              <a:rPr lang="en-US" sz="4800" b="1" i="1" u="sng" dirty="0">
                <a:solidFill>
                  <a:srgbClr val="00B050"/>
                </a:solidFill>
                <a:latin typeface="+mj-lt"/>
              </a:rPr>
              <a:t> 1: </a:t>
            </a:r>
            <a:r>
              <a:rPr lang="en-US" sz="4800" b="1" i="1" u="sng" dirty="0" err="1">
                <a:solidFill>
                  <a:srgbClr val="00B050"/>
                </a:solidFill>
                <a:latin typeface="+mj-lt"/>
              </a:rPr>
              <a:t>Khởi</a:t>
            </a:r>
            <a:r>
              <a:rPr lang="en-US" sz="4800" b="1" i="1" u="sng" dirty="0">
                <a:solidFill>
                  <a:srgbClr val="00B050"/>
                </a:solidFill>
                <a:latin typeface="+mj-lt"/>
              </a:rPr>
              <a:t> </a:t>
            </a:r>
            <a:r>
              <a:rPr lang="en-US" sz="4800" b="1" i="1" u="sng" dirty="0" err="1">
                <a:solidFill>
                  <a:srgbClr val="00B050"/>
                </a:solidFill>
                <a:latin typeface="+mj-lt"/>
              </a:rPr>
              <a:t>động</a:t>
            </a:r>
            <a:endParaRPr lang="en-US" sz="4800" b="1" i="1" u="sng" dirty="0">
              <a:solidFill>
                <a:srgbClr val="00B050"/>
              </a:solidFill>
              <a:latin typeface="+mj-lt"/>
            </a:endParaRPr>
          </a:p>
        </p:txBody>
      </p:sp>
      <p:sp>
        <p:nvSpPr>
          <p:cNvPr id="21" name="TextBox 21"/>
          <p:cNvSpPr txBox="1"/>
          <p:nvPr/>
        </p:nvSpPr>
        <p:spPr>
          <a:xfrm>
            <a:off x="5029200" y="3155742"/>
            <a:ext cx="8791105" cy="807913"/>
          </a:xfrm>
          <a:prstGeom prst="rect">
            <a:avLst/>
          </a:prstGeom>
        </p:spPr>
        <p:txBody>
          <a:bodyPr wrap="square" lIns="0" tIns="0" rIns="0" bIns="0" rtlCol="0" anchor="t">
            <a:spAutoFit/>
          </a:bodyPr>
          <a:lstStyle/>
          <a:p>
            <a:pPr marL="0" lvl="0" indent="0">
              <a:lnSpc>
                <a:spcPts val="6300"/>
              </a:lnSpc>
              <a:spcBef>
                <a:spcPct val="0"/>
              </a:spcBef>
            </a:pPr>
            <a:r>
              <a:rPr lang="en-US" sz="5400" b="1" dirty="0">
                <a:solidFill>
                  <a:srgbClr val="E76563"/>
                </a:solidFill>
                <a:latin typeface="+mj-lt"/>
              </a:rPr>
              <a:t>TRÒ CHƠI: LẬT MẢNH GHÉP </a:t>
            </a:r>
          </a:p>
        </p:txBody>
      </p:sp>
      <p:sp>
        <p:nvSpPr>
          <p:cNvPr id="22" name="TextBox 22"/>
          <p:cNvSpPr txBox="1"/>
          <p:nvPr/>
        </p:nvSpPr>
        <p:spPr>
          <a:xfrm>
            <a:off x="2226330" y="4383168"/>
            <a:ext cx="14685468" cy="4521238"/>
          </a:xfrm>
          <a:prstGeom prst="rect">
            <a:avLst/>
          </a:prstGeom>
        </p:spPr>
        <p:txBody>
          <a:bodyPr wrap="square" lIns="0" tIns="0" rIns="0" bIns="0" rtlCol="0" anchor="t">
            <a:spAutoFit/>
          </a:bodyPr>
          <a:lstStyle/>
          <a:p>
            <a:pPr marL="457200" indent="-457200" algn="just">
              <a:lnSpc>
                <a:spcPct val="150000"/>
              </a:lnSpc>
              <a:buFontTx/>
              <a:buChar char="-"/>
            </a:pPr>
            <a:r>
              <a:rPr lang="en-US" sz="4000" b="1" dirty="0" err="1">
                <a:solidFill>
                  <a:srgbClr val="000000"/>
                </a:solidFill>
                <a:latin typeface="+mj-lt"/>
              </a:rPr>
              <a:t>Nội</a:t>
            </a:r>
            <a:r>
              <a:rPr lang="en-US" sz="4000" b="1" dirty="0">
                <a:solidFill>
                  <a:srgbClr val="000000"/>
                </a:solidFill>
                <a:latin typeface="+mj-lt"/>
              </a:rPr>
              <a:t> dung</a:t>
            </a:r>
            <a:r>
              <a:rPr lang="en-US" sz="4000" dirty="0">
                <a:solidFill>
                  <a:srgbClr val="000000"/>
                </a:solidFill>
                <a:latin typeface="+mj-lt"/>
              </a:rPr>
              <a:t>: </a:t>
            </a:r>
            <a:r>
              <a:rPr lang="en-US" sz="4000" dirty="0" err="1">
                <a:solidFill>
                  <a:srgbClr val="000000"/>
                </a:solidFill>
                <a:latin typeface="+mj-lt"/>
              </a:rPr>
              <a:t>lật</a:t>
            </a:r>
            <a:r>
              <a:rPr lang="en-US" sz="4000" dirty="0">
                <a:solidFill>
                  <a:srgbClr val="000000"/>
                </a:solidFill>
                <a:latin typeface="+mj-lt"/>
              </a:rPr>
              <a:t> </a:t>
            </a:r>
            <a:r>
              <a:rPr lang="en-US" sz="4000" dirty="0" err="1">
                <a:solidFill>
                  <a:srgbClr val="000000"/>
                </a:solidFill>
                <a:latin typeface="+mj-lt"/>
              </a:rPr>
              <a:t>mảnh</a:t>
            </a:r>
            <a:r>
              <a:rPr lang="en-US" sz="4000" dirty="0">
                <a:solidFill>
                  <a:srgbClr val="000000"/>
                </a:solidFill>
                <a:latin typeface="+mj-lt"/>
              </a:rPr>
              <a:t> </a:t>
            </a:r>
            <a:r>
              <a:rPr lang="en-US" sz="4000" dirty="0" err="1">
                <a:solidFill>
                  <a:srgbClr val="000000"/>
                </a:solidFill>
                <a:latin typeface="+mj-lt"/>
              </a:rPr>
              <a:t>ghép</a:t>
            </a:r>
            <a:r>
              <a:rPr lang="en-US" sz="4000" dirty="0">
                <a:solidFill>
                  <a:srgbClr val="000000"/>
                </a:solidFill>
                <a:latin typeface="+mj-lt"/>
              </a:rPr>
              <a:t> </a:t>
            </a:r>
            <a:r>
              <a:rPr lang="en-US" sz="4000" dirty="0" err="1">
                <a:solidFill>
                  <a:srgbClr val="000000"/>
                </a:solidFill>
                <a:latin typeface="+mj-lt"/>
              </a:rPr>
              <a:t>và</a:t>
            </a:r>
            <a:r>
              <a:rPr lang="en-US" sz="4000" dirty="0">
                <a:solidFill>
                  <a:srgbClr val="000000"/>
                </a:solidFill>
                <a:latin typeface="+mj-lt"/>
              </a:rPr>
              <a:t> </a:t>
            </a:r>
            <a:r>
              <a:rPr lang="en-US" sz="4000" dirty="0" err="1">
                <a:solidFill>
                  <a:srgbClr val="000000"/>
                </a:solidFill>
                <a:latin typeface="+mj-lt"/>
              </a:rPr>
              <a:t>trả</a:t>
            </a:r>
            <a:r>
              <a:rPr lang="en-US" sz="4000" dirty="0">
                <a:solidFill>
                  <a:srgbClr val="000000"/>
                </a:solidFill>
                <a:latin typeface="+mj-lt"/>
              </a:rPr>
              <a:t> </a:t>
            </a:r>
            <a:r>
              <a:rPr lang="en-US" sz="4000" dirty="0" err="1">
                <a:solidFill>
                  <a:srgbClr val="000000"/>
                </a:solidFill>
                <a:latin typeface="+mj-lt"/>
              </a:rPr>
              <a:t>lời</a:t>
            </a:r>
            <a:r>
              <a:rPr lang="en-US" sz="4000" dirty="0">
                <a:solidFill>
                  <a:srgbClr val="000000"/>
                </a:solidFill>
                <a:latin typeface="+mj-lt"/>
              </a:rPr>
              <a:t> </a:t>
            </a:r>
            <a:r>
              <a:rPr lang="en-US" sz="4000" dirty="0" err="1">
                <a:solidFill>
                  <a:srgbClr val="000000"/>
                </a:solidFill>
                <a:latin typeface="+mj-lt"/>
              </a:rPr>
              <a:t>câu</a:t>
            </a:r>
            <a:r>
              <a:rPr lang="en-US" sz="4000" dirty="0">
                <a:solidFill>
                  <a:srgbClr val="000000"/>
                </a:solidFill>
                <a:latin typeface="+mj-lt"/>
              </a:rPr>
              <a:t> </a:t>
            </a:r>
            <a:r>
              <a:rPr lang="en-US" sz="4000" dirty="0" err="1">
                <a:solidFill>
                  <a:srgbClr val="000000"/>
                </a:solidFill>
                <a:latin typeface="+mj-lt"/>
              </a:rPr>
              <a:t>hỏi</a:t>
            </a:r>
            <a:r>
              <a:rPr lang="en-US" sz="4000" dirty="0">
                <a:solidFill>
                  <a:srgbClr val="000000"/>
                </a:solidFill>
                <a:latin typeface="+mj-lt"/>
              </a:rPr>
              <a:t> </a:t>
            </a:r>
            <a:r>
              <a:rPr lang="en-US" sz="4000" dirty="0" err="1">
                <a:solidFill>
                  <a:srgbClr val="000000"/>
                </a:solidFill>
                <a:latin typeface="+mj-lt"/>
              </a:rPr>
              <a:t>bên</a:t>
            </a:r>
            <a:r>
              <a:rPr lang="en-US" sz="4000" dirty="0">
                <a:solidFill>
                  <a:srgbClr val="000000"/>
                </a:solidFill>
                <a:latin typeface="+mj-lt"/>
              </a:rPr>
              <a:t> </a:t>
            </a:r>
            <a:r>
              <a:rPr lang="en-US" sz="4000" dirty="0" err="1">
                <a:solidFill>
                  <a:srgbClr val="000000"/>
                </a:solidFill>
                <a:latin typeface="+mj-lt"/>
              </a:rPr>
              <a:t>dưới</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Hình</a:t>
            </a:r>
            <a:r>
              <a:rPr lang="en-US" sz="4000" b="1" dirty="0">
                <a:solidFill>
                  <a:srgbClr val="000000"/>
                </a:solidFill>
                <a:latin typeface="+mj-lt"/>
              </a:rPr>
              <a:t> </a:t>
            </a:r>
            <a:r>
              <a:rPr lang="en-US" sz="4000" b="1" dirty="0" err="1">
                <a:solidFill>
                  <a:srgbClr val="000000"/>
                </a:solidFill>
                <a:latin typeface="+mj-lt"/>
              </a:rPr>
              <a:t>thức</a:t>
            </a:r>
            <a:r>
              <a:rPr lang="en-US" sz="4000" dirty="0">
                <a:solidFill>
                  <a:srgbClr val="000000"/>
                </a:solidFill>
                <a:latin typeface="+mj-lt"/>
              </a:rPr>
              <a:t>: </a:t>
            </a:r>
            <a:r>
              <a:rPr lang="en-US" sz="4000" dirty="0" err="1">
                <a:solidFill>
                  <a:srgbClr val="000000"/>
                </a:solidFill>
                <a:latin typeface="+mj-lt"/>
              </a:rPr>
              <a:t>Hoạt</a:t>
            </a:r>
            <a:r>
              <a:rPr lang="en-US" sz="4000" dirty="0">
                <a:solidFill>
                  <a:srgbClr val="000000"/>
                </a:solidFill>
                <a:latin typeface="+mj-lt"/>
              </a:rPr>
              <a:t> </a:t>
            </a:r>
            <a:r>
              <a:rPr lang="en-US" sz="4000" dirty="0" err="1">
                <a:solidFill>
                  <a:srgbClr val="000000"/>
                </a:solidFill>
                <a:latin typeface="+mj-lt"/>
              </a:rPr>
              <a:t>động</a:t>
            </a:r>
            <a:r>
              <a:rPr lang="en-US" sz="4000" dirty="0">
                <a:solidFill>
                  <a:srgbClr val="000000"/>
                </a:solidFill>
                <a:latin typeface="+mj-lt"/>
              </a:rPr>
              <a:t> </a:t>
            </a:r>
            <a:r>
              <a:rPr lang="en-US" sz="4000" dirty="0" err="1">
                <a:solidFill>
                  <a:srgbClr val="000000"/>
                </a:solidFill>
                <a:latin typeface="+mj-lt"/>
              </a:rPr>
              <a:t>nhóm</a:t>
            </a:r>
            <a:r>
              <a:rPr lang="en-US" sz="4000" dirty="0">
                <a:solidFill>
                  <a:srgbClr val="000000"/>
                </a:solidFill>
                <a:latin typeface="+mj-lt"/>
              </a:rPr>
              <a:t> </a:t>
            </a:r>
            <a:r>
              <a:rPr lang="en-US" sz="4000" dirty="0" err="1">
                <a:solidFill>
                  <a:srgbClr val="000000"/>
                </a:solidFill>
                <a:latin typeface="+mj-lt"/>
              </a:rPr>
              <a:t>đôi</a:t>
            </a:r>
            <a:r>
              <a:rPr lang="en-US" sz="4000" dirty="0">
                <a:solidFill>
                  <a:srgbClr val="000000"/>
                </a:solidFill>
                <a:latin typeface="+mj-lt"/>
              </a:rPr>
              <a:t>, </a:t>
            </a:r>
            <a:r>
              <a:rPr lang="en-US" sz="4000" dirty="0" err="1">
                <a:solidFill>
                  <a:srgbClr val="000000"/>
                </a:solidFill>
                <a:latin typeface="+mj-lt"/>
              </a:rPr>
              <a:t>thảo</a:t>
            </a:r>
            <a:r>
              <a:rPr lang="en-US" sz="4000" dirty="0">
                <a:solidFill>
                  <a:srgbClr val="000000"/>
                </a:solidFill>
                <a:latin typeface="+mj-lt"/>
              </a:rPr>
              <a:t> </a:t>
            </a:r>
            <a:r>
              <a:rPr lang="en-US" sz="4000" dirty="0" err="1">
                <a:solidFill>
                  <a:srgbClr val="000000"/>
                </a:solidFill>
                <a:latin typeface="+mj-lt"/>
              </a:rPr>
              <a:t>luận</a:t>
            </a:r>
            <a:r>
              <a:rPr lang="en-US" sz="4000" dirty="0">
                <a:solidFill>
                  <a:srgbClr val="000000"/>
                </a:solidFill>
                <a:latin typeface="+mj-lt"/>
              </a:rPr>
              <a:t> </a:t>
            </a:r>
            <a:r>
              <a:rPr lang="en-US" sz="4000" dirty="0" err="1">
                <a:solidFill>
                  <a:srgbClr val="000000"/>
                </a:solidFill>
                <a:latin typeface="+mj-lt"/>
              </a:rPr>
              <a:t>để</a:t>
            </a:r>
            <a:r>
              <a:rPr lang="en-US" sz="4000" dirty="0">
                <a:solidFill>
                  <a:srgbClr val="000000"/>
                </a:solidFill>
                <a:latin typeface="+mj-lt"/>
              </a:rPr>
              <a:t> </a:t>
            </a:r>
            <a:r>
              <a:rPr lang="en-US" sz="4000" dirty="0" err="1">
                <a:solidFill>
                  <a:srgbClr val="000000"/>
                </a:solidFill>
                <a:latin typeface="+mj-lt"/>
              </a:rPr>
              <a:t>đưa</a:t>
            </a:r>
            <a:r>
              <a:rPr lang="en-US" sz="4000" dirty="0">
                <a:solidFill>
                  <a:srgbClr val="000000"/>
                </a:solidFill>
                <a:latin typeface="+mj-lt"/>
              </a:rPr>
              <a:t> </a:t>
            </a:r>
            <a:r>
              <a:rPr lang="en-US" sz="4000" dirty="0" err="1">
                <a:solidFill>
                  <a:srgbClr val="000000"/>
                </a:solidFill>
                <a:latin typeface="+mj-lt"/>
              </a:rPr>
              <a:t>ra</a:t>
            </a:r>
            <a:r>
              <a:rPr lang="en-US" sz="4000" dirty="0">
                <a:solidFill>
                  <a:srgbClr val="000000"/>
                </a:solidFill>
                <a:latin typeface="+mj-lt"/>
              </a:rPr>
              <a:t> </a:t>
            </a:r>
            <a:r>
              <a:rPr lang="en-US" sz="4000" dirty="0" err="1">
                <a:solidFill>
                  <a:srgbClr val="000000"/>
                </a:solidFill>
                <a:latin typeface="+mj-lt"/>
              </a:rPr>
              <a:t>câu</a:t>
            </a:r>
            <a:r>
              <a:rPr lang="en-US" sz="4000" dirty="0">
                <a:solidFill>
                  <a:srgbClr val="000000"/>
                </a:solidFill>
                <a:latin typeface="+mj-lt"/>
              </a:rPr>
              <a:t> </a:t>
            </a:r>
            <a:r>
              <a:rPr lang="en-US" sz="4000" dirty="0" err="1">
                <a:solidFill>
                  <a:srgbClr val="000000"/>
                </a:solidFill>
                <a:latin typeface="+mj-lt"/>
              </a:rPr>
              <a:t>trả</a:t>
            </a:r>
            <a:r>
              <a:rPr lang="en-US" sz="4000" dirty="0">
                <a:solidFill>
                  <a:srgbClr val="000000"/>
                </a:solidFill>
                <a:latin typeface="+mj-lt"/>
              </a:rPr>
              <a:t> </a:t>
            </a:r>
            <a:r>
              <a:rPr lang="en-US" sz="4000" dirty="0" err="1">
                <a:solidFill>
                  <a:srgbClr val="000000"/>
                </a:solidFill>
                <a:latin typeface="+mj-lt"/>
              </a:rPr>
              <a:t>lời</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Thời</a:t>
            </a:r>
            <a:r>
              <a:rPr lang="en-US" sz="4000" b="1" dirty="0">
                <a:solidFill>
                  <a:srgbClr val="000000"/>
                </a:solidFill>
                <a:latin typeface="+mj-lt"/>
              </a:rPr>
              <a:t> </a:t>
            </a:r>
            <a:r>
              <a:rPr lang="en-US" sz="4000" b="1" dirty="0" err="1">
                <a:solidFill>
                  <a:srgbClr val="000000"/>
                </a:solidFill>
                <a:latin typeface="+mj-lt"/>
              </a:rPr>
              <a:t>gian</a:t>
            </a:r>
            <a:r>
              <a:rPr lang="en-US" sz="4000" dirty="0">
                <a:solidFill>
                  <a:srgbClr val="000000"/>
                </a:solidFill>
                <a:latin typeface="+mj-lt"/>
              </a:rPr>
              <a:t>: 10s </a:t>
            </a:r>
            <a:r>
              <a:rPr lang="en-US" sz="4000" dirty="0" err="1">
                <a:solidFill>
                  <a:srgbClr val="000000"/>
                </a:solidFill>
                <a:latin typeface="+mj-lt"/>
              </a:rPr>
              <a:t>suy</a:t>
            </a:r>
            <a:r>
              <a:rPr lang="en-US" sz="4000" dirty="0">
                <a:solidFill>
                  <a:srgbClr val="000000"/>
                </a:solidFill>
                <a:latin typeface="+mj-lt"/>
              </a:rPr>
              <a:t> </a:t>
            </a:r>
            <a:r>
              <a:rPr lang="en-US" sz="4000" dirty="0" err="1">
                <a:solidFill>
                  <a:srgbClr val="000000"/>
                </a:solidFill>
                <a:latin typeface="+mj-lt"/>
              </a:rPr>
              <a:t>nghĩ</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Đánh</a:t>
            </a:r>
            <a:r>
              <a:rPr lang="en-US" sz="4000" b="1" dirty="0">
                <a:solidFill>
                  <a:srgbClr val="000000"/>
                </a:solidFill>
                <a:latin typeface="+mj-lt"/>
              </a:rPr>
              <a:t> </a:t>
            </a:r>
            <a:r>
              <a:rPr lang="en-US" sz="4000" b="1" dirty="0" err="1">
                <a:solidFill>
                  <a:srgbClr val="000000"/>
                </a:solidFill>
                <a:latin typeface="+mj-lt"/>
              </a:rPr>
              <a:t>giá</a:t>
            </a:r>
            <a:r>
              <a:rPr lang="en-US" sz="4000" b="1" dirty="0">
                <a:solidFill>
                  <a:srgbClr val="000000"/>
                </a:solidFill>
                <a:latin typeface="+mj-lt"/>
              </a:rPr>
              <a:t>: </a:t>
            </a:r>
            <a:r>
              <a:rPr lang="en-US" sz="4000" dirty="0" err="1">
                <a:solidFill>
                  <a:srgbClr val="000000"/>
                </a:solidFill>
                <a:latin typeface="+mj-lt"/>
              </a:rPr>
              <a:t>trả</a:t>
            </a:r>
            <a:r>
              <a:rPr lang="en-US" sz="4000" dirty="0">
                <a:solidFill>
                  <a:srgbClr val="000000"/>
                </a:solidFill>
                <a:latin typeface="+mj-lt"/>
              </a:rPr>
              <a:t> </a:t>
            </a:r>
            <a:r>
              <a:rPr lang="en-US" sz="4000" dirty="0" err="1">
                <a:solidFill>
                  <a:srgbClr val="000000"/>
                </a:solidFill>
                <a:latin typeface="+mj-lt"/>
              </a:rPr>
              <a:t>lời</a:t>
            </a:r>
            <a:r>
              <a:rPr lang="en-US" sz="4000" dirty="0">
                <a:solidFill>
                  <a:srgbClr val="000000"/>
                </a:solidFill>
                <a:latin typeface="+mj-lt"/>
              </a:rPr>
              <a:t> </a:t>
            </a:r>
            <a:r>
              <a:rPr lang="en-US" sz="4000" dirty="0" err="1">
                <a:solidFill>
                  <a:srgbClr val="000000"/>
                </a:solidFill>
                <a:latin typeface="+mj-lt"/>
              </a:rPr>
              <a:t>đúng</a:t>
            </a:r>
            <a:r>
              <a:rPr lang="en-US" sz="4000" dirty="0">
                <a:solidFill>
                  <a:srgbClr val="000000"/>
                </a:solidFill>
                <a:latin typeface="+mj-lt"/>
              </a:rPr>
              <a:t> </a:t>
            </a:r>
            <a:r>
              <a:rPr lang="en-US" sz="4000" dirty="0" err="1">
                <a:solidFill>
                  <a:srgbClr val="000000"/>
                </a:solidFill>
                <a:latin typeface="+mj-lt"/>
              </a:rPr>
              <a:t>sẽ</a:t>
            </a:r>
            <a:r>
              <a:rPr lang="en-US" sz="4000" dirty="0">
                <a:solidFill>
                  <a:srgbClr val="000000"/>
                </a:solidFill>
                <a:latin typeface="+mj-lt"/>
              </a:rPr>
              <a:t> </a:t>
            </a:r>
            <a:r>
              <a:rPr lang="en-US" sz="4000" dirty="0" err="1">
                <a:solidFill>
                  <a:srgbClr val="000000"/>
                </a:solidFill>
                <a:latin typeface="+mj-lt"/>
              </a:rPr>
              <a:t>nhận</a:t>
            </a:r>
            <a:r>
              <a:rPr lang="en-US" sz="4000" dirty="0">
                <a:solidFill>
                  <a:srgbClr val="000000"/>
                </a:solidFill>
                <a:latin typeface="+mj-lt"/>
              </a:rPr>
              <a:t> </a:t>
            </a:r>
            <a:r>
              <a:rPr lang="en-US" sz="4000" dirty="0" err="1">
                <a:solidFill>
                  <a:srgbClr val="000000"/>
                </a:solidFill>
                <a:latin typeface="+mj-lt"/>
              </a:rPr>
              <a:t>được</a:t>
            </a:r>
            <a:r>
              <a:rPr lang="en-US" sz="4000" dirty="0">
                <a:solidFill>
                  <a:srgbClr val="000000"/>
                </a:solidFill>
                <a:latin typeface="+mj-lt"/>
              </a:rPr>
              <a:t> 1 </a:t>
            </a:r>
            <a:r>
              <a:rPr lang="en-US" sz="4000" dirty="0" err="1">
                <a:solidFill>
                  <a:srgbClr val="000000"/>
                </a:solidFill>
                <a:latin typeface="+mj-lt"/>
              </a:rPr>
              <a:t>phần</a:t>
            </a:r>
            <a:r>
              <a:rPr lang="en-US" sz="4000" dirty="0">
                <a:solidFill>
                  <a:srgbClr val="000000"/>
                </a:solidFill>
                <a:latin typeface="+mj-lt"/>
              </a:rPr>
              <a:t> </a:t>
            </a:r>
            <a:r>
              <a:rPr lang="en-US" sz="4000" dirty="0" err="1">
                <a:solidFill>
                  <a:srgbClr val="000000"/>
                </a:solidFill>
                <a:latin typeface="+mj-lt"/>
              </a:rPr>
              <a:t>quà</a:t>
            </a:r>
            <a:r>
              <a:rPr lang="en-US" sz="4000" dirty="0">
                <a:solidFill>
                  <a:srgbClr val="000000"/>
                </a:solidFill>
                <a:latin typeface="+mj-lt"/>
              </a:rPr>
              <a:t> </a:t>
            </a:r>
            <a:r>
              <a:rPr lang="en-US" sz="4000" dirty="0" err="1">
                <a:solidFill>
                  <a:srgbClr val="000000"/>
                </a:solidFill>
                <a:latin typeface="+mj-lt"/>
              </a:rPr>
              <a:t>nhỏ</a:t>
            </a:r>
            <a:r>
              <a:rPr lang="en-US" sz="4000" dirty="0">
                <a:solidFill>
                  <a:srgbClr val="000000"/>
                </a:solidFill>
                <a:latin typeface="+mj-lt"/>
              </a:rPr>
              <a:t>.</a:t>
            </a:r>
          </a:p>
          <a:p>
            <a:pPr algn="just">
              <a:lnSpc>
                <a:spcPct val="150000"/>
              </a:lnSpc>
            </a:pPr>
            <a:endParaRPr lang="en-US" sz="4000" dirty="0">
              <a:solidFill>
                <a:srgbClr val="000000"/>
              </a:solidFill>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0A9DB312-FF90-6251-2431-BA9D57DABEFC}"/>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03EFDA5C-5D66-DFB4-504D-037E60541D64}"/>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4C8BD495-08B9-5416-CEF9-AF50C0F27DB0}"/>
              </a:ext>
            </a:extLst>
          </p:cNvPr>
          <p:cNvSpPr txBox="1"/>
          <p:nvPr/>
        </p:nvSpPr>
        <p:spPr>
          <a:xfrm>
            <a:off x="10075148" y="1859891"/>
            <a:ext cx="7690609" cy="2219838"/>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Câu 5.</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Cho hình bên dưới là giới hạn về nhiệt độ của cá rô phi và cá chép</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Hãy cho biết loài nào thích nghi với môi trường hơn?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Vì sao?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4B0A001-2848-4A8C-D770-5DE0F64ECE81}"/>
              </a:ext>
            </a:extLst>
          </p:cNvPr>
          <p:cNvPicPr>
            <a:picLocks noChangeAspect="1"/>
          </p:cNvPicPr>
          <p:nvPr/>
        </p:nvPicPr>
        <p:blipFill rotWithShape="1">
          <a:blip r:embed="rId12"/>
          <a:srcRect l="14875" r="14750" b="4562"/>
          <a:stretch/>
        </p:blipFill>
        <p:spPr bwMode="auto">
          <a:xfrm>
            <a:off x="457200" y="1636490"/>
            <a:ext cx="9552899" cy="7282544"/>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2064DFE3-BEFC-2084-2331-B410C4944B95}"/>
              </a:ext>
            </a:extLst>
          </p:cNvPr>
          <p:cNvSpPr txBox="1"/>
          <p:nvPr/>
        </p:nvSpPr>
        <p:spPr>
          <a:xfrm>
            <a:off x="10306944" y="4431702"/>
            <a:ext cx="7523856" cy="2958502"/>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Trả lời</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457200" algn="just">
              <a:lnSpc>
                <a:spcPct val="150000"/>
              </a:lnSpc>
              <a:spcBef>
                <a:spcPts val="0"/>
              </a:spcBef>
              <a:spcAft>
                <a:spcPts val="0"/>
              </a:spcAft>
            </a:pPr>
            <a:r>
              <a:rPr lang="vi-VN"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Loài cá chép thích nghi với môi trường hơn so với loài cá rô phi. Vì cá chép có giới hạn chịu nhiệt rộng hơn so với loài cá rô phi.</a:t>
            </a:r>
            <a:endParaRPr lang="en-US"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9180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A78AC373-25AA-7CF6-E31C-1492EDA9E4ED}"/>
              </a:ext>
            </a:extLst>
          </p:cNvPr>
          <p:cNvSpPr txBox="1"/>
          <p:nvPr/>
        </p:nvSpPr>
        <p:spPr>
          <a:xfrm>
            <a:off x="283230" y="1518682"/>
            <a:ext cx="13808241" cy="6907019"/>
          </a:xfrm>
          <a:prstGeom prst="rect">
            <a:avLst/>
          </a:prstGeom>
          <a:noFill/>
        </p:spPr>
        <p:txBody>
          <a:bodyPr wrap="square">
            <a:spAutoFit/>
          </a:bodyPr>
          <a:lstStyle/>
          <a:p>
            <a:pPr marL="0" marR="0" algn="just">
              <a:lnSpc>
                <a:spcPct val="107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6. </a:t>
            </a:r>
            <a:r>
              <a:rPr lang="vi-VN" sz="3200" dirty="0">
                <a:effectLst/>
                <a:latin typeface="Calibri" panose="020F0502020204030204" pitchFamily="34" charset="0"/>
                <a:ea typeface="Calibri" panose="020F0502020204030204" pitchFamily="34" charset="0"/>
                <a:cs typeface="Calibri" panose="020F0502020204030204" pitchFamily="34" charset="0"/>
              </a:rPr>
              <a:t>Cho các tập hợp sau:</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     </a:t>
            </a:r>
            <a:r>
              <a:rPr lang="vi-VN" sz="3200" dirty="0">
                <a:effectLst/>
                <a:latin typeface="Calibri" panose="020F0502020204030204" pitchFamily="34" charset="0"/>
                <a:ea typeface="Calibri" panose="020F0502020204030204" pitchFamily="34" charset="0"/>
                <a:cs typeface="Calibri" panose="020F0502020204030204" pitchFamily="34" charset="0"/>
              </a:rPr>
              <a:t>a. Những con cá cùng sống trong một con sông.</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b. Những con ong vò vẽ cùng làm tổ trên cây.</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c. Những con chuột cùng sống trong ruộng lúa.</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d. Những con chim cùng sống trong một khu vườn.</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e. Những cây bạch đàn cùng sống trên một sườn đồi.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f. Những con cá rô phi đơn tính trong hồ.</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g. Những con hải âu cùng làm tổ trên một vách núi.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h. Những cây mọc ở ven bờ hồ.</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i. Ếch và nồng nọc của nó ở trong ao.</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lvl="1" algn="just">
              <a:lnSpc>
                <a:spcPct val="107000"/>
              </a:lnSpc>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lvl="1" algn="just">
              <a:lnSpc>
                <a:spcPct val="107000"/>
              </a:lnSpc>
            </a:pPr>
            <a:r>
              <a:rPr lang="vi-VN" sz="3200" dirty="0">
                <a:effectLst/>
                <a:latin typeface="Calibri" panose="020F0502020204030204" pitchFamily="34" charset="0"/>
                <a:ea typeface="Calibri" panose="020F0502020204030204" pitchFamily="34" charset="0"/>
                <a:cs typeface="Calibri" panose="020F0502020204030204" pitchFamily="34" charset="0"/>
              </a:rPr>
              <a:t>Số tập hợp sinh vật là quần thể là</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A</a:t>
            </a:r>
            <a:r>
              <a:rPr lang="vi-VN" sz="3200" dirty="0">
                <a:effectLst/>
                <a:latin typeface="Calibri" panose="020F0502020204030204" pitchFamily="34" charset="0"/>
                <a:ea typeface="Calibri" panose="020F0502020204030204" pitchFamily="34" charset="0"/>
                <a:cs typeface="Calibri" panose="020F0502020204030204" pitchFamily="34" charset="0"/>
              </a:rPr>
              <a:t>.4.                     </a:t>
            </a:r>
            <a:r>
              <a:rPr lang="vi-VN" sz="3200" b="1" dirty="0">
                <a:effectLst/>
                <a:latin typeface="Calibri" panose="020F0502020204030204" pitchFamily="34" charset="0"/>
                <a:ea typeface="Calibri" panose="020F0502020204030204" pitchFamily="34" charset="0"/>
                <a:cs typeface="Calibri" panose="020F0502020204030204" pitchFamily="34" charset="0"/>
              </a:rPr>
              <a:t>B</a:t>
            </a:r>
            <a:r>
              <a:rPr lang="vi-VN" sz="3200" dirty="0">
                <a:effectLst/>
                <a:latin typeface="Calibri" panose="020F0502020204030204" pitchFamily="34" charset="0"/>
                <a:ea typeface="Calibri" panose="020F0502020204030204" pitchFamily="34" charset="0"/>
                <a:cs typeface="Calibri" panose="020F0502020204030204" pitchFamily="34" charset="0"/>
              </a:rPr>
              <a:t>. 5.                          </a:t>
            </a:r>
            <a:r>
              <a:rPr lang="vi-VN" sz="3200" b="1" dirty="0">
                <a:effectLst/>
                <a:latin typeface="Calibri" panose="020F0502020204030204" pitchFamily="34" charset="0"/>
                <a:ea typeface="Calibri" panose="020F0502020204030204" pitchFamily="34" charset="0"/>
                <a:cs typeface="Calibri" panose="020F0502020204030204" pitchFamily="34" charset="0"/>
              </a:rPr>
              <a:t>C</a:t>
            </a:r>
            <a:r>
              <a:rPr lang="vi-VN" sz="3200" dirty="0">
                <a:effectLst/>
                <a:latin typeface="Calibri" panose="020F0502020204030204" pitchFamily="34" charset="0"/>
                <a:ea typeface="Calibri" panose="020F0502020204030204" pitchFamily="34" charset="0"/>
                <a:cs typeface="Calibri" panose="020F0502020204030204" pitchFamily="34" charset="0"/>
              </a:rPr>
              <a:t>. 6.                  </a:t>
            </a:r>
            <a:r>
              <a:rPr lang="vi-VN" sz="3200" b="1" dirty="0">
                <a:effectLst/>
                <a:latin typeface="Calibri" panose="020F0502020204030204" pitchFamily="34" charset="0"/>
                <a:ea typeface="Calibri" panose="020F0502020204030204" pitchFamily="34" charset="0"/>
                <a:cs typeface="Calibri" panose="020F0502020204030204" pitchFamily="34" charset="0"/>
              </a:rPr>
              <a:t>D</a:t>
            </a:r>
            <a:r>
              <a:rPr lang="vi-VN" sz="3200" dirty="0">
                <a:effectLst/>
                <a:latin typeface="Calibri" panose="020F0502020204030204" pitchFamily="34" charset="0"/>
                <a:ea typeface="Calibri" panose="020F0502020204030204" pitchFamily="34" charset="0"/>
                <a:cs typeface="Calibri" panose="020F0502020204030204" pitchFamily="34" charset="0"/>
              </a:rPr>
              <a:t>. 7.</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39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9B4C79E4-6760-B68B-E925-F80D7B81E0D0}"/>
              </a:ext>
            </a:extLst>
          </p:cNvPr>
          <p:cNvSpPr txBox="1"/>
          <p:nvPr/>
        </p:nvSpPr>
        <p:spPr>
          <a:xfrm>
            <a:off x="877549" y="1893813"/>
            <a:ext cx="12512841" cy="6380080"/>
          </a:xfrm>
          <a:prstGeom prst="rect">
            <a:avLst/>
          </a:prstGeom>
          <a:noFill/>
        </p:spPr>
        <p:txBody>
          <a:bodyPr wrap="square">
            <a:spAutoFit/>
          </a:bodyPr>
          <a:lstStyle/>
          <a:p>
            <a:pPr marL="0" marR="0" algn="just">
              <a:lnSpc>
                <a:spcPct val="107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6.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 các tập hợp sau:</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Những con cá cùng sống trong một con sông.</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 Những con ong vò vẽ cùng làm tổ trên cây.</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 Những con chuột cùng sống trong ruộng lúa.</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 Những con chim cùng sống trong một khu vườn.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 Những cây bạch đàn cùng sống trên một sườn đồi.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 Những con cá rô phi đơn tính trong hồ.</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 Những con hải âu cùng làm tổ trên một vách núi.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 Những cây mọc ở ven bờ hồ.</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 Ếch và nồng nọc của nó ở trong ao.</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Số tập hợp sinh vật là quần thể là</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6.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7097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5C86F9BB-7C33-1C4F-886B-1BB6A936C723}"/>
              </a:ext>
            </a:extLst>
          </p:cNvPr>
          <p:cNvSpPr txBox="1"/>
          <p:nvPr/>
        </p:nvSpPr>
        <p:spPr>
          <a:xfrm>
            <a:off x="283230" y="2304003"/>
            <a:ext cx="17713519" cy="5913157"/>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7.</a:t>
            </a:r>
            <a:r>
              <a:rPr lang="vi-VN" sz="3200"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effectLst/>
                <a:latin typeface="Calibri" panose="020F0502020204030204" pitchFamily="34" charset="0"/>
                <a:ea typeface="Calibri" panose="020F0502020204030204" pitchFamily="34" charset="0"/>
                <a:cs typeface="Calibri" panose="020F0502020204030204" pitchFamily="34" charset="0"/>
              </a:rPr>
              <a:t>Cho các hiện tượng sau về tính thích nghi của sinh vật đối với các nhân tố sinh thái: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(1) Chim định hướng đường bay theo ánh sáng mặt trời và các vì sao.</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(2) Vào mùa đông, thời gian chiếu sáng ít, sâu dòi đình dục.</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(3) Tăng cường độ chiếu sáng sẽ rút ngắn thời gian đình dục ở cá hồi.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(4) Rắn mái gầm cảm nhận được tia hồng ngoại.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(5) Cây mọc ở nơi thiếu ánh sáng sẽ tự tỉa cành, thân nhỏ và cao.</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Có bao nhiêu hiện tượng cho thấy ảnh hưởng của ánh sáng đối với động vật?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A.</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3.                    B. 4.                       C. 5.                          D. 2.</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939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5C86F9BB-7C33-1C4F-886B-1BB6A936C723}"/>
              </a:ext>
            </a:extLst>
          </p:cNvPr>
          <p:cNvSpPr txBox="1"/>
          <p:nvPr/>
        </p:nvSpPr>
        <p:spPr>
          <a:xfrm>
            <a:off x="283230" y="2304003"/>
            <a:ext cx="17713519" cy="5913157"/>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7.</a:t>
            </a:r>
            <a:r>
              <a:rPr lang="vi-VN" sz="3200"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 các hiện tượng sau về tính thích nghi của sinh vật đối với các nhân tố sinh thái: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Chim định hướng đường bay theo ánh sáng mặt trời và các vì sao.</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(2) Vào mùa đông, thời gian chiếu sáng ít, sâu dòi đình dục.</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(3) Tăng cường độ chiếu sáng sẽ rút ngắn thời gian đình dục ở cá hồi.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(4) Rắn mái gầm cảm nhận được tia hồng ngoại.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Cây mọc ở nơi thiếu ánh sáng sẽ tự tỉa cành, thân nhỏ và cao.</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Có bao nhiêu hiện tượng cho thấy ảnh hưởng của ánh sáng đối với động vật?</a:t>
            </a:r>
            <a:endPar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A.3.                    </a:t>
            </a:r>
            <a:r>
              <a:rPr lang="vi-VN"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C. 5.                          D. 2.</a:t>
            </a:r>
            <a:endPar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510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518283CD-D357-C459-E399-A5298C83EFFB}"/>
              </a:ext>
            </a:extLst>
          </p:cNvPr>
          <p:cNvSpPr txBox="1"/>
          <p:nvPr/>
        </p:nvSpPr>
        <p:spPr>
          <a:xfrm>
            <a:off x="585977" y="2644209"/>
            <a:ext cx="16840200" cy="5174493"/>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8</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effectLst/>
                <a:latin typeface="Calibri" panose="020F0502020204030204" pitchFamily="34" charset="0"/>
                <a:ea typeface="Calibri" panose="020F0502020204030204" pitchFamily="34" charset="0"/>
                <a:cs typeface="Calibri" panose="020F0502020204030204" pitchFamily="34" charset="0"/>
              </a:rPr>
              <a:t>Cho ví dụ: Cây sống theo nhóm chịu đựng bão và hạn chế thoát hơi nước tốt hơn cây sống riêng rẽ. Trong các hiện tượng sau, có bao nhiêu hiện tượng tương tự với ví dụ trên?</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(1) Nhiều con quạ cùng tranh nhau xác một con thú.</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(2) Hỗ đuỗi bắt 1 bầy sơn dương.</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(3) Một con linh cẩu không hạ được một con trâu rừng, nhưng nhiều con thì được.</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(4) Nhiều con báo cùng ăn thịt 1 con nai.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A</a:t>
            </a:r>
            <a:r>
              <a:rPr lang="vi-VN" sz="3200" dirty="0">
                <a:effectLst/>
                <a:latin typeface="Calibri" panose="020F0502020204030204" pitchFamily="34" charset="0"/>
                <a:ea typeface="Calibri" panose="020F0502020204030204" pitchFamily="34" charset="0"/>
                <a:cs typeface="Calibri" panose="020F0502020204030204" pitchFamily="34" charset="0"/>
              </a:rPr>
              <a:t>. 2.             </a:t>
            </a:r>
            <a:r>
              <a:rPr lang="vi-VN" sz="3200" b="1" dirty="0">
                <a:effectLst/>
                <a:latin typeface="Calibri" panose="020F0502020204030204" pitchFamily="34" charset="0"/>
                <a:ea typeface="Calibri" panose="020F0502020204030204" pitchFamily="34" charset="0"/>
                <a:cs typeface="Calibri" panose="020F0502020204030204" pitchFamily="34" charset="0"/>
              </a:rPr>
              <a:t>B</a:t>
            </a:r>
            <a:r>
              <a:rPr lang="vi-VN" sz="3200" dirty="0">
                <a:effectLst/>
                <a:latin typeface="Calibri" panose="020F0502020204030204" pitchFamily="34" charset="0"/>
                <a:ea typeface="Calibri" panose="020F0502020204030204" pitchFamily="34" charset="0"/>
                <a:cs typeface="Calibri" panose="020F0502020204030204" pitchFamily="34" charset="0"/>
              </a:rPr>
              <a:t>. 3.                           </a:t>
            </a:r>
            <a:r>
              <a:rPr lang="vi-VN" sz="3200" b="1" dirty="0">
                <a:effectLst/>
                <a:latin typeface="Calibri" panose="020F0502020204030204" pitchFamily="34" charset="0"/>
                <a:ea typeface="Calibri" panose="020F0502020204030204" pitchFamily="34" charset="0"/>
                <a:cs typeface="Calibri" panose="020F0502020204030204" pitchFamily="34" charset="0"/>
              </a:rPr>
              <a:t>C</a:t>
            </a:r>
            <a:r>
              <a:rPr lang="vi-VN" sz="3200" dirty="0">
                <a:effectLst/>
                <a:latin typeface="Calibri" panose="020F0502020204030204" pitchFamily="34" charset="0"/>
                <a:ea typeface="Calibri" panose="020F0502020204030204" pitchFamily="34" charset="0"/>
                <a:cs typeface="Calibri" panose="020F0502020204030204" pitchFamily="34" charset="0"/>
              </a:rPr>
              <a:t>. 1.                       </a:t>
            </a:r>
            <a:r>
              <a:rPr lang="vi-VN" sz="3200" b="1" dirty="0">
                <a:effectLst/>
                <a:latin typeface="Calibri" panose="020F0502020204030204" pitchFamily="34" charset="0"/>
                <a:ea typeface="Calibri" panose="020F0502020204030204" pitchFamily="34" charset="0"/>
                <a:cs typeface="Calibri" panose="020F0502020204030204" pitchFamily="34" charset="0"/>
              </a:rPr>
              <a:t>D</a:t>
            </a:r>
            <a:r>
              <a:rPr lang="vi-VN" sz="3200" dirty="0">
                <a:effectLst/>
                <a:latin typeface="Calibri" panose="020F0502020204030204" pitchFamily="34" charset="0"/>
                <a:ea typeface="Calibri" panose="020F0502020204030204" pitchFamily="34" charset="0"/>
                <a:cs typeface="Calibri" panose="020F0502020204030204" pitchFamily="34" charset="0"/>
              </a:rPr>
              <a:t>. 4.</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0908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518283CD-D357-C459-E399-A5298C83EFFB}"/>
              </a:ext>
            </a:extLst>
          </p:cNvPr>
          <p:cNvSpPr txBox="1"/>
          <p:nvPr/>
        </p:nvSpPr>
        <p:spPr>
          <a:xfrm>
            <a:off x="585977" y="2644209"/>
            <a:ext cx="16840200" cy="5174493"/>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8</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Cho ví dụ: Cây sống theo nhóm chịu đựng bão và hạn chế thoát hơi nước tốt hơn cây sống riêng rẽ. Trong các hiện tượng sau, có bao nhiêu hiện tượng tương tự với ví dụ trên?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Nhiều con quạ cùng tranh nhau xác một con thú.</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Hỗ đuỗi bắt 1 bầy sơn dương.</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 Một con linh cẩu không hạ được một con trâu rừng, nhưng nhiều con thì được.</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Nhiều con báo cùng ăn thịt 1 con nai.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a:t>
            </a:r>
            <a:r>
              <a:rPr lang="vi-VN"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0487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FCA1D096-CAE2-84CA-3F25-0087DBD0B3C2}"/>
              </a:ext>
            </a:extLst>
          </p:cNvPr>
          <p:cNvSpPr txBox="1"/>
          <p:nvPr/>
        </p:nvSpPr>
        <p:spPr>
          <a:xfrm>
            <a:off x="255156" y="3055412"/>
            <a:ext cx="19282257" cy="3697166"/>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9</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effectLst/>
                <a:latin typeface="Calibri" panose="020F0502020204030204" pitchFamily="34" charset="0"/>
                <a:ea typeface="Calibri" panose="020F0502020204030204" pitchFamily="34" charset="0"/>
                <a:cs typeface="Calibri" panose="020F0502020204030204" pitchFamily="34" charset="0"/>
              </a:rPr>
              <a:t>Quan hệ hỗ trợ và quan hệ cạnh tranh giữa các cá thể trong quần thể có đặc điểm chung là</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A</a:t>
            </a:r>
            <a:r>
              <a:rPr lang="vi-VN" sz="3200" dirty="0">
                <a:effectLst/>
                <a:latin typeface="Calibri" panose="020F0502020204030204" pitchFamily="34" charset="0"/>
                <a:ea typeface="Calibri" panose="020F0502020204030204" pitchFamily="34" charset="0"/>
                <a:cs typeface="Calibri" panose="020F0502020204030204" pitchFamily="34" charset="0"/>
              </a:rPr>
              <a:t>. chỉ xuất hiện khi quần thể tăng cao.</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B</a:t>
            </a:r>
            <a:r>
              <a:rPr lang="vi-VN" sz="3200" dirty="0">
                <a:effectLst/>
                <a:latin typeface="Calibri" panose="020F0502020204030204" pitchFamily="34" charset="0"/>
                <a:ea typeface="Calibri" panose="020F0502020204030204" pitchFamily="34" charset="0"/>
                <a:cs typeface="Calibri" panose="020F0502020204030204" pitchFamily="34" charset="0"/>
              </a:rPr>
              <a:t>. đều có lợi cho sự tồn tại và phát triển của quần thể.</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C</a:t>
            </a:r>
            <a:r>
              <a:rPr lang="vi-VN" sz="3200" dirty="0">
                <a:effectLst/>
                <a:latin typeface="Calibri" panose="020F0502020204030204" pitchFamily="34" charset="0"/>
                <a:ea typeface="Calibri" panose="020F0502020204030204" pitchFamily="34" charset="0"/>
                <a:cs typeface="Calibri" panose="020F0502020204030204" pitchFamily="34" charset="0"/>
              </a:rPr>
              <a:t>. điều làm tăng khả năng sống sót và sinh sản của các cá thể.</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D</a:t>
            </a:r>
            <a:r>
              <a:rPr lang="vi-VN" sz="3200" dirty="0">
                <a:effectLst/>
                <a:latin typeface="Calibri" panose="020F0502020204030204" pitchFamily="34" charset="0"/>
                <a:ea typeface="Calibri" panose="020F0502020204030204" pitchFamily="34" charset="0"/>
                <a:cs typeface="Calibri" panose="020F0502020204030204" pitchFamily="34" charset="0"/>
              </a:rPr>
              <a:t>. đều giúp giúp duy trì mật độ của quần thể ổn định qua các thế hệ.</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6111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FCA1D096-CAE2-84CA-3F25-0087DBD0B3C2}"/>
              </a:ext>
            </a:extLst>
          </p:cNvPr>
          <p:cNvSpPr txBox="1"/>
          <p:nvPr/>
        </p:nvSpPr>
        <p:spPr>
          <a:xfrm>
            <a:off x="255156" y="3055412"/>
            <a:ext cx="19282257" cy="3697166"/>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9</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Quan hệ hỗ trợ và quan hệ cạnh tranh giữa các cá thể trong quần thể có đặc điểm chung là</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chỉ xuất hiện khi quần thể tăng cao.</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đều có lợi cho sự tồn tại và phát triển của quần thể.</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điều làm tăng khả năng sống sót và sinh sản của các cá thể.</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đều giúp giúp duy trì mật độ của quần thể ổn định qua các thế hệ.</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1561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538017"/>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91845" y="929451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7383" y="9222918"/>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827804" y="10034255"/>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077306" y="10360022"/>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97823" y="9626780"/>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369332"/>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mj-lt"/>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mj-lt"/>
                <a:ea typeface="Cambria" panose="02040503050406030204" pitchFamily="18" charset="0"/>
              </a:rPr>
              <a:t>ÔN TẬP CHƯƠNG 6</a:t>
            </a:r>
            <a:endParaRPr lang="en-US" sz="3600" b="1" dirty="0">
              <a:solidFill>
                <a:schemeClr val="bg1"/>
              </a:solidFill>
              <a:latin typeface="+mj-lt"/>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B8F0E4BC-D0AE-0F60-7247-4B4869996D62}"/>
              </a:ext>
            </a:extLst>
          </p:cNvPr>
          <p:cNvSpPr txBox="1"/>
          <p:nvPr/>
        </p:nvSpPr>
        <p:spPr>
          <a:xfrm>
            <a:off x="287242" y="1309431"/>
            <a:ext cx="17713518" cy="1481175"/>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10</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Khi nghiên cứu về ảnh hưởng của nhiệt độ lên thời gian sinh trưởng của 3 loài ong mắt đỏ ở nước ta, các nhà khoa học đã đưa ra bảng sau (biết rằng các ô trống là các ô chưa lấy đủ số liệu)</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DCD0751-6039-9ED8-3A34-7F2962C29790}"/>
              </a:ext>
            </a:extLst>
          </p:cNvPr>
          <p:cNvPicPr>
            <a:picLocks noChangeAspect="1"/>
          </p:cNvPicPr>
          <p:nvPr/>
        </p:nvPicPr>
        <p:blipFill>
          <a:blip r:embed="rId12"/>
          <a:stretch>
            <a:fillRect/>
          </a:stretch>
        </p:blipFill>
        <p:spPr>
          <a:xfrm>
            <a:off x="6735501" y="2863479"/>
            <a:ext cx="11251954" cy="2974514"/>
          </a:xfrm>
          <a:prstGeom prst="rect">
            <a:avLst/>
          </a:prstGeom>
        </p:spPr>
      </p:pic>
      <p:sp>
        <p:nvSpPr>
          <p:cNvPr id="14" name="TextBox 13">
            <a:extLst>
              <a:ext uri="{FF2B5EF4-FFF2-40B4-BE49-F238E27FC236}">
                <a16:creationId xmlns:a16="http://schemas.microsoft.com/office/drawing/2014/main" id="{05339821-2B46-D053-D90E-B0C43499A7EF}"/>
              </a:ext>
            </a:extLst>
          </p:cNvPr>
          <p:cNvSpPr txBox="1"/>
          <p:nvPr/>
        </p:nvSpPr>
        <p:spPr>
          <a:xfrm>
            <a:off x="284503" y="5623703"/>
            <a:ext cx="17526519" cy="3745384"/>
          </a:xfrm>
          <a:prstGeom prst="rect">
            <a:avLst/>
          </a:prstGeom>
          <a:noFill/>
        </p:spPr>
        <p:txBody>
          <a:bodyPr wrap="square">
            <a:spAutoFit/>
          </a:bodyPr>
          <a:lstStyle/>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Cho các nhận xét sau đây: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(1) Cả 3 loài đều chết nếu ở nhiệt độ lớn hơn 35</a:t>
            </a:r>
            <a:r>
              <a:rPr lang="vi-VN" sz="3200" baseline="30000" dirty="0">
                <a:effectLst/>
                <a:latin typeface="Calibri" panose="020F0502020204030204" pitchFamily="34" charset="0"/>
                <a:ea typeface="Calibri" panose="020F0502020204030204" pitchFamily="34" charset="0"/>
                <a:cs typeface="Calibri" panose="020F0502020204030204" pitchFamily="34" charset="0"/>
              </a:rPr>
              <a:t>0</a:t>
            </a:r>
            <a:r>
              <a:rPr lang="vi-VN" sz="3200" dirty="0">
                <a:effectLst/>
                <a:latin typeface="Calibri" panose="020F0502020204030204" pitchFamily="34" charset="0"/>
                <a:ea typeface="Calibri" panose="020F0502020204030204" pitchFamily="34" charset="0"/>
                <a:cs typeface="Calibri" panose="020F0502020204030204" pitchFamily="34" charset="0"/>
              </a:rPr>
              <a:t>C.</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(2) Nhiệt độ càng thấp thì thời gian sinh trưởng của 3 loài càng ngắn.</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(3) Thời gian sinh trưởng ở cùng nhiệt độ của loài thứ 3 luôn là lớn nhất.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(4) Không có sự khác nhau quá lớn về thời gian sinh trưởng ở cùng một mức nhiệt độ của cả 3 loài.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Có bao nhiêu nhận xét đúng?</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     A. 3.                    B.4.                               C. 3.             D.1.</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658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10D37FA-292D-BDD3-2C38-4B39D73853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565" y="2594782"/>
            <a:ext cx="10131990" cy="5393455"/>
          </a:xfrm>
          <a:prstGeom prst="rect">
            <a:avLst/>
          </a:prstGeom>
          <a:noFill/>
          <a:extLst>
            <a:ext uri="{909E8E84-426E-40DD-AFC4-6F175D3DCCD1}">
              <a14:hiddenFill xmlns:a14="http://schemas.microsoft.com/office/drawing/2010/main">
                <a:solidFill>
                  <a:srgbClr val="FFFFFF"/>
                </a:solidFill>
              </a14:hiddenFill>
            </a:ext>
          </a:extLst>
        </p:spPr>
      </p:pic>
      <p:pic>
        <p:nvPicPr>
          <p:cNvPr id="124"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299" y="1109270"/>
            <a:ext cx="3977985" cy="3977985"/>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1489" y="1635995"/>
            <a:ext cx="3959715" cy="3959715"/>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45567" y="1107004"/>
            <a:ext cx="3959715" cy="3968840"/>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8939" y="4530090"/>
            <a:ext cx="3977985" cy="3977985"/>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1488" y="5057228"/>
            <a:ext cx="3959715" cy="3959715"/>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12491" y="4528185"/>
            <a:ext cx="3977985" cy="3977985"/>
          </a:xfrm>
          <a:prstGeom prst="rect">
            <a:avLst/>
          </a:prstGeom>
        </p:spPr>
      </p:pic>
      <p:pic>
        <p:nvPicPr>
          <p:cNvPr id="150" name="Picture 14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56909" y="7627675"/>
            <a:ext cx="971550" cy="1357313"/>
          </a:xfrm>
          <a:prstGeom prst="rect">
            <a:avLst/>
          </a:prstGeom>
        </p:spPr>
      </p:pic>
      <p:pic>
        <p:nvPicPr>
          <p:cNvPr id="159" name="Picture 15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505129" y="8778240"/>
            <a:ext cx="1771232" cy="149733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9055" y="-1007324"/>
            <a:ext cx="914400" cy="914400"/>
          </a:xfrm>
          <a:prstGeom prst="rect">
            <a:avLst/>
          </a:prstGeom>
        </p:spPr>
      </p:pic>
      <p:pic>
        <p:nvPicPr>
          <p:cNvPr id="139" name="mau1">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87299" y="1109270"/>
            <a:ext cx="3977985" cy="3977985"/>
          </a:xfrm>
          <a:prstGeom prst="rect">
            <a:avLst/>
          </a:prstGeom>
        </p:spPr>
      </p:pic>
      <p:pic>
        <p:nvPicPr>
          <p:cNvPr id="140" name="mau2">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431490" y="1635995"/>
            <a:ext cx="3950612" cy="3959715"/>
          </a:xfrm>
          <a:prstGeom prst="rect">
            <a:avLst/>
          </a:prstGeom>
        </p:spPr>
      </p:pic>
      <p:pic>
        <p:nvPicPr>
          <p:cNvPr id="141" name="mau3">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845567" y="1107003"/>
            <a:ext cx="3959715" cy="3959715"/>
          </a:xfrm>
          <a:prstGeom prst="rect">
            <a:avLst/>
          </a:prstGeom>
        </p:spPr>
      </p:pic>
      <p:pic>
        <p:nvPicPr>
          <p:cNvPr id="142" name="mau4">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458939" y="4530090"/>
            <a:ext cx="3977985" cy="3977985"/>
          </a:xfrm>
          <a:prstGeom prst="rect">
            <a:avLst/>
          </a:prstGeom>
        </p:spPr>
      </p:pic>
      <p:pic>
        <p:nvPicPr>
          <p:cNvPr id="143" name="mau5">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901489" y="5071517"/>
            <a:ext cx="3950612" cy="3959715"/>
          </a:xfrm>
          <a:prstGeom prst="rect">
            <a:avLst/>
          </a:prstGeom>
        </p:spPr>
      </p:pic>
      <p:pic>
        <p:nvPicPr>
          <p:cNvPr id="144" name="mau6">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3312491" y="4528185"/>
            <a:ext cx="3977985" cy="3977985"/>
          </a:xfrm>
          <a:prstGeom prst="rect">
            <a:avLst/>
          </a:prstGeom>
        </p:spPr>
      </p:pic>
      <p:sp>
        <p:nvSpPr>
          <p:cNvPr id="8" name="TextBox 22">
            <a:extLst>
              <a:ext uri="{FF2B5EF4-FFF2-40B4-BE49-F238E27FC236}">
                <a16:creationId xmlns:a16="http://schemas.microsoft.com/office/drawing/2014/main" id="{E95E5EA6-EE74-B3C8-2491-D222CBC465F3}"/>
              </a:ext>
            </a:extLst>
          </p:cNvPr>
          <p:cNvSpPr txBox="1"/>
          <p:nvPr/>
        </p:nvSpPr>
        <p:spPr>
          <a:xfrm>
            <a:off x="438145" y="2111965"/>
            <a:ext cx="5667894" cy="6063070"/>
          </a:xfrm>
          <a:prstGeom prst="rect">
            <a:avLst/>
          </a:prstGeom>
        </p:spPr>
        <p:txBody>
          <a:bodyPr wrap="square" lIns="0" tIns="0" rIns="0" bIns="0" rtlCol="0" anchor="t">
            <a:spAutoFit/>
          </a:bodyPr>
          <a:lstStyle/>
          <a:p>
            <a:pPr marL="457200" indent="-457200" algn="just">
              <a:lnSpc>
                <a:spcPts val="4759"/>
              </a:lnSpc>
              <a:buFontTx/>
              <a:buChar char="-"/>
            </a:pPr>
            <a:r>
              <a:rPr lang="en-US" sz="3399" b="1" dirty="0" err="1">
                <a:solidFill>
                  <a:srgbClr val="000000"/>
                </a:solidFill>
                <a:latin typeface="+mj-lt"/>
              </a:rPr>
              <a:t>Nội</a:t>
            </a:r>
            <a:r>
              <a:rPr lang="en-US" sz="3399" b="1" dirty="0">
                <a:solidFill>
                  <a:srgbClr val="000000"/>
                </a:solidFill>
                <a:latin typeface="+mj-lt"/>
              </a:rPr>
              <a:t> dung</a:t>
            </a:r>
            <a:r>
              <a:rPr lang="en-US" sz="3399" dirty="0">
                <a:solidFill>
                  <a:srgbClr val="000000"/>
                </a:solidFill>
                <a:latin typeface="+mj-lt"/>
              </a:rPr>
              <a:t>: </a:t>
            </a:r>
            <a:r>
              <a:rPr lang="en-US" sz="3399" dirty="0" err="1">
                <a:solidFill>
                  <a:srgbClr val="000000"/>
                </a:solidFill>
                <a:latin typeface="+mj-lt"/>
              </a:rPr>
              <a:t>lật</a:t>
            </a:r>
            <a:r>
              <a:rPr lang="en-US" sz="3399" dirty="0">
                <a:solidFill>
                  <a:srgbClr val="000000"/>
                </a:solidFill>
                <a:latin typeface="+mj-lt"/>
              </a:rPr>
              <a:t> </a:t>
            </a:r>
            <a:r>
              <a:rPr lang="en-US" sz="3399" dirty="0" err="1">
                <a:solidFill>
                  <a:srgbClr val="000000"/>
                </a:solidFill>
                <a:latin typeface="+mj-lt"/>
              </a:rPr>
              <a:t>mảnh</a:t>
            </a:r>
            <a:r>
              <a:rPr lang="en-US" sz="3399" dirty="0">
                <a:solidFill>
                  <a:srgbClr val="000000"/>
                </a:solidFill>
                <a:latin typeface="+mj-lt"/>
              </a:rPr>
              <a:t> </a:t>
            </a:r>
            <a:r>
              <a:rPr lang="en-US" sz="3399" dirty="0" err="1">
                <a:solidFill>
                  <a:srgbClr val="000000"/>
                </a:solidFill>
                <a:latin typeface="+mj-lt"/>
              </a:rPr>
              <a:t>ghép</a:t>
            </a:r>
            <a:r>
              <a:rPr lang="en-US" sz="3399" dirty="0">
                <a:solidFill>
                  <a:srgbClr val="000000"/>
                </a:solidFill>
                <a:latin typeface="+mj-lt"/>
              </a:rPr>
              <a:t> </a:t>
            </a:r>
            <a:r>
              <a:rPr lang="en-US" sz="3399" dirty="0" err="1">
                <a:solidFill>
                  <a:srgbClr val="000000"/>
                </a:solidFill>
                <a:latin typeface="+mj-lt"/>
              </a:rPr>
              <a:t>và</a:t>
            </a:r>
            <a:r>
              <a:rPr lang="en-US" sz="3399" dirty="0">
                <a:solidFill>
                  <a:srgbClr val="000000"/>
                </a:solidFill>
                <a:latin typeface="+mj-lt"/>
              </a:rPr>
              <a:t> </a:t>
            </a:r>
            <a:r>
              <a:rPr lang="en-US" sz="3399" dirty="0" err="1">
                <a:solidFill>
                  <a:srgbClr val="000000"/>
                </a:solidFill>
                <a:latin typeface="+mj-lt"/>
              </a:rPr>
              <a:t>trả</a:t>
            </a:r>
            <a:r>
              <a:rPr lang="en-US" sz="3399" dirty="0">
                <a:solidFill>
                  <a:srgbClr val="000000"/>
                </a:solidFill>
                <a:latin typeface="+mj-lt"/>
              </a:rPr>
              <a:t> </a:t>
            </a:r>
            <a:r>
              <a:rPr lang="en-US" sz="3399" dirty="0" err="1">
                <a:solidFill>
                  <a:srgbClr val="000000"/>
                </a:solidFill>
                <a:latin typeface="+mj-lt"/>
              </a:rPr>
              <a:t>lời</a:t>
            </a:r>
            <a:r>
              <a:rPr lang="en-US" sz="3399" dirty="0">
                <a:solidFill>
                  <a:srgbClr val="000000"/>
                </a:solidFill>
                <a:latin typeface="+mj-lt"/>
              </a:rPr>
              <a:t> </a:t>
            </a:r>
            <a:r>
              <a:rPr lang="en-US" sz="3399" dirty="0" err="1">
                <a:solidFill>
                  <a:srgbClr val="000000"/>
                </a:solidFill>
                <a:latin typeface="+mj-lt"/>
              </a:rPr>
              <a:t>câu</a:t>
            </a:r>
            <a:r>
              <a:rPr lang="en-US" sz="3399" dirty="0">
                <a:solidFill>
                  <a:srgbClr val="000000"/>
                </a:solidFill>
                <a:latin typeface="+mj-lt"/>
              </a:rPr>
              <a:t> </a:t>
            </a:r>
            <a:r>
              <a:rPr lang="en-US" sz="3399" dirty="0" err="1">
                <a:solidFill>
                  <a:srgbClr val="000000"/>
                </a:solidFill>
                <a:latin typeface="+mj-lt"/>
              </a:rPr>
              <a:t>hỏi</a:t>
            </a:r>
            <a:r>
              <a:rPr lang="en-US" sz="3399" dirty="0">
                <a:solidFill>
                  <a:srgbClr val="000000"/>
                </a:solidFill>
                <a:latin typeface="+mj-lt"/>
              </a:rPr>
              <a:t> </a:t>
            </a:r>
            <a:r>
              <a:rPr lang="en-US" sz="3399" dirty="0" err="1">
                <a:solidFill>
                  <a:srgbClr val="000000"/>
                </a:solidFill>
                <a:latin typeface="+mj-lt"/>
              </a:rPr>
              <a:t>bên</a:t>
            </a:r>
            <a:r>
              <a:rPr lang="en-US" sz="3399" dirty="0">
                <a:solidFill>
                  <a:srgbClr val="000000"/>
                </a:solidFill>
                <a:latin typeface="+mj-lt"/>
              </a:rPr>
              <a:t> </a:t>
            </a:r>
            <a:r>
              <a:rPr lang="en-US" sz="3399" dirty="0" err="1">
                <a:solidFill>
                  <a:srgbClr val="000000"/>
                </a:solidFill>
                <a:latin typeface="+mj-lt"/>
              </a:rPr>
              <a:t>dưới</a:t>
            </a:r>
            <a:endParaRPr lang="en-US" sz="3399" dirty="0">
              <a:solidFill>
                <a:srgbClr val="000000"/>
              </a:solidFill>
              <a:latin typeface="+mj-lt"/>
            </a:endParaRPr>
          </a:p>
          <a:p>
            <a:pPr marL="457200" indent="-457200" algn="just">
              <a:lnSpc>
                <a:spcPts val="4759"/>
              </a:lnSpc>
              <a:buFontTx/>
              <a:buChar char="-"/>
            </a:pPr>
            <a:r>
              <a:rPr lang="en-US" sz="3399" b="1" dirty="0" err="1">
                <a:solidFill>
                  <a:srgbClr val="000000"/>
                </a:solidFill>
                <a:latin typeface="+mj-lt"/>
              </a:rPr>
              <a:t>Hình</a:t>
            </a:r>
            <a:r>
              <a:rPr lang="en-US" sz="3399" b="1" dirty="0">
                <a:solidFill>
                  <a:srgbClr val="000000"/>
                </a:solidFill>
                <a:latin typeface="+mj-lt"/>
              </a:rPr>
              <a:t> </a:t>
            </a:r>
            <a:r>
              <a:rPr lang="en-US" sz="3399" b="1" dirty="0" err="1">
                <a:solidFill>
                  <a:srgbClr val="000000"/>
                </a:solidFill>
                <a:latin typeface="+mj-lt"/>
              </a:rPr>
              <a:t>thức</a:t>
            </a:r>
            <a:r>
              <a:rPr lang="en-US" sz="3399" dirty="0">
                <a:solidFill>
                  <a:srgbClr val="000000"/>
                </a:solidFill>
                <a:latin typeface="+mj-lt"/>
              </a:rPr>
              <a:t>: </a:t>
            </a:r>
            <a:r>
              <a:rPr lang="en-US" sz="3399" dirty="0" err="1">
                <a:solidFill>
                  <a:srgbClr val="000000"/>
                </a:solidFill>
                <a:latin typeface="+mj-lt"/>
              </a:rPr>
              <a:t>Hoạt</a:t>
            </a:r>
            <a:r>
              <a:rPr lang="en-US" sz="3399" dirty="0">
                <a:solidFill>
                  <a:srgbClr val="000000"/>
                </a:solidFill>
                <a:latin typeface="+mj-lt"/>
              </a:rPr>
              <a:t> </a:t>
            </a:r>
            <a:r>
              <a:rPr lang="en-US" sz="3399" dirty="0" err="1">
                <a:solidFill>
                  <a:srgbClr val="000000"/>
                </a:solidFill>
                <a:latin typeface="+mj-lt"/>
              </a:rPr>
              <a:t>động</a:t>
            </a:r>
            <a:r>
              <a:rPr lang="en-US" sz="3399" dirty="0">
                <a:solidFill>
                  <a:srgbClr val="000000"/>
                </a:solidFill>
                <a:latin typeface="+mj-lt"/>
              </a:rPr>
              <a:t> </a:t>
            </a:r>
            <a:r>
              <a:rPr lang="en-US" sz="3399" dirty="0" err="1">
                <a:solidFill>
                  <a:srgbClr val="000000"/>
                </a:solidFill>
                <a:latin typeface="+mj-lt"/>
              </a:rPr>
              <a:t>nhóm</a:t>
            </a:r>
            <a:r>
              <a:rPr lang="en-US" sz="3399" dirty="0">
                <a:solidFill>
                  <a:srgbClr val="000000"/>
                </a:solidFill>
                <a:latin typeface="+mj-lt"/>
              </a:rPr>
              <a:t> </a:t>
            </a:r>
            <a:r>
              <a:rPr lang="en-US" sz="3399" dirty="0" err="1">
                <a:solidFill>
                  <a:srgbClr val="000000"/>
                </a:solidFill>
                <a:latin typeface="+mj-lt"/>
              </a:rPr>
              <a:t>đôi</a:t>
            </a:r>
            <a:r>
              <a:rPr lang="en-US" sz="3399" dirty="0">
                <a:solidFill>
                  <a:srgbClr val="000000"/>
                </a:solidFill>
                <a:latin typeface="+mj-lt"/>
              </a:rPr>
              <a:t>, </a:t>
            </a:r>
            <a:r>
              <a:rPr lang="en-US" sz="3399" dirty="0" err="1">
                <a:solidFill>
                  <a:srgbClr val="000000"/>
                </a:solidFill>
                <a:latin typeface="+mj-lt"/>
              </a:rPr>
              <a:t>thảo</a:t>
            </a:r>
            <a:r>
              <a:rPr lang="en-US" sz="3399" dirty="0">
                <a:solidFill>
                  <a:srgbClr val="000000"/>
                </a:solidFill>
                <a:latin typeface="+mj-lt"/>
              </a:rPr>
              <a:t> </a:t>
            </a:r>
            <a:r>
              <a:rPr lang="en-US" sz="3399" dirty="0" err="1">
                <a:solidFill>
                  <a:srgbClr val="000000"/>
                </a:solidFill>
                <a:latin typeface="+mj-lt"/>
              </a:rPr>
              <a:t>luận</a:t>
            </a:r>
            <a:r>
              <a:rPr lang="en-US" sz="3399" dirty="0">
                <a:solidFill>
                  <a:srgbClr val="000000"/>
                </a:solidFill>
                <a:latin typeface="+mj-lt"/>
              </a:rPr>
              <a:t> </a:t>
            </a:r>
            <a:r>
              <a:rPr lang="en-US" sz="3399" dirty="0" err="1">
                <a:solidFill>
                  <a:srgbClr val="000000"/>
                </a:solidFill>
                <a:latin typeface="+mj-lt"/>
              </a:rPr>
              <a:t>với</a:t>
            </a:r>
            <a:r>
              <a:rPr lang="en-US" sz="3399" dirty="0">
                <a:solidFill>
                  <a:srgbClr val="000000"/>
                </a:solidFill>
                <a:latin typeface="+mj-lt"/>
              </a:rPr>
              <a:t> </a:t>
            </a:r>
            <a:r>
              <a:rPr lang="en-US" sz="3399" dirty="0" err="1">
                <a:solidFill>
                  <a:srgbClr val="000000"/>
                </a:solidFill>
                <a:latin typeface="+mj-lt"/>
              </a:rPr>
              <a:t>bạn</a:t>
            </a:r>
            <a:r>
              <a:rPr lang="en-US" sz="3399" dirty="0">
                <a:solidFill>
                  <a:srgbClr val="000000"/>
                </a:solidFill>
                <a:latin typeface="+mj-lt"/>
              </a:rPr>
              <a:t> </a:t>
            </a:r>
            <a:r>
              <a:rPr lang="en-US" sz="3399" dirty="0" err="1">
                <a:solidFill>
                  <a:srgbClr val="000000"/>
                </a:solidFill>
                <a:latin typeface="+mj-lt"/>
              </a:rPr>
              <a:t>bên</a:t>
            </a:r>
            <a:r>
              <a:rPr lang="en-US" sz="3399" dirty="0">
                <a:solidFill>
                  <a:srgbClr val="000000"/>
                </a:solidFill>
                <a:latin typeface="+mj-lt"/>
              </a:rPr>
              <a:t> </a:t>
            </a:r>
            <a:r>
              <a:rPr lang="en-US" sz="3399" dirty="0" err="1">
                <a:solidFill>
                  <a:srgbClr val="000000"/>
                </a:solidFill>
                <a:latin typeface="+mj-lt"/>
              </a:rPr>
              <a:t>cạnh</a:t>
            </a:r>
            <a:r>
              <a:rPr lang="en-US" sz="3399" dirty="0">
                <a:solidFill>
                  <a:srgbClr val="000000"/>
                </a:solidFill>
                <a:latin typeface="+mj-lt"/>
              </a:rPr>
              <a:t> </a:t>
            </a:r>
            <a:r>
              <a:rPr lang="en-US" sz="3399" dirty="0" err="1">
                <a:solidFill>
                  <a:srgbClr val="000000"/>
                </a:solidFill>
                <a:latin typeface="+mj-lt"/>
              </a:rPr>
              <a:t>để</a:t>
            </a:r>
            <a:r>
              <a:rPr lang="en-US" sz="3399" dirty="0">
                <a:solidFill>
                  <a:srgbClr val="000000"/>
                </a:solidFill>
                <a:latin typeface="+mj-lt"/>
              </a:rPr>
              <a:t> </a:t>
            </a:r>
            <a:r>
              <a:rPr lang="en-US" sz="3399" dirty="0" err="1">
                <a:solidFill>
                  <a:srgbClr val="000000"/>
                </a:solidFill>
                <a:latin typeface="+mj-lt"/>
              </a:rPr>
              <a:t>đưa</a:t>
            </a:r>
            <a:r>
              <a:rPr lang="en-US" sz="3399" dirty="0">
                <a:solidFill>
                  <a:srgbClr val="000000"/>
                </a:solidFill>
                <a:latin typeface="+mj-lt"/>
              </a:rPr>
              <a:t> </a:t>
            </a:r>
            <a:r>
              <a:rPr lang="en-US" sz="3399" dirty="0" err="1">
                <a:solidFill>
                  <a:srgbClr val="000000"/>
                </a:solidFill>
                <a:latin typeface="+mj-lt"/>
              </a:rPr>
              <a:t>ra</a:t>
            </a:r>
            <a:r>
              <a:rPr lang="en-US" sz="3399" dirty="0">
                <a:solidFill>
                  <a:srgbClr val="000000"/>
                </a:solidFill>
                <a:latin typeface="+mj-lt"/>
              </a:rPr>
              <a:t> </a:t>
            </a:r>
            <a:r>
              <a:rPr lang="en-US" sz="3399" dirty="0" err="1">
                <a:solidFill>
                  <a:srgbClr val="000000"/>
                </a:solidFill>
                <a:latin typeface="+mj-lt"/>
              </a:rPr>
              <a:t>câu</a:t>
            </a:r>
            <a:r>
              <a:rPr lang="en-US" sz="3399" dirty="0">
                <a:solidFill>
                  <a:srgbClr val="000000"/>
                </a:solidFill>
                <a:latin typeface="+mj-lt"/>
              </a:rPr>
              <a:t> </a:t>
            </a:r>
            <a:r>
              <a:rPr lang="en-US" sz="3399" dirty="0" err="1">
                <a:solidFill>
                  <a:srgbClr val="000000"/>
                </a:solidFill>
                <a:latin typeface="+mj-lt"/>
              </a:rPr>
              <a:t>trả</a:t>
            </a:r>
            <a:r>
              <a:rPr lang="en-US" sz="3399" dirty="0">
                <a:solidFill>
                  <a:srgbClr val="000000"/>
                </a:solidFill>
                <a:latin typeface="+mj-lt"/>
              </a:rPr>
              <a:t> </a:t>
            </a:r>
            <a:r>
              <a:rPr lang="en-US" sz="3399" dirty="0" err="1">
                <a:solidFill>
                  <a:srgbClr val="000000"/>
                </a:solidFill>
                <a:latin typeface="+mj-lt"/>
              </a:rPr>
              <a:t>lời</a:t>
            </a:r>
            <a:r>
              <a:rPr lang="en-US" sz="3399" dirty="0">
                <a:solidFill>
                  <a:srgbClr val="000000"/>
                </a:solidFill>
                <a:latin typeface="+mj-lt"/>
              </a:rPr>
              <a:t> </a:t>
            </a:r>
            <a:r>
              <a:rPr lang="en-US" sz="3399" dirty="0" err="1">
                <a:solidFill>
                  <a:srgbClr val="000000"/>
                </a:solidFill>
                <a:latin typeface="+mj-lt"/>
              </a:rPr>
              <a:t>bằng</a:t>
            </a:r>
            <a:r>
              <a:rPr lang="en-US" sz="3399" dirty="0">
                <a:solidFill>
                  <a:srgbClr val="000000"/>
                </a:solidFill>
                <a:latin typeface="+mj-lt"/>
              </a:rPr>
              <a:t> </a:t>
            </a:r>
            <a:r>
              <a:rPr lang="en-US" sz="3399" dirty="0" err="1">
                <a:solidFill>
                  <a:srgbClr val="000000"/>
                </a:solidFill>
                <a:latin typeface="+mj-lt"/>
              </a:rPr>
              <a:t>cách</a:t>
            </a:r>
            <a:r>
              <a:rPr lang="en-US" sz="3399" dirty="0">
                <a:solidFill>
                  <a:srgbClr val="000000"/>
                </a:solidFill>
                <a:latin typeface="+mj-lt"/>
              </a:rPr>
              <a:t> </a:t>
            </a:r>
            <a:r>
              <a:rPr lang="en-US" sz="3399" dirty="0" err="1">
                <a:solidFill>
                  <a:srgbClr val="000000"/>
                </a:solidFill>
                <a:latin typeface="+mj-lt"/>
              </a:rPr>
              <a:t>dơ</a:t>
            </a:r>
            <a:r>
              <a:rPr lang="en-US" sz="3399" dirty="0">
                <a:solidFill>
                  <a:srgbClr val="000000"/>
                </a:solidFill>
                <a:latin typeface="+mj-lt"/>
              </a:rPr>
              <a:t> </a:t>
            </a:r>
            <a:r>
              <a:rPr lang="en-US" sz="3399" dirty="0" err="1">
                <a:solidFill>
                  <a:srgbClr val="000000"/>
                </a:solidFill>
                <a:latin typeface="+mj-lt"/>
              </a:rPr>
              <a:t>tay</a:t>
            </a:r>
            <a:r>
              <a:rPr lang="en-US" sz="3399" dirty="0">
                <a:solidFill>
                  <a:srgbClr val="000000"/>
                </a:solidFill>
                <a:latin typeface="+mj-lt"/>
              </a:rPr>
              <a:t>.</a:t>
            </a:r>
          </a:p>
          <a:p>
            <a:pPr marL="457200" indent="-457200" algn="just">
              <a:lnSpc>
                <a:spcPts val="4759"/>
              </a:lnSpc>
              <a:buFontTx/>
              <a:buChar char="-"/>
            </a:pPr>
            <a:r>
              <a:rPr lang="en-US" sz="3399" b="1" dirty="0" err="1">
                <a:solidFill>
                  <a:srgbClr val="000000"/>
                </a:solidFill>
                <a:latin typeface="+mj-lt"/>
              </a:rPr>
              <a:t>Thời</a:t>
            </a:r>
            <a:r>
              <a:rPr lang="en-US" sz="3399" b="1" dirty="0">
                <a:solidFill>
                  <a:srgbClr val="000000"/>
                </a:solidFill>
                <a:latin typeface="+mj-lt"/>
              </a:rPr>
              <a:t> </a:t>
            </a:r>
            <a:r>
              <a:rPr lang="en-US" sz="3399" b="1" dirty="0" err="1">
                <a:solidFill>
                  <a:srgbClr val="000000"/>
                </a:solidFill>
                <a:latin typeface="+mj-lt"/>
              </a:rPr>
              <a:t>gian</a:t>
            </a:r>
            <a:r>
              <a:rPr lang="en-US" sz="3399" dirty="0">
                <a:solidFill>
                  <a:srgbClr val="000000"/>
                </a:solidFill>
                <a:latin typeface="+mj-lt"/>
              </a:rPr>
              <a:t>: 10s </a:t>
            </a:r>
            <a:r>
              <a:rPr lang="en-US" sz="3399" dirty="0" err="1">
                <a:solidFill>
                  <a:srgbClr val="000000"/>
                </a:solidFill>
                <a:latin typeface="+mj-lt"/>
              </a:rPr>
              <a:t>suy</a:t>
            </a:r>
            <a:r>
              <a:rPr lang="en-US" sz="3399" dirty="0">
                <a:solidFill>
                  <a:srgbClr val="000000"/>
                </a:solidFill>
                <a:latin typeface="+mj-lt"/>
              </a:rPr>
              <a:t> </a:t>
            </a:r>
            <a:r>
              <a:rPr lang="en-US" sz="3399" dirty="0" err="1">
                <a:solidFill>
                  <a:srgbClr val="000000"/>
                </a:solidFill>
                <a:latin typeface="+mj-lt"/>
              </a:rPr>
              <a:t>nghĩ</a:t>
            </a:r>
            <a:endParaRPr lang="en-US" sz="3399" dirty="0">
              <a:solidFill>
                <a:srgbClr val="000000"/>
              </a:solidFill>
              <a:latin typeface="+mj-lt"/>
            </a:endParaRPr>
          </a:p>
          <a:p>
            <a:pPr marL="457200" indent="-457200" algn="just">
              <a:lnSpc>
                <a:spcPts val="4759"/>
              </a:lnSpc>
              <a:buFontTx/>
              <a:buChar char="-"/>
            </a:pPr>
            <a:r>
              <a:rPr lang="en-US" sz="3399" b="1" dirty="0" err="1">
                <a:solidFill>
                  <a:srgbClr val="000000"/>
                </a:solidFill>
                <a:latin typeface="+mj-lt"/>
              </a:rPr>
              <a:t>Đánh</a:t>
            </a:r>
            <a:r>
              <a:rPr lang="en-US" sz="3399" b="1" dirty="0">
                <a:solidFill>
                  <a:srgbClr val="000000"/>
                </a:solidFill>
                <a:latin typeface="+mj-lt"/>
              </a:rPr>
              <a:t> </a:t>
            </a:r>
            <a:r>
              <a:rPr lang="en-US" sz="3399" b="1" dirty="0" err="1">
                <a:solidFill>
                  <a:srgbClr val="000000"/>
                </a:solidFill>
                <a:latin typeface="+mj-lt"/>
              </a:rPr>
              <a:t>giá</a:t>
            </a:r>
            <a:r>
              <a:rPr lang="en-US" sz="3399" b="1" dirty="0">
                <a:solidFill>
                  <a:srgbClr val="000000"/>
                </a:solidFill>
                <a:latin typeface="+mj-lt"/>
              </a:rPr>
              <a:t>: </a:t>
            </a:r>
            <a:r>
              <a:rPr lang="en-US" sz="3399" dirty="0" err="1">
                <a:solidFill>
                  <a:srgbClr val="000000"/>
                </a:solidFill>
                <a:latin typeface="+mj-lt"/>
              </a:rPr>
              <a:t>trả</a:t>
            </a:r>
            <a:r>
              <a:rPr lang="en-US" sz="3399" dirty="0">
                <a:solidFill>
                  <a:srgbClr val="000000"/>
                </a:solidFill>
                <a:latin typeface="+mj-lt"/>
              </a:rPr>
              <a:t> </a:t>
            </a:r>
            <a:r>
              <a:rPr lang="en-US" sz="3399" dirty="0" err="1">
                <a:solidFill>
                  <a:srgbClr val="000000"/>
                </a:solidFill>
                <a:latin typeface="+mj-lt"/>
              </a:rPr>
              <a:t>lời</a:t>
            </a:r>
            <a:r>
              <a:rPr lang="en-US" sz="3399" dirty="0">
                <a:solidFill>
                  <a:srgbClr val="000000"/>
                </a:solidFill>
                <a:latin typeface="+mj-lt"/>
              </a:rPr>
              <a:t> </a:t>
            </a:r>
            <a:r>
              <a:rPr lang="en-US" sz="3399" dirty="0" err="1">
                <a:solidFill>
                  <a:srgbClr val="000000"/>
                </a:solidFill>
                <a:latin typeface="+mj-lt"/>
              </a:rPr>
              <a:t>đúng</a:t>
            </a:r>
            <a:r>
              <a:rPr lang="en-US" sz="3399" dirty="0">
                <a:solidFill>
                  <a:srgbClr val="000000"/>
                </a:solidFill>
                <a:latin typeface="+mj-lt"/>
              </a:rPr>
              <a:t> </a:t>
            </a:r>
            <a:r>
              <a:rPr lang="en-US" sz="3399" dirty="0" err="1">
                <a:solidFill>
                  <a:srgbClr val="000000"/>
                </a:solidFill>
                <a:latin typeface="+mj-lt"/>
              </a:rPr>
              <a:t>sẽ</a:t>
            </a:r>
            <a:r>
              <a:rPr lang="en-US" sz="3399" dirty="0">
                <a:solidFill>
                  <a:srgbClr val="000000"/>
                </a:solidFill>
                <a:latin typeface="+mj-lt"/>
              </a:rPr>
              <a:t> </a:t>
            </a:r>
            <a:r>
              <a:rPr lang="en-US" sz="3399" dirty="0" err="1">
                <a:solidFill>
                  <a:srgbClr val="000000"/>
                </a:solidFill>
                <a:latin typeface="+mj-lt"/>
              </a:rPr>
              <a:t>nhận</a:t>
            </a:r>
            <a:r>
              <a:rPr lang="en-US" sz="3399" dirty="0">
                <a:solidFill>
                  <a:srgbClr val="000000"/>
                </a:solidFill>
                <a:latin typeface="+mj-lt"/>
              </a:rPr>
              <a:t> </a:t>
            </a:r>
            <a:r>
              <a:rPr lang="en-US" sz="3399" dirty="0" err="1">
                <a:solidFill>
                  <a:srgbClr val="000000"/>
                </a:solidFill>
                <a:latin typeface="+mj-lt"/>
              </a:rPr>
              <a:t>được</a:t>
            </a:r>
            <a:r>
              <a:rPr lang="en-US" sz="3399" dirty="0">
                <a:solidFill>
                  <a:srgbClr val="000000"/>
                </a:solidFill>
                <a:latin typeface="+mj-lt"/>
              </a:rPr>
              <a:t> 1 </a:t>
            </a:r>
            <a:r>
              <a:rPr lang="en-US" sz="3399" dirty="0" err="1">
                <a:solidFill>
                  <a:srgbClr val="000000"/>
                </a:solidFill>
                <a:latin typeface="+mj-lt"/>
              </a:rPr>
              <a:t>phần</a:t>
            </a:r>
            <a:r>
              <a:rPr lang="en-US" sz="3399" dirty="0">
                <a:solidFill>
                  <a:srgbClr val="000000"/>
                </a:solidFill>
                <a:latin typeface="+mj-lt"/>
              </a:rPr>
              <a:t> </a:t>
            </a:r>
            <a:r>
              <a:rPr lang="en-US" sz="3399" dirty="0" err="1">
                <a:solidFill>
                  <a:srgbClr val="000000"/>
                </a:solidFill>
                <a:latin typeface="+mj-lt"/>
              </a:rPr>
              <a:t>quà</a:t>
            </a:r>
            <a:r>
              <a:rPr lang="en-US" sz="3399" dirty="0">
                <a:solidFill>
                  <a:srgbClr val="000000"/>
                </a:solidFill>
                <a:latin typeface="+mj-lt"/>
              </a:rPr>
              <a:t> </a:t>
            </a:r>
            <a:r>
              <a:rPr lang="en-US" sz="3399" dirty="0" err="1">
                <a:solidFill>
                  <a:srgbClr val="000000"/>
                </a:solidFill>
                <a:latin typeface="+mj-lt"/>
              </a:rPr>
              <a:t>nhỏ</a:t>
            </a:r>
            <a:endParaRPr lang="en-US" sz="3399" dirty="0">
              <a:solidFill>
                <a:srgbClr val="000000"/>
              </a:solidFill>
              <a:latin typeface="+mj-lt"/>
            </a:endParaRPr>
          </a:p>
          <a:p>
            <a:pPr algn="just"/>
            <a:endParaRPr lang="en-US" sz="3399" dirty="0">
              <a:solidFill>
                <a:srgbClr val="000000"/>
              </a:solidFill>
              <a:latin typeface="+mj-lt"/>
            </a:endParaRPr>
          </a:p>
        </p:txBody>
      </p:sp>
      <p:sp>
        <p:nvSpPr>
          <p:cNvPr id="2" name="TextBox 1">
            <a:extLst>
              <a:ext uri="{FF2B5EF4-FFF2-40B4-BE49-F238E27FC236}">
                <a16:creationId xmlns:a16="http://schemas.microsoft.com/office/drawing/2014/main" id="{2A3C4950-99A2-4CBB-BECD-EC748B8A8C2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3" name="TextBox 2">
            <a:extLst>
              <a:ext uri="{FF2B5EF4-FFF2-40B4-BE49-F238E27FC236}">
                <a16:creationId xmlns:a16="http://schemas.microsoft.com/office/drawing/2014/main" id="{74593018-EB6F-F26F-7531-2D833C722D35}"/>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5" name="TextBox 19">
            <a:extLst>
              <a:ext uri="{FF2B5EF4-FFF2-40B4-BE49-F238E27FC236}">
                <a16:creationId xmlns:a16="http://schemas.microsoft.com/office/drawing/2014/main" id="{31E30C0A-7988-ADA5-A3A4-495080B4ADFB}"/>
              </a:ext>
            </a:extLst>
          </p:cNvPr>
          <p:cNvSpPr txBox="1"/>
          <p:nvPr/>
        </p:nvSpPr>
        <p:spPr>
          <a:xfrm>
            <a:off x="36095" y="695514"/>
            <a:ext cx="7467600"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00B050"/>
                </a:solidFill>
                <a:latin typeface="+mj-lt"/>
              </a:rPr>
              <a:t>Hoạt</a:t>
            </a:r>
            <a:r>
              <a:rPr lang="en-US" sz="4800" b="1" i="1" u="sng" dirty="0">
                <a:solidFill>
                  <a:srgbClr val="00B050"/>
                </a:solidFill>
                <a:latin typeface="+mj-lt"/>
              </a:rPr>
              <a:t> </a:t>
            </a:r>
            <a:r>
              <a:rPr lang="en-US" sz="4800" b="1" i="1" u="sng" dirty="0" err="1">
                <a:solidFill>
                  <a:srgbClr val="00B050"/>
                </a:solidFill>
                <a:latin typeface="+mj-lt"/>
              </a:rPr>
              <a:t>động</a:t>
            </a:r>
            <a:r>
              <a:rPr lang="en-US" sz="4800" b="1" i="1" u="sng" dirty="0">
                <a:solidFill>
                  <a:srgbClr val="00B050"/>
                </a:solidFill>
                <a:latin typeface="+mj-lt"/>
              </a:rPr>
              <a:t> 1: </a:t>
            </a:r>
            <a:r>
              <a:rPr lang="en-US" sz="4800" b="1" i="1" u="sng" dirty="0" err="1">
                <a:solidFill>
                  <a:srgbClr val="00B050"/>
                </a:solidFill>
                <a:latin typeface="+mj-lt"/>
              </a:rPr>
              <a:t>Khởi</a:t>
            </a:r>
            <a:r>
              <a:rPr lang="en-US" sz="4800" b="1" i="1" u="sng" dirty="0">
                <a:solidFill>
                  <a:srgbClr val="00B050"/>
                </a:solidFill>
                <a:latin typeface="+mj-lt"/>
              </a:rPr>
              <a:t> </a:t>
            </a:r>
            <a:r>
              <a:rPr lang="en-US" sz="4800" b="1" i="1" u="sng" dirty="0" err="1">
                <a:solidFill>
                  <a:srgbClr val="00B050"/>
                </a:solidFill>
                <a:latin typeface="+mj-lt"/>
              </a:rPr>
              <a:t>động</a:t>
            </a:r>
            <a:endParaRPr lang="en-US" sz="4800" b="1" i="1" u="sng" dirty="0">
              <a:solidFill>
                <a:srgbClr val="00B050"/>
              </a:solidFill>
              <a:latin typeface="+mj-lt"/>
            </a:endParaRPr>
          </a:p>
        </p:txBody>
      </p:sp>
    </p:spTree>
    <p:extLst>
      <p:ext uri="{BB962C8B-B14F-4D97-AF65-F5344CB8AC3E}">
        <p14:creationId xmlns:p14="http://schemas.microsoft.com/office/powerpoint/2010/main" val="2104429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4"/>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24"/>
                                        </p:tgtEl>
                                      </p:cBhvr>
                                    </p:animEffect>
                                    <p:set>
                                      <p:cBhvr>
                                        <p:cTn id="14"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5" restart="whenNotActive" fill="hold" evtFilter="cancelBubble" nodeType="interactiveSeq">
                <p:stCondLst>
                  <p:cond evt="onClick" delay="0">
                    <p:tgtEl>
                      <p:spTgt spid="125"/>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5"/>
                                        </p:tgtEl>
                                      </p:cBhvr>
                                    </p:animEffect>
                                    <p:set>
                                      <p:cBhvr>
                                        <p:cTn id="20"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1" restart="whenNotActive" fill="hold" evtFilter="cancelBubble" nodeType="interactiveSeq">
                <p:stCondLst>
                  <p:cond evt="onClick" delay="0">
                    <p:tgtEl>
                      <p:spTgt spid="12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6"/>
                                        </p:tgtEl>
                                      </p:cBhvr>
                                    </p:animEffect>
                                    <p:set>
                                      <p:cBhvr>
                                        <p:cTn id="26"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27" restart="whenNotActive" fill="hold" evtFilter="cancelBubble" nodeType="interactiveSeq">
                <p:stCondLst>
                  <p:cond evt="onClick" delay="0">
                    <p:tgtEl>
                      <p:spTgt spid="12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7"/>
                                        </p:tgtEl>
                                      </p:cBhvr>
                                    </p:animEffect>
                                    <p:set>
                                      <p:cBhvr>
                                        <p:cTn id="32"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3" restart="whenNotActive" fill="hold" evtFilter="cancelBubble" nodeType="interactiveSeq">
                <p:stCondLst>
                  <p:cond evt="onClick" delay="0">
                    <p:tgtEl>
                      <p:spTgt spid="128"/>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28"/>
                                        </p:tgtEl>
                                      </p:cBhvr>
                                    </p:animEffect>
                                    <p:set>
                                      <p:cBhvr>
                                        <p:cTn id="38"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39" restart="whenNotActive" fill="hold" evtFilter="cancelBubble" nodeType="interactiveSeq">
                <p:stCondLst>
                  <p:cond evt="onClick" delay="0">
                    <p:tgtEl>
                      <p:spTgt spid="129"/>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29"/>
                                        </p:tgtEl>
                                      </p:cBhvr>
                                    </p:animEffect>
                                    <p:set>
                                      <p:cBhvr>
                                        <p:cTn id="44"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5" restart="whenNotActive" fill="hold" evtFilter="cancelBubble" nodeType="interactiveSeq">
                <p:stCondLst>
                  <p:cond evt="onClick" delay="0">
                    <p:tgtEl>
                      <p:spTgt spid="13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39"/>
                                        </p:tgtEl>
                                      </p:cBhvr>
                                    </p:animEffect>
                                    <p:set>
                                      <p:cBhvr>
                                        <p:cTn id="50"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1" restart="whenNotActive" fill="hold" evtFilter="cancelBubble" nodeType="interactiveSeq">
                <p:stCondLst>
                  <p:cond evt="onClick" delay="0">
                    <p:tgtEl>
                      <p:spTgt spid="140"/>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0"/>
                                        </p:tgtEl>
                                      </p:cBhvr>
                                    </p:animEffect>
                                    <p:set>
                                      <p:cBhvr>
                                        <p:cTn id="56"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57" restart="whenNotActive" fill="hold" evtFilter="cancelBubble" nodeType="interactiveSeq">
                <p:stCondLst>
                  <p:cond evt="onClick" delay="0">
                    <p:tgtEl>
                      <p:spTgt spid="14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1"/>
                                        </p:tgtEl>
                                      </p:cBhvr>
                                    </p:animEffect>
                                    <p:set>
                                      <p:cBhvr>
                                        <p:cTn id="62"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3" restart="whenNotActive" fill="hold" evtFilter="cancelBubble" nodeType="interactiveSeq">
                <p:stCondLst>
                  <p:cond evt="onClick" delay="0">
                    <p:tgtEl>
                      <p:spTgt spid="142"/>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42"/>
                                        </p:tgtEl>
                                      </p:cBhvr>
                                    </p:animEffect>
                                    <p:set>
                                      <p:cBhvr>
                                        <p:cTn id="68"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69" restart="whenNotActive" fill="hold" evtFilter="cancelBubble" nodeType="interactiveSeq">
                <p:stCondLst>
                  <p:cond evt="onClick" delay="0">
                    <p:tgtEl>
                      <p:spTgt spid="143"/>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43"/>
                                        </p:tgtEl>
                                      </p:cBhvr>
                                    </p:animEffect>
                                    <p:set>
                                      <p:cBhvr>
                                        <p:cTn id="74"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5" restart="whenNotActive" fill="hold" evtFilter="cancelBubble" nodeType="interactiveSeq">
                <p:stCondLst>
                  <p:cond evt="onClick" delay="0">
                    <p:tgtEl>
                      <p:spTgt spid="144"/>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144"/>
                                        </p:tgtEl>
                                      </p:cBhvr>
                                    </p:animEffect>
                                    <p:set>
                                      <p:cBhvr>
                                        <p:cTn id="80"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1"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538017"/>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91845" y="929451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7383" y="9222918"/>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827804" y="10034255"/>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077306" y="10360022"/>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97823" y="9626780"/>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B8F0E4BC-D0AE-0F60-7247-4B4869996D62}"/>
              </a:ext>
            </a:extLst>
          </p:cNvPr>
          <p:cNvSpPr txBox="1"/>
          <p:nvPr/>
        </p:nvSpPr>
        <p:spPr>
          <a:xfrm>
            <a:off x="287242" y="1309431"/>
            <a:ext cx="17713518" cy="1481175"/>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10</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Khi nghiên cứu về ảnh hưởng của nhiệt độ lên thời gian sinh trưởng của 3 loài ong mắt đỏ ở nước ta, các nhà khoa học đã đưa ra bảng sau (biết rằng các ô trống là các ô chưa lấy đủ số liệu)</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DCD0751-6039-9ED8-3A34-7F2962C29790}"/>
              </a:ext>
            </a:extLst>
          </p:cNvPr>
          <p:cNvPicPr>
            <a:picLocks noChangeAspect="1"/>
          </p:cNvPicPr>
          <p:nvPr/>
        </p:nvPicPr>
        <p:blipFill>
          <a:blip r:embed="rId12"/>
          <a:stretch>
            <a:fillRect/>
          </a:stretch>
        </p:blipFill>
        <p:spPr>
          <a:xfrm>
            <a:off x="6735501" y="2863479"/>
            <a:ext cx="11251954" cy="2974514"/>
          </a:xfrm>
          <a:prstGeom prst="rect">
            <a:avLst/>
          </a:prstGeom>
        </p:spPr>
      </p:pic>
      <p:sp>
        <p:nvSpPr>
          <p:cNvPr id="14" name="TextBox 13">
            <a:extLst>
              <a:ext uri="{FF2B5EF4-FFF2-40B4-BE49-F238E27FC236}">
                <a16:creationId xmlns:a16="http://schemas.microsoft.com/office/drawing/2014/main" id="{05339821-2B46-D053-D90E-B0C43499A7EF}"/>
              </a:ext>
            </a:extLst>
          </p:cNvPr>
          <p:cNvSpPr txBox="1"/>
          <p:nvPr/>
        </p:nvSpPr>
        <p:spPr>
          <a:xfrm>
            <a:off x="300545" y="5351448"/>
            <a:ext cx="17526519" cy="3757567"/>
          </a:xfrm>
          <a:prstGeom prst="rect">
            <a:avLst/>
          </a:prstGeom>
          <a:noFill/>
        </p:spPr>
        <p:txBody>
          <a:bodyPr wrap="square">
            <a:spAutoFit/>
          </a:bodyPr>
          <a:lstStyle/>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 các nhận xét sau đây: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Cả 3 loài đều chết nếu ở nhiệt độ lớn hơn 35</a:t>
            </a:r>
            <a:r>
              <a:rPr lang="vi-VN" sz="3200"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Nhiệt độ càng thấp thì thời gian sinh trưởng của 3 loài càng ngắn.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Thời gian sinh trưởng ở cùng nhiệt độ của loài thứ 3 luôn là lớn nhất.</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Không có sự khác nhau quá lớn về thời gian sinh trưởng ở cùng một mức nhiệt độ của cả 3 loài</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Có bao nhiêu nhận xét đúng?</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B.4.                               C. 3.             D.1.</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0350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538017"/>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91845" y="929451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7383" y="9222918"/>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827804" y="10034255"/>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077306" y="10360022"/>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97823" y="9626780"/>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B8F0E4BC-D0AE-0F60-7247-4B4869996D62}"/>
              </a:ext>
            </a:extLst>
          </p:cNvPr>
          <p:cNvSpPr txBox="1"/>
          <p:nvPr/>
        </p:nvSpPr>
        <p:spPr>
          <a:xfrm>
            <a:off x="287242" y="1309431"/>
            <a:ext cx="17713518" cy="1481175"/>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10</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Khi nghiên cứu về ảnh hưởng của nhiệt độ lên thời gian sinh trưởng của 3 loài ong mắt đỏ ở nước ta, các nhà khoa học đã đưa ra bảng sau (biết rằng các ô trống là các ô chưa lấy đủ số liệu)</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DCD0751-6039-9ED8-3A34-7F2962C29790}"/>
              </a:ext>
            </a:extLst>
          </p:cNvPr>
          <p:cNvPicPr>
            <a:picLocks noChangeAspect="1"/>
          </p:cNvPicPr>
          <p:nvPr/>
        </p:nvPicPr>
        <p:blipFill>
          <a:blip r:embed="rId12"/>
          <a:stretch>
            <a:fillRect/>
          </a:stretch>
        </p:blipFill>
        <p:spPr>
          <a:xfrm>
            <a:off x="6735501" y="2863479"/>
            <a:ext cx="11251954" cy="2974514"/>
          </a:xfrm>
          <a:prstGeom prst="rect">
            <a:avLst/>
          </a:prstGeom>
        </p:spPr>
      </p:pic>
      <p:sp>
        <p:nvSpPr>
          <p:cNvPr id="9" name="TextBox 8">
            <a:extLst>
              <a:ext uri="{FF2B5EF4-FFF2-40B4-BE49-F238E27FC236}">
                <a16:creationId xmlns:a16="http://schemas.microsoft.com/office/drawing/2014/main" id="{B3E93770-F21F-C80B-5BD2-96858DE173D6}"/>
              </a:ext>
            </a:extLst>
          </p:cNvPr>
          <p:cNvSpPr txBox="1"/>
          <p:nvPr/>
        </p:nvSpPr>
        <p:spPr>
          <a:xfrm>
            <a:off x="990600" y="6269183"/>
            <a:ext cx="13431252" cy="2958502"/>
          </a:xfrm>
          <a:prstGeom prst="rect">
            <a:avLst/>
          </a:prstGeom>
          <a:noFill/>
        </p:spPr>
        <p:txBody>
          <a:bodyPr wrap="square">
            <a:spAutoFit/>
          </a:bodyPr>
          <a:lstStyle/>
          <a:p>
            <a:pPr marL="457200" marR="0" indent="-457200" algn="just">
              <a:lnSpc>
                <a:spcPct val="150000"/>
              </a:lnSpc>
              <a:spcBef>
                <a:spcPts val="0"/>
              </a:spcBef>
              <a:spcAft>
                <a:spcPts val="0"/>
              </a:spcAft>
              <a:buFont typeface="Wingdings" panose="05000000000000000000" pitchFamily="2" charset="2"/>
              <a:buChar char="Ø"/>
            </a:pPr>
            <a:r>
              <a:rPr lang="vi-VN" sz="3200" dirty="0">
                <a:solidFill>
                  <a:schemeClr val="accent5"/>
                </a:solidFill>
                <a:effectLst/>
                <a:latin typeface="Times New Roman" panose="02020603050405020304" pitchFamily="18" charset="0"/>
                <a:ea typeface="Calibri" panose="020F0502020204030204" pitchFamily="34" charset="0"/>
              </a:rPr>
              <a:t>(1) Đúng. Vì ở nhiệt độ </a:t>
            </a:r>
            <a:r>
              <a:rPr lang="vi-VN" sz="2800" dirty="0">
                <a:solidFill>
                  <a:schemeClr val="accent5"/>
                </a:solidFill>
                <a:effectLst/>
                <a:latin typeface="Times New Roman" panose="02020603050405020304" pitchFamily="18" charset="0"/>
                <a:ea typeface="Calibri" panose="020F0502020204030204" pitchFamily="34" charset="0"/>
              </a:rPr>
              <a:t>35</a:t>
            </a:r>
            <a:r>
              <a:rPr lang="vi-VN" sz="3200" baseline="30000" dirty="0">
                <a:solidFill>
                  <a:schemeClr val="accent5"/>
                </a:solidFill>
                <a:effectLst/>
                <a:latin typeface="Times New Roman" panose="02020603050405020304" pitchFamily="18" charset="0"/>
                <a:ea typeface="Calibri" panose="020F0502020204030204" pitchFamily="34" charset="0"/>
              </a:rPr>
              <a:t>0</a:t>
            </a:r>
            <a:r>
              <a:rPr lang="vi-VN" sz="3200" dirty="0">
                <a:solidFill>
                  <a:schemeClr val="accent5"/>
                </a:solidFill>
                <a:effectLst/>
                <a:latin typeface="Times New Roman" panose="02020603050405020304" pitchFamily="18" charset="0"/>
                <a:ea typeface="Calibri" panose="020F0502020204030204" pitchFamily="34" charset="0"/>
              </a:rPr>
              <a:t>C đã chết thì lớn hơn sẽ càng dễ chết.</a:t>
            </a:r>
            <a:endParaRPr lang="en-US" sz="2800" dirty="0">
              <a:solidFill>
                <a:schemeClr val="accent5"/>
              </a:solidFill>
              <a:effectLst/>
              <a:latin typeface="Times New Roman" panose="02020603050405020304" pitchFamily="18" charset="0"/>
              <a:ea typeface="Calibri" panose="020F0502020204030204" pitchFamily="34" charset="0"/>
            </a:endParaRPr>
          </a:p>
          <a:p>
            <a:pPr marL="457200" marR="0" indent="-457200" algn="just">
              <a:lnSpc>
                <a:spcPct val="150000"/>
              </a:lnSpc>
              <a:spcBef>
                <a:spcPts val="0"/>
              </a:spcBef>
              <a:spcAft>
                <a:spcPts val="0"/>
              </a:spcAft>
              <a:buFont typeface="Wingdings" panose="05000000000000000000" pitchFamily="2" charset="2"/>
              <a:buChar char="Ø"/>
            </a:pPr>
            <a:r>
              <a:rPr lang="vi-VN" sz="3200" dirty="0">
                <a:solidFill>
                  <a:schemeClr val="accent5"/>
                </a:solidFill>
                <a:effectLst/>
                <a:latin typeface="Times New Roman" panose="02020603050405020304" pitchFamily="18" charset="0"/>
                <a:ea typeface="Calibri" panose="020F0502020204030204" pitchFamily="34" charset="0"/>
              </a:rPr>
              <a:t>(2) sai. Vì nhiệt độ càng thấp thì thời gian sinh trưởng của 3 loài càng dài.</a:t>
            </a:r>
            <a:endParaRPr lang="en-US" sz="2800" dirty="0">
              <a:solidFill>
                <a:schemeClr val="accent5"/>
              </a:solidFill>
              <a:effectLst/>
              <a:latin typeface="Times New Roman" panose="02020603050405020304" pitchFamily="18" charset="0"/>
              <a:ea typeface="Calibri" panose="020F0502020204030204" pitchFamily="34" charset="0"/>
            </a:endParaRPr>
          </a:p>
          <a:p>
            <a:pPr marL="457200" marR="0" indent="-457200" algn="just">
              <a:lnSpc>
                <a:spcPct val="150000"/>
              </a:lnSpc>
              <a:spcBef>
                <a:spcPts val="0"/>
              </a:spcBef>
              <a:spcAft>
                <a:spcPts val="0"/>
              </a:spcAft>
              <a:buFont typeface="Wingdings" panose="05000000000000000000" pitchFamily="2" charset="2"/>
              <a:buChar char="Ø"/>
            </a:pPr>
            <a:r>
              <a:rPr lang="vi-VN" sz="3200" dirty="0">
                <a:solidFill>
                  <a:schemeClr val="accent5"/>
                </a:solidFill>
                <a:effectLst/>
                <a:latin typeface="Times New Roman" panose="02020603050405020304" pitchFamily="18" charset="0"/>
                <a:ea typeface="Calibri" panose="020F0502020204030204" pitchFamily="34" charset="0"/>
              </a:rPr>
              <a:t>(3) đúng.</a:t>
            </a:r>
            <a:endParaRPr lang="en-US" sz="2800" dirty="0">
              <a:solidFill>
                <a:schemeClr val="accent5"/>
              </a:solidFill>
              <a:effectLst/>
              <a:latin typeface="Times New Roman" panose="02020603050405020304" pitchFamily="18" charset="0"/>
              <a:ea typeface="Calibri" panose="020F0502020204030204" pitchFamily="34" charset="0"/>
            </a:endParaRPr>
          </a:p>
          <a:p>
            <a:pPr marL="457200" marR="0" indent="-457200" algn="just">
              <a:lnSpc>
                <a:spcPct val="150000"/>
              </a:lnSpc>
              <a:spcBef>
                <a:spcPts val="0"/>
              </a:spcBef>
              <a:spcAft>
                <a:spcPts val="0"/>
              </a:spcAft>
              <a:buFont typeface="Wingdings" panose="05000000000000000000" pitchFamily="2" charset="2"/>
              <a:buChar char="Ø"/>
            </a:pPr>
            <a:r>
              <a:rPr lang="vi-VN" sz="3200" dirty="0">
                <a:solidFill>
                  <a:schemeClr val="accent5"/>
                </a:solidFill>
                <a:effectLst/>
                <a:latin typeface="Times New Roman" panose="02020603050405020304" pitchFamily="18" charset="0"/>
                <a:ea typeface="Calibri" panose="020F0502020204030204" pitchFamily="34" charset="0"/>
              </a:rPr>
              <a:t>(4) đúng</a:t>
            </a:r>
            <a:endParaRPr lang="en-US" sz="2800" dirty="0">
              <a:solidFill>
                <a:schemeClr val="accent5"/>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38063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538017"/>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91845" y="929451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7383" y="9222918"/>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827804" y="10034255"/>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077306" y="10360022"/>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97823" y="9626780"/>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942347" y="3009900"/>
            <a:ext cx="10403305" cy="647678"/>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7200" b="1" i="1" u="sng" dirty="0">
                <a:solidFill>
                  <a:srgbClr val="FF0000"/>
                </a:solidFill>
                <a:latin typeface="+mj-lt"/>
              </a:rPr>
              <a:t>TỔNG KẾT VÀ DẶN DÒ</a:t>
            </a:r>
          </a:p>
        </p:txBody>
      </p:sp>
      <p:sp>
        <p:nvSpPr>
          <p:cNvPr id="8" name="TextBox 7">
            <a:extLst>
              <a:ext uri="{FF2B5EF4-FFF2-40B4-BE49-F238E27FC236}">
                <a16:creationId xmlns:a16="http://schemas.microsoft.com/office/drawing/2014/main" id="{48C98C3F-266C-EB4B-EAB2-383F80FA1070}"/>
              </a:ext>
            </a:extLst>
          </p:cNvPr>
          <p:cNvSpPr txBox="1"/>
          <p:nvPr/>
        </p:nvSpPr>
        <p:spPr>
          <a:xfrm>
            <a:off x="274265" y="8107863"/>
            <a:ext cx="7315200" cy="1200329"/>
          </a:xfrm>
          <a:prstGeom prst="rect">
            <a:avLst/>
          </a:prstGeom>
          <a:noFill/>
        </p:spPr>
        <p:txBody>
          <a:bodyPr wrap="square">
            <a:spAutoFit/>
          </a:bodyPr>
          <a:lstStyle/>
          <a:p>
            <a:pPr marL="0" marR="0"/>
            <a:r>
              <a:rPr lang="en-US" sz="1800" b="0" i="1">
                <a:effectLst/>
                <a:latin typeface="Times New Roman" panose="02020603050405020304" pitchFamily="18" charset="0"/>
                <a:ea typeface="Times New Roman" panose="02020603050405020304" pitchFamily="18" charset="0"/>
              </a:rPr>
              <a:t>Tài liệu được chia sẻ bởi Website VnTeach.Com</a:t>
            </a:r>
            <a:endParaRPr lang="en-US" sz="1800" b="1">
              <a:effectLst/>
              <a:latin typeface="Times New Roman" panose="02020603050405020304" pitchFamily="18" charset="0"/>
              <a:ea typeface="Times New Roman" panose="02020603050405020304" pitchFamily="18" charset="0"/>
            </a:endParaRPr>
          </a:p>
          <a:p>
            <a:pPr marL="0" marR="0"/>
            <a:r>
              <a:rPr lang="en-US" sz="1800" b="0" i="1" u="sng">
                <a:solidFill>
                  <a:srgbClr val="0563C1"/>
                </a:solidFill>
                <a:effectLst/>
                <a:latin typeface="Times New Roman" panose="02020603050405020304" pitchFamily="18" charset="0"/>
                <a:ea typeface="Times New Roman" panose="02020603050405020304" pitchFamily="18" charset="0"/>
                <a:hlinkClick r:id="rId12"/>
              </a:rPr>
              <a:t>https://www.vnteach.com</a:t>
            </a:r>
            <a:endParaRPr lang="en-US" sz="1800" b="1">
              <a:effectLst/>
              <a:latin typeface="Times New Roman" panose="02020603050405020304" pitchFamily="18" charset="0"/>
              <a:ea typeface="Times New Roman" panose="02020603050405020304" pitchFamily="18" charset="0"/>
            </a:endParaRPr>
          </a:p>
          <a:p>
            <a:pPr marL="0" marR="0"/>
            <a:r>
              <a:rPr lang="en-US" sz="1800" b="0" i="1">
                <a:effectLst/>
                <a:latin typeface="Times New Roman" panose="02020603050405020304" pitchFamily="18" charset="0"/>
                <a:ea typeface="Times New Roman" panose="02020603050405020304" pitchFamily="18" charset="0"/>
              </a:rPr>
              <a:t>Hướng dẫn tìm và tải các tài liệu ở đây</a:t>
            </a:r>
            <a:endParaRPr lang="en-US" sz="1800" b="1">
              <a:effectLst/>
              <a:latin typeface="Times New Roman" panose="02020603050405020304" pitchFamily="18" charset="0"/>
              <a:ea typeface="Times New Roman" panose="02020603050405020304" pitchFamily="18" charset="0"/>
            </a:endParaRPr>
          </a:p>
          <a:p>
            <a:pPr marL="0" marR="0"/>
            <a:r>
              <a:rPr lang="en-US" sz="1800" b="0" i="1" u="sng">
                <a:solidFill>
                  <a:srgbClr val="0563C1"/>
                </a:solidFill>
                <a:effectLst/>
                <a:latin typeface="Times New Roman" panose="02020603050405020304" pitchFamily="18" charset="0"/>
                <a:ea typeface="Times New Roman" panose="02020603050405020304" pitchFamily="18" charset="0"/>
                <a:hlinkClick r:id="rId13"/>
              </a:rPr>
              <a:t>https://forms.gle/LzVNwfMpYB9qH4JU6</a:t>
            </a:r>
            <a:endParaRPr lang="en-US" sz="1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8516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FFC"/>
        </a:solidFill>
        <a:effectLst/>
      </p:bgPr>
    </p:bg>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9"/>
            <a:stretch>
              <a:fillRect/>
            </a:stretch>
          </a:blipFill>
        </p:spPr>
        <p:txBody>
          <a:bodyPr/>
          <a:lstStyle/>
          <a:p>
            <a:endParaRPr lang="en-US"/>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nip Diagonal Corner Rectangle 39"/>
          <p:cNvSpPr/>
          <p:nvPr/>
        </p:nvSpPr>
        <p:spPr>
          <a:xfrm>
            <a:off x="1447800" y="1610422"/>
            <a:ext cx="15784286" cy="3632532"/>
          </a:xfrm>
          <a:prstGeom prst="snip2DiagRect">
            <a:avLst/>
          </a:prstGeom>
          <a:solidFill>
            <a:srgbClr val="87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mj-lt"/>
              </a:rPr>
              <a:t>Câu</a:t>
            </a:r>
            <a:r>
              <a:rPr lang="en-US" sz="4800" b="1" dirty="0">
                <a:solidFill>
                  <a:schemeClr val="tx1"/>
                </a:solidFill>
                <a:latin typeface="+mj-lt"/>
              </a:rPr>
              <a:t> </a:t>
            </a:r>
            <a:r>
              <a:rPr lang="en-US" sz="4800" b="1" dirty="0" err="1">
                <a:solidFill>
                  <a:schemeClr val="tx1"/>
                </a:solidFill>
                <a:latin typeface="+mj-lt"/>
              </a:rPr>
              <a:t>hỏi</a:t>
            </a:r>
            <a:r>
              <a:rPr lang="en-US" sz="4800" b="1" dirty="0">
                <a:solidFill>
                  <a:schemeClr val="tx1"/>
                </a:solidFill>
                <a:latin typeface="+mj-lt"/>
              </a:rPr>
              <a:t> 1: </a:t>
            </a:r>
            <a:r>
              <a:rPr lang="en-US" sz="4800" dirty="0" err="1">
                <a:solidFill>
                  <a:schemeClr val="tx1"/>
                </a:solidFill>
                <a:latin typeface="+mj-lt"/>
              </a:rPr>
              <a:t>Nhân</a:t>
            </a:r>
            <a:r>
              <a:rPr lang="en-US" sz="4800" dirty="0">
                <a:solidFill>
                  <a:schemeClr val="tx1"/>
                </a:solidFill>
                <a:latin typeface="+mj-lt"/>
              </a:rPr>
              <a:t> </a:t>
            </a:r>
            <a:r>
              <a:rPr lang="en-US" sz="4800" dirty="0" err="1">
                <a:solidFill>
                  <a:schemeClr val="tx1"/>
                </a:solidFill>
                <a:latin typeface="+mj-lt"/>
              </a:rPr>
              <a:t>tố</a:t>
            </a:r>
            <a:r>
              <a:rPr lang="en-US" sz="4800" dirty="0">
                <a:solidFill>
                  <a:schemeClr val="tx1"/>
                </a:solidFill>
                <a:latin typeface="+mj-lt"/>
              </a:rPr>
              <a:t> </a:t>
            </a:r>
            <a:r>
              <a:rPr lang="en-US" sz="4800" dirty="0" err="1">
                <a:solidFill>
                  <a:schemeClr val="tx1"/>
                </a:solidFill>
                <a:latin typeface="+mj-lt"/>
              </a:rPr>
              <a:t>nào</a:t>
            </a:r>
            <a:r>
              <a:rPr lang="en-US" sz="4800" dirty="0">
                <a:solidFill>
                  <a:schemeClr val="tx1"/>
                </a:solidFill>
                <a:latin typeface="+mj-lt"/>
              </a:rPr>
              <a:t> </a:t>
            </a:r>
            <a:r>
              <a:rPr lang="en-US" sz="4800" dirty="0" err="1">
                <a:solidFill>
                  <a:schemeClr val="tx1"/>
                </a:solidFill>
                <a:latin typeface="+mj-lt"/>
              </a:rPr>
              <a:t>là</a:t>
            </a:r>
            <a:r>
              <a:rPr lang="en-US" sz="4800" dirty="0">
                <a:solidFill>
                  <a:schemeClr val="tx1"/>
                </a:solidFill>
                <a:latin typeface="+mj-lt"/>
              </a:rPr>
              <a:t> </a:t>
            </a:r>
            <a:r>
              <a:rPr lang="en-US" sz="4800" dirty="0" err="1">
                <a:solidFill>
                  <a:schemeClr val="tx1"/>
                </a:solidFill>
                <a:latin typeface="+mj-lt"/>
              </a:rPr>
              <a:t>nhân</a:t>
            </a:r>
            <a:r>
              <a:rPr lang="en-US" sz="4800" dirty="0">
                <a:solidFill>
                  <a:schemeClr val="tx1"/>
                </a:solidFill>
                <a:latin typeface="+mj-lt"/>
              </a:rPr>
              <a:t> </a:t>
            </a:r>
            <a:r>
              <a:rPr lang="en-US" sz="4800" dirty="0" err="1">
                <a:solidFill>
                  <a:schemeClr val="tx1"/>
                </a:solidFill>
                <a:latin typeface="+mj-lt"/>
              </a:rPr>
              <a:t>tố</a:t>
            </a:r>
            <a:r>
              <a:rPr lang="en-US" sz="4800" dirty="0">
                <a:solidFill>
                  <a:schemeClr val="tx1"/>
                </a:solidFill>
                <a:latin typeface="+mj-lt"/>
              </a:rPr>
              <a:t> </a:t>
            </a:r>
            <a:r>
              <a:rPr lang="en-US" sz="4800" dirty="0" err="1">
                <a:solidFill>
                  <a:schemeClr val="tx1"/>
                </a:solidFill>
                <a:latin typeface="+mj-lt"/>
              </a:rPr>
              <a:t>sinh</a:t>
            </a:r>
            <a:r>
              <a:rPr lang="en-US" sz="4800" dirty="0">
                <a:solidFill>
                  <a:schemeClr val="tx1"/>
                </a:solidFill>
                <a:latin typeface="+mj-lt"/>
              </a:rPr>
              <a:t> </a:t>
            </a:r>
            <a:r>
              <a:rPr lang="en-US" sz="4800" dirty="0" err="1">
                <a:solidFill>
                  <a:schemeClr val="tx1"/>
                </a:solidFill>
                <a:latin typeface="+mj-lt"/>
              </a:rPr>
              <a:t>thái</a:t>
            </a:r>
            <a:r>
              <a:rPr lang="en-US" sz="4800" dirty="0">
                <a:solidFill>
                  <a:schemeClr val="tx1"/>
                </a:solidFill>
                <a:latin typeface="+mj-lt"/>
              </a:rPr>
              <a:t> </a:t>
            </a:r>
            <a:r>
              <a:rPr lang="en-US" sz="4800" dirty="0" err="1">
                <a:solidFill>
                  <a:schemeClr val="tx1"/>
                </a:solidFill>
                <a:latin typeface="+mj-lt"/>
              </a:rPr>
              <a:t>hữu</a:t>
            </a:r>
            <a:r>
              <a:rPr lang="en-US" sz="4800" dirty="0">
                <a:solidFill>
                  <a:schemeClr val="tx1"/>
                </a:solidFill>
                <a:latin typeface="+mj-lt"/>
              </a:rPr>
              <a:t> </a:t>
            </a:r>
            <a:r>
              <a:rPr lang="en-US" sz="4800" dirty="0" err="1">
                <a:solidFill>
                  <a:schemeClr val="tx1"/>
                </a:solidFill>
                <a:latin typeface="+mj-lt"/>
              </a:rPr>
              <a:t>sinh</a:t>
            </a:r>
            <a:r>
              <a:rPr lang="en-US" sz="4800" dirty="0">
                <a:solidFill>
                  <a:schemeClr val="tx1"/>
                </a:solidFill>
                <a:latin typeface="+mj-lt"/>
              </a:rPr>
              <a:t>?</a:t>
            </a:r>
          </a:p>
          <a:p>
            <a:pPr lvl="0"/>
            <a:r>
              <a:rPr lang="en-US" sz="4800" dirty="0">
                <a:solidFill>
                  <a:schemeClr val="tx1"/>
                </a:solidFill>
                <a:latin typeface="+mj-lt"/>
              </a:rPr>
              <a:t>       A. </a:t>
            </a:r>
            <a:r>
              <a:rPr lang="en-US" sz="4800" dirty="0" err="1">
                <a:solidFill>
                  <a:schemeClr val="tx1"/>
                </a:solidFill>
                <a:latin typeface="+mj-lt"/>
              </a:rPr>
              <a:t>Độ</a:t>
            </a:r>
            <a:r>
              <a:rPr lang="en-US" sz="4800" dirty="0">
                <a:solidFill>
                  <a:schemeClr val="tx1"/>
                </a:solidFill>
                <a:latin typeface="+mj-lt"/>
              </a:rPr>
              <a:t> </a:t>
            </a:r>
            <a:r>
              <a:rPr lang="en-US" sz="4800" dirty="0" err="1">
                <a:solidFill>
                  <a:schemeClr val="tx1"/>
                </a:solidFill>
                <a:latin typeface="+mj-lt"/>
              </a:rPr>
              <a:t>ẩm</a:t>
            </a:r>
            <a:r>
              <a:rPr lang="en-US" sz="4800" dirty="0">
                <a:solidFill>
                  <a:schemeClr val="tx1"/>
                </a:solidFill>
                <a:latin typeface="+mj-lt"/>
              </a:rPr>
              <a:t>.								B. </a:t>
            </a:r>
            <a:r>
              <a:rPr lang="en-US" sz="4800" dirty="0" err="1">
                <a:solidFill>
                  <a:schemeClr val="tx1"/>
                </a:solidFill>
                <a:latin typeface="+mj-lt"/>
              </a:rPr>
              <a:t>Ánh</a:t>
            </a:r>
            <a:r>
              <a:rPr lang="en-US" sz="4800" dirty="0">
                <a:solidFill>
                  <a:schemeClr val="tx1"/>
                </a:solidFill>
                <a:latin typeface="+mj-lt"/>
              </a:rPr>
              <a:t> </a:t>
            </a:r>
            <a:r>
              <a:rPr lang="en-US" sz="4800" dirty="0" err="1">
                <a:solidFill>
                  <a:schemeClr val="tx1"/>
                </a:solidFill>
                <a:latin typeface="+mj-lt"/>
              </a:rPr>
              <a:t>sáng</a:t>
            </a:r>
            <a:r>
              <a:rPr lang="en-US" sz="4800" dirty="0">
                <a:solidFill>
                  <a:schemeClr val="tx1"/>
                </a:solidFill>
                <a:latin typeface="+mj-lt"/>
              </a:rPr>
              <a:t>.</a:t>
            </a:r>
          </a:p>
          <a:p>
            <a:pPr lvl="0"/>
            <a:r>
              <a:rPr lang="en-US" sz="4800" dirty="0">
                <a:solidFill>
                  <a:schemeClr val="tx1"/>
                </a:solidFill>
                <a:latin typeface="+mj-lt"/>
              </a:rPr>
              <a:t>       C. </a:t>
            </a:r>
            <a:r>
              <a:rPr lang="en-US" sz="4800" dirty="0" err="1">
                <a:solidFill>
                  <a:schemeClr val="tx1"/>
                </a:solidFill>
                <a:latin typeface="+mj-lt"/>
              </a:rPr>
              <a:t>Nhiệt</a:t>
            </a:r>
            <a:r>
              <a:rPr lang="en-US" sz="4800" dirty="0">
                <a:solidFill>
                  <a:schemeClr val="tx1"/>
                </a:solidFill>
                <a:latin typeface="+mj-lt"/>
              </a:rPr>
              <a:t> </a:t>
            </a:r>
            <a:r>
              <a:rPr lang="en-US" sz="4800" dirty="0" err="1">
                <a:solidFill>
                  <a:schemeClr val="tx1"/>
                </a:solidFill>
                <a:latin typeface="+mj-lt"/>
              </a:rPr>
              <a:t>độ</a:t>
            </a:r>
            <a:r>
              <a:rPr lang="en-US" sz="4800" dirty="0">
                <a:solidFill>
                  <a:schemeClr val="tx1"/>
                </a:solidFill>
                <a:latin typeface="+mj-lt"/>
              </a:rPr>
              <a:t>.							D. </a:t>
            </a:r>
            <a:r>
              <a:rPr lang="en-US" sz="4800" dirty="0" err="1">
                <a:solidFill>
                  <a:schemeClr val="tx1"/>
                </a:solidFill>
                <a:latin typeface="+mj-lt"/>
              </a:rPr>
              <a:t>Vật</a:t>
            </a:r>
            <a:r>
              <a:rPr lang="en-US" sz="4800" dirty="0">
                <a:solidFill>
                  <a:schemeClr val="tx1"/>
                </a:solidFill>
                <a:latin typeface="+mj-lt"/>
              </a:rPr>
              <a:t> </a:t>
            </a:r>
            <a:r>
              <a:rPr lang="en-US" sz="4800" dirty="0" err="1">
                <a:solidFill>
                  <a:schemeClr val="tx1"/>
                </a:solidFill>
                <a:latin typeface="+mj-lt"/>
              </a:rPr>
              <a:t>ăn</a:t>
            </a:r>
            <a:r>
              <a:rPr lang="en-US" sz="4800" dirty="0">
                <a:solidFill>
                  <a:schemeClr val="tx1"/>
                </a:solidFill>
                <a:latin typeface="+mj-lt"/>
              </a:rPr>
              <a:t> </a:t>
            </a:r>
            <a:r>
              <a:rPr lang="en-US" sz="4800" dirty="0" err="1">
                <a:solidFill>
                  <a:schemeClr val="tx1"/>
                </a:solidFill>
                <a:latin typeface="+mj-lt"/>
              </a:rPr>
              <a:t>thịt</a:t>
            </a:r>
            <a:r>
              <a:rPr lang="en-US" sz="4800" dirty="0">
                <a:solidFill>
                  <a:schemeClr val="tx1"/>
                </a:solidFill>
                <a:latin typeface="+mj-lt"/>
              </a:rPr>
              <a:t>.</a:t>
            </a:r>
          </a:p>
          <a:p>
            <a:pPr algn="ctr"/>
            <a:endParaRPr lang="en-US" sz="4800" b="1" dirty="0">
              <a:solidFill>
                <a:schemeClr val="tx1"/>
              </a:solidFill>
              <a:latin typeface="+mj-lt"/>
            </a:endParaRPr>
          </a:p>
        </p:txBody>
      </p:sp>
      <p:sp>
        <p:nvSpPr>
          <p:cNvPr id="50" name="Snip Diagonal Corner Rectangle 49"/>
          <p:cNvSpPr/>
          <p:nvPr/>
        </p:nvSpPr>
        <p:spPr>
          <a:xfrm>
            <a:off x="9144000" y="5887096"/>
            <a:ext cx="5638800" cy="1670957"/>
          </a:xfrm>
          <a:prstGeom prst="snip2DiagRect">
            <a:avLst>
              <a:gd name="adj1" fmla="val 50000"/>
              <a:gd name="adj2" fmla="val 16667"/>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D</a:t>
            </a:r>
          </a:p>
        </p:txBody>
      </p:sp>
      <p:pic>
        <p:nvPicPr>
          <p:cNvPr id="46" name="Picture 45">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112810" y="7646130"/>
            <a:ext cx="3600450" cy="2202305"/>
          </a:xfrm>
          <a:prstGeom prst="rect">
            <a:avLst/>
          </a:prstGeom>
        </p:spPr>
      </p:pic>
      <p:pic>
        <p:nvPicPr>
          <p:cNvPr id="2" name="10 seconds countdown (Đồng hồ đếm ngược 10 giây)">
            <a:hlinkClick r:id="" action="ppaction://media"/>
            <a:extLst>
              <a:ext uri="{FF2B5EF4-FFF2-40B4-BE49-F238E27FC236}">
                <a16:creationId xmlns:a16="http://schemas.microsoft.com/office/drawing/2014/main" id="{4C4E19EA-7A3E-B06F-A885-F02D873614F7}"/>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1447800" y="7047824"/>
            <a:ext cx="2286000" cy="1285875"/>
          </a:xfrm>
          <a:prstGeom prst="rect">
            <a:avLst/>
          </a:prstGeom>
        </p:spPr>
      </p:pic>
      <p:sp>
        <p:nvSpPr>
          <p:cNvPr id="6" name="TextBox 5">
            <a:extLst>
              <a:ext uri="{FF2B5EF4-FFF2-40B4-BE49-F238E27FC236}">
                <a16:creationId xmlns:a16="http://schemas.microsoft.com/office/drawing/2014/main" id="{B46808CA-0D4B-5FF0-D251-597C35352072}"/>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7" name="TextBox 6">
            <a:extLst>
              <a:ext uri="{FF2B5EF4-FFF2-40B4-BE49-F238E27FC236}">
                <a16:creationId xmlns:a16="http://schemas.microsoft.com/office/drawing/2014/main" id="{C77EEABB-7EF7-26F4-865E-3E2D86CF4E4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9027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2"/>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2"/>
                </p:tgtEl>
              </p:cMediaNode>
            </p:video>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2"/>
                                        </p:tgtEl>
                                      </p:cBhvr>
                                    </p:cmd>
                                  </p:childTnLst>
                                </p:cTn>
                              </p:par>
                            </p:childTnLst>
                          </p:cTn>
                        </p:par>
                      </p:childTnLst>
                    </p:cTn>
                  </p:par>
                </p:childTnLst>
              </p:cTn>
              <p:nextCondLst>
                <p:cond evt="onClick" delay="0">
                  <p:tgtEl>
                    <p:spTgt spid="2"/>
                  </p:tgtEl>
                </p:cond>
              </p:nextCondLst>
            </p:seq>
          </p:childTnLst>
        </p:cTn>
      </p:par>
    </p:tnLst>
    <p:bldLst>
      <p:bldP spid="40"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921657" y="1199878"/>
            <a:ext cx="17221199" cy="5673092"/>
          </a:xfrm>
          <a:prstGeom prst="snip2DiagRect">
            <a:avLst/>
          </a:prstGeom>
          <a:solidFill>
            <a:srgbClr val="87D2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chemeClr val="tx1"/>
                </a:solidFill>
                <a:latin typeface="+mj-lt"/>
              </a:rPr>
              <a:t>Câu</a:t>
            </a:r>
            <a:r>
              <a:rPr lang="en-US" sz="4000" b="1" dirty="0">
                <a:solidFill>
                  <a:schemeClr val="tx1"/>
                </a:solidFill>
                <a:latin typeface="+mj-lt"/>
              </a:rPr>
              <a:t> </a:t>
            </a:r>
            <a:r>
              <a:rPr lang="en-US" sz="4000" b="1" dirty="0" err="1">
                <a:solidFill>
                  <a:schemeClr val="tx1"/>
                </a:solidFill>
                <a:latin typeface="+mj-lt"/>
              </a:rPr>
              <a:t>hỏi</a:t>
            </a:r>
            <a:r>
              <a:rPr lang="en-US" sz="4000" b="1" dirty="0">
                <a:solidFill>
                  <a:schemeClr val="tx1"/>
                </a:solidFill>
                <a:latin typeface="+mj-lt"/>
              </a:rPr>
              <a:t> 2: </a:t>
            </a:r>
            <a:r>
              <a:rPr lang="en-US" sz="4000" dirty="0">
                <a:solidFill>
                  <a:schemeClr val="tx1"/>
                </a:solidFill>
                <a:latin typeface="+mj-lt"/>
              </a:rPr>
              <a:t>Ở </a:t>
            </a:r>
            <a:r>
              <a:rPr lang="en-US" sz="4000" dirty="0" err="1">
                <a:solidFill>
                  <a:schemeClr val="tx1"/>
                </a:solidFill>
                <a:latin typeface="+mj-lt"/>
              </a:rPr>
              <a:t>một</a:t>
            </a:r>
            <a:r>
              <a:rPr lang="en-US" sz="4000" dirty="0">
                <a:solidFill>
                  <a:schemeClr val="tx1"/>
                </a:solidFill>
                <a:latin typeface="+mj-lt"/>
              </a:rPr>
              <a:t>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chép</a:t>
            </a:r>
            <a:r>
              <a:rPr lang="en-US" sz="4000" dirty="0">
                <a:solidFill>
                  <a:schemeClr val="tx1"/>
                </a:solidFill>
                <a:latin typeface="+mj-lt"/>
              </a:rPr>
              <a:t> </a:t>
            </a:r>
            <a:r>
              <a:rPr lang="en-US" sz="4000" dirty="0" err="1">
                <a:solidFill>
                  <a:schemeClr val="tx1"/>
                </a:solidFill>
                <a:latin typeface="+mj-lt"/>
              </a:rPr>
              <a:t>trong</a:t>
            </a:r>
            <a:r>
              <a:rPr lang="en-US" sz="4000" dirty="0">
                <a:solidFill>
                  <a:schemeClr val="tx1"/>
                </a:solidFill>
                <a:latin typeface="+mj-lt"/>
              </a:rPr>
              <a:t> </a:t>
            </a:r>
            <a:r>
              <a:rPr lang="en-US" sz="4000" dirty="0" err="1">
                <a:solidFill>
                  <a:schemeClr val="tx1"/>
                </a:solidFill>
                <a:latin typeface="+mj-lt"/>
              </a:rPr>
              <a:t>một</a:t>
            </a:r>
            <a:r>
              <a:rPr lang="en-US" sz="4000" dirty="0">
                <a:solidFill>
                  <a:schemeClr val="tx1"/>
                </a:solidFill>
                <a:latin typeface="+mj-lt"/>
              </a:rPr>
              <a:t> </a:t>
            </a:r>
            <a:r>
              <a:rPr lang="en-US" sz="4000" dirty="0" err="1">
                <a:solidFill>
                  <a:schemeClr val="tx1"/>
                </a:solidFill>
                <a:latin typeface="+mj-lt"/>
              </a:rPr>
              <a:t>hồ</a:t>
            </a:r>
            <a:r>
              <a:rPr lang="en-US" sz="4000" dirty="0">
                <a:solidFill>
                  <a:schemeClr val="tx1"/>
                </a:solidFill>
                <a:latin typeface="+mj-lt"/>
              </a:rPr>
              <a:t>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tự</a:t>
            </a:r>
            <a:r>
              <a:rPr lang="en-US" sz="4000" dirty="0">
                <a:solidFill>
                  <a:schemeClr val="tx1"/>
                </a:solidFill>
                <a:latin typeface="+mj-lt"/>
              </a:rPr>
              <a:t> </a:t>
            </a:r>
            <a:r>
              <a:rPr lang="en-US" sz="4000" dirty="0" err="1">
                <a:solidFill>
                  <a:schemeClr val="tx1"/>
                </a:solidFill>
                <a:latin typeface="+mj-lt"/>
              </a:rPr>
              <a:t>nhiên</a:t>
            </a:r>
            <a:r>
              <a:rPr lang="en-US" sz="4000" dirty="0">
                <a:solidFill>
                  <a:schemeClr val="tx1"/>
                </a:solidFill>
                <a:latin typeface="+mj-lt"/>
              </a:rPr>
              <a:t>, </a:t>
            </a:r>
            <a:r>
              <a:rPr lang="en-US" sz="4000" dirty="0" err="1">
                <a:solidFill>
                  <a:schemeClr val="tx1"/>
                </a:solidFill>
                <a:latin typeface="+mj-lt"/>
              </a:rPr>
              <a:t>sau</a:t>
            </a:r>
            <a:r>
              <a:rPr lang="en-US" sz="4000" dirty="0">
                <a:solidFill>
                  <a:schemeClr val="tx1"/>
                </a:solidFill>
                <a:latin typeface="+mj-lt"/>
              </a:rPr>
              <a:t> </a:t>
            </a:r>
            <a:r>
              <a:rPr lang="en-US" sz="4000" dirty="0" err="1">
                <a:solidFill>
                  <a:schemeClr val="tx1"/>
                </a:solidFill>
                <a:latin typeface="+mj-lt"/>
              </a:rPr>
              <a:t>khi</a:t>
            </a:r>
            <a:r>
              <a:rPr lang="en-US" sz="4000" dirty="0">
                <a:solidFill>
                  <a:schemeClr val="tx1"/>
                </a:solidFill>
                <a:latin typeface="+mj-lt"/>
              </a:rPr>
              <a:t> </a:t>
            </a:r>
            <a:r>
              <a:rPr lang="en-US" sz="4000" dirty="0" err="1">
                <a:solidFill>
                  <a:schemeClr val="tx1"/>
                </a:solidFill>
                <a:latin typeface="+mj-lt"/>
              </a:rPr>
              <a:t>khảo</a:t>
            </a:r>
            <a:r>
              <a:rPr lang="en-US" sz="4000" dirty="0">
                <a:solidFill>
                  <a:schemeClr val="tx1"/>
                </a:solidFill>
                <a:latin typeface="+mj-lt"/>
              </a:rPr>
              <a:t> </a:t>
            </a:r>
            <a:r>
              <a:rPr lang="en-US" sz="4000" dirty="0" err="1">
                <a:solidFill>
                  <a:schemeClr val="tx1"/>
                </a:solidFill>
                <a:latin typeface="+mj-lt"/>
              </a:rPr>
              <a:t>sát</a:t>
            </a:r>
            <a:r>
              <a:rPr lang="en-US" sz="4000" dirty="0">
                <a:solidFill>
                  <a:schemeClr val="tx1"/>
                </a:solidFill>
                <a:latin typeface="+mj-lt"/>
              </a:rPr>
              <a:t> </a:t>
            </a:r>
            <a:r>
              <a:rPr lang="en-US" sz="4000" dirty="0" err="1">
                <a:solidFill>
                  <a:schemeClr val="tx1"/>
                </a:solidFill>
                <a:latin typeface="+mj-lt"/>
              </a:rPr>
              <a:t>thì</a:t>
            </a:r>
            <a:r>
              <a:rPr lang="en-US" sz="4000" dirty="0">
                <a:solidFill>
                  <a:schemeClr val="tx1"/>
                </a:solidFill>
                <a:latin typeface="+mj-lt"/>
              </a:rPr>
              <a:t> </a:t>
            </a:r>
            <a:r>
              <a:rPr lang="en-US" sz="4000" dirty="0" err="1">
                <a:solidFill>
                  <a:schemeClr val="tx1"/>
                </a:solidFill>
                <a:latin typeface="+mj-lt"/>
              </a:rPr>
              <a:t>thấy</a:t>
            </a:r>
            <a:r>
              <a:rPr lang="en-US" sz="4000" dirty="0">
                <a:solidFill>
                  <a:schemeClr val="tx1"/>
                </a:solidFill>
                <a:latin typeface="+mj-lt"/>
              </a:rPr>
              <a:t> </a:t>
            </a:r>
            <a:r>
              <a:rPr lang="en-US" sz="4000" dirty="0" err="1">
                <a:solidFill>
                  <a:schemeClr val="tx1"/>
                </a:solidFill>
                <a:latin typeface="+mj-lt"/>
              </a:rPr>
              <a:t>có</a:t>
            </a:r>
            <a:r>
              <a:rPr lang="en-US" sz="4000" dirty="0">
                <a:solidFill>
                  <a:schemeClr val="tx1"/>
                </a:solidFill>
                <a:latin typeface="+mj-lt"/>
              </a:rPr>
              <a:t> 10%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ở </a:t>
            </a:r>
            <a:r>
              <a:rPr lang="en-US" sz="4000" dirty="0" err="1">
                <a:solidFill>
                  <a:schemeClr val="tx1"/>
                </a:solidFill>
                <a:latin typeface="+mj-lt"/>
              </a:rPr>
              <a:t>tuổi</a:t>
            </a:r>
            <a:r>
              <a:rPr lang="en-US" sz="4000" dirty="0">
                <a:solidFill>
                  <a:schemeClr val="tx1"/>
                </a:solidFill>
                <a:latin typeface="+mj-lt"/>
              </a:rPr>
              <a:t> </a:t>
            </a:r>
            <a:r>
              <a:rPr lang="en-US" sz="4000" dirty="0" err="1">
                <a:solidFill>
                  <a:schemeClr val="tx1"/>
                </a:solidFill>
                <a:latin typeface="+mj-lt"/>
              </a:rPr>
              <a:t>trước</a:t>
            </a:r>
            <a:r>
              <a:rPr lang="en-US" sz="4000" dirty="0">
                <a:solidFill>
                  <a:schemeClr val="tx1"/>
                </a:solidFill>
                <a:latin typeface="+mj-lt"/>
              </a:rPr>
              <a:t> </a:t>
            </a:r>
            <a:r>
              <a:rPr lang="en-US" sz="4000" dirty="0" err="1">
                <a:solidFill>
                  <a:schemeClr val="tx1"/>
                </a:solidFill>
                <a:latin typeface="+mj-lt"/>
              </a:rPr>
              <a:t>sinh</a:t>
            </a:r>
            <a:r>
              <a:rPr lang="en-US" sz="4000" dirty="0">
                <a:solidFill>
                  <a:schemeClr val="tx1"/>
                </a:solidFill>
                <a:latin typeface="+mj-lt"/>
              </a:rPr>
              <a:t> </a:t>
            </a:r>
            <a:r>
              <a:rPr lang="en-US" sz="4000" dirty="0" err="1">
                <a:solidFill>
                  <a:schemeClr val="tx1"/>
                </a:solidFill>
                <a:latin typeface="+mj-lt"/>
              </a:rPr>
              <a:t>sản</a:t>
            </a:r>
            <a:r>
              <a:rPr lang="en-US" sz="4000" dirty="0">
                <a:solidFill>
                  <a:schemeClr val="tx1"/>
                </a:solidFill>
                <a:latin typeface="+mj-lt"/>
              </a:rPr>
              <a:t>, 40%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ở </a:t>
            </a:r>
            <a:r>
              <a:rPr lang="en-US" sz="4000" dirty="0" err="1">
                <a:solidFill>
                  <a:schemeClr val="tx1"/>
                </a:solidFill>
                <a:latin typeface="+mj-lt"/>
              </a:rPr>
              <a:t>tuổi</a:t>
            </a:r>
            <a:r>
              <a:rPr lang="en-US" sz="4000" dirty="0">
                <a:solidFill>
                  <a:schemeClr val="tx1"/>
                </a:solidFill>
                <a:latin typeface="+mj-lt"/>
              </a:rPr>
              <a:t> </a:t>
            </a:r>
            <a:r>
              <a:rPr lang="en-US" sz="4000" dirty="0" err="1">
                <a:solidFill>
                  <a:schemeClr val="tx1"/>
                </a:solidFill>
                <a:latin typeface="+mj-lt"/>
              </a:rPr>
              <a:t>đang</a:t>
            </a:r>
            <a:r>
              <a:rPr lang="en-US" sz="4000" dirty="0">
                <a:solidFill>
                  <a:schemeClr val="tx1"/>
                </a:solidFill>
                <a:latin typeface="+mj-lt"/>
              </a:rPr>
              <a:t> </a:t>
            </a:r>
            <a:r>
              <a:rPr lang="en-US" sz="4000" dirty="0" err="1">
                <a:solidFill>
                  <a:schemeClr val="tx1"/>
                </a:solidFill>
                <a:latin typeface="+mj-lt"/>
              </a:rPr>
              <a:t>sinh</a:t>
            </a:r>
            <a:r>
              <a:rPr lang="en-US" sz="4000" dirty="0">
                <a:solidFill>
                  <a:schemeClr val="tx1"/>
                </a:solidFill>
                <a:latin typeface="+mj-lt"/>
              </a:rPr>
              <a:t> </a:t>
            </a:r>
            <a:r>
              <a:rPr lang="en-US" sz="4000" dirty="0" err="1">
                <a:solidFill>
                  <a:schemeClr val="tx1"/>
                </a:solidFill>
                <a:latin typeface="+mj-lt"/>
              </a:rPr>
              <a:t>sản</a:t>
            </a:r>
            <a:r>
              <a:rPr lang="en-US" sz="4000" dirty="0">
                <a:solidFill>
                  <a:schemeClr val="tx1"/>
                </a:solidFill>
                <a:latin typeface="+mj-lt"/>
              </a:rPr>
              <a:t>, 50%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ở </a:t>
            </a:r>
            <a:r>
              <a:rPr lang="en-US" sz="4000" dirty="0" err="1">
                <a:solidFill>
                  <a:schemeClr val="tx1"/>
                </a:solidFill>
                <a:latin typeface="+mj-lt"/>
              </a:rPr>
              <a:t>tuổi</a:t>
            </a:r>
            <a:r>
              <a:rPr lang="en-US" sz="4000" dirty="0">
                <a:solidFill>
                  <a:schemeClr val="tx1"/>
                </a:solidFill>
                <a:latin typeface="+mj-lt"/>
              </a:rPr>
              <a:t> </a:t>
            </a:r>
            <a:r>
              <a:rPr lang="en-US" sz="4000" dirty="0" err="1">
                <a:solidFill>
                  <a:schemeClr val="tx1"/>
                </a:solidFill>
                <a:latin typeface="+mj-lt"/>
              </a:rPr>
              <a:t>sau</a:t>
            </a:r>
            <a:r>
              <a:rPr lang="en-US" sz="4000" dirty="0">
                <a:solidFill>
                  <a:schemeClr val="tx1"/>
                </a:solidFill>
                <a:latin typeface="+mj-lt"/>
              </a:rPr>
              <a:t> </a:t>
            </a:r>
            <a:r>
              <a:rPr lang="en-US" sz="4000" dirty="0" err="1">
                <a:solidFill>
                  <a:schemeClr val="tx1"/>
                </a:solidFill>
                <a:latin typeface="+mj-lt"/>
              </a:rPr>
              <a:t>sinh</a:t>
            </a:r>
            <a:r>
              <a:rPr lang="en-US" sz="4000" dirty="0">
                <a:solidFill>
                  <a:schemeClr val="tx1"/>
                </a:solidFill>
                <a:latin typeface="+mj-lt"/>
              </a:rPr>
              <a:t> </a:t>
            </a:r>
            <a:r>
              <a:rPr lang="en-US" sz="4000" dirty="0" err="1">
                <a:solidFill>
                  <a:schemeClr val="tx1"/>
                </a:solidFill>
                <a:latin typeface="+mj-lt"/>
              </a:rPr>
              <a:t>sản</a:t>
            </a:r>
            <a:r>
              <a:rPr lang="en-US" sz="4000" dirty="0">
                <a:solidFill>
                  <a:schemeClr val="tx1"/>
                </a:solidFill>
                <a:latin typeface="+mj-lt"/>
              </a:rPr>
              <a:t>. </a:t>
            </a:r>
            <a:r>
              <a:rPr lang="en-US" sz="4000" dirty="0" err="1">
                <a:solidFill>
                  <a:schemeClr val="tx1"/>
                </a:solidFill>
                <a:latin typeface="+mj-lt"/>
              </a:rPr>
              <a:t>Kết</a:t>
            </a:r>
            <a:r>
              <a:rPr lang="en-US" sz="4000" dirty="0">
                <a:solidFill>
                  <a:schemeClr val="tx1"/>
                </a:solidFill>
                <a:latin typeface="+mj-lt"/>
              </a:rPr>
              <a:t> </a:t>
            </a:r>
            <a:r>
              <a:rPr lang="en-US" sz="4000" dirty="0" err="1">
                <a:solidFill>
                  <a:schemeClr val="tx1"/>
                </a:solidFill>
                <a:latin typeface="+mj-lt"/>
              </a:rPr>
              <a:t>luận</a:t>
            </a:r>
            <a:r>
              <a:rPr lang="en-US" sz="4000" dirty="0">
                <a:solidFill>
                  <a:schemeClr val="tx1"/>
                </a:solidFill>
                <a:latin typeface="+mj-lt"/>
              </a:rPr>
              <a:t> </a:t>
            </a:r>
            <a:r>
              <a:rPr lang="en-US" sz="4000" dirty="0" err="1">
                <a:solidFill>
                  <a:schemeClr val="tx1"/>
                </a:solidFill>
                <a:latin typeface="+mj-lt"/>
              </a:rPr>
              <a:t>nào</a:t>
            </a:r>
            <a:r>
              <a:rPr lang="en-US" sz="4000" dirty="0">
                <a:solidFill>
                  <a:schemeClr val="tx1"/>
                </a:solidFill>
                <a:latin typeface="+mj-lt"/>
              </a:rPr>
              <a:t> </a:t>
            </a:r>
            <a:r>
              <a:rPr lang="en-US" sz="4000" dirty="0" err="1">
                <a:solidFill>
                  <a:schemeClr val="tx1"/>
                </a:solidFill>
                <a:latin typeface="+mj-lt"/>
              </a:rPr>
              <a:t>sau</a:t>
            </a:r>
            <a:r>
              <a:rPr lang="en-US" sz="4000" dirty="0">
                <a:solidFill>
                  <a:schemeClr val="tx1"/>
                </a:solidFill>
                <a:latin typeface="+mj-lt"/>
              </a:rPr>
              <a:t> </a:t>
            </a:r>
            <a:r>
              <a:rPr lang="en-US" sz="4000" dirty="0" err="1">
                <a:solidFill>
                  <a:schemeClr val="tx1"/>
                </a:solidFill>
                <a:latin typeface="+mj-lt"/>
              </a:rPr>
              <a:t>đây</a:t>
            </a:r>
            <a:r>
              <a:rPr lang="en-US" sz="4000" dirty="0">
                <a:solidFill>
                  <a:schemeClr val="tx1"/>
                </a:solidFill>
                <a:latin typeface="+mj-lt"/>
              </a:rPr>
              <a:t> </a:t>
            </a:r>
            <a:r>
              <a:rPr lang="en-US" sz="4000" dirty="0" err="1">
                <a:solidFill>
                  <a:schemeClr val="tx1"/>
                </a:solidFill>
                <a:latin typeface="+mj-lt"/>
              </a:rPr>
              <a:t>là</a:t>
            </a:r>
            <a:r>
              <a:rPr lang="en-US" sz="4000" dirty="0">
                <a:solidFill>
                  <a:schemeClr val="tx1"/>
                </a:solidFill>
                <a:latin typeface="+mj-lt"/>
              </a:rPr>
              <a:t> </a:t>
            </a:r>
            <a:r>
              <a:rPr lang="en-US" sz="4000" dirty="0" err="1">
                <a:solidFill>
                  <a:schemeClr val="tx1"/>
                </a:solidFill>
                <a:latin typeface="+mj-lt"/>
              </a:rPr>
              <a:t>đúng</a:t>
            </a:r>
            <a:r>
              <a:rPr lang="en-US" sz="4000" dirty="0">
                <a:solidFill>
                  <a:schemeClr val="tx1"/>
                </a:solidFill>
                <a:latin typeface="+mj-lt"/>
              </a:rPr>
              <a:t> </a:t>
            </a:r>
            <a:r>
              <a:rPr lang="en-US" sz="4000" dirty="0" err="1">
                <a:solidFill>
                  <a:schemeClr val="tx1"/>
                </a:solidFill>
                <a:latin typeface="+mj-lt"/>
              </a:rPr>
              <a:t>về</a:t>
            </a:r>
            <a:r>
              <a:rPr lang="en-US" sz="4000" dirty="0">
                <a:solidFill>
                  <a:schemeClr val="tx1"/>
                </a:solidFill>
                <a:latin typeface="+mj-lt"/>
              </a:rPr>
              <a:t>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này</a:t>
            </a:r>
            <a:r>
              <a:rPr lang="en-US" sz="4000" dirty="0">
                <a:solidFill>
                  <a:schemeClr val="tx1"/>
                </a:solidFill>
                <a:latin typeface="+mj-lt"/>
              </a:rPr>
              <a:t>?</a:t>
            </a:r>
          </a:p>
          <a:p>
            <a:pPr lvl="0"/>
            <a:r>
              <a:rPr lang="en-US" sz="4000" dirty="0">
                <a:solidFill>
                  <a:schemeClr val="tx1"/>
                </a:solidFill>
                <a:latin typeface="+mj-lt"/>
              </a:rPr>
              <a:t>A.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đang</a:t>
            </a:r>
            <a:r>
              <a:rPr lang="en-US" sz="4000" dirty="0">
                <a:solidFill>
                  <a:schemeClr val="tx1"/>
                </a:solidFill>
                <a:latin typeface="+mj-lt"/>
              </a:rPr>
              <a:t> </a:t>
            </a:r>
            <a:r>
              <a:rPr lang="en-US" sz="4000" dirty="0" err="1">
                <a:solidFill>
                  <a:schemeClr val="tx1"/>
                </a:solidFill>
                <a:latin typeface="+mj-lt"/>
              </a:rPr>
              <a:t>có</a:t>
            </a:r>
            <a:r>
              <a:rPr lang="en-US" sz="4000" dirty="0">
                <a:solidFill>
                  <a:schemeClr val="tx1"/>
                </a:solidFill>
                <a:latin typeface="+mj-lt"/>
              </a:rPr>
              <a:t> xu </a:t>
            </a:r>
            <a:r>
              <a:rPr lang="en-US" sz="4000" dirty="0" err="1">
                <a:solidFill>
                  <a:schemeClr val="tx1"/>
                </a:solidFill>
                <a:latin typeface="+mj-lt"/>
              </a:rPr>
              <a:t>hướng</a:t>
            </a:r>
            <a:r>
              <a:rPr lang="en-US" sz="4000" dirty="0">
                <a:solidFill>
                  <a:schemeClr val="tx1"/>
                </a:solidFill>
                <a:latin typeface="+mj-lt"/>
              </a:rPr>
              <a:t> </a:t>
            </a:r>
            <a:r>
              <a:rPr lang="en-US" sz="4000" dirty="0" err="1">
                <a:solidFill>
                  <a:schemeClr val="tx1"/>
                </a:solidFill>
                <a:latin typeface="+mj-lt"/>
              </a:rPr>
              <a:t>tăng</a:t>
            </a:r>
            <a:r>
              <a:rPr lang="en-US" sz="4000" dirty="0">
                <a:solidFill>
                  <a:schemeClr val="tx1"/>
                </a:solidFill>
                <a:latin typeface="+mj-lt"/>
              </a:rPr>
              <a:t> </a:t>
            </a:r>
            <a:r>
              <a:rPr lang="en-US" sz="4000" dirty="0" err="1">
                <a:solidFill>
                  <a:schemeClr val="tx1"/>
                </a:solidFill>
                <a:latin typeface="+mj-lt"/>
              </a:rPr>
              <a:t>số</a:t>
            </a:r>
            <a:r>
              <a:rPr lang="en-US" sz="4000" dirty="0">
                <a:solidFill>
                  <a:schemeClr val="tx1"/>
                </a:solidFill>
                <a:latin typeface="+mj-lt"/>
              </a:rPr>
              <a:t> </a:t>
            </a:r>
            <a:r>
              <a:rPr lang="en-US" sz="4000" dirty="0" err="1">
                <a:solidFill>
                  <a:schemeClr val="tx1"/>
                </a:solidFill>
                <a:latin typeface="+mj-lt"/>
              </a:rPr>
              <a:t>lượng</a:t>
            </a:r>
            <a:r>
              <a:rPr lang="en-US" sz="4000" dirty="0">
                <a:solidFill>
                  <a:schemeClr val="tx1"/>
                </a:solidFill>
                <a:latin typeface="+mj-lt"/>
              </a:rPr>
              <a:t>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a:t>
            </a:r>
          </a:p>
          <a:p>
            <a:pPr lvl="0"/>
            <a:r>
              <a:rPr lang="en-US" sz="4000" dirty="0">
                <a:solidFill>
                  <a:schemeClr val="tx1"/>
                </a:solidFill>
                <a:latin typeface="+mj-lt"/>
              </a:rPr>
              <a:t>B.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thuộc</a:t>
            </a:r>
            <a:r>
              <a:rPr lang="en-US" sz="4000" dirty="0">
                <a:solidFill>
                  <a:schemeClr val="tx1"/>
                </a:solidFill>
                <a:latin typeface="+mj-lt"/>
              </a:rPr>
              <a:t> </a:t>
            </a:r>
            <a:r>
              <a:rPr lang="en-US" sz="4000" dirty="0" err="1">
                <a:solidFill>
                  <a:schemeClr val="tx1"/>
                </a:solidFill>
                <a:latin typeface="+mj-lt"/>
              </a:rPr>
              <a:t>dạng</a:t>
            </a:r>
            <a:r>
              <a:rPr lang="en-US" sz="4000" dirty="0">
                <a:solidFill>
                  <a:schemeClr val="tx1"/>
                </a:solidFill>
                <a:latin typeface="+mj-lt"/>
              </a:rPr>
              <a:t> </a:t>
            </a:r>
            <a:r>
              <a:rPr lang="en-US" sz="4000" dirty="0" err="1">
                <a:solidFill>
                  <a:schemeClr val="tx1"/>
                </a:solidFill>
                <a:latin typeface="+mj-lt"/>
              </a:rPr>
              <a:t>đang</a:t>
            </a:r>
            <a:r>
              <a:rPr lang="en-US" sz="4000" dirty="0">
                <a:solidFill>
                  <a:schemeClr val="tx1"/>
                </a:solidFill>
                <a:latin typeface="+mj-lt"/>
              </a:rPr>
              <a:t> </a:t>
            </a:r>
            <a:r>
              <a:rPr lang="en-US" sz="4000" dirty="0" err="1">
                <a:solidFill>
                  <a:schemeClr val="tx1"/>
                </a:solidFill>
                <a:latin typeface="+mj-lt"/>
              </a:rPr>
              <a:t>suy</a:t>
            </a:r>
            <a:r>
              <a:rPr lang="en-US" sz="4000" dirty="0">
                <a:solidFill>
                  <a:schemeClr val="tx1"/>
                </a:solidFill>
                <a:latin typeface="+mj-lt"/>
              </a:rPr>
              <a:t> </a:t>
            </a:r>
            <a:r>
              <a:rPr lang="en-US" sz="4000" dirty="0" err="1">
                <a:solidFill>
                  <a:schemeClr val="tx1"/>
                </a:solidFill>
                <a:latin typeface="+mj-lt"/>
              </a:rPr>
              <a:t>thoái</a:t>
            </a:r>
            <a:r>
              <a:rPr lang="en-US" sz="4000" dirty="0">
                <a:solidFill>
                  <a:schemeClr val="tx1"/>
                </a:solidFill>
                <a:latin typeface="+mj-lt"/>
              </a:rPr>
              <a:t>.</a:t>
            </a:r>
          </a:p>
          <a:p>
            <a:pPr lvl="0"/>
            <a:r>
              <a:rPr lang="en-US" sz="4000" dirty="0">
                <a:solidFill>
                  <a:schemeClr val="tx1"/>
                </a:solidFill>
                <a:latin typeface="+mj-lt"/>
              </a:rPr>
              <a:t>C.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thuộc</a:t>
            </a:r>
            <a:r>
              <a:rPr lang="en-US" sz="4000" dirty="0">
                <a:solidFill>
                  <a:schemeClr val="tx1"/>
                </a:solidFill>
                <a:latin typeface="+mj-lt"/>
              </a:rPr>
              <a:t> </a:t>
            </a:r>
            <a:r>
              <a:rPr lang="en-US" sz="4000" dirty="0" err="1">
                <a:solidFill>
                  <a:schemeClr val="tx1"/>
                </a:solidFill>
                <a:latin typeface="+mj-lt"/>
              </a:rPr>
              <a:t>dạng</a:t>
            </a:r>
            <a:r>
              <a:rPr lang="en-US" sz="4000" dirty="0">
                <a:solidFill>
                  <a:schemeClr val="tx1"/>
                </a:solidFill>
                <a:latin typeface="+mj-lt"/>
              </a:rPr>
              <a:t> </a:t>
            </a:r>
            <a:r>
              <a:rPr lang="en-US" sz="4000" dirty="0" err="1">
                <a:solidFill>
                  <a:schemeClr val="tx1"/>
                </a:solidFill>
                <a:latin typeface="+mj-lt"/>
              </a:rPr>
              <a:t>đang</a:t>
            </a:r>
            <a:r>
              <a:rPr lang="en-US" sz="4000" dirty="0">
                <a:solidFill>
                  <a:schemeClr val="tx1"/>
                </a:solidFill>
                <a:latin typeface="+mj-lt"/>
              </a:rPr>
              <a:t> </a:t>
            </a:r>
            <a:r>
              <a:rPr lang="en-US" sz="4000" dirty="0" err="1">
                <a:solidFill>
                  <a:schemeClr val="tx1"/>
                </a:solidFill>
                <a:latin typeface="+mj-lt"/>
              </a:rPr>
              <a:t>phát</a:t>
            </a:r>
            <a:r>
              <a:rPr lang="en-US" sz="4000" dirty="0">
                <a:solidFill>
                  <a:schemeClr val="tx1"/>
                </a:solidFill>
                <a:latin typeface="+mj-lt"/>
              </a:rPr>
              <a:t> </a:t>
            </a:r>
            <a:r>
              <a:rPr lang="en-US" sz="4000" dirty="0" err="1">
                <a:solidFill>
                  <a:schemeClr val="tx1"/>
                </a:solidFill>
                <a:latin typeface="+mj-lt"/>
              </a:rPr>
              <a:t>triển</a:t>
            </a:r>
            <a:r>
              <a:rPr lang="en-US" sz="4000" dirty="0">
                <a:solidFill>
                  <a:schemeClr val="tx1"/>
                </a:solidFill>
                <a:latin typeface="+mj-lt"/>
              </a:rPr>
              <a:t>.</a:t>
            </a:r>
          </a:p>
          <a:p>
            <a:pPr lvl="0"/>
            <a:r>
              <a:rPr lang="en-US" sz="4000" dirty="0">
                <a:solidFill>
                  <a:schemeClr val="tx1"/>
                </a:solidFill>
                <a:latin typeface="+mj-lt"/>
              </a:rPr>
              <a:t>D.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có</a:t>
            </a:r>
            <a:r>
              <a:rPr lang="en-US" sz="4000" dirty="0">
                <a:solidFill>
                  <a:schemeClr val="tx1"/>
                </a:solidFill>
                <a:latin typeface="+mj-lt"/>
              </a:rPr>
              <a:t> </a:t>
            </a:r>
            <a:r>
              <a:rPr lang="en-US" sz="4000" dirty="0" err="1">
                <a:solidFill>
                  <a:schemeClr val="tx1"/>
                </a:solidFill>
                <a:latin typeface="+mj-lt"/>
              </a:rPr>
              <a:t>cấu</a:t>
            </a:r>
            <a:r>
              <a:rPr lang="en-US" sz="4000" dirty="0">
                <a:solidFill>
                  <a:schemeClr val="tx1"/>
                </a:solidFill>
                <a:latin typeface="+mj-lt"/>
              </a:rPr>
              <a:t> </a:t>
            </a:r>
            <a:r>
              <a:rPr lang="en-US" sz="4000" dirty="0" err="1">
                <a:solidFill>
                  <a:schemeClr val="tx1"/>
                </a:solidFill>
                <a:latin typeface="+mj-lt"/>
              </a:rPr>
              <a:t>trúc</a:t>
            </a:r>
            <a:r>
              <a:rPr lang="en-US" sz="4000" dirty="0">
                <a:solidFill>
                  <a:schemeClr val="tx1"/>
                </a:solidFill>
                <a:latin typeface="+mj-lt"/>
              </a:rPr>
              <a:t> </a:t>
            </a:r>
            <a:r>
              <a:rPr lang="en-US" sz="4000" dirty="0" err="1">
                <a:solidFill>
                  <a:schemeClr val="tx1"/>
                </a:solidFill>
                <a:latin typeface="+mj-lt"/>
              </a:rPr>
              <a:t>tuổi</a:t>
            </a:r>
            <a:r>
              <a:rPr lang="en-US" sz="4000" dirty="0">
                <a:solidFill>
                  <a:schemeClr val="tx1"/>
                </a:solidFill>
                <a:latin typeface="+mj-lt"/>
              </a:rPr>
              <a:t> </a:t>
            </a:r>
            <a:r>
              <a:rPr lang="en-US" sz="4000" dirty="0" err="1">
                <a:solidFill>
                  <a:schemeClr val="tx1"/>
                </a:solidFill>
                <a:latin typeface="+mj-lt"/>
              </a:rPr>
              <a:t>ổn</a:t>
            </a:r>
            <a:r>
              <a:rPr lang="en-US" sz="4000" dirty="0">
                <a:solidFill>
                  <a:schemeClr val="tx1"/>
                </a:solidFill>
                <a:latin typeface="+mj-lt"/>
              </a:rPr>
              <a:t> </a:t>
            </a:r>
            <a:r>
              <a:rPr lang="en-US" sz="4000" dirty="0" err="1">
                <a:solidFill>
                  <a:schemeClr val="tx1"/>
                </a:solidFill>
                <a:latin typeface="+mj-lt"/>
              </a:rPr>
              <a:t>định</a:t>
            </a:r>
            <a:r>
              <a:rPr lang="en-US" sz="4000" dirty="0">
                <a:solidFill>
                  <a:schemeClr val="tx1"/>
                </a:solidFill>
                <a:latin typeface="+mj-lt"/>
              </a:rPr>
              <a:t>.</a:t>
            </a:r>
          </a:p>
        </p:txBody>
      </p:sp>
      <p:sp>
        <p:nvSpPr>
          <p:cNvPr id="50" name="Snip Diagonal Corner Rectangle 49"/>
          <p:cNvSpPr/>
          <p:nvPr/>
        </p:nvSpPr>
        <p:spPr>
          <a:xfrm>
            <a:off x="8763000" y="7346638"/>
            <a:ext cx="4908595" cy="1514367"/>
          </a:xfrm>
          <a:prstGeom prst="snip2DiagRect">
            <a:avLst>
              <a:gd name="adj1" fmla="val 50000"/>
              <a:gd name="adj2" fmla="val 16667"/>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800" b="1" dirty="0">
                <a:solidFill>
                  <a:prstClr val="white"/>
                </a:solidFill>
                <a:latin typeface="Calibri" panose="020F0502020204030204"/>
              </a:rPr>
              <a:t>B</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42406" y="7072738"/>
            <a:ext cx="3600450" cy="2202305"/>
          </a:xfrm>
          <a:prstGeom prst="rect">
            <a:avLst/>
          </a:prstGeom>
        </p:spPr>
      </p:pic>
      <p:sp>
        <p:nvSpPr>
          <p:cNvPr id="2" name="Freeform 3">
            <a:extLst>
              <a:ext uri="{FF2B5EF4-FFF2-40B4-BE49-F238E27FC236}">
                <a16:creationId xmlns:a16="http://schemas.microsoft.com/office/drawing/2014/main" id="{CCF23B68-CBCD-104E-6E08-D5607E7EEF4E}"/>
              </a:ext>
            </a:extLst>
          </p:cNvPr>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CE3920F0-CA4B-A06B-743C-29FE7F7E0A54}"/>
              </a:ext>
            </a:extLst>
          </p:cNvPr>
          <p:cNvSpPr/>
          <p:nvPr/>
        </p:nvSpPr>
        <p:spPr>
          <a:xfrm rot="21191301"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F4BBB69E-2B4B-1384-A659-FD588D269CDA}"/>
              </a:ext>
            </a:extLst>
          </p:cNvPr>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15">
            <a:extLst>
              <a:ext uri="{FF2B5EF4-FFF2-40B4-BE49-F238E27FC236}">
                <a16:creationId xmlns:a16="http://schemas.microsoft.com/office/drawing/2014/main" id="{4CEE92CB-8D12-1953-FC79-4673C5603157}"/>
              </a:ext>
            </a:extLst>
          </p:cNvPr>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11"/>
            <a:stretch>
              <a:fillRect/>
            </a:stretch>
          </a:blipFill>
        </p:spPr>
        <p:txBody>
          <a:bodyPr/>
          <a:lstStyle/>
          <a:p>
            <a:endParaRPr lang="en-US"/>
          </a:p>
        </p:txBody>
      </p:sp>
      <p:sp>
        <p:nvSpPr>
          <p:cNvPr id="6" name="Freeform 17">
            <a:extLst>
              <a:ext uri="{FF2B5EF4-FFF2-40B4-BE49-F238E27FC236}">
                <a16:creationId xmlns:a16="http://schemas.microsoft.com/office/drawing/2014/main" id="{18A5821D-12D8-0637-3DDA-D5A521F7AC72}"/>
              </a:ext>
            </a:extLst>
          </p:cNvPr>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id="{A569C225-2BF7-A56C-DFCF-1FBCBBC1BF7D}"/>
              </a:ext>
            </a:extLst>
          </p:cNvPr>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0" name="10 seconds countdown (Đồng hồ đếm ngược 10 giây)">
            <a:hlinkClick r:id="" action="ppaction://media"/>
            <a:extLst>
              <a:ext uri="{FF2B5EF4-FFF2-40B4-BE49-F238E27FC236}">
                <a16:creationId xmlns:a16="http://schemas.microsoft.com/office/drawing/2014/main" id="{EAA65FE1-449B-8C62-25C8-1FB8F47A8B52}"/>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1720250" y="7460883"/>
            <a:ext cx="2286000" cy="1285875"/>
          </a:xfrm>
          <a:prstGeom prst="rect">
            <a:avLst/>
          </a:prstGeom>
        </p:spPr>
      </p:pic>
      <p:sp>
        <p:nvSpPr>
          <p:cNvPr id="8" name="TextBox 7">
            <a:extLst>
              <a:ext uri="{FF2B5EF4-FFF2-40B4-BE49-F238E27FC236}">
                <a16:creationId xmlns:a16="http://schemas.microsoft.com/office/drawing/2014/main" id="{ACDF0A4F-48CE-DDC7-4ECE-D861CB644B5C}"/>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9" name="TextBox 8">
            <a:extLst>
              <a:ext uri="{FF2B5EF4-FFF2-40B4-BE49-F238E27FC236}">
                <a16:creationId xmlns:a16="http://schemas.microsoft.com/office/drawing/2014/main" id="{46BAB42E-9EC1-7DF3-2166-B3DB77C43A82}"/>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3130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childTnLst>
              </p:cTn>
              <p:nextCondLst>
                <p:cond evt="onClick" delay="0">
                  <p:tgtEl>
                    <p:spTgt spid="10"/>
                  </p:tgtEl>
                </p:cond>
              </p:nextCondLst>
            </p:seq>
            <p:video>
              <p:cMediaNode vol="80000">
                <p:cTn id="28" fill="hold" display="0">
                  <p:stCondLst>
                    <p:cond delay="indefinite"/>
                  </p:stCondLst>
                </p:cTn>
                <p:tgtEl>
                  <p:spTgt spid="10"/>
                </p:tgtEl>
              </p:cMediaNode>
            </p:video>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762161" y="-190501"/>
            <a:ext cx="17525839" cy="7782049"/>
          </a:xfrm>
          <a:prstGeom prst="snip2DiagRect">
            <a:avLst/>
          </a:prstGeom>
          <a:solidFill>
            <a:srgbClr val="87D2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tabLst>
                <a:tab pos="6229350" algn="l"/>
              </a:tabLst>
            </a:pPr>
            <a:endParaRPr lang="en-US" sz="4000" b="1" dirty="0">
              <a:solidFill>
                <a:schemeClr val="tx1"/>
              </a:solidFill>
              <a:latin typeface="+mj-lt"/>
            </a:endParaRPr>
          </a:p>
          <a:p>
            <a:pPr lvl="0" eaLnBrk="0" fontAlgn="base" hangingPunct="0">
              <a:spcBef>
                <a:spcPct val="0"/>
              </a:spcBef>
              <a:spcAft>
                <a:spcPct val="0"/>
              </a:spcAft>
              <a:tabLst>
                <a:tab pos="6229350" algn="l"/>
              </a:tabLst>
            </a:pPr>
            <a:r>
              <a:rPr lang="en-US" sz="4000" b="1" dirty="0" err="1">
                <a:solidFill>
                  <a:schemeClr val="tx1"/>
                </a:solidFill>
                <a:latin typeface="+mj-lt"/>
              </a:rPr>
              <a:t>Câu</a:t>
            </a:r>
            <a:r>
              <a:rPr lang="en-US" sz="4000" b="1" dirty="0">
                <a:solidFill>
                  <a:schemeClr val="tx1"/>
                </a:solidFill>
                <a:latin typeface="+mj-lt"/>
              </a:rPr>
              <a:t> </a:t>
            </a:r>
            <a:r>
              <a:rPr lang="en-US" sz="4000" b="1" dirty="0" err="1">
                <a:solidFill>
                  <a:schemeClr val="tx1"/>
                </a:solidFill>
                <a:latin typeface="+mj-lt"/>
              </a:rPr>
              <a:t>hỏi</a:t>
            </a:r>
            <a:r>
              <a:rPr lang="en-US" sz="4000" b="1" dirty="0">
                <a:solidFill>
                  <a:schemeClr val="tx1"/>
                </a:solidFill>
                <a:latin typeface="+mj-lt"/>
              </a:rPr>
              <a:t> 3: </a:t>
            </a:r>
            <a:r>
              <a:rPr lang="en-US" altLang="en-US" sz="4000" dirty="0">
                <a:solidFill>
                  <a:schemeClr val="tx1"/>
                </a:solidFill>
                <a:latin typeface="+mj-lt"/>
                <a:ea typeface="Calibri" panose="020F0502020204030204" pitchFamily="34" charset="0"/>
                <a:cs typeface="Times New Roman" panose="02020603050405020304" pitchFamily="18" charset="0"/>
              </a:rPr>
              <a:t>Theo </a:t>
            </a:r>
            <a:r>
              <a:rPr lang="en-US" altLang="en-US" sz="4000" dirty="0" err="1">
                <a:solidFill>
                  <a:schemeClr val="tx1"/>
                </a:solidFill>
                <a:latin typeface="+mj-lt"/>
                <a:ea typeface="Calibri" panose="020F0502020204030204" pitchFamily="34" charset="0"/>
                <a:cs typeface="Times New Roman" panose="02020603050405020304" pitchFamily="18" charset="0"/>
              </a:rPr>
              <a:t>dõi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về</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giới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hạn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chịu</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nhiệt</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của</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chép</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và</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rô</a:t>
            </a:r>
            <a:r>
              <a:rPr lang="en-US" altLang="en-US" sz="4000" dirty="0">
                <a:solidFill>
                  <a:schemeClr val="tx1"/>
                </a:solidFill>
                <a:latin typeface="+mj-lt"/>
                <a:ea typeface="Calibri" panose="020F0502020204030204" pitchFamily="34" charset="0"/>
                <a:cs typeface="Times New Roman" panose="02020603050405020304" pitchFamily="18" charset="0"/>
              </a:rPr>
              <a:t> phi ở </a:t>
            </a:r>
            <a:r>
              <a:rPr lang="en-US" altLang="en-US" sz="4000" dirty="0" err="1">
                <a:solidFill>
                  <a:schemeClr val="tx1"/>
                </a:solidFill>
                <a:latin typeface="+mj-lt"/>
                <a:ea typeface="Calibri" panose="020F0502020204030204" pitchFamily="34" charset="0"/>
                <a:cs typeface="Times New Roman" panose="02020603050405020304" pitchFamily="18" charset="0"/>
              </a:rPr>
              <a:t>Việt</a:t>
            </a:r>
            <a:r>
              <a:rPr lang="en-US" altLang="en-US" sz="4000" dirty="0">
                <a:solidFill>
                  <a:schemeClr val="tx1"/>
                </a:solidFill>
                <a:latin typeface="+mj-lt"/>
                <a:ea typeface="Calibri" panose="020F0502020204030204" pitchFamily="34" charset="0"/>
                <a:cs typeface="Times New Roman" panose="02020603050405020304" pitchFamily="18" charset="0"/>
              </a:rPr>
              <a:t> Nam, </a:t>
            </a:r>
            <a:r>
              <a:rPr lang="en-US" altLang="en-US" sz="4000" dirty="0" err="1">
                <a:solidFill>
                  <a:schemeClr val="tx1"/>
                </a:solidFill>
                <a:latin typeface="+mj-lt"/>
                <a:ea typeface="Calibri" panose="020F0502020204030204" pitchFamily="34" charset="0"/>
                <a:cs typeface="Times New Roman" panose="02020603050405020304" pitchFamily="18" charset="0"/>
              </a:rPr>
              <a:t>người</a:t>
            </a:r>
            <a:r>
              <a:rPr lang="en-US" altLang="en-US" sz="4000" dirty="0">
                <a:solidFill>
                  <a:schemeClr val="tx1"/>
                </a:solidFill>
                <a:latin typeface="+mj-lt"/>
                <a:ea typeface="Calibri" panose="020F0502020204030204" pitchFamily="34" charset="0"/>
                <a:cs typeface="Times New Roman" panose="02020603050405020304" pitchFamily="18" charset="0"/>
              </a:rPr>
              <a:t> ta </a:t>
            </a:r>
            <a:r>
              <a:rPr lang="en-US" altLang="en-US" sz="4000" dirty="0" err="1">
                <a:solidFill>
                  <a:schemeClr val="tx1"/>
                </a:solidFill>
                <a:latin typeface="+mj-lt"/>
                <a:ea typeface="Calibri" panose="020F0502020204030204" pitchFamily="34" charset="0"/>
                <a:cs typeface="Times New Roman" panose="02020603050405020304" pitchFamily="18" charset="0"/>
              </a:rPr>
              <a:t>thu</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được</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bảng</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số</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liệu</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sau</a:t>
            </a:r>
            <a:r>
              <a:rPr lang="en-US" altLang="en-US" sz="4000" dirty="0">
                <a:solidFill>
                  <a:schemeClr val="tx1"/>
                </a:solidFill>
                <a:latin typeface="+mj-lt"/>
                <a:ea typeface="Calibri" panose="020F0502020204030204" pitchFamily="34" charset="0"/>
                <a:cs typeface="Times New Roman" panose="02020603050405020304" pitchFamily="18" charset="0"/>
              </a:rPr>
              <a:t>:</a:t>
            </a:r>
          </a:p>
          <a:p>
            <a:pPr lvl="0" eaLnBrk="0" fontAlgn="base" hangingPunct="0">
              <a:spcBef>
                <a:spcPct val="0"/>
              </a:spcBef>
              <a:spcAft>
                <a:spcPct val="0"/>
              </a:spcAft>
              <a:tabLst>
                <a:tab pos="6229350" algn="l"/>
              </a:tabLst>
            </a:pPr>
            <a:endParaRPr lang="en-US" altLang="en-US" sz="4000" dirty="0">
              <a:solidFill>
                <a:schemeClr val="tx1"/>
              </a:solidFill>
              <a:latin typeface="+mj-lt"/>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229350" algn="l"/>
              </a:tabLst>
            </a:pPr>
            <a:endParaRPr lang="en-US" altLang="en-US" sz="4000" dirty="0">
              <a:solidFill>
                <a:schemeClr val="tx1"/>
              </a:solidFill>
              <a:latin typeface="+mj-lt"/>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229350" algn="l"/>
              </a:tabLst>
            </a:pPr>
            <a:endParaRPr lang="en-US" altLang="en-US" sz="4000" dirty="0">
              <a:solidFill>
                <a:schemeClr val="tx1"/>
              </a:solidFill>
              <a:latin typeface="+mj-lt"/>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229350" algn="l"/>
              </a:tabLst>
            </a:pPr>
            <a:endParaRPr lang="en-US" altLang="en-US" sz="4000" dirty="0">
              <a:solidFill>
                <a:schemeClr val="tx1"/>
              </a:solidFill>
              <a:latin typeface="+mj-lt"/>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tabLst>
                <a:tab pos="457200" algn="l"/>
                <a:tab pos="6229350" algn="l"/>
              </a:tabLst>
            </a:pPr>
            <a:r>
              <a:rPr lang="en-US" altLang="en-US" sz="4000" dirty="0" err="1">
                <a:solidFill>
                  <a:schemeClr val="tx1"/>
                </a:solidFill>
                <a:latin typeface="+mj-lt"/>
                <a:ea typeface="Calibri" panose="020F0502020204030204" pitchFamily="34" charset="0"/>
                <a:cs typeface="Times New Roman" panose="02020603050405020304" pitchFamily="18" charset="0"/>
              </a:rPr>
              <a:t>Mỗi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nhận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định</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sau</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đây</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là</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đúng</a:t>
            </a:r>
            <a:r>
              <a:rPr lang="en-US" altLang="en-US" sz="4000" dirty="0">
                <a:solidFill>
                  <a:schemeClr val="tx1"/>
                </a:solidFill>
                <a:latin typeface="+mj-lt"/>
                <a:ea typeface="Calibri" panose="020F0502020204030204" pitchFamily="34" charset="0"/>
                <a:cs typeface="Times New Roman" panose="02020603050405020304" pitchFamily="18" charset="0"/>
              </a:rPr>
              <a:t> hay </a:t>
            </a:r>
            <a:r>
              <a:rPr lang="en-US" altLang="en-US" sz="4000" dirty="0" err="1">
                <a:solidFill>
                  <a:schemeClr val="tx1"/>
                </a:solidFill>
                <a:latin typeface="+mj-lt"/>
                <a:ea typeface="Calibri" panose="020F0502020204030204" pitchFamily="34" charset="0"/>
                <a:cs typeface="Times New Roman" panose="02020603050405020304" pitchFamily="18" charset="0"/>
              </a:rPr>
              <a:t>sai</a:t>
            </a:r>
            <a:r>
              <a:rPr lang="en-US" altLang="en-US" sz="4000" dirty="0">
                <a:solidFill>
                  <a:schemeClr val="tx1"/>
                </a:solidFill>
                <a:latin typeface="+mj-lt"/>
                <a:ea typeface="Calibri" panose="020F0502020204030204" pitchFamily="34" charset="0"/>
                <a:cs typeface="Times New Roman" panose="02020603050405020304" pitchFamily="18" charset="0"/>
              </a:rPr>
              <a:t>?</a:t>
            </a:r>
            <a:endParaRPr lang="en-US" altLang="en-US" sz="4000" dirty="0">
              <a:solidFill>
                <a:schemeClr val="tx1"/>
              </a:solidFill>
              <a:latin typeface="+mj-lt"/>
            </a:endParaRPr>
          </a:p>
          <a:p>
            <a:pPr lvl="0" indent="508000" algn="just" eaLnBrk="0" fontAlgn="base" hangingPunct="0">
              <a:spcBef>
                <a:spcPct val="0"/>
              </a:spcBef>
              <a:spcAft>
                <a:spcPct val="0"/>
              </a:spcAft>
              <a:tabLst>
                <a:tab pos="457200" algn="l"/>
                <a:tab pos="6229350" algn="l"/>
              </a:tabLst>
            </a:pPr>
            <a:r>
              <a:rPr lang="en-US" altLang="en-US" sz="4000" dirty="0">
                <a:solidFill>
                  <a:schemeClr val="tx1"/>
                </a:solidFill>
                <a:latin typeface="+mj-lt"/>
                <a:ea typeface="Calibri" panose="020F0502020204030204" pitchFamily="34" charset="0"/>
                <a:cs typeface="Times New Roman" panose="02020603050405020304" pitchFamily="18" charset="0"/>
              </a:rPr>
              <a:t>A. </a:t>
            </a:r>
            <a:r>
              <a:rPr lang="en-US" altLang="en-US" sz="4000" dirty="0" err="1">
                <a:solidFill>
                  <a:schemeClr val="tx1"/>
                </a:solidFill>
                <a:latin typeface="+mj-lt"/>
                <a:ea typeface="Calibri" panose="020F0502020204030204" pitchFamily="34" charset="0"/>
                <a:cs typeface="Times New Roman" panose="02020603050405020304" pitchFamily="18" charset="0"/>
              </a:rPr>
              <a:t>Giới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hạn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sinh</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thái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về</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nhiệt</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độ</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của</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chép</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là</a:t>
            </a:r>
            <a:r>
              <a:rPr lang="en-US" altLang="en-US" sz="4000" dirty="0">
                <a:solidFill>
                  <a:schemeClr val="tx1"/>
                </a:solidFill>
                <a:latin typeface="+mj-lt"/>
                <a:ea typeface="Calibri" panose="020F0502020204030204" pitchFamily="34" charset="0"/>
                <a:cs typeface="Times New Roman" panose="02020603050405020304" pitchFamily="18" charset="0"/>
              </a:rPr>
              <a:t> 2 – 44</a:t>
            </a:r>
            <a:r>
              <a:rPr lang="en-US" altLang="en-US" sz="4000" baseline="30000" dirty="0">
                <a:solidFill>
                  <a:schemeClr val="tx1"/>
                </a:solidFill>
                <a:latin typeface="+mj-lt"/>
                <a:ea typeface="Calibri" panose="020F0502020204030204" pitchFamily="34" charset="0"/>
                <a:cs typeface="Times New Roman" panose="02020603050405020304" pitchFamily="18" charset="0"/>
              </a:rPr>
              <a:t>0</a:t>
            </a:r>
            <a:r>
              <a:rPr lang="en-US" altLang="en-US" sz="4000" dirty="0">
                <a:solidFill>
                  <a:schemeClr val="tx1"/>
                </a:solidFill>
                <a:latin typeface="+mj-lt"/>
                <a:ea typeface="Calibri" panose="020F0502020204030204" pitchFamily="34" charset="0"/>
                <a:cs typeface="Times New Roman" panose="02020603050405020304" pitchFamily="18" charset="0"/>
              </a:rPr>
              <a:t>C.</a:t>
            </a:r>
            <a:endParaRPr lang="en-US" altLang="en-US" sz="4000" dirty="0">
              <a:solidFill>
                <a:schemeClr val="tx1"/>
              </a:solidFill>
              <a:latin typeface="+mj-lt"/>
            </a:endParaRPr>
          </a:p>
          <a:p>
            <a:pPr lvl="0" indent="508000" algn="just" eaLnBrk="0" fontAlgn="base" hangingPunct="0">
              <a:spcBef>
                <a:spcPct val="0"/>
              </a:spcBef>
              <a:spcAft>
                <a:spcPct val="0"/>
              </a:spcAft>
              <a:tabLst>
                <a:tab pos="457200" algn="l"/>
                <a:tab pos="6229350" algn="l"/>
              </a:tabLst>
            </a:pPr>
            <a:r>
              <a:rPr lang="en-US" altLang="en-US" sz="4000" dirty="0">
                <a:solidFill>
                  <a:schemeClr val="tx1"/>
                </a:solidFill>
                <a:latin typeface="+mj-lt"/>
                <a:ea typeface="Calibri" panose="020F0502020204030204" pitchFamily="34" charset="0"/>
                <a:cs typeface="Times New Roman" panose="02020603050405020304" pitchFamily="18" charset="0"/>
              </a:rPr>
              <a:t>B. </a:t>
            </a:r>
            <a:r>
              <a:rPr lang="en-US" altLang="en-US" sz="4000" dirty="0" err="1">
                <a:solidFill>
                  <a:schemeClr val="tx1"/>
                </a:solidFill>
                <a:latin typeface="+mj-lt"/>
                <a:ea typeface="Calibri" panose="020F0502020204030204" pitchFamily="34" charset="0"/>
                <a:cs typeface="Times New Roman" panose="02020603050405020304" pitchFamily="18" charset="0"/>
              </a:rPr>
              <a:t>Giới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hạn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sinh</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thái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về</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nhiệt</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độ</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của</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rô</a:t>
            </a:r>
            <a:r>
              <a:rPr lang="en-US" altLang="en-US" sz="4000" dirty="0">
                <a:solidFill>
                  <a:schemeClr val="tx1"/>
                </a:solidFill>
                <a:latin typeface="+mj-lt"/>
                <a:ea typeface="Calibri" panose="020F0502020204030204" pitchFamily="34" charset="0"/>
                <a:cs typeface="Times New Roman" panose="02020603050405020304" pitchFamily="18" charset="0"/>
              </a:rPr>
              <a:t> phi </a:t>
            </a:r>
            <a:r>
              <a:rPr lang="en-US" altLang="en-US" sz="4000" dirty="0" err="1">
                <a:solidFill>
                  <a:schemeClr val="tx1"/>
                </a:solidFill>
                <a:latin typeface="+mj-lt"/>
                <a:ea typeface="Calibri" panose="020F0502020204030204" pitchFamily="34" charset="0"/>
                <a:cs typeface="Times New Roman" panose="02020603050405020304" pitchFamily="18" charset="0"/>
              </a:rPr>
              <a:t>là</a:t>
            </a:r>
            <a:r>
              <a:rPr lang="en-US" altLang="en-US" sz="4000" dirty="0">
                <a:solidFill>
                  <a:schemeClr val="tx1"/>
                </a:solidFill>
                <a:latin typeface="+mj-lt"/>
                <a:ea typeface="Calibri" panose="020F0502020204030204" pitchFamily="34" charset="0"/>
                <a:cs typeface="Times New Roman" panose="02020603050405020304" pitchFamily="18" charset="0"/>
              </a:rPr>
              <a:t> 5,6 – 42</a:t>
            </a:r>
            <a:r>
              <a:rPr lang="en-US" altLang="en-US" sz="4000" baseline="30000" dirty="0">
                <a:solidFill>
                  <a:schemeClr val="tx1"/>
                </a:solidFill>
                <a:latin typeface="+mj-lt"/>
                <a:ea typeface="Calibri" panose="020F0502020204030204" pitchFamily="34" charset="0"/>
                <a:cs typeface="Times New Roman" panose="02020603050405020304" pitchFamily="18" charset="0"/>
              </a:rPr>
              <a:t>0</a:t>
            </a:r>
            <a:r>
              <a:rPr lang="en-US" altLang="en-US" sz="4000" dirty="0">
                <a:solidFill>
                  <a:schemeClr val="tx1"/>
                </a:solidFill>
                <a:latin typeface="+mj-lt"/>
                <a:ea typeface="Calibri" panose="020F0502020204030204" pitchFamily="34" charset="0"/>
                <a:cs typeface="Times New Roman" panose="02020603050405020304" pitchFamily="18" charset="0"/>
              </a:rPr>
              <a:t>C.</a:t>
            </a:r>
            <a:endParaRPr lang="en-US" altLang="en-US" sz="4000" dirty="0">
              <a:solidFill>
                <a:schemeClr val="tx1"/>
              </a:solidFill>
              <a:latin typeface="+mj-lt"/>
            </a:endParaRPr>
          </a:p>
          <a:p>
            <a:pPr lvl="0" indent="508000" algn="just" eaLnBrk="0" fontAlgn="base" hangingPunct="0">
              <a:spcBef>
                <a:spcPct val="0"/>
              </a:spcBef>
              <a:spcAft>
                <a:spcPct val="0"/>
              </a:spcAft>
              <a:tabLst>
                <a:tab pos="457200" algn="l"/>
                <a:tab pos="6229350" algn="l"/>
              </a:tabLst>
            </a:pPr>
            <a:r>
              <a:rPr lang="en-US" altLang="en-US" sz="4000" dirty="0">
                <a:solidFill>
                  <a:schemeClr val="tx1"/>
                </a:solidFill>
                <a:latin typeface="+mj-lt"/>
                <a:ea typeface="Calibri" panose="020F0502020204030204" pitchFamily="34" charset="0"/>
                <a:cs typeface="Times New Roman" panose="02020603050405020304" pitchFamily="18" charset="0"/>
              </a:rPr>
              <a:t>C.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chép</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có</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vùng</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phân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bố</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rộng</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hơn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rô</a:t>
            </a:r>
            <a:r>
              <a:rPr lang="en-US" altLang="en-US" sz="4000" dirty="0">
                <a:solidFill>
                  <a:schemeClr val="tx1"/>
                </a:solidFill>
                <a:latin typeface="+mj-lt"/>
                <a:ea typeface="Calibri" panose="020F0502020204030204" pitchFamily="34" charset="0"/>
                <a:cs typeface="Times New Roman" panose="02020603050405020304" pitchFamily="18" charset="0"/>
              </a:rPr>
              <a:t> phi. </a:t>
            </a:r>
            <a:endParaRPr lang="en-US" altLang="en-US" sz="4000" dirty="0">
              <a:solidFill>
                <a:schemeClr val="tx1"/>
              </a:solidFill>
              <a:latin typeface="+mj-lt"/>
            </a:endParaRPr>
          </a:p>
          <a:p>
            <a:pPr lvl="0" indent="508000" algn="just" eaLnBrk="0" fontAlgn="base" hangingPunct="0">
              <a:spcBef>
                <a:spcPct val="0"/>
              </a:spcBef>
              <a:spcAft>
                <a:spcPct val="0"/>
              </a:spcAft>
              <a:tabLst>
                <a:tab pos="457200" algn="l"/>
                <a:tab pos="6229350" algn="l"/>
              </a:tabLst>
            </a:pPr>
            <a:r>
              <a:rPr lang="en-US" altLang="en-US" sz="4000" dirty="0">
                <a:solidFill>
                  <a:schemeClr val="tx1"/>
                </a:solidFill>
                <a:latin typeface="+mj-lt"/>
                <a:ea typeface="Calibri" panose="020F0502020204030204" pitchFamily="34" charset="0"/>
                <a:cs typeface="Times New Roman" panose="02020603050405020304" pitchFamily="18" charset="0"/>
              </a:rPr>
              <a:t>D.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rô</a:t>
            </a:r>
            <a:r>
              <a:rPr lang="en-US" altLang="en-US" sz="4000" dirty="0">
                <a:solidFill>
                  <a:schemeClr val="tx1"/>
                </a:solidFill>
                <a:latin typeface="+mj-lt"/>
                <a:ea typeface="Calibri" panose="020F0502020204030204" pitchFamily="34" charset="0"/>
                <a:cs typeface="Times New Roman" panose="02020603050405020304" pitchFamily="18" charset="0"/>
              </a:rPr>
              <a:t> phi </a:t>
            </a:r>
            <a:r>
              <a:rPr lang="en-US" altLang="en-US" sz="4000" dirty="0" err="1">
                <a:solidFill>
                  <a:schemeClr val="tx1"/>
                </a:solidFill>
                <a:latin typeface="+mj-lt"/>
                <a:ea typeface="Calibri" panose="020F0502020204030204" pitchFamily="34" charset="0"/>
                <a:cs typeface="Times New Roman" panose="02020603050405020304" pitchFamily="18" charset="0"/>
              </a:rPr>
              <a:t>có</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vùng</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phân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bố</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rộng</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hơn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chép</a:t>
            </a:r>
            <a:r>
              <a:rPr lang="en-US" altLang="en-US" sz="4000" dirty="0">
                <a:solidFill>
                  <a:schemeClr val="tx1"/>
                </a:solidFill>
                <a:latin typeface="+mj-lt"/>
                <a:ea typeface="Calibri" panose="020F0502020204030204" pitchFamily="34" charset="0"/>
                <a:cs typeface="Times New Roman" panose="02020603050405020304" pitchFamily="18" charset="0"/>
              </a:rPr>
              <a:t>.</a:t>
            </a:r>
            <a:endParaRPr lang="en-US" sz="4000" b="1" dirty="0">
              <a:solidFill>
                <a:schemeClr val="tx1"/>
              </a:solidFill>
              <a:latin typeface="+mj-lt"/>
            </a:endParaRPr>
          </a:p>
        </p:txBody>
      </p:sp>
      <p:sp>
        <p:nvSpPr>
          <p:cNvPr id="50" name="Snip Diagonal Corner Rectangle 49"/>
          <p:cNvSpPr/>
          <p:nvPr/>
        </p:nvSpPr>
        <p:spPr>
          <a:xfrm>
            <a:off x="13303756" y="6086607"/>
            <a:ext cx="4668095" cy="1622423"/>
          </a:xfrm>
          <a:prstGeom prst="snip2DiagRect">
            <a:avLst>
              <a:gd name="adj1" fmla="val 50000"/>
              <a:gd name="adj2" fmla="val 16667"/>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r>
              <a:rPr lang="en-US" sz="4800" b="1" dirty="0">
                <a:solidFill>
                  <a:prstClr val="white"/>
                </a:solidFill>
                <a:latin typeface="Calibri" panose="020F0502020204030204"/>
              </a:rPr>
              <a:t>A, B,C: </a:t>
            </a:r>
            <a:r>
              <a:rPr lang="en-US" sz="4800" b="1" dirty="0" err="1">
                <a:solidFill>
                  <a:prstClr val="white"/>
                </a:solidFill>
                <a:latin typeface="Calibri" panose="020F0502020204030204"/>
              </a:rPr>
              <a:t>Đúng</a:t>
            </a:r>
            <a:endParaRPr lang="en-US" sz="4800" b="1" dirty="0">
              <a:solidFill>
                <a:prstClr val="white"/>
              </a:solidFill>
              <a:latin typeface="Calibri" panose="020F0502020204030204"/>
            </a:endParaRPr>
          </a:p>
          <a:p>
            <a:pPr algn="just" defTabSz="1371600">
              <a:defRPr/>
            </a:pPr>
            <a:r>
              <a:rPr lang="en-US" sz="4800" b="1" dirty="0">
                <a:solidFill>
                  <a:prstClr val="white"/>
                </a:solidFill>
                <a:latin typeface="Calibri" panose="020F0502020204030204"/>
              </a:rPr>
              <a:t>D: Sai</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58041" y="7519097"/>
            <a:ext cx="3600450" cy="2202305"/>
          </a:xfrm>
          <a:prstGeom prst="rect">
            <a:avLst/>
          </a:prstGeom>
        </p:spPr>
      </p:pic>
      <p:sp>
        <p:nvSpPr>
          <p:cNvPr id="2" name="Freeform 3">
            <a:extLst>
              <a:ext uri="{FF2B5EF4-FFF2-40B4-BE49-F238E27FC236}">
                <a16:creationId xmlns:a16="http://schemas.microsoft.com/office/drawing/2014/main" id="{1DD489F7-52E4-C525-240B-832BCC9FA813}"/>
              </a:ext>
            </a:extLst>
          </p:cNvPr>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EE28EAE4-23A8-44F4-C566-10A97FB9FF7B}"/>
              </a:ext>
            </a:extLst>
          </p:cNvPr>
          <p:cNvSpPr/>
          <p:nvPr/>
        </p:nvSpPr>
        <p:spPr>
          <a:xfrm rot="21191301"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D74F8561-2312-F3F0-D2B0-C270B139DEC7}"/>
              </a:ext>
            </a:extLst>
          </p:cNvPr>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15">
            <a:extLst>
              <a:ext uri="{FF2B5EF4-FFF2-40B4-BE49-F238E27FC236}">
                <a16:creationId xmlns:a16="http://schemas.microsoft.com/office/drawing/2014/main" id="{3C69AE7E-AF0B-A0DB-EB37-3C9685E99F5C}"/>
              </a:ext>
            </a:extLst>
          </p:cNvPr>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11"/>
            <a:stretch>
              <a:fillRect/>
            </a:stretch>
          </a:blipFill>
        </p:spPr>
        <p:txBody>
          <a:bodyPr/>
          <a:lstStyle/>
          <a:p>
            <a:endParaRPr lang="en-US"/>
          </a:p>
        </p:txBody>
      </p:sp>
      <p:sp>
        <p:nvSpPr>
          <p:cNvPr id="6" name="Freeform 17">
            <a:extLst>
              <a:ext uri="{FF2B5EF4-FFF2-40B4-BE49-F238E27FC236}">
                <a16:creationId xmlns:a16="http://schemas.microsoft.com/office/drawing/2014/main" id="{74A48BC5-CC41-1C25-1377-35033A92CC4B}"/>
              </a:ext>
            </a:extLst>
          </p:cNvPr>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id="{93EFB7C2-D84A-EBC9-28FA-235D81393A4E}"/>
              </a:ext>
            </a:extLst>
          </p:cNvPr>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4" name="10 seconds countdown (Đồng hồ đếm ngược 10 giây)">
            <a:hlinkClick r:id="" action="ppaction://media"/>
            <a:extLst>
              <a:ext uri="{FF2B5EF4-FFF2-40B4-BE49-F238E27FC236}">
                <a16:creationId xmlns:a16="http://schemas.microsoft.com/office/drawing/2014/main" id="{2926DFA8-23BE-6FE3-D475-E38911A39CDB}"/>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740390" y="7977311"/>
            <a:ext cx="2286000" cy="1285875"/>
          </a:xfrm>
          <a:prstGeom prst="rect">
            <a:avLst/>
          </a:prstGeom>
        </p:spPr>
      </p:pic>
      <p:graphicFrame>
        <p:nvGraphicFramePr>
          <p:cNvPr id="8" name="Table 7">
            <a:extLst>
              <a:ext uri="{FF2B5EF4-FFF2-40B4-BE49-F238E27FC236}">
                <a16:creationId xmlns:a16="http://schemas.microsoft.com/office/drawing/2014/main" id="{CA1BDCC0-E0FD-0D8E-F7BF-92A7C82EF9DA}"/>
              </a:ext>
            </a:extLst>
          </p:cNvPr>
          <p:cNvGraphicFramePr>
            <a:graphicFrameLocks noGrp="1"/>
          </p:cNvGraphicFramePr>
          <p:nvPr/>
        </p:nvGraphicFramePr>
        <p:xfrm>
          <a:off x="1599291" y="2029115"/>
          <a:ext cx="16459200" cy="2171279"/>
        </p:xfrm>
        <a:graphic>
          <a:graphicData uri="http://schemas.openxmlformats.org/drawingml/2006/table">
            <a:tbl>
              <a:tblPr firstRow="1" firstCol="1" bandRow="1">
                <a:tableStyleId>{5C22544A-7EE6-4342-B048-85BDC9FD1C3A}</a:tableStyleId>
              </a:tblPr>
              <a:tblGrid>
                <a:gridCol w="2351577">
                  <a:extLst>
                    <a:ext uri="{9D8B030D-6E8A-4147-A177-3AD203B41FA5}">
                      <a16:colId xmlns:a16="http://schemas.microsoft.com/office/drawing/2014/main" val="3882458222"/>
                    </a:ext>
                  </a:extLst>
                </a:gridCol>
                <a:gridCol w="4963622">
                  <a:extLst>
                    <a:ext uri="{9D8B030D-6E8A-4147-A177-3AD203B41FA5}">
                      <a16:colId xmlns:a16="http://schemas.microsoft.com/office/drawing/2014/main" val="921438255"/>
                    </a:ext>
                  </a:extLst>
                </a:gridCol>
                <a:gridCol w="4968984">
                  <a:extLst>
                    <a:ext uri="{9D8B030D-6E8A-4147-A177-3AD203B41FA5}">
                      <a16:colId xmlns:a16="http://schemas.microsoft.com/office/drawing/2014/main" val="2492934910"/>
                    </a:ext>
                  </a:extLst>
                </a:gridCol>
                <a:gridCol w="4175017">
                  <a:extLst>
                    <a:ext uri="{9D8B030D-6E8A-4147-A177-3AD203B41FA5}">
                      <a16:colId xmlns:a16="http://schemas.microsoft.com/office/drawing/2014/main" val="1481302184"/>
                    </a:ext>
                  </a:extLst>
                </a:gridCol>
              </a:tblGrid>
              <a:tr h="641189">
                <a:tc>
                  <a:txBody>
                    <a:bodyPr/>
                    <a:lstStyle/>
                    <a:p>
                      <a:pPr algn="ctr">
                        <a:lnSpc>
                          <a:spcPct val="107000"/>
                        </a:lnSpc>
                        <a:spcAft>
                          <a:spcPts val="800"/>
                        </a:spcAft>
                        <a:tabLst>
                          <a:tab pos="6229350" algn="l"/>
                        </a:tabLst>
                      </a:pPr>
                      <a:r>
                        <a:rPr lang="en-GB" sz="4000" dirty="0" err="1">
                          <a:solidFill>
                            <a:schemeClr val="tx1"/>
                          </a:solidFill>
                          <a:effectLst/>
                        </a:rPr>
                        <a:t>Loài</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err="1">
                          <a:solidFill>
                            <a:schemeClr val="tx1"/>
                          </a:solidFill>
                          <a:effectLst/>
                        </a:rPr>
                        <a:t>Điểm</a:t>
                      </a:r>
                      <a:r>
                        <a:rPr lang="en-GB" sz="4000" dirty="0">
                          <a:solidFill>
                            <a:schemeClr val="tx1"/>
                          </a:solidFill>
                          <a:effectLst/>
                        </a:rPr>
                        <a:t> </a:t>
                      </a:r>
                      <a:r>
                        <a:rPr lang="en-GB" sz="4000" dirty="0" err="1">
                          <a:solidFill>
                            <a:schemeClr val="tx1"/>
                          </a:solidFill>
                          <a:effectLst/>
                        </a:rPr>
                        <a:t>chết</a:t>
                      </a:r>
                      <a:r>
                        <a:rPr lang="en-GB" sz="4000" dirty="0">
                          <a:solidFill>
                            <a:schemeClr val="tx1"/>
                          </a:solidFill>
                          <a:effectLst/>
                        </a:rPr>
                        <a:t> </a:t>
                      </a:r>
                      <a:r>
                        <a:rPr lang="en-GB" sz="4000" dirty="0" err="1">
                          <a:solidFill>
                            <a:schemeClr val="tx1"/>
                          </a:solidFill>
                          <a:effectLst/>
                        </a:rPr>
                        <a:t>dưới</a:t>
                      </a:r>
                      <a:r>
                        <a:rPr lang="en-GB" sz="4000" dirty="0">
                          <a:solidFill>
                            <a:schemeClr val="tx1"/>
                          </a:solidFill>
                          <a:effectLst/>
                        </a:rPr>
                        <a:t> (</a:t>
                      </a:r>
                      <a:r>
                        <a:rPr lang="en-GB" sz="4000" baseline="30000" dirty="0">
                          <a:solidFill>
                            <a:schemeClr val="tx1"/>
                          </a:solidFill>
                          <a:effectLst/>
                        </a:rPr>
                        <a:t>0</a:t>
                      </a:r>
                      <a:r>
                        <a:rPr lang="en-GB" sz="4000" dirty="0">
                          <a:solidFill>
                            <a:schemeClr val="tx1"/>
                          </a:solidFill>
                          <a:effectLst/>
                        </a:rPr>
                        <a:t>C)</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err="1">
                          <a:solidFill>
                            <a:schemeClr val="tx1"/>
                          </a:solidFill>
                          <a:effectLst/>
                        </a:rPr>
                        <a:t>Điểm</a:t>
                      </a:r>
                      <a:r>
                        <a:rPr lang="en-GB" sz="4000" dirty="0">
                          <a:solidFill>
                            <a:schemeClr val="tx1"/>
                          </a:solidFill>
                          <a:effectLst/>
                        </a:rPr>
                        <a:t> </a:t>
                      </a:r>
                      <a:r>
                        <a:rPr lang="en-GB" sz="4000" dirty="0" err="1">
                          <a:solidFill>
                            <a:schemeClr val="tx1"/>
                          </a:solidFill>
                          <a:effectLst/>
                        </a:rPr>
                        <a:t>cực</a:t>
                      </a:r>
                      <a:r>
                        <a:rPr lang="en-GB" sz="4000" dirty="0">
                          <a:solidFill>
                            <a:schemeClr val="tx1"/>
                          </a:solidFill>
                          <a:effectLst/>
                        </a:rPr>
                        <a:t> </a:t>
                      </a:r>
                      <a:r>
                        <a:rPr lang="en-GB" sz="4000" dirty="0" err="1">
                          <a:solidFill>
                            <a:schemeClr val="tx1"/>
                          </a:solidFill>
                          <a:effectLst/>
                        </a:rPr>
                        <a:t>thuận</a:t>
                      </a:r>
                      <a:r>
                        <a:rPr lang="en-GB" sz="4000" dirty="0">
                          <a:solidFill>
                            <a:schemeClr val="tx1"/>
                          </a:solidFill>
                          <a:effectLst/>
                        </a:rPr>
                        <a:t>(</a:t>
                      </a:r>
                      <a:r>
                        <a:rPr lang="en-GB" sz="4000" baseline="30000" dirty="0">
                          <a:solidFill>
                            <a:schemeClr val="tx1"/>
                          </a:solidFill>
                          <a:effectLst/>
                        </a:rPr>
                        <a:t>0</a:t>
                      </a:r>
                      <a:r>
                        <a:rPr lang="en-GB" sz="4000" dirty="0">
                          <a:solidFill>
                            <a:schemeClr val="tx1"/>
                          </a:solidFill>
                          <a:effectLst/>
                        </a:rPr>
                        <a:t>C)</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err="1">
                          <a:solidFill>
                            <a:schemeClr val="tx1"/>
                          </a:solidFill>
                          <a:effectLst/>
                        </a:rPr>
                        <a:t>Điểm</a:t>
                      </a:r>
                      <a:r>
                        <a:rPr lang="en-GB" sz="4000" dirty="0">
                          <a:solidFill>
                            <a:schemeClr val="tx1"/>
                          </a:solidFill>
                          <a:effectLst/>
                        </a:rPr>
                        <a:t> </a:t>
                      </a:r>
                      <a:r>
                        <a:rPr lang="en-GB" sz="4000" dirty="0" err="1">
                          <a:solidFill>
                            <a:schemeClr val="tx1"/>
                          </a:solidFill>
                          <a:effectLst/>
                        </a:rPr>
                        <a:t>chết</a:t>
                      </a:r>
                      <a:r>
                        <a:rPr lang="en-GB" sz="4000" dirty="0">
                          <a:solidFill>
                            <a:schemeClr val="tx1"/>
                          </a:solidFill>
                          <a:effectLst/>
                        </a:rPr>
                        <a:t> </a:t>
                      </a:r>
                      <a:r>
                        <a:rPr lang="en-GB" sz="4000" dirty="0" err="1">
                          <a:solidFill>
                            <a:schemeClr val="tx1"/>
                          </a:solidFill>
                          <a:effectLst/>
                        </a:rPr>
                        <a:t>trên</a:t>
                      </a:r>
                      <a:r>
                        <a:rPr lang="en-GB" sz="4000" dirty="0">
                          <a:solidFill>
                            <a:schemeClr val="tx1"/>
                          </a:solidFill>
                          <a:effectLst/>
                        </a:rPr>
                        <a:t> (</a:t>
                      </a:r>
                      <a:r>
                        <a:rPr lang="en-GB" sz="4000" baseline="30000" dirty="0">
                          <a:solidFill>
                            <a:schemeClr val="tx1"/>
                          </a:solidFill>
                          <a:effectLst/>
                        </a:rPr>
                        <a:t>0</a:t>
                      </a:r>
                      <a:r>
                        <a:rPr lang="en-GB" sz="4000" dirty="0">
                          <a:solidFill>
                            <a:schemeClr val="tx1"/>
                          </a:solidFill>
                          <a:effectLst/>
                        </a:rPr>
                        <a:t>C)</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571070298"/>
                  </a:ext>
                </a:extLst>
              </a:tr>
              <a:tr h="521769">
                <a:tc>
                  <a:txBody>
                    <a:bodyPr/>
                    <a:lstStyle/>
                    <a:p>
                      <a:pPr algn="ctr">
                        <a:lnSpc>
                          <a:spcPct val="107000"/>
                        </a:lnSpc>
                        <a:spcAft>
                          <a:spcPts val="800"/>
                        </a:spcAft>
                        <a:tabLst>
                          <a:tab pos="6229350" algn="l"/>
                        </a:tabLst>
                      </a:pPr>
                      <a:r>
                        <a:rPr lang="en-GB" sz="4000" dirty="0" err="1">
                          <a:solidFill>
                            <a:schemeClr val="tx1"/>
                          </a:solidFill>
                          <a:effectLst/>
                        </a:rPr>
                        <a:t>Cá</a:t>
                      </a:r>
                      <a:r>
                        <a:rPr lang="en-GB" sz="4000" dirty="0">
                          <a:solidFill>
                            <a:schemeClr val="tx1"/>
                          </a:solidFill>
                          <a:effectLst/>
                        </a:rPr>
                        <a:t> </a:t>
                      </a:r>
                      <a:r>
                        <a:rPr lang="en-GB" sz="4000" dirty="0" err="1">
                          <a:solidFill>
                            <a:schemeClr val="tx1"/>
                          </a:solidFill>
                          <a:effectLst/>
                        </a:rPr>
                        <a:t>chép</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Aft>
                          <a:spcPts val="800"/>
                        </a:spcAft>
                        <a:tabLst>
                          <a:tab pos="6229350" algn="l"/>
                        </a:tabLst>
                      </a:pPr>
                      <a:r>
                        <a:rPr lang="en-GB" sz="4000" dirty="0">
                          <a:solidFill>
                            <a:schemeClr val="tx1"/>
                          </a:solidFill>
                          <a:effectLst/>
                        </a:rPr>
                        <a:t>2</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28</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a:solidFill>
                            <a:schemeClr val="tx1"/>
                          </a:solidFill>
                          <a:effectLst/>
                        </a:rPr>
                        <a:t>44</a:t>
                      </a:r>
                      <a:endParaRPr lang="en-US" sz="4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059262"/>
                  </a:ext>
                </a:extLst>
              </a:tr>
              <a:tr h="910012">
                <a:tc>
                  <a:txBody>
                    <a:bodyPr/>
                    <a:lstStyle/>
                    <a:p>
                      <a:pPr algn="ctr">
                        <a:lnSpc>
                          <a:spcPct val="107000"/>
                        </a:lnSpc>
                        <a:spcAft>
                          <a:spcPts val="800"/>
                        </a:spcAft>
                        <a:tabLst>
                          <a:tab pos="6229350" algn="l"/>
                        </a:tabLst>
                      </a:pPr>
                      <a:r>
                        <a:rPr lang="en-GB" sz="4000" dirty="0" err="1">
                          <a:solidFill>
                            <a:schemeClr val="tx1"/>
                          </a:solidFill>
                          <a:effectLst/>
                        </a:rPr>
                        <a:t>Cá</a:t>
                      </a:r>
                      <a:r>
                        <a:rPr lang="en-GB" sz="4000" dirty="0">
                          <a:solidFill>
                            <a:schemeClr val="tx1"/>
                          </a:solidFill>
                          <a:effectLst/>
                        </a:rPr>
                        <a:t> </a:t>
                      </a:r>
                      <a:r>
                        <a:rPr lang="en-GB" sz="4000" dirty="0" err="1">
                          <a:solidFill>
                            <a:schemeClr val="tx1"/>
                          </a:solidFill>
                          <a:effectLst/>
                        </a:rPr>
                        <a:t>rô</a:t>
                      </a:r>
                      <a:r>
                        <a:rPr lang="en-GB" sz="4000" dirty="0">
                          <a:solidFill>
                            <a:schemeClr val="tx1"/>
                          </a:solidFill>
                          <a:effectLst/>
                        </a:rPr>
                        <a:t> phi</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Aft>
                          <a:spcPts val="800"/>
                        </a:spcAft>
                        <a:tabLst>
                          <a:tab pos="6229350" algn="l"/>
                        </a:tabLst>
                      </a:pPr>
                      <a:r>
                        <a:rPr lang="en-GB" sz="4000" dirty="0">
                          <a:solidFill>
                            <a:schemeClr val="tx1"/>
                          </a:solidFill>
                          <a:effectLst/>
                        </a:rPr>
                        <a:t>5,6</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30</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42</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6800786"/>
                  </a:ext>
                </a:extLst>
              </a:tr>
            </a:tbl>
          </a:graphicData>
        </a:graphic>
      </p:graphicFrame>
    </p:spTree>
    <p:extLst>
      <p:ext uri="{BB962C8B-B14F-4D97-AF65-F5344CB8AC3E}">
        <p14:creationId xmlns:p14="http://schemas.microsoft.com/office/powerpoint/2010/main" val="461627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14"/>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4"/>
                                        </p:tgtEl>
                                      </p:cBhvr>
                                    </p:cmd>
                                  </p:childTnLst>
                                </p:cTn>
                              </p:par>
                            </p:childTnLst>
                          </p:cTn>
                        </p:par>
                      </p:childTnLst>
                    </p:cTn>
                  </p:par>
                </p:childTnLst>
              </p:cTn>
              <p:nextCondLst>
                <p:cond evt="onClick" delay="0">
                  <p:tgtEl>
                    <p:spTgt spid="14"/>
                  </p:tgtEl>
                </p:cond>
              </p:nextCondLst>
            </p:seq>
            <p:video>
              <p:cMediaNode vol="80000">
                <p:cTn id="28" fill="hold" display="0">
                  <p:stCondLst>
                    <p:cond delay="indefinite"/>
                  </p:stCondLst>
                </p:cTn>
                <p:tgtEl>
                  <p:spTgt spid="14"/>
                </p:tgtEl>
              </p:cMediaNode>
            </p:video>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723620" y="194947"/>
            <a:ext cx="16878580" cy="8251640"/>
          </a:xfrm>
          <a:prstGeom prst="snip2DiagRect">
            <a:avLst/>
          </a:prstGeom>
          <a:solidFill>
            <a:srgbClr val="87D2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4000" b="1" dirty="0">
              <a:solidFill>
                <a:schemeClr val="tx1"/>
              </a:solidFill>
              <a:latin typeface="+mj-lt"/>
            </a:endParaRPr>
          </a:p>
          <a:p>
            <a:pPr algn="just" defTabSz="1371600">
              <a:defRPr/>
            </a:pPr>
            <a:r>
              <a:rPr lang="en-US" sz="4000" b="1" dirty="0" err="1">
                <a:solidFill>
                  <a:schemeClr val="tx1"/>
                </a:solidFill>
                <a:latin typeface="+mj-lt"/>
              </a:rPr>
              <a:t>Câu</a:t>
            </a:r>
            <a:r>
              <a:rPr lang="en-US" sz="4000" b="1" dirty="0">
                <a:solidFill>
                  <a:schemeClr val="tx1"/>
                </a:solidFill>
                <a:latin typeface="+mj-lt"/>
              </a:rPr>
              <a:t> </a:t>
            </a:r>
            <a:r>
              <a:rPr lang="en-US" sz="4000" b="1" dirty="0" err="1">
                <a:solidFill>
                  <a:schemeClr val="tx1"/>
                </a:solidFill>
                <a:latin typeface="+mj-lt"/>
              </a:rPr>
              <a:t>hỏi</a:t>
            </a:r>
            <a:r>
              <a:rPr lang="en-US" sz="4000" b="1" dirty="0">
                <a:solidFill>
                  <a:schemeClr val="tx1"/>
                </a:solidFill>
                <a:latin typeface="+mj-lt"/>
              </a:rPr>
              <a:t> 4: </a:t>
            </a:r>
            <a:r>
              <a:rPr lang="en-US" sz="4000" dirty="0">
                <a:solidFill>
                  <a:schemeClr val="tx1"/>
                </a:solidFill>
                <a:latin typeface="+mj-lt"/>
              </a:rPr>
              <a:t>Khi </a:t>
            </a:r>
            <a:r>
              <a:rPr lang="en-US" sz="4000" dirty="0" err="1">
                <a:solidFill>
                  <a:schemeClr val="tx1"/>
                </a:solidFill>
                <a:latin typeface="+mj-lt"/>
              </a:rPr>
              <a:t>đánh</a:t>
            </a:r>
            <a:r>
              <a:rPr lang="en-US" sz="4000" dirty="0">
                <a:solidFill>
                  <a:schemeClr val="tx1"/>
                </a:solidFill>
                <a:latin typeface="+mj-lt"/>
              </a:rPr>
              <a:t> </a:t>
            </a:r>
            <a:r>
              <a:rPr lang="en-US" sz="4000" dirty="0" err="1">
                <a:solidFill>
                  <a:schemeClr val="tx1"/>
                </a:solidFill>
                <a:latin typeface="+mj-lt"/>
              </a:rPr>
              <a:t>bắt</a:t>
            </a:r>
            <a:r>
              <a:rPr lang="en-US" sz="4000" dirty="0">
                <a:solidFill>
                  <a:schemeClr val="tx1"/>
                </a:solidFill>
                <a:latin typeface="+mj-lt"/>
              </a:rPr>
              <a:t>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tại</a:t>
            </a:r>
            <a:r>
              <a:rPr lang="en-US" sz="4000" dirty="0">
                <a:solidFill>
                  <a:schemeClr val="tx1"/>
                </a:solidFill>
                <a:latin typeface="+mj-lt"/>
              </a:rPr>
              <a:t> </a:t>
            </a:r>
            <a:r>
              <a:rPr lang="en-US" sz="4000" dirty="0" err="1">
                <a:solidFill>
                  <a:schemeClr val="tx1"/>
                </a:solidFill>
                <a:latin typeface="+mj-lt"/>
              </a:rPr>
              <a:t>một</a:t>
            </a:r>
            <a:r>
              <a:rPr lang="en-US" sz="4000" dirty="0">
                <a:solidFill>
                  <a:schemeClr val="tx1"/>
                </a:solidFill>
                <a:latin typeface="+mj-lt"/>
              </a:rPr>
              <a:t>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ở </a:t>
            </a:r>
            <a:r>
              <a:rPr lang="en-US" sz="4000" dirty="0" err="1">
                <a:solidFill>
                  <a:schemeClr val="tx1"/>
                </a:solidFill>
                <a:latin typeface="+mj-lt"/>
              </a:rPr>
              <a:t>ba</a:t>
            </a:r>
            <a:r>
              <a:rPr lang="en-US" sz="4000" dirty="0">
                <a:solidFill>
                  <a:schemeClr val="tx1"/>
                </a:solidFill>
                <a:latin typeface="+mj-lt"/>
              </a:rPr>
              <a:t> </a:t>
            </a:r>
            <a:r>
              <a:rPr lang="en-US" sz="4000" dirty="0" err="1">
                <a:solidFill>
                  <a:schemeClr val="tx1"/>
                </a:solidFill>
                <a:latin typeface="+mj-lt"/>
              </a:rPr>
              <a:t>thời</a:t>
            </a:r>
            <a:r>
              <a:rPr lang="en-US" sz="4000" dirty="0">
                <a:solidFill>
                  <a:schemeClr val="tx1"/>
                </a:solidFill>
                <a:latin typeface="+mj-lt"/>
              </a:rPr>
              <a:t> </a:t>
            </a:r>
            <a:r>
              <a:rPr lang="en-US" sz="4000" dirty="0" err="1">
                <a:solidFill>
                  <a:schemeClr val="tx1"/>
                </a:solidFill>
                <a:latin typeface="+mj-lt"/>
              </a:rPr>
              <a:t>điểm</a:t>
            </a:r>
            <a:r>
              <a:rPr lang="en-US" sz="4000" dirty="0">
                <a:solidFill>
                  <a:schemeClr val="tx1"/>
                </a:solidFill>
                <a:latin typeface="+mj-lt"/>
              </a:rPr>
              <a:t>, </a:t>
            </a:r>
            <a:r>
              <a:rPr lang="en-US" sz="4000" dirty="0" err="1">
                <a:solidFill>
                  <a:schemeClr val="tx1"/>
                </a:solidFill>
                <a:latin typeface="+mj-lt"/>
              </a:rPr>
              <a:t>thu</a:t>
            </a:r>
            <a:r>
              <a:rPr lang="en-US" sz="4000" dirty="0">
                <a:solidFill>
                  <a:schemeClr val="tx1"/>
                </a:solidFill>
                <a:latin typeface="+mj-lt"/>
              </a:rPr>
              <a:t> </a:t>
            </a:r>
            <a:r>
              <a:rPr lang="en-US" sz="4000" dirty="0" err="1">
                <a:solidFill>
                  <a:schemeClr val="tx1"/>
                </a:solidFill>
                <a:latin typeface="+mj-lt"/>
              </a:rPr>
              <a:t>được</a:t>
            </a:r>
            <a:r>
              <a:rPr lang="en-US" sz="4000" dirty="0">
                <a:solidFill>
                  <a:schemeClr val="tx1"/>
                </a:solidFill>
                <a:latin typeface="+mj-lt"/>
              </a:rPr>
              <a:t> </a:t>
            </a:r>
            <a:r>
              <a:rPr lang="en-US" sz="4000" dirty="0" err="1">
                <a:solidFill>
                  <a:schemeClr val="tx1"/>
                </a:solidFill>
                <a:latin typeface="+mj-lt"/>
              </a:rPr>
              <a:t>tỉ</a:t>
            </a:r>
            <a:r>
              <a:rPr lang="en-US" sz="4000" dirty="0">
                <a:solidFill>
                  <a:schemeClr val="tx1"/>
                </a:solidFill>
                <a:latin typeface="+mj-lt"/>
              </a:rPr>
              <a:t> </a:t>
            </a:r>
            <a:r>
              <a:rPr lang="en-US" sz="4000" dirty="0" err="1">
                <a:solidFill>
                  <a:schemeClr val="tx1"/>
                </a:solidFill>
                <a:latin typeface="+mj-lt"/>
              </a:rPr>
              <a:t>lệ</a:t>
            </a:r>
            <a:r>
              <a:rPr lang="en-US" sz="4000" dirty="0">
                <a:solidFill>
                  <a:schemeClr val="tx1"/>
                </a:solidFill>
                <a:latin typeface="+mj-lt"/>
              </a:rPr>
              <a:t> </a:t>
            </a:r>
            <a:r>
              <a:rPr lang="en-US" sz="4000" dirty="0" err="1">
                <a:solidFill>
                  <a:schemeClr val="tx1"/>
                </a:solidFill>
                <a:latin typeface="+mj-lt"/>
              </a:rPr>
              <a:t>như</a:t>
            </a:r>
            <a:r>
              <a:rPr lang="en-US" sz="4000" dirty="0">
                <a:solidFill>
                  <a:schemeClr val="tx1"/>
                </a:solidFill>
                <a:latin typeface="+mj-lt"/>
              </a:rPr>
              <a:t> </a:t>
            </a:r>
            <a:r>
              <a:rPr lang="en-US" sz="4000" dirty="0" err="1">
                <a:solidFill>
                  <a:schemeClr val="tx1"/>
                </a:solidFill>
                <a:latin typeface="+mj-lt"/>
              </a:rPr>
              <a:t>sau</a:t>
            </a:r>
            <a:r>
              <a:rPr lang="en-US" sz="4000" dirty="0">
                <a:solidFill>
                  <a:schemeClr val="tx1"/>
                </a:solidFill>
                <a:latin typeface="+mj-lt"/>
              </a:rPr>
              <a:t>:</a:t>
            </a:r>
          </a:p>
          <a:p>
            <a:pPr algn="just" defTabSz="1371600">
              <a:defRPr/>
            </a:pPr>
            <a:endParaRPr lang="en-US" sz="4000" dirty="0">
              <a:solidFill>
                <a:schemeClr val="tx1"/>
              </a:solidFill>
              <a:latin typeface="+mj-lt"/>
            </a:endParaRPr>
          </a:p>
          <a:p>
            <a:pPr algn="just" defTabSz="1371600">
              <a:defRPr/>
            </a:pPr>
            <a:endParaRPr lang="en-US" sz="4000" dirty="0">
              <a:solidFill>
                <a:schemeClr val="tx1"/>
              </a:solidFill>
              <a:latin typeface="+mj-lt"/>
            </a:endParaRPr>
          </a:p>
          <a:p>
            <a:pPr algn="just" defTabSz="1371600">
              <a:defRPr/>
            </a:pPr>
            <a:endParaRPr lang="en-US" sz="4000" dirty="0">
              <a:solidFill>
                <a:schemeClr val="tx1"/>
              </a:solidFill>
              <a:latin typeface="+mj-lt"/>
            </a:endParaRPr>
          </a:p>
          <a:p>
            <a:pPr algn="just" defTabSz="1371600">
              <a:defRPr/>
            </a:pPr>
            <a:endParaRPr lang="en-US" sz="4000" dirty="0">
              <a:solidFill>
                <a:schemeClr val="tx1"/>
              </a:solidFill>
              <a:latin typeface="+mj-lt"/>
            </a:endParaRPr>
          </a:p>
          <a:p>
            <a:pPr algn="just" defTabSz="1371600">
              <a:defRPr/>
            </a:pPr>
            <a:endParaRPr lang="en-US" sz="4000" dirty="0">
              <a:solidFill>
                <a:schemeClr val="tx1"/>
              </a:solidFill>
              <a:latin typeface="+mj-lt"/>
            </a:endParaRPr>
          </a:p>
          <a:p>
            <a:r>
              <a:rPr lang="en-US" sz="4000" dirty="0">
                <a:solidFill>
                  <a:schemeClr val="tx1"/>
                </a:solidFill>
                <a:latin typeface="+mj-lt"/>
              </a:rPr>
              <a:t>Khi </a:t>
            </a:r>
            <a:r>
              <a:rPr lang="en-US" sz="4000" dirty="0" err="1">
                <a:solidFill>
                  <a:schemeClr val="tx1"/>
                </a:solidFill>
                <a:latin typeface="+mj-lt"/>
              </a:rPr>
              <a:t>nói</a:t>
            </a:r>
            <a:r>
              <a:rPr lang="en-US" sz="4000" dirty="0">
                <a:solidFill>
                  <a:schemeClr val="tx1"/>
                </a:solidFill>
                <a:latin typeface="+mj-lt"/>
              </a:rPr>
              <a:t> </a:t>
            </a:r>
            <a:r>
              <a:rPr lang="en-US" sz="4000" dirty="0" err="1">
                <a:solidFill>
                  <a:schemeClr val="tx1"/>
                </a:solidFill>
                <a:latin typeface="+mj-lt"/>
              </a:rPr>
              <a:t>về</a:t>
            </a:r>
            <a:r>
              <a:rPr lang="en-US" sz="4000" dirty="0">
                <a:solidFill>
                  <a:schemeClr val="tx1"/>
                </a:solidFill>
                <a:latin typeface="+mj-lt"/>
              </a:rPr>
              <a:t>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trên</a:t>
            </a:r>
            <a:r>
              <a:rPr lang="en-US" sz="4000" dirty="0">
                <a:solidFill>
                  <a:schemeClr val="tx1"/>
                </a:solidFill>
                <a:latin typeface="+mj-lt"/>
              </a:rPr>
              <a:t>, </a:t>
            </a:r>
            <a:r>
              <a:rPr lang="en-US" sz="4000" dirty="0" err="1">
                <a:solidFill>
                  <a:schemeClr val="tx1"/>
                </a:solidFill>
                <a:latin typeface="+mj-lt"/>
              </a:rPr>
              <a:t>mỗi</a:t>
            </a:r>
            <a:r>
              <a:rPr lang="en-US" sz="4000" dirty="0">
                <a:solidFill>
                  <a:schemeClr val="tx1"/>
                </a:solidFill>
                <a:latin typeface="+mj-lt"/>
              </a:rPr>
              <a:t> </a:t>
            </a:r>
            <a:r>
              <a:rPr lang="en-US" sz="4000" dirty="0" err="1">
                <a:solidFill>
                  <a:schemeClr val="tx1"/>
                </a:solidFill>
                <a:latin typeface="+mj-lt"/>
              </a:rPr>
              <a:t>nhận</a:t>
            </a:r>
            <a:r>
              <a:rPr lang="en-US" sz="4000" dirty="0">
                <a:solidFill>
                  <a:schemeClr val="tx1"/>
                </a:solidFill>
                <a:latin typeface="+mj-lt"/>
              </a:rPr>
              <a:t> </a:t>
            </a:r>
            <a:r>
              <a:rPr lang="en-US" sz="4000" dirty="0" err="1">
                <a:solidFill>
                  <a:schemeClr val="tx1"/>
                </a:solidFill>
                <a:latin typeface="+mj-lt"/>
              </a:rPr>
              <a:t>xét</a:t>
            </a:r>
            <a:r>
              <a:rPr lang="en-US" sz="4000" dirty="0">
                <a:solidFill>
                  <a:schemeClr val="tx1"/>
                </a:solidFill>
                <a:latin typeface="+mj-lt"/>
              </a:rPr>
              <a:t> </a:t>
            </a:r>
            <a:r>
              <a:rPr lang="en-US" sz="4000" dirty="0" err="1">
                <a:solidFill>
                  <a:schemeClr val="tx1"/>
                </a:solidFill>
                <a:latin typeface="+mj-lt"/>
              </a:rPr>
              <a:t>sau</a:t>
            </a:r>
            <a:r>
              <a:rPr lang="en-US" sz="4000" dirty="0">
                <a:solidFill>
                  <a:schemeClr val="tx1"/>
                </a:solidFill>
                <a:latin typeface="+mj-lt"/>
              </a:rPr>
              <a:t> </a:t>
            </a:r>
            <a:r>
              <a:rPr lang="en-US" sz="4000" dirty="0" err="1">
                <a:solidFill>
                  <a:schemeClr val="tx1"/>
                </a:solidFill>
                <a:latin typeface="+mj-lt"/>
              </a:rPr>
              <a:t>đây</a:t>
            </a:r>
            <a:r>
              <a:rPr lang="en-US" sz="4000" dirty="0">
                <a:solidFill>
                  <a:schemeClr val="tx1"/>
                </a:solidFill>
                <a:latin typeface="+mj-lt"/>
              </a:rPr>
              <a:t> </a:t>
            </a:r>
            <a:r>
              <a:rPr lang="en-US" sz="4000" dirty="0" err="1">
                <a:solidFill>
                  <a:schemeClr val="tx1"/>
                </a:solidFill>
                <a:latin typeface="+mj-lt"/>
              </a:rPr>
              <a:t>là</a:t>
            </a:r>
            <a:r>
              <a:rPr lang="en-US" sz="4000" dirty="0">
                <a:solidFill>
                  <a:schemeClr val="tx1"/>
                </a:solidFill>
                <a:latin typeface="+mj-lt"/>
              </a:rPr>
              <a:t> </a:t>
            </a:r>
            <a:r>
              <a:rPr lang="en-US" sz="4000" dirty="0" err="1">
                <a:solidFill>
                  <a:schemeClr val="tx1"/>
                </a:solidFill>
                <a:latin typeface="+mj-lt"/>
              </a:rPr>
              <a:t>đúng</a:t>
            </a:r>
            <a:r>
              <a:rPr lang="en-US" sz="4000" dirty="0">
                <a:solidFill>
                  <a:schemeClr val="tx1"/>
                </a:solidFill>
                <a:latin typeface="+mj-lt"/>
              </a:rPr>
              <a:t> hay </a:t>
            </a:r>
            <a:r>
              <a:rPr lang="en-US" sz="4000" dirty="0" err="1">
                <a:solidFill>
                  <a:schemeClr val="tx1"/>
                </a:solidFill>
                <a:latin typeface="+mj-lt"/>
              </a:rPr>
              <a:t>sai</a:t>
            </a:r>
            <a:r>
              <a:rPr lang="en-US" sz="4000" dirty="0">
                <a:solidFill>
                  <a:schemeClr val="tx1"/>
                </a:solidFill>
                <a:latin typeface="+mj-lt"/>
              </a:rPr>
              <a:t>?</a:t>
            </a:r>
          </a:p>
          <a:p>
            <a:r>
              <a:rPr lang="en-US" sz="4000" dirty="0">
                <a:solidFill>
                  <a:schemeClr val="tx1"/>
                </a:solidFill>
                <a:latin typeface="+mj-lt"/>
              </a:rPr>
              <a:t>A. </a:t>
            </a:r>
            <a:r>
              <a:rPr lang="en-US" sz="4000" dirty="0" err="1">
                <a:solidFill>
                  <a:schemeClr val="tx1"/>
                </a:solidFill>
                <a:latin typeface="+mj-lt"/>
              </a:rPr>
              <a:t>Tại</a:t>
            </a:r>
            <a:r>
              <a:rPr lang="en-US" sz="4000" dirty="0">
                <a:solidFill>
                  <a:schemeClr val="tx1"/>
                </a:solidFill>
                <a:latin typeface="+mj-lt"/>
              </a:rPr>
              <a:t> </a:t>
            </a:r>
            <a:r>
              <a:rPr lang="en-US" sz="4000" dirty="0" err="1">
                <a:solidFill>
                  <a:schemeClr val="tx1"/>
                </a:solidFill>
                <a:latin typeface="+mj-lt"/>
              </a:rPr>
              <a:t>thời</a:t>
            </a:r>
            <a:r>
              <a:rPr lang="en-US" sz="4000" dirty="0">
                <a:solidFill>
                  <a:schemeClr val="tx1"/>
                </a:solidFill>
                <a:latin typeface="+mj-lt"/>
              </a:rPr>
              <a:t> </a:t>
            </a:r>
            <a:r>
              <a:rPr lang="en-US" sz="4000" dirty="0" err="1">
                <a:solidFill>
                  <a:schemeClr val="tx1"/>
                </a:solidFill>
                <a:latin typeface="+mj-lt"/>
              </a:rPr>
              <a:t>điểm</a:t>
            </a:r>
            <a:r>
              <a:rPr lang="en-US" sz="4000" dirty="0">
                <a:solidFill>
                  <a:schemeClr val="tx1"/>
                </a:solidFill>
                <a:latin typeface="+mj-lt"/>
              </a:rPr>
              <a:t> I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đang</a:t>
            </a:r>
            <a:r>
              <a:rPr lang="en-US" sz="4000" dirty="0">
                <a:solidFill>
                  <a:schemeClr val="tx1"/>
                </a:solidFill>
                <a:latin typeface="+mj-lt"/>
              </a:rPr>
              <a:t> ở </a:t>
            </a:r>
            <a:r>
              <a:rPr lang="en-US" sz="4000" dirty="0" err="1">
                <a:solidFill>
                  <a:schemeClr val="tx1"/>
                </a:solidFill>
                <a:latin typeface="+mj-lt"/>
              </a:rPr>
              <a:t>trạng</a:t>
            </a:r>
            <a:r>
              <a:rPr lang="en-US" sz="4000" dirty="0">
                <a:solidFill>
                  <a:schemeClr val="tx1"/>
                </a:solidFill>
                <a:latin typeface="+mj-lt"/>
              </a:rPr>
              <a:t> </a:t>
            </a:r>
            <a:r>
              <a:rPr lang="en-US" sz="4000" dirty="0" err="1">
                <a:solidFill>
                  <a:schemeClr val="tx1"/>
                </a:solidFill>
                <a:latin typeface="+mj-lt"/>
              </a:rPr>
              <a:t>thái</a:t>
            </a:r>
            <a:r>
              <a:rPr lang="en-US" sz="4000" dirty="0">
                <a:solidFill>
                  <a:schemeClr val="tx1"/>
                </a:solidFill>
                <a:latin typeface="+mj-lt"/>
              </a:rPr>
              <a:t> </a:t>
            </a:r>
            <a:r>
              <a:rPr lang="en-US" sz="4000" dirty="0" err="1">
                <a:solidFill>
                  <a:schemeClr val="tx1"/>
                </a:solidFill>
                <a:latin typeface="+mj-lt"/>
              </a:rPr>
              <a:t>phát</a:t>
            </a:r>
            <a:r>
              <a:rPr lang="en-US" sz="4000" dirty="0">
                <a:solidFill>
                  <a:schemeClr val="tx1"/>
                </a:solidFill>
                <a:latin typeface="+mj-lt"/>
              </a:rPr>
              <a:t> </a:t>
            </a:r>
            <a:r>
              <a:rPr lang="en-US" sz="4000" dirty="0" err="1">
                <a:solidFill>
                  <a:schemeClr val="tx1"/>
                </a:solidFill>
                <a:latin typeface="+mj-lt"/>
              </a:rPr>
              <a:t>triển</a:t>
            </a:r>
            <a:r>
              <a:rPr lang="en-US" sz="4000" dirty="0">
                <a:solidFill>
                  <a:schemeClr val="tx1"/>
                </a:solidFill>
                <a:latin typeface="+mj-lt"/>
              </a:rPr>
              <a:t>.</a:t>
            </a:r>
          </a:p>
          <a:p>
            <a:r>
              <a:rPr lang="en-US" sz="4000" dirty="0">
                <a:solidFill>
                  <a:schemeClr val="tx1"/>
                </a:solidFill>
                <a:latin typeface="+mj-lt"/>
              </a:rPr>
              <a:t>B. </a:t>
            </a:r>
            <a:r>
              <a:rPr lang="en-US" sz="4000" dirty="0" err="1">
                <a:solidFill>
                  <a:schemeClr val="tx1"/>
                </a:solidFill>
                <a:latin typeface="+mj-lt"/>
              </a:rPr>
              <a:t>Tại</a:t>
            </a:r>
            <a:r>
              <a:rPr lang="en-US" sz="4000" dirty="0">
                <a:solidFill>
                  <a:schemeClr val="tx1"/>
                </a:solidFill>
                <a:latin typeface="+mj-lt"/>
              </a:rPr>
              <a:t> </a:t>
            </a:r>
            <a:r>
              <a:rPr lang="en-US" sz="4000" dirty="0" err="1">
                <a:solidFill>
                  <a:schemeClr val="tx1"/>
                </a:solidFill>
                <a:latin typeface="+mj-lt"/>
              </a:rPr>
              <a:t>thời</a:t>
            </a:r>
            <a:r>
              <a:rPr lang="en-US" sz="4000" dirty="0">
                <a:solidFill>
                  <a:schemeClr val="tx1"/>
                </a:solidFill>
                <a:latin typeface="+mj-lt"/>
              </a:rPr>
              <a:t> </a:t>
            </a:r>
            <a:r>
              <a:rPr lang="en-US" sz="4000" dirty="0" err="1">
                <a:solidFill>
                  <a:schemeClr val="tx1"/>
                </a:solidFill>
                <a:latin typeface="+mj-lt"/>
              </a:rPr>
              <a:t>điểm</a:t>
            </a:r>
            <a:r>
              <a:rPr lang="en-US" sz="4000" dirty="0">
                <a:solidFill>
                  <a:schemeClr val="tx1"/>
                </a:solidFill>
                <a:latin typeface="+mj-lt"/>
              </a:rPr>
              <a:t> II </a:t>
            </a:r>
            <a:r>
              <a:rPr lang="en-US" sz="4000" dirty="0" err="1">
                <a:solidFill>
                  <a:schemeClr val="tx1"/>
                </a:solidFill>
                <a:latin typeface="+mj-lt"/>
              </a:rPr>
              <a:t>có</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tiếp</a:t>
            </a:r>
            <a:r>
              <a:rPr lang="en-US" sz="4000" dirty="0">
                <a:solidFill>
                  <a:schemeClr val="tx1"/>
                </a:solidFill>
                <a:latin typeface="+mj-lt"/>
              </a:rPr>
              <a:t> </a:t>
            </a:r>
            <a:r>
              <a:rPr lang="en-US" sz="4000" dirty="0" err="1">
                <a:solidFill>
                  <a:schemeClr val="tx1"/>
                </a:solidFill>
                <a:latin typeface="+mj-lt"/>
              </a:rPr>
              <a:t>tục</a:t>
            </a:r>
            <a:r>
              <a:rPr lang="en-US" sz="4000" dirty="0">
                <a:solidFill>
                  <a:schemeClr val="tx1"/>
                </a:solidFill>
                <a:latin typeface="+mj-lt"/>
              </a:rPr>
              <a:t> </a:t>
            </a:r>
            <a:r>
              <a:rPr lang="en-US" sz="4000" dirty="0" err="1">
                <a:solidFill>
                  <a:schemeClr val="tx1"/>
                </a:solidFill>
                <a:latin typeface="+mj-lt"/>
              </a:rPr>
              <a:t>đánh</a:t>
            </a:r>
            <a:r>
              <a:rPr lang="en-US" sz="4000" dirty="0">
                <a:solidFill>
                  <a:schemeClr val="tx1"/>
                </a:solidFill>
                <a:latin typeface="+mj-lt"/>
              </a:rPr>
              <a:t> </a:t>
            </a:r>
            <a:r>
              <a:rPr lang="en-US" sz="4000" dirty="0" err="1">
                <a:solidFill>
                  <a:schemeClr val="tx1"/>
                </a:solidFill>
                <a:latin typeface="+mj-lt"/>
              </a:rPr>
              <a:t>bắt</a:t>
            </a:r>
            <a:r>
              <a:rPr lang="en-US" sz="4000" dirty="0">
                <a:solidFill>
                  <a:schemeClr val="tx1"/>
                </a:solidFill>
                <a:latin typeface="+mj-lt"/>
              </a:rPr>
              <a:t> </a:t>
            </a:r>
            <a:r>
              <a:rPr lang="en-US" sz="4000" dirty="0" err="1">
                <a:solidFill>
                  <a:schemeClr val="tx1"/>
                </a:solidFill>
                <a:latin typeface="+mj-lt"/>
              </a:rPr>
              <a:t>với</a:t>
            </a:r>
            <a:r>
              <a:rPr lang="en-US" sz="4000" dirty="0">
                <a:solidFill>
                  <a:schemeClr val="tx1"/>
                </a:solidFill>
                <a:latin typeface="+mj-lt"/>
              </a:rPr>
              <a:t> </a:t>
            </a:r>
            <a:r>
              <a:rPr lang="en-US" sz="4000" dirty="0" err="1">
                <a:solidFill>
                  <a:schemeClr val="tx1"/>
                </a:solidFill>
                <a:latin typeface="+mj-lt"/>
              </a:rPr>
              <a:t>mức</a:t>
            </a:r>
            <a:r>
              <a:rPr lang="en-US" sz="4000" dirty="0">
                <a:solidFill>
                  <a:schemeClr val="tx1"/>
                </a:solidFill>
                <a:latin typeface="+mj-lt"/>
              </a:rPr>
              <a:t> </a:t>
            </a:r>
            <a:r>
              <a:rPr lang="en-US" sz="4000" dirty="0" err="1">
                <a:solidFill>
                  <a:schemeClr val="tx1"/>
                </a:solidFill>
                <a:latin typeface="+mj-lt"/>
              </a:rPr>
              <a:t>độ</a:t>
            </a:r>
            <a:r>
              <a:rPr lang="en-US" sz="4000" dirty="0">
                <a:solidFill>
                  <a:schemeClr val="tx1"/>
                </a:solidFill>
                <a:latin typeface="+mj-lt"/>
              </a:rPr>
              <a:t> </a:t>
            </a:r>
            <a:r>
              <a:rPr lang="en-US" sz="4000" dirty="0" err="1">
                <a:solidFill>
                  <a:schemeClr val="tx1"/>
                </a:solidFill>
                <a:latin typeface="+mj-lt"/>
              </a:rPr>
              <a:t>vừa</a:t>
            </a:r>
            <a:r>
              <a:rPr lang="en-US" sz="4000" dirty="0">
                <a:solidFill>
                  <a:schemeClr val="tx1"/>
                </a:solidFill>
                <a:latin typeface="+mj-lt"/>
              </a:rPr>
              <a:t> </a:t>
            </a:r>
            <a:r>
              <a:rPr lang="en-US" sz="4000" dirty="0" err="1">
                <a:solidFill>
                  <a:schemeClr val="tx1"/>
                </a:solidFill>
                <a:latin typeface="+mj-lt"/>
              </a:rPr>
              <a:t>phải</a:t>
            </a:r>
            <a:r>
              <a:rPr lang="en-US" sz="4000" dirty="0">
                <a:solidFill>
                  <a:schemeClr val="tx1"/>
                </a:solidFill>
                <a:latin typeface="+mj-lt"/>
              </a:rPr>
              <a:t>.</a:t>
            </a:r>
          </a:p>
          <a:p>
            <a:r>
              <a:rPr lang="en-US" sz="4000" dirty="0">
                <a:solidFill>
                  <a:schemeClr val="tx1"/>
                </a:solidFill>
                <a:latin typeface="+mj-lt"/>
              </a:rPr>
              <a:t>C. </a:t>
            </a:r>
            <a:r>
              <a:rPr lang="en-US" sz="4000" dirty="0" err="1">
                <a:solidFill>
                  <a:schemeClr val="tx1"/>
                </a:solidFill>
                <a:latin typeface="+mj-lt"/>
              </a:rPr>
              <a:t>Tại</a:t>
            </a:r>
            <a:r>
              <a:rPr lang="en-US" sz="4000" dirty="0">
                <a:solidFill>
                  <a:schemeClr val="tx1"/>
                </a:solidFill>
                <a:latin typeface="+mj-lt"/>
              </a:rPr>
              <a:t> </a:t>
            </a:r>
            <a:r>
              <a:rPr lang="en-US" sz="4000" dirty="0" err="1">
                <a:solidFill>
                  <a:schemeClr val="tx1"/>
                </a:solidFill>
                <a:latin typeface="+mj-lt"/>
              </a:rPr>
              <a:t>thời</a:t>
            </a:r>
            <a:r>
              <a:rPr lang="en-US" sz="4000" dirty="0">
                <a:solidFill>
                  <a:schemeClr val="tx1"/>
                </a:solidFill>
                <a:latin typeface="+mj-lt"/>
              </a:rPr>
              <a:t> </a:t>
            </a:r>
            <a:r>
              <a:rPr lang="en-US" sz="4000" dirty="0" err="1">
                <a:solidFill>
                  <a:schemeClr val="tx1"/>
                </a:solidFill>
                <a:latin typeface="+mj-lt"/>
              </a:rPr>
              <a:t>điểm</a:t>
            </a:r>
            <a:r>
              <a:rPr lang="en-US" sz="4000" dirty="0">
                <a:solidFill>
                  <a:schemeClr val="tx1"/>
                </a:solidFill>
                <a:latin typeface="+mj-lt"/>
              </a:rPr>
              <a:t> III </a:t>
            </a:r>
            <a:r>
              <a:rPr lang="en-US" sz="4000" dirty="0" err="1">
                <a:solidFill>
                  <a:schemeClr val="tx1"/>
                </a:solidFill>
                <a:latin typeface="+mj-lt"/>
              </a:rPr>
              <a:t>có</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tiếp</a:t>
            </a:r>
            <a:r>
              <a:rPr lang="en-US" sz="4000" dirty="0">
                <a:solidFill>
                  <a:schemeClr val="tx1"/>
                </a:solidFill>
                <a:latin typeface="+mj-lt"/>
              </a:rPr>
              <a:t> </a:t>
            </a:r>
            <a:r>
              <a:rPr lang="en-US" sz="4000" dirty="0" err="1">
                <a:solidFill>
                  <a:schemeClr val="tx1"/>
                </a:solidFill>
                <a:latin typeface="+mj-lt"/>
              </a:rPr>
              <a:t>tục</a:t>
            </a:r>
            <a:r>
              <a:rPr lang="en-US" sz="4000" dirty="0">
                <a:solidFill>
                  <a:schemeClr val="tx1"/>
                </a:solidFill>
                <a:latin typeface="+mj-lt"/>
              </a:rPr>
              <a:t> </a:t>
            </a:r>
            <a:r>
              <a:rPr lang="en-US" sz="4000" dirty="0" err="1">
                <a:solidFill>
                  <a:schemeClr val="tx1"/>
                </a:solidFill>
                <a:latin typeface="+mj-lt"/>
              </a:rPr>
              <a:t>đánh</a:t>
            </a:r>
            <a:r>
              <a:rPr lang="en-US" sz="4000" dirty="0">
                <a:solidFill>
                  <a:schemeClr val="tx1"/>
                </a:solidFill>
                <a:latin typeface="+mj-lt"/>
              </a:rPr>
              <a:t> </a:t>
            </a:r>
            <a:r>
              <a:rPr lang="en-US" sz="4000" dirty="0" err="1">
                <a:solidFill>
                  <a:schemeClr val="tx1"/>
                </a:solidFill>
                <a:latin typeface="+mj-lt"/>
              </a:rPr>
              <a:t>bắt</a:t>
            </a:r>
            <a:r>
              <a:rPr lang="en-US" sz="4000" dirty="0">
                <a:solidFill>
                  <a:schemeClr val="tx1"/>
                </a:solidFill>
                <a:latin typeface="+mj-lt"/>
              </a:rPr>
              <a:t>.</a:t>
            </a:r>
          </a:p>
          <a:p>
            <a:r>
              <a:rPr lang="en-US" sz="4000" dirty="0">
                <a:solidFill>
                  <a:schemeClr val="tx1"/>
                </a:solidFill>
                <a:latin typeface="+mj-lt"/>
              </a:rPr>
              <a:t>D. </a:t>
            </a:r>
            <a:r>
              <a:rPr lang="en-US" sz="4000" dirty="0" err="1">
                <a:solidFill>
                  <a:schemeClr val="tx1"/>
                </a:solidFill>
                <a:latin typeface="+mj-lt"/>
              </a:rPr>
              <a:t>Tại</a:t>
            </a:r>
            <a:r>
              <a:rPr lang="en-US" sz="4000" dirty="0">
                <a:solidFill>
                  <a:schemeClr val="tx1"/>
                </a:solidFill>
                <a:latin typeface="+mj-lt"/>
              </a:rPr>
              <a:t> </a:t>
            </a:r>
            <a:r>
              <a:rPr lang="en-US" sz="4000" dirty="0" err="1">
                <a:solidFill>
                  <a:schemeClr val="tx1"/>
                </a:solidFill>
                <a:latin typeface="+mj-lt"/>
              </a:rPr>
              <a:t>thời</a:t>
            </a:r>
            <a:r>
              <a:rPr lang="en-US" sz="4000" dirty="0">
                <a:solidFill>
                  <a:schemeClr val="tx1"/>
                </a:solidFill>
                <a:latin typeface="+mj-lt"/>
              </a:rPr>
              <a:t> </a:t>
            </a:r>
            <a:r>
              <a:rPr lang="en-US" sz="4000" dirty="0" err="1">
                <a:solidFill>
                  <a:schemeClr val="tx1"/>
                </a:solidFill>
                <a:latin typeface="+mj-lt"/>
              </a:rPr>
              <a:t>điểm</a:t>
            </a:r>
            <a:r>
              <a:rPr lang="en-US" sz="4000" dirty="0">
                <a:solidFill>
                  <a:schemeClr val="tx1"/>
                </a:solidFill>
                <a:latin typeface="+mj-lt"/>
              </a:rPr>
              <a:t> I </a:t>
            </a:r>
            <a:r>
              <a:rPr lang="en-US" sz="4000" dirty="0" err="1">
                <a:solidFill>
                  <a:schemeClr val="tx1"/>
                </a:solidFill>
                <a:latin typeface="+mj-lt"/>
              </a:rPr>
              <a:t>có</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tiếp</a:t>
            </a:r>
            <a:r>
              <a:rPr lang="en-US" sz="4000" dirty="0">
                <a:solidFill>
                  <a:schemeClr val="tx1"/>
                </a:solidFill>
                <a:latin typeface="+mj-lt"/>
              </a:rPr>
              <a:t> </a:t>
            </a:r>
            <a:r>
              <a:rPr lang="en-US" sz="4000" dirty="0" err="1">
                <a:solidFill>
                  <a:schemeClr val="tx1"/>
                </a:solidFill>
                <a:latin typeface="+mj-lt"/>
              </a:rPr>
              <a:t>tục</a:t>
            </a:r>
            <a:r>
              <a:rPr lang="en-US" sz="4000" dirty="0">
                <a:solidFill>
                  <a:schemeClr val="tx1"/>
                </a:solidFill>
                <a:latin typeface="+mj-lt"/>
              </a:rPr>
              <a:t> </a:t>
            </a:r>
            <a:r>
              <a:rPr lang="en-US" sz="4000" dirty="0" err="1">
                <a:solidFill>
                  <a:schemeClr val="tx1"/>
                </a:solidFill>
                <a:latin typeface="+mj-lt"/>
              </a:rPr>
              <a:t>đánh</a:t>
            </a:r>
            <a:r>
              <a:rPr lang="en-US" sz="4000" dirty="0">
                <a:solidFill>
                  <a:schemeClr val="tx1"/>
                </a:solidFill>
                <a:latin typeface="+mj-lt"/>
              </a:rPr>
              <a:t> </a:t>
            </a:r>
            <a:r>
              <a:rPr lang="en-US" sz="4000" dirty="0" err="1">
                <a:solidFill>
                  <a:schemeClr val="tx1"/>
                </a:solidFill>
                <a:latin typeface="+mj-lt"/>
              </a:rPr>
              <a:t>bắt</a:t>
            </a:r>
            <a:r>
              <a:rPr lang="en-US" sz="4000" dirty="0">
                <a:solidFill>
                  <a:schemeClr val="tx1"/>
                </a:solidFill>
                <a:latin typeface="+mj-lt"/>
              </a:rPr>
              <a:t>.</a:t>
            </a:r>
          </a:p>
          <a:p>
            <a:pPr algn="just" defTabSz="1371600">
              <a:defRPr/>
            </a:pPr>
            <a:endParaRPr lang="en-US" sz="4000" dirty="0">
              <a:solidFill>
                <a:schemeClr val="tx1"/>
              </a:solidFill>
              <a:latin typeface="+mj-lt"/>
            </a:endParaRPr>
          </a:p>
          <a:p>
            <a:pPr algn="just" defTabSz="1371600">
              <a:defRPr/>
            </a:pPr>
            <a:endParaRPr lang="en-US" sz="4000" b="1" dirty="0">
              <a:solidFill>
                <a:schemeClr val="tx1"/>
              </a:solidFill>
              <a:latin typeface="+mj-lt"/>
            </a:endParaRPr>
          </a:p>
        </p:txBody>
      </p:sp>
      <p:sp>
        <p:nvSpPr>
          <p:cNvPr id="50" name="Snip Diagonal Corner Rectangle 49"/>
          <p:cNvSpPr/>
          <p:nvPr/>
        </p:nvSpPr>
        <p:spPr>
          <a:xfrm>
            <a:off x="12877800" y="5735637"/>
            <a:ext cx="4686580" cy="1971619"/>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r>
              <a:rPr lang="en-US" sz="4800" b="1" dirty="0">
                <a:solidFill>
                  <a:prstClr val="white"/>
                </a:solidFill>
                <a:latin typeface="Calibri" panose="020F0502020204030204"/>
              </a:rPr>
              <a:t>A,B,C: </a:t>
            </a:r>
            <a:r>
              <a:rPr lang="en-US" sz="4800" b="1" dirty="0" err="1">
                <a:solidFill>
                  <a:prstClr val="white"/>
                </a:solidFill>
                <a:latin typeface="Calibri" panose="020F0502020204030204"/>
              </a:rPr>
              <a:t>Đúng</a:t>
            </a:r>
            <a:endParaRPr lang="en-US" sz="4800" b="1" dirty="0">
              <a:solidFill>
                <a:prstClr val="white"/>
              </a:solidFill>
              <a:latin typeface="Calibri" panose="020F0502020204030204"/>
            </a:endParaRPr>
          </a:p>
          <a:p>
            <a:pPr algn="just" defTabSz="1371600">
              <a:defRPr/>
            </a:pPr>
            <a:r>
              <a:rPr lang="en-US" sz="4800" b="1" dirty="0">
                <a:solidFill>
                  <a:prstClr val="white"/>
                </a:solidFill>
                <a:latin typeface="Calibri" panose="020F0502020204030204"/>
              </a:rPr>
              <a:t>D: Sai</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0400" y="8082308"/>
            <a:ext cx="3600450" cy="2202305"/>
          </a:xfrm>
          <a:prstGeom prst="rect">
            <a:avLst/>
          </a:prstGeom>
        </p:spPr>
      </p:pic>
      <p:sp>
        <p:nvSpPr>
          <p:cNvPr id="2" name="Freeform 3">
            <a:extLst>
              <a:ext uri="{FF2B5EF4-FFF2-40B4-BE49-F238E27FC236}">
                <a16:creationId xmlns:a16="http://schemas.microsoft.com/office/drawing/2014/main" id="{571F30AF-7EF1-14CC-2EC4-61E970184D00}"/>
              </a:ext>
            </a:extLst>
          </p:cNvPr>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6B1F1884-D852-915F-81C5-59C5C0CF3876}"/>
              </a:ext>
            </a:extLst>
          </p:cNvPr>
          <p:cNvSpPr/>
          <p:nvPr/>
        </p:nvSpPr>
        <p:spPr>
          <a:xfrm rot="21191301"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DA5AB7BF-5DC3-995C-9228-BED2615D8318}"/>
              </a:ext>
            </a:extLst>
          </p:cNvPr>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15">
            <a:extLst>
              <a:ext uri="{FF2B5EF4-FFF2-40B4-BE49-F238E27FC236}">
                <a16:creationId xmlns:a16="http://schemas.microsoft.com/office/drawing/2014/main" id="{AFCF3132-9034-C712-01AC-B03F3C14D8E0}"/>
              </a:ext>
            </a:extLst>
          </p:cNvPr>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11"/>
            <a:stretch>
              <a:fillRect/>
            </a:stretch>
          </a:blipFill>
        </p:spPr>
        <p:txBody>
          <a:bodyPr/>
          <a:lstStyle/>
          <a:p>
            <a:endParaRPr lang="en-US"/>
          </a:p>
        </p:txBody>
      </p:sp>
      <p:sp>
        <p:nvSpPr>
          <p:cNvPr id="6" name="Freeform 17">
            <a:extLst>
              <a:ext uri="{FF2B5EF4-FFF2-40B4-BE49-F238E27FC236}">
                <a16:creationId xmlns:a16="http://schemas.microsoft.com/office/drawing/2014/main" id="{7EF2B5D8-9B6C-6B87-BC09-DC55F4339AA9}"/>
              </a:ext>
            </a:extLst>
          </p:cNvPr>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id="{0A70327E-2C17-A69E-9315-2DDDB6F6111B}"/>
              </a:ext>
            </a:extLst>
          </p:cNvPr>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1" name="10 seconds countdown (Đồng hồ đếm ngược 10 giây)">
            <a:hlinkClick r:id="" action="ppaction://media"/>
            <a:extLst>
              <a:ext uri="{FF2B5EF4-FFF2-40B4-BE49-F238E27FC236}">
                <a16:creationId xmlns:a16="http://schemas.microsoft.com/office/drawing/2014/main" id="{63CC2886-D8F9-6D8A-943E-DFB324487EB8}"/>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761107" y="8092936"/>
            <a:ext cx="2286000" cy="1285875"/>
          </a:xfrm>
          <a:prstGeom prst="rect">
            <a:avLst/>
          </a:prstGeom>
        </p:spPr>
      </p:pic>
      <p:graphicFrame>
        <p:nvGraphicFramePr>
          <p:cNvPr id="8" name="Table 7">
            <a:extLst>
              <a:ext uri="{FF2B5EF4-FFF2-40B4-BE49-F238E27FC236}">
                <a16:creationId xmlns:a16="http://schemas.microsoft.com/office/drawing/2014/main" id="{9A0FE3F5-0D40-1CA7-F6A7-4D71A598693F}"/>
              </a:ext>
            </a:extLst>
          </p:cNvPr>
          <p:cNvGraphicFramePr>
            <a:graphicFrameLocks noGrp="1"/>
          </p:cNvGraphicFramePr>
          <p:nvPr/>
        </p:nvGraphicFramePr>
        <p:xfrm>
          <a:off x="1904107" y="1780549"/>
          <a:ext cx="15438755" cy="2770814"/>
        </p:xfrm>
        <a:graphic>
          <a:graphicData uri="http://schemas.openxmlformats.org/drawingml/2006/table">
            <a:tbl>
              <a:tblPr firstRow="1" firstCol="1" bandRow="1">
                <a:tableStyleId>{5C22544A-7EE6-4342-B048-85BDC9FD1C3A}</a:tableStyleId>
              </a:tblPr>
              <a:tblGrid>
                <a:gridCol w="3980057">
                  <a:extLst>
                    <a:ext uri="{9D8B030D-6E8A-4147-A177-3AD203B41FA5}">
                      <a16:colId xmlns:a16="http://schemas.microsoft.com/office/drawing/2014/main" val="2965978130"/>
                    </a:ext>
                  </a:extLst>
                </a:gridCol>
                <a:gridCol w="3735806">
                  <a:extLst>
                    <a:ext uri="{9D8B030D-6E8A-4147-A177-3AD203B41FA5}">
                      <a16:colId xmlns:a16="http://schemas.microsoft.com/office/drawing/2014/main" val="3846103537"/>
                    </a:ext>
                  </a:extLst>
                </a:gridCol>
                <a:gridCol w="4080217">
                  <a:extLst>
                    <a:ext uri="{9D8B030D-6E8A-4147-A177-3AD203B41FA5}">
                      <a16:colId xmlns:a16="http://schemas.microsoft.com/office/drawing/2014/main" val="2404231297"/>
                    </a:ext>
                  </a:extLst>
                </a:gridCol>
                <a:gridCol w="3642675">
                  <a:extLst>
                    <a:ext uri="{9D8B030D-6E8A-4147-A177-3AD203B41FA5}">
                      <a16:colId xmlns:a16="http://schemas.microsoft.com/office/drawing/2014/main" val="3788472467"/>
                    </a:ext>
                  </a:extLst>
                </a:gridCol>
              </a:tblGrid>
              <a:tr h="533887">
                <a:tc>
                  <a:txBody>
                    <a:bodyPr/>
                    <a:lstStyle/>
                    <a:p>
                      <a:pPr algn="ctr">
                        <a:lnSpc>
                          <a:spcPct val="107000"/>
                        </a:lnSpc>
                        <a:spcAft>
                          <a:spcPts val="800"/>
                        </a:spcAft>
                        <a:tabLst>
                          <a:tab pos="6229350" algn="l"/>
                        </a:tabLst>
                      </a:pPr>
                      <a:r>
                        <a:rPr lang="en-GB" sz="4000" dirty="0" err="1">
                          <a:solidFill>
                            <a:schemeClr val="tx1"/>
                          </a:solidFill>
                          <a:effectLst/>
                        </a:rPr>
                        <a:t>Thời</a:t>
                      </a:r>
                      <a:r>
                        <a:rPr lang="en-GB" sz="4000" dirty="0">
                          <a:solidFill>
                            <a:schemeClr val="tx1"/>
                          </a:solidFill>
                          <a:effectLst/>
                        </a:rPr>
                        <a:t> </a:t>
                      </a:r>
                      <a:r>
                        <a:rPr lang="en-GB" sz="4000" dirty="0" err="1">
                          <a:solidFill>
                            <a:schemeClr val="tx1"/>
                          </a:solidFill>
                          <a:effectLst/>
                        </a:rPr>
                        <a:t>điểm</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a:solidFill>
                            <a:schemeClr val="tx1"/>
                          </a:solidFill>
                          <a:effectLst/>
                        </a:rPr>
                        <a:t>I</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a:solidFill>
                            <a:schemeClr val="tx1"/>
                          </a:solidFill>
                          <a:effectLst/>
                        </a:rPr>
                        <a:t>II</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a:solidFill>
                            <a:schemeClr val="tx1"/>
                          </a:solidFill>
                          <a:effectLst/>
                        </a:rPr>
                        <a:t>III</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533408395"/>
                  </a:ext>
                </a:extLst>
              </a:tr>
              <a:tr h="533887">
                <a:tc>
                  <a:txBody>
                    <a:bodyPr/>
                    <a:lstStyle/>
                    <a:p>
                      <a:pPr algn="ctr">
                        <a:lnSpc>
                          <a:spcPct val="107000"/>
                        </a:lnSpc>
                        <a:spcAft>
                          <a:spcPts val="800"/>
                        </a:spcAft>
                        <a:tabLst>
                          <a:tab pos="6229350" algn="l"/>
                        </a:tabLst>
                      </a:pPr>
                      <a:r>
                        <a:rPr lang="en-GB" sz="4000" dirty="0" err="1">
                          <a:solidFill>
                            <a:schemeClr val="tx1"/>
                          </a:solidFill>
                          <a:effectLst/>
                        </a:rPr>
                        <a:t>Trước</a:t>
                      </a:r>
                      <a:r>
                        <a:rPr lang="en-GB" sz="4000" dirty="0">
                          <a:solidFill>
                            <a:schemeClr val="tx1"/>
                          </a:solidFill>
                          <a:effectLst/>
                        </a:rPr>
                        <a:t> </a:t>
                      </a:r>
                      <a:r>
                        <a:rPr lang="en-GB" sz="4000" dirty="0" err="1">
                          <a:solidFill>
                            <a:schemeClr val="tx1"/>
                          </a:solidFill>
                          <a:effectLst/>
                        </a:rPr>
                        <a:t>sinh</a:t>
                      </a:r>
                      <a:r>
                        <a:rPr lang="en-GB" sz="4000" dirty="0">
                          <a:solidFill>
                            <a:schemeClr val="tx1"/>
                          </a:solidFill>
                          <a:effectLst/>
                        </a:rPr>
                        <a:t> </a:t>
                      </a:r>
                      <a:r>
                        <a:rPr lang="en-GB" sz="4000" dirty="0" err="1">
                          <a:solidFill>
                            <a:schemeClr val="tx1"/>
                          </a:solidFill>
                          <a:effectLst/>
                        </a:rPr>
                        <a:t>sản</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Aft>
                          <a:spcPts val="800"/>
                        </a:spcAft>
                        <a:tabLst>
                          <a:tab pos="6229350" algn="l"/>
                        </a:tabLst>
                      </a:pPr>
                      <a:r>
                        <a:rPr lang="en-GB" sz="4000" dirty="0">
                          <a:solidFill>
                            <a:schemeClr val="tx1"/>
                          </a:solidFill>
                          <a:effectLst/>
                        </a:rPr>
                        <a:t>55%</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42%</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a:solidFill>
                            <a:schemeClr val="tx1"/>
                          </a:solidFill>
                          <a:effectLst/>
                        </a:rPr>
                        <a:t>20%</a:t>
                      </a:r>
                      <a:endParaRPr lang="en-US" sz="4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7818876"/>
                  </a:ext>
                </a:extLst>
              </a:tr>
              <a:tr h="533887">
                <a:tc>
                  <a:txBody>
                    <a:bodyPr/>
                    <a:lstStyle/>
                    <a:p>
                      <a:pPr algn="ctr">
                        <a:lnSpc>
                          <a:spcPct val="107000"/>
                        </a:lnSpc>
                        <a:spcAft>
                          <a:spcPts val="800"/>
                        </a:spcAft>
                        <a:tabLst>
                          <a:tab pos="6229350" algn="l"/>
                        </a:tabLst>
                      </a:pPr>
                      <a:r>
                        <a:rPr lang="en-GB" sz="4000" dirty="0" err="1">
                          <a:solidFill>
                            <a:schemeClr val="tx1"/>
                          </a:solidFill>
                          <a:effectLst/>
                        </a:rPr>
                        <a:t>Đang</a:t>
                      </a:r>
                      <a:r>
                        <a:rPr lang="en-GB" sz="4000" dirty="0">
                          <a:solidFill>
                            <a:schemeClr val="tx1"/>
                          </a:solidFill>
                          <a:effectLst/>
                        </a:rPr>
                        <a:t> </a:t>
                      </a:r>
                      <a:r>
                        <a:rPr lang="en-GB" sz="4000" dirty="0" err="1">
                          <a:solidFill>
                            <a:schemeClr val="tx1"/>
                          </a:solidFill>
                          <a:effectLst/>
                        </a:rPr>
                        <a:t>sinh</a:t>
                      </a:r>
                      <a:r>
                        <a:rPr lang="en-GB" sz="4000" dirty="0">
                          <a:solidFill>
                            <a:schemeClr val="tx1"/>
                          </a:solidFill>
                          <a:effectLst/>
                        </a:rPr>
                        <a:t> </a:t>
                      </a:r>
                      <a:r>
                        <a:rPr lang="en-GB" sz="4000" dirty="0" err="1">
                          <a:solidFill>
                            <a:schemeClr val="tx1"/>
                          </a:solidFill>
                          <a:effectLst/>
                        </a:rPr>
                        <a:t>sản</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Aft>
                          <a:spcPts val="800"/>
                        </a:spcAft>
                        <a:tabLst>
                          <a:tab pos="6229350" algn="l"/>
                        </a:tabLst>
                      </a:pPr>
                      <a:r>
                        <a:rPr lang="en-GB" sz="4000">
                          <a:solidFill>
                            <a:schemeClr val="tx1"/>
                          </a:solidFill>
                          <a:effectLst/>
                        </a:rPr>
                        <a:t>30%</a:t>
                      </a:r>
                      <a:endParaRPr lang="en-US" sz="4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43%</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a:solidFill>
                            <a:schemeClr val="tx1"/>
                          </a:solidFill>
                          <a:effectLst/>
                        </a:rPr>
                        <a:t>45%</a:t>
                      </a:r>
                      <a:endParaRPr lang="en-US" sz="4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641028"/>
                  </a:ext>
                </a:extLst>
              </a:tr>
              <a:tr h="910580">
                <a:tc>
                  <a:txBody>
                    <a:bodyPr/>
                    <a:lstStyle/>
                    <a:p>
                      <a:pPr algn="ctr">
                        <a:lnSpc>
                          <a:spcPct val="107000"/>
                        </a:lnSpc>
                        <a:spcAft>
                          <a:spcPts val="800"/>
                        </a:spcAft>
                        <a:tabLst>
                          <a:tab pos="6229350" algn="l"/>
                        </a:tabLst>
                      </a:pPr>
                      <a:r>
                        <a:rPr lang="en-GB" sz="4000" dirty="0">
                          <a:solidFill>
                            <a:schemeClr val="tx1"/>
                          </a:solidFill>
                          <a:effectLst/>
                        </a:rPr>
                        <a:t>Sau </a:t>
                      </a:r>
                      <a:r>
                        <a:rPr lang="en-GB" sz="4000" dirty="0" err="1">
                          <a:solidFill>
                            <a:schemeClr val="tx1"/>
                          </a:solidFill>
                          <a:effectLst/>
                        </a:rPr>
                        <a:t>sinh</a:t>
                      </a:r>
                      <a:r>
                        <a:rPr lang="en-GB" sz="4000" dirty="0">
                          <a:solidFill>
                            <a:schemeClr val="tx1"/>
                          </a:solidFill>
                          <a:effectLst/>
                        </a:rPr>
                        <a:t> </a:t>
                      </a:r>
                      <a:r>
                        <a:rPr lang="en-GB" sz="4000" dirty="0" err="1">
                          <a:solidFill>
                            <a:schemeClr val="tx1"/>
                          </a:solidFill>
                          <a:effectLst/>
                        </a:rPr>
                        <a:t>sản</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Aft>
                          <a:spcPts val="800"/>
                        </a:spcAft>
                        <a:tabLst>
                          <a:tab pos="6229350" algn="l"/>
                        </a:tabLst>
                      </a:pPr>
                      <a:r>
                        <a:rPr lang="en-GB" sz="4000" dirty="0">
                          <a:solidFill>
                            <a:schemeClr val="tx1"/>
                          </a:solidFill>
                          <a:effectLst/>
                        </a:rPr>
                        <a:t>15%</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15%</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35%</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9500732"/>
                  </a:ext>
                </a:extLst>
              </a:tr>
            </a:tbl>
          </a:graphicData>
        </a:graphic>
      </p:graphicFrame>
    </p:spTree>
    <p:extLst>
      <p:ext uri="{BB962C8B-B14F-4D97-AF65-F5344CB8AC3E}">
        <p14:creationId xmlns:p14="http://schemas.microsoft.com/office/powerpoint/2010/main" val="1919334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1"/>
                                        </p:tgtEl>
                                      </p:cBhvr>
                                    </p:cmd>
                                  </p:childTnLst>
                                </p:cTn>
                              </p:par>
                            </p:childTnLst>
                          </p:cTn>
                        </p:par>
                      </p:childTnLst>
                    </p:cTn>
                  </p:par>
                </p:childTnLst>
              </p:cTn>
              <p:nextCondLst>
                <p:cond evt="onClick" delay="0">
                  <p:tgtEl>
                    <p:spTgt spid="11"/>
                  </p:tgtEl>
                </p:cond>
              </p:nextCondLst>
            </p:seq>
            <p:video>
              <p:cMediaNode vol="80000">
                <p:cTn id="28" fill="hold" display="0">
                  <p:stCondLst>
                    <p:cond delay="indefinite"/>
                  </p:stCondLst>
                </p:cTn>
                <p:tgtEl>
                  <p:spTgt spid="11"/>
                </p:tgtEl>
              </p:cMediaNode>
            </p:video>
          </p:childTnLst>
        </p:cTn>
      </p:par>
    </p:tnLst>
    <p:bldLst>
      <p:bldP spid="40"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251857" y="1865789"/>
            <a:ext cx="15784286" cy="3341915"/>
          </a:xfrm>
          <a:prstGeom prst="snip2DiagRect">
            <a:avLst/>
          </a:prstGeom>
          <a:solidFill>
            <a:srgbClr val="87D2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r>
              <a:rPr lang="en-US" sz="4000" b="1" dirty="0" err="1">
                <a:solidFill>
                  <a:schemeClr val="tx1"/>
                </a:solidFill>
                <a:latin typeface="+mj-lt"/>
              </a:rPr>
              <a:t>Câu</a:t>
            </a:r>
            <a:r>
              <a:rPr lang="en-US" sz="4000" b="1" dirty="0">
                <a:solidFill>
                  <a:schemeClr val="tx1"/>
                </a:solidFill>
                <a:latin typeface="+mj-lt"/>
              </a:rPr>
              <a:t> </a:t>
            </a:r>
            <a:r>
              <a:rPr lang="en-US" sz="4000" b="1" dirty="0" err="1">
                <a:solidFill>
                  <a:schemeClr val="tx1"/>
                </a:solidFill>
                <a:latin typeface="+mj-lt"/>
              </a:rPr>
              <a:t>hỏi</a:t>
            </a:r>
            <a:r>
              <a:rPr lang="en-US" sz="4000" b="1" dirty="0">
                <a:solidFill>
                  <a:schemeClr val="tx1"/>
                </a:solidFill>
                <a:latin typeface="+mj-lt"/>
              </a:rPr>
              <a:t> 5: </a:t>
            </a:r>
            <a:r>
              <a:rPr lang="en-US" sz="4000" dirty="0">
                <a:solidFill>
                  <a:schemeClr val="tx1"/>
                </a:solidFill>
                <a:latin typeface="+mj-lt"/>
                <a:ea typeface="Calibri" panose="020F0502020204030204" pitchFamily="34" charset="0"/>
              </a:rPr>
              <a:t>Cho </a:t>
            </a:r>
            <a:r>
              <a:rPr lang="en-US" sz="4000" dirty="0" err="1">
                <a:solidFill>
                  <a:schemeClr val="tx1"/>
                </a:solidFill>
                <a:latin typeface="+mj-lt"/>
                <a:ea typeface="Calibri" panose="020F0502020204030204" pitchFamily="34" charset="0"/>
              </a:rPr>
              <a:t>các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yếu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a:t>
            </a:r>
            <a:r>
              <a:rPr lang="en-US" sz="4000" dirty="0" err="1">
                <a:solidFill>
                  <a:schemeClr val="tx1"/>
                </a:solidFill>
                <a:latin typeface="+mj-lt"/>
                <a:ea typeface="Calibri" panose="020F0502020204030204" pitchFamily="34" charset="0"/>
              </a:rPr>
              <a:t>cấu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trúc</a:t>
            </a:r>
            <a:r>
              <a:rPr lang="en-US" sz="4000" dirty="0">
                <a:solidFill>
                  <a:schemeClr val="tx1"/>
                </a:solidFill>
                <a:latin typeface="+mj-lt"/>
                <a:ea typeface="Calibri" panose="020F0502020204030204" pitchFamily="34" charset="0"/>
              </a:rPr>
              <a:t>/</a:t>
            </a:r>
            <a:r>
              <a:rPr lang="en-US" sz="4000" dirty="0" err="1">
                <a:solidFill>
                  <a:schemeClr val="tx1"/>
                </a:solidFill>
                <a:latin typeface="+mj-lt"/>
                <a:ea typeface="Calibri" panose="020F0502020204030204" pitchFamily="34" charset="0"/>
              </a:rPr>
              <a:t>sinh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vật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sau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đây</a:t>
            </a:r>
            <a:r>
              <a:rPr lang="en-US" sz="4000" dirty="0">
                <a:solidFill>
                  <a:schemeClr val="tx1"/>
                </a:solidFill>
                <a:latin typeface="+mj-lt"/>
                <a:ea typeface="Calibri" panose="020F0502020204030204" pitchFamily="34" charset="0"/>
              </a:rPr>
              <a:t>: </a:t>
            </a:r>
          </a:p>
          <a:p>
            <a:pPr marL="742950" indent="-742950" algn="just" defTabSz="1371600">
              <a:buAutoNum type="arabicParenBoth"/>
              <a:defRPr/>
            </a:pPr>
            <a:r>
              <a:rPr lang="en-US" sz="4000" dirty="0">
                <a:solidFill>
                  <a:schemeClr val="tx1"/>
                </a:solidFill>
                <a:latin typeface="+mj-lt"/>
                <a:ea typeface="Calibri" panose="020F0502020204030204" pitchFamily="34" charset="0"/>
              </a:rPr>
              <a:t>Vi </a:t>
            </a:r>
            <a:r>
              <a:rPr lang="en-US" sz="4000" dirty="0" err="1">
                <a:solidFill>
                  <a:schemeClr val="tx1"/>
                </a:solidFill>
                <a:latin typeface="+mj-lt"/>
                <a:ea typeface="Calibri" panose="020F0502020204030204" pitchFamily="34" charset="0"/>
              </a:rPr>
              <a:t>khuẩn</a:t>
            </a:r>
            <a:r>
              <a:rPr lang="en-US" sz="4000" dirty="0">
                <a:solidFill>
                  <a:schemeClr val="tx1"/>
                </a:solidFill>
                <a:latin typeface="+mj-lt"/>
                <a:ea typeface="Calibri" panose="020F0502020204030204" pitchFamily="34" charset="0"/>
              </a:rPr>
              <a:t>; 	(2) </a:t>
            </a:r>
            <a:r>
              <a:rPr lang="en-US" sz="4000" dirty="0" err="1">
                <a:solidFill>
                  <a:schemeClr val="tx1"/>
                </a:solidFill>
                <a:latin typeface="+mj-lt"/>
                <a:ea typeface="Calibri" panose="020F0502020204030204" pitchFamily="34" charset="0"/>
              </a:rPr>
              <a:t>Cây</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cỏ</a:t>
            </a:r>
            <a:r>
              <a:rPr lang="en-US" sz="4000" dirty="0">
                <a:solidFill>
                  <a:schemeClr val="tx1"/>
                </a:solidFill>
                <a:latin typeface="+mj-lt"/>
                <a:ea typeface="Calibri" panose="020F0502020204030204" pitchFamily="34" charset="0"/>
              </a:rPr>
              <a:t>; 		(3) </a:t>
            </a:r>
            <a:r>
              <a:rPr lang="en-US" sz="4000" dirty="0" err="1">
                <a:solidFill>
                  <a:schemeClr val="tx1"/>
                </a:solidFill>
                <a:latin typeface="+mj-lt"/>
                <a:ea typeface="Calibri" panose="020F0502020204030204" pitchFamily="34" charset="0"/>
              </a:rPr>
              <a:t>Cá</a:t>
            </a:r>
            <a:r>
              <a:rPr lang="en-US" sz="4000" dirty="0">
                <a:solidFill>
                  <a:schemeClr val="tx1"/>
                </a:solidFill>
                <a:latin typeface="+mj-lt"/>
                <a:ea typeface="Calibri" panose="020F0502020204030204" pitchFamily="34" charset="0"/>
              </a:rPr>
              <a:t>;	 		(4) </a:t>
            </a:r>
            <a:r>
              <a:rPr lang="en-US" sz="4000" dirty="0" err="1">
                <a:solidFill>
                  <a:schemeClr val="tx1"/>
                </a:solidFill>
                <a:latin typeface="+mj-lt"/>
                <a:ea typeface="Calibri" panose="020F0502020204030204" pitchFamily="34" charset="0"/>
              </a:rPr>
              <a:t>Đất</a:t>
            </a:r>
            <a:r>
              <a:rPr lang="en-US" sz="4000" dirty="0">
                <a:solidFill>
                  <a:schemeClr val="tx1"/>
                </a:solidFill>
                <a:latin typeface="+mj-lt"/>
                <a:ea typeface="Calibri" panose="020F0502020204030204" pitchFamily="34" charset="0"/>
              </a:rPr>
              <a:t>; </a:t>
            </a:r>
          </a:p>
          <a:p>
            <a:pPr algn="just" defTabSz="1371600">
              <a:defRPr/>
            </a:pPr>
            <a:r>
              <a:rPr lang="en-US" sz="4000" dirty="0">
                <a:solidFill>
                  <a:schemeClr val="tx1"/>
                </a:solidFill>
                <a:latin typeface="+mj-lt"/>
                <a:ea typeface="Calibri" panose="020F0502020204030204" pitchFamily="34" charset="0"/>
              </a:rPr>
              <a:t>(5) </a:t>
            </a:r>
            <a:r>
              <a:rPr lang="en-US" sz="4000" dirty="0" err="1">
                <a:solidFill>
                  <a:schemeClr val="tx1"/>
                </a:solidFill>
                <a:latin typeface="+mj-lt"/>
                <a:ea typeface="Calibri" panose="020F0502020204030204" pitchFamily="34" charset="0"/>
              </a:rPr>
              <a:t>Gió</a:t>
            </a:r>
            <a:r>
              <a:rPr lang="en-US" sz="4000" dirty="0">
                <a:solidFill>
                  <a:schemeClr val="tx1"/>
                </a:solidFill>
                <a:latin typeface="+mj-lt"/>
                <a:ea typeface="Calibri" panose="020F0502020204030204" pitchFamily="34" charset="0"/>
              </a:rPr>
              <a:t>; 		(6) </a:t>
            </a:r>
            <a:r>
              <a:rPr lang="en-US" sz="4000" dirty="0" err="1">
                <a:solidFill>
                  <a:schemeClr val="tx1"/>
                </a:solidFill>
                <a:latin typeface="+mj-lt"/>
                <a:ea typeface="Calibri" panose="020F0502020204030204" pitchFamily="34" charset="0"/>
              </a:rPr>
              <a:t>Hơi</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ấm</a:t>
            </a:r>
            <a:r>
              <a:rPr lang="en-US" sz="4000" dirty="0">
                <a:solidFill>
                  <a:schemeClr val="tx1"/>
                </a:solidFill>
                <a:latin typeface="+mj-lt"/>
                <a:ea typeface="Calibri" panose="020F0502020204030204" pitchFamily="34" charset="0"/>
              </a:rPr>
              <a:t>; 		(7) </a:t>
            </a:r>
            <a:r>
              <a:rPr lang="en-US" sz="4000" dirty="0" err="1">
                <a:solidFill>
                  <a:schemeClr val="tx1"/>
                </a:solidFill>
                <a:latin typeface="+mj-lt"/>
                <a:ea typeface="Calibri" panose="020F0502020204030204" pitchFamily="34" charset="0"/>
              </a:rPr>
              <a:t>Chim</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làm</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tổ</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trên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cây</a:t>
            </a:r>
            <a:r>
              <a:rPr lang="en-US" sz="4000" dirty="0">
                <a:solidFill>
                  <a:schemeClr val="tx1"/>
                </a:solidFill>
                <a:latin typeface="+mj-lt"/>
                <a:ea typeface="Calibri" panose="020F0502020204030204" pitchFamily="34" charset="0"/>
              </a:rPr>
              <a:t>. </a:t>
            </a:r>
          </a:p>
          <a:p>
            <a:pPr algn="just" defTabSz="1371600">
              <a:defRPr/>
            </a:pPr>
            <a:r>
              <a:rPr lang="en-US" sz="4000" dirty="0" err="1">
                <a:solidFill>
                  <a:schemeClr val="tx1"/>
                </a:solidFill>
                <a:latin typeface="+mj-lt"/>
                <a:ea typeface="Calibri" panose="020F0502020204030204" pitchFamily="34" charset="0"/>
              </a:rPr>
              <a:t>Có</a:t>
            </a:r>
            <a:r>
              <a:rPr lang="en-US" sz="4000" dirty="0">
                <a:solidFill>
                  <a:schemeClr val="tx1"/>
                </a:solidFill>
                <a:latin typeface="+mj-lt"/>
                <a:ea typeface="Calibri" panose="020F0502020204030204" pitchFamily="34" charset="0"/>
              </a:rPr>
              <a:t> bao </a:t>
            </a:r>
            <a:r>
              <a:rPr lang="en-US" sz="4000" dirty="0" err="1">
                <a:solidFill>
                  <a:schemeClr val="tx1"/>
                </a:solidFill>
                <a:latin typeface="+mj-lt"/>
                <a:ea typeface="Calibri" panose="020F0502020204030204" pitchFamily="34" charset="0"/>
              </a:rPr>
              <a:t>nhiêu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yếu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kể</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trên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là</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yếu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vô</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sinh</a:t>
            </a:r>
            <a:r>
              <a:rPr lang="en-US" sz="4000" dirty="0">
                <a:solidFill>
                  <a:schemeClr val="tx1"/>
                </a:solidFill>
                <a:latin typeface="+mj-lt"/>
                <a:ea typeface="Calibri" panose="020F0502020204030204" pitchFamily="34" charset="0"/>
              </a:rPr>
              <a:t>?</a:t>
            </a:r>
          </a:p>
          <a:p>
            <a:pPr algn="just" defTabSz="1371600">
              <a:defRPr/>
            </a:pPr>
            <a:endParaRPr lang="en-US" sz="4000" b="1" dirty="0">
              <a:solidFill>
                <a:schemeClr val="tx1"/>
              </a:solidFill>
              <a:latin typeface="+mj-lt"/>
            </a:endParaRPr>
          </a:p>
        </p:txBody>
      </p:sp>
      <p:sp>
        <p:nvSpPr>
          <p:cNvPr id="50" name="Snip Diagonal Corner Rectangle 49"/>
          <p:cNvSpPr/>
          <p:nvPr/>
        </p:nvSpPr>
        <p:spPr>
          <a:xfrm>
            <a:off x="8956176" y="5626067"/>
            <a:ext cx="6283927" cy="2348072"/>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800" b="1" dirty="0">
                <a:solidFill>
                  <a:prstClr val="white"/>
                </a:solidFill>
                <a:latin typeface="Calibri" panose="020F0502020204030204"/>
              </a:rPr>
              <a:t>3</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86752" y="7263574"/>
            <a:ext cx="3600450" cy="2202305"/>
          </a:xfrm>
          <a:prstGeom prst="rect">
            <a:avLst/>
          </a:prstGeom>
        </p:spPr>
      </p:pic>
      <p:sp>
        <p:nvSpPr>
          <p:cNvPr id="2" name="Freeform 3">
            <a:extLst>
              <a:ext uri="{FF2B5EF4-FFF2-40B4-BE49-F238E27FC236}">
                <a16:creationId xmlns:a16="http://schemas.microsoft.com/office/drawing/2014/main" id="{D0804C3D-AD26-70B1-0939-AF1500618B07}"/>
              </a:ext>
            </a:extLst>
          </p:cNvPr>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C8F12F24-8702-535E-C753-08D685184825}"/>
              </a:ext>
            </a:extLst>
          </p:cNvPr>
          <p:cNvSpPr/>
          <p:nvPr/>
        </p:nvSpPr>
        <p:spPr>
          <a:xfrm rot="21191301"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592A483E-9C74-BB56-DC71-480041179421}"/>
              </a:ext>
            </a:extLst>
          </p:cNvPr>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15">
            <a:extLst>
              <a:ext uri="{FF2B5EF4-FFF2-40B4-BE49-F238E27FC236}">
                <a16:creationId xmlns:a16="http://schemas.microsoft.com/office/drawing/2014/main" id="{F788BB49-139D-0F1A-1900-312EC10C1768}"/>
              </a:ext>
            </a:extLst>
          </p:cNvPr>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11"/>
            <a:stretch>
              <a:fillRect/>
            </a:stretch>
          </a:blipFill>
        </p:spPr>
        <p:txBody>
          <a:bodyPr/>
          <a:lstStyle/>
          <a:p>
            <a:endParaRPr lang="en-US"/>
          </a:p>
        </p:txBody>
      </p:sp>
      <p:sp>
        <p:nvSpPr>
          <p:cNvPr id="6" name="Freeform 17">
            <a:extLst>
              <a:ext uri="{FF2B5EF4-FFF2-40B4-BE49-F238E27FC236}">
                <a16:creationId xmlns:a16="http://schemas.microsoft.com/office/drawing/2014/main" id="{AD22E34F-D035-9F06-A46D-7EFC6B8CD428}"/>
              </a:ext>
            </a:extLst>
          </p:cNvPr>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id="{94DAA8BF-735D-5CEF-46A0-B86D756E03E5}"/>
              </a:ext>
            </a:extLst>
          </p:cNvPr>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0" name="10 seconds countdown (Đồng hồ đếm ngược 10 giây)">
            <a:hlinkClick r:id="" action="ppaction://media"/>
            <a:extLst>
              <a:ext uri="{FF2B5EF4-FFF2-40B4-BE49-F238E27FC236}">
                <a16:creationId xmlns:a16="http://schemas.microsoft.com/office/drawing/2014/main" id="{28AD905C-7569-C1D0-EC2C-7EA68E1FC5FB}"/>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1366150" y="6100061"/>
            <a:ext cx="2286000" cy="1285875"/>
          </a:xfrm>
          <a:prstGeom prst="rect">
            <a:avLst/>
          </a:prstGeom>
        </p:spPr>
      </p:pic>
      <p:sp>
        <p:nvSpPr>
          <p:cNvPr id="8" name="TextBox 7">
            <a:extLst>
              <a:ext uri="{FF2B5EF4-FFF2-40B4-BE49-F238E27FC236}">
                <a16:creationId xmlns:a16="http://schemas.microsoft.com/office/drawing/2014/main" id="{D4248662-E237-80A3-1F3C-2A3A6AF3E18E}"/>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9" name="TextBox 8">
            <a:extLst>
              <a:ext uri="{FF2B5EF4-FFF2-40B4-BE49-F238E27FC236}">
                <a16:creationId xmlns:a16="http://schemas.microsoft.com/office/drawing/2014/main" id="{8F799028-0E7C-94C7-2824-54863096124F}"/>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787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childTnLst>
              </p:cTn>
              <p:nextCondLst>
                <p:cond evt="onClick" delay="0">
                  <p:tgtEl>
                    <p:spTgt spid="10"/>
                  </p:tgtEl>
                </p:cond>
              </p:nextCondLst>
            </p:seq>
            <p:video>
              <p:cMediaNode vol="80000">
                <p:cTn id="28" fill="hold" display="0">
                  <p:stCondLst>
                    <p:cond delay="indefinite"/>
                  </p:stCondLst>
                </p:cTn>
                <p:tgtEl>
                  <p:spTgt spid="10"/>
                </p:tgtEl>
              </p:cMediaNode>
            </p:video>
          </p:childTnLst>
        </p:cTn>
      </p:par>
    </p:tnLst>
    <p:bldLst>
      <p:bldP spid="40"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1359</TotalTime>
  <Words>4974</Words>
  <Application>Microsoft Office PowerPoint</Application>
  <PresentationFormat>Custom</PresentationFormat>
  <Paragraphs>494</Paragraphs>
  <Slides>42</Slides>
  <Notes>20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Wingdings</vt:lpstr>
      <vt:lpstr>Cambria</vt:lpstr>
      <vt:lpstr>Aptos</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2024-10-05T06:09:40Z</dcterms:modified>
  <dc:identifier>DAF_vcEYfJk</dc:identifier>
</cp:coreProperties>
</file>