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3"/>
  </p:notesMasterIdLst>
  <p:sldIdLst>
    <p:sldId id="271" r:id="rId2"/>
    <p:sldId id="323" r:id="rId3"/>
    <p:sldId id="324" r:id="rId4"/>
    <p:sldId id="316" r:id="rId5"/>
    <p:sldId id="338" r:id="rId6"/>
    <p:sldId id="311" r:id="rId7"/>
    <p:sldId id="340" r:id="rId8"/>
    <p:sldId id="310" r:id="rId9"/>
    <p:sldId id="359" r:id="rId10"/>
    <p:sldId id="360" r:id="rId11"/>
    <p:sldId id="341" r:id="rId12"/>
    <p:sldId id="349" r:id="rId13"/>
    <p:sldId id="350" r:id="rId14"/>
    <p:sldId id="352" r:id="rId15"/>
    <p:sldId id="351" r:id="rId16"/>
    <p:sldId id="353" r:id="rId17"/>
    <p:sldId id="343" r:id="rId18"/>
    <p:sldId id="344" r:id="rId19"/>
    <p:sldId id="325" r:id="rId20"/>
    <p:sldId id="31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5E913B"/>
    <a:srgbClr val="CB6466"/>
    <a:srgbClr val="000000"/>
    <a:srgbClr val="61953D"/>
    <a:srgbClr val="5C8E3A"/>
    <a:srgbClr val="E36427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56" d="100"/>
          <a:sy n="56" d="100"/>
        </p:scale>
        <p:origin x="72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</a:t>
            </a:r>
            <a:r>
              <a:rPr lang="en-US" sz="2800" b="1" dirty="0" smtClean="0"/>
              <a:t>conversations </a:t>
            </a:r>
            <a:r>
              <a:rPr lang="en-US" sz="2800" b="1" dirty="0"/>
              <a:t>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6049" y="1709827"/>
            <a:ext cx="6265958" cy="4509444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smtClean="0"/>
              <a:t>Situation 2. Sample conversation</a:t>
            </a:r>
          </a:p>
          <a:p>
            <a:r>
              <a:rPr lang="en-US" sz="2400" i="1"/>
              <a:t>A: We are going to have an eco-friendly party. What should we prepare for it?</a:t>
            </a:r>
            <a:endParaRPr lang="en-US" sz="2400"/>
          </a:p>
          <a:p>
            <a:r>
              <a:rPr lang="en-US" sz="2400" i="1"/>
              <a:t>A: Shall we decorate the party with flowers and plants. It will be the greenest party ever. </a:t>
            </a:r>
            <a:endParaRPr lang="en-US" sz="2400"/>
          </a:p>
          <a:p>
            <a:r>
              <a:rPr lang="en-US" sz="2400" i="1"/>
              <a:t>B: Oh I love it. We can also use paper cups, straws and plates instead of plastic ones.</a:t>
            </a:r>
            <a:endParaRPr lang="en-US" sz="2400"/>
          </a:p>
          <a:p>
            <a:r>
              <a:rPr lang="en-US" sz="2400" i="1"/>
              <a:t>A: I’m really into that idea. How about organizing a fashion show in which our friends are wearing clothes made from eco-friendly materials?</a:t>
            </a:r>
            <a:endParaRPr lang="en-US" sz="2400"/>
          </a:p>
          <a:p>
            <a:r>
              <a:rPr lang="en-US" sz="2400" i="1"/>
              <a:t>B: Perfect. Let’s do it.</a:t>
            </a:r>
            <a:endParaRPr lang="en-US" sz="2400"/>
          </a:p>
        </p:txBody>
      </p:sp>
      <p:sp>
        <p:nvSpPr>
          <p:cNvPr id="10" name="Rounded Rectangular Callout 9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</a:rPr>
              <a:t> </a:t>
            </a:r>
            <a:r>
              <a:rPr lang="en-US" sz="2800" smtClean="0">
                <a:solidFill>
                  <a:srgbClr val="C00000"/>
                </a:solidFill>
              </a:rPr>
              <a:t>2. Student A and Student B are planning an eco-friendly class party. They talked about the things and activities they like or dislike at the party.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fancy 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to want something or want to do something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826617" y="2771761"/>
            <a:ext cx="1406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/ˈfænsi/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2397920"/>
            <a:ext cx="5315692" cy="2076740"/>
          </a:xfrm>
          <a:prstGeom prst="rect">
            <a:avLst/>
          </a:prstGeom>
        </p:spPr>
      </p:pic>
      <p:pic>
        <p:nvPicPr>
          <p:cNvPr id="5" name="f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3566" y="34811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cruelty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cruelty (to somebody/something)</a:t>
            </a:r>
            <a:r>
              <a:rPr lang="en-US" sz="2800"/>
              <a:t> </a:t>
            </a:r>
          </a:p>
          <a:p>
            <a:pPr algn="ctr"/>
            <a:r>
              <a:rPr lang="en-US" sz="2800"/>
              <a:t>behaviour that causes physical or mental pain to others and makes them suffer, especially deliberately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693889" y="2771761"/>
            <a:ext cx="167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/ˈkruːəlti/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91" y="1914347"/>
            <a:ext cx="5468113" cy="3715268"/>
          </a:xfrm>
          <a:prstGeom prst="rect">
            <a:avLst/>
          </a:prstGeom>
        </p:spPr>
      </p:pic>
      <p:pic>
        <p:nvPicPr>
          <p:cNvPr id="3" name="cruel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3531" y="3496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600161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barrier (n)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something that exists between one thing or person and another and keeps them separate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620951" y="2771761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/ˈbæriə(r)/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60" y="2333314"/>
            <a:ext cx="4544059" cy="2734057"/>
          </a:xfrm>
          <a:prstGeom prst="rect">
            <a:avLst/>
          </a:prstGeom>
        </p:spPr>
      </p:pic>
      <p:pic>
        <p:nvPicPr>
          <p:cNvPr id="5" name="barr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136" y="3605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snorkelling (n)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62441" y="2771761"/>
            <a:ext cx="1935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/ˈsnɔːkəlɪŋ/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9072" y="4343513"/>
            <a:ext cx="485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the sport or activity of swimming underwater with a snorkel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862" y="2061177"/>
            <a:ext cx="4182059" cy="4153480"/>
          </a:xfrm>
          <a:prstGeom prst="rect">
            <a:avLst/>
          </a:prstGeom>
        </p:spPr>
      </p:pic>
      <p:pic>
        <p:nvPicPr>
          <p:cNvPr id="3" name="snorkell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814" y="35048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smtClean="0">
                <a:solidFill>
                  <a:schemeClr val="accent2"/>
                </a:solidFill>
              </a:rPr>
              <a:t>marine </a:t>
            </a:r>
            <a:r>
              <a:rPr lang="en-US" sz="4800" b="1">
                <a:solidFill>
                  <a:schemeClr val="accent2"/>
                </a:solidFill>
              </a:rPr>
              <a:t>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connected with the sea and the creatures and plants that live there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2741171" y="2771761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/məˈriːn/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242" y="2023898"/>
            <a:ext cx="5553850" cy="3496163"/>
          </a:xfrm>
          <a:prstGeom prst="rect">
            <a:avLst/>
          </a:prstGeom>
        </p:spPr>
      </p:pic>
      <p:pic>
        <p:nvPicPr>
          <p:cNvPr id="5" name="mar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1683" y="34962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839697"/>
              </p:ext>
            </p:extLst>
          </p:nvPr>
        </p:nvGraphicFramePr>
        <p:xfrm>
          <a:off x="417308" y="969451"/>
          <a:ext cx="11398686" cy="58276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63426"/>
                <a:gridCol w="1902596"/>
                <a:gridCol w="5981434"/>
                <a:gridCol w="1551230"/>
              </a:tblGrid>
              <a:tr h="591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Form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</a:rPr>
                        <a:t>Pronunciation</a:t>
                      </a:r>
                      <a:endParaRPr lang="en-US" sz="2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</a:rPr>
                        <a:t>Meaning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effectLst/>
                        </a:rPr>
                        <a:t>Vietnamese</a:t>
                      </a:r>
                      <a:r>
                        <a:rPr lang="en-US" sz="2200" b="1" baseline="0" dirty="0">
                          <a:effectLst/>
                        </a:rPr>
                        <a:t> </a:t>
                      </a:r>
                      <a:r>
                        <a:rPr lang="en-US" sz="2200" b="1" baseline="0" dirty="0" smtClean="0">
                          <a:effectLst/>
                        </a:rPr>
                        <a:t>equivalent</a:t>
                      </a:r>
                      <a:r>
                        <a:rPr lang="vi-VN" sz="2200" b="1" dirty="0" smtClean="0">
                          <a:effectLst/>
                        </a:rPr>
                        <a:t>  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(v)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fænsi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want something or want to do something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</a:tr>
              <a:tr h="60029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cruelty (n) 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kruːəlti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cruelty (to somebody/something) 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behaviour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that causes physical or mental pain to others and makes them suffer, especially deliberately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 tàn ác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barrier (n) 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/ˈbæriə(r)/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 that exists between one thing or person and another and keeps them separate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Hàng rào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snorkelling (n) 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/ˈsnɔːkəlɪŋ/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sport or activity of swimming underwater with a snorkel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Môn lặn biển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</a:tr>
              <a:tr h="94929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 marine (adj)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/məˈriːn/</a:t>
                      </a:r>
                      <a:endParaRPr lang="en-US" sz="2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connected with the sea and the creatures and plants that live there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dobe Gothic Std B"/>
              </a:rPr>
              <a:t>Read the text and tick the correct project in the table</a:t>
            </a:r>
            <a:r>
              <a:rPr lang="en-US" sz="2800">
                <a:latin typeface="Adobe Gothic Std B"/>
              </a:rPr>
              <a:t> </a:t>
            </a:r>
            <a:endParaRPr lang="en-US" sz="28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1" y="2116847"/>
            <a:ext cx="10933205" cy="3790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1663" y="3657601"/>
            <a:ext cx="29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√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1663" y="4281467"/>
            <a:ext cx="29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√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73474" y="5258657"/>
            <a:ext cx="29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√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73474" y="3144566"/>
            <a:ext cx="29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√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60982" y="1090960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8869" y="2516455"/>
            <a:ext cx="100475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Are there similar projects in </a:t>
            </a:r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Viet Nam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? Do you think the projects in Task 1 can be applied in </a:t>
            </a:r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Viet Nam</a:t>
            </a:r>
            <a:r>
              <a:rPr lang="en-GB" sz="3200" b="1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?</a:t>
            </a:r>
            <a:r>
              <a:rPr lang="en-GB" sz="3200" dirty="0">
                <a:solidFill>
                  <a:schemeClr val="accent2">
                    <a:lumMod val="50000"/>
                  </a:schemeClr>
                </a:solidFill>
                <a:latin typeface="Adobe Gothic Std B"/>
              </a:rPr>
              <a:t> 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dobe Gothic Std B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smtClean="0">
                <a:cs typeface="Arial" panose="020B0604020202020204" pitchFamily="34" charset="0"/>
              </a:rPr>
              <a:t>What have you learnt today?</a:t>
            </a:r>
            <a:endParaRPr lang="en-US" sz="2800" smtClean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Some methods for protecting local ecosystems in the world;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expressions for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likes and dislikes.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7" y="2507394"/>
            <a:ext cx="6559291" cy="110911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COMMUNICATION AND CULTURE / CLIL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ecosystem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10.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681248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5625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COMMUNICATION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06796" y="411302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CLIL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671793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582451"/>
            <a:ext cx="4879384" cy="11881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- Task </a:t>
            </a:r>
            <a:r>
              <a:rPr lang="en-US" b="1">
                <a:solidFill>
                  <a:schemeClr val="tx1"/>
                </a:solidFill>
              </a:rPr>
              <a:t>1: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: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Listen and complete the conversation with the expressions in the box. </a:t>
            </a:r>
          </a:p>
          <a:p>
            <a:r>
              <a:rPr lang="en-US" b="1" smtClean="0">
                <a:solidFill>
                  <a:schemeClr val="tx1"/>
                </a:solidFill>
              </a:rPr>
              <a:t>- Task 2: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Work in pairs. Use the model in Task 1 to make similar conversation for these situations.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07694" y="4000969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b="1" dirty="0" smtClean="0">
                <a:solidFill>
                  <a:schemeClr val="tx1"/>
                </a:solidFill>
              </a:rPr>
              <a:t>Task </a:t>
            </a:r>
            <a:r>
              <a:rPr lang="en-US" b="1" dirty="0">
                <a:solidFill>
                  <a:schemeClr val="tx1"/>
                </a:solidFill>
              </a:rPr>
              <a:t>1:</a:t>
            </a:r>
            <a:r>
              <a:rPr lang="en-US" dirty="0">
                <a:solidFill>
                  <a:schemeClr val="tx1"/>
                </a:solidFill>
              </a:rPr>
              <a:t> Read the text and tick the correct project in the table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- </a:t>
            </a:r>
            <a:r>
              <a:rPr lang="en-GB" b="1" dirty="0">
                <a:solidFill>
                  <a:schemeClr val="tx1"/>
                </a:solidFill>
              </a:rPr>
              <a:t>Task 2.</a:t>
            </a:r>
            <a:r>
              <a:rPr lang="en-GB" dirty="0">
                <a:solidFill>
                  <a:schemeClr val="tx1"/>
                </a:solidFill>
              </a:rPr>
              <a:t> Work in groups. Discuss the </a:t>
            </a:r>
            <a:r>
              <a:rPr lang="en-GB" dirty="0" smtClean="0">
                <a:solidFill>
                  <a:schemeClr val="tx1"/>
                </a:solidFill>
              </a:rPr>
              <a:t>questions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2008950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82163" y="3083961"/>
            <a:ext cx="784136" cy="102906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24" idx="3"/>
          </p:cNvCxnSpPr>
          <p:nvPr/>
        </p:nvCxnSpPr>
        <p:spPr>
          <a:xfrm>
            <a:off x="3257529" y="4468130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32261" y="307352"/>
            <a:ext cx="7715892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UTM Facebook K&amp;T" panose="02040603050506020204" pitchFamily="18" charset="0"/>
              </a:rPr>
              <a:t>COMMUNICATION AND CULTURE / CLIL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16768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5" y="5259767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155650" y="5188038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1437" y="1017136"/>
            <a:ext cx="6606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Unit 2 - scene 1 - discuss likes and dislik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9951" y="1848957"/>
            <a:ext cx="7738724" cy="4353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7351" y="6229209"/>
            <a:ext cx="11534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dobe Gothic Std B"/>
                <a:ea typeface="Times New Roman" panose="02020603050405020304" pitchFamily="18" charset="0"/>
              </a:rPr>
              <a:t>Which expressions are used to talk about likes and </a:t>
            </a:r>
            <a:r>
              <a:rPr lang="en-US" sz="2800" smtClean="0">
                <a:solidFill>
                  <a:srgbClr val="000000"/>
                </a:solidFill>
                <a:latin typeface="Adobe Gothic Std B"/>
                <a:ea typeface="Times New Roman" panose="02020603050405020304" pitchFamily="18" charset="0"/>
              </a:rPr>
              <a:t>dislikes?</a:t>
            </a:r>
            <a:endParaRPr lang="en-US" sz="2800">
              <a:effectLst/>
              <a:latin typeface="Adobe Gothic Std B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5149" y="1017136"/>
            <a:ext cx="350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Answer key: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34150"/>
              </p:ext>
            </p:extLst>
          </p:nvPr>
        </p:nvGraphicFramePr>
        <p:xfrm>
          <a:off x="1993186" y="2024009"/>
          <a:ext cx="8609743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3776"/>
                <a:gridCol w="4345967"/>
              </a:tblGrid>
              <a:tr h="4200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>
                          <a:effectLst/>
                        </a:rPr>
                        <a:t>Likes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>
                          <a:effectLst/>
                        </a:rPr>
                        <a:t>Dislikes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607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I’d love to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I love them. 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Sounds good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Sounds great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Perfect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Great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effectLst/>
                        </a:rPr>
                        <a:t>Wonderful</a:t>
                      </a:r>
                      <a:endParaRPr lang="en-US" sz="2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… sounds better to me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Not my style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 don’t like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No thanks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No way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It’s just awful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It’s terrible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I’m not a fan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83350" y="893201"/>
            <a:ext cx="10266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dobe Gothic Std B"/>
              </a:rPr>
              <a:t>Listen and complete the conversation with the expressions in the box. Then practice it in pairs</a:t>
            </a:r>
            <a:endParaRPr lang="en-US" sz="2800" b="1" dirty="0">
              <a:latin typeface="Adobe Gothic Std B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77" y="1970034"/>
            <a:ext cx="8965308" cy="2653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15" y="4643147"/>
            <a:ext cx="9570001" cy="822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3227" y="3339102"/>
            <a:ext cx="32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2"/>
                </a:solidFill>
              </a:rPr>
              <a:t>C</a:t>
            </a:r>
            <a:endParaRPr lang="en-US" sz="2400" b="1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7600" y="4161497"/>
            <a:ext cx="32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1240" y="4982397"/>
            <a:ext cx="32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2"/>
                </a:solidFill>
              </a:rPr>
              <a:t>B</a:t>
            </a:r>
            <a:endParaRPr lang="en-US" sz="24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528021" y="1160974"/>
            <a:ext cx="4161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Useful expressions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868950"/>
              </p:ext>
            </p:extLst>
          </p:nvPr>
        </p:nvGraphicFramePr>
        <p:xfrm>
          <a:off x="954246" y="2241711"/>
          <a:ext cx="10429520" cy="39574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14760"/>
                <a:gridCol w="5214760"/>
              </a:tblGrid>
              <a:tr h="10008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likes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Expressing dislikes</a:t>
                      </a:r>
                      <a:endParaRPr lang="en-US" sz="28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304535">
                <a:tc>
                  <a:txBody>
                    <a:bodyPr/>
                    <a:lstStyle/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love/adore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really into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a (big) fan of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keen on …	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into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4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hate/don’t like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 can’t bear/stand …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I’m not really into … </a:t>
                      </a:r>
                      <a:endParaRPr lang="en-US" sz="2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80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… is not my favorite</a:t>
                      </a:r>
                      <a:endParaRPr lang="en-US" sz="480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Use the model in Task 1 to make similar </a:t>
            </a:r>
            <a:r>
              <a:rPr lang="en-US" sz="2800" b="1" dirty="0" smtClean="0"/>
              <a:t>conversations </a:t>
            </a:r>
            <a:r>
              <a:rPr lang="en-US" sz="2800" b="1" dirty="0"/>
              <a:t>for these situations. One of you is Student A, the other is Student B. Use the expressions below to help </a:t>
            </a:r>
            <a:r>
              <a:rPr lang="en-US" sz="2800" b="1" dirty="0" smtClean="0"/>
              <a:t>you.</a:t>
            </a:r>
            <a:r>
              <a:rPr lang="en-US" sz="2800" dirty="0" smtClean="0"/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013254" y="2714942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/>
              <a:t>1. Student </a:t>
            </a:r>
            <a:r>
              <a:rPr lang="en-US" sz="2800"/>
              <a:t>A </a:t>
            </a:r>
            <a:r>
              <a:rPr lang="en-US" sz="2800" smtClean="0"/>
              <a:t>is talking about activities he/she does on field trips to national parks. Student B expresses likes/dislikes about these activities.</a:t>
            </a:r>
            <a:endParaRPr lang="en-US" sz="2800"/>
          </a:p>
        </p:txBody>
      </p:sp>
      <p:sp>
        <p:nvSpPr>
          <p:cNvPr id="6" name="Rounded Rectangular Callout 5"/>
          <p:cNvSpPr/>
          <p:nvPr/>
        </p:nvSpPr>
        <p:spPr>
          <a:xfrm>
            <a:off x="7043351" y="2631990"/>
            <a:ext cx="4782065" cy="2903838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</a:rPr>
              <a:t> </a:t>
            </a:r>
            <a:r>
              <a:rPr lang="en-US" sz="2800" smtClean="0">
                <a:solidFill>
                  <a:srgbClr val="C00000"/>
                </a:solidFill>
              </a:rPr>
              <a:t>2. Student A and Student B are planning an eco-friendly class party. They talked about the things and activities they like or dislike at the party.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46743" y="1111574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Work in pairs. Make similar </a:t>
            </a:r>
            <a:r>
              <a:rPr lang="en-US" sz="2800" b="1" dirty="0" smtClean="0"/>
              <a:t>conversations </a:t>
            </a:r>
            <a:r>
              <a:rPr lang="en-US" sz="2800" b="1" dirty="0"/>
              <a:t>for these situations.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506948" y="2034283"/>
            <a:ext cx="6685051" cy="4232953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>
                <a:solidFill>
                  <a:schemeClr val="tx1"/>
                </a:solidFill>
              </a:rPr>
              <a:t> </a:t>
            </a:r>
            <a:r>
              <a:rPr lang="en-US" sz="2300" b="1" i="1">
                <a:solidFill>
                  <a:schemeClr val="tx1"/>
                </a:solidFill>
              </a:rPr>
              <a:t>Situation 1</a:t>
            </a:r>
            <a:r>
              <a:rPr lang="en-US" sz="2300" b="1" i="1" smtClean="0">
                <a:solidFill>
                  <a:schemeClr val="tx1"/>
                </a:solidFill>
              </a:rPr>
              <a:t>. Sample conversation</a:t>
            </a:r>
            <a:endParaRPr lang="en-US" sz="2300">
              <a:solidFill>
                <a:schemeClr val="tx1"/>
              </a:solidFill>
            </a:endParaRPr>
          </a:p>
          <a:p>
            <a:r>
              <a:rPr lang="en-US" sz="2300" i="1">
                <a:solidFill>
                  <a:schemeClr val="tx1"/>
                </a:solidFill>
              </a:rPr>
              <a:t>  A: In our field trip to Cat Ba National Park, we should bring snacks to feed the birds. They like snacks.</a:t>
            </a:r>
            <a:endParaRPr lang="en-US" sz="2300">
              <a:solidFill>
                <a:schemeClr val="tx1"/>
              </a:solidFill>
            </a:endParaRPr>
          </a:p>
          <a:p>
            <a:r>
              <a:rPr lang="en-US" sz="2300" i="1">
                <a:solidFill>
                  <a:schemeClr val="tx1"/>
                </a:solidFill>
              </a:rPr>
              <a:t>B: I’m not really into that idea. Snacks are not good for their health. Moreover, it can be harmful to other wildlife animals.</a:t>
            </a:r>
            <a:endParaRPr lang="en-US" sz="2300">
              <a:solidFill>
                <a:schemeClr val="tx1"/>
              </a:solidFill>
            </a:endParaRPr>
          </a:p>
          <a:p>
            <a:r>
              <a:rPr lang="en-US" sz="2300" i="1">
                <a:solidFill>
                  <a:schemeClr val="tx1"/>
                </a:solidFill>
              </a:rPr>
              <a:t>B: Really, I don’t know that. How about burning the camp fire in the forest?</a:t>
            </a:r>
            <a:endParaRPr lang="en-US" sz="2300">
              <a:solidFill>
                <a:schemeClr val="tx1"/>
              </a:solidFill>
            </a:endParaRPr>
          </a:p>
          <a:p>
            <a:r>
              <a:rPr lang="en-US" sz="2300" i="1">
                <a:solidFill>
                  <a:schemeClr val="tx1"/>
                </a:solidFill>
              </a:rPr>
              <a:t>A: I think we should do it. It can lead to the forest fire. It’s clearly stated in the national park regulations.</a:t>
            </a:r>
            <a:endParaRPr lang="en-US" sz="230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3933" y="2643023"/>
            <a:ext cx="4522573" cy="2866768"/>
          </a:xfrm>
          <a:prstGeom prst="wedgeRoundRectCallout">
            <a:avLst>
              <a:gd name="adj1" fmla="val -12910"/>
              <a:gd name="adj2" fmla="val 62069"/>
              <a:gd name="adj3" fmla="val 16667"/>
            </a:avLst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/>
              <a:t>1. Student </a:t>
            </a:r>
            <a:r>
              <a:rPr lang="en-US" sz="2800"/>
              <a:t>A </a:t>
            </a:r>
            <a:r>
              <a:rPr lang="en-US" sz="2800" smtClean="0"/>
              <a:t>is talking about activities he/she does on field trips to national parks. Student B expresses likes/dislikes about these activities.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202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8934</TotalTime>
  <Words>929</Words>
  <Application>Microsoft Office PowerPoint</Application>
  <PresentationFormat>Widescreen</PresentationFormat>
  <Paragraphs>160</Paragraphs>
  <Slides>21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174</cp:revision>
  <dcterms:created xsi:type="dcterms:W3CDTF">2020-12-09T02:04:09Z</dcterms:created>
  <dcterms:modified xsi:type="dcterms:W3CDTF">2023-03-06T07:40:34Z</dcterms:modified>
</cp:coreProperties>
</file>