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6"/>
  </p:notesMasterIdLst>
  <p:sldIdLst>
    <p:sldId id="639" r:id="rId3"/>
    <p:sldId id="379" r:id="rId4"/>
    <p:sldId id="656" r:id="rId5"/>
    <p:sldId id="657" r:id="rId6"/>
    <p:sldId id="660" r:id="rId7"/>
    <p:sldId id="664" r:id="rId8"/>
    <p:sldId id="665" r:id="rId9"/>
    <p:sldId id="666" r:id="rId10"/>
    <p:sldId id="667" r:id="rId11"/>
    <p:sldId id="668" r:id="rId12"/>
    <p:sldId id="669" r:id="rId13"/>
    <p:sldId id="670" r:id="rId14"/>
    <p:sldId id="671" r:id="rId15"/>
    <p:sldId id="672" r:id="rId16"/>
    <p:sldId id="673" r:id="rId17"/>
    <p:sldId id="681" r:id="rId18"/>
    <p:sldId id="682" r:id="rId19"/>
    <p:sldId id="683" r:id="rId20"/>
    <p:sldId id="684" r:id="rId21"/>
    <p:sldId id="685" r:id="rId22"/>
    <p:sldId id="686" r:id="rId23"/>
    <p:sldId id="687" r:id="rId24"/>
    <p:sldId id="688" r:id="rId25"/>
    <p:sldId id="689" r:id="rId26"/>
    <p:sldId id="690" r:id="rId27"/>
    <p:sldId id="691" r:id="rId28"/>
    <p:sldId id="692" r:id="rId29"/>
    <p:sldId id="693" r:id="rId30"/>
    <p:sldId id="694" r:id="rId31"/>
    <p:sldId id="695" r:id="rId32"/>
    <p:sldId id="696" r:id="rId33"/>
    <p:sldId id="697" r:id="rId34"/>
    <p:sldId id="698" r:id="rId35"/>
    <p:sldId id="699" r:id="rId36"/>
    <p:sldId id="700" r:id="rId37"/>
    <p:sldId id="701" r:id="rId38"/>
    <p:sldId id="702" r:id="rId39"/>
    <p:sldId id="703" r:id="rId40"/>
    <p:sldId id="704" r:id="rId41"/>
    <p:sldId id="705" r:id="rId42"/>
    <p:sldId id="706" r:id="rId43"/>
    <p:sldId id="707" r:id="rId44"/>
    <p:sldId id="708" r:id="rId45"/>
  </p:sldIdLst>
  <p:sldSz cx="24384000" cy="13716000"/>
  <p:notesSz cx="6858000" cy="9144000"/>
  <p:custDataLst>
    <p:tags r:id="rId4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3E2EC"/>
    <a:srgbClr val="DDDDDD"/>
    <a:srgbClr val="242452"/>
    <a:srgbClr val="3333FF"/>
    <a:srgbClr val="E7F7FF"/>
    <a:srgbClr val="D6F7FE"/>
    <a:srgbClr val="EEF7E9"/>
    <a:srgbClr val="0000FF"/>
    <a:srgbClr val="13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139" autoAdjust="0"/>
  </p:normalViewPr>
  <p:slideViewPr>
    <p:cSldViewPr>
      <p:cViewPr varScale="1">
        <p:scale>
          <a:sx n="39" d="100"/>
          <a:sy n="39" d="100"/>
        </p:scale>
        <p:origin x="173" y="13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10130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49491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2705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74808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95894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89083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99702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65672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92654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48127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09069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7831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17856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835213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3808739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179595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7262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185443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489869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175635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33292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355899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406400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33453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3260725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3852968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3286722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2248800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2902622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38</a:t>
            </a:fld>
            <a:endParaRPr lang="en-US"/>
          </a:p>
        </p:txBody>
      </p:sp>
    </p:spTree>
    <p:extLst>
      <p:ext uri="{BB962C8B-B14F-4D97-AF65-F5344CB8AC3E}">
        <p14:creationId xmlns:p14="http://schemas.microsoft.com/office/powerpoint/2010/main" val="193564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39</a:t>
            </a:fld>
            <a:endParaRPr lang="en-US"/>
          </a:p>
        </p:txBody>
      </p:sp>
    </p:spTree>
    <p:extLst>
      <p:ext uri="{BB962C8B-B14F-4D97-AF65-F5344CB8AC3E}">
        <p14:creationId xmlns:p14="http://schemas.microsoft.com/office/powerpoint/2010/main" val="381838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678785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40</a:t>
            </a:fld>
            <a:endParaRPr lang="en-US"/>
          </a:p>
        </p:txBody>
      </p:sp>
    </p:spTree>
    <p:extLst>
      <p:ext uri="{BB962C8B-B14F-4D97-AF65-F5344CB8AC3E}">
        <p14:creationId xmlns:p14="http://schemas.microsoft.com/office/powerpoint/2010/main" val="2274358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41</a:t>
            </a:fld>
            <a:endParaRPr lang="en-US"/>
          </a:p>
        </p:txBody>
      </p:sp>
    </p:spTree>
    <p:extLst>
      <p:ext uri="{BB962C8B-B14F-4D97-AF65-F5344CB8AC3E}">
        <p14:creationId xmlns:p14="http://schemas.microsoft.com/office/powerpoint/2010/main" val="1112884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42</a:t>
            </a:fld>
            <a:endParaRPr lang="en-US"/>
          </a:p>
        </p:txBody>
      </p:sp>
    </p:spTree>
    <p:extLst>
      <p:ext uri="{BB962C8B-B14F-4D97-AF65-F5344CB8AC3E}">
        <p14:creationId xmlns:p14="http://schemas.microsoft.com/office/powerpoint/2010/main" val="1692975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43</a:t>
            </a:fld>
            <a:endParaRPr lang="en-US"/>
          </a:p>
        </p:txBody>
      </p:sp>
    </p:spTree>
    <p:extLst>
      <p:ext uri="{BB962C8B-B14F-4D97-AF65-F5344CB8AC3E}">
        <p14:creationId xmlns:p14="http://schemas.microsoft.com/office/powerpoint/2010/main" val="40656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3066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61530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4570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004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62163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9.png"/><Relationship Id="rId7"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78.wmf"/><Relationship Id="rId4" Type="http://schemas.openxmlformats.org/officeDocument/2006/relationships/oleObject" Target="../embeddings/oleObject1.bin"/><Relationship Id="rId9" Type="http://schemas.openxmlformats.org/officeDocument/2006/relationships/image" Target="../media/image82.png"/></Relationships>
</file>

<file path=ppt/slides/_rels/slide3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9.png"/><Relationship Id="rId7" Type="http://schemas.openxmlformats.org/officeDocument/2006/relationships/oleObject" Target="../embeddings/oleObject6.bin"/><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oleObject" Target="../embeddings/oleObject5.bin"/><Relationship Id="rId11" Type="http://schemas.openxmlformats.org/officeDocument/2006/relationships/image" Target="../media/image85.png"/><Relationship Id="rId5" Type="http://schemas.openxmlformats.org/officeDocument/2006/relationships/image" Target="../media/image78.wmf"/><Relationship Id="rId10" Type="http://schemas.openxmlformats.org/officeDocument/2006/relationships/image" Target="../media/image80.png"/><Relationship Id="rId4" Type="http://schemas.openxmlformats.org/officeDocument/2006/relationships/oleObject" Target="../embeddings/oleObject4.bin"/><Relationship Id="rId9" Type="http://schemas.openxmlformats.org/officeDocument/2006/relationships/image" Target="../media/image83.png"/></Relationships>
</file>

<file path=ppt/slides/_rels/slide38.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6.png"/><Relationship Id="rId7" Type="http://schemas.openxmlformats.org/officeDocument/2006/relationships/oleObject" Target="../embeddings/oleObject9.bin"/><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oleObject" Target="../embeddings/oleObject8.bin"/><Relationship Id="rId5" Type="http://schemas.openxmlformats.org/officeDocument/2006/relationships/image" Target="../media/image78.wmf"/><Relationship Id="rId10" Type="http://schemas.openxmlformats.org/officeDocument/2006/relationships/image" Target="../media/image87.png"/><Relationship Id="rId4" Type="http://schemas.openxmlformats.org/officeDocument/2006/relationships/oleObject" Target="../embeddings/oleObject7.bin"/><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8.png"/><Relationship Id="rId7"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oleObject" Target="../embeddings/oleObject11.bin"/><Relationship Id="rId5" Type="http://schemas.openxmlformats.org/officeDocument/2006/relationships/image" Target="../media/image78.wmf"/><Relationship Id="rId4" Type="http://schemas.openxmlformats.org/officeDocument/2006/relationships/oleObject" Target="../embeddings/oleObject10.bin"/><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90.png"/><Relationship Id="rId7" Type="http://schemas.openxmlformats.org/officeDocument/2006/relationships/oleObject" Target="../embeddings/oleObject15.bin"/><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oleObject" Target="../embeddings/oleObject14.bin"/><Relationship Id="rId5" Type="http://schemas.openxmlformats.org/officeDocument/2006/relationships/image" Target="../media/image78.wmf"/><Relationship Id="rId4" Type="http://schemas.openxmlformats.org/officeDocument/2006/relationships/oleObject" Target="../embeddings/oleObject13.bin"/><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90.png"/><Relationship Id="rId7" Type="http://schemas.openxmlformats.org/officeDocument/2006/relationships/oleObject" Target="../embeddings/oleObject18.bin"/><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oleObject" Target="../embeddings/oleObject17.bin"/><Relationship Id="rId5" Type="http://schemas.openxmlformats.org/officeDocument/2006/relationships/image" Target="../media/image78.wmf"/><Relationship Id="rId10" Type="http://schemas.openxmlformats.org/officeDocument/2006/relationships/image" Target="../media/image84.png"/><Relationship Id="rId4" Type="http://schemas.openxmlformats.org/officeDocument/2006/relationships/oleObject" Target="../embeddings/oleObject16.bin"/><Relationship Id="rId9" Type="http://schemas.openxmlformats.org/officeDocument/2006/relationships/image" Target="../media/image92.png"/></Relationships>
</file>

<file path=ppt/slides/_rels/slide4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94.png"/><Relationship Id="rId7"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oleObject" Target="../embeddings/oleObject20.bin"/><Relationship Id="rId5" Type="http://schemas.openxmlformats.org/officeDocument/2006/relationships/image" Target="../media/image78.wmf"/><Relationship Id="rId4" Type="http://schemas.openxmlformats.org/officeDocument/2006/relationships/oleObject" Target="../embeddings/oleObject19.bin"/><Relationship Id="rId9"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96.png"/><Relationship Id="rId7" Type="http://schemas.openxmlformats.org/officeDocument/2006/relationships/oleObject" Target="../embeddings/oleObject24.bin"/><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oleObject" Target="../embeddings/oleObject23.bin"/><Relationship Id="rId5" Type="http://schemas.openxmlformats.org/officeDocument/2006/relationships/image" Target="../media/image78.wmf"/><Relationship Id="rId10" Type="http://schemas.openxmlformats.org/officeDocument/2006/relationships/image" Target="../media/image93.png"/><Relationship Id="rId4" Type="http://schemas.openxmlformats.org/officeDocument/2006/relationships/oleObject" Target="../embeddings/oleObject22.bin"/><Relationship Id="rId9" Type="http://schemas.openxmlformats.org/officeDocument/2006/relationships/image" Target="../media/image84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62000" y="1957614"/>
            <a:ext cx="22808128" cy="11169057"/>
            <a:chOff x="1447799" y="1941610"/>
            <a:chExt cx="22808128" cy="11169057"/>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941610"/>
              <a:ext cx="22808128" cy="11169057"/>
              <a:chOff x="1447799" y="1941610"/>
              <a:chExt cx="22808128" cy="11169057"/>
            </a:xfrm>
          </p:grpSpPr>
          <p:sp>
            <p:nvSpPr>
              <p:cNvPr id="72" name="Rounded Rectangle 71"/>
              <p:cNvSpPr/>
              <p:nvPr/>
            </p:nvSpPr>
            <p:spPr>
              <a:xfrm>
                <a:off x="1575873" y="1941610"/>
                <a:ext cx="22680054" cy="10920186"/>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050466" y="3048000"/>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9512993" y="3097248"/>
            <a:ext cx="10900837" cy="2231445"/>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ÔN TẬP HỌC KÌ I</a:t>
            </a:r>
          </a:p>
          <a:p>
            <a:pPr algn="ctr">
              <a:lnSpc>
                <a:spcPct val="106000"/>
              </a:lnSpc>
              <a:spcAft>
                <a:spcPts val="800"/>
              </a:spcAft>
            </a:pPr>
            <a:r>
              <a:rPr lang="en-US" sz="4800" b="1" dirty="0">
                <a:solidFill>
                  <a:srgbClr val="FCFFEF"/>
                </a:solidFill>
                <a:latin typeface="Times New Roman" pitchFamily="18" charset="0"/>
                <a:ea typeface="Calibri"/>
                <a:cs typeface="Times New Roman" pitchFamily="18" charset="0"/>
              </a:rPr>
              <a:t>ĐẠI SỐ </a:t>
            </a:r>
            <a:r>
              <a:rPr lang="en-US" sz="4800" b="1" dirty="0">
                <a:solidFill>
                  <a:srgbClr val="FCFFEF"/>
                </a:solidFill>
                <a:effectLst/>
                <a:latin typeface="Times New Roman" pitchFamily="18" charset="0"/>
                <a:ea typeface="Calibri"/>
                <a:cs typeface="Times New Roman" pitchFamily="18" charset="0"/>
              </a:rPr>
              <a:t>(1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
        <p:nvSpPr>
          <p:cNvPr id="6" name="Rectangle 5"/>
          <p:cNvSpPr/>
          <p:nvPr/>
        </p:nvSpPr>
        <p:spPr>
          <a:xfrm>
            <a:off x="2323633" y="5924496"/>
            <a:ext cx="6788012"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KIẾN THỨC CẦN NHỚ</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8421536"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CÁC BÀI TẬP TRẮC NGHIỆM</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5335756" cy="800219"/>
          </a:xfrm>
          <a:prstGeom prst="rect">
            <a:avLst/>
          </a:prstGeom>
        </p:spPr>
        <p:txBody>
          <a:bodyPr wrap="none">
            <a:spAutoFit/>
          </a:bodyPr>
          <a:lstStyle/>
          <a:p>
            <a:r>
              <a:rPr lang="vi-VN" sz="4600" b="1" dirty="0">
                <a:solidFill>
                  <a:srgbClr val="242452"/>
                </a:solidFill>
                <a:latin typeface="Times New Roman" pitchFamily="18" charset="0"/>
                <a:cs typeface="Times New Roman" pitchFamily="18" charset="0"/>
              </a:rPr>
              <a:t>BÀI TẬP</a:t>
            </a:r>
            <a:r>
              <a:rPr lang="en-US" sz="4600" b="1" dirty="0">
                <a:solidFill>
                  <a:srgbClr val="242452"/>
                </a:solidFill>
                <a:latin typeface="Times New Roman" pitchFamily="18" charset="0"/>
                <a:cs typeface="Times New Roman" pitchFamily="18" charset="0"/>
              </a:rPr>
              <a:t> TỰ LUẬN</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326399" y="3027188"/>
            <a:ext cx="23616716" cy="1044938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656793" y="2986990"/>
                <a:ext cx="14746345" cy="3811813"/>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Trả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400" b="1" i="1">
                        <a:latin typeface="Cambria Math" panose="02040503050406030204" pitchFamily="18" charset="0"/>
                      </a:rPr>
                      <m:t>𝑨</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𝟖</m:t>
                            </m:r>
                          </m:den>
                        </m:f>
                        <m:r>
                          <a:rPr lang="en-US" sz="4400" b="1" i="1">
                            <a:latin typeface="Cambria Math" panose="02040503050406030204" pitchFamily="18" charset="0"/>
                          </a:rPr>
                          <m:t>;</m:t>
                        </m:r>
                        <m:r>
                          <a:rPr lang="en-US" sz="4400" b="1" i="1">
                            <a:latin typeface="Cambria Math" panose="02040503050406030204" pitchFamily="18" charset="0"/>
                          </a:rPr>
                          <m:t>𝟏</m:t>
                        </m:r>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𝟑</m:t>
                            </m:r>
                          </m:sub>
                        </m:sSub>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𝟏</m:t>
                        </m:r>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𝑪</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𝟐𝟓</m:t>
                        </m:r>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𝟒</m:t>
                            </m:r>
                          </m:sub>
                        </m:sSub>
                      </m:e>
                    </m:d>
                    <m:r>
                      <a:rPr lang="en-US" sz="4400" b="1" i="1" smtClean="0">
                        <a:latin typeface="Cambria Math" panose="02040503050406030204" pitchFamily="18" charset="0"/>
                      </a:rPr>
                      <m:t>; </m:t>
                    </m:r>
                    <m:r>
                      <a:rPr lang="en-US" sz="4400" b="1" i="1">
                        <a:latin typeface="Cambria Math" panose="02040503050406030204" pitchFamily="18" charset="0"/>
                      </a:rPr>
                      <m:t>𝑫</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𝟓</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𝟕</m:t>
                            </m:r>
                          </m:num>
                          <m:den>
                            <m:r>
                              <a:rPr lang="en-US" sz="4400" b="1" i="1">
                                <a:latin typeface="Cambria Math" panose="02040503050406030204" pitchFamily="18" charset="0"/>
                              </a:rPr>
                              <m:t>𝟏𝟎</m:t>
                            </m:r>
                          </m:den>
                        </m:f>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𝟑</m:t>
                            </m:r>
                          </m:sub>
                        </m:sSub>
                      </m:e>
                    </m:d>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𝟒</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rPr>
                      <m:t>𝒇</m:t>
                    </m:r>
                    <m:d>
                      <m:dPr>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e>
                    </m:d>
                    <m:r>
                      <a:rPr lang="en-US" sz="4400" b="1" i="1">
                        <a:latin typeface="Cambria Math" panose="02040503050406030204" pitchFamily="18" charset="0"/>
                      </a:rPr>
                      <m:t>=</m:t>
                    </m:r>
                    <m:r>
                      <a:rPr lang="en-US" sz="4400" b="1" i="1">
                        <a:latin typeface="Cambria Math" panose="02040503050406030204" pitchFamily="18" charset="0"/>
                      </a:rPr>
                      <m:t>𝟐𝟎𝟎</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𝟏𝟎𝟎</m:t>
                    </m:r>
                    <m:r>
                      <a:rPr lang="en-US" sz="4400" b="1" i="1">
                        <a:latin typeface="Cambria Math" panose="02040503050406030204" pitchFamily="18" charset="0"/>
                      </a:rPr>
                      <m:t>𝒚</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nghìn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656793" y="2986990"/>
                <a:ext cx="14746345" cy="3811813"/>
              </a:xfrm>
              <a:prstGeom prst="rect">
                <a:avLst/>
              </a:prstGeom>
              <a:blipFill>
                <a:blip r:embed="rId3"/>
                <a:stretch>
                  <a:fillRect l="-1695" r="-165" b="-6560"/>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B4C78CC-2630-45C0-9E66-610F03247CE9}"/>
                  </a:ext>
                </a:extLst>
              </p:cNvPr>
              <p:cNvSpPr txBox="1"/>
              <p:nvPr/>
            </p:nvSpPr>
            <p:spPr>
              <a:xfrm>
                <a:off x="699398" y="10710256"/>
                <a:ext cx="18960201" cy="2083904"/>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sz="4400" b="1" i="1">
                        <a:latin typeface="Cambria Math" panose="02040503050406030204" pitchFamily="18" charset="0"/>
                      </a:rPr>
                      <m:t>𝒇</m:t>
                    </m:r>
                    <m:d>
                      <m:dPr>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e>
                    </m:d>
                  </m:oMath>
                </a14:m>
                <a:r>
                  <a:rPr lang="en-US" sz="4400" b="1">
                    <a:latin typeface="Tahoma" panose="020B0604030504040204" pitchFamily="34" charset="0"/>
                    <a:ea typeface="Tahoma" panose="020B0604030504040204" pitchFamily="34" charset="0"/>
                    <a:cs typeface="Tahoma" panose="020B0604030504040204" pitchFamily="34" charset="0"/>
                  </a:rPr>
                  <a:t> đạt giá trị nhỏ nhất tại </a:t>
                </a:r>
                <a14:m>
                  <m:oMath xmlns:m="http://schemas.openxmlformats.org/officeDocument/2006/math">
                    <m:r>
                      <a:rPr lang="en-US" sz="4400" b="1" i="1">
                        <a:latin typeface="Cambria Math" panose="02040503050406030204" pitchFamily="18" charset="0"/>
                      </a:rPr>
                      <m:t>𝑨</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𝟖</m:t>
                            </m:r>
                          </m:den>
                        </m:f>
                        <m:r>
                          <a:rPr lang="en-US" sz="4400" b="1" i="1">
                            <a:latin typeface="Cambria Math" panose="02040503050406030204" pitchFamily="18" charset="0"/>
                          </a:rPr>
                          <m:t>;</m:t>
                        </m:r>
                        <m:r>
                          <a:rPr lang="en-US" sz="4400" b="1" i="1">
                            <a:latin typeface="Cambria Math" panose="02040503050406030204" pitchFamily="18" charset="0"/>
                          </a:rPr>
                          <m:t>𝟏</m:t>
                        </m:r>
                      </m:e>
                    </m:d>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Vậy để số tiền bỏ ra nhỏ nhất thì cần mua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𝟖</m:t>
                        </m:r>
                      </m:den>
                    </m:f>
                    <m:r>
                      <a:rPr lang="en-US" sz="4400" b="1" i="1">
                        <a:latin typeface="Cambria Math" panose="02040503050406030204" pitchFamily="18" charset="0"/>
                      </a:rPr>
                      <m:t>𝒌𝒈</m:t>
                    </m:r>
                  </m:oMath>
                </a14:m>
                <a:r>
                  <a:rPr lang="en-US" sz="4400" b="1">
                    <a:latin typeface="Tahoma" panose="020B0604030504040204" pitchFamily="34" charset="0"/>
                    <a:ea typeface="Tahoma" panose="020B0604030504040204" pitchFamily="34" charset="0"/>
                    <a:cs typeface="Tahoma" panose="020B0604030504040204" pitchFamily="34" charset="0"/>
                  </a:rPr>
                  <a:t> và 1kg thịt lợn</a:t>
                </a:r>
              </a:p>
            </p:txBody>
          </p:sp>
        </mc:Choice>
        <mc:Fallback xmlns="">
          <p:sp>
            <p:nvSpPr>
              <p:cNvPr id="75" name="TextBox 74">
                <a:extLst>
                  <a:ext uri="{FF2B5EF4-FFF2-40B4-BE49-F238E27FC236}">
                    <a16:creationId xmlns:a16="http://schemas.microsoft.com/office/drawing/2014/main" id="{1B4C78CC-2630-45C0-9E66-610F03247CE9}"/>
                  </a:ext>
                </a:extLst>
              </p:cNvPr>
              <p:cNvSpPr txBox="1">
                <a:spLocks noRot="1" noChangeAspect="1" noMove="1" noResize="1" noEditPoints="1" noAdjustHandles="1" noChangeArrowheads="1" noChangeShapeType="1" noTextEdit="1"/>
              </p:cNvSpPr>
              <p:nvPr/>
            </p:nvSpPr>
            <p:spPr>
              <a:xfrm>
                <a:off x="699398" y="10710256"/>
                <a:ext cx="18960201" cy="2083904"/>
              </a:xfrm>
              <a:prstGeom prst="rect">
                <a:avLst/>
              </a:prstGeom>
              <a:blipFill>
                <a:blip r:embed="rId6"/>
                <a:stretch>
                  <a:fillRect l="-1318" b="-4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D5A9489-451F-FAAA-C6AA-B61D7330944A}"/>
                  </a:ext>
                </a:extLst>
              </p:cNvPr>
              <p:cNvGraphicFramePr>
                <a:graphicFrameLocks noGrp="1"/>
              </p:cNvGraphicFramePr>
              <p:nvPr>
                <p:extLst>
                  <p:ext uri="{D42A27DB-BD31-4B8C-83A1-F6EECF244321}">
                    <p14:modId xmlns:p14="http://schemas.microsoft.com/office/powerpoint/2010/main" val="3731672472"/>
                  </p:ext>
                </p:extLst>
              </p:nvPr>
            </p:nvGraphicFramePr>
            <p:xfrm>
              <a:off x="537760" y="7640105"/>
              <a:ext cx="13896002" cy="2847340"/>
            </p:xfrm>
            <a:graphic>
              <a:graphicData uri="http://schemas.openxmlformats.org/drawingml/2006/table">
                <a:tbl>
                  <a:tblPr firstRow="1" firstCol="1" bandRow="1">
                    <a:tableStyleId>{5C22544A-7EE6-4342-B048-85BDC9FD1C3A}</a:tableStyleId>
                  </a:tblPr>
                  <a:tblGrid>
                    <a:gridCol w="5205382">
                      <a:extLst>
                        <a:ext uri="{9D8B030D-6E8A-4147-A177-3AD203B41FA5}">
                          <a16:colId xmlns:a16="http://schemas.microsoft.com/office/drawing/2014/main" val="2143785261"/>
                        </a:ext>
                      </a:extLst>
                    </a:gridCol>
                    <a:gridCol w="2172655">
                      <a:extLst>
                        <a:ext uri="{9D8B030D-6E8A-4147-A177-3AD203B41FA5}">
                          <a16:colId xmlns:a16="http://schemas.microsoft.com/office/drawing/2014/main" val="2505135156"/>
                        </a:ext>
                      </a:extLst>
                    </a:gridCol>
                    <a:gridCol w="2172655">
                      <a:extLst>
                        <a:ext uri="{9D8B030D-6E8A-4147-A177-3AD203B41FA5}">
                          <a16:colId xmlns:a16="http://schemas.microsoft.com/office/drawing/2014/main" val="3486464047"/>
                        </a:ext>
                      </a:extLst>
                    </a:gridCol>
                    <a:gridCol w="2172655">
                      <a:extLst>
                        <a:ext uri="{9D8B030D-6E8A-4147-A177-3AD203B41FA5}">
                          <a16:colId xmlns:a16="http://schemas.microsoft.com/office/drawing/2014/main" val="1784846246"/>
                        </a:ext>
                      </a:extLst>
                    </a:gridCol>
                    <a:gridCol w="2172655">
                      <a:extLst>
                        <a:ext uri="{9D8B030D-6E8A-4147-A177-3AD203B41FA5}">
                          <a16:colId xmlns:a16="http://schemas.microsoft.com/office/drawing/2014/main" val="2990903643"/>
                        </a:ext>
                      </a:extLst>
                    </a:gridCol>
                  </a:tblGrid>
                  <a:tr h="0">
                    <a:tc>
                      <a:txBody>
                        <a:bodyPr/>
                        <a:lstStyle/>
                        <a:p>
                          <a:pPr algn="just">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rPr>
                                  <m:t>𝐌</m:t>
                                </m:r>
                                <m:d>
                                  <m:dPr>
                                    <m:ctrlPr>
                                      <a:rPr lang="vi-VN" sz="4400" b="1" i="1">
                                        <a:effectLst/>
                                        <a:latin typeface="Cambria Math" panose="02040503050406030204" pitchFamily="18" charset="0"/>
                                      </a:rPr>
                                    </m:ctrlPr>
                                  </m:dPr>
                                  <m:e>
                                    <m:r>
                                      <a:rPr lang="en-US" sz="4400" b="1" i="1">
                                        <a:effectLst/>
                                        <a:latin typeface="Cambria Math" panose="02040503050406030204" pitchFamily="18" charset="0"/>
                                      </a:rPr>
                                      <m:t>𝐱</m:t>
                                    </m:r>
                                    <m:r>
                                      <a:rPr lang="en-US" sz="4400" b="1">
                                        <a:effectLst/>
                                        <a:latin typeface="Cambria Math" panose="02040503050406030204" pitchFamily="18" charset="0"/>
                                      </a:rPr>
                                      <m:t>;</m:t>
                                    </m:r>
                                    <m:r>
                                      <a:rPr lang="en-US" sz="4400" b="1" i="1">
                                        <a:effectLst/>
                                        <a:latin typeface="Cambria Math" panose="02040503050406030204" pitchFamily="18" charset="0"/>
                                      </a:rPr>
                                      <m:t>𝐲</m:t>
                                    </m:r>
                                  </m:e>
                                </m:d>
                              </m:oMath>
                            </m:oMathPara>
                          </a14:m>
                          <a:endParaRPr lang="vi-VN"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solidFill>
                          <a:schemeClr val="accent5">
                            <a:lumMod val="75000"/>
                          </a:schemeClr>
                        </a:solidFill>
                      </a:tcPr>
                    </a:tc>
                    <a:extLst>
                      <a:ext uri="{0D108BD9-81ED-4DB2-BD59-A6C34878D82A}">
                        <a16:rowId xmlns:a16="http://schemas.microsoft.com/office/drawing/2014/main" val="1353016919"/>
                      </a:ext>
                    </a:extLst>
                  </a:tr>
                  <a:tr h="0">
                    <a:tc>
                      <a:txBody>
                        <a:bodyPr/>
                        <a:lstStyle/>
                        <a:p>
                          <a:pPr algn="just">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
                              </m:oMathParaPr>
                              <m:oMath xmlns:m="http://schemas.openxmlformats.org/officeDocument/2006/math">
                                <m:r>
                                  <a:rPr lang="en-US" sz="4400" b="1" i="1">
                                    <a:effectLst/>
                                    <a:latin typeface="Cambria Math" panose="02040503050406030204" pitchFamily="18" charset="0"/>
                                  </a:rPr>
                                  <m:t>𝐟</m:t>
                                </m:r>
                                <m:d>
                                  <m:dPr>
                                    <m:ctrlPr>
                                      <a:rPr lang="vi-VN" sz="4400" b="1" i="1">
                                        <a:effectLst/>
                                        <a:latin typeface="Cambria Math" panose="02040503050406030204" pitchFamily="18" charset="0"/>
                                      </a:rPr>
                                    </m:ctrlPr>
                                  </m:dPr>
                                  <m:e>
                                    <m:r>
                                      <a:rPr lang="en-US" sz="4400" b="1" i="1">
                                        <a:effectLst/>
                                        <a:latin typeface="Cambria Math" panose="02040503050406030204" pitchFamily="18" charset="0"/>
                                      </a:rPr>
                                      <m:t>𝐱</m:t>
                                    </m:r>
                                    <m:r>
                                      <a:rPr lang="en-US" sz="4400" b="1">
                                        <a:effectLst/>
                                        <a:latin typeface="Cambria Math" panose="02040503050406030204" pitchFamily="18" charset="0"/>
                                      </a:rPr>
                                      <m:t>;</m:t>
                                    </m:r>
                                    <m:r>
                                      <a:rPr lang="en-US" sz="4400" b="1" i="1">
                                        <a:effectLst/>
                                        <a:latin typeface="Cambria Math" panose="02040503050406030204" pitchFamily="18" charset="0"/>
                                      </a:rPr>
                                      <m:t>𝐲</m:t>
                                    </m:r>
                                  </m:e>
                                </m:d>
                                <m:r>
                                  <a:rPr lang="en-US" sz="4400" b="1">
                                    <a:effectLst/>
                                    <a:latin typeface="Cambria Math" panose="02040503050406030204" pitchFamily="18" charset="0"/>
                                  </a:rPr>
                                  <m:t>=</m:t>
                                </m:r>
                                <m:r>
                                  <a:rPr lang="en-US" sz="4400" b="1" i="1">
                                    <a:effectLst/>
                                    <a:latin typeface="Cambria Math" panose="02040503050406030204" pitchFamily="18" charset="0"/>
                                  </a:rPr>
                                  <m:t>𝟐𝟎𝟎𝐱</m:t>
                                </m:r>
                                <m:r>
                                  <a:rPr lang="en-US" sz="4400" b="1">
                                    <a:effectLst/>
                                    <a:latin typeface="Cambria Math" panose="02040503050406030204" pitchFamily="18" charset="0"/>
                                  </a:rPr>
                                  <m:t>+</m:t>
                                </m:r>
                                <m:r>
                                  <a:rPr lang="en-US" sz="4400" b="1" i="1">
                                    <a:effectLst/>
                                    <a:latin typeface="Cambria Math" panose="02040503050406030204" pitchFamily="18" charset="0"/>
                                  </a:rPr>
                                  <m:t>𝟏𝟎𝟎𝐲</m:t>
                                </m:r>
                              </m:oMath>
                            </m:oMathPara>
                          </a14:m>
                          <a:endParaRPr lang="vi-VN"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rPr>
                                  <m:t>𝟏𝟕𝟓</m:t>
                                </m:r>
                              </m:oMath>
                            </m:oMathPara>
                          </a14:m>
                          <a:endParaRPr lang="vi-VN" sz="44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rPr>
                                  <m:t>𝟒𝟎𝟎</m:t>
                                </m:r>
                              </m:oMath>
                            </m:oMathPara>
                          </a14:m>
                          <a:endParaRPr lang="vi-VN" sz="44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rPr>
                                  <m:t>𝟑𝟐𝟓</m:t>
                                </m:r>
                              </m:oMath>
                            </m:oMathPara>
                          </a14:m>
                          <a:endParaRPr lang="vi-VN" sz="44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35000"/>
                            </a:lnSpc>
                            <a:spcBef>
                              <a:spcPts val="600"/>
                            </a:spcBef>
                            <a:spcAft>
                              <a:spcPts val="600"/>
                            </a:spcAft>
                            <a:tabLst>
                              <a:tab pos="179705" algn="l"/>
                              <a:tab pos="3420110" algn="l"/>
                              <a:tab pos="5039995" algn="l"/>
                            </a:tabLs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rPr>
                                  <m:t>𝟏𝟗𝟎</m:t>
                                </m:r>
                              </m:oMath>
                            </m:oMathPara>
                          </a14:m>
                          <a:endParaRPr lang="vi-VN"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297343244"/>
                      </a:ext>
                    </a:extLst>
                  </a:tr>
                </a:tbl>
              </a:graphicData>
            </a:graphic>
          </p:graphicFrame>
        </mc:Choice>
        <mc:Fallback xmlns="">
          <p:graphicFrame>
            <p:nvGraphicFramePr>
              <p:cNvPr id="2" name="Table 1">
                <a:extLst>
                  <a:ext uri="{FF2B5EF4-FFF2-40B4-BE49-F238E27FC236}">
                    <a16:creationId xmlns:a16="http://schemas.microsoft.com/office/drawing/2014/main" id="{2D5A9489-451F-FAAA-C6AA-B61D7330944A}"/>
                  </a:ext>
                </a:extLst>
              </p:cNvPr>
              <p:cNvGraphicFramePr>
                <a:graphicFrameLocks noGrp="1"/>
              </p:cNvGraphicFramePr>
              <p:nvPr>
                <p:extLst>
                  <p:ext uri="{D42A27DB-BD31-4B8C-83A1-F6EECF244321}">
                    <p14:modId xmlns:p14="http://schemas.microsoft.com/office/powerpoint/2010/main" val="3731672472"/>
                  </p:ext>
                </p:extLst>
              </p:nvPr>
            </p:nvGraphicFramePr>
            <p:xfrm>
              <a:off x="537760" y="7640105"/>
              <a:ext cx="13896002" cy="2847340"/>
            </p:xfrm>
            <a:graphic>
              <a:graphicData uri="http://schemas.openxmlformats.org/drawingml/2006/table">
                <a:tbl>
                  <a:tblPr firstRow="1" firstCol="1" bandRow="1">
                    <a:tableStyleId>{5C22544A-7EE6-4342-B048-85BDC9FD1C3A}</a:tableStyleId>
                  </a:tblPr>
                  <a:tblGrid>
                    <a:gridCol w="5205382">
                      <a:extLst>
                        <a:ext uri="{9D8B030D-6E8A-4147-A177-3AD203B41FA5}">
                          <a16:colId xmlns:a16="http://schemas.microsoft.com/office/drawing/2014/main" val="2143785261"/>
                        </a:ext>
                      </a:extLst>
                    </a:gridCol>
                    <a:gridCol w="2172655">
                      <a:extLst>
                        <a:ext uri="{9D8B030D-6E8A-4147-A177-3AD203B41FA5}">
                          <a16:colId xmlns:a16="http://schemas.microsoft.com/office/drawing/2014/main" val="2505135156"/>
                        </a:ext>
                      </a:extLst>
                    </a:gridCol>
                    <a:gridCol w="2172655">
                      <a:extLst>
                        <a:ext uri="{9D8B030D-6E8A-4147-A177-3AD203B41FA5}">
                          <a16:colId xmlns:a16="http://schemas.microsoft.com/office/drawing/2014/main" val="3486464047"/>
                        </a:ext>
                      </a:extLst>
                    </a:gridCol>
                    <a:gridCol w="2172655">
                      <a:extLst>
                        <a:ext uri="{9D8B030D-6E8A-4147-A177-3AD203B41FA5}">
                          <a16:colId xmlns:a16="http://schemas.microsoft.com/office/drawing/2014/main" val="1784846246"/>
                        </a:ext>
                      </a:extLst>
                    </a:gridCol>
                    <a:gridCol w="2172655">
                      <a:extLst>
                        <a:ext uri="{9D8B030D-6E8A-4147-A177-3AD203B41FA5}">
                          <a16:colId xmlns:a16="http://schemas.microsoft.com/office/drawing/2014/main" val="2990903643"/>
                        </a:ext>
                      </a:extLst>
                    </a:gridCol>
                  </a:tblGrid>
                  <a:tr h="981456">
                    <a:tc>
                      <a:txBody>
                        <a:bodyPr/>
                        <a:lstStyle/>
                        <a:p>
                          <a:endParaRPr lang="en-US"/>
                        </a:p>
                      </a:txBody>
                      <a:tcPr marL="68580" marR="68580" marT="0" marB="0" anchor="ctr">
                        <a:blipFill>
                          <a:blip r:embed="rId7"/>
                          <a:stretch>
                            <a:fillRect l="-117" t="-621" r="-167447" b="-191925"/>
                          </a:stretch>
                        </a:blip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solidFill>
                          <a:schemeClr val="accent5">
                            <a:lumMod val="75000"/>
                          </a:schemeClr>
                        </a:solidFill>
                      </a:tcPr>
                    </a:tc>
                    <a:tc>
                      <a:txBody>
                        <a:bodyPr/>
                        <a:lstStyle/>
                        <a:p>
                          <a:pPr algn="ctr">
                            <a:lnSpc>
                              <a:spcPct val="135000"/>
                            </a:lnSpc>
                            <a:spcBef>
                              <a:spcPts val="600"/>
                            </a:spcBef>
                            <a:spcAft>
                              <a:spcPts val="600"/>
                            </a:spcAft>
                            <a:tabLst>
                              <a:tab pos="179705" algn="l"/>
                              <a:tab pos="3420110"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solidFill>
                          <a:schemeClr val="accent5">
                            <a:lumMod val="75000"/>
                          </a:schemeClr>
                        </a:solidFill>
                      </a:tcPr>
                    </a:tc>
                    <a:extLst>
                      <a:ext uri="{0D108BD9-81ED-4DB2-BD59-A6C34878D82A}">
                        <a16:rowId xmlns:a16="http://schemas.microsoft.com/office/drawing/2014/main" val="1353016919"/>
                      </a:ext>
                    </a:extLst>
                  </a:tr>
                  <a:tr h="1865884">
                    <a:tc>
                      <a:txBody>
                        <a:bodyPr/>
                        <a:lstStyle/>
                        <a:p>
                          <a:endParaRPr lang="en-US"/>
                        </a:p>
                      </a:txBody>
                      <a:tcPr marL="68580" marR="68580" marT="0" marB="0" anchor="ctr">
                        <a:blipFill>
                          <a:blip r:embed="rId7"/>
                          <a:stretch>
                            <a:fillRect l="-117" t="-52769" r="-167447" b="-651"/>
                          </a:stretch>
                        </a:blipFill>
                      </a:tcPr>
                    </a:tc>
                    <a:tc>
                      <a:txBody>
                        <a:bodyPr/>
                        <a:lstStyle/>
                        <a:p>
                          <a:endParaRPr lang="en-US"/>
                        </a:p>
                      </a:txBody>
                      <a:tcPr marL="68580" marR="68580" marT="0" marB="0" anchor="ctr">
                        <a:blipFill>
                          <a:blip r:embed="rId7"/>
                          <a:stretch>
                            <a:fillRect l="-239496" t="-52769" r="-300560" b="-651"/>
                          </a:stretch>
                        </a:blipFill>
                      </a:tcPr>
                    </a:tc>
                    <a:tc>
                      <a:txBody>
                        <a:bodyPr/>
                        <a:lstStyle/>
                        <a:p>
                          <a:endParaRPr lang="en-US"/>
                        </a:p>
                      </a:txBody>
                      <a:tcPr marL="68580" marR="68580" marT="0" marB="0" anchor="ctr">
                        <a:blipFill>
                          <a:blip r:embed="rId7"/>
                          <a:stretch>
                            <a:fillRect l="-340449" t="-52769" r="-201404" b="-651"/>
                          </a:stretch>
                        </a:blipFill>
                      </a:tcPr>
                    </a:tc>
                    <a:tc>
                      <a:txBody>
                        <a:bodyPr/>
                        <a:lstStyle/>
                        <a:p>
                          <a:endParaRPr lang="en-US"/>
                        </a:p>
                      </a:txBody>
                      <a:tcPr marL="68580" marR="68580" marT="0" marB="0" anchor="ctr">
                        <a:blipFill>
                          <a:blip r:embed="rId7"/>
                          <a:stretch>
                            <a:fillRect l="-439216" t="-52769" r="-100840" b="-651"/>
                          </a:stretch>
                        </a:blipFill>
                      </a:tcPr>
                    </a:tc>
                    <a:tc>
                      <a:txBody>
                        <a:bodyPr/>
                        <a:lstStyle/>
                        <a:p>
                          <a:endParaRPr lang="en-US"/>
                        </a:p>
                      </a:txBody>
                      <a:tcPr marL="68580" marR="68580" marT="0" marB="0" anchor="ctr">
                        <a:blipFill>
                          <a:blip r:embed="rId7"/>
                          <a:stretch>
                            <a:fillRect l="-540730" t="-52769" r="-1124" b="-651"/>
                          </a:stretch>
                        </a:blipFill>
                      </a:tcPr>
                    </a:tc>
                    <a:extLst>
                      <a:ext uri="{0D108BD9-81ED-4DB2-BD59-A6C34878D82A}">
                        <a16:rowId xmlns:a16="http://schemas.microsoft.com/office/drawing/2014/main" val="2297343244"/>
                      </a:ext>
                    </a:extLst>
                  </a:tr>
                </a:tbl>
              </a:graphicData>
            </a:graphic>
          </p:graphicFrame>
        </mc:Fallback>
      </mc:AlternateContent>
    </p:spTree>
    <p:extLst>
      <p:ext uri="{BB962C8B-B14F-4D97-AF65-F5344CB8AC3E}">
        <p14:creationId xmlns:p14="http://schemas.microsoft.com/office/powerpoint/2010/main" val="2330288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childTnLst>
                                </p:cTn>
                              </p:par>
                              <p:par>
                                <p:cTn id="7" presetID="22" presetClass="entr" presetSubtype="8" fill="hold" grpId="0" nodeType="withEffect">
                                  <p:stCondLst>
                                    <p:cond delay="1000"/>
                                  </p:stCondLst>
                                  <p:childTnLst>
                                    <p:set>
                                      <p:cBhvr>
                                        <p:cTn id="8" dur="1" fill="hold">
                                          <p:stCondLst>
                                            <p:cond delay="0"/>
                                          </p:stCondLst>
                                        </p:cTn>
                                        <p:tgtEl>
                                          <p:spTgt spid="38"/>
                                        </p:tgtEl>
                                        <p:attrNameLst>
                                          <p:attrName>style.visibility</p:attrName>
                                        </p:attrNameLst>
                                      </p:cBhvr>
                                      <p:to>
                                        <p:strVal val="visible"/>
                                      </p:to>
                                    </p:set>
                                    <p:animEffect transition="in" filter="wipe(left)">
                                      <p:cBhvr>
                                        <p:cTn id="9" dur="75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75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75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ipe(left)">
                                      <p:cBhvr>
                                        <p:cTn id="24" dur="75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wipe(left)">
                                      <p:cBhvr>
                                        <p:cTn id="34" dur="500"/>
                                        <p:tgtEl>
                                          <p:spTgt spid="7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5">
                                            <p:txEl>
                                              <p:pRg st="1" end="1"/>
                                            </p:txEl>
                                          </p:spTgt>
                                        </p:tgtEl>
                                        <p:attrNameLst>
                                          <p:attrName>style.visibility</p:attrName>
                                        </p:attrNameLst>
                                      </p:cBhvr>
                                      <p:to>
                                        <p:strVal val="visible"/>
                                      </p:to>
                                    </p:set>
                                    <p:animEffect transition="in" filter="wipe(left)">
                                      <p:cBhvr>
                                        <p:cTn id="39" dur="5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79584" y="6447556"/>
            <a:ext cx="23717251" cy="726844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3195838"/>
            <a:ext cx="23717251" cy="2956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780244" y="3948895"/>
                <a:ext cx="23216589" cy="2123658"/>
              </a:xfrm>
              <a:prstGeom prst="rect">
                <a:avLst/>
              </a:prstGeom>
              <a:noFill/>
            </p:spPr>
            <p:txBody>
              <a:bodyPr wrap="square" rtlCol="0">
                <a:spAutoFit/>
              </a:bodyPr>
              <a:lstStyle/>
              <a:p>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tròn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𝟖𝟑𝟏𝟔</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𝟒</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chục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𝟗</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𝟕𝟓𝟒</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trăm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tuyệt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tròn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80244" y="3948895"/>
                <a:ext cx="23216589" cy="2123658"/>
              </a:xfrm>
              <a:prstGeom prst="rect">
                <a:avLst/>
              </a:prstGeom>
              <a:blipFill>
                <a:blip r:embed="rId3"/>
                <a:stretch>
                  <a:fillRect l="-1077" t="-6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663554" y="6903015"/>
                <a:ext cx="17268125" cy="5040354"/>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𝟖𝟑𝟏𝟔</m:t>
                    </m:r>
                    <m:r>
                      <a:rPr lang="en-US" sz="4400" b="1" i="1">
                        <a:latin typeface="Cambria Math" panose="02040503050406030204" pitchFamily="18" charset="0"/>
                      </a:rPr>
                      <m:t>,</m:t>
                    </m:r>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𝟖𝟑𝟐𝟎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Sai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𝟖𝟑𝟐𝟎</m:t>
                        </m:r>
                        <m:r>
                          <a:rPr lang="en-US" sz="4400" b="1" i="1">
                            <a:latin typeface="Cambria Math" panose="02040503050406030204" pitchFamily="18" charset="0"/>
                          </a:rPr>
                          <m:t>−</m:t>
                        </m:r>
                        <m:r>
                          <a:rPr lang="en-US" sz="4400" b="1" i="1">
                            <a:latin typeface="Cambria Math" panose="02040503050406030204" pitchFamily="18" charset="0"/>
                          </a:rPr>
                          <m:t>𝟖𝟑𝟏𝟔</m:t>
                        </m:r>
                        <m:r>
                          <a:rPr lang="en-US" sz="4400" b="1" i="1">
                            <a:latin typeface="Cambria Math" panose="02040503050406030204" pitchFamily="18" charset="0"/>
                          </a:rPr>
                          <m:t>,</m:t>
                        </m:r>
                        <m:r>
                          <a:rPr lang="en-US" sz="4400" b="1" i="1">
                            <a:latin typeface="Cambria Math" panose="02040503050406030204" pitchFamily="18" charset="0"/>
                          </a:rPr>
                          <m:t>𝟒</m:t>
                        </m:r>
                      </m:e>
                    </m:d>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𝟕𝟓𝟒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𝟕𝟓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Sai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𝟕𝟓</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𝟕𝟓𝟒</m:t>
                        </m:r>
                      </m:e>
                    </m:d>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𝟎𝟎𝟒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663554" y="6903015"/>
                <a:ext cx="17268125" cy="5040354"/>
              </a:xfrm>
              <a:prstGeom prst="rect">
                <a:avLst/>
              </a:prstGeom>
              <a:blipFill>
                <a:blip r:embed="rId4"/>
                <a:stretch>
                  <a:fillRect l="-1412" b="-4716"/>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1452321" y="1486475"/>
            <a:ext cx="22544513" cy="1446550"/>
            <a:chOff x="739068" y="1476599"/>
            <a:chExt cx="15391148" cy="1506596"/>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8" y="2521713"/>
              <a:ext cx="1287979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476599"/>
              <a:ext cx="14663966" cy="1506596"/>
              <a:chOff x="739068" y="1476599"/>
              <a:chExt cx="14663966" cy="1506596"/>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08954" y="1476599"/>
                <a:ext cx="13294080" cy="1506596"/>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chemeClr val="tx1"/>
                    </a:solidFill>
                    <a:latin typeface="Tahoma" panose="020B0604030504040204" pitchFamily="34" charset="0"/>
                    <a:ea typeface="Tahoma" panose="020B0604030504040204" pitchFamily="34" charset="0"/>
                    <a:cs typeface="Tahoma" panose="020B0604030504040204" pitchFamily="34" charset="0"/>
                  </a:rPr>
                  <a:t>LUYỆN TẬP_</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2.3. Ô</a:t>
                </a:r>
                <a:r>
                  <a:rPr lang="vi-VN"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ẬP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endParaRPr lang="vi-VN"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CÁC SỐ ĐẶC TRƯNG VÀ MẪU SỐ LIỆU KHÔNG GHÉP NHÓM</a:t>
                </a:r>
                <a:endParaRPr lang="en-US"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80815" y="297094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5643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wipe(left)">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4" end="4"/>
                                            </p:txEl>
                                          </p:spTgt>
                                        </p:tgtEl>
                                        <p:attrNameLst>
                                          <p:attrName>style.visibility</p:attrName>
                                        </p:attrNameLst>
                                      </p:cBhvr>
                                      <p:to>
                                        <p:strVal val="visible"/>
                                      </p:to>
                                    </p:set>
                                    <p:animEffect transition="in" filter="wipe(left)">
                                      <p:cBhvr>
                                        <p:cTn id="3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79584" y="6447555"/>
            <a:ext cx="23717251" cy="6781315"/>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3195838"/>
            <a:ext cx="23717251" cy="2956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517018" y="3249624"/>
                <a:ext cx="23485982" cy="3477875"/>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Hàm lượng Natri (đơn vị mg) trong 100 g một số loại ngũ cốc được cho như sau:</a:t>
                </a:r>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vi-VN" sz="4400" b="1" i="1">
                          <a:latin typeface="Cambria Math" panose="02040503050406030204" pitchFamily="18" charset="0"/>
                        </a:rPr>
                        <m:t>𝟎𝟑𝟒𝟎𝟕𝟎𝟏𝟒𝟎𝟐𝟎𝟎𝟏𝟖𝟎𝟐𝟏𝟎𝟏𝟓𝟎𝟏𝟎𝟎𝟏𝟑𝟎</m:t>
                      </m:r>
                    </m:oMath>
                    <m:oMath xmlns:m="http://schemas.openxmlformats.org/officeDocument/2006/math">
                      <m:r>
                        <a:rPr lang="vi-VN" sz="4400" b="1" i="1">
                          <a:latin typeface="Cambria Math" panose="02040503050406030204" pitchFamily="18" charset="0"/>
                        </a:rPr>
                        <m:t>𝟏𝟒𝟎𝟏𝟖𝟎𝟏𝟗𝟎𝟏𝟔𝟎𝟐𝟗𝟎𝟓𝟎𝟐𝟐𝟎𝟏𝟖𝟎𝟐𝟎𝟎𝟐𝟏𝟎</m:t>
                      </m:r>
                      <m:r>
                        <a:rPr lang="vi-VN" sz="4400" b="1" i="1">
                          <a:latin typeface="Cambria Math" panose="02040503050406030204" pitchFamily="18"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Tìm giá trị bất thường trong mẫu số liệu trên bằng cách sử dụng biểu đồ hộp.</a:t>
                </a:r>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7018" y="3249624"/>
                <a:ext cx="23485982" cy="3477875"/>
              </a:xfrm>
              <a:prstGeom prst="rect">
                <a:avLst/>
              </a:prstGeom>
              <a:blipFill>
                <a:blip r:embed="rId3"/>
                <a:stretch>
                  <a:fillRect l="-1064" t="-35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486830" y="6254040"/>
                <a:ext cx="14067370" cy="3867662"/>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kumimoji="0" lang="en-US" sz="4400" b="1" i="0" u="sng"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Từ mẫu số liệu ta tính được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𝟏𝟑𝟓</m:t>
                    </m:r>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𝟐𝟎𝟓</m:t>
                    </m:r>
                  </m:oMath>
                </a14:m>
                <a:r>
                  <a:rPr lang="vi-VN" sz="4400" b="1">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Do đó, khoảng tứ phân vị là:</a:t>
                </a:r>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𝟐𝟎𝟓</m:t>
                      </m:r>
                      <m:r>
                        <a:rPr lang="vi-VN" sz="4400" b="1" i="1">
                          <a:latin typeface="Cambria Math" panose="02040503050406030204" pitchFamily="18" charset="0"/>
                        </a:rPr>
                        <m:t>−</m:t>
                      </m:r>
                      <m:r>
                        <a:rPr lang="vi-VN" sz="4400" b="1" i="1">
                          <a:latin typeface="Cambria Math" panose="02040503050406030204" pitchFamily="18" charset="0"/>
                        </a:rPr>
                        <m:t>𝟏𝟑𝟓</m:t>
                      </m:r>
                      <m:r>
                        <a:rPr lang="vi-VN" sz="4400" b="1" i="1">
                          <a:latin typeface="Cambria Math" panose="02040503050406030204" pitchFamily="18" charset="0"/>
                        </a:rPr>
                        <m:t>=</m:t>
                      </m:r>
                      <m:r>
                        <a:rPr lang="vi-VN" sz="4400" b="1" i="1">
                          <a:latin typeface="Cambria Math" panose="02040503050406030204" pitchFamily="18" charset="0"/>
                        </a:rPr>
                        <m:t>𝟕𝟎</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Biểu đồ hộp cho mẫu số liệu này là:</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486830" y="6254040"/>
                <a:ext cx="14067370" cy="3867662"/>
              </a:xfrm>
              <a:prstGeom prst="rect">
                <a:avLst/>
              </a:prstGeom>
              <a:blipFill>
                <a:blip r:embed="rId4"/>
                <a:stretch>
                  <a:fillRect l="-1776" r="-2426" b="-6782"/>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5551334" y="1474381"/>
            <a:ext cx="18190117" cy="1446550"/>
            <a:chOff x="739068" y="1476599"/>
            <a:chExt cx="12418400" cy="1506596"/>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476599"/>
              <a:ext cx="12418400" cy="1506596"/>
              <a:chOff x="739068" y="1476599"/>
              <a:chExt cx="12418400" cy="1506596"/>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08954" y="1476599"/>
                <a:ext cx="11048514" cy="1506596"/>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a:ln>
                      <a:solidFill>
                        <a:srgbClr val="008000"/>
                      </a:solidFill>
                    </a:ln>
                    <a:solidFill>
                      <a:schemeClr val="tx1"/>
                    </a:solidFill>
                    <a:latin typeface="Tahoma" panose="020B0604030504040204" pitchFamily="34" charset="0"/>
                    <a:ea typeface="Tahoma" panose="020B0604030504040204" pitchFamily="34" charset="0"/>
                    <a:cs typeface="Tahoma" panose="020B0604030504040204" pitchFamily="34" charset="0"/>
                  </a:rPr>
                  <a:t>LUYỆN TẬP_</a:t>
                </a:r>
                <a:r>
                  <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rPr>
                  <a:t>2.3. ÔT3: CÁC SỐ ĐẶC TRƯNG VÀ MẪU SỐ LIỆU KHÔNG GHÉP NHÓM</a:t>
                </a:r>
                <a:endParaRPr lang="en-US" sz="4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pic>
        <p:nvPicPr>
          <p:cNvPr id="72" name="Picture 71">
            <a:extLst>
              <a:ext uri="{FF2B5EF4-FFF2-40B4-BE49-F238E27FC236}">
                <a16:creationId xmlns:a16="http://schemas.microsoft.com/office/drawing/2014/main" id="{ACCC08AB-B801-4A4A-BC9D-A3C957E8E3BF}"/>
              </a:ext>
            </a:extLst>
          </p:cNvPr>
          <p:cNvPicPr/>
          <p:nvPr/>
        </p:nvPicPr>
        <p:blipFill>
          <a:blip r:embed="rId5"/>
          <a:stretch>
            <a:fillRect/>
          </a:stretch>
        </p:blipFill>
        <p:spPr>
          <a:xfrm>
            <a:off x="14450558" y="6707692"/>
            <a:ext cx="9323842" cy="4036508"/>
          </a:xfrm>
          <a:prstGeom prst="rect">
            <a:avLst/>
          </a:prstGeom>
        </p:spPr>
      </p:pic>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0A0ABF8-BFB2-4DB9-8449-1B7394102985}"/>
                  </a:ext>
                </a:extLst>
              </p:cNvPr>
              <p:cNvSpPr txBox="1"/>
              <p:nvPr/>
            </p:nvSpPr>
            <p:spPr>
              <a:xfrm>
                <a:off x="492926" y="11227618"/>
                <a:ext cx="22695414" cy="1497782"/>
              </a:xfrm>
              <a:prstGeom prst="rect">
                <a:avLst/>
              </a:prstGeom>
              <a:noFill/>
            </p:spPr>
            <p:txBody>
              <a:bodyPr wrap="square">
                <a:spAutoFit/>
              </a:bodyPr>
              <a:lstStyle/>
              <a:p>
                <a:r>
                  <a:rPr lang="vi-VN"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𝟑𝟎</m:t>
                    </m:r>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𝟑𝟏𝟎</m:t>
                    </m:r>
                  </m:oMath>
                </a14:m>
                <a:r>
                  <a:rPr lang="vi-VN" sz="4400" b="1">
                    <a:latin typeface="Tahoma" panose="020B0604030504040204" pitchFamily="34" charset="0"/>
                    <a:ea typeface="Tahoma" panose="020B0604030504040204" pitchFamily="34" charset="0"/>
                    <a:cs typeface="Tahoma" panose="020B0604030504040204" pitchFamily="34" charset="0"/>
                  </a:rPr>
                  <a:t> nên trong mẫu số liệu có hai giá trị được xem là bất thường là 340 mg (lớn hơn 310 mg) và 0 mg (bé hơn 30 mg).</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3" name="TextBox 72">
                <a:extLst>
                  <a:ext uri="{FF2B5EF4-FFF2-40B4-BE49-F238E27FC236}">
                    <a16:creationId xmlns:a16="http://schemas.microsoft.com/office/drawing/2014/main" id="{A0A0ABF8-BFB2-4DB9-8449-1B7394102985}"/>
                  </a:ext>
                </a:extLst>
              </p:cNvPr>
              <p:cNvSpPr txBox="1">
                <a:spLocks noRot="1" noChangeAspect="1" noMove="1" noResize="1" noEditPoints="1" noAdjustHandles="1" noChangeArrowheads="1" noChangeShapeType="1" noTextEdit="1"/>
              </p:cNvSpPr>
              <p:nvPr/>
            </p:nvSpPr>
            <p:spPr>
              <a:xfrm>
                <a:off x="492926" y="11227618"/>
                <a:ext cx="22695414" cy="1497782"/>
              </a:xfrm>
              <a:prstGeom prst="rect">
                <a:avLst/>
              </a:prstGeom>
              <a:blipFill>
                <a:blip r:embed="rId6"/>
                <a:stretch>
                  <a:fillRect l="-1101" t="-9756" b="-18699"/>
                </a:stretch>
              </a:blipFill>
            </p:spPr>
            <p:txBody>
              <a:bodyPr/>
              <a:lstStyle/>
              <a:p>
                <a:r>
                  <a:rPr lang="en-US">
                    <a:noFill/>
                  </a:rPr>
                  <a:t> </a:t>
                </a:r>
              </a:p>
            </p:txBody>
          </p:sp>
        </mc:Fallback>
      </mc:AlternateContent>
    </p:spTree>
    <p:extLst>
      <p:ext uri="{BB962C8B-B14F-4D97-AF65-F5344CB8AC3E}">
        <p14:creationId xmlns:p14="http://schemas.microsoft.com/office/powerpoint/2010/main" val="3121227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wipe(left)">
                                      <p:cBhvr>
                                        <p:cTn id="30" dur="500"/>
                                        <p:tgtEl>
                                          <p:spTgt spid="21">
                                            <p:txEl>
                                              <p:pRg st="2" end="2"/>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wipe(left)">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wipe(left)">
                                      <p:cBhvr>
                                        <p:cTn id="38" dur="500"/>
                                        <p:tgtEl>
                                          <p:spTgt spid="2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3">
                                            <p:txEl>
                                              <p:pRg st="0" end="0"/>
                                            </p:txEl>
                                          </p:spTgt>
                                        </p:tgtEl>
                                        <p:attrNameLst>
                                          <p:attrName>style.visibility</p:attrName>
                                        </p:attrNameLst>
                                      </p:cBhvr>
                                      <p:to>
                                        <p:strVal val="visible"/>
                                      </p:to>
                                    </p:set>
                                    <p:animEffect transition="in" filter="wipe(left)">
                                      <p:cBhvr>
                                        <p:cTn id="43"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79584" y="6986697"/>
            <a:ext cx="23717251" cy="6242173"/>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15992" y="1915451"/>
            <a:ext cx="23717251" cy="4806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217105" y="1914876"/>
            <a:ext cx="18235732" cy="1446550"/>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chi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74" name="TextBox 73">
            <a:extLst>
              <a:ext uri="{FF2B5EF4-FFF2-40B4-BE49-F238E27FC236}">
                <a16:creationId xmlns:a16="http://schemas.microsoft.com/office/drawing/2014/main" id="{9C84FE94-360D-4A15-8B68-D0C88CCDEC90}"/>
              </a:ext>
            </a:extLst>
          </p:cNvPr>
          <p:cNvSpPr txBox="1"/>
          <p:nvPr/>
        </p:nvSpPr>
        <p:spPr>
          <a:xfrm>
            <a:off x="548491" y="3193937"/>
            <a:ext cx="12590833" cy="347787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Hãy lập công thức hàm số bậc nhất mô tả sự phụ thuộc của thuế thu nhập cá nhân vào phần thu nhập tínhthuế/tháng với mức thu nhập tính thuế/tháng không quá 5 triệu đồng và vẽ đồ thị hàm số này. </a:t>
            </a:r>
          </a:p>
        </p:txBody>
      </p:sp>
      <p:pic>
        <p:nvPicPr>
          <p:cNvPr id="14" name="Picture 13">
            <a:extLst>
              <a:ext uri="{FF2B5EF4-FFF2-40B4-BE49-F238E27FC236}">
                <a16:creationId xmlns:a16="http://schemas.microsoft.com/office/drawing/2014/main" id="{4837FD11-75F8-46D8-80AF-10B179AFEB0A}"/>
              </a:ext>
            </a:extLst>
          </p:cNvPr>
          <p:cNvPicPr>
            <a:picLocks noChangeAspect="1"/>
          </p:cNvPicPr>
          <p:nvPr/>
        </p:nvPicPr>
        <p:blipFill>
          <a:blip r:embed="rId3"/>
          <a:stretch>
            <a:fillRect/>
          </a:stretch>
        </p:blipFill>
        <p:spPr>
          <a:xfrm>
            <a:off x="13145286" y="2709279"/>
            <a:ext cx="10644323" cy="65753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418066" y="7156470"/>
                <a:ext cx="12851682" cy="3477875"/>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Phương pháp</a:t>
                </a:r>
                <a:r>
                  <a:rPr lang="vi-VN" sz="4400" b="1">
                    <a:latin typeface="Tahoma" panose="020B0604030504040204" pitchFamily="34" charset="0"/>
                    <a:ea typeface="Tahoma" panose="020B0604030504040204" pitchFamily="34" charset="0"/>
                    <a:cs typeface="Tahoma" panose="020B0604030504040204" pitchFamily="34" charset="0"/>
                  </a:rPr>
                  <a:t> giải</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Bước 1: Gọi </a:t>
                </a:r>
                <a14:m>
                  <m:oMath xmlns:m="http://schemas.openxmlformats.org/officeDocument/2006/math">
                    <m:r>
                      <a:rPr lang="pt-BR" sz="4400" b="1" i="1">
                        <a:latin typeface="Cambria Math" panose="02040503050406030204" pitchFamily="18" charset="0"/>
                      </a:rPr>
                      <m:t>𝒙</m:t>
                    </m:r>
                  </m:oMath>
                </a14:m>
                <a:r>
                  <a:rPr lang="pt-BR" sz="4400" b="1">
                    <a:latin typeface="Tahoma" panose="020B0604030504040204" pitchFamily="34" charset="0"/>
                    <a:ea typeface="Tahoma" panose="020B0604030504040204" pitchFamily="34" charset="0"/>
                    <a:cs typeface="Tahoma" panose="020B0604030504040204" pitchFamily="34" charset="0"/>
                  </a:rPr>
                  <a:t> là mức thu nhập tính thuế/ tháng không quá </a:t>
                </a:r>
                <a14:m>
                  <m:oMath xmlns:m="http://schemas.openxmlformats.org/officeDocument/2006/math">
                    <m:r>
                      <a:rPr lang="pt-BR" sz="4400" b="1" i="1">
                        <a:latin typeface="Cambria Math" panose="02040503050406030204" pitchFamily="18" charset="0"/>
                      </a:rPr>
                      <m:t>𝟓</m:t>
                    </m:r>
                  </m:oMath>
                </a14:m>
                <a:r>
                  <a:rPr lang="pt-BR" sz="4400" b="1">
                    <a:latin typeface="Tahoma" panose="020B0604030504040204" pitchFamily="34" charset="0"/>
                    <a:ea typeface="Tahoma" panose="020B0604030504040204" pitchFamily="34" charset="0"/>
                    <a:cs typeface="Tahoma" panose="020B0604030504040204" pitchFamily="34" charset="0"/>
                  </a:rPr>
                  <a:t>triệu đồng của một người(</a:t>
                </a:r>
                <a14:m>
                  <m:oMath xmlns:m="http://schemas.openxmlformats.org/officeDocument/2006/math">
                    <m:r>
                      <a:rPr lang="pt-BR" sz="4400" b="1" i="1">
                        <a:latin typeface="Cambria Math" panose="02040503050406030204" pitchFamily="18" charset="0"/>
                      </a:rPr>
                      <m:t>𝒙</m:t>
                    </m:r>
                    <m:r>
                      <a:rPr lang="pt-BR" sz="4400" b="1" i="1">
                        <a:latin typeface="Cambria Math" panose="02040503050406030204" pitchFamily="18" charset="0"/>
                      </a:rPr>
                      <m:t>&gt;</m:t>
                    </m:r>
                    <m:r>
                      <a:rPr lang="pt-BR" sz="4400" b="1" i="1">
                        <a:latin typeface="Cambria Math" panose="02040503050406030204" pitchFamily="18" charset="0"/>
                      </a:rPr>
                      <m:t>𝟎</m:t>
                    </m:r>
                  </m:oMath>
                </a14:m>
                <a:r>
                  <a:rPr lang="pt-BR"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Bước 2: Xác định thuế suất của </a:t>
                </a:r>
                <a14:m>
                  <m:oMath xmlns:m="http://schemas.openxmlformats.org/officeDocument/2006/math">
                    <m:r>
                      <a:rPr lang="pt-BR" sz="4400" b="1" i="1">
                        <a:latin typeface="Cambria Math" panose="02040503050406030204" pitchFamily="18" charset="0"/>
                      </a:rPr>
                      <m:t>𝒙</m:t>
                    </m:r>
                  </m:oMath>
                </a14:m>
                <a:r>
                  <a:rPr lang="pt-BR"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418066" y="7156470"/>
                <a:ext cx="12851682" cy="3477875"/>
              </a:xfrm>
              <a:prstGeom prst="rect">
                <a:avLst/>
              </a:prstGeom>
              <a:blipFill>
                <a:blip r:embed="rId4"/>
                <a:stretch>
                  <a:fillRect l="-1945" t="-3684"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4CFC952-FC7E-4319-8BD4-A00A695E6B03}"/>
                  </a:ext>
                </a:extLst>
              </p:cNvPr>
              <p:cNvSpPr txBox="1"/>
              <p:nvPr/>
            </p:nvSpPr>
            <p:spPr>
              <a:xfrm>
                <a:off x="11156039" y="9548891"/>
                <a:ext cx="12851682" cy="3477875"/>
              </a:xfrm>
              <a:prstGeom prst="rect">
                <a:avLst/>
              </a:prstGeom>
              <a:noFill/>
            </p:spPr>
            <p:txBody>
              <a:bodyPr wrap="square">
                <a:spAutoFit/>
              </a:bodyPr>
              <a:lstStyle/>
              <a:p>
                <a:r>
                  <a:rPr lang="pt-BR" sz="4400" b="1">
                    <a:latin typeface="Tahoma" panose="020B0604030504040204" pitchFamily="34" charset="0"/>
                    <a:ea typeface="Tahoma" panose="020B0604030504040204" pitchFamily="34" charset="0"/>
                    <a:cs typeface="Tahoma" panose="020B0604030504040204" pitchFamily="34" charset="0"/>
                  </a:rPr>
                  <a:t>Bước 3: Lập công thức biểu diễn thuế thu nhập cá nhân.</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Thuế thu nhập cá nhân = Thu nhập tính thuế </a:t>
                </a:r>
                <a14:m>
                  <m:oMath xmlns:m="http://schemas.openxmlformats.org/officeDocument/2006/math">
                    <m:r>
                      <a:rPr lang="pt-BR" sz="4400" b="1" i="1">
                        <a:latin typeface="Cambria Math" panose="02040503050406030204" pitchFamily="18" charset="0"/>
                      </a:rPr>
                      <m:t>×</m:t>
                    </m:r>
                  </m:oMath>
                </a14:m>
                <a:r>
                  <a:rPr lang="pt-BR" sz="4400" b="1">
                    <a:latin typeface="Tahoma" panose="020B0604030504040204" pitchFamily="34" charset="0"/>
                    <a:ea typeface="Tahoma" panose="020B0604030504040204" pitchFamily="34" charset="0"/>
                    <a:cs typeface="Tahoma" panose="020B0604030504040204" pitchFamily="34" charset="0"/>
                  </a:rPr>
                  <a:t> Thuế suất</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Bước 4: Vẽ đồ thị hàm số bậc nhất.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4CFC952-FC7E-4319-8BD4-A00A695E6B03}"/>
                  </a:ext>
                </a:extLst>
              </p:cNvPr>
              <p:cNvSpPr txBox="1">
                <a:spLocks noRot="1" noChangeAspect="1" noMove="1" noResize="1" noEditPoints="1" noAdjustHandles="1" noChangeArrowheads="1" noChangeShapeType="1" noTextEdit="1"/>
              </p:cNvSpPr>
              <p:nvPr/>
            </p:nvSpPr>
            <p:spPr>
              <a:xfrm>
                <a:off x="11156039" y="9548891"/>
                <a:ext cx="12851682" cy="3477875"/>
              </a:xfrm>
              <a:prstGeom prst="rect">
                <a:avLst/>
              </a:prstGeom>
              <a:blipFill>
                <a:blip r:embed="rId5"/>
                <a:stretch>
                  <a:fillRect l="-1898" t="-3503" r="-2324" b="-7356"/>
                </a:stretch>
              </a:blipFill>
            </p:spPr>
            <p:txBody>
              <a:bodyPr/>
              <a:lstStyle/>
              <a:p>
                <a:r>
                  <a:rPr lang="en-US">
                    <a:noFill/>
                  </a:rPr>
                  <a:t> </a:t>
                </a:r>
              </a:p>
            </p:txBody>
          </p:sp>
        </mc:Fallback>
      </mc:AlternateContent>
    </p:spTree>
    <p:extLst>
      <p:ext uri="{BB962C8B-B14F-4D97-AF65-F5344CB8AC3E}">
        <p14:creationId xmlns:p14="http://schemas.microsoft.com/office/powerpoint/2010/main" val="1284266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750"/>
                                        <p:tgtEl>
                                          <p:spTgt spid="74"/>
                                        </p:tgtEl>
                                      </p:cBhvr>
                                    </p:animEffect>
                                  </p:childTnLst>
                                </p:cTn>
                              </p:par>
                              <p:par>
                                <p:cTn id="12" presetID="22" presetClass="entr" presetSubtype="8"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75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75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left)">
                                      <p:cBhvr>
                                        <p:cTn id="30" dur="750"/>
                                        <p:tgtEl>
                                          <p:spTgt spid="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wipe(left)">
                                      <p:cBhvr>
                                        <p:cTn id="35" dur="750"/>
                                        <p:tgtEl>
                                          <p:spTgt spid="2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5">
                                            <p:txEl>
                                              <p:pRg st="0" end="0"/>
                                            </p:txEl>
                                          </p:spTgt>
                                        </p:tgtEl>
                                        <p:attrNameLst>
                                          <p:attrName>style.visibility</p:attrName>
                                        </p:attrNameLst>
                                      </p:cBhvr>
                                      <p:to>
                                        <p:strVal val="visible"/>
                                      </p:to>
                                    </p:set>
                                    <p:animEffect transition="in" filter="wipe(left)">
                                      <p:cBhvr>
                                        <p:cTn id="40" dur="750"/>
                                        <p:tgtEl>
                                          <p:spTgt spid="7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5">
                                            <p:txEl>
                                              <p:pRg st="1" end="1"/>
                                            </p:txEl>
                                          </p:spTgt>
                                        </p:tgtEl>
                                        <p:attrNameLst>
                                          <p:attrName>style.visibility</p:attrName>
                                        </p:attrNameLst>
                                      </p:cBhvr>
                                      <p:to>
                                        <p:strVal val="visible"/>
                                      </p:to>
                                    </p:set>
                                    <p:animEffect transition="in" filter="wipe(left)">
                                      <p:cBhvr>
                                        <p:cTn id="45" dur="750"/>
                                        <p:tgtEl>
                                          <p:spTgt spid="7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5">
                                            <p:txEl>
                                              <p:pRg st="2" end="2"/>
                                            </p:txEl>
                                          </p:spTgt>
                                        </p:tgtEl>
                                        <p:attrNameLst>
                                          <p:attrName>style.visibility</p:attrName>
                                        </p:attrNameLst>
                                      </p:cBhvr>
                                      <p:to>
                                        <p:strVal val="visible"/>
                                      </p:to>
                                    </p:set>
                                    <p:animEffect transition="in" filter="wipe(left)">
                                      <p:cBhvr>
                                        <p:cTn id="50" dur="75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79584" y="6986697"/>
            <a:ext cx="23717251" cy="6242173"/>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15992" y="1915451"/>
            <a:ext cx="23717251" cy="4806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217105" y="1914876"/>
            <a:ext cx="18235732" cy="1446550"/>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Thuế suất biểu luỹ tiến từng phần được phân loại chi tiết trong bảng sau:</a:t>
            </a: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74" name="TextBox 73">
            <a:extLst>
              <a:ext uri="{FF2B5EF4-FFF2-40B4-BE49-F238E27FC236}">
                <a16:creationId xmlns:a16="http://schemas.microsoft.com/office/drawing/2014/main" id="{9C84FE94-360D-4A15-8B68-D0C88CCDEC90}"/>
              </a:ext>
            </a:extLst>
          </p:cNvPr>
          <p:cNvSpPr txBox="1"/>
          <p:nvPr/>
        </p:nvSpPr>
        <p:spPr>
          <a:xfrm>
            <a:off x="548491" y="3193937"/>
            <a:ext cx="12590833" cy="347787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Hãy lập công thức hàm số bậc nhất mô tả sự phụ thuộc của thuế thu nhập cá nhân vào phần thu nhập tínhthuế/tháng với mức thu nhập tính thuế/tháng không quá 5 triệu đồng và vẽ đồ thị hàm số này. </a:t>
            </a:r>
          </a:p>
        </p:txBody>
      </p:sp>
      <p:pic>
        <p:nvPicPr>
          <p:cNvPr id="14" name="Picture 13">
            <a:extLst>
              <a:ext uri="{FF2B5EF4-FFF2-40B4-BE49-F238E27FC236}">
                <a16:creationId xmlns:a16="http://schemas.microsoft.com/office/drawing/2014/main" id="{4837FD11-75F8-46D8-80AF-10B179AFEB0A}"/>
              </a:ext>
            </a:extLst>
          </p:cNvPr>
          <p:cNvPicPr>
            <a:picLocks noChangeAspect="1"/>
          </p:cNvPicPr>
          <p:nvPr/>
        </p:nvPicPr>
        <p:blipFill>
          <a:blip r:embed="rId3"/>
          <a:stretch>
            <a:fillRect/>
          </a:stretch>
        </p:blipFill>
        <p:spPr>
          <a:xfrm>
            <a:off x="13145286" y="2709279"/>
            <a:ext cx="10644323" cy="65753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418066" y="7156470"/>
                <a:ext cx="10326134" cy="4832092"/>
              </a:xfrm>
              <a:prstGeom prst="rect">
                <a:avLst/>
              </a:prstGeom>
              <a:noFill/>
            </p:spPr>
            <p:txBody>
              <a:bodyPr wrap="square">
                <a:spAutoFit/>
              </a:bodyPr>
              <a:lstStyle/>
              <a:p>
                <a:r>
                  <a:rPr lang="vi-VN" sz="4400" b="1">
                    <a:latin typeface="Tahoma" panose="020B0604030504040204" pitchFamily="34" charset="0"/>
                    <a:ea typeface="Tahoma" panose="020B0604030504040204" pitchFamily="34" charset="0"/>
                    <a:cs typeface="Tahoma" panose="020B0604030504040204" pitchFamily="34" charset="0"/>
                  </a:rPr>
                  <a:t>Lời giải</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Với mức thu nhập </a:t>
                </a:r>
                <a14:m>
                  <m:oMath xmlns:m="http://schemas.openxmlformats.org/officeDocument/2006/math">
                    <m:r>
                      <a:rPr lang="pt-BR" sz="4400" b="1" i="1">
                        <a:latin typeface="Cambria Math" panose="02040503050406030204" pitchFamily="18" charset="0"/>
                      </a:rPr>
                      <m:t>𝒙</m:t>
                    </m:r>
                  </m:oMath>
                </a14:m>
                <a:r>
                  <a:rPr lang="pt-BR" sz="4400" b="1">
                    <a:latin typeface="Tahoma" panose="020B0604030504040204" pitchFamily="34" charset="0"/>
                    <a:ea typeface="Tahoma" panose="020B0604030504040204" pitchFamily="34" charset="0"/>
                    <a:cs typeface="Tahoma" panose="020B0604030504040204" pitchFamily="34" charset="0"/>
                  </a:rPr>
                  <a:t> ( triệu đồng) không quá </a:t>
                </a:r>
                <a14:m>
                  <m:oMath xmlns:m="http://schemas.openxmlformats.org/officeDocument/2006/math">
                    <m:r>
                      <a:rPr lang="pt-BR" sz="4400" b="1" i="1">
                        <a:latin typeface="Cambria Math" panose="02040503050406030204" pitchFamily="18" charset="0"/>
                      </a:rPr>
                      <m:t>𝟓</m:t>
                    </m:r>
                  </m:oMath>
                </a14:m>
                <a:r>
                  <a:rPr lang="pt-BR" sz="4400" b="1">
                    <a:latin typeface="Tahoma" panose="020B0604030504040204" pitchFamily="34" charset="0"/>
                    <a:ea typeface="Tahoma" panose="020B0604030504040204" pitchFamily="34" charset="0"/>
                    <a:cs typeface="Tahoma" panose="020B0604030504040204" pitchFamily="34" charset="0"/>
                  </a:rPr>
                  <a:t>triệu đồng thì thuế suất tương ứng là </a:t>
                </a:r>
                <a14:m>
                  <m:oMath xmlns:m="http://schemas.openxmlformats.org/officeDocument/2006/math">
                    <m:r>
                      <a:rPr lang="pt-BR" sz="4400" b="1" i="1">
                        <a:latin typeface="Cambria Math" panose="02040503050406030204" pitchFamily="18" charset="0"/>
                      </a:rPr>
                      <m:t>𝟓</m:t>
                    </m:r>
                    <m:r>
                      <a:rPr lang="pt-BR" sz="4400" b="1" i="1">
                        <a:latin typeface="Cambria Math" panose="02040503050406030204" pitchFamily="18" charset="0"/>
                      </a:rPr>
                      <m:t>%</m:t>
                    </m:r>
                  </m:oMath>
                </a14:m>
                <a:r>
                  <a:rPr lang="pt-BR"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Công thức hàm số bậc nhất mô tả sự phụ thuộc của thuế thu nhập cá nhân vào phần thu nhập tính </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418066" y="7156470"/>
                <a:ext cx="10326134" cy="4832092"/>
              </a:xfrm>
              <a:prstGeom prst="rect">
                <a:avLst/>
              </a:prstGeom>
              <a:blipFill>
                <a:blip r:embed="rId4"/>
                <a:stretch>
                  <a:fillRect l="-2420" t="-2648" r="-3424" b="-50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1F23E3CF-3B71-4C8F-80C4-134931B9B154}"/>
                  </a:ext>
                </a:extLst>
              </p:cNvPr>
              <p:cNvSpPr txBox="1"/>
              <p:nvPr/>
            </p:nvSpPr>
            <p:spPr>
              <a:xfrm>
                <a:off x="10744200" y="9694731"/>
                <a:ext cx="13252635" cy="2800767"/>
              </a:xfrm>
              <a:prstGeom prst="rect">
                <a:avLst/>
              </a:prstGeom>
              <a:noFill/>
            </p:spPr>
            <p:txBody>
              <a:bodyPr wrap="square">
                <a:sp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thuế/ tháng là: </a:t>
                </a:r>
                <a14:m>
                  <m:oMath xmlns:m="http://schemas.openxmlformats.org/officeDocument/2006/math">
                    <m:r>
                      <a:rPr lang="pt-BR" sz="4400" b="1" i="1">
                        <a:latin typeface="Cambria Math" panose="02040503050406030204" pitchFamily="18" charset="0"/>
                      </a:rPr>
                      <m:t>𝒚</m:t>
                    </m:r>
                    <m:r>
                      <a:rPr lang="pt-BR" sz="4400" b="1" i="1">
                        <a:latin typeface="Cambria Math" panose="02040503050406030204" pitchFamily="18" charset="0"/>
                      </a:rPr>
                      <m:t>=</m:t>
                    </m:r>
                    <m:r>
                      <a:rPr lang="pt-BR" sz="4400" b="1" i="1">
                        <a:latin typeface="Cambria Math" panose="02040503050406030204" pitchFamily="18" charset="0"/>
                      </a:rPr>
                      <m:t>𝒙</m:t>
                    </m:r>
                    <m:r>
                      <a:rPr lang="pt-BR" sz="4400" b="1" i="1">
                        <a:latin typeface="Cambria Math" panose="02040503050406030204" pitchFamily="18" charset="0"/>
                      </a:rPr>
                      <m:t>.</m:t>
                    </m:r>
                    <m:r>
                      <a:rPr lang="pt-BR" sz="4400" b="1" i="1">
                        <a:latin typeface="Cambria Math" panose="02040503050406030204" pitchFamily="18" charset="0"/>
                      </a:rPr>
                      <m:t>𝟓</m:t>
                    </m:r>
                    <m:r>
                      <a:rPr lang="pt-BR" sz="4400" b="1" i="1">
                        <a:latin typeface="Cambria Math" panose="02040503050406030204" pitchFamily="18" charset="0"/>
                      </a:rPr>
                      <m:t>%=</m:t>
                    </m:r>
                    <m:r>
                      <a:rPr lang="pt-BR" sz="4400" b="1" i="1">
                        <a:latin typeface="Cambria Math" panose="02040503050406030204" pitchFamily="18" charset="0"/>
                      </a:rPr>
                      <m:t>𝟎</m:t>
                    </m:r>
                    <m:r>
                      <a:rPr lang="pt-BR" sz="4400" b="1" i="1">
                        <a:latin typeface="Cambria Math" panose="02040503050406030204" pitchFamily="18" charset="0"/>
                      </a:rPr>
                      <m:t>,</m:t>
                    </m:r>
                    <m:r>
                      <a:rPr lang="pt-BR" sz="4400" b="1" i="1">
                        <a:latin typeface="Cambria Math" panose="02040503050406030204" pitchFamily="18" charset="0"/>
                      </a:rPr>
                      <m:t>𝟎𝟓</m:t>
                    </m:r>
                    <m:r>
                      <a:rPr lang="pt-BR" sz="4400" b="1" i="1">
                        <a:latin typeface="Cambria Math" panose="02040503050406030204" pitchFamily="18" charset="0"/>
                      </a:rPr>
                      <m:t>𝒙</m:t>
                    </m:r>
                    <m:r>
                      <a:rPr lang="en-US" sz="4400" b="1" i="1" smtClean="0">
                        <a:latin typeface="Cambria Math" panose="02040503050406030204" pitchFamily="18" charset="0"/>
                      </a:rPr>
                      <m:t> </m:t>
                    </m:r>
                  </m:oMath>
                </a14:m>
                <a:r>
                  <a:rPr lang="pt-BR" sz="4400" b="1" dirty="0">
                    <a:latin typeface="Tahoma" panose="020B0604030504040204" pitchFamily="34" charset="0"/>
                    <a:ea typeface="Tahoma" panose="020B0604030504040204" pitchFamily="34" charset="0"/>
                    <a:cs typeface="Tahoma" panose="020B0604030504040204" pitchFamily="34" charset="0"/>
                  </a:rPr>
                  <a:t>với</a:t>
                </a:r>
                <a14:m>
                  <m:oMath xmlns:m="http://schemas.openxmlformats.org/officeDocument/2006/math">
                    <m:r>
                      <a:rPr lang="en-US" sz="4400" b="1" i="0" smtClean="0">
                        <a:latin typeface="Cambria Math" panose="02040503050406030204" pitchFamily="18" charset="0"/>
                      </a:rPr>
                      <m:t> </m:t>
                    </m:r>
                    <m:r>
                      <a:rPr lang="pt-BR" sz="4400" b="1" i="1">
                        <a:latin typeface="Cambria Math" panose="02040503050406030204" pitchFamily="18" charset="0"/>
                      </a:rPr>
                      <m:t>𝟎</m:t>
                    </m:r>
                    <m:r>
                      <a:rPr lang="pt-BR" sz="4400" b="1" i="1">
                        <a:latin typeface="Cambria Math" panose="02040503050406030204" pitchFamily="18" charset="0"/>
                      </a:rPr>
                      <m:t>&lt;</m:t>
                    </m:r>
                    <m:r>
                      <a:rPr lang="pt-BR" sz="4400" b="1" i="1">
                        <a:latin typeface="Cambria Math" panose="02040503050406030204" pitchFamily="18" charset="0"/>
                      </a:rPr>
                      <m:t>𝒙</m:t>
                    </m:r>
                    <m:r>
                      <a:rPr lang="pt-BR" sz="4400" b="1" i="1">
                        <a:latin typeface="Cambria Math" panose="02040503050406030204" pitchFamily="18" charset="0"/>
                      </a:rPr>
                      <m:t>≤</m:t>
                    </m:r>
                    <m:r>
                      <a:rPr lang="pt-BR" sz="4400" b="1" i="1">
                        <a:latin typeface="Cambria Math" panose="02040503050406030204" pitchFamily="18" charset="0"/>
                      </a:rPr>
                      <m:t>𝟓</m:t>
                    </m:r>
                  </m:oMath>
                </a14:m>
                <a:r>
                  <a:rPr lang="pt-B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gốc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14:m>
                  <m:oMath xmlns:m="http://schemas.openxmlformats.org/officeDocument/2006/math">
                    <m:r>
                      <a:rPr lang="en-US" sz="4400" b="1" i="1">
                        <a:latin typeface="Cambria Math" panose="02040503050406030204" pitchFamily="18" charset="0"/>
                      </a:rPr>
                      <m:t>𝑨</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72" name="TextBox 71">
                <a:extLst>
                  <a:ext uri="{FF2B5EF4-FFF2-40B4-BE49-F238E27FC236}">
                    <a16:creationId xmlns:a16="http://schemas.microsoft.com/office/drawing/2014/main" id="{1F23E3CF-3B71-4C8F-80C4-134931B9B154}"/>
                  </a:ext>
                </a:extLst>
              </p:cNvPr>
              <p:cNvSpPr txBox="1">
                <a:spLocks noRot="1" noChangeAspect="1" noMove="1" noResize="1" noEditPoints="1" noAdjustHandles="1" noChangeArrowheads="1" noChangeShapeType="1" noTextEdit="1"/>
              </p:cNvSpPr>
              <p:nvPr/>
            </p:nvSpPr>
            <p:spPr>
              <a:xfrm>
                <a:off x="10744200" y="9694731"/>
                <a:ext cx="13252635" cy="2800767"/>
              </a:xfrm>
              <a:prstGeom prst="rect">
                <a:avLst/>
              </a:prstGeom>
              <a:blipFill>
                <a:blip r:embed="rId5"/>
                <a:stretch>
                  <a:fillRect l="-1887" t="-4565" r="-138" b="-9130"/>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092D6A85-1E03-D86D-9FF7-279D3CD0DB62}"/>
              </a:ext>
            </a:extLst>
          </p:cNvPr>
          <p:cNvCxnSpPr/>
          <p:nvPr/>
        </p:nvCxnSpPr>
        <p:spPr>
          <a:xfrm>
            <a:off x="10744200" y="9694731"/>
            <a:ext cx="0" cy="353413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0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750"/>
                                        <p:tgtEl>
                                          <p:spTgt spid="74"/>
                                        </p:tgtEl>
                                      </p:cBhvr>
                                    </p:animEffect>
                                  </p:childTnLst>
                                </p:cTn>
                              </p:par>
                              <p:par>
                                <p:cTn id="12" presetID="22" presetClass="entr" presetSubtype="8"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75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75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left)">
                                      <p:cBhvr>
                                        <p:cTn id="30" dur="750"/>
                                        <p:tgtEl>
                                          <p:spTgt spid="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wipe(left)">
                                      <p:cBhvr>
                                        <p:cTn id="35" dur="750"/>
                                        <p:tgtEl>
                                          <p:spTgt spid="21">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2">
                                            <p:txEl>
                                              <p:pRg st="0" end="0"/>
                                            </p:txEl>
                                          </p:spTgt>
                                        </p:tgtEl>
                                        <p:attrNameLst>
                                          <p:attrName>style.visibility</p:attrName>
                                        </p:attrNameLst>
                                      </p:cBhvr>
                                      <p:to>
                                        <p:strVal val="visible"/>
                                      </p:to>
                                    </p:set>
                                    <p:animEffect transition="in" filter="wipe(left)">
                                      <p:cBhvr>
                                        <p:cTn id="43" dur="750"/>
                                        <p:tgtEl>
                                          <p:spTgt spid="7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2">
                                            <p:txEl>
                                              <p:pRg st="1" end="1"/>
                                            </p:txEl>
                                          </p:spTgt>
                                        </p:tgtEl>
                                        <p:attrNameLst>
                                          <p:attrName>style.visibility</p:attrName>
                                        </p:attrNameLst>
                                      </p:cBhvr>
                                      <p:to>
                                        <p:strVal val="visible"/>
                                      </p:to>
                                    </p:set>
                                    <p:animEffect transition="in" filter="wipe(left)">
                                      <p:cBhvr>
                                        <p:cTn id="48" dur="750"/>
                                        <p:tgtEl>
                                          <p:spTgt spid="7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2">
                                            <p:txEl>
                                              <p:pRg st="2" end="2"/>
                                            </p:txEl>
                                          </p:spTgt>
                                        </p:tgtEl>
                                        <p:attrNameLst>
                                          <p:attrName>style.visibility</p:attrName>
                                        </p:attrNameLst>
                                      </p:cBhvr>
                                      <p:to>
                                        <p:strVal val="visible"/>
                                      </p:to>
                                    </p:set>
                                    <p:animEffect transition="in" filter="wipe(left)">
                                      <p:cBhvr>
                                        <p:cTn id="53" dur="750"/>
                                        <p:tgtEl>
                                          <p:spTgt spid="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79584" y="6986697"/>
            <a:ext cx="23717251" cy="6242173"/>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15992" y="1915451"/>
            <a:ext cx="23717251" cy="4806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217105" y="1914876"/>
            <a:ext cx="18235732" cy="1446550"/>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Thuế suất biểu luỹ tiến từng phần được phân loại chi tiết trong bảng sau:</a:t>
            </a: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Box 73">
            <a:extLst>
              <a:ext uri="{FF2B5EF4-FFF2-40B4-BE49-F238E27FC236}">
                <a16:creationId xmlns:a16="http://schemas.microsoft.com/office/drawing/2014/main" id="{9C84FE94-360D-4A15-8B68-D0C88CCDEC90}"/>
              </a:ext>
            </a:extLst>
          </p:cNvPr>
          <p:cNvSpPr txBox="1"/>
          <p:nvPr/>
        </p:nvSpPr>
        <p:spPr>
          <a:xfrm>
            <a:off x="548491" y="3193937"/>
            <a:ext cx="12590833" cy="347787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Hãy lập công thức hàm số bậc nhất mô tả sự phụ thuộc của thuế thu nhập cá nhân vào phần thu nhập tínhthuế/tháng với mức thu nhập tính thuế/tháng không quá 5 triệu đồng và vẽ đồ thị hàm số này. </a:t>
            </a:r>
          </a:p>
        </p:txBody>
      </p: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1F23E3CF-3B71-4C8F-80C4-134931B9B154}"/>
                  </a:ext>
                </a:extLst>
              </p:cNvPr>
              <p:cNvSpPr txBox="1"/>
              <p:nvPr/>
            </p:nvSpPr>
            <p:spPr>
              <a:xfrm>
                <a:off x="526020" y="7830367"/>
                <a:ext cx="9748316" cy="3477875"/>
              </a:xfrm>
              <a:prstGeom prst="rect">
                <a:avLst/>
              </a:prstGeom>
              <a:noFill/>
            </p:spPr>
            <p:txBody>
              <a:bodyPr wrap="square">
                <a:sp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thuế/ tháng là:</a:t>
                </a:r>
              </a:p>
              <a:p>
                <a:r>
                  <a:rPr lang="pt-B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pt-BR" sz="4400" b="1" i="1">
                        <a:latin typeface="Cambria Math" panose="02040503050406030204" pitchFamily="18" charset="0"/>
                      </a:rPr>
                      <m:t>𝒚</m:t>
                    </m:r>
                    <m:r>
                      <a:rPr lang="pt-BR" sz="4400" b="1" i="1">
                        <a:latin typeface="Cambria Math" panose="02040503050406030204" pitchFamily="18" charset="0"/>
                      </a:rPr>
                      <m:t>=</m:t>
                    </m:r>
                    <m:r>
                      <a:rPr lang="pt-BR" sz="4400" b="1" i="1">
                        <a:latin typeface="Cambria Math" panose="02040503050406030204" pitchFamily="18" charset="0"/>
                      </a:rPr>
                      <m:t>𝒙</m:t>
                    </m:r>
                    <m:r>
                      <a:rPr lang="pt-BR" sz="4400" b="1" i="1">
                        <a:latin typeface="Cambria Math" panose="02040503050406030204" pitchFamily="18" charset="0"/>
                      </a:rPr>
                      <m:t>.</m:t>
                    </m:r>
                    <m:r>
                      <a:rPr lang="pt-BR" sz="4400" b="1" i="1">
                        <a:latin typeface="Cambria Math" panose="02040503050406030204" pitchFamily="18" charset="0"/>
                      </a:rPr>
                      <m:t>𝟓</m:t>
                    </m:r>
                    <m:r>
                      <a:rPr lang="pt-BR" sz="4400" b="1" i="1">
                        <a:latin typeface="Cambria Math" panose="02040503050406030204" pitchFamily="18" charset="0"/>
                      </a:rPr>
                      <m:t>%=</m:t>
                    </m:r>
                    <m:r>
                      <a:rPr lang="pt-BR" sz="4400" b="1" i="1">
                        <a:latin typeface="Cambria Math" panose="02040503050406030204" pitchFamily="18" charset="0"/>
                      </a:rPr>
                      <m:t>𝟎</m:t>
                    </m:r>
                    <m:r>
                      <a:rPr lang="pt-BR" sz="4400" b="1" i="1">
                        <a:latin typeface="Cambria Math" panose="02040503050406030204" pitchFamily="18" charset="0"/>
                      </a:rPr>
                      <m:t>,</m:t>
                    </m:r>
                    <m:r>
                      <a:rPr lang="pt-BR" sz="4400" b="1" i="1">
                        <a:latin typeface="Cambria Math" panose="02040503050406030204" pitchFamily="18" charset="0"/>
                      </a:rPr>
                      <m:t>𝟎𝟓</m:t>
                    </m:r>
                    <m:r>
                      <a:rPr lang="pt-BR" sz="4400" b="1" i="1">
                        <a:latin typeface="Cambria Math" panose="02040503050406030204" pitchFamily="18" charset="0"/>
                      </a:rPr>
                      <m:t>𝒙</m:t>
                    </m:r>
                  </m:oMath>
                </a14:m>
                <a:r>
                  <a:rPr lang="pt-BR" sz="4400" b="1" dirty="0">
                    <a:latin typeface="Tahoma" panose="020B0604030504040204" pitchFamily="34" charset="0"/>
                    <a:ea typeface="Tahoma" panose="020B0604030504040204" pitchFamily="34" charset="0"/>
                    <a:cs typeface="Tahoma" panose="020B0604030504040204" pitchFamily="34" charset="0"/>
                  </a:rPr>
                  <a:t> với</a:t>
                </a:r>
                <a14:m>
                  <m:oMath xmlns:m="http://schemas.openxmlformats.org/officeDocument/2006/math">
                    <m:r>
                      <a:rPr lang="en-US" sz="4400" b="1" i="0" smtClean="0">
                        <a:latin typeface="Cambria Math" panose="02040503050406030204" pitchFamily="18" charset="0"/>
                      </a:rPr>
                      <m:t> </m:t>
                    </m:r>
                    <m:r>
                      <a:rPr lang="pt-BR" sz="4400" b="1" i="1">
                        <a:latin typeface="Cambria Math" panose="02040503050406030204" pitchFamily="18" charset="0"/>
                      </a:rPr>
                      <m:t>𝟎</m:t>
                    </m:r>
                    <m:r>
                      <a:rPr lang="pt-BR" sz="4400" b="1" i="1">
                        <a:latin typeface="Cambria Math" panose="02040503050406030204" pitchFamily="18" charset="0"/>
                      </a:rPr>
                      <m:t>&lt;</m:t>
                    </m:r>
                    <m:r>
                      <a:rPr lang="pt-BR" sz="4400" b="1" i="1">
                        <a:latin typeface="Cambria Math" panose="02040503050406030204" pitchFamily="18" charset="0"/>
                      </a:rPr>
                      <m:t>𝒙</m:t>
                    </m:r>
                    <m:r>
                      <a:rPr lang="pt-BR" sz="4400" b="1" i="1">
                        <a:latin typeface="Cambria Math" panose="02040503050406030204" pitchFamily="18" charset="0"/>
                      </a:rPr>
                      <m:t>≤</m:t>
                    </m:r>
                    <m:r>
                      <a:rPr lang="pt-BR" sz="4400" b="1" i="1">
                        <a:latin typeface="Cambria Math" panose="02040503050406030204" pitchFamily="18" charset="0"/>
                      </a:rPr>
                      <m:t>𝟓</m:t>
                    </m:r>
                  </m:oMath>
                </a14:m>
                <a:r>
                  <a:rPr lang="pt-B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gốc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14:m>
                  <m:oMath xmlns:m="http://schemas.openxmlformats.org/officeDocument/2006/math">
                    <m:r>
                      <a:rPr lang="en-US" sz="4400" b="1" i="1">
                        <a:latin typeface="Cambria Math" panose="02040503050406030204" pitchFamily="18" charset="0"/>
                      </a:rPr>
                      <m:t>𝑨</m:t>
                    </m:r>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72" name="TextBox 71">
                <a:extLst>
                  <a:ext uri="{FF2B5EF4-FFF2-40B4-BE49-F238E27FC236}">
                    <a16:creationId xmlns:a16="http://schemas.microsoft.com/office/drawing/2014/main" id="{1F23E3CF-3B71-4C8F-80C4-134931B9B154}"/>
                  </a:ext>
                </a:extLst>
              </p:cNvPr>
              <p:cNvSpPr txBox="1">
                <a:spLocks noRot="1" noChangeAspect="1" noMove="1" noResize="1" noEditPoints="1" noAdjustHandles="1" noChangeArrowheads="1" noChangeShapeType="1" noTextEdit="1"/>
              </p:cNvSpPr>
              <p:nvPr/>
            </p:nvSpPr>
            <p:spPr>
              <a:xfrm>
                <a:off x="526020" y="7830367"/>
                <a:ext cx="9748316" cy="3477875"/>
              </a:xfrm>
              <a:prstGeom prst="rect">
                <a:avLst/>
              </a:prstGeom>
              <a:blipFill>
                <a:blip r:embed="rId3"/>
                <a:stretch>
                  <a:fillRect l="-2502" t="-3684" b="-7368"/>
                </a:stretch>
              </a:blipFill>
            </p:spPr>
            <p:txBody>
              <a:bodyPr/>
              <a:lstStyle/>
              <a:p>
                <a:r>
                  <a:rPr lang="en-US">
                    <a:noFill/>
                  </a:rPr>
                  <a:t> </a:t>
                </a:r>
              </a:p>
            </p:txBody>
          </p:sp>
        </mc:Fallback>
      </mc:AlternateContent>
      <p:pic>
        <p:nvPicPr>
          <p:cNvPr id="73" name="Picture 72">
            <a:extLst>
              <a:ext uri="{FF2B5EF4-FFF2-40B4-BE49-F238E27FC236}">
                <a16:creationId xmlns:a16="http://schemas.microsoft.com/office/drawing/2014/main" id="{422BC6BF-66D8-4AEB-AAA1-BB02776BDD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33943" y="7310492"/>
            <a:ext cx="14060990" cy="5641807"/>
          </a:xfrm>
          <a:prstGeom prst="rect">
            <a:avLst/>
          </a:prstGeom>
          <a:noFill/>
          <a:ln>
            <a:noFill/>
          </a:ln>
        </p:spPr>
      </p:pic>
    </p:spTree>
    <p:extLst>
      <p:ext uri="{BB962C8B-B14F-4D97-AF65-F5344CB8AC3E}">
        <p14:creationId xmlns:p14="http://schemas.microsoft.com/office/powerpoint/2010/main" val="1217277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750"/>
                                        <p:tgtEl>
                                          <p:spTgt spid="74"/>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75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2">
                                            <p:txEl>
                                              <p:pRg st="0" end="0"/>
                                            </p:txEl>
                                          </p:spTgt>
                                        </p:tgtEl>
                                        <p:attrNameLst>
                                          <p:attrName>style.visibility</p:attrName>
                                        </p:attrNameLst>
                                      </p:cBhvr>
                                      <p:to>
                                        <p:strVal val="visible"/>
                                      </p:to>
                                    </p:set>
                                    <p:animEffect transition="in" filter="wipe(left)">
                                      <p:cBhvr>
                                        <p:cTn id="22" dur="750"/>
                                        <p:tgtEl>
                                          <p:spTgt spid="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
                                            <p:txEl>
                                              <p:pRg st="1" end="1"/>
                                            </p:txEl>
                                          </p:spTgt>
                                        </p:tgtEl>
                                        <p:attrNameLst>
                                          <p:attrName>style.visibility</p:attrName>
                                        </p:attrNameLst>
                                      </p:cBhvr>
                                      <p:to>
                                        <p:strVal val="visible"/>
                                      </p:to>
                                    </p:set>
                                    <p:animEffect transition="in" filter="wipe(left)">
                                      <p:cBhvr>
                                        <p:cTn id="27" dur="750"/>
                                        <p:tgtEl>
                                          <p:spTgt spid="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2">
                                            <p:txEl>
                                              <p:pRg st="2" end="2"/>
                                            </p:txEl>
                                          </p:spTgt>
                                        </p:tgtEl>
                                        <p:attrNameLst>
                                          <p:attrName>style.visibility</p:attrName>
                                        </p:attrNameLst>
                                      </p:cBhvr>
                                      <p:to>
                                        <p:strVal val="visible"/>
                                      </p:to>
                                    </p:set>
                                    <p:animEffect transition="in" filter="wipe(left)">
                                      <p:cBhvr>
                                        <p:cTn id="32" dur="750"/>
                                        <p:tgtEl>
                                          <p:spTgt spid="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2">
                                            <p:txEl>
                                              <p:pRg st="3" end="3"/>
                                            </p:txEl>
                                          </p:spTgt>
                                        </p:tgtEl>
                                        <p:attrNameLst>
                                          <p:attrName>style.visibility</p:attrName>
                                        </p:attrNameLst>
                                      </p:cBhvr>
                                      <p:to>
                                        <p:strVal val="visible"/>
                                      </p:to>
                                    </p:set>
                                    <p:animEffect transition="in" filter="wipe(left)">
                                      <p:cBhvr>
                                        <p:cTn id="37" dur="750"/>
                                        <p:tgtEl>
                                          <p:spTgt spid="72">
                                            <p:txEl>
                                              <p:pRg st="3" end="3"/>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69453" y="8213826"/>
            <a:ext cx="23433547" cy="4072606"/>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507926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994599" y="3031767"/>
                <a:ext cx="19122202" cy="4832092"/>
              </a:xfrm>
              <a:prstGeom prst="rect">
                <a:avLst/>
              </a:prstGeom>
              <a:noFill/>
            </p:spPr>
            <p:txBody>
              <a:bodyPr wrap="square" rtlCol="0">
                <a:spAutoFit/>
              </a:bodyPr>
              <a:lstStyle/>
              <a:p>
                <a:pPr lvl="0"/>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 </a:t>
                </a:r>
              </a:p>
              <a:p>
                <a:r>
                  <a:rPr lang="en-US" sz="4400" b="1" dirty="0">
                    <a:latin typeface="Tahoma" panose="020B0604030504040204" pitchFamily="34" charset="0"/>
                    <a:ea typeface="Tahoma" panose="020B0604030504040204" pitchFamily="34" charset="0"/>
                    <a:cs typeface="Tahoma" panose="020B0604030504040204" pitchFamily="34" charset="0"/>
                  </a:rPr>
                  <a:t>1) </a:t>
                </a:r>
                <a:r>
                  <a:rPr lang="en-US" sz="4400" b="1" dirty="0" err="1">
                    <a:latin typeface="Tahoma" panose="020B0604030504040204" pitchFamily="34" charset="0"/>
                    <a:ea typeface="Tahoma" panose="020B0604030504040204" pitchFamily="34" charset="0"/>
                    <a:cs typeface="Tahoma" panose="020B0604030504040204" pitchFamily="34" charset="0"/>
                  </a:rPr>
                  <a:t>Hà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Nội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Việt</a:t>
                </a:r>
                <a:r>
                  <a:rPr lang="en-US" sz="4400" b="1" dirty="0">
                    <a:latin typeface="Tahoma" panose="020B0604030504040204" pitchFamily="34" charset="0"/>
                    <a:ea typeface="Tahoma" panose="020B0604030504040204" pitchFamily="34" charset="0"/>
                    <a:cs typeface="Tahoma" panose="020B0604030504040204" pitchFamily="34" charset="0"/>
                  </a:rPr>
                  <a:t> Nam.</a:t>
                </a:r>
              </a:p>
              <a:p>
                <a:r>
                  <a:rPr lang="en-US" sz="4400" b="1" dirty="0">
                    <a:latin typeface="Tahoma" panose="020B0604030504040204" pitchFamily="34" charset="0"/>
                    <a:ea typeface="Tahoma" panose="020B0604030504040204" pitchFamily="34" charset="0"/>
                    <a:cs typeface="Tahoma" panose="020B0604030504040204" pitchFamily="34" charset="0"/>
                  </a:rPr>
                  <a:t>2) </a:t>
                </a:r>
                <a:r>
                  <a:rPr lang="en-US" sz="4400" b="1" dirty="0" err="1">
                    <a:latin typeface="Tahoma" panose="020B0604030504040204" pitchFamily="34" charset="0"/>
                    <a:ea typeface="Tahoma" panose="020B0604030504040204" pitchFamily="34" charset="0"/>
                    <a:cs typeface="Tahoma" panose="020B0604030504040204" pitchFamily="34" charset="0"/>
                  </a:rPr>
                  <a:t>Sông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chảy</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Hòa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3) </a:t>
                </a:r>
                <a14:m>
                  <m:oMath xmlns:m="http://schemas.openxmlformats.org/officeDocument/2006/math">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𝟏𝟑</m:t>
                    </m:r>
                    <m:r>
                      <a:rPr lang="en-US" sz="4400" b="1" i="1">
                        <a:latin typeface="Cambria Math" panose="02040503050406030204" pitchFamily="18" charset="0"/>
                      </a:rPr>
                      <m:t>=</m:t>
                    </m:r>
                    <m:r>
                      <a:rPr lang="en-US" sz="4400" b="1" i="1">
                        <a:latin typeface="Cambria Math" panose="02040503050406030204" pitchFamily="18" charset="0"/>
                      </a:rPr>
                      <m:t>𝟐𝟓</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4) </a:t>
                </a:r>
                <a:r>
                  <a:rPr lang="en-US" sz="4400" b="1" dirty="0" err="1">
                    <a:latin typeface="Tahoma" panose="020B0604030504040204" pitchFamily="34" charset="0"/>
                    <a:ea typeface="Tahoma" panose="020B0604030504040204" pitchFamily="34" charset="0"/>
                    <a:cs typeface="Tahoma" panose="020B0604030504040204" pitchFamily="34" charset="0"/>
                  </a:rPr>
                  <a:t>Chiều</a:t>
                </a:r>
                <a:r>
                  <a:rPr lang="en-US" sz="4400" b="1" dirty="0">
                    <a:latin typeface="Tahoma" panose="020B0604030504040204" pitchFamily="34" charset="0"/>
                    <a:ea typeface="Tahoma" panose="020B0604030504040204" pitchFamily="34" charset="0"/>
                    <a:cs typeface="Tahoma" panose="020B0604030504040204" pitchFamily="34" charset="0"/>
                  </a:rPr>
                  <a:t> nay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5) </a:t>
                </a:r>
                <a:r>
                  <a:rPr lang="en-US" sz="4400" b="1" dirty="0" err="1">
                    <a:latin typeface="Tahoma" panose="020B0604030504040204" pitchFamily="34" charset="0"/>
                    <a:ea typeface="Tahoma" panose="020B0604030504040204" pitchFamily="34" charset="0"/>
                    <a:cs typeface="Tahoma" panose="020B0604030504040204" pitchFamily="34" charset="0"/>
                  </a:rPr>
                  <a:t>Hôm</a:t>
                </a:r>
                <a:r>
                  <a:rPr lang="en-US" sz="4400" b="1" dirty="0">
                    <a:latin typeface="Tahoma" panose="020B0604030504040204" pitchFamily="34" charset="0"/>
                    <a:ea typeface="Tahoma" panose="020B0604030504040204" pitchFamily="34" charset="0"/>
                    <a:cs typeface="Tahoma" panose="020B0604030504040204" pitchFamily="34" charset="0"/>
                  </a:rPr>
                  <a:t> nay </a:t>
                </a:r>
                <a:r>
                  <a:rPr lang="en-US" sz="4400" b="1" dirty="0" err="1">
                    <a:latin typeface="Tahoma" panose="020B0604030504040204" pitchFamily="34" charset="0"/>
                    <a:ea typeface="Tahoma" panose="020B0604030504040204" pitchFamily="34" charset="0"/>
                    <a:cs typeface="Tahoma" panose="020B0604030504040204" pitchFamily="34" charset="0"/>
                  </a:rPr>
                  <a:t>trời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𝟏.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𝟐.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𝟒.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𝟑.</a:t>
                </a:r>
              </a:p>
            </p:txBody>
          </p:sp>
        </mc:Choice>
        <mc:Fallback xmlns="">
          <p:sp>
            <p:nvSpPr>
              <p:cNvPr id="5" name="TextBox 4"/>
              <p:cNvSpPr txBox="1">
                <a:spLocks noRot="1" noChangeAspect="1" noMove="1" noResize="1" noEditPoints="1" noAdjustHandles="1" noChangeArrowheads="1" noChangeShapeType="1" noTextEdit="1"/>
              </p:cNvSpPr>
              <p:nvPr/>
            </p:nvSpPr>
            <p:spPr>
              <a:xfrm>
                <a:off x="994599" y="3031767"/>
                <a:ext cx="19122202" cy="4832092"/>
              </a:xfrm>
              <a:prstGeom prst="rect">
                <a:avLst/>
              </a:prstGeom>
              <a:blipFill>
                <a:blip r:embed="rId3"/>
                <a:stretch>
                  <a:fillRect l="-1275" t="-2522" b="-5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7215537" y="8665194"/>
                <a:ext cx="17268125" cy="3009029"/>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Sai:</a:t>
                </a:r>
              </a:p>
              <a:p>
                <a:pPr>
                  <a:lnSpc>
                    <a:spcPct val="150000"/>
                  </a:lnSpc>
                </a:pPr>
                <a14:m>
                  <m:oMath xmlns:m="http://schemas.openxmlformats.org/officeDocument/2006/math">
                    <m:r>
                      <a:rPr lang="en-US" sz="4400" b="1" i="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1,2,3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7215537" y="8665194"/>
                <a:ext cx="17268125" cy="3009029"/>
              </a:xfrm>
              <a:prstGeom prst="rect">
                <a:avLst/>
              </a:prstGeom>
              <a:blipFill>
                <a:blip r:embed="rId4"/>
                <a:stretch>
                  <a:fillRect l="-1448" b="-8502"/>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9125589" cy="1062943"/>
            <a:chOff x="2870045" y="5432647"/>
            <a:chExt cx="19125589" cy="1062943"/>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125589" cy="1062943"/>
              <a:chOff x="739068" y="1515168"/>
              <a:chExt cx="11364498" cy="1107065"/>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691362"/>
                <a:ext cx="9889717"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C9328F0D-5978-4810-B626-BF72BEA1C51D}"/>
              </a:ext>
            </a:extLst>
          </p:cNvPr>
          <p:cNvSpPr/>
          <p:nvPr/>
        </p:nvSpPr>
        <p:spPr>
          <a:xfrm>
            <a:off x="15849600" y="6842131"/>
            <a:ext cx="1143000" cy="1079776"/>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810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par>
                                <p:cTn id="20" presetID="22" presetClass="entr" presetSubtype="8" fill="hold" nodeType="withEffect">
                                  <p:stCondLst>
                                    <p:cond delay="100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75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750"/>
                                        <p:tgtEl>
                                          <p:spTgt spid="21">
                                            <p:txEl>
                                              <p:pRg st="2" end="2"/>
                                            </p:txEl>
                                          </p:spTgt>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1000"/>
                                        <p:tgtEl>
                                          <p:spTgt spid="88"/>
                                        </p:tgtEl>
                                      </p:cBhvr>
                                    </p:animEffect>
                                    <p:anim calcmode="lin" valueType="num">
                                      <p:cBhvr>
                                        <p:cTn id="31" dur="1000" fill="hold"/>
                                        <p:tgtEl>
                                          <p:spTgt spid="88"/>
                                        </p:tgtEl>
                                        <p:attrNameLst>
                                          <p:attrName>ppt_x</p:attrName>
                                        </p:attrNameLst>
                                      </p:cBhvr>
                                      <p:tavLst>
                                        <p:tav tm="0">
                                          <p:val>
                                            <p:strVal val="#ppt_x"/>
                                          </p:val>
                                        </p:tav>
                                        <p:tav tm="100000">
                                          <p:val>
                                            <p:strVal val="#ppt_x"/>
                                          </p:val>
                                        </p:tav>
                                      </p:tavLst>
                                    </p:anim>
                                    <p:anim calcmode="lin" valueType="num">
                                      <p:cBhvr>
                                        <p:cTn id="3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12848" y="8298252"/>
            <a:ext cx="23433547" cy="507926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507926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994599" y="3031767"/>
                <a:ext cx="19122202" cy="4154984"/>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𝑰</m:t>
                        </m:r>
                      </m:e>
                    </m:d>
                  </m:oMath>
                </a14:m>
                <a:r>
                  <a:rPr lang="pt-B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pt-BR" sz="4400" b="1" i="1">
                        <a:latin typeface="Cambria Math" panose="02040503050406030204" pitchFamily="18" charset="0"/>
                      </a:rPr>
                      <m:t>𝟏</m:t>
                    </m:r>
                    <m:r>
                      <a:rPr lang="pt-BR" sz="4400" b="1" i="1">
                        <a:latin typeface="Cambria Math" panose="02040503050406030204" pitchFamily="18" charset="0"/>
                      </a:rPr>
                      <m:t>∈</m:t>
                    </m:r>
                    <m:r>
                      <a:rPr lang="pt-BR" sz="4400" b="1" i="1">
                        <a:latin typeface="Cambria Math" panose="02040503050406030204" pitchFamily="18" charset="0"/>
                      </a:rPr>
                      <m:t>𝑨</m:t>
                    </m:r>
                  </m:oMath>
                </a14:m>
                <a:r>
                  <a:rPr lang="pt-B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𝑰𝑰</m:t>
                        </m:r>
                      </m:e>
                    </m:d>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e>
                    </m:d>
                    <m:r>
                      <a:rPr lang="en-US" sz="4400" b="1" i="1">
                        <a:latin typeface="Cambria Math" panose="02040503050406030204" pitchFamily="18" charset="0"/>
                      </a:rPr>
                      <m:t>∈</m:t>
                    </m:r>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𝑰𝑰𝑰</m:t>
                        </m:r>
                      </m:e>
                    </m:d>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𝒚</m:t>
                        </m:r>
                      </m:e>
                    </m:d>
                    <m:r>
                      <a:rPr lang="en-US" sz="4400" b="1" i="1">
                        <a:latin typeface="Cambria Math" panose="02040503050406030204" pitchFamily="18" charset="0"/>
                      </a:rPr>
                      <m:t>∈</m:t>
                    </m:r>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pt-BR" sz="4400" b="1" dirty="0">
                    <a:latin typeface="Tahoma" panose="020B0604030504040204" pitchFamily="34" charset="0"/>
                    <a:ea typeface="Tahoma" panose="020B0604030504040204" pitchFamily="34" charset="0"/>
                    <a:cs typeface="Tahoma" panose="020B0604030504040204" pitchFamily="34" charset="0"/>
                  </a:rPr>
                  <a:t>Khẳng định nào sau đây đúng.</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𝑰</m:t>
                    </m:r>
                  </m:oMath>
                </a14:m>
                <a:r>
                  <a:rPr lang="vi-VN" sz="4400" b="1" dirty="0">
                    <a:latin typeface="Tahoma" panose="020B0604030504040204" pitchFamily="34" charset="0"/>
                    <a:ea typeface="Tahoma" panose="020B0604030504040204" pitchFamily="34" charset="0"/>
                    <a:cs typeface="Tahoma" panose="020B0604030504040204" pitchFamily="34" charset="0"/>
                  </a:rPr>
                  <a:t> đúng</a:t>
                </a:r>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𝑰</m:t>
                    </m:r>
                    <m:r>
                      <a:rPr lang="en-US" sz="4400" b="1" i="1">
                        <a:latin typeface="Cambria Math" panose="02040503050406030204" pitchFamily="18" charset="0"/>
                      </a:rPr>
                      <m:t>,</m:t>
                    </m:r>
                    <m:r>
                      <a:rPr lang="en-US" sz="4400" b="1" i="1">
                        <a:latin typeface="Cambria Math" panose="02040503050406030204" pitchFamily="18" charset="0"/>
                      </a:rPr>
                      <m:t>𝑰𝑰</m:t>
                    </m:r>
                  </m:oMath>
                </a14:m>
                <a:r>
                  <a:rPr lang="vi-VN" sz="4400" b="1" dirty="0">
                    <a:latin typeface="Tahoma" panose="020B0604030504040204" pitchFamily="34" charset="0"/>
                    <a:ea typeface="Tahoma" panose="020B0604030504040204" pitchFamily="34" charset="0"/>
                    <a:cs typeface="Tahoma" panose="020B0604030504040204" pitchFamily="34" charset="0"/>
                  </a:rPr>
                  <a:t> đúng</a:t>
                </a:r>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𝑰𝑰</m:t>
                    </m:r>
                    <m:r>
                      <a:rPr lang="en-US" sz="4400" b="1" i="1">
                        <a:latin typeface="Cambria Math" panose="02040503050406030204" pitchFamily="18" charset="0"/>
                      </a:rPr>
                      <m:t>,</m:t>
                    </m:r>
                    <m:r>
                      <a:rPr lang="en-US" sz="4400" b="1" i="1">
                        <a:latin typeface="Cambria Math" panose="02040503050406030204" pitchFamily="18" charset="0"/>
                      </a:rPr>
                      <m:t>𝑰𝑰𝑰</m:t>
                    </m:r>
                  </m:oMath>
                </a14:m>
                <a:r>
                  <a:rPr lang="vi-VN" sz="4400" b="1" dirty="0">
                    <a:latin typeface="Tahoma" panose="020B0604030504040204" pitchFamily="34" charset="0"/>
                    <a:ea typeface="Tahoma" panose="020B0604030504040204" pitchFamily="34" charset="0"/>
                    <a:cs typeface="Tahoma" panose="020B0604030504040204" pitchFamily="34" charset="0"/>
                  </a:rPr>
                  <a:t> đúng</a:t>
                </a:r>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𝑰</m:t>
                    </m:r>
                    <m:r>
                      <a:rPr lang="en-US" sz="4400" b="1" i="1">
                        <a:latin typeface="Cambria Math" panose="02040503050406030204" pitchFamily="18" charset="0"/>
                      </a:rPr>
                      <m:t>,</m:t>
                    </m:r>
                    <m:r>
                      <a:rPr lang="en-US" sz="4400" b="1" i="1">
                        <a:latin typeface="Cambria Math" panose="02040503050406030204" pitchFamily="18" charset="0"/>
                      </a:rPr>
                      <m:t>𝑰𝑰𝑰</m:t>
                    </m:r>
                  </m:oMath>
                </a14:m>
                <a:r>
                  <a:rPr lang="vi-VN" sz="4400" b="1" dirty="0">
                    <a:latin typeface="Tahoma" panose="020B0604030504040204" pitchFamily="34" charset="0"/>
                    <a:ea typeface="Tahoma" panose="020B0604030504040204" pitchFamily="34" charset="0"/>
                    <a:cs typeface="Tahoma" panose="020B0604030504040204" pitchFamily="34" charset="0"/>
                  </a:rPr>
                  <a:t> đúng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4599" y="3031767"/>
                <a:ext cx="19122202" cy="4154984"/>
              </a:xfrm>
              <a:prstGeom prst="rect">
                <a:avLst/>
              </a:prstGeom>
              <a:blipFill>
                <a:blip r:embed="rId3"/>
                <a:stretch>
                  <a:fillRect l="-1275" t="-3079" r="-414" b="-5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908967" y="8595583"/>
                <a:ext cx="20503233" cy="4024692"/>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là một phần tử của tập hợp </a:t>
                </a:r>
                <a14:m>
                  <m:oMath xmlns:m="http://schemas.openxmlformats.org/officeDocument/2006/math">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e>
                    </m:d>
                  </m:oMath>
                </a14:m>
                <a:r>
                  <a:rPr lang="vi-VN" sz="4400" b="1" dirty="0">
                    <a:latin typeface="Tahoma" panose="020B0604030504040204" pitchFamily="34" charset="0"/>
                    <a:ea typeface="Tahoma" panose="020B0604030504040204" pitchFamily="34" charset="0"/>
                    <a:cs typeface="Tahoma" panose="020B0604030504040204" pitchFamily="34" charset="0"/>
                  </a:rPr>
                  <a:t> là một tập con của tập hợp </a:t>
                </a:r>
                <a14:m>
                  <m:oMath xmlns:m="http://schemas.openxmlformats.org/officeDocument/2006/math">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 Ký hiệu: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e>
                    </m:d>
                    <m:r>
                      <a:rPr lang="en-US" sz="4400" b="1" i="1">
                        <a:latin typeface="Cambria Math" panose="02040503050406030204" pitchFamily="18" charset="0"/>
                      </a:rPr>
                      <m:t>⊂</m:t>
                    </m:r>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𝒚</m:t>
                        </m:r>
                      </m:e>
                    </m:d>
                  </m:oMath>
                </a14:m>
                <a:r>
                  <a:rPr lang="vi-VN" sz="4400" b="1" dirty="0">
                    <a:latin typeface="Tahoma" panose="020B0604030504040204" pitchFamily="34" charset="0"/>
                    <a:ea typeface="Tahoma" panose="020B0604030504040204" pitchFamily="34" charset="0"/>
                    <a:cs typeface="Tahoma" panose="020B0604030504040204" pitchFamily="34" charset="0"/>
                  </a:rPr>
                  <a:t> là một tập con của tập hợp </a:t>
                </a:r>
                <a14:m>
                  <m:oMath xmlns:m="http://schemas.openxmlformats.org/officeDocument/2006/math">
                    <m:r>
                      <a:rPr lang="en-US" sz="4400" b="1" i="1">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 Ký hiệu: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𝒚</m:t>
                        </m:r>
                      </m:e>
                    </m:d>
                    <m:r>
                      <a:rPr lang="en-US" sz="4400" b="1" i="1">
                        <a:latin typeface="Cambria Math" panose="02040503050406030204" pitchFamily="18" charset="0"/>
                      </a:rPr>
                      <m:t>⊂</m:t>
                    </m:r>
                    <m:r>
                      <a:rPr lang="en-US" sz="4400" b="1" i="1">
                        <a:latin typeface="Cambria Math" panose="02040503050406030204" pitchFamily="18" charset="0"/>
                      </a:rPr>
                      <m:t>𝑨</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908967" y="8595583"/>
                <a:ext cx="20503233" cy="4024692"/>
              </a:xfrm>
              <a:prstGeom prst="rect">
                <a:avLst/>
              </a:prstGeom>
              <a:blipFill>
                <a:blip r:embed="rId4"/>
                <a:stretch>
                  <a:fillRect l="-1189" b="-6212"/>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8896989" cy="1106237"/>
            <a:chOff x="2870045" y="5432647"/>
            <a:chExt cx="18896989"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8896989" cy="1106237"/>
              <a:chOff x="739068" y="1515168"/>
              <a:chExt cx="11228663"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7538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F78B70D3-0BD6-479A-8E05-3BD382B167ED}"/>
              </a:ext>
            </a:extLst>
          </p:cNvPr>
          <p:cNvSpPr/>
          <p:nvPr/>
        </p:nvSpPr>
        <p:spPr>
          <a:xfrm>
            <a:off x="2882110" y="6323210"/>
            <a:ext cx="1062802"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61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69453" y="8213826"/>
            <a:ext cx="23433547" cy="507926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507926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994598" y="3031767"/>
                <a:ext cx="23008401" cy="3184783"/>
              </a:xfrm>
              <a:prstGeom prst="rect">
                <a:avLst/>
              </a:prstGeom>
              <a:noFill/>
            </p:spPr>
            <p:txBody>
              <a:bodyPr wrap="square" rtlCol="0">
                <a:spAutoFit/>
              </a:bodyPr>
              <a:lstStyle/>
              <a:p>
                <a:pPr lvl="0" algn="ct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đúng</a:t>
                </a:r>
                <a:r>
                  <a:rPr lang="en-US" sz="4400" b="1" dirty="0">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994598" y="3031767"/>
                <a:ext cx="23008401" cy="3184783"/>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46CAAFC-9010-6D5E-43CE-CC57B806ECC9}"/>
              </a:ext>
            </a:extLst>
          </p:cNvPr>
          <p:cNvSpPr txBox="1"/>
          <p:nvPr/>
        </p:nvSpPr>
        <p:spPr>
          <a:xfrm>
            <a:off x="7620001" y="8844352"/>
            <a:ext cx="11430000" cy="2800767"/>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định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hợp</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8896989" cy="1106237"/>
            <a:chOff x="2870045" y="5432647"/>
            <a:chExt cx="18896989"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8896989" cy="1106237"/>
              <a:chOff x="739068" y="1515168"/>
              <a:chExt cx="11228663"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7538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508BF366-1B48-40F5-A99F-7F46A3EE1776}"/>
              </a:ext>
            </a:extLst>
          </p:cNvPr>
          <p:cNvSpPr/>
          <p:nvPr/>
        </p:nvSpPr>
        <p:spPr>
          <a:xfrm>
            <a:off x="4246771" y="4991363"/>
            <a:ext cx="97373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Tree>
    <p:extLst>
      <p:ext uri="{BB962C8B-B14F-4D97-AF65-F5344CB8AC3E}">
        <p14:creationId xmlns:p14="http://schemas.microsoft.com/office/powerpoint/2010/main" val="1138759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643489"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633162" y="3142034"/>
                <a:ext cx="19122202" cy="2800767"/>
              </a:xfrm>
              <a:prstGeom prst="rect">
                <a:avLst/>
              </a:prstGeom>
              <a:noFill/>
            </p:spPr>
            <p:txBody>
              <a:bodyPr wrap="square" rtlCol="0">
                <a:spAutoFit/>
              </a:bodyPr>
              <a:lstStyle/>
              <a:p>
                <a:pPr lvl="0"/>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30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35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20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40.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45.</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C. 50.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55.</a:t>
                </a:r>
              </a:p>
            </p:txBody>
          </p:sp>
        </mc:Choice>
        <mc:Fallback xmlns="">
          <p:sp>
            <p:nvSpPr>
              <p:cNvPr id="5" name="TextBox 4"/>
              <p:cNvSpPr txBox="1">
                <a:spLocks noRot="1" noChangeAspect="1" noMove="1" noResize="1" noEditPoints="1" noAdjustHandles="1" noChangeArrowheads="1" noChangeShapeType="1" noTextEdit="1"/>
              </p:cNvSpPr>
              <p:nvPr/>
            </p:nvSpPr>
            <p:spPr>
              <a:xfrm>
                <a:off x="3633162" y="3142034"/>
                <a:ext cx="19122202" cy="2800767"/>
              </a:xfrm>
              <a:prstGeom prst="rect">
                <a:avLst/>
              </a:prstGeom>
              <a:blipFill>
                <a:blip r:embed="rId3"/>
                <a:stretch>
                  <a:fillRect l="-1307" t="-4565" b="-9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847160" y="6531530"/>
                <a:ext cx="17268125" cy="5040354"/>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𝟑𝟎</m:t>
                    </m:r>
                    <m:r>
                      <a:rPr lang="en-US" sz="4400" b="1" i="1">
                        <a:latin typeface="Cambria Math" panose="02040503050406030204" pitchFamily="18" charset="0"/>
                      </a:rPr>
                      <m:t>−</m:t>
                    </m:r>
                    <m:r>
                      <a:rPr lang="en-US" sz="4400" b="1" i="1">
                        <a:latin typeface="Cambria Math" panose="02040503050406030204" pitchFamily="18" charset="0"/>
                      </a:rPr>
                      <m:t>𝟐𝟎</m:t>
                    </m:r>
                    <m:r>
                      <a:rPr lang="en-US" sz="4400" b="1" i="1">
                        <a:latin typeface="Cambria Math" panose="02040503050406030204" pitchFamily="18" charset="0"/>
                      </a:rPr>
                      <m:t>=</m:t>
                    </m:r>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𝟑𝟓</m:t>
                    </m:r>
                    <m:r>
                      <a:rPr lang="en-US" sz="4400" b="1" i="1">
                        <a:latin typeface="Cambria Math" panose="02040503050406030204" pitchFamily="18" charset="0"/>
                      </a:rPr>
                      <m:t>−</m:t>
                    </m:r>
                    <m:r>
                      <a:rPr lang="en-US" sz="4400" b="1" i="1">
                        <a:latin typeface="Cambria Math" panose="02040503050406030204" pitchFamily="18" charset="0"/>
                      </a:rPr>
                      <m:t>𝟐𝟎</m:t>
                    </m:r>
                    <m:r>
                      <a:rPr lang="en-US" sz="4400" b="1" i="1">
                        <a:latin typeface="Cambria Math" panose="02040503050406030204" pitchFamily="18" charset="0"/>
                      </a:rPr>
                      <m:t>=</m:t>
                    </m:r>
                    <m:r>
                      <a:rPr lang="en-US" sz="4400" b="1" i="1">
                        <a:latin typeface="Cambria Math" panose="02040503050406030204" pitchFamily="18" charset="0"/>
                      </a:rPr>
                      <m:t>𝟏𝟓</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𝟐𝟎</m:t>
                    </m:r>
                    <m:r>
                      <a:rPr lang="en-US" sz="4400" b="1" i="1">
                        <a:latin typeface="Cambria Math" panose="02040503050406030204" pitchFamily="18" charset="0"/>
                      </a:rPr>
                      <m:t>+</m:t>
                    </m:r>
                    <m:r>
                      <a:rPr lang="en-US" sz="4400" b="1" i="1">
                        <a:latin typeface="Cambria Math" panose="02040503050406030204" pitchFamily="18" charset="0"/>
                      </a:rPr>
                      <m:t>𝟏𝟓</m:t>
                    </m:r>
                    <m:r>
                      <a:rPr lang="en-US" sz="4400" b="1" i="1">
                        <a:latin typeface="Cambria Math" panose="02040503050406030204" pitchFamily="18" charset="0"/>
                      </a:rPr>
                      <m:t>=</m:t>
                    </m:r>
                    <m:r>
                      <a:rPr lang="en-US" sz="4400" b="1" i="1">
                        <a:latin typeface="Cambria Math" panose="02040503050406030204" pitchFamily="18" charset="0"/>
                      </a:rPr>
                      <m:t>𝟒𝟓</m:t>
                    </m:r>
                  </m:oMath>
                </a14:m>
                <a:endParaRPr lang="en-US" sz="4400" b="1" dirty="0">
                  <a:latin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847160" y="6531530"/>
                <a:ext cx="17268125" cy="5040354"/>
              </a:xfrm>
              <a:prstGeom prst="rect">
                <a:avLst/>
              </a:prstGeom>
              <a:blipFill>
                <a:blip r:embed="rId4"/>
                <a:stretch>
                  <a:fillRect l="-1447" b="-471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4:</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8820788" cy="1106237"/>
            <a:chOff x="2870045" y="5432647"/>
            <a:chExt cx="18820788"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8820788" cy="1106237"/>
              <a:chOff x="739068" y="1515168"/>
              <a:chExt cx="11183384"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708603"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CC1E614E-BB17-4999-A003-1E9DF602D31F}"/>
              </a:ext>
            </a:extLst>
          </p:cNvPr>
          <p:cNvPicPr>
            <a:picLocks noChangeAspect="1"/>
          </p:cNvPicPr>
          <p:nvPr/>
        </p:nvPicPr>
        <p:blipFill>
          <a:blip r:embed="rId5"/>
          <a:stretch>
            <a:fillRect/>
          </a:stretch>
        </p:blipFill>
        <p:spPr>
          <a:xfrm>
            <a:off x="14757031" y="6727059"/>
            <a:ext cx="8763000" cy="6367360"/>
          </a:xfrm>
          <a:prstGeom prst="rect">
            <a:avLst/>
          </a:prstGeom>
        </p:spPr>
      </p:pic>
      <p:sp>
        <p:nvSpPr>
          <p:cNvPr id="96" name="Oval 95">
            <a:extLst>
              <a:ext uri="{FF2B5EF4-FFF2-40B4-BE49-F238E27FC236}">
                <a16:creationId xmlns:a16="http://schemas.microsoft.com/office/drawing/2014/main" id="{9EC1E4A3-D38E-414C-8A97-E73AE86CF870}"/>
              </a:ext>
            </a:extLst>
          </p:cNvPr>
          <p:cNvSpPr/>
          <p:nvPr/>
        </p:nvSpPr>
        <p:spPr>
          <a:xfrm>
            <a:off x="9753600" y="5086257"/>
            <a:ext cx="1136944"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535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wipe(left)">
                                      <p:cBhvr>
                                        <p:cTn id="39" dur="750"/>
                                        <p:tgtEl>
                                          <p:spTgt spid="21">
                                            <p:txEl>
                                              <p:pRg st="4" end="4"/>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1000"/>
                                        <p:tgtEl>
                                          <p:spTgt spid="96"/>
                                        </p:tgtEl>
                                      </p:cBhvr>
                                    </p:animEffect>
                                    <p:anim calcmode="lin" valueType="num">
                                      <p:cBhvr>
                                        <p:cTn id="46" dur="1000" fill="hold"/>
                                        <p:tgtEl>
                                          <p:spTgt spid="96"/>
                                        </p:tgtEl>
                                        <p:attrNameLst>
                                          <p:attrName>ppt_x</p:attrName>
                                        </p:attrNameLst>
                                      </p:cBhvr>
                                      <p:tavLst>
                                        <p:tav tm="0">
                                          <p:val>
                                            <p:strVal val="#ppt_x"/>
                                          </p:val>
                                        </p:tav>
                                        <p:tav tm="100000">
                                          <p:val>
                                            <p:strVal val="#ppt_x"/>
                                          </p:val>
                                        </p:tav>
                                      </p:tavLst>
                                    </p:anim>
                                    <p:anim calcmode="lin" valueType="num">
                                      <p:cBhvr>
                                        <p:cTn id="47"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50371" y="8146055"/>
            <a:ext cx="23717251" cy="535697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49"/>
            <a:ext cx="23717251" cy="575822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607722" y="2893079"/>
                <a:ext cx="22369232" cy="490730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1.Mệnh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gì</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2.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𝑷</m:t>
                        </m:r>
                      </m:e>
                    </m:ba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3.Thế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r>
                      <a:rPr lang="en-US" sz="4400" b="1" i="1">
                        <a:latin typeface="Cambria Math" panose="02040503050406030204" pitchFamily="18" charset="0"/>
                      </a:rPr>
                      <m:t>⇒</m:t>
                    </m:r>
                    <m:r>
                      <a:rPr lang="en-US" sz="4400" b="1" i="1">
                        <a:latin typeface="Cambria Math" panose="02040503050406030204" pitchFamily="18" charset="0"/>
                      </a:rPr>
                      <m:t>𝑸</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đảo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𝑸</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4.Thế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đương</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607722" y="2893079"/>
                <a:ext cx="22369232" cy="4907305"/>
              </a:xfrm>
              <a:prstGeom prst="rect">
                <a:avLst/>
              </a:prstGeom>
              <a:blipFill>
                <a:blip r:embed="rId3"/>
                <a:stretch>
                  <a:fillRect l="-1117" t="-2609" r="-136" b="-4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607722" y="8058220"/>
                <a:ext cx="22825982" cy="4643964"/>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kumimoji="0" lang="en-US" sz="4400" b="1" i="0" u="sng"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1. Mệnh đề là một câu khẳng định đúng hoặc sai.</a:t>
                </a:r>
              </a:p>
              <a:p>
                <a:r>
                  <a:rPr lang="en-US" sz="4400" b="1">
                    <a:latin typeface="Tahoma" panose="020B0604030504040204" pitchFamily="34" charset="0"/>
                    <a:ea typeface="Tahoma" panose="020B0604030504040204" pitchFamily="34" charset="0"/>
                    <a:cs typeface="Tahoma" panose="020B0604030504040204" pitchFamily="34" charset="0"/>
                  </a:rPr>
                  <a:t>2. Nếu P đúng thì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𝑷</m:t>
                        </m:r>
                      </m:e>
                    </m:bar>
                  </m:oMath>
                </a14:m>
                <a:r>
                  <a:rPr lang="en-US" sz="4400" b="1">
                    <a:latin typeface="Tahoma" panose="020B0604030504040204" pitchFamily="34" charset="0"/>
                    <a:ea typeface="Tahoma" panose="020B0604030504040204" pitchFamily="34" charset="0"/>
                    <a:cs typeface="Tahoma" panose="020B0604030504040204" pitchFamily="34" charset="0"/>
                  </a:rPr>
                  <a:t> sai.</a:t>
                </a:r>
              </a:p>
              <a:p>
                <a:r>
                  <a:rPr lang="en-US" sz="4400" b="1">
                    <a:latin typeface="Tahoma" panose="020B0604030504040204" pitchFamily="34" charset="0"/>
                    <a:ea typeface="Tahoma" panose="020B0604030504040204" pitchFamily="34" charset="0"/>
                    <a:cs typeface="Tahoma" panose="020B0604030504040204" pitchFamily="34" charset="0"/>
                  </a:rPr>
                  <a:t>Nếu P sai thì </a:t>
                </a:r>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𝑷</m:t>
                        </m:r>
                      </m:e>
                    </m:bar>
                  </m:oMath>
                </a14:m>
                <a:r>
                  <a:rPr lang="en-US" sz="4400" b="1">
                    <a:latin typeface="Tahoma" panose="020B0604030504040204" pitchFamily="34" charset="0"/>
                    <a:ea typeface="Tahoma" panose="020B0604030504040204" pitchFamily="34" charset="0"/>
                    <a:cs typeface="Tahoma" panose="020B0604030504040204" pitchFamily="34" charset="0"/>
                  </a:rPr>
                  <a:t> đúng. </a:t>
                </a:r>
              </a:p>
              <a:p>
                <a:r>
                  <a:rPr lang="en-US" sz="4400" b="1">
                    <a:latin typeface="Tahoma" panose="020B0604030504040204" pitchFamily="34" charset="0"/>
                    <a:ea typeface="Tahoma" panose="020B0604030504040204" pitchFamily="34" charset="0"/>
                    <a:cs typeface="Tahoma" panose="020B0604030504040204" pitchFamily="34" charset="0"/>
                  </a:rPr>
                  <a:t>3. Mệnh đề </a:t>
                </a:r>
                <a14:m>
                  <m:oMath xmlns:m="http://schemas.openxmlformats.org/officeDocument/2006/math">
                    <m:r>
                      <a:rPr lang="en-US" sz="4400" b="1" i="1">
                        <a:latin typeface="Cambria Math" panose="02040503050406030204" pitchFamily="18" charset="0"/>
                      </a:rPr>
                      <m:t>𝑸</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a:latin typeface="Tahoma" panose="020B0604030504040204" pitchFamily="34" charset="0"/>
                    <a:ea typeface="Tahoma" panose="020B0604030504040204" pitchFamily="34" charset="0"/>
                    <a:cs typeface="Tahoma" panose="020B0604030504040204" pitchFamily="34" charset="0"/>
                  </a:rPr>
                  <a:t> gọi là mệnh đề đảo của mệnh đề</a:t>
                </a:r>
                <a14:m>
                  <m:oMath xmlns:m="http://schemas.openxmlformats.org/officeDocument/2006/math">
                    <m:r>
                      <a:rPr lang="en-US" sz="4400" b="1" i="1">
                        <a:latin typeface="Cambria Math" panose="02040503050406030204" pitchFamily="18" charset="0"/>
                      </a:rPr>
                      <m:t>𝑷</m:t>
                    </m:r>
                    <m:r>
                      <a:rPr lang="en-US" sz="4400" b="1" i="1">
                        <a:latin typeface="Cambria Math" panose="02040503050406030204" pitchFamily="18" charset="0"/>
                      </a:rPr>
                      <m:t>⇒</m:t>
                    </m:r>
                    <m:r>
                      <a:rPr lang="en-US" sz="4400" b="1" i="1">
                        <a:latin typeface="Cambria Math" panose="02040503050406030204" pitchFamily="18" charset="0"/>
                      </a:rPr>
                      <m:t>𝑸</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4.Nếu </a:t>
                </a:r>
                <a14:m>
                  <m:oMath xmlns:m="http://schemas.openxmlformats.org/officeDocument/2006/math">
                    <m:r>
                      <a:rPr lang="en-US" sz="4400" b="1" i="1">
                        <a:latin typeface="Cambria Math" panose="02040503050406030204" pitchFamily="18" charset="0"/>
                      </a:rPr>
                      <m:t>𝑷</m:t>
                    </m:r>
                    <m:r>
                      <a:rPr lang="en-US" sz="4400" b="1" i="1">
                        <a:latin typeface="Cambria Math" panose="02040503050406030204" pitchFamily="18" charset="0"/>
                      </a:rPr>
                      <m:t>⇒</m:t>
                    </m:r>
                    <m:r>
                      <a:rPr lang="en-US" sz="4400" b="1" i="1">
                        <a:latin typeface="Cambria Math" panose="02040503050406030204" pitchFamily="18" charset="0"/>
                      </a:rPr>
                      <m:t>𝑸</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𝑸</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a:latin typeface="Tahoma" panose="020B0604030504040204" pitchFamily="34" charset="0"/>
                    <a:ea typeface="Tahoma" panose="020B0604030504040204" pitchFamily="34" charset="0"/>
                    <a:cs typeface="Tahoma" panose="020B0604030504040204" pitchFamily="34" charset="0"/>
                  </a:rPr>
                  <a:t>đều đúng thì P và Q là hai mệnh đề tương đương. </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607722" y="8058220"/>
                <a:ext cx="22825982" cy="4643964"/>
              </a:xfrm>
              <a:prstGeom prst="rect">
                <a:avLst/>
              </a:prstGeom>
              <a:blipFill>
                <a:blip r:embed="rId4"/>
                <a:stretch>
                  <a:fillRect l="-1095" b="-5118"/>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55629" cy="960427"/>
              <a:chOff x="739068" y="1515168"/>
              <a:chExt cx="8355629"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29" y="1706054"/>
                <a:ext cx="696196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KHỞI ĐỘNG</a:t>
                </a:r>
                <a:endPar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2800"/>
                                        <p:tgtEl>
                                          <p:spTgt spid="38"/>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27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wipe(left)">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4" end="4"/>
                                            </p:txEl>
                                          </p:spTgt>
                                        </p:tgtEl>
                                        <p:attrNameLst>
                                          <p:attrName>style.visibility</p:attrName>
                                        </p:attrNameLst>
                                      </p:cBhvr>
                                      <p:to>
                                        <p:strVal val="visible"/>
                                      </p:to>
                                    </p:set>
                                    <p:animEffect transition="in" filter="wipe(left)">
                                      <p:cBhvr>
                                        <p:cTn id="37" dur="500"/>
                                        <p:tgtEl>
                                          <p:spTgt spid="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Effect transition="in" filter="wipe(left)">
                                      <p:cBhvr>
                                        <p:cTn id="42"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769419" y="3353590"/>
                <a:ext cx="19122202" cy="2119170"/>
              </a:xfrm>
              <a:prstGeom prst="rect">
                <a:avLst/>
              </a:prstGeom>
              <a:noFill/>
            </p:spPr>
            <p:txBody>
              <a:bodyPr wrap="square" rtlCol="0">
                <a:spAutoFit/>
              </a:bodyPr>
              <a:lstStyle/>
              <a:p>
                <a:pPr lvl="0">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Cho</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ℝ</m:t>
                        </m:r>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khẳng định nào sau đây đúng.</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769419" y="3353590"/>
                <a:ext cx="19122202" cy="2119170"/>
              </a:xfrm>
              <a:prstGeom prst="rect">
                <a:avLst/>
              </a:prstGeom>
              <a:blipFill>
                <a:blip r:embed="rId3"/>
                <a:stretch>
                  <a:fillRect l="-1275" b="-12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791200" y="7696200"/>
                <a:ext cx="15078640" cy="2012410"/>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𝑿</m:t>
                    </m:r>
                    <m:r>
                      <a:rPr lang="en-US" sz="4400" b="1" i="1">
                        <a:latin typeface="Cambria Math" panose="02040503050406030204" pitchFamily="18" charset="0"/>
                      </a:rPr>
                      <m:t>=</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791200" y="7696200"/>
                <a:ext cx="15078640" cy="2012410"/>
              </a:xfrm>
              <a:prstGeom prst="rect">
                <a:avLst/>
              </a:prstGeom>
              <a:blipFill>
                <a:blip r:embed="rId4"/>
                <a:stretch>
                  <a:fillRect l="-1617" b="-13030"/>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5:</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922A4B6F-4A1F-4B30-ACEF-1DFB3287A5A7}"/>
              </a:ext>
            </a:extLst>
          </p:cNvPr>
          <p:cNvSpPr/>
          <p:nvPr/>
        </p:nvSpPr>
        <p:spPr>
          <a:xfrm>
            <a:off x="14307878" y="4551223"/>
            <a:ext cx="10668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049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60" y="3235183"/>
                <a:ext cx="23023992" cy="3001271"/>
              </a:xfrm>
              <a:prstGeom prst="rect">
                <a:avLst/>
              </a:prstGeom>
              <a:noFill/>
            </p:spPr>
            <p:txBody>
              <a:bodyPr wrap="square" rtlCol="0">
                <a:spAutoFit/>
              </a:bodyPr>
              <a:lstStyle/>
              <a:p>
                <a:pPr lvl="0" algn="ct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(TH) Cho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𝐴=[4;7]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dirty="0"/>
                  <a:t> </a:t>
                </a:r>
                <a14:m>
                  <m:oMath xmlns:m="http://schemas.openxmlformats.org/officeDocument/2006/math">
                    <m:r>
                      <a:rPr lang="en-US" b="1" i="1">
                        <a:latin typeface="Cambria Math" panose="02040503050406030204" pitchFamily="18" charset="0"/>
                      </a:rPr>
                      <m:t>𝑩</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𝟐</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𝒃</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b="1" i="1">
                            <a:latin typeface="Cambria Math" panose="02040503050406030204" pitchFamily="18" charset="0"/>
                          </a:rPr>
                          <m:t>+</m:t>
                        </m:r>
                        <m:r>
                          <a:rPr lang="en-US" b="1" i="1">
                            <a:latin typeface="Cambria Math" panose="02040503050406030204" pitchFamily="18" charset="0"/>
                          </a:rPr>
                          <m:t>𝟓</m:t>
                        </m:r>
                      </m:e>
                    </m:d>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b="1" i="1">
                        <a:latin typeface="Cambria Math" panose="02040503050406030204" pitchFamily="18" charset="0"/>
                      </a:rPr>
                      <m:t>∈</m:t>
                    </m:r>
                    <m:r>
                      <a:rPr lang="en-US" b="1" i="1">
                        <a:latin typeface="Cambria Math" panose="02040503050406030204" pitchFamily="18" charset="0"/>
                      </a:rPr>
                      <m:t>ℝ</m:t>
                    </m:r>
                  </m:oMath>
                </a14:m>
                <a:r>
                  <a:rPr lang="en-US" sz="4400" b="1" dirty="0">
                    <a:latin typeface="Tahoma" panose="020B0604030504040204" pitchFamily="34" charset="0"/>
                    <a:ea typeface="Tahoma" panose="020B0604030504040204" pitchFamily="34" charset="0"/>
                    <a:cs typeface="Tahoma" panose="020B0604030504040204" pitchFamily="34" charset="0"/>
                  </a:rPr>
                  <a:t>. Khi 𝐴=𝐵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𝑴</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2.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5.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13.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25.</a:t>
                </a:r>
              </a:p>
            </p:txBody>
          </p:sp>
        </mc:Choice>
        <mc:Fallback xmlns="">
          <p:sp>
            <p:nvSpPr>
              <p:cNvPr id="5" name="TextBox 4"/>
              <p:cNvSpPr txBox="1">
                <a:spLocks noRot="1" noChangeAspect="1" noMove="1" noResize="1" noEditPoints="1" noAdjustHandles="1" noChangeArrowheads="1" noChangeShapeType="1" noTextEdit="1"/>
              </p:cNvSpPr>
              <p:nvPr/>
            </p:nvSpPr>
            <p:spPr>
              <a:xfrm>
                <a:off x="847160" y="3235183"/>
                <a:ext cx="23023992" cy="3001271"/>
              </a:xfrm>
              <a:prstGeom prst="rect">
                <a:avLst/>
              </a:prstGeom>
              <a:blipFill>
                <a:blip r:embed="rId3"/>
                <a:stretch>
                  <a:fillRect b="-8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6276144" y="6531530"/>
                <a:ext cx="16966833" cy="6670031"/>
              </a:xfrm>
              <a:prstGeom prst="rect">
                <a:avLst/>
              </a:prstGeom>
              <a:noFill/>
            </p:spPr>
            <p:txBody>
              <a:bodyPr wrap="square">
                <a:spAutoFit/>
              </a:bodyPr>
              <a:lstStyle/>
              <a:p>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𝟕</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𝟓</m:t>
                        </m:r>
                      </m:e>
                    </m:d>
                  </m:oMath>
                </a14:m>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𝟐</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𝟒</m:t>
                            </m:r>
                          </m:e>
                          <m:e>
                            <m:r>
                              <a:rPr lang="en-US" sz="4400" b="1" i="1">
                                <a:latin typeface="Cambria Math" panose="02040503050406030204" pitchFamily="18" charset="0"/>
                              </a:rPr>
                              <m:t>&amp;</m:t>
                            </m:r>
                            <m:r>
                              <a:rPr lang="en-US" sz="4400" b="1" i="1">
                                <a:latin typeface="Cambria Math" panose="02040503050406030204" pitchFamily="18" charset="0"/>
                              </a:rPr>
                              <m:t>𝟑</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𝟕</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𝟐</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𝟓</m:t>
                            </m:r>
                          </m:e>
                          <m:e>
                            <m:r>
                              <a:rPr lang="en-US" sz="4400" b="1" i="1">
                                <a:latin typeface="Cambria Math" panose="02040503050406030204" pitchFamily="18" charset="0"/>
                              </a:rPr>
                              <m:t>&amp;</m:t>
                            </m:r>
                            <m:r>
                              <a:rPr lang="en-US" sz="4400" b="1" i="1">
                                <a:latin typeface="Cambria Math" panose="02040503050406030204" pitchFamily="18" charset="0"/>
                              </a:rPr>
                              <m:t>𝟑</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𝟐</m:t>
                            </m:r>
                          </m:e>
                        </m:eqArr>
                      </m:e>
                    </m:d>
                  </m:oMath>
                </a14:m>
                <a:endParaRPr lang="en-US" sz="4400" b="1" i="1" dirty="0">
                  <a:latin typeface="Cambria Math" panose="02040503050406030204" pitchFamily="18" charset="0"/>
                </a:endParaRPr>
              </a:p>
              <a:p>
                <a:r>
                  <a:rPr lang="en-US" sz="4400" b="1" dirty="0"/>
                  <a:t>            </a:t>
                </a:r>
                <a14:m>
                  <m:oMath xmlns:m="http://schemas.openxmlformats.org/officeDocument/2006/math">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𝟏</m:t>
                            </m:r>
                          </m:e>
                          <m:e>
                            <m:r>
                              <a:rPr lang="en-US" sz="4400" b="1" i="1">
                                <a:latin typeface="Cambria Math" panose="02040503050406030204" pitchFamily="18" charset="0"/>
                              </a:rPr>
                              <m:t>&amp;</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𝟏</m:t>
                            </m:r>
                          </m:e>
                        </m:eqArr>
                      </m:e>
                    </m:d>
                  </m:oMath>
                </a14:m>
                <a:endParaRPr lang="en-US" sz="4400" b="1" i="1" dirty="0">
                  <a:latin typeface="Cambria Math" panose="02040503050406030204" pitchFamily="18" charset="0"/>
                </a:endParaRPr>
              </a:p>
              <a:p>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𝑴</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𝒂</m:t>
                        </m:r>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𝒃</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6276144" y="6531530"/>
                <a:ext cx="16966833" cy="6670031"/>
              </a:xfrm>
              <a:prstGeom prst="rect">
                <a:avLst/>
              </a:prstGeom>
              <a:blipFill>
                <a:blip r:embed="rId4"/>
                <a:stretch>
                  <a:fillRect l="-1473" t="-1826" b="-319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6:</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303381" y="1112332"/>
            <a:ext cx="19007426" cy="1106237"/>
            <a:chOff x="2870045" y="5432647"/>
            <a:chExt cx="19007426"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007426" cy="1106237"/>
              <a:chOff x="739068" y="1515168"/>
              <a:chExt cx="11294285"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9819505"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E0E86B94-84DC-4CDD-8321-B75E4C95D9F0}"/>
              </a:ext>
            </a:extLst>
          </p:cNvPr>
          <p:cNvSpPr/>
          <p:nvPr/>
        </p:nvSpPr>
        <p:spPr>
          <a:xfrm>
            <a:off x="5785324" y="5332660"/>
            <a:ext cx="98164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540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wipe(left)">
                                      <p:cBhvr>
                                        <p:cTn id="39" dur="750"/>
                                        <p:tgtEl>
                                          <p:spTgt spid="2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xEl>
                                              <p:pRg st="5" end="5"/>
                                            </p:txEl>
                                          </p:spTgt>
                                        </p:tgtEl>
                                        <p:attrNameLst>
                                          <p:attrName>style.visibility</p:attrName>
                                        </p:attrNameLst>
                                      </p:cBhvr>
                                      <p:to>
                                        <p:strVal val="visible"/>
                                      </p:to>
                                    </p:set>
                                    <p:animEffect transition="in" filter="wipe(left)">
                                      <p:cBhvr>
                                        <p:cTn id="44" dur="750"/>
                                        <p:tgtEl>
                                          <p:spTgt spid="21">
                                            <p:txEl>
                                              <p:pRg st="5" end="5"/>
                                            </p:txEl>
                                          </p:spTgt>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60" y="3235183"/>
                <a:ext cx="19122202" cy="2445157"/>
              </a:xfrm>
              <a:prstGeom prst="rect">
                <a:avLst/>
              </a:prstGeom>
              <a:noFill/>
            </p:spPr>
            <p:txBody>
              <a:bodyPr wrap="square" rtlCol="0">
                <a:spAutoFit/>
              </a:bodyPr>
              <a:lstStyle/>
              <a:p>
                <a:pPr lvl="0" algn="ct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𝒚</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latin typeface="Cambria Math" panose="02040503050406030204" pitchFamily="18" charset="0"/>
                      </a:rPr>
                      <m:t>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ℝ</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𝟑</m:t>
                        </m:r>
                      </m:e>
                    </m:d>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ℝ</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𝟑</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847160" y="3235183"/>
                <a:ext cx="19122202" cy="2445157"/>
              </a:xfrm>
              <a:prstGeom prst="rect">
                <a:avLst/>
              </a:prstGeom>
              <a:blipFill>
                <a:blip r:embed="rId3"/>
                <a:stretch>
                  <a:fillRect b="-10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650492" y="7457567"/>
                <a:ext cx="15366633" cy="2453172"/>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𝒚</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650492" y="7457567"/>
                <a:ext cx="15366633" cy="2453172"/>
              </a:xfrm>
              <a:prstGeom prst="rect">
                <a:avLst/>
              </a:prstGeom>
              <a:blipFill>
                <a:blip r:embed="rId4"/>
                <a:stretch>
                  <a:fillRect l="-1626" b="-3970"/>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7:</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9201789" cy="1045672"/>
            <a:chOff x="2870045" y="5432647"/>
            <a:chExt cx="19201789"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201789" cy="1045672"/>
              <a:chOff x="739068" y="1515168"/>
              <a:chExt cx="11409776"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665791"/>
                <a:ext cx="9934995"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301B2D14-6C07-425F-AA34-768A895F7B1F}"/>
              </a:ext>
            </a:extLst>
          </p:cNvPr>
          <p:cNvSpPr/>
          <p:nvPr/>
        </p:nvSpPr>
        <p:spPr>
          <a:xfrm>
            <a:off x="11782965" y="4815401"/>
            <a:ext cx="96298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23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6284" y="2920167"/>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03534" y="3162925"/>
                <a:ext cx="22261266" cy="2011641"/>
              </a:xfrm>
              <a:prstGeom prst="rect">
                <a:avLst/>
              </a:prstGeom>
              <a:noFill/>
            </p:spPr>
            <p:txBody>
              <a:bodyPr wrap="square" rtlCol="0">
                <a:spAutoFit/>
              </a:bodyPr>
              <a:lstStyle/>
              <a:p>
                <a:pPr lvl="0">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𝐷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e>
                    </m:rad>
                  </m:oMath>
                </a14:m>
                <a:endParaRPr lang="en-US" b="1" dirty="0"/>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𝑫=∅.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𝑫=ℝ.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𝑫=ℝ\{−𝟐;𝟐}.	D. 𝑫={−𝟐;𝟐}.</a:t>
                </a:r>
              </a:p>
            </p:txBody>
          </p:sp>
        </mc:Choice>
        <mc:Fallback xmlns="">
          <p:sp>
            <p:nvSpPr>
              <p:cNvPr id="5" name="TextBox 4"/>
              <p:cNvSpPr txBox="1">
                <a:spLocks noRot="1" noChangeAspect="1" noMove="1" noResize="1" noEditPoints="1" noAdjustHandles="1" noChangeArrowheads="1" noChangeShapeType="1" noTextEdit="1"/>
              </p:cNvSpPr>
              <p:nvPr/>
            </p:nvSpPr>
            <p:spPr>
              <a:xfrm>
                <a:off x="903534" y="3162925"/>
                <a:ext cx="22261266" cy="2011641"/>
              </a:xfrm>
              <a:prstGeom prst="rect">
                <a:avLst/>
              </a:prstGeom>
              <a:blipFill>
                <a:blip r:embed="rId4"/>
                <a:stretch>
                  <a:fillRect l="-1095"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3633162" y="7747229"/>
                <a:ext cx="20929233" cy="3264420"/>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&gt;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𝒚</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e>
                    </m:rad>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mọi</a:t>
                </a:r>
                <a:r>
                  <a:rPr lang="en-US" sz="4400" b="1" dirty="0">
                    <a:latin typeface="Tahoma" panose="020B0604030504040204" pitchFamily="34" charset="0"/>
                    <a:ea typeface="Tahoma" panose="020B0604030504040204" pitchFamily="34" charset="0"/>
                    <a:cs typeface="Tahoma" panose="020B0604030504040204" pitchFamily="34" charset="0"/>
                  </a:rPr>
                  <a:t> x</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ℝ</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3633162" y="7747229"/>
                <a:ext cx="20929233" cy="3264420"/>
              </a:xfrm>
              <a:prstGeom prst="rect">
                <a:avLst/>
              </a:prstGeom>
              <a:blipFill>
                <a:blip r:embed="rId5"/>
                <a:stretch>
                  <a:fillRect l="-1194" b="-7850"/>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8:</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6" name="Rectangle 9">
            <a:extLst>
              <a:ext uri="{FF2B5EF4-FFF2-40B4-BE49-F238E27FC236}">
                <a16:creationId xmlns:a16="http://schemas.microsoft.com/office/drawing/2014/main" id="{55B37F0B-F4FA-4F47-A707-CAB34F0D8384}"/>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47">
            <a:extLst>
              <a:ext uri="{FF2B5EF4-FFF2-40B4-BE49-F238E27FC236}">
                <a16:creationId xmlns:a16="http://schemas.microsoft.com/office/drawing/2014/main" id="{6DB544E8-B528-4F99-B78E-D82D08E99CFF}"/>
              </a:ext>
            </a:extLst>
          </p:cNvPr>
          <p:cNvGrpSpPr/>
          <p:nvPr/>
        </p:nvGrpSpPr>
        <p:grpSpPr>
          <a:xfrm>
            <a:off x="0" y="0"/>
            <a:ext cx="1095375" cy="409575"/>
            <a:chOff x="4843933" y="3653779"/>
            <a:chExt cx="1004134" cy="252442"/>
          </a:xfrm>
        </p:grpSpPr>
        <p:grpSp>
          <p:nvGrpSpPr>
            <p:cNvPr id="49" name="Group 48">
              <a:extLst>
                <a:ext uri="{FF2B5EF4-FFF2-40B4-BE49-F238E27FC236}">
                  <a16:creationId xmlns:a16="http://schemas.microsoft.com/office/drawing/2014/main" id="{31EF0B97-2715-486B-B420-DF4CEDF6B0C8}"/>
                </a:ext>
              </a:extLst>
            </p:cNvPr>
            <p:cNvGrpSpPr/>
            <p:nvPr/>
          </p:nvGrpSpPr>
          <p:grpSpPr>
            <a:xfrm>
              <a:off x="4843933" y="3653779"/>
              <a:ext cx="1004134" cy="252442"/>
              <a:chOff x="22440" y="5611"/>
              <a:chExt cx="1004134" cy="252442"/>
            </a:xfrm>
          </p:grpSpPr>
          <p:sp>
            <p:nvSpPr>
              <p:cNvPr id="50" name="Rectangle 49">
                <a:extLst>
                  <a:ext uri="{FF2B5EF4-FFF2-40B4-BE49-F238E27FC236}">
                    <a16:creationId xmlns:a16="http://schemas.microsoft.com/office/drawing/2014/main" id="{AFE7E945-BAD2-4313-8BCB-B72CE6EC0C4A}"/>
                  </a:ext>
                </a:extLst>
              </p:cNvPr>
              <p:cNvSpPr/>
              <p:nvPr/>
            </p:nvSpPr>
            <p:spPr>
              <a:xfrm>
                <a:off x="22440" y="5611"/>
                <a:ext cx="1004125" cy="252425"/>
              </a:xfrm>
              <a:prstGeom prst="rect">
                <a:avLst/>
              </a:prstGeom>
              <a:noFill/>
              <a:ln>
                <a:noFill/>
              </a:ln>
            </p:spPr>
            <p:txBody>
              <a:bodyPr spcFirstLastPara="1" wrap="square" lIns="91425" tIns="91425" rIns="91425" bIns="91425" anchor="ctr" anchorCtr="0">
                <a:noAutofit/>
              </a:bodyPr>
              <a:lstStyle/>
              <a:p>
                <a:pPr algn="just">
                  <a:lnSpc>
                    <a:spcPct val="135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51" name="Group 50">
                <a:extLst>
                  <a:ext uri="{FF2B5EF4-FFF2-40B4-BE49-F238E27FC236}">
                    <a16:creationId xmlns:a16="http://schemas.microsoft.com/office/drawing/2014/main" id="{5C4C6720-C1FC-4C4A-9CB2-46D4874B00E5}"/>
                  </a:ext>
                </a:extLst>
              </p:cNvPr>
              <p:cNvGrpSpPr/>
              <p:nvPr/>
            </p:nvGrpSpPr>
            <p:grpSpPr>
              <a:xfrm>
                <a:off x="22440" y="59287"/>
                <a:ext cx="953655" cy="159667"/>
                <a:chOff x="31572" y="60276"/>
                <a:chExt cx="1341810" cy="197595"/>
              </a:xfrm>
            </p:grpSpPr>
            <p:sp>
              <p:nvSpPr>
                <p:cNvPr id="53" name="Arrow: Pentagon 52">
                  <a:extLst>
                    <a:ext uri="{FF2B5EF4-FFF2-40B4-BE49-F238E27FC236}">
                      <a16:creationId xmlns:a16="http://schemas.microsoft.com/office/drawing/2014/main" id="{0C95B822-9B27-4605-81A2-CDB2DE4FDEAE}"/>
                    </a:ext>
                  </a:extLst>
                </p:cNvPr>
                <p:cNvSpPr/>
                <p:nvPr/>
              </p:nvSpPr>
              <p:spPr>
                <a:xfrm>
                  <a:off x="204506" y="61809"/>
                  <a:ext cx="1168876" cy="196062"/>
                </a:xfrm>
                <a:prstGeom prst="homePlate">
                  <a:avLst>
                    <a:gd name="adj" fmla="val 50000"/>
                  </a:avLst>
                </a:prstGeom>
                <a:solidFill>
                  <a:srgbClr val="FCFFEF"/>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6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Arrow: Chevron 53">
                  <a:extLst>
                    <a:ext uri="{FF2B5EF4-FFF2-40B4-BE49-F238E27FC236}">
                      <a16:creationId xmlns:a16="http://schemas.microsoft.com/office/drawing/2014/main" id="{4D0BC0B6-1653-4CFE-B3AB-E7D58749E347}"/>
                    </a:ext>
                  </a:extLst>
                </p:cNvPr>
                <p:cNvSpPr/>
                <p:nvPr/>
              </p:nvSpPr>
              <p:spPr>
                <a:xfrm>
                  <a:off x="31572" y="60341"/>
                  <a:ext cx="162630" cy="196062"/>
                </a:xfrm>
                <a:prstGeom prst="chevron">
                  <a:avLst>
                    <a:gd name="adj" fmla="val 50000"/>
                  </a:avLst>
                </a:prstGeom>
                <a:solidFill>
                  <a:srgbClr val="4472C4"/>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5" name="Arrow: Chevron 54">
                  <a:extLst>
                    <a:ext uri="{FF2B5EF4-FFF2-40B4-BE49-F238E27FC236}">
                      <a16:creationId xmlns:a16="http://schemas.microsoft.com/office/drawing/2014/main" id="{DC6BF6B3-60D5-4476-8DCE-C0A326C3EFDA}"/>
                    </a:ext>
                  </a:extLst>
                </p:cNvPr>
                <p:cNvSpPr/>
                <p:nvPr/>
              </p:nvSpPr>
              <p:spPr>
                <a:xfrm>
                  <a:off x="116273" y="60276"/>
                  <a:ext cx="176766" cy="196062"/>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52" name="Rectangle 51">
                <a:extLst>
                  <a:ext uri="{FF2B5EF4-FFF2-40B4-BE49-F238E27FC236}">
                    <a16:creationId xmlns:a16="http://schemas.microsoft.com/office/drawing/2014/main" id="{2B74043D-9664-450E-A3B6-967A8347B71C}"/>
                  </a:ext>
                </a:extLst>
              </p:cNvPr>
              <p:cNvSpPr/>
              <p:nvPr/>
            </p:nvSpPr>
            <p:spPr>
              <a:xfrm>
                <a:off x="120713" y="5611"/>
                <a:ext cx="905861" cy="252442"/>
              </a:xfrm>
              <a:prstGeom prst="rect">
                <a:avLst/>
              </a:prstGeom>
              <a:noFill/>
              <a:ln>
                <a:noFill/>
              </a:ln>
            </p:spPr>
            <p:txBody>
              <a:bodyPr spcFirstLastPara="1" wrap="square" lIns="91425" tIns="45700" rIns="91425" bIns="45700" anchor="t" anchorCtr="0">
                <a:noAutofit/>
              </a:bodyPr>
              <a:lstStyle/>
              <a:p>
                <a:pPr algn="just">
                  <a:lnSpc>
                    <a:spcPct val="107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Luyện tập 1.</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
        <p:nvSpPr>
          <p:cNvPr id="7" name="Rectangle 15">
            <a:extLst>
              <a:ext uri="{FF2B5EF4-FFF2-40B4-BE49-F238E27FC236}">
                <a16:creationId xmlns:a16="http://schemas.microsoft.com/office/drawing/2014/main" id="{BFA05C9C-1B00-40C8-847A-2649FF78F91D}"/>
              </a:ext>
            </a:extLst>
          </p:cNvPr>
          <p:cNvSpPr>
            <a:spLocks noChangeArrowheads="1"/>
          </p:cNvSpPr>
          <p:nvPr/>
        </p:nvSpPr>
        <p:spPr bwMode="auto">
          <a:xfrm>
            <a:off x="0" y="942975"/>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 các câu sau, câu nào là một mệnh đề, câu nào là mệnh đề chứa biến ?</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5+ 2= 6</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r>
              <a:rPr kumimoji="0" lang="en-US" altLang="en-US" sz="1200" b="0" i="1" u="none" strike="noStrike" cap="none" normalizeH="0" baseline="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2</a:t>
            </a:r>
            <a:r>
              <a:rPr kumimoji="0" lang="en-US" altLang="en-US" sz="1200" b="0" i="0" u="none" strike="noStrike" cap="none" normalizeH="0" baseline="0">
                <a:ln>
                  <a:noFill/>
                </a:ln>
                <a:solidFill>
                  <a:srgbClr val="000000"/>
                </a:solidFill>
                <a:effectLst/>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 một số hữu tỉ.</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 2 là số nguyên tố chẵn duy nhất.</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 </a:t>
            </a:r>
            <a:r>
              <a:rPr kumimoji="0" lang="en-US" altLang="en-US" sz="1200" b="0" i="1" u="none" strike="noStrike" cap="none" normalizeH="0" baseline="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3+x&gt;5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DD4727B2-4C57-474F-A88A-4E5D124D37A6}"/>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179388"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Đúng ;#b. Sai</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6" name="Group 55">
            <a:extLst>
              <a:ext uri="{FF2B5EF4-FFF2-40B4-BE49-F238E27FC236}">
                <a16:creationId xmlns:a16="http://schemas.microsoft.com/office/drawing/2014/main" id="{020CDA51-FF67-4200-985C-F13E8A72B359}"/>
              </a:ext>
            </a:extLst>
          </p:cNvPr>
          <p:cNvGrpSpPr/>
          <p:nvPr/>
        </p:nvGrpSpPr>
        <p:grpSpPr>
          <a:xfrm>
            <a:off x="0" y="0"/>
            <a:ext cx="1104900" cy="400050"/>
            <a:chOff x="4843933" y="3653779"/>
            <a:chExt cx="1004134" cy="252442"/>
          </a:xfrm>
        </p:grpSpPr>
        <p:grpSp>
          <p:nvGrpSpPr>
            <p:cNvPr id="57" name="Group 56">
              <a:extLst>
                <a:ext uri="{FF2B5EF4-FFF2-40B4-BE49-F238E27FC236}">
                  <a16:creationId xmlns:a16="http://schemas.microsoft.com/office/drawing/2014/main" id="{C0746B77-F62A-4926-A072-8B45843F73AD}"/>
                </a:ext>
              </a:extLst>
            </p:cNvPr>
            <p:cNvGrpSpPr/>
            <p:nvPr/>
          </p:nvGrpSpPr>
          <p:grpSpPr>
            <a:xfrm>
              <a:off x="4843933" y="3653779"/>
              <a:ext cx="1004134" cy="252442"/>
              <a:chOff x="22440" y="5611"/>
              <a:chExt cx="1004134" cy="252442"/>
            </a:xfrm>
          </p:grpSpPr>
          <p:sp>
            <p:nvSpPr>
              <p:cNvPr id="58" name="Rectangle 57">
                <a:extLst>
                  <a:ext uri="{FF2B5EF4-FFF2-40B4-BE49-F238E27FC236}">
                    <a16:creationId xmlns:a16="http://schemas.microsoft.com/office/drawing/2014/main" id="{8A5E4BA0-D32E-43D3-806F-9DBF7E2430C4}"/>
                  </a:ext>
                </a:extLst>
              </p:cNvPr>
              <p:cNvSpPr/>
              <p:nvPr/>
            </p:nvSpPr>
            <p:spPr>
              <a:xfrm>
                <a:off x="22440" y="5611"/>
                <a:ext cx="1004125" cy="252425"/>
              </a:xfrm>
              <a:prstGeom prst="rect">
                <a:avLst/>
              </a:prstGeom>
              <a:noFill/>
              <a:ln>
                <a:noFill/>
              </a:ln>
            </p:spPr>
            <p:txBody>
              <a:bodyPr spcFirstLastPara="1" wrap="square" lIns="91425" tIns="91425" rIns="91425" bIns="91425" anchor="ctr" anchorCtr="0">
                <a:noAutofit/>
              </a:bodyPr>
              <a:lstStyle/>
              <a:p>
                <a:pPr algn="just">
                  <a:lnSpc>
                    <a:spcPct val="135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59" name="Group 58">
                <a:extLst>
                  <a:ext uri="{FF2B5EF4-FFF2-40B4-BE49-F238E27FC236}">
                    <a16:creationId xmlns:a16="http://schemas.microsoft.com/office/drawing/2014/main" id="{7CEB4705-8B35-4A4D-AB9C-4A2F0492FD18}"/>
                  </a:ext>
                </a:extLst>
              </p:cNvPr>
              <p:cNvGrpSpPr/>
              <p:nvPr/>
            </p:nvGrpSpPr>
            <p:grpSpPr>
              <a:xfrm>
                <a:off x="22440" y="59287"/>
                <a:ext cx="953655" cy="159667"/>
                <a:chOff x="31572" y="60276"/>
                <a:chExt cx="1341810" cy="197595"/>
              </a:xfrm>
            </p:grpSpPr>
            <p:sp>
              <p:nvSpPr>
                <p:cNvPr id="61" name="Arrow: Pentagon 60">
                  <a:extLst>
                    <a:ext uri="{FF2B5EF4-FFF2-40B4-BE49-F238E27FC236}">
                      <a16:creationId xmlns:a16="http://schemas.microsoft.com/office/drawing/2014/main" id="{41079729-1167-4056-9AA8-AFF3CE2B34C6}"/>
                    </a:ext>
                  </a:extLst>
                </p:cNvPr>
                <p:cNvSpPr/>
                <p:nvPr/>
              </p:nvSpPr>
              <p:spPr>
                <a:xfrm>
                  <a:off x="204506" y="61809"/>
                  <a:ext cx="1168876" cy="196062"/>
                </a:xfrm>
                <a:prstGeom prst="homePlate">
                  <a:avLst>
                    <a:gd name="adj" fmla="val 50000"/>
                  </a:avLst>
                </a:prstGeom>
                <a:solidFill>
                  <a:srgbClr val="FCFFEF"/>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6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Arrow: Chevron 61">
                  <a:extLst>
                    <a:ext uri="{FF2B5EF4-FFF2-40B4-BE49-F238E27FC236}">
                      <a16:creationId xmlns:a16="http://schemas.microsoft.com/office/drawing/2014/main" id="{2E216211-652B-413D-A3A7-1FDBA618467E}"/>
                    </a:ext>
                  </a:extLst>
                </p:cNvPr>
                <p:cNvSpPr/>
                <p:nvPr/>
              </p:nvSpPr>
              <p:spPr>
                <a:xfrm>
                  <a:off x="31572" y="60341"/>
                  <a:ext cx="162630" cy="196062"/>
                </a:xfrm>
                <a:prstGeom prst="chevron">
                  <a:avLst>
                    <a:gd name="adj" fmla="val 50000"/>
                  </a:avLst>
                </a:prstGeom>
                <a:solidFill>
                  <a:srgbClr val="4472C4"/>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3" name="Arrow: Chevron 62">
                  <a:extLst>
                    <a:ext uri="{FF2B5EF4-FFF2-40B4-BE49-F238E27FC236}">
                      <a16:creationId xmlns:a16="http://schemas.microsoft.com/office/drawing/2014/main" id="{8F353B27-A96D-4474-8598-308B2C473F63}"/>
                    </a:ext>
                  </a:extLst>
                </p:cNvPr>
                <p:cNvSpPr/>
                <p:nvPr/>
              </p:nvSpPr>
              <p:spPr>
                <a:xfrm>
                  <a:off x="116273" y="60276"/>
                  <a:ext cx="176766" cy="196062"/>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60" name="Rectangle 59">
                <a:extLst>
                  <a:ext uri="{FF2B5EF4-FFF2-40B4-BE49-F238E27FC236}">
                    <a16:creationId xmlns:a16="http://schemas.microsoft.com/office/drawing/2014/main" id="{AF708AB5-9D61-4BD7-8E69-4D915C97066E}"/>
                  </a:ext>
                </a:extLst>
              </p:cNvPr>
              <p:cNvSpPr/>
              <p:nvPr/>
            </p:nvSpPr>
            <p:spPr>
              <a:xfrm>
                <a:off x="120713" y="5611"/>
                <a:ext cx="905861" cy="252442"/>
              </a:xfrm>
              <a:prstGeom prst="rect">
                <a:avLst/>
              </a:prstGeom>
              <a:noFill/>
              <a:ln>
                <a:noFill/>
              </a:ln>
            </p:spPr>
            <p:txBody>
              <a:bodyPr spcFirstLastPara="1" wrap="square" lIns="91425" tIns="45700" rIns="91425" bIns="45700" anchor="t" anchorCtr="0">
                <a:noAutofit/>
              </a:bodyPr>
              <a:lstStyle/>
              <a:p>
                <a:pPr algn="just">
                  <a:lnSpc>
                    <a:spcPct val="107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Luyện tập  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4">
            <a:extLst>
              <a:ext uri="{FF2B5EF4-FFF2-40B4-BE49-F238E27FC236}">
                <a16:creationId xmlns:a16="http://schemas.microsoft.com/office/drawing/2014/main" id="{1071877D-01BC-4968-9FD2-B4C75A9A79BF}"/>
              </a:ext>
            </a:extLst>
          </p:cNvPr>
          <p:cNvSpPr>
            <a:spLocks noChangeArrowheads="1"/>
          </p:cNvSpPr>
          <p:nvPr/>
        </p:nvSpPr>
        <p:spPr bwMode="auto">
          <a:xfrm>
            <a:off x="152400" y="152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179388"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Đúng ;#b. Sai</a:t>
            </a: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4" name="Group 63">
            <a:extLst>
              <a:ext uri="{FF2B5EF4-FFF2-40B4-BE49-F238E27FC236}">
                <a16:creationId xmlns:a16="http://schemas.microsoft.com/office/drawing/2014/main" id="{1A9710E0-CCAF-4889-822F-20D40CD7A415}"/>
              </a:ext>
            </a:extLst>
          </p:cNvPr>
          <p:cNvGrpSpPr/>
          <p:nvPr/>
        </p:nvGrpSpPr>
        <p:grpSpPr>
          <a:xfrm>
            <a:off x="152400" y="152400"/>
            <a:ext cx="1104900" cy="400050"/>
            <a:chOff x="4843933" y="3653779"/>
            <a:chExt cx="1004134" cy="252442"/>
          </a:xfrm>
        </p:grpSpPr>
        <p:grpSp>
          <p:nvGrpSpPr>
            <p:cNvPr id="65" name="Group 64">
              <a:extLst>
                <a:ext uri="{FF2B5EF4-FFF2-40B4-BE49-F238E27FC236}">
                  <a16:creationId xmlns:a16="http://schemas.microsoft.com/office/drawing/2014/main" id="{99519940-F91B-4144-84A2-F574600FC810}"/>
                </a:ext>
              </a:extLst>
            </p:cNvPr>
            <p:cNvGrpSpPr/>
            <p:nvPr/>
          </p:nvGrpSpPr>
          <p:grpSpPr>
            <a:xfrm>
              <a:off x="4843933" y="3653779"/>
              <a:ext cx="1004134" cy="252442"/>
              <a:chOff x="22440" y="5611"/>
              <a:chExt cx="1004134" cy="252442"/>
            </a:xfrm>
          </p:grpSpPr>
          <p:sp>
            <p:nvSpPr>
              <p:cNvPr id="66" name="Rectangle 65">
                <a:extLst>
                  <a:ext uri="{FF2B5EF4-FFF2-40B4-BE49-F238E27FC236}">
                    <a16:creationId xmlns:a16="http://schemas.microsoft.com/office/drawing/2014/main" id="{5BCE835F-958B-4E41-B77D-43FFF4783FF5}"/>
                  </a:ext>
                </a:extLst>
              </p:cNvPr>
              <p:cNvSpPr/>
              <p:nvPr/>
            </p:nvSpPr>
            <p:spPr>
              <a:xfrm>
                <a:off x="22440" y="5611"/>
                <a:ext cx="1004125" cy="252425"/>
              </a:xfrm>
              <a:prstGeom prst="rect">
                <a:avLst/>
              </a:prstGeom>
              <a:noFill/>
              <a:ln>
                <a:noFill/>
              </a:ln>
            </p:spPr>
            <p:txBody>
              <a:bodyPr spcFirstLastPara="1" wrap="square" lIns="91425" tIns="91425" rIns="91425" bIns="91425" anchor="ctr" anchorCtr="0">
                <a:noAutofit/>
              </a:bodyPr>
              <a:lstStyle/>
              <a:p>
                <a:pPr algn="just">
                  <a:lnSpc>
                    <a:spcPct val="135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67" name="Group 66">
                <a:extLst>
                  <a:ext uri="{FF2B5EF4-FFF2-40B4-BE49-F238E27FC236}">
                    <a16:creationId xmlns:a16="http://schemas.microsoft.com/office/drawing/2014/main" id="{4AB1B363-5732-410F-BB99-61268ADDD262}"/>
                  </a:ext>
                </a:extLst>
              </p:cNvPr>
              <p:cNvGrpSpPr/>
              <p:nvPr/>
            </p:nvGrpSpPr>
            <p:grpSpPr>
              <a:xfrm>
                <a:off x="22440" y="59287"/>
                <a:ext cx="953655" cy="159667"/>
                <a:chOff x="31572" y="60276"/>
                <a:chExt cx="1341810" cy="197595"/>
              </a:xfrm>
            </p:grpSpPr>
            <p:sp>
              <p:nvSpPr>
                <p:cNvPr id="69" name="Arrow: Pentagon 68">
                  <a:extLst>
                    <a:ext uri="{FF2B5EF4-FFF2-40B4-BE49-F238E27FC236}">
                      <a16:creationId xmlns:a16="http://schemas.microsoft.com/office/drawing/2014/main" id="{2302A5C8-2C3A-4AE0-A99C-69F055C93B4F}"/>
                    </a:ext>
                  </a:extLst>
                </p:cNvPr>
                <p:cNvSpPr/>
                <p:nvPr/>
              </p:nvSpPr>
              <p:spPr>
                <a:xfrm>
                  <a:off x="204506" y="61809"/>
                  <a:ext cx="1168876" cy="196062"/>
                </a:xfrm>
                <a:prstGeom prst="homePlate">
                  <a:avLst>
                    <a:gd name="adj" fmla="val 50000"/>
                  </a:avLst>
                </a:prstGeom>
                <a:solidFill>
                  <a:srgbClr val="FCFFEF"/>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6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Arrow: Chevron 69">
                  <a:extLst>
                    <a:ext uri="{FF2B5EF4-FFF2-40B4-BE49-F238E27FC236}">
                      <a16:creationId xmlns:a16="http://schemas.microsoft.com/office/drawing/2014/main" id="{37BD28D9-D53B-4DBC-BBF4-8AD87A6552A0}"/>
                    </a:ext>
                  </a:extLst>
                </p:cNvPr>
                <p:cNvSpPr/>
                <p:nvPr/>
              </p:nvSpPr>
              <p:spPr>
                <a:xfrm>
                  <a:off x="31572" y="60341"/>
                  <a:ext cx="162630" cy="196062"/>
                </a:xfrm>
                <a:prstGeom prst="chevron">
                  <a:avLst>
                    <a:gd name="adj" fmla="val 50000"/>
                  </a:avLst>
                </a:prstGeom>
                <a:solidFill>
                  <a:srgbClr val="4472C4"/>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1" name="Arrow: Chevron 70">
                  <a:extLst>
                    <a:ext uri="{FF2B5EF4-FFF2-40B4-BE49-F238E27FC236}">
                      <a16:creationId xmlns:a16="http://schemas.microsoft.com/office/drawing/2014/main" id="{191F9A5F-8CFE-4D32-970D-9ED4948C9203}"/>
                    </a:ext>
                  </a:extLst>
                </p:cNvPr>
                <p:cNvSpPr/>
                <p:nvPr/>
              </p:nvSpPr>
              <p:spPr>
                <a:xfrm>
                  <a:off x="116273" y="60276"/>
                  <a:ext cx="176766" cy="196062"/>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algn="ctr">
                    <a:lnSpc>
                      <a:spcPct val="107000"/>
                    </a:lnSpc>
                    <a:spcBef>
                      <a:spcPts val="600"/>
                    </a:spcBef>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68" name="Rectangle 67">
                <a:extLst>
                  <a:ext uri="{FF2B5EF4-FFF2-40B4-BE49-F238E27FC236}">
                    <a16:creationId xmlns:a16="http://schemas.microsoft.com/office/drawing/2014/main" id="{36C39B08-A7E5-4AD0-B193-29D22710529C}"/>
                  </a:ext>
                </a:extLst>
              </p:cNvPr>
              <p:cNvSpPr/>
              <p:nvPr/>
            </p:nvSpPr>
            <p:spPr>
              <a:xfrm>
                <a:off x="120713" y="5611"/>
                <a:ext cx="905861" cy="252442"/>
              </a:xfrm>
              <a:prstGeom prst="rect">
                <a:avLst/>
              </a:prstGeom>
              <a:noFill/>
              <a:ln>
                <a:noFill/>
              </a:ln>
            </p:spPr>
            <p:txBody>
              <a:bodyPr spcFirstLastPara="1" wrap="square" lIns="91425" tIns="45700" rIns="91425" bIns="45700" anchor="t" anchorCtr="0">
                <a:noAutofit/>
              </a:bodyPr>
              <a:lstStyle/>
              <a:p>
                <a:pPr algn="just">
                  <a:lnSpc>
                    <a:spcPct val="107000"/>
                  </a:lnSpc>
                  <a:spcBef>
                    <a:spcPts val="600"/>
                  </a:spcBef>
                  <a:spcAft>
                    <a:spcPts val="600"/>
                  </a:spcAft>
                </a:pPr>
                <a:r>
                  <a:rPr lang="en-US" sz="1000" b="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Luyện tập  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B8D97C17-CE59-4280-995A-59702D9615BB}"/>
              </a:ext>
            </a:extLst>
          </p:cNvPr>
          <p:cNvSpPr/>
          <p:nvPr/>
        </p:nvSpPr>
        <p:spPr>
          <a:xfrm>
            <a:off x="7010400" y="4290712"/>
            <a:ext cx="1067125"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146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60" y="3235183"/>
                <a:ext cx="20929232" cy="3032048"/>
              </a:xfrm>
              <a:prstGeom prst="rect">
                <a:avLst/>
              </a:prstGeom>
              <a:noFill/>
            </p:spPr>
            <p:txBody>
              <a:bodyPr wrap="square" rtlCol="0">
                <a:spAutoFit/>
              </a:bodyPr>
              <a:lstStyle/>
              <a:p>
                <a:pPr lvl="0">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Cho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𝟑</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𝟒</m:t>
                        </m:r>
                      </m:sup>
                    </m:sSup>
                    <m:r>
                      <a:rPr lang="fr-FR" sz="4400" b="1" i="1">
                        <a:latin typeface="Cambria Math" panose="02040503050406030204" pitchFamily="18" charset="0"/>
                      </a:rPr>
                      <m:t>–</m:t>
                    </m:r>
                    <m:r>
                      <a:rPr lang="fr-FR" sz="4400" b="1" i="1">
                        <a:latin typeface="Cambria Math" panose="02040503050406030204" pitchFamily="18" charset="0"/>
                      </a:rPr>
                      <m:t>𝟒</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đúng</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fr-FR" sz="4400" b="1" i="1">
                        <a:latin typeface="Cambria Math" panose="02040503050406030204" pitchFamily="18" charset="0"/>
                      </a:rPr>
                      <m:t>𝒚</m:t>
                    </m:r>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fr-FR" sz="4400" b="1" i="1">
                        <a:latin typeface="Cambria Math" panose="02040503050406030204" pitchFamily="18" charset="0"/>
                      </a:rPr>
                      <m:t>𝒚</m:t>
                    </m:r>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fr-FR" sz="4400" b="1" i="1">
                        <a:latin typeface="Cambria Math" panose="02040503050406030204" pitchFamily="18" charset="0"/>
                      </a:rPr>
                      <m:t>𝒚</m:t>
                    </m:r>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fr-FR" sz="4400" b="1" i="1">
                        <a:latin typeface="Cambria Math" panose="02040503050406030204" pitchFamily="18" charset="0"/>
                      </a:rPr>
                      <m:t>𝒚</m:t>
                    </m:r>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vừa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vừa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7160" y="3235183"/>
                <a:ext cx="20929232" cy="3032048"/>
              </a:xfrm>
              <a:prstGeom prst="rect">
                <a:avLst/>
              </a:prstGeom>
              <a:blipFill>
                <a:blip r:embed="rId3"/>
                <a:stretch>
                  <a:fillRect l="-1194"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152115" y="7237336"/>
                <a:ext cx="20929233" cy="4089774"/>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Xét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𝟑</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𝟒</m:t>
                        </m:r>
                      </m:sup>
                    </m:sSup>
                    <m:r>
                      <a:rPr lang="fr-FR" sz="4400" b="1" i="1">
                        <a:latin typeface="Cambria Math" panose="02040503050406030204" pitchFamily="18" charset="0"/>
                      </a:rPr>
                      <m:t>–</m:t>
                    </m:r>
                    <m:r>
                      <a:rPr lang="fr-FR" sz="4400" b="1" i="1">
                        <a:latin typeface="Cambria Math" panose="02040503050406030204" pitchFamily="18" charset="0"/>
                      </a:rPr>
                      <m:t>𝟒</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định</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𝑫</m:t>
                    </m:r>
                    <m:r>
                      <a:rPr lang="fr-FR" sz="4400" b="1" i="1">
                        <a:latin typeface="Cambria Math" panose="02040503050406030204" pitchFamily="18" charset="0"/>
                      </a:rPr>
                      <m:t>=</m:t>
                    </m:r>
                    <m:r>
                      <a:rPr lang="fr-FR" sz="4400" b="1" i="1">
                        <a:latin typeface="Cambria Math" panose="02040503050406030204" pitchFamily="18" charset="0"/>
                      </a:rPr>
                      <m:t>ℝ</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mọi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𝒙</m:t>
                    </m:r>
                    <m:r>
                      <a:rPr lang="fr-FR" sz="4400" b="1" i="1">
                        <a:latin typeface="Cambria Math" panose="02040503050406030204" pitchFamily="18" charset="0"/>
                      </a:rPr>
                      <m:t>∈</m:t>
                    </m:r>
                    <m:r>
                      <a:rPr lang="fr-FR" sz="4400" b="1" i="1">
                        <a:latin typeface="Cambria Math" panose="02040503050406030204" pitchFamily="18" charset="0"/>
                      </a:rPr>
                      <m:t>𝑫</m:t>
                    </m:r>
                  </m:oMath>
                </a14:m>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fr-FR" sz="4400" b="1" i="1">
                        <a:latin typeface="Cambria Math" panose="02040503050406030204" pitchFamily="18" charset="0"/>
                      </a:rPr>
                      <m:t>𝒙</m:t>
                    </m:r>
                    <m:r>
                      <a:rPr lang="fr-FR" sz="4400" b="1" i="1">
                        <a:latin typeface="Cambria Math" panose="02040503050406030204" pitchFamily="18" charset="0"/>
                      </a:rPr>
                      <m:t>∈</m:t>
                    </m:r>
                    <m:r>
                      <a:rPr lang="fr-FR" sz="4400" b="1" i="1">
                        <a:latin typeface="Cambria Math" panose="02040503050406030204" pitchFamily="18" charset="0"/>
                      </a:rPr>
                      <m:t>𝑫</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𝒚</m:t>
                    </m:r>
                    <m:d>
                      <m:dPr>
                        <m:ctrlPr>
                          <a:rPr lang="en-US" sz="4400" b="1" i="1">
                            <a:latin typeface="Cambria Math" panose="02040503050406030204" pitchFamily="18" charset="0"/>
                          </a:rPr>
                        </m:ctrlPr>
                      </m:dPr>
                      <m:e>
                        <m:r>
                          <a:rPr lang="fr-FR" sz="4400" b="1" i="1">
                            <a:latin typeface="Cambria Math" panose="02040503050406030204" pitchFamily="18" charset="0"/>
                          </a:rPr>
                          <m:t>−</m:t>
                        </m:r>
                        <m:r>
                          <a:rPr lang="fr-FR" sz="4400" b="1" i="1">
                            <a:latin typeface="Cambria Math" panose="02040503050406030204" pitchFamily="18" charset="0"/>
                          </a:rPr>
                          <m:t>𝒙</m:t>
                        </m:r>
                      </m:e>
                    </m:d>
                    <m:r>
                      <a:rPr lang="fr-FR" sz="4400" b="1" i="1">
                        <a:latin typeface="Cambria Math" panose="02040503050406030204" pitchFamily="18" charset="0"/>
                      </a:rPr>
                      <m:t>=</m:t>
                    </m:r>
                    <m:r>
                      <a:rPr lang="fr-FR" sz="4400" b="1" i="1">
                        <a:latin typeface="Cambria Math" panose="02040503050406030204" pitchFamily="18" charset="0"/>
                      </a:rPr>
                      <m:t>𝟑</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fr-FR" sz="4400" b="1" i="1">
                                <a:latin typeface="Cambria Math" panose="02040503050406030204" pitchFamily="18" charset="0"/>
                              </a:rPr>
                              <m:t>−</m:t>
                            </m:r>
                            <m:r>
                              <a:rPr lang="fr-FR" sz="4400" b="1" i="1">
                                <a:latin typeface="Cambria Math" panose="02040503050406030204" pitchFamily="18" charset="0"/>
                              </a:rPr>
                              <m:t>𝒙</m:t>
                            </m:r>
                          </m:e>
                        </m:d>
                      </m:e>
                      <m:sup>
                        <m:r>
                          <a:rPr lang="fr-FR" sz="4400" b="1" i="1">
                            <a:latin typeface="Cambria Math" panose="02040503050406030204" pitchFamily="18" charset="0"/>
                          </a:rPr>
                          <m:t>𝟒</m:t>
                        </m:r>
                      </m:sup>
                    </m:sSup>
                    <m:r>
                      <a:rPr lang="fr-FR" sz="4400" b="1" i="1">
                        <a:latin typeface="Cambria Math" panose="02040503050406030204" pitchFamily="18" charset="0"/>
                      </a:rPr>
                      <m:t>–</m:t>
                    </m:r>
                    <m:r>
                      <a:rPr lang="fr-FR" sz="4400" b="1" i="1">
                        <a:latin typeface="Cambria Math" panose="02040503050406030204" pitchFamily="18" charset="0"/>
                      </a:rPr>
                      <m:t>𝟒</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fr-FR" sz="4400" b="1" i="1">
                                <a:latin typeface="Cambria Math" panose="02040503050406030204" pitchFamily="18" charset="0"/>
                              </a:rPr>
                              <m:t>−</m:t>
                            </m:r>
                            <m:r>
                              <a:rPr lang="fr-FR" sz="4400" b="1" i="1">
                                <a:latin typeface="Cambria Math" panose="02040503050406030204" pitchFamily="18" charset="0"/>
                              </a:rPr>
                              <m:t>𝒙</m:t>
                            </m:r>
                          </m:e>
                        </m:d>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𝟑</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𝟒</m:t>
                        </m:r>
                      </m:sup>
                    </m:sSup>
                    <m:r>
                      <a:rPr lang="fr-FR" sz="4400" b="1" i="1">
                        <a:latin typeface="Cambria Math" panose="02040503050406030204" pitchFamily="18" charset="0"/>
                      </a:rPr>
                      <m:t>–</m:t>
                    </m:r>
                    <m:r>
                      <a:rPr lang="fr-FR" sz="4400" b="1" i="1">
                        <a:latin typeface="Cambria Math" panose="02040503050406030204" pitchFamily="18" charset="0"/>
                      </a:rPr>
                      <m:t>𝟒</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𝟑</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𝟒</m:t>
                        </m:r>
                      </m:sup>
                    </m:sSup>
                    <m:r>
                      <a:rPr lang="fr-FR" sz="4400" b="1" i="1">
                        <a:latin typeface="Cambria Math" panose="02040503050406030204" pitchFamily="18" charset="0"/>
                      </a:rPr>
                      <m:t>–</m:t>
                    </m:r>
                    <m:r>
                      <a:rPr lang="fr-FR" sz="4400" b="1" i="1">
                        <a:latin typeface="Cambria Math" panose="02040503050406030204" pitchFamily="18" charset="0"/>
                      </a:rPr>
                      <m:t>𝟒</m:t>
                    </m:r>
                    <m:sSup>
                      <m:sSupPr>
                        <m:ctrlPr>
                          <a:rPr lang="en-US" sz="4400" b="1" i="1">
                            <a:latin typeface="Cambria Math" panose="02040503050406030204" pitchFamily="18" charset="0"/>
                          </a:rPr>
                        </m:ctrlPr>
                      </m:sSupPr>
                      <m:e>
                        <m:r>
                          <a:rPr lang="fr-FR" sz="4400" b="1" i="1">
                            <a:latin typeface="Cambria Math" panose="02040503050406030204" pitchFamily="18" charset="0"/>
                          </a:rPr>
                          <m:t>𝒙</m:t>
                        </m:r>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152115" y="7237336"/>
                <a:ext cx="20929233" cy="4089774"/>
              </a:xfrm>
              <a:prstGeom prst="rect">
                <a:avLst/>
              </a:prstGeom>
              <a:blipFill>
                <a:blip r:embed="rId4"/>
                <a:stretch>
                  <a:fillRect l="-1194" b="-5961"/>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412315" cy="800490"/>
            <a:chOff x="0" y="746"/>
            <a:chExt cx="18048"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079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9:</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303381" y="1155295"/>
            <a:ext cx="19488266" cy="1106238"/>
            <a:chOff x="2870045" y="5432647"/>
            <a:chExt cx="19488266" cy="1106238"/>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488266" cy="1106238"/>
              <a:chOff x="739068" y="1515168"/>
              <a:chExt cx="11580002" cy="115215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1687"/>
                <a:ext cx="10105222" cy="935638"/>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D9171174-8C84-4F14-A6CE-7F42A115E8D4}"/>
              </a:ext>
            </a:extLst>
          </p:cNvPr>
          <p:cNvSpPr/>
          <p:nvPr/>
        </p:nvSpPr>
        <p:spPr>
          <a:xfrm>
            <a:off x="607317" y="4380322"/>
            <a:ext cx="1011152"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480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368154"/>
            <a:ext cx="23433547" cy="6108422"/>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4136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60" y="3235183"/>
                <a:ext cx="20929232" cy="3482620"/>
              </a:xfrm>
              <a:prstGeom prst="rect">
                <a:avLst/>
              </a:prstGeom>
              <a:noFill/>
            </p:spPr>
            <p:txBody>
              <a:bodyPr wrap="square" rtlCol="0">
                <a:spAutoFit/>
              </a:bodyPr>
              <a:lstStyle/>
              <a:p>
                <a:pPr lvl="0">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Cho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𝒂𝒙</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 (</m:t>
                    </m:r>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Mệnh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đây</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đúng</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A.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biến</a:t>
                </a:r>
                <a:r>
                  <a:rPr lang="fr-FR" sz="44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&gt;</m:t>
                    </m:r>
                    <m:r>
                      <a:rPr lang="fr-FR" sz="4400" b="1" i="1">
                        <a:latin typeface="Cambria Math" panose="02040503050406030204" pitchFamily="18" charset="0"/>
                      </a:rPr>
                      <m:t>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B.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biến</a:t>
                </a:r>
                <a:r>
                  <a:rPr lang="fr-FR" sz="44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&lt;</m:t>
                    </m:r>
                    <m:r>
                      <a:rPr lang="fr-FR" sz="4400" b="1" i="1">
                        <a:latin typeface="Cambria Math" panose="02040503050406030204" pitchFamily="18" charset="0"/>
                      </a:rPr>
                      <m:t>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C.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biến</a:t>
                </a:r>
                <a:r>
                  <a:rPr lang="fr-FR" sz="44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400" b="1" i="1">
                        <a:latin typeface="Cambria Math" panose="02040503050406030204" pitchFamily="18" charset="0"/>
                      </a:rPr>
                      <m:t>𝒙</m:t>
                    </m:r>
                    <m:r>
                      <a:rPr lang="fr-FR" sz="4400" b="1" i="1">
                        <a:latin typeface="Cambria Math" panose="02040503050406030204" pitchFamily="18" charset="0"/>
                      </a:rPr>
                      <m:t>&gt;−</m:t>
                    </m:r>
                    <m:f>
                      <m:fPr>
                        <m:ctrlPr>
                          <a:rPr lang="en-US" sz="4400" b="1" i="1">
                            <a:latin typeface="Cambria Math" panose="02040503050406030204" pitchFamily="18" charset="0"/>
                          </a:rPr>
                        </m:ctrlPr>
                      </m:fPr>
                      <m:num>
                        <m:r>
                          <a:rPr lang="fr-FR" sz="4400" b="1" i="1">
                            <a:latin typeface="Cambria Math" panose="02040503050406030204" pitchFamily="18" charset="0"/>
                          </a:rPr>
                          <m:t>𝒃</m:t>
                        </m:r>
                      </m:num>
                      <m:den>
                        <m:r>
                          <a:rPr lang="fr-FR" sz="4400" b="1" i="1">
                            <a:latin typeface="Cambria Math" panose="02040503050406030204" pitchFamily="18" charset="0"/>
                          </a:rPr>
                          <m:t>𝒂</m:t>
                        </m:r>
                      </m:den>
                    </m:f>
                  </m:oMath>
                </a14:m>
                <a:r>
                  <a:rPr lang="fr-FR" sz="4400" b="1" dirty="0">
                    <a:latin typeface="Tahoma" panose="020B0604030504040204" pitchFamily="34" charset="0"/>
                    <a:ea typeface="Tahoma" panose="020B0604030504040204" pitchFamily="34" charset="0"/>
                    <a:cs typeface="Tahoma" panose="020B0604030504040204" pitchFamily="34" charset="0"/>
                  </a:rPr>
                  <a:t>.	D.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biến</a:t>
                </a:r>
                <a:r>
                  <a:rPr lang="fr-FR" sz="44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400" b="1" i="1">
                        <a:latin typeface="Cambria Math" panose="02040503050406030204" pitchFamily="18" charset="0"/>
                      </a:rPr>
                      <m:t>𝒙</m:t>
                    </m:r>
                    <m:r>
                      <a:rPr lang="fr-FR" sz="4400" b="1" i="1">
                        <a:latin typeface="Cambria Math" panose="02040503050406030204" pitchFamily="18" charset="0"/>
                      </a:rPr>
                      <m:t>&lt;−</m:t>
                    </m:r>
                    <m:f>
                      <m:fPr>
                        <m:ctrlPr>
                          <a:rPr lang="en-US" sz="4400" b="1" i="1">
                            <a:latin typeface="Cambria Math" panose="02040503050406030204" pitchFamily="18" charset="0"/>
                          </a:rPr>
                        </m:ctrlPr>
                      </m:fPr>
                      <m:num>
                        <m:r>
                          <a:rPr lang="fr-FR" sz="4400" b="1" i="1">
                            <a:latin typeface="Cambria Math" panose="02040503050406030204" pitchFamily="18" charset="0"/>
                          </a:rPr>
                          <m:t>𝒃</m:t>
                        </m:r>
                      </m:num>
                      <m:den>
                        <m:r>
                          <a:rPr lang="fr-FR" sz="4400" b="1" i="1">
                            <a:latin typeface="Cambria Math" panose="02040503050406030204" pitchFamily="18" charset="0"/>
                          </a:rPr>
                          <m:t>𝒂</m:t>
                        </m:r>
                      </m:den>
                    </m:f>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7160" y="3235183"/>
                <a:ext cx="20929232" cy="3482620"/>
              </a:xfrm>
              <a:prstGeom prst="rect">
                <a:avLst/>
              </a:prstGeom>
              <a:blipFill>
                <a:blip r:embed="rId3"/>
                <a:stretch>
                  <a:fillRect l="-1194" b="-2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878602" y="7831760"/>
                <a:ext cx="20929233" cy="199336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bậc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nhất</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𝒂𝒙</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 (</m:t>
                    </m:r>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biến</a:t>
                </a:r>
                <a:r>
                  <a:rPr lang="fr-FR" sz="44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&gt;</m:t>
                    </m:r>
                    <m:r>
                      <a:rPr lang="fr-FR" sz="4400" b="1" i="1">
                        <a:latin typeface="Cambria Math" panose="02040503050406030204" pitchFamily="18" charset="0"/>
                      </a:rPr>
                      <m:t>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878602" y="7831760"/>
                <a:ext cx="20929233" cy="1993366"/>
              </a:xfrm>
              <a:prstGeom prst="rect">
                <a:avLst/>
              </a:prstGeom>
              <a:blipFill>
                <a:blip r:embed="rId4"/>
                <a:stretch>
                  <a:fillRect l="-1165" b="-1345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10:</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9277988" cy="1163530"/>
            <a:chOff x="2870045" y="5432647"/>
            <a:chExt cx="19277988" cy="1163530"/>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277988" cy="1163530"/>
              <a:chOff x="739068" y="1515168"/>
              <a:chExt cx="11455054" cy="121182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96124"/>
                <a:ext cx="9980273"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07889FF7-765A-436F-983F-A1BEAD88AF3B}"/>
              </a:ext>
            </a:extLst>
          </p:cNvPr>
          <p:cNvSpPr/>
          <p:nvPr/>
        </p:nvSpPr>
        <p:spPr>
          <a:xfrm>
            <a:off x="547682" y="4349140"/>
            <a:ext cx="934952"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977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386284" y="8077200"/>
            <a:ext cx="23433547" cy="51816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12848" y="2957850"/>
            <a:ext cx="23717251" cy="493555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23134069" cy="4024692"/>
              </a:xfrm>
              <a:prstGeom prst="rect">
                <a:avLst/>
              </a:prstGeom>
              <a:noFill/>
            </p:spPr>
            <p:txBody>
              <a:bodyPr wrap="square" rtlCol="0">
                <a:spAutoFit/>
              </a:bodyPr>
              <a:lstStyle/>
              <a:p>
                <a:pPr lvl="0">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giá</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thì</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𝒚</m:t>
                    </m:r>
                    <m:r>
                      <a:rPr lang="fr-FR" sz="4400" b="1" i="1">
                        <a:latin typeface="Cambria Math" panose="02040503050406030204" pitchFamily="18" charset="0"/>
                      </a:rPr>
                      <m:t>=</m:t>
                    </m:r>
                    <m:r>
                      <a:rPr lang="fr-FR" sz="4400" b="1" i="1">
                        <a:latin typeface="Cambria Math" panose="02040503050406030204" pitchFamily="18" charset="0"/>
                      </a:rPr>
                      <m:t>𝒂𝒙</m:t>
                    </m:r>
                    <m:r>
                      <a:rPr lang="fr-FR" sz="4400" b="1" i="1">
                        <a:latin typeface="Cambria Math" panose="02040503050406030204" pitchFamily="18" charset="0"/>
                      </a:rPr>
                      <m:t>+</m:t>
                    </m:r>
                    <m:r>
                      <a:rPr lang="fr-FR" sz="4400" b="1" i="1">
                        <a:latin typeface="Cambria Math" panose="02040503050406030204" pitchFamily="18" charset="0"/>
                      </a:rPr>
                      <m:t>𝒃</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a:t>
                </a:r>
                <a:r>
                  <a:rPr lang="fr-FR" sz="4400" b="1" dirty="0">
                    <a:latin typeface="Tahoma" panose="020B0604030504040204" pitchFamily="34" charset="0"/>
                    <a:ea typeface="Tahoma" panose="020B0604030504040204" pitchFamily="34" charset="0"/>
                    <a:cs typeface="Tahoma" panose="020B0604030504040204" pitchFamily="34" charset="0"/>
                  </a:rPr>
                  <a:t> qua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điểm</a:t>
                </a:r>
                <a14:m>
                  <m:oMath xmlns:m="http://schemas.openxmlformats.org/officeDocument/2006/math">
                    <m:r>
                      <a:rPr lang="fr-FR" sz="4400" b="1" i="1">
                        <a:latin typeface="Cambria Math" panose="02040503050406030204" pitchFamily="18" charset="0"/>
                      </a:rPr>
                      <m:t>𝑨</m:t>
                    </m:r>
                    <m:d>
                      <m:dPr>
                        <m:ctrlPr>
                          <a:rPr lang="en-US" sz="4400" b="1" i="1">
                            <a:latin typeface="Cambria Math" panose="02040503050406030204" pitchFamily="18" charset="0"/>
                          </a:rPr>
                        </m:ctrlPr>
                      </m:dPr>
                      <m:e>
                        <m:r>
                          <a:rPr lang="fr-FR" sz="4400" b="1" i="1">
                            <a:latin typeface="Cambria Math" panose="02040503050406030204" pitchFamily="18" charset="0"/>
                          </a:rPr>
                          <m:t>−</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𝟏</m:t>
                        </m:r>
                      </m:e>
                    </m:d>
                    <m:r>
                      <a:rPr lang="fr-FR" sz="4400" b="1" i="1">
                        <a:latin typeface="Cambria Math" panose="02040503050406030204" pitchFamily="18" charset="0"/>
                      </a:rPr>
                      <m:t>,</m:t>
                    </m:r>
                    <m:r>
                      <a:rPr lang="fr-FR" sz="4400" b="1" i="1">
                        <a:latin typeface="Cambria Math" panose="02040503050406030204" pitchFamily="18" charset="0"/>
                      </a:rPr>
                      <m:t>𝑩</m:t>
                    </m:r>
                    <m:d>
                      <m:dPr>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e>
                    </m:d>
                    <m:r>
                      <a:rPr lang="fr-FR"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t>	A.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𝟏</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𝟏</m:t>
                    </m:r>
                  </m:oMath>
                </a14:m>
                <a:r>
                  <a:rPr lang="fr-FR"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𝟏</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𝟏</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𝟏</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𝟏</m:t>
                    </m:r>
                    <m:r>
                      <a:rPr lang="fr-FR"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23134069" cy="4024692"/>
              </a:xfrm>
              <a:prstGeom prst="rect">
                <a:avLst/>
              </a:prstGeom>
              <a:blipFill>
                <a:blip r:embed="rId3"/>
                <a:stretch>
                  <a:fillRect l="-1080" b="-6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4999928" y="8442956"/>
                <a:ext cx="20769943" cy="4200445"/>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Đồ</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a:t>
                </a:r>
                <a:r>
                  <a:rPr lang="fr-FR" sz="4400" b="1" dirty="0">
                    <a:latin typeface="Tahoma" panose="020B0604030504040204" pitchFamily="34" charset="0"/>
                    <a:ea typeface="Tahoma" panose="020B0604030504040204" pitchFamily="34" charset="0"/>
                    <a:cs typeface="Tahoma" panose="020B0604030504040204" pitchFamily="34" charset="0"/>
                  </a:rPr>
                  <a:t> qua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điểm</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𝑨</m:t>
                    </m:r>
                    <m:d>
                      <m:dPr>
                        <m:ctrlPr>
                          <a:rPr lang="en-US" sz="4400" b="1" i="1">
                            <a:latin typeface="Cambria Math" panose="02040503050406030204" pitchFamily="18" charset="0"/>
                          </a:rPr>
                        </m:ctrlPr>
                      </m:dPr>
                      <m:e>
                        <m:r>
                          <a:rPr lang="fr-FR" sz="4400" b="1" i="1">
                            <a:latin typeface="Cambria Math" panose="02040503050406030204" pitchFamily="18" charset="0"/>
                          </a:rPr>
                          <m:t>−</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𝟏</m:t>
                        </m:r>
                      </m:e>
                    </m:d>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𝑩</m:t>
                    </m:r>
                    <m:d>
                      <m:dPr>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e>
                    </m:d>
                  </m:oMath>
                </a14:m>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fr-FR" sz="4400" b="1" i="1">
                                <a:latin typeface="Cambria Math" panose="02040503050406030204" pitchFamily="18" charset="0"/>
                              </a:rPr>
                              <m:t>&amp;</m:t>
                            </m:r>
                            <m:r>
                              <a:rPr lang="fr-FR" sz="4400" b="1" i="1">
                                <a:latin typeface="Cambria Math" panose="02040503050406030204" pitchFamily="18" charset="0"/>
                              </a:rPr>
                              <m:t>𝟏</m:t>
                            </m:r>
                            <m:r>
                              <a:rPr lang="fr-FR" sz="4400" b="1" i="1">
                                <a:latin typeface="Cambria Math" panose="02040503050406030204" pitchFamily="18" charset="0"/>
                              </a:rPr>
                              <m:t>=−</m:t>
                            </m:r>
                            <m:r>
                              <a:rPr lang="fr-FR" sz="4400" b="1" i="1">
                                <a:latin typeface="Cambria Math" panose="02040503050406030204" pitchFamily="18" charset="0"/>
                              </a:rPr>
                              <m:t>𝟐</m:t>
                            </m:r>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e>
                          <m:e>
                            <m:r>
                              <a:rPr lang="fr-FR" sz="4400" b="1" i="1">
                                <a:latin typeface="Cambria Math" panose="02040503050406030204" pitchFamily="18" charset="0"/>
                              </a:rPr>
                              <m:t>&amp;−</m:t>
                            </m:r>
                            <m:r>
                              <a:rPr lang="fr-FR" sz="4400" b="1" i="1">
                                <a:latin typeface="Cambria Math" panose="02040503050406030204" pitchFamily="18" charset="0"/>
                              </a:rPr>
                              <m:t>𝟐</m:t>
                            </m:r>
                            <m:r>
                              <a:rPr lang="fr-FR" sz="4400" b="1" i="1">
                                <a:latin typeface="Cambria Math" panose="02040503050406030204" pitchFamily="18" charset="0"/>
                              </a:rPr>
                              <m:t>=</m:t>
                            </m:r>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e>
                        </m:eqArr>
                      </m:e>
                    </m:d>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fr-FR" sz="4400" b="1" i="1">
                                <a:latin typeface="Cambria Math" panose="02040503050406030204" pitchFamily="18" charset="0"/>
                              </a:rPr>
                              <m:t>&amp;</m:t>
                            </m:r>
                            <m:r>
                              <a:rPr lang="fr-FR"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𝟏</m:t>
                            </m:r>
                          </m:e>
                          <m:e>
                            <m:r>
                              <a:rPr lang="fr-FR" sz="4400" b="1" i="1">
                                <a:latin typeface="Cambria Math" panose="02040503050406030204" pitchFamily="18" charset="0"/>
                              </a:rPr>
                              <m:t>&amp;</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𝟏</m:t>
                            </m:r>
                          </m:e>
                        </m:eqArr>
                      </m:e>
                    </m:d>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4999928" y="8442956"/>
                <a:ext cx="20769943" cy="4200445"/>
              </a:xfrm>
              <a:prstGeom prst="rect">
                <a:avLst/>
              </a:prstGeom>
              <a:blipFill>
                <a:blip r:embed="rId4"/>
                <a:stretch>
                  <a:fillRect l="-117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9201789" cy="1113624"/>
            <a:chOff x="2870045" y="5432647"/>
            <a:chExt cx="19201789" cy="1113624"/>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201789" cy="1113624"/>
              <a:chOff x="739068" y="1515168"/>
              <a:chExt cx="11409776" cy="1159850"/>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934995" cy="938565"/>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C20D890F-1248-4912-8EB6-BB941B0EEDE2}"/>
              </a:ext>
            </a:extLst>
          </p:cNvPr>
          <p:cNvSpPr/>
          <p:nvPr/>
        </p:nvSpPr>
        <p:spPr>
          <a:xfrm>
            <a:off x="11607095" y="6383060"/>
            <a:ext cx="9144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8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543800"/>
            <a:ext cx="23433547" cy="5715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47682" y="2720165"/>
            <a:ext cx="23717251" cy="41378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23134069" cy="3489738"/>
              </a:xfrm>
              <a:prstGeom prst="rect">
                <a:avLst/>
              </a:prstGeom>
              <a:noFill/>
            </p:spPr>
            <p:txBody>
              <a:bodyPr wrap="square" rtlCol="0">
                <a:spAutoFit/>
              </a:bodyPr>
              <a:lstStyle/>
              <a:p>
                <a:pPr lvl="0">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Đồ thị hàm số nào sau đây là parabol có tọa độ điểm đỉnh </a:t>
                </a:r>
                <a14:m>
                  <m:oMath xmlns:m="http://schemas.openxmlformats.org/officeDocument/2006/math">
                    <m:r>
                      <a:rPr lang="nl-NL" sz="4400" b="1" i="1">
                        <a:latin typeface="Cambria Math" panose="02040503050406030204" pitchFamily="18" charset="0"/>
                      </a:rPr>
                      <m:t>𝑰</m:t>
                    </m:r>
                    <m:d>
                      <m:dPr>
                        <m:ctrlPr>
                          <a:rPr lang="en-US" sz="4400" b="1" i="1">
                            <a:latin typeface="Cambria Math" panose="02040503050406030204" pitchFamily="18" charset="0"/>
                          </a:rPr>
                        </m:ctrlPr>
                      </m:dPr>
                      <m:e>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𝟐</m:t>
                        </m:r>
                      </m:e>
                    </m:d>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t>	</a:t>
                </a:r>
                <a14:m>
                  <m:oMath xmlns:m="http://schemas.openxmlformats.org/officeDocument/2006/math">
                    <m:r>
                      <a:rPr lang="vi-VN" sz="4400" b="1" i="1" smtClean="0">
                        <a:latin typeface="Cambria Math" panose="02040503050406030204" pitchFamily="18" charset="0"/>
                      </a:rPr>
                      <m:t>𝑨</m:t>
                    </m:r>
                    <m:r>
                      <a:rPr lang="vi-VN" sz="4400" b="1" i="1" smtClean="0">
                        <a:latin typeface="Cambria Math" panose="02040503050406030204" pitchFamily="18" charset="0"/>
                      </a:rPr>
                      <m:t>.</m:t>
                    </m:r>
                    <m:r>
                      <a:rPr lang="nl-NL" sz="4400" b="1" i="1">
                        <a:latin typeface="Cambria Math" panose="02040503050406030204" pitchFamily="18" charset="0"/>
                      </a:rPr>
                      <m:t>𝒚</m:t>
                    </m:r>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𝟏</m:t>
                        </m:r>
                      </m:num>
                      <m:den>
                        <m:r>
                          <a:rPr lang="nl-NL" sz="4400" b="1" i="1">
                            <a:latin typeface="Cambria Math" panose="02040503050406030204" pitchFamily="18" charset="0"/>
                          </a:rPr>
                          <m:t>𝟐</m:t>
                        </m:r>
                      </m:den>
                    </m:f>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𝒙</m:t>
                    </m:r>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𝟓</m:t>
                        </m:r>
                      </m:num>
                      <m:den>
                        <m:r>
                          <a:rPr lang="nl-NL" sz="4400" b="1" i="1">
                            <a:latin typeface="Cambria Math" panose="02040503050406030204" pitchFamily="18" charset="0"/>
                          </a:rPr>
                          <m:t>𝟐</m:t>
                        </m:r>
                      </m:den>
                    </m:f>
                  </m:oMath>
                </a14:m>
                <a:r>
                  <a:rPr lang="nl-NL"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nl-NL" sz="4400" b="1" i="1">
                        <a:latin typeface="Cambria Math" panose="02040503050406030204" pitchFamily="18" charset="0"/>
                      </a:rPr>
                      <m:t>𝒚</m:t>
                    </m:r>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𝟐</m:t>
                    </m:r>
                    <m:r>
                      <a:rPr lang="nl-NL" sz="4400" b="1" i="1">
                        <a:latin typeface="Cambria Math" panose="02040503050406030204" pitchFamily="18" charset="0"/>
                      </a:rPr>
                      <m:t>𝒙</m:t>
                    </m:r>
                    <m:r>
                      <a:rPr lang="nl-NL" sz="4400" b="1" i="1">
                        <a:latin typeface="Cambria Math" panose="02040503050406030204" pitchFamily="18" charset="0"/>
                      </a:rPr>
                      <m:t>+</m:t>
                    </m:r>
                    <m:r>
                      <a:rPr lang="nl-NL" sz="4400" b="1" i="1">
                        <a:latin typeface="Cambria Math" panose="02040503050406030204" pitchFamily="18" charset="0"/>
                      </a:rPr>
                      <m:t>𝟓</m:t>
                    </m:r>
                  </m:oMath>
                </a14:m>
                <a:r>
                  <a:rPr lang="nl-NL"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nl-NL" sz="4400" b="1" i="1">
                        <a:latin typeface="Cambria Math" panose="02040503050406030204" pitchFamily="18" charset="0"/>
                      </a:rPr>
                      <m:t>𝒚</m:t>
                    </m:r>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𝒙</m:t>
                    </m:r>
                    <m:r>
                      <a:rPr lang="nl-NL" sz="4400" b="1" i="1">
                        <a:latin typeface="Cambria Math" panose="02040503050406030204" pitchFamily="18" charset="0"/>
                      </a:rPr>
                      <m:t>+</m:t>
                    </m:r>
                    <m:r>
                      <a:rPr lang="nl-NL" sz="4400" b="1" i="1">
                        <a:latin typeface="Cambria Math" panose="02040503050406030204" pitchFamily="18" charset="0"/>
                      </a:rPr>
                      <m:t>𝟐</m:t>
                    </m:r>
                  </m:oMath>
                </a14:m>
                <a:r>
                  <a:rPr lang="nl-NL"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nl-NL" sz="4400" b="1" i="1">
                        <a:latin typeface="Cambria Math" panose="02040503050406030204" pitchFamily="18" charset="0"/>
                      </a:rPr>
                      <m:t>𝒚</m:t>
                    </m:r>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𝟐</m:t>
                    </m:r>
                    <m:r>
                      <a:rPr lang="nl-NL" sz="4400" b="1" i="1">
                        <a:latin typeface="Cambria Math" panose="02040503050406030204" pitchFamily="18" charset="0"/>
                      </a:rPr>
                      <m:t>𝒙</m:t>
                    </m:r>
                    <m:r>
                      <a:rPr lang="nl-NL" sz="4400" b="1" i="1">
                        <a:latin typeface="Cambria Math" panose="02040503050406030204" pitchFamily="18" charset="0"/>
                      </a:rPr>
                      <m:t>−</m:t>
                    </m:r>
                    <m:r>
                      <a:rPr lang="nl-NL" sz="4400" b="1" i="1">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23134069" cy="3489738"/>
              </a:xfrm>
              <a:prstGeom prst="rect">
                <a:avLst/>
              </a:prstGeom>
              <a:blipFill>
                <a:blip r:embed="rId3"/>
                <a:stretch>
                  <a:fillRect l="-1080" b="-73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7384357" y="7543800"/>
                <a:ext cx="12825227" cy="5499391"/>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Tọa độ điểm đỉnh là </a:t>
                </a:r>
                <a14:m>
                  <m:oMath xmlns:m="http://schemas.openxmlformats.org/officeDocument/2006/math">
                    <m:r>
                      <a:rPr lang="nl-NL" sz="4400" b="1" i="1">
                        <a:latin typeface="Cambria Math" panose="02040503050406030204" pitchFamily="18" charset="0"/>
                      </a:rPr>
                      <m:t>𝑰</m:t>
                    </m:r>
                    <m:d>
                      <m:dPr>
                        <m:ctrlPr>
                          <a:rPr lang="en-US" sz="4400" b="1" i="1">
                            <a:latin typeface="Cambria Math" panose="02040503050406030204" pitchFamily="18" charset="0"/>
                          </a:rPr>
                        </m:ctrlPr>
                      </m:dPr>
                      <m:e>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𝟐</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nl-NL" sz="4400" b="1" i="1">
                        <a:latin typeface="Cambria Math" panose="02040503050406030204" pitchFamily="18" charset="0"/>
                      </a:rPr>
                      <m:t>𝒚</m:t>
                    </m:r>
                    <m:d>
                      <m:dPr>
                        <m:ctrlPr>
                          <a:rPr lang="en-US" sz="4400" b="1" i="1">
                            <a:latin typeface="Cambria Math" panose="02040503050406030204" pitchFamily="18" charset="0"/>
                          </a:rPr>
                        </m:ctrlPr>
                      </m:dPr>
                      <m:e>
                        <m:r>
                          <a:rPr lang="nl-NL" sz="4400" b="1" i="1">
                            <a:latin typeface="Cambria Math" panose="02040503050406030204" pitchFamily="18" charset="0"/>
                          </a:rPr>
                          <m:t>−</m:t>
                        </m:r>
                        <m:r>
                          <a:rPr lang="nl-NL" sz="4400" b="1" i="1">
                            <a:latin typeface="Cambria Math" panose="02040503050406030204" pitchFamily="18" charset="0"/>
                          </a:rPr>
                          <m:t>𝟏</m:t>
                        </m:r>
                      </m:e>
                    </m:d>
                    <m:r>
                      <a:rPr lang="nl-NL" sz="4400" b="1" i="1">
                        <a:latin typeface="Cambria Math" panose="02040503050406030204" pitchFamily="18" charset="0"/>
                      </a:rPr>
                      <m:t>=</m:t>
                    </m:r>
                    <m:r>
                      <a:rPr lang="nl-NL" sz="4400" b="1" i="1">
                        <a:latin typeface="Cambria Math" panose="02040503050406030204" pitchFamily="18" charset="0"/>
                      </a:rPr>
                      <m:t>𝟐</m:t>
                    </m:r>
                  </m:oMath>
                </a14:m>
                <a:r>
                  <a:rPr lang="nl-NL" sz="4400" b="1" dirty="0">
                    <a:latin typeface="Tahoma" panose="020B0604030504040204" pitchFamily="34" charset="0"/>
                    <a:ea typeface="Tahoma" panose="020B0604030504040204" pitchFamily="34" charset="0"/>
                    <a:cs typeface="Tahoma" panose="020B0604030504040204" pitchFamily="34" charset="0"/>
                  </a:rPr>
                  <a:t> nên loại đáp án D</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m:t>
                        </m:r>
                        <m:r>
                          <a:rPr lang="en-US" sz="4400" b="1" i="1">
                            <a:latin typeface="Cambria Math" panose="02040503050406030204" pitchFamily="18" charset="0"/>
                          </a:rPr>
                          <m:t>𝒃</m:t>
                        </m:r>
                      </m:num>
                      <m:den>
                        <m:r>
                          <a:rPr lang="en-US" sz="4400" b="1" i="1">
                            <a:latin typeface="Cambria Math" panose="02040503050406030204" pitchFamily="18" charset="0"/>
                          </a:rPr>
                          <m:t>𝟐</m:t>
                        </m:r>
                        <m:r>
                          <a:rPr lang="en-US" sz="4400" b="1" i="1">
                            <a:latin typeface="Cambria Math" panose="02040503050406030204" pitchFamily="18" charset="0"/>
                          </a:rPr>
                          <m:t>𝒂</m:t>
                        </m:r>
                      </m:den>
                    </m:f>
                    <m:r>
                      <a:rPr lang="en-US" sz="4400" b="1" i="1">
                        <a:latin typeface="Cambria Math" panose="02040503050406030204" pitchFamily="18" charset="0"/>
                      </a:rPr>
                      <m:t>=−</m:t>
                    </m:r>
                    <m:r>
                      <a:rPr lang="en-US" sz="4400" b="1" i="1">
                        <a:latin typeface="Cambria Math" panose="02040503050406030204" pitchFamily="18" charset="0"/>
                      </a:rPr>
                      <m:t>𝟏</m:t>
                    </m:r>
                  </m:oMath>
                </a14:m>
                <a:r>
                  <a:rPr lang="nl-NL"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suy ra loại B, C,D.</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7384357" y="7543800"/>
                <a:ext cx="12825227" cy="5499391"/>
              </a:xfrm>
              <a:prstGeom prst="rect">
                <a:avLst/>
              </a:prstGeom>
              <a:blipFill>
                <a:blip r:embed="rId4"/>
                <a:stretch>
                  <a:fillRect l="-1901" b="-432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3"/>
            <a:ext cx="19049388" cy="1106236"/>
            <a:chOff x="2870045" y="5432646"/>
            <a:chExt cx="19049388" cy="1106236"/>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6"/>
              <a:ext cx="19049388" cy="1106236"/>
              <a:chOff x="739068" y="1515168"/>
              <a:chExt cx="11319219" cy="1152155"/>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844438" cy="93087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307EF36B-EE1F-4CBB-A0A6-AF1AFD6B48B8}"/>
              </a:ext>
            </a:extLst>
          </p:cNvPr>
          <p:cNvSpPr/>
          <p:nvPr/>
        </p:nvSpPr>
        <p:spPr>
          <a:xfrm>
            <a:off x="2553313" y="4756425"/>
            <a:ext cx="11430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82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50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wipe(left)">
                                      <p:cBhvr>
                                        <p:cTn id="39" dur="500"/>
                                        <p:tgtEl>
                                          <p:spTgt spid="21">
                                            <p:txEl>
                                              <p:pRg st="4" end="4"/>
                                            </p:txEl>
                                          </p:spTgt>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344902"/>
            <a:ext cx="23433547" cy="713167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47682" y="2720165"/>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23134069" cy="2138983"/>
              </a:xfrm>
              <a:prstGeom prst="rect">
                <a:avLst/>
              </a:prstGeom>
              <a:noFill/>
            </p:spPr>
            <p:txBody>
              <a:bodyPr wrap="square" rtlCol="0">
                <a:spAutoFit/>
              </a:bodyPr>
              <a:lstStyle/>
              <a:p>
                <a:pPr lvl="0"/>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𝒎</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23134069" cy="2138983"/>
              </a:xfrm>
              <a:prstGeom prst="rect">
                <a:avLst/>
              </a:prstGeom>
              <a:blipFill>
                <a:blip r:embed="rId3"/>
                <a:stretch>
                  <a:fillRect l="-1080" t="-5698" b="-12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404257" y="6531530"/>
                <a:ext cx="20769943" cy="5407121"/>
              </a:xfrm>
              <a:prstGeom prst="rect">
                <a:avLst/>
              </a:prstGeom>
              <a:noFill/>
            </p:spPr>
            <p:txBody>
              <a:bodyPr wrap="square">
                <a:spAutoFit/>
              </a:bodyPr>
              <a:lstStyle/>
              <a:p>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&amp;</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e>
                        </m:eqArr>
                      </m:e>
                    </m:d>
                  </m:oMath>
                </a14:m>
                <a:endParaRPr lang="vi-VN" sz="4400" b="1" i="1" dirty="0">
                  <a:latin typeface="Cambria Math" panose="02040503050406030204" pitchFamily="18" charset="0"/>
                </a:endParaRPr>
              </a:p>
              <a:p>
                <a:r>
                  <a:rPr lang="vi-VN" sz="4400" b="1" dirty="0"/>
                  <a:t>			</a:t>
                </a:r>
                <a:r>
                  <a:rPr lang="en-US" sz="4400"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e>
                          <m:e>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e>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𝟐</m:t>
                                    </m:r>
                                  </m:e>
                                </m:eqArr>
                              </m:e>
                            </m:d>
                          </m:e>
                        </m:eqArr>
                      </m:e>
                    </m:d>
                  </m:oMath>
                </a14:m>
                <a:endParaRPr lang="vi-VN" sz="4400" b="1" i="1" dirty="0">
                  <a:latin typeface="Cambria Math" panose="02040503050406030204" pitchFamily="18" charset="0"/>
                </a:endParaRPr>
              </a:p>
              <a:p>
                <a:r>
                  <a:rPr lang="vi-VN" sz="4400" b="1" dirty="0"/>
                  <a:t>			       </a:t>
                </a:r>
                <a:r>
                  <a:rPr lang="en-US" sz="4400" b="1" dirty="0"/>
                  <a:t>     </a:t>
                </a:r>
                <a:r>
                  <a:rPr lang="vi-VN" sz="4400" b="1" dirty="0"/>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404257" y="6531530"/>
                <a:ext cx="20769943" cy="5407121"/>
              </a:xfrm>
              <a:prstGeom prst="rect">
                <a:avLst/>
              </a:prstGeom>
              <a:blipFill>
                <a:blip r:embed="rId4"/>
                <a:stretch>
                  <a:fillRect l="-1174" t="-2255" b="-394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9049388" cy="1137070"/>
            <a:chOff x="2870045" y="5432647"/>
            <a:chExt cx="19049388" cy="1137070"/>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9049388" cy="1137070"/>
              <a:chOff x="739068" y="1515168"/>
              <a:chExt cx="11319219" cy="1184269"/>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9" y="1736453"/>
                <a:ext cx="9844438" cy="962984"/>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D2BB9C64-6A99-4CAD-802E-C3CA7171C11C}"/>
              </a:ext>
            </a:extLst>
          </p:cNvPr>
          <p:cNvSpPr/>
          <p:nvPr/>
        </p:nvSpPr>
        <p:spPr>
          <a:xfrm>
            <a:off x="7010400" y="4526119"/>
            <a:ext cx="1026627"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036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364786"/>
            <a:ext cx="23433547" cy="611179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47682" y="2720165"/>
            <a:ext cx="23717251" cy="446082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847159" y="3235183"/>
            <a:ext cx="23134069" cy="3001271"/>
          </a:xfrm>
          <a:prstGeom prst="rect">
            <a:avLst/>
          </a:prstGeom>
          <a:noFill/>
        </p:spPr>
        <p:txBody>
          <a:bodyPr wrap="square" rtlCol="0">
            <a:spAutoFit/>
          </a:bodyPr>
          <a:lstStyle/>
          <a:p>
            <a:pPr lvl="0">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Thống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400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72 </a:t>
            </a:r>
            <a:r>
              <a:rPr lang="en-US" sz="4400" b="1" dirty="0" err="1">
                <a:latin typeface="Tahoma" panose="020B0604030504040204" pitchFamily="34" charset="0"/>
                <a:ea typeface="Tahoma" panose="020B0604030504040204" pitchFamily="34" charset="0"/>
                <a:cs typeface="Tahoma" panose="020B0604030504040204" pitchFamily="34" charset="0"/>
              </a:rPr>
              <a:t>bài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x</a:t>
            </a:r>
            <a:r>
              <a:rPr lang="en-US" sz="4400" b="1" baseline="-25000" dirty="0">
                <a:latin typeface="Tahoma" panose="020B0604030504040204" pitchFamily="34" charset="0"/>
                <a:ea typeface="Tahoma" panose="020B0604030504040204" pitchFamily="34" charset="0"/>
                <a:cs typeface="Tahoma" panose="020B0604030504040204" pitchFamily="34" charset="0"/>
              </a:rPr>
              <a:t>i</a:t>
            </a:r>
            <a:r>
              <a:rPr lang="en-US" sz="4400" b="1" dirty="0">
                <a:latin typeface="Tahoma" panose="020B0604030504040204" pitchFamily="34" charset="0"/>
                <a:ea typeface="Tahoma" panose="020B0604030504040204" pitchFamily="34" charset="0"/>
                <a:cs typeface="Tahoma" panose="020B0604030504040204" pitchFamily="34" charset="0"/>
              </a:rPr>
              <a:t> = 5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72%	            B. 36%	                 C.  18%	                   D. 10%</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250400" y="8186511"/>
                <a:ext cx="20769943" cy="345267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𝒊</m:t>
                        </m:r>
                      </m:sub>
                    </m:sSub>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𝟕𝟐</m:t>
                        </m:r>
                      </m:num>
                      <m:den>
                        <m:r>
                          <a:rPr lang="en-US" sz="4400" b="1" i="1">
                            <a:latin typeface="Cambria Math" panose="02040503050406030204" pitchFamily="18" charset="0"/>
                          </a:rPr>
                          <m:t>𝟒𝟎𝟎</m:t>
                        </m:r>
                      </m:den>
                    </m:f>
                    <m:r>
                      <a:rPr lang="en-US" sz="4400" b="1" i="1">
                        <a:latin typeface="Cambria Math" panose="02040503050406030204" pitchFamily="18" charset="0"/>
                      </a:rPr>
                      <m:t>⋅</m:t>
                    </m:r>
                    <m:r>
                      <a:rPr lang="en-US" sz="4400" b="1" i="1">
                        <a:latin typeface="Cambria Math" panose="02040503050406030204" pitchFamily="18" charset="0"/>
                      </a:rPr>
                      <m:t>𝟏𝟎𝟎</m:t>
                    </m:r>
                    <m:r>
                      <a:rPr lang="en-US" sz="4400" b="1" i="1">
                        <a:latin typeface="Cambria Math" panose="02040503050406030204" pitchFamily="18" charset="0"/>
                      </a:rPr>
                      <m:t>%=</m:t>
                    </m:r>
                    <m:r>
                      <a:rPr lang="en-US" sz="4400" b="1" i="1">
                        <a:latin typeface="Cambria Math" panose="02040503050406030204" pitchFamily="18" charset="0"/>
                      </a:rPr>
                      <m:t>𝟏𝟖</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250400" y="8186511"/>
                <a:ext cx="20769943" cy="3452676"/>
              </a:xfrm>
              <a:prstGeom prst="rect">
                <a:avLst/>
              </a:prstGeom>
              <a:blipFill>
                <a:blip r:embed="rId3"/>
                <a:stretch>
                  <a:fillRect l="-117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14:</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A66B8B97-60CE-4E85-87A8-7497AE2CBF55}"/>
              </a:ext>
            </a:extLst>
          </p:cNvPr>
          <p:cNvSpPr/>
          <p:nvPr/>
        </p:nvSpPr>
        <p:spPr>
          <a:xfrm>
            <a:off x="9906000" y="5316112"/>
            <a:ext cx="9906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001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85749" y="5572995"/>
            <a:ext cx="23717251" cy="7838205"/>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50"/>
            <a:ext cx="23717251" cy="321649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607722" y="2893079"/>
                <a:ext cx="23424802" cy="2123658"/>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5. </a:t>
                </a:r>
                <a:r>
                  <a:rPr lang="en-US" sz="4400" b="1" dirty="0" err="1">
                    <a:latin typeface="Tahoma" panose="020B0604030504040204" pitchFamily="34" charset="0"/>
                    <a:ea typeface="Tahoma" panose="020B0604030504040204" pitchFamily="34" charset="0"/>
                    <a:cs typeface="Tahoma" panose="020B0604030504040204" pitchFamily="34" charset="0"/>
                  </a:rPr>
                  <a:t>Nêu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6. </a:t>
                </a:r>
                <a:r>
                  <a:rPr lang="en-US" sz="4400" b="1" dirty="0" err="1">
                    <a:latin typeface="Tahoma" panose="020B0604030504040204" pitchFamily="34" charset="0"/>
                    <a:ea typeface="Tahoma" panose="020B0604030504040204" pitchFamily="34" charset="0"/>
                    <a:cs typeface="Tahoma" panose="020B0604030504040204" pitchFamily="34" charset="0"/>
                  </a:rPr>
                  <a:t>Nêu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7. </a:t>
                </a:r>
                <a:r>
                  <a:rPr lang="en-US" sz="4400" b="1" dirty="0" err="1">
                    <a:latin typeface="Tahoma" panose="020B0604030504040204" pitchFamily="34" charset="0"/>
                    <a:ea typeface="Tahoma" panose="020B0604030504040204" pitchFamily="34" charset="0"/>
                    <a:cs typeface="Tahoma" panose="020B0604030504040204" pitchFamily="34" charset="0"/>
                  </a:rPr>
                  <a:t>Nêu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a;b</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14:m>
                  <m:oMath xmlns:m="http://schemas.openxmlformats.org/officeDocument/2006/math">
                    <m:d>
                      <m:dPr>
                        <m:begChr m:val=""/>
                        <m:ctrlPr>
                          <a:rPr lang="en-US" sz="4400" b="1" i="1">
                            <a:latin typeface="Cambria Math" panose="02040503050406030204" pitchFamily="18" charset="0"/>
                          </a:rPr>
                        </m:ctrlPr>
                      </m:dPr>
                      <m:e>
                        <m:r>
                          <a:rPr lang="en-US" sz="4400" b="1" i="1" smtClean="0">
                            <a:latin typeface="Cambria Math" panose="02040503050406030204" pitchFamily="18" charset="0"/>
                          </a:rPr>
                          <m:t> [</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e>
                    </m:d>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smtClean="0">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smtClean="0">
                            <a:latin typeface="Cambria Math" panose="02040503050406030204" pitchFamily="18" charset="0"/>
                          </a:rPr>
                          <m:t>]</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smtClean="0">
                            <a:latin typeface="Cambria Math" panose="02040503050406030204" pitchFamily="18" charset="0"/>
                          </a:rPr>
                          <m:t>(</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smtClean="0">
                            <a:latin typeface="Cambria Math" panose="02040503050406030204" pitchFamily="18" charset="0"/>
                          </a:rPr>
                          <m:t>]</m:t>
                        </m:r>
                      </m:e>
                    </m:d>
                    <m:r>
                      <a:rPr lang="en-US" sz="4400" b="1" i="1">
                        <a:latin typeface="Cambria Math" panose="02040503050406030204" pitchFamily="18" charset="0"/>
                      </a:rPr>
                      <m:t>,</m:t>
                    </m:r>
                    <m:d>
                      <m:dPr>
                        <m:begChr m:val=""/>
                        <m:ctrlPr>
                          <a:rPr lang="en-US" sz="4400" b="1" i="1">
                            <a:latin typeface="Cambria Math" panose="02040503050406030204" pitchFamily="18" charset="0"/>
                          </a:rPr>
                        </m:ctrlPr>
                      </m:dPr>
                      <m:e>
                        <m:r>
                          <a:rPr lang="en-US" sz="4400" b="1" i="1" smtClean="0">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607722" y="2893079"/>
                <a:ext cx="23424802" cy="2123658"/>
              </a:xfrm>
              <a:prstGeom prst="rect">
                <a:avLst/>
              </a:prstGeom>
              <a:blipFill>
                <a:blip r:embed="rId3"/>
                <a:stretch>
                  <a:fillRect l="-1067" t="-6034"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950757" y="5552702"/>
                <a:ext cx="9862410" cy="6508641"/>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Trả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5.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oMath>
                </a14:m>
                <a:endParaRPr lang="en-US" sz="4400" b="1" dirty="0">
                  <a:latin typeface="Tahoma" panose="020B0604030504040204" pitchFamily="34" charset="0"/>
                </a:endParaRPr>
              </a:p>
              <a:p>
                <a:pPr lvl="0"/>
                <a:r>
                  <a:rPr lang="en-US" b="1" dirty="0" err="1"/>
                  <a:t>Nếu</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𝑻</m:t>
                            </m:r>
                          </m:e>
                          <m:e>
                            <m:r>
                              <a:rPr lang="en-US" b="1" i="1">
                                <a:latin typeface="Cambria Math" panose="02040503050406030204" pitchFamily="18" charset="0"/>
                              </a:rPr>
                              <m:t>&amp;</m:t>
                            </m:r>
                            <m:r>
                              <a:rPr lang="en-US" b="1" i="1">
                                <a:latin typeface="Cambria Math" panose="02040503050406030204" pitchFamily="18" charset="0"/>
                              </a:rPr>
                              <m:t>𝑻</m:t>
                            </m:r>
                            <m:r>
                              <a:rPr lang="en-US" b="1" i="1">
                                <a:latin typeface="Cambria Math" panose="02040503050406030204" pitchFamily="18" charset="0"/>
                              </a:rPr>
                              <m:t>⊂</m:t>
                            </m:r>
                            <m:r>
                              <a:rPr lang="en-US" b="1" i="1">
                                <a:latin typeface="Cambria Math" panose="02040503050406030204" pitchFamily="18" charset="0"/>
                              </a:rPr>
                              <m:t>𝑺</m:t>
                            </m:r>
                          </m:e>
                        </m:eqArr>
                      </m:e>
                    </m:d>
                    <m:r>
                      <a:rPr lang="en-US" b="1" i="1">
                        <a:latin typeface="Cambria Math" panose="02040503050406030204" pitchFamily="18" charset="0"/>
                      </a:rPr>
                      <m:t>⇒</m:t>
                    </m:r>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𝑻</m:t>
                    </m:r>
                  </m:oMath>
                </a14:m>
                <a:endParaRPr lang="en-US" b="1" dirty="0"/>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6.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𝑩</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950757" y="5552702"/>
                <a:ext cx="9862410" cy="6508641"/>
              </a:xfrm>
              <a:prstGeom prst="rect">
                <a:avLst/>
              </a:prstGeom>
              <a:blipFill>
                <a:blip r:embed="rId4"/>
                <a:stretch>
                  <a:fillRect l="-2534"/>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25470" cy="960427"/>
              <a:chOff x="739068" y="1515168"/>
              <a:chExt cx="8325470"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0" y="1706054"/>
                <a:ext cx="69318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KHỞI ĐỘNG</a:t>
                </a: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cxnSp>
        <p:nvCxnSpPr>
          <p:cNvPr id="3" name="Straight Connector 2">
            <a:extLst>
              <a:ext uri="{FF2B5EF4-FFF2-40B4-BE49-F238E27FC236}">
                <a16:creationId xmlns:a16="http://schemas.microsoft.com/office/drawing/2014/main" id="{39F7E290-3DD4-5A3E-457E-B59CD3925FA5}"/>
              </a:ext>
            </a:extLst>
          </p:cNvPr>
          <p:cNvCxnSpPr>
            <a:cxnSpLocks/>
          </p:cNvCxnSpPr>
          <p:nvPr/>
        </p:nvCxnSpPr>
        <p:spPr>
          <a:xfrm>
            <a:off x="11277600" y="5691247"/>
            <a:ext cx="0" cy="771995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C99ADE8-A4EB-9C9C-10D0-F3C526205DC1}"/>
                  </a:ext>
                </a:extLst>
              </p:cNvPr>
              <p:cNvSpPr txBox="1"/>
              <p:nvPr/>
            </p:nvSpPr>
            <p:spPr>
              <a:xfrm>
                <a:off x="12192000" y="5976486"/>
                <a:ext cx="8077343" cy="6074420"/>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 </a:t>
                </a:r>
                <a14:m>
                  <m:oMath xmlns:m="http://schemas.openxmlformats.org/officeDocument/2006/math">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d>
                      <m:dPr>
                        <m:beg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d>
                      <m:dPr>
                        <m:beg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𝑹</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lang="en-US" dirty="0"/>
              </a:p>
            </p:txBody>
          </p:sp>
        </mc:Choice>
        <mc:Fallback xmlns="">
          <p:sp>
            <p:nvSpPr>
              <p:cNvPr id="48" name="TextBox 47">
                <a:extLst>
                  <a:ext uri="{FF2B5EF4-FFF2-40B4-BE49-F238E27FC236}">
                    <a16:creationId xmlns:a16="http://schemas.microsoft.com/office/drawing/2014/main" id="{5C99ADE8-A4EB-9C9C-10D0-F3C526205DC1}"/>
                  </a:ext>
                </a:extLst>
              </p:cNvPr>
              <p:cNvSpPr txBox="1">
                <a:spLocks noRot="1" noChangeAspect="1" noMove="1" noResize="1" noEditPoints="1" noAdjustHandles="1" noChangeArrowheads="1" noChangeShapeType="1" noTextEdit="1"/>
              </p:cNvSpPr>
              <p:nvPr/>
            </p:nvSpPr>
            <p:spPr>
              <a:xfrm>
                <a:off x="12192000" y="5976486"/>
                <a:ext cx="8077343" cy="6074420"/>
              </a:xfrm>
              <a:prstGeom prst="rect">
                <a:avLst/>
              </a:prstGeom>
              <a:blipFill>
                <a:blip r:embed="rId5"/>
                <a:stretch>
                  <a:fillRect l="-3019"/>
                </a:stretch>
              </a:blipFill>
            </p:spPr>
            <p:txBody>
              <a:bodyPr/>
              <a:lstStyle/>
              <a:p>
                <a:r>
                  <a:rPr lang="en-US">
                    <a:noFill/>
                  </a:rPr>
                  <a:t> </a:t>
                </a:r>
              </a:p>
            </p:txBody>
          </p:sp>
        </mc:Fallback>
      </mc:AlternateContent>
    </p:spTree>
    <p:extLst>
      <p:ext uri="{BB962C8B-B14F-4D97-AF65-F5344CB8AC3E}">
        <p14:creationId xmlns:p14="http://schemas.microsoft.com/office/powerpoint/2010/main" val="1302356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28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27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27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270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270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wipe(left)">
                                      <p:cBhvr>
                                        <p:cTn id="39" dur="2700"/>
                                        <p:tgtEl>
                                          <p:spTgt spid="2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3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Effect transition="in" filter="wipe(left)">
                                      <p:cBhvr>
                                        <p:cTn id="49" dur="3000"/>
                                        <p:tgtEl>
                                          <p:spTgt spid="4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8">
                                            <p:txEl>
                                              <p:pRg st="1" end="1"/>
                                            </p:txEl>
                                          </p:spTgt>
                                        </p:tgtEl>
                                        <p:attrNameLst>
                                          <p:attrName>style.visibility</p:attrName>
                                        </p:attrNameLst>
                                      </p:cBhvr>
                                      <p:to>
                                        <p:strVal val="visible"/>
                                      </p:to>
                                    </p:set>
                                    <p:animEffect transition="in" filter="wipe(left)">
                                      <p:cBhvr>
                                        <p:cTn id="54" dur="3000"/>
                                        <p:tgtEl>
                                          <p:spTgt spid="4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8">
                                            <p:txEl>
                                              <p:pRg st="2" end="2"/>
                                            </p:txEl>
                                          </p:spTgt>
                                        </p:tgtEl>
                                        <p:attrNameLst>
                                          <p:attrName>style.visibility</p:attrName>
                                        </p:attrNameLst>
                                      </p:cBhvr>
                                      <p:to>
                                        <p:strVal val="visible"/>
                                      </p:to>
                                    </p:set>
                                    <p:animEffect transition="in" filter="wipe(left)">
                                      <p:cBhvr>
                                        <p:cTn id="59" dur="3000"/>
                                        <p:tgtEl>
                                          <p:spTgt spid="4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8">
                                            <p:txEl>
                                              <p:pRg st="3" end="3"/>
                                            </p:txEl>
                                          </p:spTgt>
                                        </p:tgtEl>
                                        <p:attrNameLst>
                                          <p:attrName>style.visibility</p:attrName>
                                        </p:attrNameLst>
                                      </p:cBhvr>
                                      <p:to>
                                        <p:strVal val="visible"/>
                                      </p:to>
                                    </p:set>
                                    <p:animEffect transition="in" filter="wipe(left)">
                                      <p:cBhvr>
                                        <p:cTn id="64" dur="3000"/>
                                        <p:tgtEl>
                                          <p:spTgt spid="4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8">
                                            <p:txEl>
                                              <p:pRg st="4" end="4"/>
                                            </p:txEl>
                                          </p:spTgt>
                                        </p:tgtEl>
                                        <p:attrNameLst>
                                          <p:attrName>style.visibility</p:attrName>
                                        </p:attrNameLst>
                                      </p:cBhvr>
                                      <p:to>
                                        <p:strVal val="visible"/>
                                      </p:to>
                                    </p:set>
                                    <p:animEffect transition="in" filter="wipe(left)">
                                      <p:cBhvr>
                                        <p:cTn id="69" dur="3000"/>
                                        <p:tgtEl>
                                          <p:spTgt spid="48">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8">
                                            <p:txEl>
                                              <p:pRg st="5" end="5"/>
                                            </p:txEl>
                                          </p:spTgt>
                                        </p:tgtEl>
                                        <p:attrNameLst>
                                          <p:attrName>style.visibility</p:attrName>
                                        </p:attrNameLst>
                                      </p:cBhvr>
                                      <p:to>
                                        <p:strVal val="visible"/>
                                      </p:to>
                                    </p:set>
                                    <p:animEffect transition="in" filter="wipe(left)">
                                      <p:cBhvr>
                                        <p:cTn id="74" dur="31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315200"/>
            <a:ext cx="23433547" cy="60198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47683" y="3173970"/>
            <a:ext cx="23433546"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847159" y="3235183"/>
            <a:ext cx="23134069" cy="2800767"/>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Ba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410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15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50kg, 38kg, 40kg.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41,6kg	B. 42,4kg	C. 41,8kg	D. </a:t>
            </a:r>
            <a:r>
              <a:rPr lang="en-US" sz="4400" b="1" dirty="0" err="1">
                <a:latin typeface="Tahoma" panose="020B0604030504040204" pitchFamily="34" charset="0"/>
                <a:ea typeface="Tahoma" panose="020B0604030504040204" pitchFamily="34" charset="0"/>
                <a:cs typeface="Tahoma" panose="020B0604030504040204" pitchFamily="34" charset="0"/>
              </a:rPr>
              <a:t>Đáp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46CAAFC-9010-6D5E-43CE-CC57B806ECC9}"/>
                  </a:ext>
                </a:extLst>
              </p:cNvPr>
              <p:cNvSpPr txBox="1"/>
              <p:nvPr/>
            </p:nvSpPr>
            <p:spPr>
              <a:xfrm>
                <a:off x="1232095" y="7620000"/>
                <a:ext cx="22432061" cy="4407873"/>
              </a:xfrm>
              <a:prstGeom prst="rect">
                <a:avLst/>
              </a:prstGeom>
              <a:noFill/>
            </p:spPr>
            <p:txBody>
              <a:bodyPr wrap="square">
                <a:spAutoFit/>
              </a:bodyPr>
              <a:lstStyle/>
              <a:p>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14:m>
                  <m:oMathPara xmlns:m="http://schemas.openxmlformats.org/officeDocument/2006/math">
                    <m:oMathParaPr>
                      <m:jc m:val="centerGroup"/>
                    </m:oMathParaPr>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𝟓𝟎</m:t>
                          </m:r>
                          <m:r>
                            <a:rPr lang="en-US" sz="4400" b="1" i="1">
                              <a:latin typeface="Cambria Math" panose="02040503050406030204" pitchFamily="18" charset="0"/>
                            </a:rPr>
                            <m:t>.</m:t>
                          </m:r>
                          <m:r>
                            <a:rPr lang="en-US" sz="4400" b="1" i="1">
                              <a:latin typeface="Cambria Math" panose="02040503050406030204" pitchFamily="18" charset="0"/>
                            </a:rPr>
                            <m:t>𝟒𝟏𝟎</m:t>
                          </m:r>
                          <m:r>
                            <a:rPr lang="en-US" sz="4400" b="1" i="1">
                              <a:latin typeface="Cambria Math" panose="02040503050406030204" pitchFamily="18" charset="0"/>
                            </a:rPr>
                            <m:t>+</m:t>
                          </m:r>
                          <m:r>
                            <a:rPr lang="en-US" sz="4400" b="1" i="1">
                              <a:latin typeface="Cambria Math" panose="02040503050406030204" pitchFamily="18" charset="0"/>
                            </a:rPr>
                            <m:t>𝟑𝟖</m:t>
                          </m:r>
                          <m:r>
                            <a:rPr lang="en-US" sz="4400" b="1" i="1">
                              <a:latin typeface="Cambria Math" panose="02040503050406030204" pitchFamily="18" charset="0"/>
                            </a:rPr>
                            <m:t>.</m:t>
                          </m:r>
                          <m:r>
                            <a:rPr lang="en-US" sz="4400" b="1" i="1">
                              <a:latin typeface="Cambria Math" panose="02040503050406030204" pitchFamily="18" charset="0"/>
                            </a:rPr>
                            <m:t>𝟏𝟓</m:t>
                          </m:r>
                          <m:r>
                            <a:rPr lang="en-US" sz="4400" b="1" i="1">
                              <a:latin typeface="Cambria Math" panose="02040503050406030204" pitchFamily="18" charset="0"/>
                            </a:rPr>
                            <m:t>+</m:t>
                          </m:r>
                          <m:r>
                            <a:rPr lang="en-US" sz="4400" b="1" i="1">
                              <a:latin typeface="Cambria Math" panose="02040503050406030204" pitchFamily="18" charset="0"/>
                            </a:rPr>
                            <m:t>𝟒𝟎</m:t>
                          </m:r>
                          <m:r>
                            <a:rPr lang="en-US" sz="4400" b="1" i="1">
                              <a:latin typeface="Cambria Math" panose="02040503050406030204" pitchFamily="18" charset="0"/>
                            </a:rPr>
                            <m:t>.</m:t>
                          </m:r>
                          <m:r>
                            <a:rPr lang="en-US" sz="4400" b="1" i="1">
                              <a:latin typeface="Cambria Math" panose="02040503050406030204" pitchFamily="18" charset="0"/>
                            </a:rPr>
                            <m:t>𝟐𝟓</m:t>
                          </m:r>
                        </m:num>
                        <m:den>
                          <m:r>
                            <a:rPr lang="en-US" sz="4400" b="1" i="1">
                              <a:latin typeface="Cambria Math" panose="02040503050406030204" pitchFamily="18" charset="0"/>
                            </a:rPr>
                            <m:t>𝟒𝟏𝟎</m:t>
                          </m:r>
                          <m:r>
                            <a:rPr lang="en-US" sz="4400" b="1" i="1">
                              <a:latin typeface="Cambria Math" panose="02040503050406030204" pitchFamily="18" charset="0"/>
                            </a:rPr>
                            <m:t>+</m:t>
                          </m:r>
                          <m:r>
                            <a:rPr lang="en-US" sz="4400" b="1" i="1">
                              <a:latin typeface="Cambria Math" panose="02040503050406030204" pitchFamily="18" charset="0"/>
                            </a:rPr>
                            <m:t>𝟏𝟓</m:t>
                          </m:r>
                          <m:r>
                            <a:rPr lang="en-US" sz="4400" b="1" i="1">
                              <a:latin typeface="Cambria Math" panose="02040503050406030204" pitchFamily="18" charset="0"/>
                            </a:rPr>
                            <m:t>+</m:t>
                          </m:r>
                          <m:r>
                            <a:rPr lang="en-US" sz="4400" b="1" i="1">
                              <a:latin typeface="Cambria Math" panose="02040503050406030204" pitchFamily="18" charset="0"/>
                            </a:rPr>
                            <m:t>𝟐𝟓</m:t>
                          </m:r>
                        </m:den>
                      </m:f>
                      <m:r>
                        <a:rPr lang="en-US" sz="4400" b="1" i="1">
                          <a:latin typeface="Cambria Math" panose="02040503050406030204" pitchFamily="18" charset="0"/>
                        </a:rPr>
                        <m:t>=</m:t>
                      </m:r>
                      <m:r>
                        <a:rPr lang="en-US" sz="4400" b="1" i="1">
                          <a:latin typeface="Cambria Math" panose="02040503050406030204" pitchFamily="18" charset="0"/>
                        </a:rPr>
                        <m:t>𝟒𝟐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𝒌𝒈</m:t>
                      </m:r>
                      <m:r>
                        <a:rPr lang="en-US" sz="4400" b="1" i="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232095" y="7620000"/>
                <a:ext cx="22432061" cy="4407873"/>
              </a:xfrm>
              <a:prstGeom prst="rect">
                <a:avLst/>
              </a:prstGeom>
              <a:blipFill>
                <a:blip r:embed="rId3"/>
                <a:stretch>
                  <a:fillRect l="-1087" t="-276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15:</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013AE928-D367-4BA4-B1CD-0A9762BD3CDA}"/>
              </a:ext>
            </a:extLst>
          </p:cNvPr>
          <p:cNvSpPr/>
          <p:nvPr/>
        </p:nvSpPr>
        <p:spPr>
          <a:xfrm>
            <a:off x="7086600" y="5169138"/>
            <a:ext cx="968824"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177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315200"/>
            <a:ext cx="23433547" cy="4990472"/>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44698" y="317397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847159" y="3235183"/>
            <a:ext cx="23134069" cy="1985608"/>
          </a:xfrm>
          <a:prstGeom prst="rect">
            <a:avLst/>
          </a:prstGeom>
          <a:noFill/>
        </p:spPr>
        <p:txBody>
          <a:bodyPr wrap="square" rtlCol="0">
            <a:spAutoFit/>
          </a:bodyPr>
          <a:lstStyle/>
          <a:p>
            <a:pPr lvl="0">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kê</a:t>
            </a:r>
            <a:r>
              <a:rPr lang="en-US" sz="4400" b="1" dirty="0">
                <a:latin typeface="Tahoma" panose="020B0604030504040204" pitchFamily="34" charset="0"/>
                <a:ea typeface="Tahoma" panose="020B0604030504040204" pitchFamily="34" charset="0"/>
                <a:cs typeface="Tahoma" panose="020B0604030504040204" pitchFamily="34" charset="0"/>
              </a:rPr>
              <a:t>: 48,36,33,38,32,48,42,33,39.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32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36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38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40</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128369" y="7650826"/>
                <a:ext cx="22432061" cy="4016933"/>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𝟑𝟐</m:t>
                    </m:r>
                    <m:r>
                      <a:rPr lang="en-US" sz="4400" b="1" i="1">
                        <a:latin typeface="Cambria Math" panose="02040503050406030204" pitchFamily="18" charset="0"/>
                      </a:rPr>
                      <m:t>;</m:t>
                    </m:r>
                    <m:r>
                      <a:rPr lang="en-US" sz="4400" b="1" i="1">
                        <a:latin typeface="Cambria Math" panose="02040503050406030204" pitchFamily="18" charset="0"/>
                      </a:rPr>
                      <m:t>𝟑𝟑</m:t>
                    </m:r>
                    <m:r>
                      <a:rPr lang="en-US" sz="4400" b="1" i="1">
                        <a:latin typeface="Cambria Math" panose="02040503050406030204" pitchFamily="18" charset="0"/>
                      </a:rPr>
                      <m:t>;</m:t>
                    </m:r>
                    <m:r>
                      <a:rPr lang="en-US" sz="4400" b="1" i="1">
                        <a:latin typeface="Cambria Math" panose="02040503050406030204" pitchFamily="18" charset="0"/>
                      </a:rPr>
                      <m:t>𝟑𝟑</m:t>
                    </m:r>
                    <m:r>
                      <a:rPr lang="en-US" sz="4400" b="1" i="1">
                        <a:latin typeface="Cambria Math" panose="02040503050406030204" pitchFamily="18" charset="0"/>
                      </a:rPr>
                      <m:t>;</m:t>
                    </m:r>
                    <m:r>
                      <a:rPr lang="en-US" sz="4400" b="1" i="1">
                        <a:latin typeface="Cambria Math" panose="02040503050406030204" pitchFamily="18" charset="0"/>
                      </a:rPr>
                      <m:t>𝟑𝟔</m:t>
                    </m:r>
                    <m:r>
                      <a:rPr lang="en-US" sz="4400" b="1" i="1">
                        <a:latin typeface="Cambria Math" panose="02040503050406030204" pitchFamily="18" charset="0"/>
                      </a:rPr>
                      <m:t>;</m:t>
                    </m:r>
                    <m:r>
                      <a:rPr lang="en-US" sz="4400" b="1" i="1">
                        <a:latin typeface="Cambria Math" panose="02040503050406030204" pitchFamily="18" charset="0"/>
                      </a:rPr>
                      <m:t>𝟑𝟖</m:t>
                    </m:r>
                    <m:r>
                      <a:rPr lang="en-US" sz="4400" b="1" i="1">
                        <a:latin typeface="Cambria Math" panose="02040503050406030204" pitchFamily="18" charset="0"/>
                      </a:rPr>
                      <m:t>;</m:t>
                    </m:r>
                    <m:r>
                      <a:rPr lang="en-US" sz="4400" b="1" i="1">
                        <a:latin typeface="Cambria Math" panose="02040503050406030204" pitchFamily="18" charset="0"/>
                      </a:rPr>
                      <m:t>𝟑𝟗</m:t>
                    </m:r>
                    <m:r>
                      <a:rPr lang="en-US" sz="4400" b="1" i="1">
                        <a:latin typeface="Cambria Math" panose="02040503050406030204" pitchFamily="18" charset="0"/>
                      </a:rPr>
                      <m:t>;</m:t>
                    </m:r>
                    <m:r>
                      <a:rPr lang="en-US" sz="4400" b="1" i="1">
                        <a:latin typeface="Cambria Math" panose="02040503050406030204" pitchFamily="18" charset="0"/>
                      </a:rPr>
                      <m:t>𝟒𝟐</m:t>
                    </m:r>
                    <m:r>
                      <a:rPr lang="en-US" sz="4400" b="1" i="1">
                        <a:latin typeface="Cambria Math" panose="02040503050406030204" pitchFamily="18" charset="0"/>
                      </a:rPr>
                      <m:t>;</m:t>
                    </m:r>
                    <m:r>
                      <a:rPr lang="en-US" sz="4400" b="1" i="1">
                        <a:latin typeface="Cambria Math" panose="02040503050406030204" pitchFamily="18" charset="0"/>
                      </a:rPr>
                      <m:t>𝟒𝟖</m:t>
                    </m:r>
                    <m:r>
                      <a:rPr lang="en-US" sz="4400" b="1" i="1">
                        <a:latin typeface="Cambria Math" panose="02040503050406030204" pitchFamily="18" charset="0"/>
                      </a:rPr>
                      <m:t>;</m:t>
                    </m:r>
                    <m:r>
                      <a:rPr lang="en-US" sz="4400" b="1" i="1">
                        <a:latin typeface="Cambria Math" panose="02040503050406030204" pitchFamily="18" charset="0"/>
                      </a:rPr>
                      <m:t>𝟒𝟖</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𝟑𝟖</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128369" y="7650826"/>
                <a:ext cx="22432061" cy="4016933"/>
              </a:xfrm>
              <a:prstGeom prst="rect">
                <a:avLst/>
              </a:prstGeom>
              <a:blipFill>
                <a:blip r:embed="rId3"/>
                <a:stretch>
                  <a:fillRect l="-1087"/>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16:</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292495" y="108570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7D1606A7-BABB-472E-9023-7EF2907D4E4E}"/>
              </a:ext>
            </a:extLst>
          </p:cNvPr>
          <p:cNvSpPr/>
          <p:nvPr/>
        </p:nvSpPr>
        <p:spPr>
          <a:xfrm>
            <a:off x="11332592" y="4432460"/>
            <a:ext cx="1094042"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273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50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6858000"/>
            <a:ext cx="23433547" cy="6618576"/>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44698" y="3173971"/>
            <a:ext cx="23717251" cy="238969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23134069" cy="2123658"/>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kê</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𝟖</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Mốt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5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10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 2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6</a:t>
                </a: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23134069" cy="2123658"/>
              </a:xfrm>
              <a:prstGeom prst="rect">
                <a:avLst/>
              </a:prstGeom>
              <a:blipFill>
                <a:blip r:embed="rId3"/>
                <a:stretch>
                  <a:fillRect l="-1080" t="-6322" b="-12931"/>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46CAAFC-9010-6D5E-43CE-CC57B806ECC9}"/>
              </a:ext>
            </a:extLst>
          </p:cNvPr>
          <p:cNvSpPr txBox="1"/>
          <p:nvPr/>
        </p:nvSpPr>
        <p:spPr>
          <a:xfrm>
            <a:off x="908967" y="7035186"/>
            <a:ext cx="9911433" cy="1446550"/>
          </a:xfrm>
          <a:prstGeom prst="rect">
            <a:avLst/>
          </a:prstGeom>
          <a:noFill/>
        </p:spPr>
        <p:txBody>
          <a:bodyPr wrap="square">
            <a:spAutoFit/>
          </a:bodyPr>
          <a:lstStyle/>
          <a:p>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17:</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D0BC58F2-47EA-4268-9760-67C469865ABD}"/>
              </a:ext>
            </a:extLst>
          </p:cNvPr>
          <p:cNvPicPr>
            <a:picLocks noChangeAspect="1"/>
          </p:cNvPicPr>
          <p:nvPr/>
        </p:nvPicPr>
        <p:blipFill>
          <a:blip r:embed="rId4"/>
          <a:stretch>
            <a:fillRect/>
          </a:stretch>
        </p:blipFill>
        <p:spPr>
          <a:xfrm>
            <a:off x="1049355" y="8658922"/>
            <a:ext cx="22580250" cy="2052750"/>
          </a:xfrm>
          <a:prstGeom prst="rect">
            <a:avLst/>
          </a:prstGeom>
        </p:spPr>
      </p:pic>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DC3EF5F-3BCB-4524-8350-294486F53CD2}"/>
                  </a:ext>
                </a:extLst>
              </p:cNvPr>
              <p:cNvSpPr txBox="1"/>
              <p:nvPr/>
            </p:nvSpPr>
            <p:spPr>
              <a:xfrm>
                <a:off x="976612" y="11071979"/>
                <a:ext cx="21197588" cy="769441"/>
              </a:xfrm>
              <a:prstGeom prst="rect">
                <a:avLst/>
              </a:prstGeom>
              <a:noFill/>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mốt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8" name="TextBox 87">
                <a:extLst>
                  <a:ext uri="{FF2B5EF4-FFF2-40B4-BE49-F238E27FC236}">
                    <a16:creationId xmlns:a16="http://schemas.microsoft.com/office/drawing/2014/main" id="{6DC3EF5F-3BCB-4524-8350-294486F53CD2}"/>
                  </a:ext>
                </a:extLst>
              </p:cNvPr>
              <p:cNvSpPr txBox="1">
                <a:spLocks noRot="1" noChangeAspect="1" noMove="1" noResize="1" noEditPoints="1" noAdjustHandles="1" noChangeArrowheads="1" noChangeShapeType="1" noTextEdit="1"/>
              </p:cNvSpPr>
              <p:nvPr/>
            </p:nvSpPr>
            <p:spPr>
              <a:xfrm>
                <a:off x="976612" y="11071979"/>
                <a:ext cx="21197588" cy="769441"/>
              </a:xfrm>
              <a:prstGeom prst="rect">
                <a:avLst/>
              </a:prstGeom>
              <a:blipFill>
                <a:blip r:embed="rId5"/>
                <a:stretch>
                  <a:fillRect l="-1150" t="-16667" r="-546" b="-36508"/>
                </a:stretch>
              </a:blipFill>
            </p:spPr>
            <p:txBody>
              <a:bodyPr/>
              <a:lstStyle/>
              <a:p>
                <a:r>
                  <a:rPr lang="en-US">
                    <a:noFill/>
                  </a:rPr>
                  <a:t> </a:t>
                </a:r>
              </a:p>
            </p:txBody>
          </p:sp>
        </mc:Fallback>
      </mc:AlternateContent>
      <p:sp>
        <p:nvSpPr>
          <p:cNvPr id="89" name="Oval 88">
            <a:extLst>
              <a:ext uri="{FF2B5EF4-FFF2-40B4-BE49-F238E27FC236}">
                <a16:creationId xmlns:a16="http://schemas.microsoft.com/office/drawing/2014/main" id="{A9B39DF2-0D20-466C-865C-C536C300945B}"/>
              </a:ext>
            </a:extLst>
          </p:cNvPr>
          <p:cNvSpPr/>
          <p:nvPr/>
        </p:nvSpPr>
        <p:spPr>
          <a:xfrm>
            <a:off x="2633992" y="4551419"/>
            <a:ext cx="981641"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679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8">
                                            <p:txEl>
                                              <p:pRg st="0" end="0"/>
                                            </p:txEl>
                                          </p:spTgt>
                                        </p:tgtEl>
                                        <p:attrNameLst>
                                          <p:attrName>style.visibility</p:attrName>
                                        </p:attrNameLst>
                                      </p:cBhvr>
                                      <p:to>
                                        <p:strVal val="visible"/>
                                      </p:to>
                                    </p:set>
                                    <p:animEffect transition="in" filter="wipe(left)">
                                      <p:cBhvr>
                                        <p:cTn id="30" dur="750"/>
                                        <p:tgtEl>
                                          <p:spTgt spid="88">
                                            <p:txEl>
                                              <p:pRg st="0" end="0"/>
                                            </p:txEl>
                                          </p:spTgt>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547682" y="7315200"/>
            <a:ext cx="23433547" cy="477463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44698" y="3173970"/>
            <a:ext cx="23717251" cy="329634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23134069" cy="2138983"/>
              </a:xfrm>
              <a:prstGeom prst="rect">
                <a:avLst/>
              </a:prstGeom>
              <a:noFill/>
            </p:spPr>
            <p:txBody>
              <a:bodyPr wrap="square" rtlCol="0">
                <a:spAutoFit/>
              </a:bodyPr>
              <a:lstStyle/>
              <a:p>
                <a:pPr lvl="0"/>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err="1">
                    <a:latin typeface="Tahoma" panose="020B0604030504040204" pitchFamily="34" charset="0"/>
                    <a:ea typeface="Tahoma" panose="020B0604030504040204" pitchFamily="34" charset="0"/>
                    <a:cs typeface="Tahoma" panose="020B0604030504040204" pitchFamily="34" charset="0"/>
                  </a:rPr>
                  <a:t>nghịch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ℝ</m:t>
                    </m:r>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&gt;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23134069" cy="2138983"/>
              </a:xfrm>
              <a:prstGeom prst="rect">
                <a:avLst/>
              </a:prstGeom>
              <a:blipFill>
                <a:blip r:embed="rId3"/>
                <a:stretch>
                  <a:fillRect l="-1080" t="-5698" b="-12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128369" y="7650826"/>
                <a:ext cx="22432061" cy="4073295"/>
              </a:xfrm>
              <a:prstGeom prst="rect">
                <a:avLst/>
              </a:prstGeom>
              <a:noFill/>
            </p:spPr>
            <p:txBody>
              <a:bodyPr wrap="square">
                <a:spAutoFit/>
              </a:bodyPr>
              <a:lstStyle/>
              <a:p>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𝟒</m:t>
                        </m:r>
                      </m:den>
                    </m:f>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𝟒</m:t>
                        </m:r>
                      </m:den>
                    </m:f>
                    <m:r>
                      <a:rPr lang="en-US" sz="4400" b="1" i="1">
                        <a:latin typeface="Cambria Math" panose="02040503050406030204" pitchFamily="18" charset="0"/>
                      </a:rPr>
                      <m:t>≤</m:t>
                    </m:r>
                    <m:r>
                      <a:rPr lang="en-US" sz="4400" b="1" i="1">
                        <a:latin typeface="Cambria Math" panose="02040503050406030204" pitchFamily="18" charset="0"/>
                      </a:rPr>
                      <m:t>𝟏</m:t>
                    </m:r>
                  </m:oMath>
                </a14:m>
                <a:endParaRPr lang="vi-VN" sz="4400" b="1" i="1" dirty="0">
                  <a:latin typeface="Cambria Math" panose="02040503050406030204" pitchFamily="18" charset="0"/>
                </a:endParaRPr>
              </a:p>
              <a:p>
                <a:r>
                  <a:rPr lang="vi-VN" sz="4400" b="1" dirty="0"/>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128369" y="7650826"/>
                <a:ext cx="22432061" cy="4073295"/>
              </a:xfrm>
              <a:prstGeom prst="rect">
                <a:avLst/>
              </a:prstGeom>
              <a:blipFill>
                <a:blip r:embed="rId4"/>
                <a:stretch>
                  <a:fillRect l="-1087" t="-299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18:</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8" name="Oval 87">
            <a:extLst>
              <a:ext uri="{FF2B5EF4-FFF2-40B4-BE49-F238E27FC236}">
                <a16:creationId xmlns:a16="http://schemas.microsoft.com/office/drawing/2014/main" id="{1BB6FE55-0775-4888-9998-101637F9D6EF}"/>
              </a:ext>
            </a:extLst>
          </p:cNvPr>
          <p:cNvSpPr/>
          <p:nvPr/>
        </p:nvSpPr>
        <p:spPr>
          <a:xfrm>
            <a:off x="11429999" y="4492286"/>
            <a:ext cx="9144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531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185617" y="8331769"/>
            <a:ext cx="23792169" cy="514479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0535" y="3095507"/>
            <a:ext cx="23717251" cy="47746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847159" y="3235183"/>
                <a:ext cx="19041041" cy="769441"/>
              </a:xfrm>
              <a:prstGeom prst="rect">
                <a:avLst/>
              </a:prstGeom>
              <a:noFill/>
            </p:spPr>
            <p:txBody>
              <a:bodyPr wrap="square" rtlCol="0">
                <a:spAutoFit/>
              </a:bodyPr>
              <a:lstStyle/>
              <a:p>
                <a:pPr lvl="0"/>
                <a:r>
                  <a:rPr lang="en-US" sz="4400" b="1">
                    <a:latin typeface="Tahoma" panose="020B0604030504040204" pitchFamily="34" charset="0"/>
                    <a:ea typeface="Tahoma" panose="020B0604030504040204" pitchFamily="34" charset="0"/>
                    <a:cs typeface="Tahoma" panose="020B0604030504040204" pitchFamily="34" charset="0"/>
                  </a:rPr>
                  <a:t>Cho hàm số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xác định trên </a:t>
                </a:r>
                <a14:m>
                  <m:oMath xmlns:m="http://schemas.openxmlformats.org/officeDocument/2006/math">
                    <m:r>
                      <a:rPr lang="en-US" sz="4400" b="1" i="1">
                        <a:latin typeface="Cambria Math" panose="02040503050406030204" pitchFamily="18" charset="0"/>
                      </a:rPr>
                      <m:t>ℝ</m:t>
                    </m:r>
                  </m:oMath>
                </a14:m>
                <a:r>
                  <a:rPr lang="en-US" sz="4400" b="1">
                    <a:latin typeface="Tahoma" panose="020B0604030504040204" pitchFamily="34" charset="0"/>
                    <a:ea typeface="Tahoma" panose="020B0604030504040204" pitchFamily="34" charset="0"/>
                    <a:cs typeface="Tahoma" panose="020B0604030504040204" pitchFamily="34" charset="0"/>
                  </a:rPr>
                  <a:t> và có bảng biến thiên như sau:</a:t>
                </a:r>
              </a:p>
            </p:txBody>
          </p:sp>
        </mc:Choice>
        <mc:Fallback xmlns="">
          <p:sp>
            <p:nvSpPr>
              <p:cNvPr id="5" name="TextBox 4"/>
              <p:cNvSpPr txBox="1">
                <a:spLocks noRot="1" noChangeAspect="1" noMove="1" noResize="1" noEditPoints="1" noAdjustHandles="1" noChangeArrowheads="1" noChangeShapeType="1" noTextEdit="1"/>
              </p:cNvSpPr>
              <p:nvPr/>
            </p:nvSpPr>
            <p:spPr>
              <a:xfrm>
                <a:off x="847159" y="3235183"/>
                <a:ext cx="19041041" cy="769441"/>
              </a:xfrm>
              <a:prstGeom prst="rect">
                <a:avLst/>
              </a:prstGeom>
              <a:blipFill>
                <a:blip r:embed="rId3"/>
                <a:stretch>
                  <a:fillRect l="-1312"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46CAAFC-9010-6D5E-43CE-CC57B806ECC9}"/>
                  </a:ext>
                </a:extLst>
              </p:cNvPr>
              <p:cNvSpPr txBox="1"/>
              <p:nvPr/>
            </p:nvSpPr>
            <p:spPr>
              <a:xfrm>
                <a:off x="547682" y="8413825"/>
                <a:ext cx="23302917" cy="4902624"/>
              </a:xfrm>
              <a:prstGeom prst="rect">
                <a:avLst/>
              </a:prstGeom>
              <a:noFill/>
            </p:spPr>
            <p:txBody>
              <a:bodyPr wrap="square">
                <a:spAutoFit/>
              </a:bodyPr>
              <a:lstStyle/>
              <a:p>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)&gt;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𝒇</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𝟓</m:t>
                        </m:r>
                      </m:e>
                    </m:rad>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𝟐𝟎𝟐𝟐</m:t>
                    </m:r>
                    <m:r>
                      <a:rPr lang="en-US" sz="4400" b="1" i="1">
                        <a:latin typeface="Cambria Math" panose="02040503050406030204" pitchFamily="18" charset="0"/>
                      </a:rPr>
                      <m:t>)&lt;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𝟐𝟎𝟐𝟑</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47682" y="8413825"/>
                <a:ext cx="23302917" cy="4902624"/>
              </a:xfrm>
              <a:prstGeom prst="rect">
                <a:avLst/>
              </a:prstGeom>
              <a:blipFill>
                <a:blip r:embed="rId4"/>
                <a:stretch>
                  <a:fillRect l="-1073" t="-2488"/>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19:</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6" name="Rectangle 9">
            <a:extLst>
              <a:ext uri="{FF2B5EF4-FFF2-40B4-BE49-F238E27FC236}">
                <a16:creationId xmlns:a16="http://schemas.microsoft.com/office/drawing/2014/main" id="{55B37F0B-F4FA-4F47-A707-CAB34F0D8384}"/>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pic>
        <p:nvPicPr>
          <p:cNvPr id="3" name="Picture 2">
            <a:extLst>
              <a:ext uri="{FF2B5EF4-FFF2-40B4-BE49-F238E27FC236}">
                <a16:creationId xmlns:a16="http://schemas.microsoft.com/office/drawing/2014/main" id="{B3906B24-73C0-4CEB-8D05-B237736ED264}"/>
              </a:ext>
            </a:extLst>
          </p:cNvPr>
          <p:cNvPicPr>
            <a:picLocks noChangeAspect="1"/>
          </p:cNvPicPr>
          <p:nvPr/>
        </p:nvPicPr>
        <p:blipFill>
          <a:blip r:embed="rId5"/>
          <a:stretch>
            <a:fillRect/>
          </a:stretch>
        </p:blipFill>
        <p:spPr>
          <a:xfrm>
            <a:off x="13083915" y="4389748"/>
            <a:ext cx="10221446" cy="3296347"/>
          </a:xfrm>
          <a:prstGeom prst="rect">
            <a:avLst/>
          </a:prstGeom>
        </p:spPr>
      </p:pic>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5285604-2E0C-4AEA-A760-6F79CC781690}"/>
                  </a:ext>
                </a:extLst>
              </p:cNvPr>
              <p:cNvSpPr txBox="1"/>
              <p:nvPr/>
            </p:nvSpPr>
            <p:spPr>
              <a:xfrm>
                <a:off x="406214" y="4463289"/>
                <a:ext cx="13144510" cy="2194190"/>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Khẳng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)&gt;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𝒇</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𝟓</m:t>
                        </m:r>
                      </m:e>
                    </m:rad>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𝟐𝟎𝟐𝟐</m:t>
                    </m:r>
                    <m:r>
                      <a:rPr lang="en-US" sz="4400" b="1" i="1">
                        <a:latin typeface="Cambria Math" panose="02040503050406030204" pitchFamily="18" charset="0"/>
                      </a:rPr>
                      <m:t>)&lt;</m:t>
                    </m:r>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𝟐𝟎𝟐𝟑</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8" name="TextBox 87">
                <a:extLst>
                  <a:ext uri="{FF2B5EF4-FFF2-40B4-BE49-F238E27FC236}">
                    <a16:creationId xmlns:a16="http://schemas.microsoft.com/office/drawing/2014/main" id="{D5285604-2E0C-4AEA-A760-6F79CC781690}"/>
                  </a:ext>
                </a:extLst>
              </p:cNvPr>
              <p:cNvSpPr txBox="1">
                <a:spLocks noRot="1" noChangeAspect="1" noMove="1" noResize="1" noEditPoints="1" noAdjustHandles="1" noChangeArrowheads="1" noChangeShapeType="1" noTextEdit="1"/>
              </p:cNvSpPr>
              <p:nvPr/>
            </p:nvSpPr>
            <p:spPr>
              <a:xfrm>
                <a:off x="406214" y="4463289"/>
                <a:ext cx="13144510" cy="2194190"/>
              </a:xfrm>
              <a:prstGeom prst="rect">
                <a:avLst/>
              </a:prstGeom>
              <a:blipFill>
                <a:blip r:embed="rId6"/>
                <a:stretch>
                  <a:fillRect l="-1902" t="-5556" b="-11944"/>
                </a:stretch>
              </a:blipFill>
            </p:spPr>
            <p:txBody>
              <a:bodyPr/>
              <a:lstStyle/>
              <a:p>
                <a:r>
                  <a:rPr lang="en-US">
                    <a:noFill/>
                  </a:rPr>
                  <a:t> </a:t>
                </a:r>
              </a:p>
            </p:txBody>
          </p:sp>
        </mc:Fallback>
      </mc:AlternateContent>
      <p:sp>
        <p:nvSpPr>
          <p:cNvPr id="89" name="Oval 88">
            <a:extLst>
              <a:ext uri="{FF2B5EF4-FFF2-40B4-BE49-F238E27FC236}">
                <a16:creationId xmlns:a16="http://schemas.microsoft.com/office/drawing/2014/main" id="{B58B0E2F-BB88-44E5-AAE2-67CD18ED1251}"/>
              </a:ext>
            </a:extLst>
          </p:cNvPr>
          <p:cNvSpPr/>
          <p:nvPr/>
        </p:nvSpPr>
        <p:spPr>
          <a:xfrm>
            <a:off x="6629400" y="5845758"/>
            <a:ext cx="984544"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507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750"/>
                                        <p:tgtEl>
                                          <p:spTgt spid="88"/>
                                        </p:tgtEl>
                                      </p:cBhvr>
                                    </p:animEffect>
                                  </p:childTnLst>
                                </p:cTn>
                              </p:par>
                              <p:par>
                                <p:cTn id="18" presetID="22" presetClass="entr" presetSubtype="8"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75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left)">
                                      <p:cBhvr>
                                        <p:cTn id="30" dur="750"/>
                                        <p:tgtEl>
                                          <p:spTgt spid="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wipe(left)">
                                      <p:cBhvr>
                                        <p:cTn id="35" dur="750"/>
                                        <p:tgtEl>
                                          <p:spTgt spid="2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wipe(left)">
                                      <p:cBhvr>
                                        <p:cTn id="40" dur="750"/>
                                        <p:tgtEl>
                                          <p:spTgt spid="2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animEffect transition="in" filter="wipe(left)">
                                      <p:cBhvr>
                                        <p:cTn id="45" dur="750"/>
                                        <p:tgtEl>
                                          <p:spTgt spid="2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xEl>
                                              <p:pRg st="5" end="5"/>
                                            </p:txEl>
                                          </p:spTgt>
                                        </p:tgtEl>
                                        <p:attrNameLst>
                                          <p:attrName>style.visibility</p:attrName>
                                        </p:attrNameLst>
                                      </p:cBhvr>
                                      <p:to>
                                        <p:strVal val="visible"/>
                                      </p:to>
                                    </p:set>
                                    <p:animEffect transition="in" filter="wipe(left)">
                                      <p:cBhvr>
                                        <p:cTn id="50" dur="750"/>
                                        <p:tgtEl>
                                          <p:spTgt spid="21">
                                            <p:txEl>
                                              <p:pRg st="5" end="5"/>
                                            </p:txEl>
                                          </p:spTgt>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1000"/>
                                        <p:tgtEl>
                                          <p:spTgt spid="89"/>
                                        </p:tgtEl>
                                      </p:cBhvr>
                                    </p:animEffect>
                                    <p:anim calcmode="lin" valueType="num">
                                      <p:cBhvr>
                                        <p:cTn id="54" dur="1000" fill="hold"/>
                                        <p:tgtEl>
                                          <p:spTgt spid="89"/>
                                        </p:tgtEl>
                                        <p:attrNameLst>
                                          <p:attrName>ppt_x</p:attrName>
                                        </p:attrNameLst>
                                      </p:cBhvr>
                                      <p:tavLst>
                                        <p:tav tm="0">
                                          <p:val>
                                            <p:strVal val="#ppt_x"/>
                                          </p:val>
                                        </p:tav>
                                        <p:tav tm="100000">
                                          <p:val>
                                            <p:strVal val="#ppt_x"/>
                                          </p:val>
                                        </p:tav>
                                      </p:tavLst>
                                    </p:anim>
                                    <p:anim calcmode="lin" valueType="num">
                                      <p:cBhvr>
                                        <p:cTn id="5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8" grpId="0"/>
      <p:bldP spid="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185617" y="6262751"/>
            <a:ext cx="23792169" cy="707224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0535" y="3048428"/>
            <a:ext cx="23717251" cy="294268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1623893" y="2867502"/>
                <a:ext cx="19041041" cy="3123612"/>
              </a:xfrm>
              <a:prstGeom prst="rect">
                <a:avLst/>
              </a:prstGeom>
              <a:noFill/>
            </p:spPr>
            <p:txBody>
              <a:bodyPr wrap="square" rtlCol="0">
                <a:spAutoFit/>
              </a:bodyPr>
              <a:lstStyle/>
              <a:p>
                <a:pPr lvl="0">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𝒇</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latin typeface="Cambria Math" panose="02040503050406030204" pitchFamily="18" charset="0"/>
                      </a:rPr>
                      <m:t>𝒈</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e>
                    </m:rad>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𝒉</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𝒌</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623893" y="2867502"/>
                <a:ext cx="19041041" cy="3123612"/>
              </a:xfrm>
              <a:prstGeom prst="rect">
                <a:avLst/>
              </a:prstGeom>
              <a:blipFill>
                <a:blip r:embed="rId3"/>
                <a:stretch>
                  <a:fillRect l="-1280" b="-79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46CAAFC-9010-6D5E-43CE-CC57B806ECC9}"/>
                  </a:ext>
                </a:extLst>
              </p:cNvPr>
              <p:cNvSpPr txBox="1"/>
              <p:nvPr/>
            </p:nvSpPr>
            <p:spPr>
              <a:xfrm>
                <a:off x="847160" y="6684984"/>
                <a:ext cx="22159918" cy="5032596"/>
              </a:xfrm>
              <a:prstGeom prst="rect">
                <a:avLst/>
              </a:prstGeom>
              <a:noFill/>
            </p:spPr>
            <p:txBody>
              <a:bodyPr wrap="square">
                <a:spAutoFit/>
              </a:bodyPr>
              <a:lstStyle/>
              <a:p>
                <a:pPr>
                  <a:lnSpc>
                    <a:spcPct val="150000"/>
                  </a:lnSpc>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400" b="1" i="1">
                          <a:latin typeface="Cambria Math" panose="02040503050406030204" pitchFamily="18" charset="0"/>
                        </a:rPr>
                        <m:t>𝒉</m:t>
                      </m:r>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𝒙</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oMath>
                  </m:oMathPara>
                </a14:m>
                <a:endParaRPr lang="vi-VN" sz="4400" b="1"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4400" b="1" i="1" smtClean="0">
                          <a:latin typeface="Cambria Math" panose="02040503050406030204" pitchFamily="18" charset="0"/>
                        </a:rPr>
                        <m:t>              </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oMath>
                  </m:oMathPara>
                </a14:m>
                <a:endParaRPr lang="vi-VN" sz="4400" b="1" i="1" dirty="0">
                  <a:latin typeface="Cambria Math" panose="02040503050406030204" pitchFamily="18" charset="0"/>
                </a:endParaRPr>
              </a:p>
              <a:p>
                <a:pPr>
                  <a:lnSpc>
                    <a:spcPct val="150000"/>
                  </a:lnSpc>
                </a:pPr>
                <a14:m>
                  <m:oMath xmlns:m="http://schemas.openxmlformats.org/officeDocument/2006/math">
                    <m:r>
                      <a:rPr lang="en-US" sz="4400" b="1" i="1" smtClean="0">
                        <a:latin typeface="Cambria Math" panose="02040503050406030204" pitchFamily="18" charset="0"/>
                      </a:rPr>
                      <m:t>              </m:t>
                    </m:r>
                    <m:r>
                      <a:rPr lang="en-US" sz="4400" b="1" i="1">
                        <a:latin typeface="Cambria Math" panose="02040503050406030204" pitchFamily="18" charset="0"/>
                      </a:rPr>
                      <m:t>=</m:t>
                    </m:r>
                    <m:r>
                      <a:rPr lang="en-US" sz="4400" b="1" i="1">
                        <a:latin typeface="Cambria Math" panose="02040503050406030204" pitchFamily="18" charset="0"/>
                      </a:rPr>
                      <m:t>𝒉</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𝒉</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847160" y="6684984"/>
                <a:ext cx="22159918" cy="5032596"/>
              </a:xfrm>
              <a:prstGeom prst="rect">
                <a:avLst/>
              </a:prstGeom>
              <a:blipFill>
                <a:blip r:embed="rId4"/>
                <a:stretch>
                  <a:fillRect l="-1128"/>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a:t>
              </a: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20:</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20160342" cy="1106237"/>
            <a:chOff x="2870045" y="5432647"/>
            <a:chExt cx="20160342" cy="1106237"/>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20160342" cy="1106237"/>
              <a:chOff x="739068" y="1515168"/>
              <a:chExt cx="11979352" cy="1152156"/>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213848" y="1736453"/>
                <a:ext cx="1050457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just">
                  <a:lnSpc>
                    <a:spcPct val="135000"/>
                  </a:lnSpc>
                  <a:spcBef>
                    <a:spcPts val="600"/>
                  </a:spcBef>
                  <a:spcAft>
                    <a:spcPts val="600"/>
                  </a:spcAft>
                  <a:tabLst>
                    <a:tab pos="179705" algn="l"/>
                    <a:tab pos="3420110" algn="l"/>
                    <a:tab pos="5039995" algn="l"/>
                  </a:tabLst>
                </a:pP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II. PHIẾU BÀI TẬP TRẮC NGHIỆM (10 BÀI TẬP BỔ SUNG):</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grpSp>
      <p:sp>
        <p:nvSpPr>
          <p:cNvPr id="89" name="Oval 88">
            <a:extLst>
              <a:ext uri="{FF2B5EF4-FFF2-40B4-BE49-F238E27FC236}">
                <a16:creationId xmlns:a16="http://schemas.microsoft.com/office/drawing/2014/main" id="{C815AEE4-7451-4107-BD9B-B97AD3737AF9}"/>
              </a:ext>
            </a:extLst>
          </p:cNvPr>
          <p:cNvSpPr/>
          <p:nvPr/>
        </p:nvSpPr>
        <p:spPr>
          <a:xfrm>
            <a:off x="1094491" y="5011947"/>
            <a:ext cx="1143000" cy="1012242"/>
          </a:xfrm>
          <a:prstGeom prst="ellipse">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6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75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left)">
                                      <p:cBhvr>
                                        <p:cTn id="24" dur="750"/>
                                        <p:tgtEl>
                                          <p:spTgt spid="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75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wipe(left)">
                                      <p:cBhvr>
                                        <p:cTn id="34" dur="750"/>
                                        <p:tgtEl>
                                          <p:spTgt spid="21">
                                            <p:txEl>
                                              <p:pRg st="3" end="3"/>
                                            </p:txEl>
                                          </p:spTgt>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6"/>
            <a:ext cx="23995547" cy="410632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057400"/>
                <a:ext cx="23792169" cy="4154984"/>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TNHH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phẩm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𝟏𝟒𝟎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chi </a:t>
                </a:r>
                <a:r>
                  <a:rPr lang="en-US" sz="4400" b="1" dirty="0" err="1">
                    <a:latin typeface="Tahoma" panose="020B0604030504040204" pitchFamily="34" charset="0"/>
                    <a:ea typeface="Tahoma" panose="020B0604030504040204" pitchFamily="34" charset="0"/>
                    <a:cs typeface="Tahoma" panose="020B0604030504040204" pitchFamily="34" charset="0"/>
                  </a:rPr>
                  <a:t>phí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chuyển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Xe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057400"/>
                <a:ext cx="23792169" cy="4154984"/>
              </a:xfrm>
              <a:prstGeom prst="rect">
                <a:avLst/>
              </a:prstGeom>
              <a:blipFill>
                <a:blip r:embed="rId3"/>
                <a:stretch>
                  <a:fillRect l="-1025" t="-3084" r="-1384" b="-587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78904" y="197519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extLst>
              <p:ext uri="{D42A27DB-BD31-4B8C-83A1-F6EECF244321}">
                <p14:modId xmlns:p14="http://schemas.microsoft.com/office/powerpoint/2010/main" val="1719724975"/>
              </p:ext>
            </p:extLst>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extLst>
              <p:ext uri="{D42A27DB-BD31-4B8C-83A1-F6EECF244321}">
                <p14:modId xmlns:p14="http://schemas.microsoft.com/office/powerpoint/2010/main" val="1450018978"/>
              </p:ext>
            </p:extLst>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extLst>
              <p:ext uri="{D42A27DB-BD31-4B8C-83A1-F6EECF244321}">
                <p14:modId xmlns:p14="http://schemas.microsoft.com/office/powerpoint/2010/main" val="549025248"/>
              </p:ext>
            </p:extLst>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178904" y="6372465"/>
            <a:ext cx="23995547" cy="7038735"/>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F6B0A5-A920-66DF-FA98-5B2DD22ABC29}"/>
                  </a:ext>
                </a:extLst>
              </p:cNvPr>
              <p:cNvSpPr txBox="1"/>
              <p:nvPr/>
            </p:nvSpPr>
            <p:spPr>
              <a:xfrm>
                <a:off x="209549" y="6171833"/>
                <a:ext cx="23936568" cy="6617645"/>
              </a:xfrm>
              <a:prstGeom prst="rect">
                <a:avLst/>
              </a:prstGeom>
              <a:noFill/>
            </p:spPr>
            <p:txBody>
              <a:bodyPr wrap="square">
                <a:spAutoFit/>
              </a:bodyPr>
              <a:lstStyle/>
              <a:p>
                <a:pPr>
                  <a:lnSpc>
                    <a:spcPct val="150000"/>
                  </a:lnSpc>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b="1" dirty="0" err="1"/>
                  <a:t>Gọi</a:t>
                </a:r>
                <a:r>
                  <a:rPr lang="en-US" b="1" dirty="0"/>
                  <a:t> </a:t>
                </a:r>
                <a14:m>
                  <m:oMath xmlns:m="http://schemas.openxmlformats.org/officeDocument/2006/math">
                    <m:r>
                      <a:rPr lang="en-US" b="1" i="1">
                        <a:latin typeface="Cambria Math" panose="02040503050406030204" pitchFamily="18" charset="0"/>
                      </a:rPr>
                      <m:t>𝒙</m:t>
                    </m:r>
                  </m:oMath>
                </a14:m>
                <a:r>
                  <a:rPr lang="en-US" b="1" dirty="0"/>
                  <a:t> </a:t>
                </a:r>
                <a:r>
                  <a:rPr lang="en-US" b="1" dirty="0" err="1"/>
                  <a:t>là</a:t>
                </a:r>
                <a:r>
                  <a:rPr lang="en-US" b="1" dirty="0"/>
                  <a:t> </a:t>
                </a:r>
                <a:r>
                  <a:rPr lang="en-US" b="1" dirty="0" err="1"/>
                  <a:t>số</a:t>
                </a:r>
                <a:r>
                  <a:rPr lang="en-US" b="1" dirty="0"/>
                  <a:t> </a:t>
                </a:r>
                <a:r>
                  <a:rPr lang="en-US" b="1" dirty="0" err="1"/>
                  <a:t>xe</a:t>
                </a:r>
                <a:r>
                  <a:rPr lang="en-US" b="1" dirty="0"/>
                  <a:t> </a:t>
                </a:r>
                <a:r>
                  <a:rPr lang="en-US" b="1" dirty="0" err="1"/>
                  <a:t>loại</a:t>
                </a:r>
                <a:r>
                  <a:rPr lang="en-US" b="1" dirty="0"/>
                  <a:t> </a:t>
                </a:r>
                <a:r>
                  <a:rPr lang="en-US" b="1" i="1" dirty="0"/>
                  <a:t>A</a:t>
                </a:r>
                <a14:m>
                  <m:oMath xmlns:m="http://schemas.openxmlformats.org/officeDocument/2006/math">
                    <m:r>
                      <a:rPr lang="en-US" b="1" i="1">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ℕ</m:t>
                        </m:r>
                      </m:e>
                    </m:d>
                  </m:oMath>
                </a14:m>
                <a:r>
                  <a:rPr lang="en-US" b="1" dirty="0"/>
                  <a:t>, </a:t>
                </a:r>
                <a14:m>
                  <m:oMath xmlns:m="http://schemas.openxmlformats.org/officeDocument/2006/math">
                    <m:r>
                      <a:rPr lang="en-US" b="1" i="1">
                        <a:latin typeface="Cambria Math" panose="02040503050406030204" pitchFamily="18" charset="0"/>
                      </a:rPr>
                      <m:t>𝒚</m:t>
                    </m:r>
                  </m:oMath>
                </a14:m>
                <a:r>
                  <a:rPr lang="en-US" b="1" dirty="0"/>
                  <a:t> </a:t>
                </a:r>
                <a:r>
                  <a:rPr lang="en-US" b="1" dirty="0" err="1"/>
                  <a:t>là</a:t>
                </a:r>
                <a:r>
                  <a:rPr lang="en-US" b="1" dirty="0"/>
                  <a:t> </a:t>
                </a:r>
                <a:r>
                  <a:rPr lang="en-US" b="1" dirty="0" err="1"/>
                  <a:t>số</a:t>
                </a:r>
                <a:r>
                  <a:rPr lang="en-US" b="1" dirty="0"/>
                  <a:t> </a:t>
                </a:r>
                <a:r>
                  <a:rPr lang="en-US" b="1" dirty="0" err="1"/>
                  <a:t>xe</a:t>
                </a:r>
                <a:r>
                  <a:rPr lang="en-US" b="1" dirty="0"/>
                  <a:t> </a:t>
                </a:r>
                <a:r>
                  <a:rPr lang="en-US" b="1" dirty="0" err="1"/>
                  <a:t>loại</a:t>
                </a:r>
                <a:r>
                  <a:rPr lang="en-US" b="1" dirty="0"/>
                  <a:t> </a:t>
                </a:r>
                <a:r>
                  <a:rPr lang="en-US" b="1" i="1" dirty="0"/>
                  <a:t>B</a:t>
                </a:r>
                <a14:m>
                  <m:oMath xmlns:m="http://schemas.openxmlformats.org/officeDocument/2006/math">
                    <m:r>
                      <a:rPr lang="en-US" b="1" i="1">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𝒚</m:t>
                            </m:r>
                          </m:fName>
                          <m:e>
                            <m:r>
                              <a:rPr lang="en-US" b="1" i="1">
                                <a:latin typeface="Cambria Math" panose="02040503050406030204" pitchFamily="18" charset="0"/>
                              </a:rPr>
                              <m:t>∈</m:t>
                            </m:r>
                          </m:e>
                        </m:func>
                        <m:r>
                          <a:rPr lang="en-US" b="1" i="1">
                            <a:latin typeface="Cambria Math" panose="02040503050406030204" pitchFamily="18" charset="0"/>
                          </a:rPr>
                          <m:t>ℕ</m:t>
                        </m:r>
                      </m:e>
                    </m:d>
                  </m:oMath>
                </a14:m>
                <a:r>
                  <a:rPr lang="en-US" b="1" dirty="0"/>
                  <a:t>. </a:t>
                </a:r>
              </a:p>
              <a:p>
                <a:r>
                  <a:rPr lang="en-US" b="1" dirty="0"/>
                  <a:t>Khi </a:t>
                </a:r>
                <a:r>
                  <a:rPr lang="en-US" b="1" dirty="0" err="1"/>
                  <a:t>đó</a:t>
                </a:r>
                <a:r>
                  <a:rPr lang="en-US" b="1" dirty="0"/>
                  <a:t> </a:t>
                </a:r>
                <a:r>
                  <a:rPr lang="en-US" b="1" dirty="0" err="1"/>
                  <a:t>tổng</a:t>
                </a:r>
                <a:r>
                  <a:rPr lang="en-US" b="1" dirty="0"/>
                  <a:t> chi </a:t>
                </a:r>
                <a:r>
                  <a:rPr lang="en-US" b="1" dirty="0" err="1"/>
                  <a:t>phí</a:t>
                </a:r>
                <a:r>
                  <a:rPr lang="en-US" b="1" dirty="0"/>
                  <a:t> </a:t>
                </a:r>
                <a:r>
                  <a:rPr lang="en-US" b="1" dirty="0" err="1"/>
                  <a:t>thuê</a:t>
                </a:r>
                <a:r>
                  <a:rPr lang="en-US" b="1" dirty="0"/>
                  <a:t> </a:t>
                </a:r>
                <a:r>
                  <a:rPr lang="en-US" b="1" dirty="0" err="1"/>
                  <a:t>xe</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𝑻</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𝒚</m:t>
                    </m:r>
                  </m:oMath>
                </a14:m>
                <a:r>
                  <a:rPr lang="en-US" b="1" dirty="0"/>
                  <a:t> (</a:t>
                </a:r>
                <a:r>
                  <a:rPr lang="en-US" b="1" dirty="0" err="1"/>
                  <a:t>triệu</a:t>
                </a:r>
                <a:r>
                  <a:rPr lang="en-US" b="1" dirty="0"/>
                  <a:t> </a:t>
                </a:r>
                <a:r>
                  <a:rPr lang="en-US" b="1" dirty="0" err="1"/>
                  <a:t>đồng</a:t>
                </a:r>
                <a:r>
                  <a:rPr lang="en-US" b="1" dirty="0"/>
                  <a:t>). </a:t>
                </a:r>
                <a:r>
                  <a:rPr lang="en-US" b="1" dirty="0" err="1"/>
                  <a:t>Bài</a:t>
                </a:r>
                <a:r>
                  <a:rPr lang="en-US" b="1" dirty="0"/>
                  <a:t> </a:t>
                </a:r>
                <a:r>
                  <a:rPr lang="en-US" b="1" dirty="0" err="1"/>
                  <a:t>toán</a:t>
                </a:r>
                <a:r>
                  <a:rPr lang="en-US" b="1" dirty="0"/>
                  <a:t> </a:t>
                </a:r>
                <a:r>
                  <a:rPr lang="en-US" b="1" dirty="0" err="1"/>
                  <a:t>quy</a:t>
                </a:r>
                <a:r>
                  <a:rPr lang="en-US" b="1" dirty="0"/>
                  <a:t> </a:t>
                </a:r>
                <a:r>
                  <a:rPr lang="en-US" b="1" dirty="0" err="1"/>
                  <a:t>về</a:t>
                </a:r>
                <a:r>
                  <a:rPr lang="en-US" b="1" dirty="0"/>
                  <a:t> </a:t>
                </a:r>
                <a:r>
                  <a:rPr lang="en-US" b="1" dirty="0" err="1"/>
                  <a:t>tìm</a:t>
                </a:r>
                <a:r>
                  <a:rPr lang="en-US" b="1" dirty="0"/>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oMath>
                </a14:m>
                <a:r>
                  <a:rPr lang="en-US" b="1" dirty="0"/>
                  <a:t> </a:t>
                </a:r>
                <a:r>
                  <a:rPr lang="en-US" b="1" dirty="0" err="1"/>
                  <a:t>để</a:t>
                </a:r>
                <a:r>
                  <a:rPr lang="en-US" b="1" dirty="0"/>
                  <a:t> </a:t>
                </a:r>
                <a14:m>
                  <m:oMath xmlns:m="http://schemas.openxmlformats.org/officeDocument/2006/math">
                    <m:r>
                      <a:rPr lang="en-US" b="1" i="1">
                        <a:latin typeface="Cambria Math" panose="02040503050406030204" pitchFamily="18" charset="0"/>
                      </a:rPr>
                      <m:t>𝑻</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đạt</a:t>
                </a:r>
                <a:r>
                  <a:rPr lang="en-US" b="1" dirty="0"/>
                  <a:t> </a:t>
                </a:r>
                <a:r>
                  <a:rPr lang="en-US" b="1" dirty="0" err="1"/>
                  <a:t>giá</a:t>
                </a:r>
                <a:r>
                  <a:rPr lang="en-US" b="1" dirty="0"/>
                  <a:t> </a:t>
                </a:r>
                <a:r>
                  <a:rPr lang="en-US" b="1" dirty="0" err="1"/>
                  <a:t>trị</a:t>
                </a:r>
                <a:r>
                  <a:rPr lang="en-US" b="1" dirty="0"/>
                  <a:t> </a:t>
                </a:r>
                <a:r>
                  <a:rPr lang="en-US" b="1" dirty="0" err="1"/>
                  <a:t>nhỏ</a:t>
                </a:r>
                <a:r>
                  <a:rPr lang="en-US" b="1" dirty="0"/>
                  <a:t> </a:t>
                </a:r>
                <a:r>
                  <a:rPr lang="en-US" b="1" dirty="0" err="1"/>
                  <a:t>nhất</a:t>
                </a:r>
                <a:r>
                  <a:rPr lang="en-US" b="1" dirty="0"/>
                  <a:t>. </a:t>
                </a:r>
              </a:p>
              <a:p>
                <a:r>
                  <a:rPr lang="en-US" b="1" dirty="0"/>
                  <a:t>Xe </a:t>
                </a:r>
                <a14:m>
                  <m:oMath xmlns:m="http://schemas.openxmlformats.org/officeDocument/2006/math">
                    <m:r>
                      <a:rPr lang="en-US" b="1" i="1">
                        <a:latin typeface="Cambria Math" panose="02040503050406030204" pitchFamily="18" charset="0"/>
                      </a:rPr>
                      <m:t>𝑨</m:t>
                    </m:r>
                  </m:oMath>
                </a14:m>
                <a:r>
                  <a:rPr lang="en-US" b="1" dirty="0"/>
                  <a:t> </a:t>
                </a:r>
                <a:r>
                  <a:rPr lang="en-US" b="1" dirty="0" err="1"/>
                  <a:t>chở</a:t>
                </a:r>
                <a:r>
                  <a:rPr lang="en-US" b="1" dirty="0"/>
                  <a:t> </a:t>
                </a:r>
                <a:r>
                  <a:rPr lang="en-US" b="1" dirty="0" err="1"/>
                  <a:t>tối</a:t>
                </a:r>
                <a:r>
                  <a:rPr lang="en-US" b="1" dirty="0"/>
                  <a:t> </a:t>
                </a:r>
                <a:r>
                  <a:rPr lang="en-US" b="1" dirty="0" err="1"/>
                  <a:t>đa</a:t>
                </a:r>
                <a:r>
                  <a:rPr lang="en-US" b="1" dirty="0"/>
                  <a:t> </a:t>
                </a:r>
                <a14:m>
                  <m:oMath xmlns:m="http://schemas.openxmlformats.org/officeDocument/2006/math">
                    <m:r>
                      <a:rPr lang="en-US" b="1" i="1">
                        <a:latin typeface="Cambria Math" panose="02040503050406030204" pitchFamily="18" charset="0"/>
                      </a:rPr>
                      <m:t>𝟐𝟎</m:t>
                    </m:r>
                  </m:oMath>
                </a14:m>
                <a:r>
                  <a:rPr lang="en-US" b="1" dirty="0"/>
                  <a:t> </a:t>
                </a:r>
                <a:r>
                  <a:rPr lang="en-US" b="1" dirty="0" err="1"/>
                  <a:t>người</a:t>
                </a:r>
                <a:r>
                  <a:rPr lang="en-US" b="1" dirty="0"/>
                  <a:t>, </a:t>
                </a:r>
                <a:r>
                  <a:rPr lang="en-US" b="1" dirty="0" err="1"/>
                  <a:t>xe</a:t>
                </a:r>
                <a:r>
                  <a:rPr lang="en-US" b="1" dirty="0"/>
                  <a:t> </a:t>
                </a:r>
                <a14:m>
                  <m:oMath xmlns:m="http://schemas.openxmlformats.org/officeDocument/2006/math">
                    <m:r>
                      <a:rPr lang="en-US" b="1" i="1">
                        <a:latin typeface="Cambria Math" panose="02040503050406030204" pitchFamily="18" charset="0"/>
                      </a:rPr>
                      <m:t>𝑩</m:t>
                    </m:r>
                  </m:oMath>
                </a14:m>
                <a:r>
                  <a:rPr lang="en-US" b="1" dirty="0"/>
                  <a:t> </a:t>
                </a:r>
                <a:r>
                  <a:rPr lang="en-US" b="1" dirty="0" err="1"/>
                  <a:t>chở</a:t>
                </a:r>
                <a:r>
                  <a:rPr lang="en-US" b="1" dirty="0"/>
                  <a:t> </a:t>
                </a:r>
                <a:r>
                  <a:rPr lang="en-US" b="1" dirty="0" err="1"/>
                  <a:t>tối</a:t>
                </a:r>
                <a:r>
                  <a:rPr lang="en-US" b="1" dirty="0"/>
                  <a:t> </a:t>
                </a:r>
                <a:r>
                  <a:rPr lang="en-US" b="1" dirty="0" err="1"/>
                  <a:t>đa</a:t>
                </a:r>
                <a:r>
                  <a:rPr lang="en-US" b="1" dirty="0"/>
                  <a:t> </a:t>
                </a:r>
                <a14:m>
                  <m:oMath xmlns:m="http://schemas.openxmlformats.org/officeDocument/2006/math">
                    <m:r>
                      <a:rPr lang="en-US" b="1" i="1">
                        <a:latin typeface="Cambria Math" panose="02040503050406030204" pitchFamily="18" charset="0"/>
                      </a:rPr>
                      <m:t>𝟏𝟎</m:t>
                    </m:r>
                  </m:oMath>
                </a14:m>
                <a:r>
                  <a:rPr lang="en-US" b="1" dirty="0"/>
                  <a:t> </a:t>
                </a:r>
                <a:r>
                  <a:rPr lang="en-US" b="1" dirty="0" err="1"/>
                  <a:t>người</a:t>
                </a:r>
                <a:r>
                  <a:rPr lang="en-US" b="1" dirty="0"/>
                  <a:t> </a:t>
                </a:r>
                <a:r>
                  <a:rPr lang="en-US" b="1" dirty="0" err="1"/>
                  <a:t>nên</a:t>
                </a:r>
                <a:r>
                  <a:rPr lang="en-US" b="1" dirty="0"/>
                  <a:t> </a:t>
                </a:r>
                <a:r>
                  <a:rPr lang="en-US" b="1" dirty="0" err="1"/>
                  <a:t>tổng</a:t>
                </a:r>
                <a:r>
                  <a:rPr lang="en-US" b="1" dirty="0"/>
                  <a:t> </a:t>
                </a:r>
                <a:r>
                  <a:rPr lang="en-US" b="1" dirty="0" err="1"/>
                  <a:t>số</a:t>
                </a:r>
                <a:r>
                  <a:rPr lang="en-US" b="1" dirty="0"/>
                  <a:t> </a:t>
                </a:r>
                <a:r>
                  <a:rPr lang="en-US" b="1" dirty="0" err="1"/>
                  <a:t>người</a:t>
                </a:r>
                <a:r>
                  <a:rPr lang="en-US" b="1" dirty="0"/>
                  <a:t> </a:t>
                </a:r>
                <a14:m>
                  <m:oMath xmlns:m="http://schemas.openxmlformats.org/officeDocument/2006/math">
                    <m:r>
                      <a:rPr lang="en-US" b="1" i="1">
                        <a:latin typeface="Cambria Math" panose="02040503050406030204" pitchFamily="18" charset="0"/>
                      </a:rPr>
                      <m:t>𝟐</m:t>
                    </m:r>
                  </m:oMath>
                </a14:m>
                <a:r>
                  <a:rPr lang="en-US" b="1" dirty="0"/>
                  <a:t> </a:t>
                </a:r>
                <a:r>
                  <a:rPr lang="en-US" b="1" dirty="0" err="1"/>
                  <a:t>loại</a:t>
                </a:r>
                <a:r>
                  <a:rPr lang="en-US" b="1" dirty="0"/>
                  <a:t> </a:t>
                </a:r>
                <a:r>
                  <a:rPr lang="en-US" b="1" dirty="0" err="1"/>
                  <a:t>xe</a:t>
                </a:r>
                <a:r>
                  <a:rPr lang="en-US" b="1" dirty="0"/>
                  <a:t> </a:t>
                </a:r>
                <a:r>
                  <a:rPr lang="en-US" b="1" dirty="0" err="1"/>
                  <a:t>chở</a:t>
                </a:r>
                <a:r>
                  <a:rPr lang="en-US" b="1" dirty="0"/>
                  <a:t> </a:t>
                </a:r>
                <a:r>
                  <a:rPr lang="en-US" b="1" dirty="0" err="1"/>
                  <a:t>tối</a:t>
                </a:r>
                <a:r>
                  <a:rPr lang="en-US" b="1" dirty="0"/>
                  <a:t> </a:t>
                </a:r>
                <a:r>
                  <a:rPr lang="en-US" b="1" dirty="0" err="1"/>
                  <a:t>đa</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𝟐𝟎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oMath>
                </a14:m>
                <a:r>
                  <a:rPr lang="en-US" b="1" dirty="0"/>
                  <a:t> (</a:t>
                </a:r>
                <a:r>
                  <a:rPr lang="en-US" b="1" dirty="0" err="1"/>
                  <a:t>người</a:t>
                </a:r>
                <a:r>
                  <a:rPr lang="en-US" b="1" dirty="0"/>
                  <a:t>).</a:t>
                </a:r>
              </a:p>
              <a:p>
                <a:r>
                  <a:rPr lang="en-US" b="1" dirty="0"/>
                  <a:t>Xe </a:t>
                </a:r>
                <a14:m>
                  <m:oMath xmlns:m="http://schemas.openxmlformats.org/officeDocument/2006/math">
                    <m:r>
                      <a:rPr lang="en-US" b="1" i="1">
                        <a:latin typeface="Cambria Math" panose="02040503050406030204" pitchFamily="18" charset="0"/>
                      </a:rPr>
                      <m:t>𝑨</m:t>
                    </m:r>
                  </m:oMath>
                </a14:m>
                <a:r>
                  <a:rPr lang="en-US" b="1" dirty="0"/>
                  <a:t> </a:t>
                </a:r>
                <a:r>
                  <a:rPr lang="en-US" b="1" dirty="0" err="1"/>
                  <a:t>chở</a:t>
                </a:r>
                <a:r>
                  <a:rPr lang="en-US" b="1" dirty="0"/>
                  <a:t> </a:t>
                </a:r>
                <a:r>
                  <a:rPr lang="en-US" b="1" dirty="0" err="1"/>
                  <a:t>được</a:t>
                </a:r>
                <a:r>
                  <a:rPr lang="en-US" b="1" dirty="0"/>
                  <a:t>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m:t>
                    </m:r>
                  </m:oMath>
                </a14:m>
                <a:r>
                  <a:rPr lang="en-US" b="1" dirty="0"/>
                  <a:t> </a:t>
                </a:r>
                <a:r>
                  <a:rPr lang="en-US" b="1" dirty="0" err="1"/>
                  <a:t>tấn</a:t>
                </a:r>
                <a:r>
                  <a:rPr lang="en-US" b="1" dirty="0"/>
                  <a:t> </a:t>
                </a:r>
                <a:r>
                  <a:rPr lang="en-US" b="1" dirty="0" err="1"/>
                  <a:t>hàng</a:t>
                </a:r>
                <a:r>
                  <a:rPr lang="en-US" b="1" dirty="0"/>
                  <a:t>, </a:t>
                </a:r>
                <a:r>
                  <a:rPr lang="en-US" b="1" dirty="0" err="1"/>
                  <a:t>xe</a:t>
                </a:r>
                <a:r>
                  <a:rPr lang="en-US" b="1" dirty="0"/>
                  <a:t> </a:t>
                </a:r>
                <a14:m>
                  <m:oMath xmlns:m="http://schemas.openxmlformats.org/officeDocument/2006/math">
                    <m:r>
                      <a:rPr lang="en-US" b="1" i="1">
                        <a:latin typeface="Cambria Math" panose="02040503050406030204" pitchFamily="18" charset="0"/>
                      </a:rPr>
                      <m:t>𝑩</m:t>
                    </m:r>
                  </m:oMath>
                </a14:m>
                <a:r>
                  <a:rPr lang="en-US" b="1" dirty="0"/>
                  <a:t> </a:t>
                </a:r>
                <a:r>
                  <a:rPr lang="en-US" b="1" dirty="0" err="1"/>
                  <a:t>chở</a:t>
                </a:r>
                <a:r>
                  <a:rPr lang="en-US" b="1" dirty="0"/>
                  <a:t> </a:t>
                </a:r>
                <a:r>
                  <a:rPr lang="en-US" b="1" dirty="0" err="1"/>
                  <a:t>được</a:t>
                </a:r>
                <a:r>
                  <a:rPr lang="en-US" b="1" dirty="0"/>
                  <a:t> </a:t>
                </a:r>
                <a14:m>
                  <m:oMath xmlns:m="http://schemas.openxmlformats.org/officeDocument/2006/math">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a:t>
                </a:r>
                <a:r>
                  <a:rPr lang="en-US" b="1" dirty="0" err="1"/>
                  <a:t>tấn</a:t>
                </a:r>
                <a:r>
                  <a:rPr lang="en-US" b="1" dirty="0"/>
                  <a:t> </a:t>
                </a:r>
                <a:r>
                  <a:rPr lang="en-US" b="1" dirty="0" err="1"/>
                  <a:t>hàng</a:t>
                </a:r>
                <a:r>
                  <a:rPr lang="en-US" b="1" dirty="0"/>
                  <a:t> </a:t>
                </a:r>
                <a:r>
                  <a:rPr lang="en-US" b="1" dirty="0" err="1"/>
                  <a:t>nên</a:t>
                </a:r>
                <a:r>
                  <a:rPr lang="en-US" b="1" dirty="0"/>
                  <a:t> </a:t>
                </a:r>
                <a:r>
                  <a:rPr lang="en-US" b="1" dirty="0" err="1"/>
                  <a:t>tổng</a:t>
                </a:r>
                <a:r>
                  <a:rPr lang="en-US" b="1" dirty="0"/>
                  <a:t> </a:t>
                </a:r>
                <a:r>
                  <a:rPr lang="en-US" b="1" dirty="0" err="1"/>
                  <a:t>lượng</a:t>
                </a:r>
                <a:r>
                  <a:rPr lang="en-US" b="1" dirty="0"/>
                  <a:t> </a:t>
                </a:r>
                <a:r>
                  <a:rPr lang="en-US" b="1" dirty="0" err="1"/>
                  <a:t>hàng</a:t>
                </a:r>
                <a:r>
                  <a:rPr lang="en-US" b="1" dirty="0"/>
                  <a:t> </a:t>
                </a:r>
                <a14:m>
                  <m:oMath xmlns:m="http://schemas.openxmlformats.org/officeDocument/2006/math">
                    <m:r>
                      <a:rPr lang="en-US" b="1" i="1">
                        <a:latin typeface="Cambria Math" panose="02040503050406030204" pitchFamily="18" charset="0"/>
                      </a:rPr>
                      <m:t>𝟐</m:t>
                    </m:r>
                    <m:r>
                      <a:rPr lang="en-US" b="1" i="1">
                        <a:latin typeface="Cambria Math" panose="02040503050406030204" pitchFamily="18" charset="0"/>
                      </a:rPr>
                      <m:t> </m:t>
                    </m:r>
                  </m:oMath>
                </a14:m>
                <a:r>
                  <a:rPr lang="en-US" b="1" dirty="0" err="1"/>
                  <a:t>loại</a:t>
                </a:r>
                <a:r>
                  <a:rPr lang="en-US" b="1" dirty="0"/>
                  <a:t> </a:t>
                </a:r>
                <a:r>
                  <a:rPr lang="en-US" b="1" dirty="0" err="1"/>
                  <a:t>xe</a:t>
                </a:r>
                <a:r>
                  <a:rPr lang="en-US" b="1" dirty="0"/>
                  <a:t> </a:t>
                </a:r>
                <a:r>
                  <a:rPr lang="en-US" b="1" dirty="0" err="1"/>
                  <a:t>chở</a:t>
                </a:r>
                <a:r>
                  <a:rPr lang="en-US" b="1" dirty="0"/>
                  <a:t> </a:t>
                </a:r>
                <a:r>
                  <a:rPr lang="en-US" b="1" dirty="0" err="1"/>
                  <a:t>được</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𝒚</m:t>
                    </m:r>
                  </m:oMath>
                </a14:m>
                <a:r>
                  <a:rPr lang="en-US" b="1" dirty="0"/>
                  <a:t> (</a:t>
                </a:r>
                <a:r>
                  <a:rPr lang="en-US" b="1" dirty="0" err="1"/>
                  <a:t>tấn</a:t>
                </a:r>
                <a:r>
                  <a:rPr lang="en-US" b="1" dirty="0"/>
                  <a:t>).</a:t>
                </a: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21F6B0A5-A920-66DF-FA98-5B2DD22ABC29}"/>
                  </a:ext>
                </a:extLst>
              </p:cNvPr>
              <p:cNvSpPr txBox="1">
                <a:spLocks noRot="1" noChangeAspect="1" noMove="1" noResize="1" noEditPoints="1" noAdjustHandles="1" noChangeArrowheads="1" noChangeShapeType="1" noTextEdit="1"/>
              </p:cNvSpPr>
              <p:nvPr/>
            </p:nvSpPr>
            <p:spPr>
              <a:xfrm>
                <a:off x="209549" y="6171833"/>
                <a:ext cx="23936568" cy="6617645"/>
              </a:xfrm>
              <a:prstGeom prst="rect">
                <a:avLst/>
              </a:prstGeom>
              <a:blipFill>
                <a:blip r:embed="rId9"/>
                <a:stretch>
                  <a:fillRect l="-1019" r="-611"/>
                </a:stretch>
              </a:blipFill>
            </p:spPr>
            <p:txBody>
              <a:bodyPr/>
              <a:lstStyle/>
              <a:p>
                <a:r>
                  <a:rPr lang="en-US">
                    <a:noFill/>
                  </a:rPr>
                  <a:t> </a:t>
                </a:r>
              </a:p>
            </p:txBody>
          </p:sp>
        </mc:Fallback>
      </mc:AlternateContent>
    </p:spTree>
    <p:extLst>
      <p:ext uri="{BB962C8B-B14F-4D97-AF65-F5344CB8AC3E}">
        <p14:creationId xmlns:p14="http://schemas.microsoft.com/office/powerpoint/2010/main" val="652436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6"/>
            <a:ext cx="23995547" cy="410632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057400"/>
                <a:ext cx="23792169" cy="4154984"/>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TNHH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phẩm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𝟏𝟒𝟎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thuê</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chi </a:t>
                </a:r>
                <a:r>
                  <a:rPr lang="en-US" sz="4400" b="1" dirty="0" err="1">
                    <a:latin typeface="Tahoma" panose="020B0604030504040204" pitchFamily="34" charset="0"/>
                    <a:ea typeface="Tahoma" panose="020B0604030504040204" pitchFamily="34" charset="0"/>
                    <a:cs typeface="Tahoma" panose="020B0604030504040204" pitchFamily="34" charset="0"/>
                  </a:rPr>
                  <a:t>phí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chuyển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xe</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Xe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057400"/>
                <a:ext cx="23792169" cy="4154984"/>
              </a:xfrm>
              <a:prstGeom prst="rect">
                <a:avLst/>
              </a:prstGeom>
              <a:blipFill>
                <a:blip r:embed="rId3"/>
                <a:stretch>
                  <a:fillRect l="-1025" t="-3084" r="-1384" b="-5874"/>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78904" y="1975197"/>
            <a:ext cx="3849631" cy="800490"/>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178904" y="6372465"/>
            <a:ext cx="23995547" cy="7038735"/>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F6B0A5-A920-66DF-FA98-5B2DD22ABC29}"/>
                  </a:ext>
                </a:extLst>
              </p:cNvPr>
              <p:cNvSpPr txBox="1"/>
              <p:nvPr/>
            </p:nvSpPr>
            <p:spPr>
              <a:xfrm>
                <a:off x="209549" y="6171833"/>
                <a:ext cx="23936568" cy="4090800"/>
              </a:xfrm>
              <a:prstGeom prst="rect">
                <a:avLst/>
              </a:prstGeom>
              <a:noFill/>
            </p:spPr>
            <p:txBody>
              <a:bodyPr wrap="square">
                <a:spAutoFit/>
              </a:bodyPr>
              <a:lstStyle/>
              <a:p>
                <a:pPr>
                  <a:lnSpc>
                    <a:spcPct val="150000"/>
                  </a:lnSpc>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b="1" dirty="0"/>
                  <a:t>Theo </a:t>
                </a:r>
                <a:r>
                  <a:rPr lang="en-US" b="1" dirty="0" err="1"/>
                  <a:t>giả</a:t>
                </a:r>
                <a:r>
                  <a:rPr lang="en-US" b="1" dirty="0"/>
                  <a:t> </a:t>
                </a:r>
                <a:r>
                  <a:rPr lang="en-US" b="1" dirty="0" err="1"/>
                  <a:t>thiết</a:t>
                </a:r>
                <a:r>
                  <a:rPr lang="en-US" b="1" dirty="0"/>
                  <a:t>, ta </a:t>
                </a:r>
                <a:r>
                  <a:rPr lang="en-US" b="1" dirty="0" err="1"/>
                  <a:t>có</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e>
                          <m:e>
                            <m:r>
                              <a:rPr lang="en-US" b="1" i="1">
                                <a:latin typeface="Cambria Math" panose="02040503050406030204" pitchFamily="18" charset="0"/>
                              </a:rPr>
                              <m:t>&amp;</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𝟗</m:t>
                            </m:r>
                          </m:e>
                          <m:e>
                            <m:r>
                              <a:rPr lang="en-US" b="1" i="1">
                                <a:latin typeface="Cambria Math" panose="02040503050406030204" pitchFamily="18" charset="0"/>
                              </a:rPr>
                              <m:t>&amp;</m:t>
                            </m:r>
                            <m:r>
                              <a:rPr lang="en-US" b="1" i="1">
                                <a:latin typeface="Cambria Math" panose="02040503050406030204" pitchFamily="18" charset="0"/>
                              </a:rPr>
                              <m:t>𝟐𝟎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𝟏𝟒𝟎</m:t>
                            </m:r>
                          </m:e>
                          <m:e>
                            <m:r>
                              <a:rPr lang="en-US" b="1" i="1">
                                <a:latin typeface="Cambria Math" panose="02040503050406030204" pitchFamily="18" charset="0"/>
                              </a:rPr>
                              <m:t>&amp;</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𝟗</m:t>
                            </m:r>
                          </m:e>
                        </m:eqArr>
                      </m:e>
                    </m:d>
                  </m:oMath>
                </a14:m>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m:t>
                        </m:r>
                      </m:e>
                    </m:d>
                  </m:oMath>
                </a14:m>
                <a:endParaRPr lang="en-US" b="1" dirty="0"/>
              </a:p>
            </p:txBody>
          </p:sp>
        </mc:Choice>
        <mc:Fallback xmlns="">
          <p:sp>
            <p:nvSpPr>
              <p:cNvPr id="3" name="TextBox 2">
                <a:extLst>
                  <a:ext uri="{FF2B5EF4-FFF2-40B4-BE49-F238E27FC236}">
                    <a16:creationId xmlns:a16="http://schemas.microsoft.com/office/drawing/2014/main" id="{21F6B0A5-A920-66DF-FA98-5B2DD22ABC29}"/>
                  </a:ext>
                </a:extLst>
              </p:cNvPr>
              <p:cNvSpPr txBox="1">
                <a:spLocks noRot="1" noChangeAspect="1" noMove="1" noResize="1" noEditPoints="1" noAdjustHandles="1" noChangeArrowheads="1" noChangeShapeType="1" noTextEdit="1"/>
              </p:cNvSpPr>
              <p:nvPr/>
            </p:nvSpPr>
            <p:spPr>
              <a:xfrm>
                <a:off x="209549" y="6171833"/>
                <a:ext cx="23936568" cy="4090800"/>
              </a:xfrm>
              <a:prstGeom prst="rect">
                <a:avLst/>
              </a:prstGeom>
              <a:blipFill>
                <a:blip r:embed="rId9"/>
                <a:stretch>
                  <a:fillRect l="-101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67F054F-CDFE-CCD2-DFF3-3277FC41CF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72555" y="6479278"/>
            <a:ext cx="7911541" cy="6627122"/>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178904" y="10278154"/>
                <a:ext cx="15844317" cy="3075137"/>
              </a:xfrm>
              <a:prstGeom prst="rect">
                <a:avLst/>
              </a:prstGeom>
              <a:noFill/>
            </p:spPr>
            <p:txBody>
              <a:bodyPr wrap="square">
                <a:spAutoFit/>
              </a:bodyPr>
              <a:lstStyle/>
              <a:p>
                <a:pPr indent="179705" algn="just">
                  <a:lnSpc>
                    <a:spcPct val="115000"/>
                  </a:lnSpc>
                  <a:spcBef>
                    <a:spcPts val="600"/>
                  </a:spcBef>
                  <a:spcAft>
                    <a:spcPts val="600"/>
                  </a:spcAft>
                  <a:tabLst>
                    <a:tab pos="179705" algn="l"/>
                    <a:tab pos="3420110" algn="l"/>
                    <a:tab pos="5039995"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Biểu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diễn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miền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hệ</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bất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kể</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cả</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miền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kể</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cả</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biên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như</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vẽ</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indent="179705" algn="just">
                  <a:lnSpc>
                    <a:spcPct val="115000"/>
                  </a:lnSpc>
                  <a:spcBef>
                    <a:spcPts val="600"/>
                  </a:spcBef>
                  <a:spcAft>
                    <a:spcPts val="600"/>
                  </a:spcAft>
                  <a:tabLst>
                    <a:tab pos="179705" algn="l"/>
                    <a:tab pos="3420110" algn="l"/>
                    <a:tab pos="5039995" algn="l"/>
                  </a:tabLst>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178904" y="10278154"/>
                <a:ext cx="15844317" cy="3075137"/>
              </a:xfrm>
              <a:prstGeom prst="rect">
                <a:avLst/>
              </a:prstGeom>
              <a:blipFill>
                <a:blip r:embed="rId11"/>
                <a:stretch>
                  <a:fillRect l="-1385" t="-2772" r="-1424"/>
                </a:stretch>
              </a:blipFill>
            </p:spPr>
            <p:txBody>
              <a:bodyPr/>
              <a:lstStyle/>
              <a:p>
                <a:r>
                  <a:rPr lang="en-US">
                    <a:noFill/>
                  </a:rPr>
                  <a:t> </a:t>
                </a:r>
              </a:p>
            </p:txBody>
          </p:sp>
        </mc:Fallback>
      </mc:AlternateContent>
    </p:spTree>
    <p:extLst>
      <p:ext uri="{BB962C8B-B14F-4D97-AF65-F5344CB8AC3E}">
        <p14:creationId xmlns:p14="http://schemas.microsoft.com/office/powerpoint/2010/main" val="697630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7"/>
            <a:ext cx="23995547" cy="365867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057400"/>
                <a:ext cx="23792169" cy="3924151"/>
              </a:xfrm>
              <a:prstGeom prst="rect">
                <a:avLst/>
              </a:prstGeom>
              <a:noFill/>
            </p:spPr>
            <p:txBody>
              <a:bodyPr wrap="square" rtlCol="0">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công</a:t>
                </a:r>
                <a:r>
                  <a:rPr lang="en-US" sz="4000" b="1" dirty="0">
                    <a:latin typeface="Tahoma" panose="020B0604030504040204" pitchFamily="34" charset="0"/>
                    <a:ea typeface="Tahoma" panose="020B0604030504040204" pitchFamily="34" charset="0"/>
                    <a:cs typeface="Tahoma" panose="020B0604030504040204" pitchFamily="34" charset="0"/>
                  </a:rPr>
                  <a:t> ty TNHH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đợt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quảng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bán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khuyến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mãi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hóa</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𝟏</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sản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phẩm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mới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công</a:t>
                </a:r>
                <a:r>
                  <a:rPr lang="en-US" sz="4000" b="1" dirty="0">
                    <a:latin typeface="Tahoma" panose="020B0604030504040204" pitchFamily="34" charset="0"/>
                    <a:ea typeface="Tahoma" panose="020B0604030504040204" pitchFamily="34" charset="0"/>
                    <a:cs typeface="Tahoma" panose="020B0604030504040204" pitchFamily="34" charset="0"/>
                  </a:rPr>
                  <a:t> ty) </a:t>
                </a:r>
                <a:r>
                  <a:rPr lang="en-US" sz="4000" b="1" dirty="0" err="1">
                    <a:latin typeface="Tahoma" panose="020B0604030504040204" pitchFamily="34" charset="0"/>
                    <a:ea typeface="Tahoma" panose="020B0604030504040204" pitchFamily="34" charset="0"/>
                    <a:cs typeface="Tahoma" panose="020B0604030504040204" pitchFamily="34" charset="0"/>
                  </a:rPr>
                  <a:t>cần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thuê</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để</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chở</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trên</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𝟏𝟒𝟎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người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trên</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𝟗</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tấn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Nơi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thuê</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chỉ</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hai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𝑨</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𝑩</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đó</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𝑨</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𝟏𝟎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chiếc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𝑩</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𝟗</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chiếc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chiếc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𝑨</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thuê</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với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giá</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𝟒</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𝑩</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giá</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𝟑</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Hỏi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phải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thuê</a:t>
                </a:r>
                <a:r>
                  <a:rPr lang="en-US" sz="4000" b="1" dirty="0">
                    <a:latin typeface="Tahoma" panose="020B0604030504040204" pitchFamily="34" charset="0"/>
                    <a:ea typeface="Tahoma" panose="020B0604030504040204" pitchFamily="34" charset="0"/>
                    <a:cs typeface="Tahoma" panose="020B0604030504040204" pitchFamily="34" charset="0"/>
                  </a:rPr>
                  <a:t> bao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mỗi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để</a:t>
                </a:r>
                <a:r>
                  <a:rPr lang="en-US" sz="4000" b="1" dirty="0">
                    <a:latin typeface="Tahoma" panose="020B0604030504040204" pitchFamily="34" charset="0"/>
                    <a:ea typeface="Tahoma" panose="020B0604030504040204" pitchFamily="34" charset="0"/>
                    <a:cs typeface="Tahoma" panose="020B0604030504040204" pitchFamily="34" charset="0"/>
                  </a:rPr>
                  <a:t> chi </a:t>
                </a:r>
                <a:r>
                  <a:rPr lang="en-US" sz="4000" b="1" dirty="0" err="1">
                    <a:latin typeface="Tahoma" panose="020B0604030504040204" pitchFamily="34" charset="0"/>
                    <a:ea typeface="Tahoma" panose="020B0604030504040204" pitchFamily="34" charset="0"/>
                    <a:cs typeface="Tahoma" panose="020B0604030504040204" pitchFamily="34" charset="0"/>
                  </a:rPr>
                  <a:t>phí</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chuyển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thấp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nhất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rằng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xe</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𝑨</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chỉ</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chở</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tối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đa</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𝟐𝟎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người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𝟎</m:t>
                    </m:r>
                    <m:r>
                      <a:rPr lang="en-US" sz="4000" b="1" i="1">
                        <a:latin typeface="Cambria Math" panose="02040503050406030204" pitchFamily="18" charset="0"/>
                      </a:rPr>
                      <m:t>,</m:t>
                    </m:r>
                    <m:r>
                      <a:rPr lang="en-US" sz="4000" b="1" i="1">
                        <a:latin typeface="Cambria Math" panose="02040503050406030204" pitchFamily="18" charset="0"/>
                      </a:rPr>
                      <m:t>𝟔</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tấn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hàng</a:t>
                </a:r>
                <a:r>
                  <a:rPr lang="en-US" sz="4000" b="1" dirty="0">
                    <a:latin typeface="Tahoma" panose="020B0604030504040204" pitchFamily="34" charset="0"/>
                    <a:ea typeface="Tahoma" panose="020B0604030504040204" pitchFamily="34" charset="0"/>
                    <a:cs typeface="Tahoma" panose="020B0604030504040204" pitchFamily="34" charset="0"/>
                  </a:rPr>
                  <a:t>. Xe </a:t>
                </a:r>
                <a14:m>
                  <m:oMath xmlns:m="http://schemas.openxmlformats.org/officeDocument/2006/math">
                    <m:r>
                      <a:rPr lang="en-US" sz="4000" b="1" i="1">
                        <a:latin typeface="Cambria Math" panose="02040503050406030204" pitchFamily="18" charset="0"/>
                      </a:rPr>
                      <m:t>𝑩</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chở</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tối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đa</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𝟏𝟎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người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𝟏</m:t>
                    </m:r>
                    <m:r>
                      <a:rPr lang="en-US" sz="4000" b="1" i="1">
                        <a:latin typeface="Cambria Math" panose="02040503050406030204" pitchFamily="18" charset="0"/>
                      </a:rPr>
                      <m:t>,</m:t>
                    </m:r>
                    <m:r>
                      <a:rPr lang="en-US" sz="4000" b="1" i="1">
                        <a:latin typeface="Cambria Math" panose="02040503050406030204" pitchFamily="18" charset="0"/>
                      </a:rPr>
                      <m:t>𝟓</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tấn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hàng</a:t>
                </a:r>
                <a:r>
                  <a:rPr lang="en-US" sz="40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057400"/>
                <a:ext cx="23792169" cy="3924151"/>
              </a:xfrm>
              <a:prstGeom prst="rect">
                <a:avLst/>
              </a:prstGeom>
              <a:blipFill>
                <a:blip r:embed="rId3"/>
                <a:stretch>
                  <a:fillRect l="-1025" t="-3266" r="-794" b="-3577"/>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78905" y="1975197"/>
            <a:ext cx="3250096" cy="592116"/>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1:</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178904" y="5991832"/>
            <a:ext cx="23995547" cy="757176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09549" y="5791200"/>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767F054F-CDFE-CCD2-DFF3-3277FC41CFE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97400" y="6098645"/>
            <a:ext cx="6786696" cy="5684893"/>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150569" y="6418532"/>
                <a:ext cx="24023881" cy="6762557"/>
              </a:xfrm>
              <a:prstGeom prst="rect">
                <a:avLst/>
              </a:prstGeom>
              <a:noFill/>
            </p:spPr>
            <p:txBody>
              <a:bodyPr wrap="square">
                <a:spAutoFit/>
              </a:bodyPr>
              <a:lstStyle/>
              <a:p>
                <a:pPr indent="179705">
                  <a:lnSpc>
                    <a:spcPct val="115000"/>
                  </a:lnSpc>
                  <a:spcBef>
                    <a:spcPts val="600"/>
                  </a:spcBef>
                  <a:spcAft>
                    <a:spcPts val="600"/>
                  </a:spcAft>
                  <a:tabLst>
                    <a:tab pos="179705" algn="l"/>
                    <a:tab pos="3420110" algn="l"/>
                    <a:tab pos="5039995"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Tọa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đỉnh</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𝟏𝟎</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𝟏𝟎</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𝟗</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𝑪</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1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𝟗</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𝑫</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thấy</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indent="179705">
                  <a:lnSpc>
                    <a:spcPct val="115000"/>
                  </a:lnSpc>
                  <a:spcBef>
                    <a:spcPts val="600"/>
                  </a:spcBef>
                  <a:spcAft>
                    <a:spcPts val="600"/>
                  </a:spcAft>
                  <a:tabLst>
                    <a:tab pos="179705" algn="l"/>
                    <a:tab pos="3420110" algn="l"/>
                    <a:tab pos="5039995"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đạt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nhỏ</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nhất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e>
                          <m:e>
                            <m:r>
                              <a:rPr lang="en-US" sz="41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m:t>
                            </m:r>
                          </m:e>
                        </m:eqAr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Biểu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thức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đạt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indent="179705">
                  <a:lnSpc>
                    <a:spcPct val="115000"/>
                  </a:lnSpc>
                  <a:spcBef>
                    <a:spcPts val="600"/>
                  </a:spcBef>
                  <a:spcAft>
                    <a:spcPts val="600"/>
                  </a:spcAft>
                  <a:tabLst>
                    <a:tab pos="179705" algn="l"/>
                    <a:tab pos="3420110" algn="l"/>
                    <a:tab pos="5039995"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trị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nhỏ</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nhất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đỉnh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thay</a:t>
                </a:r>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indent="179705">
                  <a:lnSpc>
                    <a:spcPct val="115000"/>
                  </a:lnSpc>
                  <a:spcBef>
                    <a:spcPts val="600"/>
                  </a:spcBef>
                  <a:spcAft>
                    <a:spcPts val="600"/>
                  </a:spcAft>
                  <a:tabLst>
                    <a:tab pos="179705" algn="l"/>
                    <a:tab pos="3420110" algn="l"/>
                    <a:tab pos="5039995"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tọa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điểm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vào</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biểu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thức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indent="179705" algn="just">
                  <a:lnSpc>
                    <a:spcPct val="115000"/>
                  </a:lnSpc>
                  <a:spcBef>
                    <a:spcPts val="600"/>
                  </a:spcBef>
                  <a:spcAft>
                    <a:spcPts val="600"/>
                  </a:spcAft>
                  <a:tabLst>
                    <a:tab pos="179705" algn="l"/>
                    <a:tab pos="3420110" algn="l"/>
                    <a:tab pos="5039995" algn="l"/>
                  </a:tabLst>
                </a:pP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𝟏𝟎</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𝟒𝟔</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𝟏𝟎</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𝟗</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𝟔𝟕</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1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𝟗</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𝟑𝟕</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𝟑𝟐</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indent="179705" algn="just">
                  <a:lnSpc>
                    <a:spcPct val="115000"/>
                  </a:lnSpc>
                  <a:spcBef>
                    <a:spcPts val="600"/>
                  </a:spcBef>
                  <a:spcAft>
                    <a:spcPts val="600"/>
                  </a:spcAft>
                  <a:tabLst>
                    <a:tab pos="179705" algn="l"/>
                    <a:tab pos="3420110" algn="l"/>
                    <a:tab pos="5039995"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Vậy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nhỏ</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nhất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bằng</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𝟑𝟐</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Khi </a:t>
                </a:r>
                <a:r>
                  <a:rPr lang="en-US" sz="4100" b="1" dirty="0" err="1">
                    <a:effectLst/>
                    <a:latin typeface="Tahoma" panose="020B0604030504040204" pitchFamily="34" charset="0"/>
                    <a:ea typeface="Tahoma" panose="020B0604030504040204" pitchFamily="34" charset="0"/>
                    <a:cs typeface="Tahoma" panose="020B0604030504040204" pitchFamily="34" charset="0"/>
                  </a:rPr>
                  <a:t>đó</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1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n-US" sz="4100" b="1" i="1">
                            <a:effectLst/>
                            <a:latin typeface="Cambria Math" panose="02040503050406030204" pitchFamily="18" charset="0"/>
                            <a:ea typeface="Calibri" panose="020F0502020204030204" pitchFamily="34" charset="0"/>
                            <a:cs typeface="Times New Roman" panose="02020603050405020304" pitchFamily="18" charset="0"/>
                          </a:rPr>
                          <m:t>𝒎𝒊𝒏</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đồng</a:t>
                </a:r>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150569" y="6418532"/>
                <a:ext cx="24023881" cy="6762557"/>
              </a:xfrm>
              <a:prstGeom prst="rect">
                <a:avLst/>
              </a:prstGeom>
              <a:blipFill>
                <a:blip r:embed="rId10"/>
                <a:stretch>
                  <a:fillRect l="-203" b="-2976"/>
                </a:stretch>
              </a:blipFill>
            </p:spPr>
            <p:txBody>
              <a:bodyPr/>
              <a:lstStyle/>
              <a:p>
                <a:r>
                  <a:rPr lang="en-US">
                    <a:noFill/>
                  </a:rPr>
                  <a:t> </a:t>
                </a:r>
              </a:p>
            </p:txBody>
          </p:sp>
        </mc:Fallback>
      </mc:AlternateContent>
    </p:spTree>
    <p:extLst>
      <p:ext uri="{BB962C8B-B14F-4D97-AF65-F5344CB8AC3E}">
        <p14:creationId xmlns:p14="http://schemas.microsoft.com/office/powerpoint/2010/main" val="2512608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6"/>
            <a:ext cx="23995547" cy="94995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126159"/>
                <a:ext cx="23792169"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nl-NL" sz="4200" b="1" dirty="0">
                    <a:latin typeface="Tahoma" panose="020B0604030504040204" pitchFamily="34" charset="0"/>
                    <a:ea typeface="Tahoma" panose="020B0604030504040204" pitchFamily="34" charset="0"/>
                    <a:cs typeface="Tahoma" panose="020B0604030504040204" pitchFamily="34" charset="0"/>
                  </a:rPr>
                  <a:t>Cho 2 tập khác rỗng </a:t>
                </a:r>
                <a14:m>
                  <m:oMath xmlns:m="http://schemas.openxmlformats.org/officeDocument/2006/math">
                    <m:r>
                      <a:rPr lang="nl-NL" sz="4200" b="1" i="1">
                        <a:latin typeface="Cambria Math" panose="02040503050406030204" pitchFamily="18" charset="0"/>
                      </a:rPr>
                      <m:t>𝑨</m:t>
                    </m:r>
                    <m:r>
                      <a:rPr lang="nl-NL" sz="4200" b="1" i="1">
                        <a:latin typeface="Cambria Math" panose="02040503050406030204" pitchFamily="18" charset="0"/>
                      </a:rPr>
                      <m:t>=</m:t>
                    </m:r>
                    <m:d>
                      <m:dPr>
                        <m:begChr m:val=""/>
                        <m:endChr m:val=""/>
                        <m:ctrlPr>
                          <a:rPr lang="en-US" sz="4200" b="1" i="1">
                            <a:latin typeface="Cambria Math" panose="02040503050406030204" pitchFamily="18" charset="0"/>
                          </a:rPr>
                        </m:ctrlPr>
                      </m:dPr>
                      <m:e>
                        <m:r>
                          <a:rPr lang="nl-NL" sz="4200" b="1" i="1">
                            <a:latin typeface="Cambria Math" panose="02040503050406030204" pitchFamily="18" charset="0"/>
                          </a:rPr>
                          <m:t>𝒎</m:t>
                        </m:r>
                        <m:r>
                          <a:rPr lang="nl-NL" sz="4200" b="1" i="1">
                            <a:latin typeface="Cambria Math" panose="02040503050406030204" pitchFamily="18" charset="0"/>
                          </a:rPr>
                          <m:t>−</m:t>
                        </m:r>
                        <m:r>
                          <a:rPr lang="nl-NL" sz="4200" b="1" i="1">
                            <a:latin typeface="Cambria Math" panose="02040503050406030204" pitchFamily="18" charset="0"/>
                          </a:rPr>
                          <m:t>𝟏</m:t>
                        </m:r>
                        <m:r>
                          <a:rPr lang="nl-NL" sz="4200" b="1" i="1">
                            <a:latin typeface="Cambria Math" panose="02040503050406030204" pitchFamily="18" charset="0"/>
                          </a:rPr>
                          <m:t>;</m:t>
                        </m:r>
                        <m:r>
                          <a:rPr lang="nl-NL" sz="4200" b="1" i="1">
                            <a:latin typeface="Cambria Math" panose="02040503050406030204" pitchFamily="18" charset="0"/>
                          </a:rPr>
                          <m:t>𝟒</m:t>
                        </m:r>
                      </m:e>
                    </m:d>
                    <m:r>
                      <a:rPr lang="nl-NL" sz="4200" b="1" i="1">
                        <a:latin typeface="Cambria Math" panose="02040503050406030204" pitchFamily="18" charset="0"/>
                      </a:rPr>
                      <m:t>;</m:t>
                    </m:r>
                    <m:r>
                      <a:rPr lang="nl-NL" sz="4200" b="1" i="1">
                        <a:latin typeface="Cambria Math" panose="02040503050406030204" pitchFamily="18" charset="0"/>
                      </a:rPr>
                      <m:t>𝑩</m:t>
                    </m:r>
                    <m:r>
                      <a:rPr lang="nl-NL" sz="4200" b="1" i="1">
                        <a:latin typeface="Cambria Math" panose="02040503050406030204" pitchFamily="18" charset="0"/>
                      </a:rPr>
                      <m:t>=</m:t>
                    </m:r>
                    <m:d>
                      <m:dPr>
                        <m:ctrlPr>
                          <a:rPr lang="en-US" sz="4200" b="1" i="1">
                            <a:latin typeface="Cambria Math" panose="02040503050406030204" pitchFamily="18" charset="0"/>
                          </a:rPr>
                        </m:ctrlPr>
                      </m:dPr>
                      <m:e>
                        <m:r>
                          <a:rPr lang="nl-NL" sz="4200" b="1" i="1">
                            <a:latin typeface="Cambria Math" panose="02040503050406030204" pitchFamily="18" charset="0"/>
                          </a:rPr>
                          <m:t>−</m:t>
                        </m:r>
                        <m:r>
                          <a:rPr lang="nl-NL" sz="4200" b="1" i="1">
                            <a:latin typeface="Cambria Math" panose="02040503050406030204" pitchFamily="18" charset="0"/>
                          </a:rPr>
                          <m:t>𝟐</m:t>
                        </m:r>
                        <m:r>
                          <a:rPr lang="nl-NL" sz="4200" b="1" i="1">
                            <a:latin typeface="Cambria Math" panose="02040503050406030204" pitchFamily="18" charset="0"/>
                          </a:rPr>
                          <m:t>;</m:t>
                        </m:r>
                        <m:r>
                          <a:rPr lang="nl-NL" sz="4200" b="1" i="1">
                            <a:latin typeface="Cambria Math" panose="02040503050406030204" pitchFamily="18" charset="0"/>
                          </a:rPr>
                          <m:t>𝟐</m:t>
                        </m:r>
                        <m:r>
                          <a:rPr lang="nl-NL" sz="4200" b="1" i="1">
                            <a:latin typeface="Cambria Math" panose="02040503050406030204" pitchFamily="18" charset="0"/>
                          </a:rPr>
                          <m:t>𝒎</m:t>
                        </m:r>
                        <m:r>
                          <a:rPr lang="nl-NL" sz="4200" b="1" i="1">
                            <a:latin typeface="Cambria Math" panose="02040503050406030204" pitchFamily="18" charset="0"/>
                          </a:rPr>
                          <m:t>+</m:t>
                        </m:r>
                        <m:r>
                          <a:rPr lang="nl-NL" sz="4200" b="1" i="1">
                            <a:latin typeface="Cambria Math" panose="02040503050406030204" pitchFamily="18" charset="0"/>
                          </a:rPr>
                          <m:t>𝟐</m:t>
                        </m:r>
                      </m:e>
                    </m:d>
                    <m:r>
                      <a:rPr lang="nl-NL" sz="4200" b="1" i="1">
                        <a:latin typeface="Cambria Math" panose="02040503050406030204" pitchFamily="18" charset="0"/>
                      </a:rPr>
                      <m:t>,</m:t>
                    </m:r>
                    <m:r>
                      <a:rPr lang="nl-NL" sz="4200" b="1" i="1">
                        <a:latin typeface="Cambria Math" panose="02040503050406030204" pitchFamily="18" charset="0"/>
                      </a:rPr>
                      <m:t>𝒎</m:t>
                    </m:r>
                    <m:r>
                      <a:rPr lang="nl-NL" sz="4200" b="1" i="1">
                        <a:latin typeface="Cambria Math" panose="02040503050406030204" pitchFamily="18" charset="0"/>
                      </a:rPr>
                      <m:t>∈</m:t>
                    </m:r>
                    <m:r>
                      <a:rPr lang="nl-NL" sz="4200" b="1" i="1">
                        <a:latin typeface="Cambria Math" panose="02040503050406030204" pitchFamily="18" charset="0"/>
                      </a:rPr>
                      <m:t>ℝ</m:t>
                    </m:r>
                  </m:oMath>
                </a14:m>
                <a:r>
                  <a:rPr lang="nl-NL" sz="4200" b="1" dirty="0">
                    <a:latin typeface="Tahoma" panose="020B0604030504040204" pitchFamily="34" charset="0"/>
                    <a:ea typeface="Tahoma" panose="020B0604030504040204" pitchFamily="34" charset="0"/>
                    <a:cs typeface="Tahoma" panose="020B0604030504040204" pitchFamily="34" charset="0"/>
                  </a:rPr>
                  <a:t>. Tìm m để </a:t>
                </a:r>
                <a14:m>
                  <m:oMath xmlns:m="http://schemas.openxmlformats.org/officeDocument/2006/math">
                    <m:r>
                      <a:rPr lang="nl-NL" sz="4200" b="1" i="1">
                        <a:latin typeface="Cambria Math" panose="02040503050406030204" pitchFamily="18" charset="0"/>
                      </a:rPr>
                      <m:t>𝑨</m:t>
                    </m:r>
                    <m:r>
                      <a:rPr lang="nl-NL" sz="4200" b="1" i="1">
                        <a:latin typeface="Cambria Math" panose="02040503050406030204" pitchFamily="18" charset="0"/>
                      </a:rPr>
                      <m:t>∩</m:t>
                    </m:r>
                    <m:r>
                      <a:rPr lang="nl-NL" sz="4200" b="1" i="1">
                        <a:latin typeface="Cambria Math" panose="02040503050406030204" pitchFamily="18" charset="0"/>
                      </a:rPr>
                      <m:t>𝑩</m:t>
                    </m:r>
                    <m:r>
                      <a:rPr lang="nl-NL"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3303" y="2126159"/>
                <a:ext cx="23792169" cy="769441"/>
              </a:xfrm>
              <a:prstGeom prst="rect">
                <a:avLst/>
              </a:prstGeom>
              <a:blipFill>
                <a:blip r:embed="rId3"/>
                <a:stretch>
                  <a:fillRect t="-13492" b="-34921"/>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39566" y="2193778"/>
            <a:ext cx="3250096" cy="592116"/>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207239" y="3277537"/>
            <a:ext cx="23995547" cy="10057463"/>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37884" y="2999244"/>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6BE4FB2-4BB1-2E19-E086-BA8DB940AD11}"/>
                  </a:ext>
                </a:extLst>
              </p:cNvPr>
              <p:cNvSpPr txBox="1"/>
              <p:nvPr/>
            </p:nvSpPr>
            <p:spPr>
              <a:xfrm>
                <a:off x="4190675" y="3893040"/>
                <a:ext cx="17956696" cy="7370929"/>
              </a:xfrm>
              <a:prstGeom prst="rect">
                <a:avLst/>
              </a:prstGeom>
              <a:noFill/>
            </p:spPr>
            <p:txBody>
              <a:bodyPr wrap="square">
                <a:spAutoFit/>
              </a:bodyPr>
              <a:lstStyle/>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Với 2 tập khác rỗng A, B ta có điều kiện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nl-NL" b="1" i="1">
                                <a:latin typeface="Cambria Math" panose="02040503050406030204" pitchFamily="18" charset="0"/>
                              </a:rPr>
                              <m:t>𝒎</m:t>
                            </m:r>
                            <m:r>
                              <a:rPr lang="nl-NL" b="1" i="1">
                                <a:latin typeface="Cambria Math" panose="02040503050406030204" pitchFamily="18" charset="0"/>
                              </a:rPr>
                              <m:t>−</m:t>
                            </m:r>
                            <m:r>
                              <a:rPr lang="nl-NL" b="1" i="1">
                                <a:latin typeface="Cambria Math" panose="02040503050406030204" pitchFamily="18" charset="0"/>
                              </a:rPr>
                              <m:t>𝟏</m:t>
                            </m:r>
                            <m:r>
                              <a:rPr lang="nl-NL" b="1" i="1">
                                <a:latin typeface="Cambria Math" panose="02040503050406030204" pitchFamily="18" charset="0"/>
                              </a:rPr>
                              <m:t>&lt;</m:t>
                            </m:r>
                            <m:r>
                              <a:rPr lang="nl-NL" b="1" i="1">
                                <a:latin typeface="Cambria Math" panose="02040503050406030204" pitchFamily="18" charset="0"/>
                              </a:rPr>
                              <m:t>𝟒</m:t>
                            </m:r>
                          </m:e>
                          <m:e>
                            <m:r>
                              <a:rPr lang="nl-NL" b="1" i="1">
                                <a:latin typeface="Cambria Math" panose="02040503050406030204" pitchFamily="18" charset="0"/>
                              </a:rPr>
                              <m:t>𝟐</m:t>
                            </m:r>
                            <m:r>
                              <a:rPr lang="nl-NL" b="1" i="1">
                                <a:latin typeface="Cambria Math" panose="02040503050406030204" pitchFamily="18" charset="0"/>
                              </a:rPr>
                              <m:t>𝒎</m:t>
                            </m:r>
                            <m:r>
                              <a:rPr lang="nl-NL" b="1" i="1">
                                <a:latin typeface="Cambria Math" panose="02040503050406030204" pitchFamily="18" charset="0"/>
                              </a:rPr>
                              <m:t>+</m:t>
                            </m:r>
                            <m:r>
                              <a:rPr lang="nl-NL" b="1" i="1">
                                <a:latin typeface="Cambria Math" panose="02040503050406030204" pitchFamily="18" charset="0"/>
                              </a:rPr>
                              <m:t>𝟐</m:t>
                            </m:r>
                            <m:r>
                              <a:rPr lang="nl-NL" b="1" i="1">
                                <a:latin typeface="Cambria Math" panose="02040503050406030204" pitchFamily="18" charset="0"/>
                              </a:rPr>
                              <m:t>&gt;−</m:t>
                            </m:r>
                            <m:r>
                              <a:rPr lang="nl-NL" b="1" i="1">
                                <a:latin typeface="Cambria Math" panose="02040503050406030204" pitchFamily="18" charset="0"/>
                              </a:rPr>
                              <m:t>𝟐</m:t>
                            </m:r>
                          </m:e>
                        </m:eqArr>
                      </m:e>
                    </m:d>
                  </m:oMath>
                </a14:m>
                <a:endParaRPr lang="en-US"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nl-NL" b="1" i="1">
                                <a:latin typeface="Cambria Math" panose="02040503050406030204" pitchFamily="18" charset="0"/>
                              </a:rPr>
                              <m:t>𝒎</m:t>
                            </m:r>
                            <m:r>
                              <a:rPr lang="nl-NL" b="1" i="1">
                                <a:latin typeface="Cambria Math" panose="02040503050406030204" pitchFamily="18" charset="0"/>
                              </a:rPr>
                              <m:t>&lt;</m:t>
                            </m:r>
                            <m:r>
                              <a:rPr lang="nl-NL" b="1" i="1">
                                <a:latin typeface="Cambria Math" panose="02040503050406030204" pitchFamily="18" charset="0"/>
                              </a:rPr>
                              <m:t>𝟓</m:t>
                            </m:r>
                          </m:e>
                          <m:e>
                            <m:r>
                              <a:rPr lang="nl-NL" b="1" i="1">
                                <a:latin typeface="Cambria Math" panose="02040503050406030204" pitchFamily="18" charset="0"/>
                              </a:rPr>
                              <m:t>𝒎</m:t>
                            </m:r>
                            <m:r>
                              <a:rPr lang="nl-NL" b="1" i="1">
                                <a:latin typeface="Cambria Math" panose="02040503050406030204" pitchFamily="18" charset="0"/>
                              </a:rPr>
                              <m:t>&gt;−</m:t>
                            </m:r>
                            <m:r>
                              <a:rPr lang="nl-NL" b="1" i="1">
                                <a:latin typeface="Cambria Math" panose="02040503050406030204" pitchFamily="18" charset="0"/>
                              </a:rPr>
                              <m:t>𝟐</m:t>
                            </m:r>
                          </m:e>
                        </m:eqArr>
                      </m:e>
                    </m:d>
                  </m:oMath>
                </a14:m>
                <a:endParaRPr lang="en-US"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b="1" i="1">
                        <a:latin typeface="Cambria Math" panose="02040503050406030204" pitchFamily="18" charset="0"/>
                      </a:rPr>
                      <m:t>⇔−</m:t>
                    </m:r>
                    <m:r>
                      <a:rPr lang="nl-NL" b="1" i="1">
                        <a:latin typeface="Cambria Math" panose="02040503050406030204" pitchFamily="18" charset="0"/>
                      </a:rPr>
                      <m:t>𝟐</m:t>
                    </m:r>
                    <m:r>
                      <a:rPr lang="nl-NL" b="1" i="1">
                        <a:latin typeface="Cambria Math" panose="02040503050406030204" pitchFamily="18" charset="0"/>
                      </a:rPr>
                      <m:t>&lt;</m:t>
                    </m:r>
                    <m:r>
                      <a:rPr lang="nl-NL" b="1" i="1">
                        <a:latin typeface="Cambria Math" panose="02040503050406030204" pitchFamily="18" charset="0"/>
                      </a:rPr>
                      <m:t>𝒎</m:t>
                    </m:r>
                    <m:r>
                      <a:rPr lang="nl-NL" b="1" i="1">
                        <a:latin typeface="Cambria Math" panose="02040503050406030204" pitchFamily="18" charset="0"/>
                      </a:rPr>
                      <m:t>&lt;</m:t>
                    </m:r>
                    <m:r>
                      <a:rPr lang="nl-NL" b="1" i="1">
                        <a:latin typeface="Cambria Math" panose="02040503050406030204" pitchFamily="18" charset="0"/>
                      </a:rPr>
                      <m:t>𝟓</m:t>
                    </m:r>
                  </m:oMath>
                </a14:m>
                <a:r>
                  <a:rPr lang="nl-NL"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Để </a:t>
                </a:r>
                <a14:m>
                  <m:oMath xmlns:m="http://schemas.openxmlformats.org/officeDocument/2006/math">
                    <m:r>
                      <a:rPr lang="nl-NL" b="1" i="1">
                        <a:latin typeface="Cambria Math" panose="02040503050406030204" pitchFamily="18" charset="0"/>
                      </a:rPr>
                      <m:t>𝑨</m:t>
                    </m:r>
                    <m:r>
                      <a:rPr lang="nl-NL" b="1" i="1">
                        <a:latin typeface="Cambria Math" panose="02040503050406030204" pitchFamily="18" charset="0"/>
                      </a:rPr>
                      <m:t>∩</m:t>
                    </m:r>
                    <m:r>
                      <a:rPr lang="nl-NL" b="1" i="1">
                        <a:latin typeface="Cambria Math" panose="02040503050406030204" pitchFamily="18" charset="0"/>
                      </a:rPr>
                      <m:t>𝑩</m:t>
                    </m:r>
                    <m:r>
                      <a:rPr lang="nl-NL" b="1" i="1">
                        <a:latin typeface="Cambria Math" panose="02040503050406030204" pitchFamily="18" charset="0"/>
                      </a:rPr>
                      <m:t>≠∅⇔</m:t>
                    </m:r>
                    <m:r>
                      <a:rPr lang="nl-NL" b="1" i="1">
                        <a:latin typeface="Cambria Math" panose="02040503050406030204" pitchFamily="18" charset="0"/>
                      </a:rPr>
                      <m:t>𝒎</m:t>
                    </m:r>
                    <m:r>
                      <a:rPr lang="nl-NL" b="1" i="1">
                        <a:latin typeface="Cambria Math" panose="02040503050406030204" pitchFamily="18" charset="0"/>
                      </a:rPr>
                      <m:t>−</m:t>
                    </m:r>
                    <m:r>
                      <a:rPr lang="nl-NL" b="1" i="1">
                        <a:latin typeface="Cambria Math" panose="02040503050406030204" pitchFamily="18" charset="0"/>
                      </a:rPr>
                      <m:t>𝟏</m:t>
                    </m:r>
                    <m:r>
                      <a:rPr lang="nl-NL" b="1" i="1">
                        <a:latin typeface="Cambria Math" panose="02040503050406030204" pitchFamily="18" charset="0"/>
                      </a:rPr>
                      <m:t>&lt;</m:t>
                    </m:r>
                    <m:r>
                      <a:rPr lang="nl-NL" b="1" i="1">
                        <a:latin typeface="Cambria Math" panose="02040503050406030204" pitchFamily="18" charset="0"/>
                      </a:rPr>
                      <m:t>𝟐</m:t>
                    </m:r>
                    <m:r>
                      <a:rPr lang="nl-NL" b="1" i="1">
                        <a:latin typeface="Cambria Math" panose="02040503050406030204" pitchFamily="18" charset="0"/>
                      </a:rPr>
                      <m:t>𝒎</m:t>
                    </m:r>
                    <m:r>
                      <a:rPr lang="nl-NL" b="1" i="1">
                        <a:latin typeface="Cambria Math" panose="02040503050406030204" pitchFamily="18" charset="0"/>
                      </a:rPr>
                      <m:t>+</m:t>
                    </m:r>
                    <m:r>
                      <a:rPr lang="nl-NL" b="1" i="1">
                        <a:latin typeface="Cambria Math" panose="02040503050406030204" pitchFamily="18" charset="0"/>
                      </a:rPr>
                      <m:t>𝟐</m:t>
                    </m:r>
                    <m:r>
                      <a:rPr lang="nl-NL" b="1" i="1">
                        <a:latin typeface="Cambria Math" panose="02040503050406030204" pitchFamily="18" charset="0"/>
                      </a:rPr>
                      <m:t>⇔</m:t>
                    </m:r>
                    <m:r>
                      <a:rPr lang="nl-NL" b="1" i="1">
                        <a:latin typeface="Cambria Math" panose="02040503050406030204" pitchFamily="18" charset="0"/>
                      </a:rPr>
                      <m:t>𝒎</m:t>
                    </m:r>
                    <m:r>
                      <a:rPr lang="nl-NL" b="1" i="1">
                        <a:latin typeface="Cambria Math" panose="02040503050406030204" pitchFamily="18" charset="0"/>
                      </a:rPr>
                      <m:t>&gt;−</m:t>
                    </m:r>
                    <m:r>
                      <a:rPr lang="nl-NL" b="1" i="1">
                        <a:latin typeface="Cambria Math" panose="02040503050406030204" pitchFamily="18" charset="0"/>
                      </a:rPr>
                      <m:t>𝟑</m:t>
                    </m:r>
                  </m:oMath>
                </a14:m>
                <a:r>
                  <a:rPr lang="nl-NL"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So với kết quả của điều kiện thì </a:t>
                </a:r>
                <a14:m>
                  <m:oMath xmlns:m="http://schemas.openxmlformats.org/officeDocument/2006/math">
                    <m:r>
                      <a:rPr lang="nl-NL" b="1" i="1">
                        <a:latin typeface="Cambria Math" panose="02040503050406030204" pitchFamily="18" charset="0"/>
                      </a:rPr>
                      <m:t>−</m:t>
                    </m:r>
                    <m:r>
                      <a:rPr lang="nl-NL" b="1" i="1">
                        <a:latin typeface="Cambria Math" panose="02040503050406030204" pitchFamily="18" charset="0"/>
                      </a:rPr>
                      <m:t>𝟐</m:t>
                    </m:r>
                    <m:r>
                      <a:rPr lang="nl-NL" b="1" i="1">
                        <a:latin typeface="Cambria Math" panose="02040503050406030204" pitchFamily="18" charset="0"/>
                      </a:rPr>
                      <m:t>&lt;</m:t>
                    </m:r>
                    <m:r>
                      <a:rPr lang="nl-NL" b="1" i="1">
                        <a:latin typeface="Cambria Math" panose="02040503050406030204" pitchFamily="18" charset="0"/>
                      </a:rPr>
                      <m:t>𝒎</m:t>
                    </m:r>
                    <m:r>
                      <a:rPr lang="nl-NL" b="1" i="1">
                        <a:latin typeface="Cambria Math" panose="02040503050406030204" pitchFamily="18" charset="0"/>
                      </a:rPr>
                      <m:t>&lt;</m:t>
                    </m:r>
                    <m:r>
                      <a:rPr lang="nl-NL" b="1" i="1">
                        <a:latin typeface="Cambria Math" panose="02040503050406030204" pitchFamily="18" charset="0"/>
                      </a:rPr>
                      <m:t>𝟓</m:t>
                    </m:r>
                  </m:oMath>
                </a14:m>
                <a:r>
                  <a:rPr lang="nl-NL"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4190675" y="3893040"/>
                <a:ext cx="17956696" cy="7370929"/>
              </a:xfrm>
              <a:prstGeom prst="rect">
                <a:avLst/>
              </a:prstGeom>
              <a:blipFill>
                <a:blip r:embed="rId9"/>
                <a:stretch>
                  <a:fillRect l="-1324" b="-2895"/>
                </a:stretch>
              </a:blipFill>
            </p:spPr>
            <p:txBody>
              <a:bodyPr/>
              <a:lstStyle/>
              <a:p>
                <a:r>
                  <a:rPr lang="en-US">
                    <a:noFill/>
                  </a:rPr>
                  <a:t> </a:t>
                </a:r>
              </a:p>
            </p:txBody>
          </p:sp>
        </mc:Fallback>
      </mc:AlternateContent>
    </p:spTree>
    <p:extLst>
      <p:ext uri="{BB962C8B-B14F-4D97-AF65-F5344CB8AC3E}">
        <p14:creationId xmlns:p14="http://schemas.microsoft.com/office/powerpoint/2010/main" val="455080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left)">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48"/>
            <a:ext cx="23717251" cy="649301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81000" y="2893079"/>
                <a:ext cx="23469600" cy="5598007"/>
              </a:xfrm>
              <a:prstGeom prst="rect">
                <a:avLst/>
              </a:prstGeom>
              <a:noFill/>
            </p:spPr>
            <p:txBody>
              <a:bodyPr wrap="square" rtlCol="0">
                <a:spAutoFit/>
              </a:bodyPr>
              <a:lstStyle/>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chứa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a) 5+ 2= 6</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hữu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tỉ</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c) 2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chẵn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 y="2893079"/>
                <a:ext cx="23469600" cy="5598007"/>
              </a:xfrm>
              <a:prstGeom prst="rect">
                <a:avLst/>
              </a:prstGeom>
              <a:blipFill>
                <a:blip r:embed="rId3"/>
                <a:stretch>
                  <a:fillRect l="-1195" r="-909" b="-4793"/>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3429000" y="1059909"/>
            <a:ext cx="18135599" cy="1045672"/>
            <a:chOff x="739068" y="1515168"/>
            <a:chExt cx="12381180" cy="1089077"/>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8" y="2066148"/>
              <a:ext cx="9869830" cy="39991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11704898" cy="1089077"/>
              <a:chOff x="739068" y="1515168"/>
              <a:chExt cx="11704898" cy="108907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0" y="1706054"/>
                <a:ext cx="10311236" cy="801380"/>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chemeClr val="tx1"/>
                    </a:solidFill>
                    <a:latin typeface="Tahoma" panose="020B0604030504040204" pitchFamily="34" charset="0"/>
                    <a:ea typeface="Tahoma" panose="020B0604030504040204" pitchFamily="34" charset="0"/>
                    <a:cs typeface="Tahoma" panose="020B0604030504040204" pitchFamily="34" charset="0"/>
                  </a:rPr>
                  <a:t>LUYỆN TẬP_</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2.1. ÔN TẬP 1: MỆNH ĐỀ, TẬP HỢP</a:t>
                </a: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2" name="TextBox 1">
            <a:extLst>
              <a:ext uri="{FF2B5EF4-FFF2-40B4-BE49-F238E27FC236}">
                <a16:creationId xmlns:a16="http://schemas.microsoft.com/office/drawing/2014/main" id="{B904C653-2CEB-B3C9-F9B8-FBA93685AD18}"/>
              </a:ext>
            </a:extLst>
          </p:cNvPr>
          <p:cNvSpPr txBox="1"/>
          <p:nvPr/>
        </p:nvSpPr>
        <p:spPr>
          <a:xfrm>
            <a:off x="4292620" y="4092635"/>
            <a:ext cx="6837866"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B9694DEB-2E75-7DED-9031-DF2BA4B77162}"/>
              </a:ext>
            </a:extLst>
          </p:cNvPr>
          <p:cNvSpPr txBox="1"/>
          <p:nvPr/>
        </p:nvSpPr>
        <p:spPr>
          <a:xfrm>
            <a:off x="8229600" y="5350688"/>
            <a:ext cx="6837866"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6B2397F7-0C38-3BC4-9A30-CCD525285471}"/>
              </a:ext>
            </a:extLst>
          </p:cNvPr>
          <p:cNvSpPr txBox="1"/>
          <p:nvPr/>
        </p:nvSpPr>
        <p:spPr>
          <a:xfrm>
            <a:off x="11648533" y="6483017"/>
            <a:ext cx="6837866"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a16="http://schemas.microsoft.com/office/drawing/2014/main" id="{75D80B49-ACA2-EA4D-63F2-6938C92C79BE}"/>
              </a:ext>
            </a:extLst>
          </p:cNvPr>
          <p:cNvSpPr txBox="1"/>
          <p:nvPr/>
        </p:nvSpPr>
        <p:spPr>
          <a:xfrm>
            <a:off x="4556936" y="7458119"/>
            <a:ext cx="9069755"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1" name="Content Placeholder 2">
            <a:extLst>
              <a:ext uri="{FF2B5EF4-FFF2-40B4-BE49-F238E27FC236}">
                <a16:creationId xmlns:a16="http://schemas.microsoft.com/office/drawing/2014/main" id="{00C8C06A-E2D5-A0D1-AE77-EC0529BF5CEB}"/>
              </a:ext>
            </a:extLst>
          </p:cNvPr>
          <p:cNvSpPr txBox="1">
            <a:spLocks/>
          </p:cNvSpPr>
          <p:nvPr/>
        </p:nvSpPr>
        <p:spPr>
          <a:xfrm>
            <a:off x="280465" y="8991600"/>
            <a:ext cx="23717251" cy="4267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5D93BE6-418F-5625-9E1C-D76825B33458}"/>
                  </a:ext>
                </a:extLst>
              </p:cNvPr>
              <p:cNvSpPr txBox="1"/>
              <p:nvPr/>
            </p:nvSpPr>
            <p:spPr>
              <a:xfrm>
                <a:off x="871768" y="8915400"/>
                <a:ext cx="22369232" cy="3009029"/>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Cho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m:t>
                    </m:r>
                    <m:r>
                      <a:rPr lang="en-US" sz="4400" b="1" i="1">
                        <a:latin typeface="Cambria Math" panose="02040503050406030204" pitchFamily="18" charset="0"/>
                      </a:rPr>
                      <m:t>⇒</m:t>
                    </m:r>
                    <m:r>
                      <a:rPr lang="en-US" sz="4400" b="1" i="1">
                        <a:latin typeface="Cambria Math" panose="02040503050406030204" pitchFamily="18" charset="0"/>
                      </a:rPr>
                      <m:t>𝑸</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P: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Q: “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2" name="TextBox 51">
                <a:extLst>
                  <a:ext uri="{FF2B5EF4-FFF2-40B4-BE49-F238E27FC236}">
                    <a16:creationId xmlns:a16="http://schemas.microsoft.com/office/drawing/2014/main" id="{D5D93BE6-418F-5625-9E1C-D76825B33458}"/>
                  </a:ext>
                </a:extLst>
              </p:cNvPr>
              <p:cNvSpPr txBox="1">
                <a:spLocks noRot="1" noChangeAspect="1" noMove="1" noResize="1" noEditPoints="1" noAdjustHandles="1" noChangeArrowheads="1" noChangeShapeType="1" noTextEdit="1"/>
              </p:cNvSpPr>
              <p:nvPr/>
            </p:nvSpPr>
            <p:spPr>
              <a:xfrm>
                <a:off x="871768" y="8915400"/>
                <a:ext cx="22369232" cy="3009029"/>
              </a:xfrm>
              <a:prstGeom prst="rect">
                <a:avLst/>
              </a:prstGeom>
              <a:blipFill>
                <a:blip r:embed="rId4"/>
                <a:stretch>
                  <a:fillRect l="-1090" b="-8519"/>
                </a:stretch>
              </a:blipFill>
            </p:spPr>
            <p:txBody>
              <a:bodyPr/>
              <a:lstStyle/>
              <a:p>
                <a:r>
                  <a:rPr lang="en-US">
                    <a:noFill/>
                  </a:rPr>
                  <a:t> </a:t>
                </a:r>
              </a:p>
            </p:txBody>
          </p:sp>
        </mc:Fallback>
      </mc:AlternateContent>
      <p:grpSp>
        <p:nvGrpSpPr>
          <p:cNvPr id="53" name="Group 320">
            <a:extLst>
              <a:ext uri="{FF2B5EF4-FFF2-40B4-BE49-F238E27FC236}">
                <a16:creationId xmlns:a16="http://schemas.microsoft.com/office/drawing/2014/main" id="{95BD9BA5-801B-AC36-87D9-62D30B65A475}"/>
              </a:ext>
            </a:extLst>
          </p:cNvPr>
          <p:cNvGrpSpPr>
            <a:grpSpLocks/>
          </p:cNvGrpSpPr>
          <p:nvPr/>
        </p:nvGrpSpPr>
        <p:grpSpPr bwMode="auto">
          <a:xfrm>
            <a:off x="220847" y="9139537"/>
            <a:ext cx="5470519" cy="800490"/>
            <a:chOff x="0" y="746"/>
            <a:chExt cx="28934" cy="2256"/>
          </a:xfrm>
        </p:grpSpPr>
        <p:sp>
          <p:nvSpPr>
            <p:cNvPr id="54" name="TextBox 321">
              <a:extLst>
                <a:ext uri="{FF2B5EF4-FFF2-40B4-BE49-F238E27FC236}">
                  <a16:creationId xmlns:a16="http://schemas.microsoft.com/office/drawing/2014/main" id="{92C83112-8432-BC84-B07A-1C9A65248980}"/>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55" name="Group 58">
              <a:extLst>
                <a:ext uri="{FF2B5EF4-FFF2-40B4-BE49-F238E27FC236}">
                  <a16:creationId xmlns:a16="http://schemas.microsoft.com/office/drawing/2014/main" id="{6EA356F4-3451-4725-7937-504DA816C8DC}"/>
                </a:ext>
              </a:extLst>
            </p:cNvPr>
            <p:cNvGrpSpPr>
              <a:grpSpLocks/>
            </p:cNvGrpSpPr>
            <p:nvPr/>
          </p:nvGrpSpPr>
          <p:grpSpPr bwMode="auto">
            <a:xfrm>
              <a:off x="0" y="923"/>
              <a:ext cx="6270" cy="1976"/>
              <a:chOff x="0" y="923"/>
              <a:chExt cx="5754" cy="1976"/>
            </a:xfrm>
          </p:grpSpPr>
          <p:grpSp>
            <p:nvGrpSpPr>
              <p:cNvPr id="56" name="Group 59">
                <a:extLst>
                  <a:ext uri="{FF2B5EF4-FFF2-40B4-BE49-F238E27FC236}">
                    <a16:creationId xmlns:a16="http://schemas.microsoft.com/office/drawing/2014/main" id="{946DCAA4-1612-1175-5394-36E2D4F09FC0}"/>
                  </a:ext>
                </a:extLst>
              </p:cNvPr>
              <p:cNvGrpSpPr>
                <a:grpSpLocks/>
              </p:cNvGrpSpPr>
              <p:nvPr/>
            </p:nvGrpSpPr>
            <p:grpSpPr bwMode="auto">
              <a:xfrm>
                <a:off x="0" y="923"/>
                <a:ext cx="5754" cy="1976"/>
                <a:chOff x="0" y="923"/>
                <a:chExt cx="6444" cy="3028"/>
              </a:xfrm>
            </p:grpSpPr>
            <p:sp>
              <p:nvSpPr>
                <p:cNvPr id="59" name="Arrow: Pentagon 60">
                  <a:extLst>
                    <a:ext uri="{FF2B5EF4-FFF2-40B4-BE49-F238E27FC236}">
                      <a16:creationId xmlns:a16="http://schemas.microsoft.com/office/drawing/2014/main" id="{B53C6469-EBD0-A0B5-5610-F169A5FA9029}"/>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Arrow: Chevron 61">
                  <a:extLst>
                    <a:ext uri="{FF2B5EF4-FFF2-40B4-BE49-F238E27FC236}">
                      <a16:creationId xmlns:a16="http://schemas.microsoft.com/office/drawing/2014/main" id="{AB505367-2B99-15C8-6EAA-B071B2E4BBE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1" name="Arrow: Chevron 62">
                  <a:extLst>
                    <a:ext uri="{FF2B5EF4-FFF2-40B4-BE49-F238E27FC236}">
                      <a16:creationId xmlns:a16="http://schemas.microsoft.com/office/drawing/2014/main" id="{DEF5B6C0-4DAA-CFDE-1FC9-4A4A52DC2612}"/>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57" name="Flowchart: Terminator 63">
                <a:extLst>
                  <a:ext uri="{FF2B5EF4-FFF2-40B4-BE49-F238E27FC236}">
                    <a16:creationId xmlns:a16="http://schemas.microsoft.com/office/drawing/2014/main" id="{04B64B4A-91C4-1AD3-F857-3DB2726C5E0A}"/>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Oval 64">
                <a:extLst>
                  <a:ext uri="{FF2B5EF4-FFF2-40B4-BE49-F238E27FC236}">
                    <a16:creationId xmlns:a16="http://schemas.microsoft.com/office/drawing/2014/main" id="{1D7DB908-8D77-B531-7928-348FA194C43D}"/>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D71F776-FF8B-D793-7260-9B47E51DD125}"/>
                  </a:ext>
                </a:extLst>
              </p:cNvPr>
              <p:cNvSpPr txBox="1"/>
              <p:nvPr/>
            </p:nvSpPr>
            <p:spPr>
              <a:xfrm>
                <a:off x="555136" y="12058538"/>
                <a:ext cx="9907555"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𝑷</m:t>
                    </m:r>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𝑸</m:t>
                    </m:r>
                  </m:oMath>
                </a14:m>
                <a:r>
                  <a:rPr lang="en-US" dirty="0">
                    <a:solidFill>
                      <a:srgbClr val="FF0000"/>
                    </a:solidFill>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TextBox 61">
                <a:extLst>
                  <a:ext uri="{FF2B5EF4-FFF2-40B4-BE49-F238E27FC236}">
                    <a16:creationId xmlns:a16="http://schemas.microsoft.com/office/drawing/2014/main" id="{5D71F776-FF8B-D793-7260-9B47E51DD125}"/>
                  </a:ext>
                </a:extLst>
              </p:cNvPr>
              <p:cNvSpPr txBox="1">
                <a:spLocks noRot="1" noChangeAspect="1" noMove="1" noResize="1" noEditPoints="1" noAdjustHandles="1" noChangeArrowheads="1" noChangeShapeType="1" noTextEdit="1"/>
              </p:cNvSpPr>
              <p:nvPr/>
            </p:nvSpPr>
            <p:spPr>
              <a:xfrm>
                <a:off x="555136" y="12058538"/>
                <a:ext cx="9907555" cy="769441"/>
              </a:xfrm>
              <a:prstGeom prst="rect">
                <a:avLst/>
              </a:prstGeom>
              <a:blipFill>
                <a:blip r:embed="rId5"/>
                <a:stretch>
                  <a:fillRect l="-2462" t="-19048" b="-34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7F1081C-F054-767F-3854-B401B62E5FCC}"/>
                  </a:ext>
                </a:extLst>
              </p:cNvPr>
              <p:cNvSpPr txBox="1"/>
              <p:nvPr/>
            </p:nvSpPr>
            <p:spPr>
              <a:xfrm>
                <a:off x="13868400" y="10007263"/>
                <a:ext cx="9963903" cy="1993366"/>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P: “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𝑨𝑩𝑪𝑫</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thoi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 “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𝑨𝑩𝑪𝑫</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nhật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3" name="TextBox 62">
                <a:extLst>
                  <a:ext uri="{FF2B5EF4-FFF2-40B4-BE49-F238E27FC236}">
                    <a16:creationId xmlns:a16="http://schemas.microsoft.com/office/drawing/2014/main" id="{67F1081C-F054-767F-3854-B401B62E5FCC}"/>
                  </a:ext>
                </a:extLst>
              </p:cNvPr>
              <p:cNvSpPr txBox="1">
                <a:spLocks noRot="1" noChangeAspect="1" noMove="1" noResize="1" noEditPoints="1" noAdjustHandles="1" noChangeArrowheads="1" noChangeShapeType="1" noTextEdit="1"/>
              </p:cNvSpPr>
              <p:nvPr/>
            </p:nvSpPr>
            <p:spPr>
              <a:xfrm>
                <a:off x="13868400" y="10007263"/>
                <a:ext cx="9963903" cy="1993366"/>
              </a:xfrm>
              <a:prstGeom prst="rect">
                <a:avLst/>
              </a:prstGeom>
              <a:blipFill>
                <a:blip r:embed="rId6"/>
                <a:stretch>
                  <a:fillRect l="-2448" b="-13456"/>
                </a:stretch>
              </a:blipFill>
            </p:spPr>
            <p:txBody>
              <a:bodyPr/>
              <a:lstStyle/>
              <a:p>
                <a:r>
                  <a:rPr lang="en-US">
                    <a:noFill/>
                  </a:rPr>
                  <a:t> </a:t>
                </a:r>
              </a:p>
            </p:txBody>
          </p:sp>
        </mc:Fallback>
      </mc:AlternateContent>
      <p:cxnSp>
        <p:nvCxnSpPr>
          <p:cNvPr id="64" name="Straight Connector 63">
            <a:extLst>
              <a:ext uri="{FF2B5EF4-FFF2-40B4-BE49-F238E27FC236}">
                <a16:creationId xmlns:a16="http://schemas.microsoft.com/office/drawing/2014/main" id="{949DEC28-5E9D-8561-35D0-F5F69A6E256A}"/>
              </a:ext>
            </a:extLst>
          </p:cNvPr>
          <p:cNvCxnSpPr>
            <a:cxnSpLocks/>
          </p:cNvCxnSpPr>
          <p:nvPr/>
        </p:nvCxnSpPr>
        <p:spPr>
          <a:xfrm>
            <a:off x="12192000" y="10210800"/>
            <a:ext cx="0" cy="261717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D1AC596-1A3C-A00F-ADE9-9AB0D6522FD4}"/>
                  </a:ext>
                </a:extLst>
              </p:cNvPr>
              <p:cNvSpPr txBox="1"/>
              <p:nvPr/>
            </p:nvSpPr>
            <p:spPr>
              <a:xfrm>
                <a:off x="13320193" y="12212049"/>
                <a:ext cx="9907555"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mệnh</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𝑷</m:t>
                    </m:r>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𝑸</m:t>
                    </m:r>
                  </m:oMath>
                </a14:m>
                <a:r>
                  <a:rPr lang="en-US" dirty="0">
                    <a:solidFill>
                      <a:srgbClr val="FF0000"/>
                    </a:solidFill>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2D1AC596-1A3C-A00F-ADE9-9AB0D6522FD4}"/>
                  </a:ext>
                </a:extLst>
              </p:cNvPr>
              <p:cNvSpPr txBox="1">
                <a:spLocks noRot="1" noChangeAspect="1" noMove="1" noResize="1" noEditPoints="1" noAdjustHandles="1" noChangeArrowheads="1" noChangeShapeType="1" noTextEdit="1"/>
              </p:cNvSpPr>
              <p:nvPr/>
            </p:nvSpPr>
            <p:spPr>
              <a:xfrm>
                <a:off x="13320193" y="12212049"/>
                <a:ext cx="9907555" cy="769441"/>
              </a:xfrm>
              <a:prstGeom prst="rect">
                <a:avLst/>
              </a:prstGeom>
              <a:blipFill>
                <a:blip r:embed="rId7"/>
                <a:stretch>
                  <a:fillRect l="-2462" t="-18898" b="-33071"/>
                </a:stretch>
              </a:blipFill>
            </p:spPr>
            <p:txBody>
              <a:bodyPr/>
              <a:lstStyle/>
              <a:p>
                <a:r>
                  <a:rPr lang="en-US">
                    <a:noFill/>
                  </a:rPr>
                  <a:t> </a:t>
                </a:r>
              </a:p>
            </p:txBody>
          </p:sp>
        </mc:Fallback>
      </mc:AlternateContent>
    </p:spTree>
    <p:extLst>
      <p:ext uri="{BB962C8B-B14F-4D97-AF65-F5344CB8AC3E}">
        <p14:creationId xmlns:p14="http://schemas.microsoft.com/office/powerpoint/2010/main" val="78748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100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ntr" presetSubtype="0" fill="hold" nodeType="withEffect">
                                  <p:stCondLst>
                                    <p:cond delay="1000"/>
                                  </p:stCondLst>
                                  <p:childTnLst>
                                    <p:set>
                                      <p:cBhvr>
                                        <p:cTn id="37" dur="1" fill="hold">
                                          <p:stCondLst>
                                            <p:cond delay="0"/>
                                          </p:stCondLst>
                                        </p:cTn>
                                        <p:tgtEl>
                                          <p:spTgt spid="53"/>
                                        </p:tgtEl>
                                        <p:attrNameLst>
                                          <p:attrName>style.visibility</p:attrName>
                                        </p:attrNameLst>
                                      </p:cBhvr>
                                      <p:to>
                                        <p:strVal val="visible"/>
                                      </p:to>
                                    </p:set>
                                  </p:childTnLst>
                                </p:cTn>
                              </p:par>
                              <p:par>
                                <p:cTn id="38" presetID="22" presetClass="entr" presetSubtype="8" fill="hold" grpId="0" nodeType="withEffect">
                                  <p:stCondLst>
                                    <p:cond delay="100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2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3">
                                            <p:txEl>
                                              <p:pRg st="0" end="0"/>
                                            </p:txEl>
                                          </p:spTgt>
                                        </p:tgtEl>
                                        <p:attrNameLst>
                                          <p:attrName>style.visibility</p:attrName>
                                        </p:attrNameLst>
                                      </p:cBhvr>
                                      <p:to>
                                        <p:strVal val="visible"/>
                                      </p:to>
                                    </p:set>
                                    <p:animEffect transition="in" filter="wipe(up)">
                                      <p:cBhvr>
                                        <p:cTn id="45" dur="500"/>
                                        <p:tgtEl>
                                          <p:spTgt spid="63">
                                            <p:txEl>
                                              <p:pRg st="0" end="0"/>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xEl>
                                              <p:pRg st="1" end="1"/>
                                            </p:txEl>
                                          </p:spTgt>
                                        </p:tgtEl>
                                        <p:attrNameLst>
                                          <p:attrName>style.visibility</p:attrName>
                                        </p:attrNameLst>
                                      </p:cBhvr>
                                      <p:to>
                                        <p:strVal val="visible"/>
                                      </p:to>
                                    </p:set>
                                    <p:animEffect transition="in" filter="wipe(up)">
                                      <p:cBhvr>
                                        <p:cTn id="48" dur="500"/>
                                        <p:tgtEl>
                                          <p:spTgt spid="63">
                                            <p:txEl>
                                              <p:pRg st="1" end="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p:bldP spid="48" grpId="0"/>
      <p:bldP spid="49" grpId="0"/>
      <p:bldP spid="50" grpId="0"/>
      <p:bldP spid="51" grpId="0" animBg="1"/>
      <p:bldP spid="52" grpId="0"/>
      <p:bldP spid="62"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7"/>
            <a:ext cx="23995547" cy="392562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126159"/>
                <a:ext cx="23851148" cy="392415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một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cuộc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đội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chơi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sử</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dụng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tối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đa</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𝟐𝟒</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𝟗</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𝟐𝟏𝟎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cần</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𝟒</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cần</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𝟑𝟎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𝟖𝟎</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𝟔𝟎</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Hỏi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số</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cao</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nhất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có</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của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đội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cuộc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là</a:t>
                </a:r>
                <a:r>
                  <a:rPr lang="en-US" sz="4100" b="1" dirty="0">
                    <a:latin typeface="Tahoma" panose="020B0604030504040204" pitchFamily="34" charset="0"/>
                    <a:ea typeface="Tahoma" panose="020B0604030504040204" pitchFamily="34" charset="0"/>
                    <a:cs typeface="Tahoma" panose="020B0604030504040204" pitchFamily="34" charset="0"/>
                  </a:rPr>
                  <a:t> bao </a:t>
                </a:r>
                <a:r>
                  <a:rPr lang="en-US" sz="4100" b="1" dirty="0" err="1">
                    <a:latin typeface="Tahoma" panose="020B0604030504040204" pitchFamily="34" charset="0"/>
                    <a:ea typeface="Tahoma" panose="020B0604030504040204" pitchFamily="34" charset="0"/>
                    <a:cs typeface="Tahoma" panose="020B0604030504040204" pitchFamily="34" charset="0"/>
                  </a:rPr>
                  <a:t>nhiêu</a:t>
                </a:r>
                <a:r>
                  <a:rPr lang="en-US" sz="41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126159"/>
                <a:ext cx="23851148" cy="3924151"/>
              </a:xfrm>
              <a:prstGeom prst="rect">
                <a:avLst/>
              </a:prstGeom>
              <a:blipFill>
                <a:blip r:embed="rId3"/>
                <a:stretch>
                  <a:fillRect l="-920" t="-1863" b="-5901"/>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39566" y="2193778"/>
            <a:ext cx="3250096" cy="592116"/>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3:</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180609" y="6282737"/>
            <a:ext cx="23995547" cy="7141831"/>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70964" y="6172200"/>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499878" y="6385286"/>
                <a:ext cx="24023881" cy="6447278"/>
              </a:xfrm>
              <a:prstGeom prst="rect">
                <a:avLst/>
              </a:prstGeom>
              <a:noFill/>
            </p:spPr>
            <p:txBody>
              <a:bodyPr wrap="square">
                <a:spAutoFit/>
              </a:bodyPr>
              <a:lstStyle/>
              <a:p>
                <a:r>
                  <a:rPr lang="en-US" b="1" dirty="0"/>
                  <a:t>	</a:t>
                </a:r>
                <a:r>
                  <a:rPr lang="en-US" b="1" dirty="0" err="1"/>
                  <a:t>Gọi</a:t>
                </a:r>
                <a:r>
                  <a:rPr lang="en-US" b="1" dirty="0"/>
                  <a:t> </a:t>
                </a:r>
                <a:r>
                  <a:rPr lang="en-US" b="1" dirty="0" err="1"/>
                  <a:t>số</a:t>
                </a:r>
                <a:r>
                  <a:rPr lang="en-US" b="1" dirty="0"/>
                  <a:t> </a:t>
                </a:r>
                <a:r>
                  <a:rPr lang="en-US" b="1" dirty="0" err="1"/>
                  <a:t>lít</a:t>
                </a:r>
                <a:r>
                  <a:rPr lang="en-US" b="1" dirty="0"/>
                  <a:t> </a:t>
                </a:r>
                <a:r>
                  <a:rPr lang="en-US" b="1" dirty="0" err="1"/>
                  <a:t>nước</a:t>
                </a:r>
                <a:r>
                  <a:rPr lang="en-US" b="1" dirty="0"/>
                  <a:t> </a:t>
                </a:r>
                <a:r>
                  <a:rPr lang="en-US" b="1" dirty="0" err="1"/>
                  <a:t>ngọt</a:t>
                </a:r>
                <a:r>
                  <a:rPr lang="en-US" b="1" dirty="0"/>
                  <a:t> </a:t>
                </a:r>
                <a:r>
                  <a:rPr lang="en-US" b="1" dirty="0" err="1"/>
                  <a:t>loại</a:t>
                </a:r>
                <a:r>
                  <a:rPr lang="en-US" b="1" dirty="0"/>
                  <a:t> </a:t>
                </a:r>
                <a14:m>
                  <m:oMath xmlns:m="http://schemas.openxmlformats.org/officeDocument/2006/math">
                    <m:r>
                      <a:rPr lang="en-US" b="1" i="1">
                        <a:latin typeface="Cambria Math" panose="02040503050406030204" pitchFamily="18" charset="0"/>
                      </a:rPr>
                      <m:t>𝑰</m:t>
                    </m:r>
                  </m:oMath>
                </a14:m>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𝒙</m:t>
                    </m:r>
                  </m:oMath>
                </a14:m>
                <a:r>
                  <a:rPr lang="en-US" b="1" dirty="0"/>
                  <a:t> </a:t>
                </a:r>
                <a:r>
                  <a:rPr lang="en-US" b="1" dirty="0" err="1"/>
                  <a:t>và</a:t>
                </a:r>
                <a:r>
                  <a:rPr lang="en-US" b="1" dirty="0"/>
                  <a:t> </a:t>
                </a:r>
                <a:r>
                  <a:rPr lang="en-US" b="1" dirty="0" err="1"/>
                  <a:t>số</a:t>
                </a:r>
                <a:r>
                  <a:rPr lang="en-US" b="1" dirty="0"/>
                  <a:t> </a:t>
                </a:r>
                <a:r>
                  <a:rPr lang="en-US" b="1" dirty="0" err="1"/>
                  <a:t>lít</a:t>
                </a:r>
                <a:r>
                  <a:rPr lang="en-US" b="1" dirty="0"/>
                  <a:t> </a:t>
                </a:r>
                <a:r>
                  <a:rPr lang="en-US" b="1" dirty="0" err="1"/>
                  <a:t>nước</a:t>
                </a:r>
                <a:r>
                  <a:rPr lang="en-US" b="1" dirty="0"/>
                  <a:t> </a:t>
                </a:r>
                <a:r>
                  <a:rPr lang="en-US" b="1" dirty="0" err="1"/>
                  <a:t>ngọt</a:t>
                </a:r>
                <a:r>
                  <a:rPr lang="en-US" b="1" dirty="0"/>
                  <a:t> </a:t>
                </a:r>
                <a:r>
                  <a:rPr lang="en-US" b="1" dirty="0" err="1"/>
                  <a:t>loại</a:t>
                </a:r>
                <a:r>
                  <a:rPr lang="en-US" b="1" dirty="0"/>
                  <a:t> </a:t>
                </a:r>
                <a14:m>
                  <m:oMath xmlns:m="http://schemas.openxmlformats.org/officeDocument/2006/math">
                    <m:r>
                      <a:rPr lang="en-US" b="1" i="1">
                        <a:latin typeface="Cambria Math" panose="02040503050406030204" pitchFamily="18" charset="0"/>
                      </a:rPr>
                      <m:t>𝑰𝑰</m:t>
                    </m:r>
                  </m:oMath>
                </a14:m>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𝒚</m:t>
                    </m:r>
                  </m:oMath>
                </a14:m>
                <a:r>
                  <a:rPr lang="en-US" b="1" dirty="0"/>
                  <a:t>. Khi </a:t>
                </a:r>
                <a:r>
                  <a:rPr lang="en-US" b="1" dirty="0" err="1"/>
                  <a:t>đó</a:t>
                </a:r>
                <a:r>
                  <a:rPr lang="en-US" b="1" dirty="0"/>
                  <a:t> ta </a:t>
                </a:r>
                <a:r>
                  <a:rPr lang="en-US" b="1" dirty="0" err="1"/>
                  <a:t>có</a:t>
                </a:r>
                <a:r>
                  <a:rPr lang="en-US" b="1" dirty="0"/>
                  <a:t> </a:t>
                </a:r>
                <a:r>
                  <a:rPr lang="en-US" b="1" dirty="0" err="1"/>
                  <a:t>hệ</a:t>
                </a:r>
                <a:r>
                  <a:rPr lang="en-US" b="1" dirty="0"/>
                  <a:t> </a:t>
                </a:r>
                <a:r>
                  <a:rPr lang="en-US" b="1" dirty="0" err="1"/>
                  <a:t>điều</a:t>
                </a:r>
                <a:r>
                  <a:rPr lang="en-US" b="1" dirty="0"/>
                  <a:t> </a:t>
                </a:r>
                <a:r>
                  <a:rPr lang="en-US" b="1" dirty="0" err="1"/>
                  <a:t>kiện</a:t>
                </a:r>
                <a:r>
                  <a:rPr lang="en-US" b="1" dirty="0"/>
                  <a:t> </a:t>
                </a:r>
                <a:r>
                  <a:rPr lang="en-US" b="1" dirty="0" err="1"/>
                  <a:t>về</a:t>
                </a:r>
                <a:r>
                  <a:rPr lang="en-US" b="1" dirty="0"/>
                  <a:t> </a:t>
                </a:r>
                <a:r>
                  <a:rPr lang="en-US" b="1" dirty="0" err="1"/>
                  <a:t>vật</a:t>
                </a:r>
                <a:r>
                  <a:rPr lang="en-US" b="1" dirty="0"/>
                  <a:t> </a:t>
                </a:r>
                <a:r>
                  <a:rPr lang="en-US" b="1" dirty="0" err="1"/>
                  <a:t>liệu</a:t>
                </a:r>
                <a:r>
                  <a:rPr lang="en-US" b="1" dirty="0"/>
                  <a:t> ban </a:t>
                </a:r>
                <a:r>
                  <a:rPr lang="en-US" b="1" dirty="0" err="1"/>
                  <a:t>đầu</a:t>
                </a:r>
                <a:r>
                  <a:rPr lang="en-US" b="1" dirty="0"/>
                  <a:t> </a:t>
                </a:r>
                <a:r>
                  <a:rPr lang="en-US" b="1" dirty="0" err="1"/>
                  <a:t>mà</a:t>
                </a:r>
                <a:r>
                  <a:rPr lang="en-US" b="1" dirty="0"/>
                  <a:t> </a:t>
                </a:r>
                <a:r>
                  <a:rPr lang="en-US" b="1" dirty="0" err="1"/>
                  <a:t>mỗi</a:t>
                </a:r>
                <a:r>
                  <a:rPr lang="en-US" b="1" dirty="0"/>
                  <a:t> </a:t>
                </a:r>
                <a:r>
                  <a:rPr lang="en-US" b="1" dirty="0" err="1"/>
                  <a:t>đội</a:t>
                </a:r>
                <a:r>
                  <a:rPr lang="en-US" b="1" dirty="0"/>
                  <a:t> </a:t>
                </a:r>
                <a:r>
                  <a:rPr lang="en-US" b="1" dirty="0" err="1"/>
                  <a:t>được</a:t>
                </a:r>
                <a:r>
                  <a:rPr lang="en-US" b="1" dirty="0"/>
                  <a:t> </a:t>
                </a:r>
                <a:r>
                  <a:rPr lang="en-US" b="1" dirty="0" err="1"/>
                  <a:t>cung</a:t>
                </a:r>
                <a:r>
                  <a:rPr lang="en-US" b="1" dirty="0"/>
                  <a:t> </a:t>
                </a:r>
                <a:r>
                  <a:rPr lang="en-US" b="1" dirty="0" err="1"/>
                  <a:t>cấp</a:t>
                </a:r>
                <a:r>
                  <a:rPr lang="en-US" b="1" dirty="0"/>
                  <a:t>: </a:t>
                </a:r>
                <a14:m>
                  <m:oMath xmlns:m="http://schemas.openxmlformats.org/officeDocument/2006/math">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𝟏𝟎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𝟐𝟏𝟎</m:t>
                              </m:r>
                            </m:e>
                          </m:mr>
                          <m:mr>
                            <m:e>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𝟐𝟒</m:t>
                              </m:r>
                            </m:e>
                          </m:m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𝟗</m:t>
                              </m:r>
                            </m:e>
                          </m:m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𝟎</m:t>
                              </m:r>
                            </m:e>
                          </m:mr>
                        </m:m>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𝟐𝟏𝟎</m:t>
                              </m:r>
                            </m:e>
                          </m:mr>
                          <m:mr>
                            <m:e>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𝟐𝟒</m:t>
                              </m:r>
                            </m:e>
                          </m:m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𝟗</m:t>
                              </m:r>
                            </m:e>
                          </m:m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𝟎</m:t>
                              </m:r>
                            </m:e>
                          </m:mr>
                        </m:m>
                      </m:e>
                    </m:d>
                  </m:oMath>
                </a14:m>
                <a:endParaRPr lang="en-US" b="1" dirty="0"/>
              </a:p>
              <a:p>
                <a:r>
                  <a:rPr lang="en-US" b="1" dirty="0" err="1"/>
                  <a:t>Điểm</a:t>
                </a:r>
                <a:r>
                  <a:rPr lang="en-US" b="1" dirty="0"/>
                  <a:t> </a:t>
                </a:r>
                <a:r>
                  <a:rPr lang="en-US" b="1" dirty="0" err="1"/>
                  <a:t>thưởng</a:t>
                </a:r>
                <a:r>
                  <a:rPr lang="en-US" b="1" dirty="0"/>
                  <a:t> </a:t>
                </a:r>
                <a:r>
                  <a:rPr lang="en-US" b="1" dirty="0" err="1"/>
                  <a:t>đạt</a:t>
                </a:r>
                <a:r>
                  <a:rPr lang="en-US" b="1" dirty="0"/>
                  <a:t> </a:t>
                </a:r>
                <a:r>
                  <a:rPr lang="en-US" b="1" dirty="0" err="1"/>
                  <a:t>được</a:t>
                </a:r>
                <a:r>
                  <a:rPr lang="en-US" b="1" dirty="0"/>
                  <a:t>: </a:t>
                </a: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𝟖𝟎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𝒚</m:t>
                    </m:r>
                  </m:oMath>
                </a14:m>
                <a:endParaRPr lang="en-US" b="1" dirty="0"/>
              </a:p>
              <a:p>
                <a:r>
                  <a:rPr lang="en-US" b="1" dirty="0" err="1"/>
                  <a:t>Bài</a:t>
                </a:r>
                <a:r>
                  <a:rPr lang="en-US" b="1" dirty="0"/>
                  <a:t> </a:t>
                </a:r>
                <a:r>
                  <a:rPr lang="en-US" b="1" dirty="0" err="1"/>
                  <a:t>toán</a:t>
                </a:r>
                <a:r>
                  <a:rPr lang="en-US" b="1" dirty="0"/>
                  <a:t> </a:t>
                </a:r>
                <a:r>
                  <a:rPr lang="en-US" b="1" dirty="0" err="1"/>
                  <a:t>đưa</a:t>
                </a:r>
                <a:r>
                  <a:rPr lang="en-US" b="1" dirty="0"/>
                  <a:t> </a:t>
                </a:r>
                <a:r>
                  <a:rPr lang="en-US" b="1" dirty="0" err="1"/>
                  <a:t>về</a:t>
                </a:r>
                <a:r>
                  <a:rPr lang="en-US" b="1" dirty="0"/>
                  <a:t> </a:t>
                </a:r>
                <a:r>
                  <a:rPr lang="en-US" b="1" dirty="0" err="1"/>
                  <a:t>tìm</a:t>
                </a:r>
                <a:r>
                  <a:rPr lang="en-US" b="1" dirty="0"/>
                  <a:t> </a:t>
                </a:r>
                <a:r>
                  <a:rPr lang="en-US" b="1" dirty="0" err="1"/>
                  <a:t>giá</a:t>
                </a:r>
                <a:r>
                  <a:rPr lang="en-US" b="1" dirty="0"/>
                  <a:t> </a:t>
                </a:r>
                <a:r>
                  <a:rPr lang="en-US" b="1" dirty="0" err="1"/>
                  <a:t>trị</a:t>
                </a:r>
                <a:r>
                  <a:rPr lang="en-US" b="1" dirty="0"/>
                  <a:t> </a:t>
                </a:r>
                <a:r>
                  <a:rPr lang="en-US" b="1" dirty="0" err="1"/>
                  <a:t>lớn</a:t>
                </a:r>
                <a:r>
                  <a:rPr lang="en-US" b="1" dirty="0"/>
                  <a:t> </a:t>
                </a:r>
                <a:r>
                  <a:rPr lang="en-US" b="1" dirty="0" err="1"/>
                  <a:t>nhất</a:t>
                </a:r>
                <a:r>
                  <a:rPr lang="en-US" b="1" dirty="0"/>
                  <a:t> </a:t>
                </a:r>
                <a:r>
                  <a:rPr lang="en-US" b="1" dirty="0" err="1"/>
                  <a:t>của</a:t>
                </a:r>
                <a:r>
                  <a:rPr lang="en-US" b="1" dirty="0"/>
                  <a:t> </a:t>
                </a:r>
                <a:r>
                  <a:rPr lang="en-US" b="1" dirty="0" err="1"/>
                  <a:t>biểu</a:t>
                </a:r>
                <a:r>
                  <a:rPr lang="en-US" b="1" dirty="0"/>
                  <a:t> </a:t>
                </a:r>
                <a:r>
                  <a:rPr lang="en-US" b="1" dirty="0" err="1"/>
                  <a:t>thức</a:t>
                </a:r>
                <a:r>
                  <a:rPr lang="en-US" b="1" dirty="0"/>
                  <a:t> </a:t>
                </a:r>
                <a14:m>
                  <m:oMath xmlns:m="http://schemas.openxmlformats.org/officeDocument/2006/math">
                    <m:r>
                      <a:rPr lang="en-US" b="1" i="1">
                        <a:latin typeface="Cambria Math" panose="02040503050406030204" pitchFamily="18" charset="0"/>
                      </a:rPr>
                      <m:t>𝑷</m:t>
                    </m:r>
                  </m:oMath>
                </a14:m>
                <a:r>
                  <a:rPr lang="en-US" b="1" dirty="0"/>
                  <a:t> </a:t>
                </a:r>
                <a:r>
                  <a:rPr lang="en-US" b="1" dirty="0" err="1"/>
                  <a:t>trong</a:t>
                </a:r>
                <a:r>
                  <a:rPr lang="en-US" b="1" dirty="0"/>
                  <a:t> </a:t>
                </a:r>
                <a:r>
                  <a:rPr lang="en-US" b="1" dirty="0" err="1"/>
                  <a:t>miền</a:t>
                </a:r>
                <a:r>
                  <a:rPr lang="en-US" b="1" dirty="0"/>
                  <a:t> </a:t>
                </a:r>
                <a14:m>
                  <m:oMath xmlns:m="http://schemas.openxmlformats.org/officeDocument/2006/math">
                    <m:r>
                      <a:rPr lang="en-US" b="1" i="1">
                        <a:latin typeface="Cambria Math" panose="02040503050406030204" pitchFamily="18" charset="0"/>
                      </a:rPr>
                      <m:t>𝑫</m:t>
                    </m:r>
                  </m:oMath>
                </a14:m>
                <a:r>
                  <a:rPr lang="en-US" b="1" dirty="0"/>
                  <a:t> </a:t>
                </a:r>
                <a:r>
                  <a:rPr lang="en-US" b="1" dirty="0" err="1"/>
                  <a:t>được</a:t>
                </a:r>
                <a:r>
                  <a:rPr lang="en-US" b="1" dirty="0"/>
                  <a:t> </a:t>
                </a:r>
                <a:r>
                  <a:rPr lang="en-US" b="1" dirty="0" err="1"/>
                  <a:t>cho</a:t>
                </a:r>
                <a:r>
                  <a:rPr lang="en-US" b="1" dirty="0"/>
                  <a:t> </a:t>
                </a:r>
                <a:r>
                  <a:rPr lang="en-US" b="1" dirty="0" err="1"/>
                  <a:t>bởi</a:t>
                </a:r>
                <a:r>
                  <a:rPr lang="en-US" b="1" dirty="0"/>
                  <a:t> </a:t>
                </a:r>
                <a:r>
                  <a:rPr lang="en-US" b="1" dirty="0" err="1"/>
                  <a:t>hệ</a:t>
                </a:r>
                <a:r>
                  <a:rPr lang="en-US" b="1" dirty="0"/>
                  <a:t> </a:t>
                </a:r>
                <a:r>
                  <a:rPr lang="en-US" b="1" dirty="0" err="1"/>
                  <a:t>điều</a:t>
                </a:r>
                <a:r>
                  <a:rPr lang="en-US" b="1" dirty="0"/>
                  <a:t> </a:t>
                </a:r>
                <a:r>
                  <a:rPr lang="en-US" b="1" dirty="0" err="1"/>
                  <a:t>kiện</a:t>
                </a:r>
                <a:endParaRPr lang="en-US" b="1" dirty="0"/>
              </a:p>
              <a:p>
                <a:r>
                  <a:rPr lang="en-US" b="1" dirty="0" err="1"/>
                  <a:t>Biến</a:t>
                </a:r>
                <a:r>
                  <a:rPr lang="en-US" b="1" dirty="0"/>
                  <a:t> </a:t>
                </a:r>
                <a:r>
                  <a:rPr lang="en-US" b="1" dirty="0" err="1"/>
                  <a:t>đổi</a:t>
                </a:r>
                <a:r>
                  <a:rPr lang="en-US" b="1" dirty="0"/>
                  <a:t> </a:t>
                </a:r>
                <a:r>
                  <a:rPr lang="en-US" b="1" dirty="0" err="1"/>
                  <a:t>biểu</a:t>
                </a:r>
                <a:r>
                  <a:rPr lang="en-US" b="1" dirty="0"/>
                  <a:t> </a:t>
                </a:r>
                <a:r>
                  <a:rPr lang="en-US" b="1" dirty="0" err="1"/>
                  <a:t>thức</a:t>
                </a:r>
                <a:r>
                  <a:rPr lang="en-US" b="1" dirty="0"/>
                  <a:t> </a:t>
                </a: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𝟖𝟎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𝟖𝟎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𝟎</m:t>
                    </m:r>
                  </m:oMath>
                </a14:m>
                <a:r>
                  <a:rPr lang="en-US" b="1" dirty="0"/>
                  <a:t> </a:t>
                </a:r>
                <a:r>
                  <a:rPr lang="en-US" b="1" dirty="0" err="1"/>
                  <a:t>đây</a:t>
                </a:r>
                <a:r>
                  <a:rPr lang="en-US" b="1" dirty="0"/>
                  <a:t> </a:t>
                </a:r>
                <a:r>
                  <a:rPr lang="en-US" b="1" dirty="0" err="1"/>
                  <a:t>là</a:t>
                </a:r>
                <a:r>
                  <a:rPr lang="en-US" b="1" dirty="0"/>
                  <a:t> </a:t>
                </a:r>
                <a:r>
                  <a:rPr lang="en-US" b="1" dirty="0" err="1"/>
                  <a:t>họ</a:t>
                </a:r>
                <a:r>
                  <a:rPr lang="en-US" b="1" dirty="0"/>
                  <a:t> </a:t>
                </a:r>
                <a:r>
                  <a:rPr lang="en-US" b="1" dirty="0" err="1"/>
                  <a:t>đường</a:t>
                </a:r>
                <a:r>
                  <a:rPr lang="en-US" b="1" dirty="0"/>
                  <a:t> </a:t>
                </a:r>
                <a:r>
                  <a:rPr lang="en-US" b="1" dirty="0" err="1"/>
                  <a:t>thẳng</a:t>
                </a:r>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m:t>
                        </m:r>
                        <m:r>
                          <a:rPr lang="en-US" b="1" i="1">
                            <a:latin typeface="Cambria Math" panose="02040503050406030204" pitchFamily="18" charset="0"/>
                          </a:rPr>
                          <m:t>𝑷</m:t>
                        </m:r>
                        <m:r>
                          <a:rPr lang="en-US" b="1" i="1">
                            <a:latin typeface="Cambria Math" panose="02040503050406030204" pitchFamily="18" charset="0"/>
                          </a:rPr>
                          <m:t>)</m:t>
                        </m:r>
                      </m:sub>
                    </m:sSub>
                  </m:oMath>
                </a14:m>
                <a:r>
                  <a:rPr lang="en-US" b="1" dirty="0"/>
                  <a:t> </a:t>
                </a:r>
                <a:r>
                  <a:rPr lang="en-US" b="1" dirty="0" err="1"/>
                  <a:t>trong</a:t>
                </a:r>
                <a:r>
                  <a:rPr lang="en-US" b="1" dirty="0"/>
                  <a:t> </a:t>
                </a:r>
                <a:r>
                  <a:rPr lang="en-US" b="1" dirty="0" err="1"/>
                  <a:t>hệ</a:t>
                </a:r>
                <a:r>
                  <a:rPr lang="en-US" b="1" dirty="0"/>
                  <a:t> </a:t>
                </a:r>
                <a:r>
                  <a:rPr lang="en-US" b="1" dirty="0" err="1"/>
                  <a:t>tọa</a:t>
                </a:r>
                <a:r>
                  <a:rPr lang="en-US" b="1" dirty="0"/>
                  <a:t> </a:t>
                </a:r>
                <a:r>
                  <a:rPr lang="en-US" b="1" dirty="0" err="1"/>
                  <a:t>độ</a:t>
                </a:r>
                <a:r>
                  <a:rPr lang="en-US" b="1" dirty="0"/>
                  <a:t> </a:t>
                </a:r>
                <a14:m>
                  <m:oMath xmlns:m="http://schemas.openxmlformats.org/officeDocument/2006/math">
                    <m:r>
                      <a:rPr lang="en-US" b="1" i="1">
                        <a:latin typeface="Cambria Math" panose="02040503050406030204" pitchFamily="18" charset="0"/>
                      </a:rPr>
                      <m:t>𝑶𝒙𝒚</m:t>
                    </m:r>
                  </m:oMath>
                </a14:m>
                <a:r>
                  <a:rPr lang="en-US" b="1" dirty="0"/>
                  <a:t>. </a:t>
                </a:r>
                <a:r>
                  <a:rPr lang="en-US" b="1" dirty="0" err="1"/>
                  <a:t>Miền</a:t>
                </a:r>
                <a:r>
                  <a:rPr lang="en-US" b="1" dirty="0"/>
                  <a:t> </a:t>
                </a:r>
                <a14:m>
                  <m:oMath xmlns:m="http://schemas.openxmlformats.org/officeDocument/2006/math">
                    <m:r>
                      <a:rPr lang="en-US" b="1" i="1">
                        <a:latin typeface="Cambria Math" panose="02040503050406030204" pitchFamily="18" charset="0"/>
                      </a:rPr>
                      <m:t>𝑫</m:t>
                    </m:r>
                  </m:oMath>
                </a14:m>
                <a:r>
                  <a:rPr lang="en-US" b="1" dirty="0"/>
                  <a:t> </a:t>
                </a:r>
                <a:r>
                  <a:rPr lang="en-US" b="1" dirty="0" err="1"/>
                  <a:t>được</a:t>
                </a:r>
                <a:r>
                  <a:rPr lang="en-US" b="1" dirty="0"/>
                  <a:t> </a:t>
                </a:r>
                <a:r>
                  <a:rPr lang="en-US" b="1" dirty="0" err="1"/>
                  <a:t>xác</a:t>
                </a:r>
                <a:r>
                  <a:rPr lang="en-US" b="1" dirty="0"/>
                  <a:t> </a:t>
                </a:r>
                <a:r>
                  <a:rPr lang="en-US" b="1" dirty="0" err="1"/>
                  <a:t>định</a:t>
                </a:r>
                <a:r>
                  <a:rPr lang="en-US" b="1" dirty="0"/>
                  <a:t> </a:t>
                </a:r>
                <a:r>
                  <a:rPr lang="en-US" b="1" dirty="0" err="1"/>
                  <a:t>trong</a:t>
                </a:r>
                <a:r>
                  <a:rPr lang="en-US" b="1" dirty="0"/>
                  <a:t> </a:t>
                </a:r>
                <a:r>
                  <a:rPr lang="en-US" b="1" dirty="0" err="1"/>
                  <a:t>hình</a:t>
                </a:r>
                <a:r>
                  <a:rPr lang="en-US" b="1" dirty="0"/>
                  <a:t> </a:t>
                </a:r>
                <a:r>
                  <a:rPr lang="en-US" b="1" dirty="0" err="1"/>
                  <a:t>vẽ</a:t>
                </a:r>
                <a:r>
                  <a:rPr lang="en-US" b="1" dirty="0"/>
                  <a:t> </a:t>
                </a:r>
                <a:r>
                  <a:rPr lang="en-US" b="1" dirty="0" err="1"/>
                  <a:t>bên</a:t>
                </a:r>
                <a:r>
                  <a:rPr lang="en-US" b="1" dirty="0"/>
                  <a:t> </a:t>
                </a:r>
                <a:r>
                  <a:rPr lang="en-US" b="1" dirty="0" err="1"/>
                  <a:t>dưới</a:t>
                </a:r>
                <a:r>
                  <a:rPr lang="en-US" b="1" dirty="0"/>
                  <a:t>:</a:t>
                </a: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499878" y="6385286"/>
                <a:ext cx="24023881" cy="6447278"/>
              </a:xfrm>
              <a:prstGeom prst="rect">
                <a:avLst/>
              </a:prstGeom>
              <a:blipFill>
                <a:blip r:embed="rId9"/>
                <a:stretch>
                  <a:fillRect l="-990" t="-1890" b="-3497"/>
                </a:stretch>
              </a:blipFill>
            </p:spPr>
            <p:txBody>
              <a:bodyPr/>
              <a:lstStyle/>
              <a:p>
                <a:r>
                  <a:rPr lang="en-US">
                    <a:noFill/>
                  </a:rPr>
                  <a:t> </a:t>
                </a:r>
              </a:p>
            </p:txBody>
          </p:sp>
        </mc:Fallback>
      </mc:AlternateContent>
    </p:spTree>
    <p:extLst>
      <p:ext uri="{BB962C8B-B14F-4D97-AF65-F5344CB8AC3E}">
        <p14:creationId xmlns:p14="http://schemas.microsoft.com/office/powerpoint/2010/main" val="390093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left)">
                                      <p:cBhvr>
                                        <p:cTn id="3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7"/>
            <a:ext cx="23995547" cy="392562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126159"/>
                <a:ext cx="23851148" cy="392415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một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cuộc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đội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chơi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sử</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dụng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tối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đa</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𝟐𝟒</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𝟗</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𝟐𝟏𝟎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cần</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𝟒</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pha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chế</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cần</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𝟑𝟎</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đường</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và</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𝟏</m:t>
                    </m:r>
                  </m:oMath>
                </a14:m>
                <a:r>
                  <a:rPr lang="en-US" sz="4100" b="1" dirty="0">
                    <a:latin typeface="Tahoma" panose="020B0604030504040204" pitchFamily="34" charset="0"/>
                    <a:ea typeface="Tahoma" panose="020B0604030504040204" pitchFamily="34" charset="0"/>
                    <a:cs typeface="Tahoma" panose="020B0604030504040204" pitchFamily="34" charset="0"/>
                  </a:rPr>
                  <a:t> gam </a:t>
                </a:r>
                <a:r>
                  <a:rPr lang="en-US" sz="4100" b="1" dirty="0" err="1">
                    <a:latin typeface="Tahoma" panose="020B0604030504040204" pitchFamily="34" charset="0"/>
                    <a:ea typeface="Tahoma" panose="020B0604030504040204" pitchFamily="34" charset="0"/>
                    <a:cs typeface="Tahoma" panose="020B0604030504040204" pitchFamily="34" charset="0"/>
                  </a:rPr>
                  <a:t>hương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liệu</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𝟖𝟎</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lít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nước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ngọt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loại</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𝑰𝑰</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được</a:t>
                </a: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latin typeface="Cambria Math" panose="02040503050406030204" pitchFamily="18" charset="0"/>
                      </a:rPr>
                      <m:t>𝟔𝟎</m:t>
                    </m:r>
                  </m:oMath>
                </a14:m>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Hỏi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số</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điểm</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thưởng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cao</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nhất</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có</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thể</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của</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mỗi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đội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cuộc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thi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là</a:t>
                </a:r>
                <a:r>
                  <a:rPr lang="en-US" sz="4100" b="1" dirty="0">
                    <a:latin typeface="Tahoma" panose="020B0604030504040204" pitchFamily="34" charset="0"/>
                    <a:ea typeface="Tahoma" panose="020B0604030504040204" pitchFamily="34" charset="0"/>
                    <a:cs typeface="Tahoma" panose="020B0604030504040204" pitchFamily="34" charset="0"/>
                  </a:rPr>
                  <a:t> bao </a:t>
                </a:r>
                <a:r>
                  <a:rPr lang="en-US" sz="4100" b="1" dirty="0" err="1">
                    <a:latin typeface="Tahoma" panose="020B0604030504040204" pitchFamily="34" charset="0"/>
                    <a:ea typeface="Tahoma" panose="020B0604030504040204" pitchFamily="34" charset="0"/>
                    <a:cs typeface="Tahoma" panose="020B0604030504040204" pitchFamily="34" charset="0"/>
                  </a:rPr>
                  <a:t>nhiêu</a:t>
                </a:r>
                <a:r>
                  <a:rPr lang="en-US" sz="41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126159"/>
                <a:ext cx="23851148" cy="3924151"/>
              </a:xfrm>
              <a:prstGeom prst="rect">
                <a:avLst/>
              </a:prstGeom>
              <a:blipFill>
                <a:blip r:embed="rId3"/>
                <a:stretch>
                  <a:fillRect l="-920" t="-1863" b="-5901"/>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39566" y="2193778"/>
            <a:ext cx="3250096" cy="592116"/>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3:</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180609" y="6282737"/>
            <a:ext cx="23995547" cy="7141831"/>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70964" y="6172200"/>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499879" y="6385286"/>
                <a:ext cx="13139922" cy="2141035"/>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ứng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m:t>
                        </m:r>
                        <m:r>
                          <a:rPr lang="en-US" b="1" i="1">
                            <a:latin typeface="Cambria Math" panose="02040503050406030204" pitchFamily="18" charset="0"/>
                          </a:rPr>
                          <m:t>𝑷</m:t>
                        </m:r>
                        <m:r>
                          <a:rPr lang="en-US" b="1" i="1">
                            <a:latin typeface="Cambria Math" panose="02040503050406030204" pitchFamily="18" charset="0"/>
                          </a:rPr>
                          <m:t>)</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suy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r>
                      <a:rPr lang="en-US" b="1" i="1">
                        <a:latin typeface="Cambria Math" panose="02040503050406030204" pitchFamily="18" charset="0"/>
                      </a:rPr>
                      <m:t>𝟖𝟎</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𝟔𝟒𝟎</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𝒎𝒂𝒙</m:t>
                        </m:r>
                      </m:sub>
                    </m:sSub>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499879" y="6385286"/>
                <a:ext cx="13139922" cy="2141035"/>
              </a:xfrm>
              <a:prstGeom prst="rect">
                <a:avLst/>
              </a:prstGeom>
              <a:blipFill>
                <a:blip r:embed="rId9"/>
                <a:stretch>
                  <a:fillRect l="-1809" t="-5966" b="-1193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E82DD76-A7C1-9385-D3A9-D34221F76779}"/>
              </a:ext>
            </a:extLst>
          </p:cNvPr>
          <p:cNvPicPr>
            <a:picLocks noChangeAspect="1"/>
          </p:cNvPicPr>
          <p:nvPr/>
        </p:nvPicPr>
        <p:blipFill>
          <a:blip r:embed="rId10"/>
          <a:stretch>
            <a:fillRect/>
          </a:stretch>
        </p:blipFill>
        <p:spPr>
          <a:xfrm>
            <a:off x="13766015" y="6465792"/>
            <a:ext cx="10502991" cy="6958773"/>
          </a:xfrm>
          <a:prstGeom prst="rect">
            <a:avLst/>
          </a:prstGeom>
        </p:spPr>
      </p:pic>
    </p:spTree>
    <p:extLst>
      <p:ext uri="{BB962C8B-B14F-4D97-AF65-F5344CB8AC3E}">
        <p14:creationId xmlns:p14="http://schemas.microsoft.com/office/powerpoint/2010/main" val="3357693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7"/>
            <a:ext cx="23995547" cy="224948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323303" y="2126159"/>
                <a:ext cx="23851148" cy="1973297"/>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Cho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tập</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hợp</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khác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rỗng</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𝟐</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e>
                    </m:d>
                  </m:oMath>
                </a14:m>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𝑩</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𝟐</m:t>
                        </m:r>
                        <m:r>
                          <a:rPr lang="en-US" b="1" i="1" smtClean="0">
                            <a:latin typeface="Cambria Math" panose="02040503050406030204" pitchFamily="18" charset="0"/>
                          </a:rPr>
                          <m:t>]</m:t>
                        </m:r>
                      </m:e>
                    </m:d>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𝟒</m:t>
                        </m:r>
                        <m:r>
                          <a:rPr lang="en-US" b="1" i="1">
                            <a:latin typeface="Cambria Math" panose="02040503050406030204" pitchFamily="18" charset="0"/>
                          </a:rPr>
                          <m:t>;+∞</m:t>
                        </m:r>
                      </m:e>
                    </m:d>
                  </m:oMath>
                </a14:m>
                <a:r>
                  <a:rPr lang="fr-FR"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fr-FR" b="1" dirty="0" err="1">
                    <a:latin typeface="Tahoma" panose="020B0604030504040204" pitchFamily="34" charset="0"/>
                    <a:ea typeface="Tahoma" panose="020B0604030504040204" pitchFamily="34" charset="0"/>
                    <a:cs typeface="Tahoma" panose="020B0604030504040204" pitchFamily="34" charset="0"/>
                  </a:rPr>
                  <a:t>Tìm</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tất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cả</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giá</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trị</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thực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𝒎</m:t>
                    </m:r>
                  </m:oMath>
                </a14:m>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để</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23303" y="2126159"/>
                <a:ext cx="23851148" cy="1973297"/>
              </a:xfrm>
              <a:prstGeom prst="rect">
                <a:avLst/>
              </a:prstGeom>
              <a:blipFill>
                <a:blip r:embed="rId3"/>
                <a:stretch>
                  <a:fillRect l="-997" b="-13622"/>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39566" y="2193777"/>
            <a:ext cx="2985247" cy="710769"/>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4:</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209549" y="4651140"/>
            <a:ext cx="23995547" cy="876006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99904" y="4540603"/>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528818" y="3505200"/>
                <a:ext cx="17911581" cy="9467913"/>
              </a:xfrm>
              <a:prstGeom prst="rect">
                <a:avLst/>
              </a:prstGeom>
              <a:noFill/>
            </p:spPr>
            <p:txBody>
              <a:bodyPr wrap="square">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t>Để</a:t>
                </a:r>
                <a:r>
                  <a:rPr lang="en-US" b="1" dirty="0"/>
                  <a:t>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𝟐</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e>
                          <m:e>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𝟐</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&gt;</m:t>
                                    </m:r>
                                    <m:r>
                                      <a:rPr lang="en-US" b="1" i="1">
                                        <a:latin typeface="Cambria Math" panose="02040503050406030204" pitchFamily="18" charset="0"/>
                                      </a:rPr>
                                      <m:t>𝟒</m:t>
                                    </m:r>
                                  </m:e>
                                </m:eqArr>
                              </m:e>
                            </m:d>
                          </m:e>
                        </m:eqArr>
                      </m:e>
                    </m:d>
                  </m:oMath>
                </a14:m>
                <a:endParaRPr lang="en-US" b="1" i="1" dirty="0"/>
              </a:p>
              <a:p>
                <a:pPr>
                  <a:lnSpc>
                    <a:spcPct val="150000"/>
                  </a:lnSpc>
                </a:pPr>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e>
                          <m:e>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e>
                                  <m:e>
                                    <m:r>
                                      <a:rPr lang="en-US" b="1" i="1">
                                        <a:latin typeface="Cambria Math" panose="02040503050406030204" pitchFamily="18" charset="0"/>
                                      </a:rPr>
                                      <m:t>𝒎</m:t>
                                    </m:r>
                                    <m:r>
                                      <a:rPr lang="en-US" b="1" i="1">
                                        <a:latin typeface="Cambria Math" panose="02040503050406030204" pitchFamily="18" charset="0"/>
                                      </a:rPr>
                                      <m:t>&gt;</m:t>
                                    </m:r>
                                    <m:r>
                                      <a:rPr lang="en-US" b="1" i="1">
                                        <a:latin typeface="Cambria Math" panose="02040503050406030204" pitchFamily="18" charset="0"/>
                                      </a:rPr>
                                      <m:t>𝟏</m:t>
                                    </m:r>
                                  </m:e>
                                </m:eqArr>
                              </m:e>
                            </m:d>
                          </m:e>
                        </m:eqArr>
                      </m:e>
                    </m:d>
                  </m:oMath>
                </a14:m>
                <a:endParaRPr lang="en-US" b="1" i="1" dirty="0"/>
              </a:p>
              <a:p>
                <a:pPr>
                  <a:lnSpc>
                    <a:spcPct val="150000"/>
                  </a:lnSpc>
                </a:pPr>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𝟏</m:t>
                            </m:r>
                            <m:r>
                              <a:rPr lang="en-US" b="1" i="1">
                                <a:latin typeface="Cambria Math" panose="02040503050406030204" pitchFamily="18" charset="0"/>
                              </a:rPr>
                              <m:t>&lt;</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e>
                        </m:eqArr>
                      </m:e>
                    </m:d>
                  </m:oMath>
                </a14:m>
                <a:r>
                  <a:rPr lang="en-US" b="1" dirty="0"/>
                  <a:t>.</a:t>
                </a: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528818" y="3505200"/>
                <a:ext cx="17911581" cy="946791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5916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09549" y="2136467"/>
            <a:ext cx="23995547" cy="224948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1001214" y="2504337"/>
                <a:ext cx="23851148" cy="143885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𝒙</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𝟏𝟐</m:t>
                                </m:r>
                              </m:e>
                            </m:rad>
                          </m:den>
                        </m:f>
                      </m:e>
                    </m:ra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001214" y="2504337"/>
                <a:ext cx="23851148" cy="1438855"/>
              </a:xfrm>
              <a:prstGeom prst="rect">
                <a:avLst/>
              </a:prstGeom>
              <a:blipFill>
                <a:blip r:embed="rId3"/>
                <a:stretch>
                  <a:fillRect/>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139566" y="2193777"/>
            <a:ext cx="2985247" cy="710769"/>
            <a:chOff x="0" y="746"/>
            <a:chExt cx="20361"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1310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5:</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2" name="Group 71">
            <a:extLst>
              <a:ext uri="{FF2B5EF4-FFF2-40B4-BE49-F238E27FC236}">
                <a16:creationId xmlns:a16="http://schemas.microsoft.com/office/drawing/2014/main" id="{29F88E5E-83FF-4C62-9C65-07E059A215E0}"/>
              </a:ext>
            </a:extLst>
          </p:cNvPr>
          <p:cNvGrpSpPr/>
          <p:nvPr/>
        </p:nvGrpSpPr>
        <p:grpSpPr>
          <a:xfrm>
            <a:off x="3124813" y="1104944"/>
            <a:ext cx="14527621" cy="1045672"/>
            <a:chOff x="2870045" y="5432647"/>
            <a:chExt cx="14527621" cy="1045672"/>
          </a:xfrm>
        </p:grpSpPr>
        <p:sp>
          <p:nvSpPr>
            <p:cNvPr id="73" name="Freeform 71">
              <a:extLst>
                <a:ext uri="{FF2B5EF4-FFF2-40B4-BE49-F238E27FC236}">
                  <a16:creationId xmlns:a16="http://schemas.microsoft.com/office/drawing/2014/main" id="{921805DF-6E90-4212-8FF1-8FC379821E2A}"/>
                </a:ext>
              </a:extLst>
            </p:cNvPr>
            <p:cNvSpPr>
              <a:spLocks/>
            </p:cNvSpPr>
            <p:nvPr/>
          </p:nvSpPr>
          <p:spPr bwMode="auto">
            <a:xfrm flipH="1">
              <a:off x="7096459" y="5961667"/>
              <a:ext cx="2235326" cy="400827"/>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4" name="Group 30">
              <a:extLst>
                <a:ext uri="{FF2B5EF4-FFF2-40B4-BE49-F238E27FC236}">
                  <a16:creationId xmlns:a16="http://schemas.microsoft.com/office/drawing/2014/main" id="{98E27F84-170E-4853-9BF1-18913AE197F1}"/>
                </a:ext>
              </a:extLst>
            </p:cNvPr>
            <p:cNvGrpSpPr/>
            <p:nvPr/>
          </p:nvGrpSpPr>
          <p:grpSpPr>
            <a:xfrm>
              <a:off x="2870045" y="5432647"/>
              <a:ext cx="14527621" cy="1045672"/>
              <a:chOff x="739068" y="1515168"/>
              <a:chExt cx="8632368" cy="1089077"/>
            </a:xfrm>
            <a:solidFill>
              <a:srgbClr val="FFC000"/>
            </a:solidFill>
          </p:grpSpPr>
          <p:sp>
            <p:nvSpPr>
              <p:cNvPr id="75" name="Freeform 71">
                <a:extLst>
                  <a:ext uri="{FF2B5EF4-FFF2-40B4-BE49-F238E27FC236}">
                    <a16:creationId xmlns:a16="http://schemas.microsoft.com/office/drawing/2014/main" id="{B0B8CDC3-3047-421E-8B6A-0FF72006808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6" name="Oval 72">
                <a:extLst>
                  <a:ext uri="{FF2B5EF4-FFF2-40B4-BE49-F238E27FC236}">
                    <a16:creationId xmlns:a16="http://schemas.microsoft.com/office/drawing/2014/main" id="{7774052A-9316-4F2A-BDAB-A9496F4CC5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7" name="Freeform 73">
                <a:extLst>
                  <a:ext uri="{FF2B5EF4-FFF2-40B4-BE49-F238E27FC236}">
                    <a16:creationId xmlns:a16="http://schemas.microsoft.com/office/drawing/2014/main" id="{3C209B29-50A3-4B5C-A93A-F02F52963FC4}"/>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8" name="Freeform 74">
                <a:extLst>
                  <a:ext uri="{FF2B5EF4-FFF2-40B4-BE49-F238E27FC236}">
                    <a16:creationId xmlns:a16="http://schemas.microsoft.com/office/drawing/2014/main" id="{AD8CFA2A-7CC2-49AC-8309-36767D76655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9" name="Freeform 75">
                <a:extLst>
                  <a:ext uri="{FF2B5EF4-FFF2-40B4-BE49-F238E27FC236}">
                    <a16:creationId xmlns:a16="http://schemas.microsoft.com/office/drawing/2014/main" id="{8E68931C-489D-4F42-BC9B-EF096183A17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0" name="Freeform 76">
                <a:extLst>
                  <a:ext uri="{FF2B5EF4-FFF2-40B4-BE49-F238E27FC236}">
                    <a16:creationId xmlns:a16="http://schemas.microsoft.com/office/drawing/2014/main" id="{0C810105-4365-4359-96F4-AA4D662D68C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1" name="Freeform 77">
                <a:extLst>
                  <a:ext uri="{FF2B5EF4-FFF2-40B4-BE49-F238E27FC236}">
                    <a16:creationId xmlns:a16="http://schemas.microsoft.com/office/drawing/2014/main" id="{7B3B9B47-800E-4EE0-96C6-02D7A62E81A3}"/>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2" name="Freeform 78">
                <a:extLst>
                  <a:ext uri="{FF2B5EF4-FFF2-40B4-BE49-F238E27FC236}">
                    <a16:creationId xmlns:a16="http://schemas.microsoft.com/office/drawing/2014/main" id="{5B024B46-9CB5-4404-935F-CD0478BB99A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3" name="Freeform 79">
                <a:extLst>
                  <a:ext uri="{FF2B5EF4-FFF2-40B4-BE49-F238E27FC236}">
                    <a16:creationId xmlns:a16="http://schemas.microsoft.com/office/drawing/2014/main" id="{8FC3D359-AAD7-4BF4-B0CF-59D9E9C732D1}"/>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4" name="Freeform 80">
                <a:extLst>
                  <a:ext uri="{FF2B5EF4-FFF2-40B4-BE49-F238E27FC236}">
                    <a16:creationId xmlns:a16="http://schemas.microsoft.com/office/drawing/2014/main" id="{F200B5BB-3CBF-4843-8793-353E53D26A6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5" name="Freeform 81">
                <a:extLst>
                  <a:ext uri="{FF2B5EF4-FFF2-40B4-BE49-F238E27FC236}">
                    <a16:creationId xmlns:a16="http://schemas.microsoft.com/office/drawing/2014/main" id="{6B582011-EF6A-46D0-9DAD-5A897C8F46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4B9687C2-A9AE-4700-B828-725C31D269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7" name="TextBox 43">
                <a:extLst>
                  <a:ext uri="{FF2B5EF4-FFF2-40B4-BE49-F238E27FC236}">
                    <a16:creationId xmlns:a16="http://schemas.microsoft.com/office/drawing/2014/main" id="{0B90D528-0CD1-4231-B25C-7E3E6B16A50B}"/>
                  </a:ext>
                </a:extLst>
              </p:cNvPr>
              <p:cNvSpPr txBox="1"/>
              <p:nvPr/>
            </p:nvSpPr>
            <p:spPr>
              <a:xfrm>
                <a:off x="2334254" y="1537519"/>
                <a:ext cx="7037182" cy="93087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9705" algn="ctr">
                  <a:lnSpc>
                    <a:spcPct val="135000"/>
                  </a:lnSpc>
                  <a:spcBef>
                    <a:spcPts val="600"/>
                  </a:spcBef>
                  <a:spcAft>
                    <a:spcPts val="600"/>
                  </a:spcAft>
                  <a:tabLst>
                    <a:tab pos="179705" algn="l"/>
                    <a:tab pos="3420110" algn="l"/>
                    <a:tab pos="5039995" algn="l"/>
                  </a:tabLst>
                </a:pP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III. PHIẾU BÀI TẬP TỰ LUẬN</a:t>
                </a:r>
              </a:p>
            </p:txBody>
          </p:sp>
        </p:grpSp>
      </p:grpSp>
      <p:graphicFrame>
        <p:nvGraphicFramePr>
          <p:cNvPr id="8" name="Object 7">
            <a:extLst>
              <a:ext uri="{FF2B5EF4-FFF2-40B4-BE49-F238E27FC236}">
                <a16:creationId xmlns:a16="http://schemas.microsoft.com/office/drawing/2014/main" id="{D09C7355-8CFF-41E6-B904-CCF0A66C289F}"/>
              </a:ext>
            </a:extLst>
          </p:cNvPr>
          <p:cNvGraphicFramePr>
            <a:graphicFrameLocks noChangeAspect="1"/>
          </p:cNvGraphicFramePr>
          <p:nvPr/>
        </p:nvGraphicFramePr>
        <p:xfrm>
          <a:off x="-420069" y="1576677"/>
          <a:ext cx="152400" cy="171450"/>
        </p:xfrm>
        <a:graphic>
          <a:graphicData uri="http://schemas.openxmlformats.org/presentationml/2006/ole">
            <mc:AlternateContent xmlns:mc="http://schemas.openxmlformats.org/markup-compatibility/2006">
              <mc:Choice xmlns:v="urn:schemas-microsoft-com:vml" Requires="v">
                <p:oleObj name="Equation" r:id="rId4" imgW="152400" imgH="165100" progId="Equation.DSMT4">
                  <p:embed/>
                </p:oleObj>
              </mc:Choice>
              <mc:Fallback>
                <p:oleObj name="Equation" r:id="rId4" imgW="152400" imgH="165100" progId="Equation.DSMT4">
                  <p:embed/>
                  <p:pic>
                    <p:nvPicPr>
                      <p:cNvPr id="8" name="Object 7">
                        <a:extLst>
                          <a:ext uri="{FF2B5EF4-FFF2-40B4-BE49-F238E27FC236}">
                            <a16:creationId xmlns:a16="http://schemas.microsoft.com/office/drawing/2014/main" id="{D09C7355-8CFF-41E6-B904-CCF0A66C2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69" y="1576677"/>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a:extLst>
              <a:ext uri="{FF2B5EF4-FFF2-40B4-BE49-F238E27FC236}">
                <a16:creationId xmlns:a16="http://schemas.microsoft.com/office/drawing/2014/main" id="{BBF502D8-4FC6-4E8D-9B53-0510AA7A219A}"/>
              </a:ext>
            </a:extLst>
          </p:cNvPr>
          <p:cNvGraphicFramePr>
            <a:graphicFrameLocks noChangeAspect="1"/>
          </p:cNvGraphicFramePr>
          <p:nvPr/>
        </p:nvGraphicFramePr>
        <p:xfrm>
          <a:off x="-4346124" y="6000383"/>
          <a:ext cx="152400" cy="171450"/>
        </p:xfrm>
        <a:graphic>
          <a:graphicData uri="http://schemas.openxmlformats.org/presentationml/2006/ole">
            <mc:AlternateContent xmlns:mc="http://schemas.openxmlformats.org/markup-compatibility/2006">
              <mc:Choice xmlns:v="urn:schemas-microsoft-com:vml" Requires="v">
                <p:oleObj name="Equation" r:id="rId6" imgW="152400" imgH="165100" progId="Equation.DSMT4">
                  <p:embed/>
                </p:oleObj>
              </mc:Choice>
              <mc:Fallback>
                <p:oleObj name="Equation" r:id="rId6" imgW="152400" imgH="165100" progId="Equation.DSMT4">
                  <p:embed/>
                  <p:pic>
                    <p:nvPicPr>
                      <p:cNvPr id="23" name="Object 22">
                        <a:extLst>
                          <a:ext uri="{FF2B5EF4-FFF2-40B4-BE49-F238E27FC236}">
                            <a16:creationId xmlns:a16="http://schemas.microsoft.com/office/drawing/2014/main" id="{BBF502D8-4FC6-4E8D-9B53-0510AA7A2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124" y="600038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81CB6E27-DFEA-45DD-9EE6-BA2DF17810AD}"/>
              </a:ext>
            </a:extLst>
          </p:cNvPr>
          <p:cNvGraphicFramePr>
            <a:graphicFrameLocks noChangeAspect="1"/>
          </p:cNvGraphicFramePr>
          <p:nvPr/>
        </p:nvGraphicFramePr>
        <p:xfrm>
          <a:off x="-4346124" y="6171833"/>
          <a:ext cx="152400" cy="171450"/>
        </p:xfrm>
        <a:graphic>
          <a:graphicData uri="http://schemas.openxmlformats.org/presentationml/2006/ole">
            <mc:AlternateContent xmlns:mc="http://schemas.openxmlformats.org/markup-compatibility/2006">
              <mc:Choice xmlns:v="urn:schemas-microsoft-com:vml" Requires="v">
                <p:oleObj name="Equation" r:id="rId7" imgW="152400" imgH="165100" progId="Equation.DSMT4">
                  <p:embed/>
                </p:oleObj>
              </mc:Choice>
              <mc:Fallback>
                <p:oleObj name="Equation" r:id="rId7" imgW="152400" imgH="165100" progId="Equation.DSMT4">
                  <p:embed/>
                  <p:pic>
                    <p:nvPicPr>
                      <p:cNvPr id="24" name="Object 23">
                        <a:extLst>
                          <a:ext uri="{FF2B5EF4-FFF2-40B4-BE49-F238E27FC236}">
                            <a16:creationId xmlns:a16="http://schemas.microsoft.com/office/drawing/2014/main" id="{81CB6E27-DFEA-45DD-9EE6-BA2DF178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124" y="6171833"/>
                        <a:ext cx="1524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2">
            <a:extLst>
              <a:ext uri="{FF2B5EF4-FFF2-40B4-BE49-F238E27FC236}">
                <a16:creationId xmlns:a16="http://schemas.microsoft.com/office/drawing/2014/main" id="{094850E2-9919-C5C7-02E2-5E68B9C947D0}"/>
              </a:ext>
            </a:extLst>
          </p:cNvPr>
          <p:cNvSpPr txBox="1">
            <a:spLocks/>
          </p:cNvSpPr>
          <p:nvPr/>
        </p:nvSpPr>
        <p:spPr>
          <a:xfrm>
            <a:off x="209549" y="4651140"/>
            <a:ext cx="23995547" cy="876006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1F6B0A5-A920-66DF-FA98-5B2DD22ABC29}"/>
              </a:ext>
            </a:extLst>
          </p:cNvPr>
          <p:cNvSpPr txBox="1"/>
          <p:nvPr/>
        </p:nvSpPr>
        <p:spPr>
          <a:xfrm>
            <a:off x="299904" y="4540603"/>
            <a:ext cx="23936568" cy="969946"/>
          </a:xfrm>
          <a:prstGeom prst="rect">
            <a:avLst/>
          </a:prstGeom>
          <a:noFill/>
        </p:spPr>
        <p:txBody>
          <a:bodyPr wrap="square">
            <a:spAutoFit/>
          </a:bodyPr>
          <a:lstStyle/>
          <a:p>
            <a:pPr>
              <a:lnSpc>
                <a:spcPct val="150000"/>
              </a:lnSpc>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BE4FB2-4BB1-2E19-E086-BA8DB940AD11}"/>
                  </a:ext>
                </a:extLst>
              </p:cNvPr>
              <p:cNvSpPr txBox="1"/>
              <p:nvPr/>
            </p:nvSpPr>
            <p:spPr>
              <a:xfrm>
                <a:off x="551438" y="4640750"/>
                <a:ext cx="23532658" cy="8396209"/>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𝒙</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𝟏𝟐</m:t>
                                </m:r>
                              </m:e>
                            </m:rad>
                          </m:den>
                        </m:f>
                      </m:e>
                    </m:ra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left"/>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𝒙</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𝟏𝟐</m:t>
                              </m:r>
                            </m:e>
                          </m:rad>
                        </m:den>
                      </m:f>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e>
                            </m:mr>
                            <m:mr>
                              <m:e>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&gt;</m:t>
                                </m:r>
                                <m:r>
                                  <a:rPr lang="en-US" b="1" i="1">
                                    <a:latin typeface="Cambria Math" panose="02040503050406030204" pitchFamily="18" charset="0"/>
                                  </a:rPr>
                                  <m:t>𝟎</m:t>
                                </m:r>
                              </m:e>
                            </m:mr>
                          </m:m>
                        </m:e>
                      </m:d>
                    </m:oMath>
                  </m:oMathPara>
                </a14:m>
                <a:endParaRPr lang="en-US" b="1" i="1" dirty="0"/>
              </a:p>
              <a:p>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e>
                          </m:mr>
                          <m:mr>
                            <m:e>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)&gt;</m:t>
                              </m:r>
                              <m:r>
                                <a:rPr lang="en-US" b="1" i="1">
                                  <a:latin typeface="Cambria Math" panose="02040503050406030204" pitchFamily="18" charset="0"/>
                                </a:rPr>
                                <m:t>𝟎</m:t>
                              </m:r>
                            </m:e>
                          </m:mr>
                        </m:m>
                      </m:e>
                    </m:d>
                  </m:oMath>
                </a14:m>
                <a:br>
                  <a:rPr lang="en-US" b="1" dirty="0"/>
                </a:br>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e>
                          </m:mr>
                          <m:mr>
                            <m:e>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&gt;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&gt;</m:t>
                                                </m:r>
                                                <m:r>
                                                  <a:rPr lang="en-US" b="1" i="1">
                                                    <a:latin typeface="Cambria Math" panose="02040503050406030204" pitchFamily="18" charset="0"/>
                                                  </a:rPr>
                                                  <m:t>𝟎</m:t>
                                                </m:r>
                                              </m:e>
                                            </m:eqArr>
                                          </m:e>
                                        </m:d>
                                      </m:e>
                                    </m:mr>
                                    <m:mr>
                                      <m:e>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&lt;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&lt;</m:t>
                                                </m:r>
                                                <m:r>
                                                  <a:rPr lang="en-US" b="1" i="1">
                                                    <a:latin typeface="Cambria Math" panose="02040503050406030204" pitchFamily="18" charset="0"/>
                                                  </a:rPr>
                                                  <m:t>𝟎</m:t>
                                                </m:r>
                                              </m:e>
                                            </m:eqArr>
                                          </m:e>
                                        </m:d>
                                      </m:e>
                                    </m:mr>
                                  </m:m>
                                </m:e>
                              </m:d>
                            </m:e>
                          </m:mr>
                        </m:m>
                      </m:e>
                    </m:d>
                    <m:r>
                      <a:rPr lang="en-US" b="1" i="1" smtClean="0">
                        <a:latin typeface="Cambria Math" panose="02040503050406030204" pitchFamily="18" charset="0"/>
                      </a:rPr>
                      <m:t>  </m:t>
                    </m:r>
                  </m:oMath>
                </a14:m>
                <a:endParaRPr lang="en-US" b="1"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E6BE4FB2-4BB1-2E19-E086-BA8DB940AD11}"/>
                  </a:ext>
                </a:extLst>
              </p:cNvPr>
              <p:cNvSpPr txBox="1">
                <a:spLocks noRot="1" noChangeAspect="1" noMove="1" noResize="1" noEditPoints="1" noAdjustHandles="1" noChangeArrowheads="1" noChangeShapeType="1" noTextEdit="1"/>
              </p:cNvSpPr>
              <p:nvPr/>
            </p:nvSpPr>
            <p:spPr>
              <a:xfrm>
                <a:off x="551438" y="4640750"/>
                <a:ext cx="23532658" cy="839620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B54C51A-86ED-9BE8-0328-D7278E04C1F1}"/>
                  </a:ext>
                </a:extLst>
              </p:cNvPr>
              <p:cNvSpPr txBox="1"/>
              <p:nvPr/>
            </p:nvSpPr>
            <p:spPr>
              <a:xfrm>
                <a:off x="14630400" y="7179897"/>
                <a:ext cx="6631056" cy="4561954"/>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e>
                            </m:mr>
                            <m:mr>
                              <m:e>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mr>
                                      <m:m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e>
                                      </m:mr>
                                    </m:m>
                                  </m:e>
                                </m:d>
                              </m:e>
                            </m:mr>
                          </m:m>
                        </m:e>
                      </m:d>
                    </m:oMath>
                  </m:oMathPara>
                </a14:m>
                <a:endParaRPr kumimoji="0" lang="en-US" sz="43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e>
                      </m:d>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43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0B54C51A-86ED-9BE8-0328-D7278E04C1F1}"/>
                  </a:ext>
                </a:extLst>
              </p:cNvPr>
              <p:cNvSpPr txBox="1">
                <a:spLocks noRot="1" noChangeAspect="1" noMove="1" noResize="1" noEditPoints="1" noAdjustHandles="1" noChangeArrowheads="1" noChangeShapeType="1" noTextEdit="1"/>
              </p:cNvSpPr>
              <p:nvPr/>
            </p:nvSpPr>
            <p:spPr>
              <a:xfrm>
                <a:off x="14630400" y="7179897"/>
                <a:ext cx="6631056" cy="4561954"/>
              </a:xfrm>
              <a:prstGeom prst="rect">
                <a:avLst/>
              </a:prstGeom>
              <a:blipFill>
                <a:blip r:embed="rId10"/>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67C09199-EB8A-2431-EA76-B2EF327E4D88}"/>
              </a:ext>
            </a:extLst>
          </p:cNvPr>
          <p:cNvCxnSpPr>
            <a:cxnSpLocks/>
          </p:cNvCxnSpPr>
          <p:nvPr/>
        </p:nvCxnSpPr>
        <p:spPr>
          <a:xfrm>
            <a:off x="13182600" y="6629400"/>
            <a:ext cx="0" cy="689233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62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left)">
                                      <p:cBhvr>
                                        <p:cTn id="4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85749" y="4865137"/>
            <a:ext cx="23723877" cy="381643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92376" y="1752601"/>
            <a:ext cx="23717251" cy="2971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429039" y="1752600"/>
            <a:ext cx="23562049" cy="2800767"/>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thoi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21" name="TextBox 20">
            <a:extLst>
              <a:ext uri="{FF2B5EF4-FFF2-40B4-BE49-F238E27FC236}">
                <a16:creationId xmlns:a16="http://schemas.microsoft.com/office/drawing/2014/main" id="{D46CAAFC-9010-6D5E-43CE-CC57B806ECC9}"/>
              </a:ext>
            </a:extLst>
          </p:cNvPr>
          <p:cNvSpPr txBox="1"/>
          <p:nvPr/>
        </p:nvSpPr>
        <p:spPr>
          <a:xfrm>
            <a:off x="429038" y="4751029"/>
            <a:ext cx="23562049" cy="381642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a) Hai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thoi</a:t>
            </a:r>
            <a:r>
              <a:rPr lang="en-US" sz="4400" b="1" dirty="0">
                <a:latin typeface="Tahoma" panose="020B0604030504040204" pitchFamily="34" charset="0"/>
                <a:ea typeface="Tahoma" panose="020B0604030504040204" pitchFamily="34" charset="0"/>
                <a:cs typeface="Tahoma" panose="020B0604030504040204" pitchFamily="34" charset="0"/>
              </a:rPr>
              <a:t>.</a:t>
            </a:r>
          </a:p>
        </p:txBody>
      </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7474" y="1752600"/>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48" name="Content Placeholder 2">
            <a:extLst>
              <a:ext uri="{FF2B5EF4-FFF2-40B4-BE49-F238E27FC236}">
                <a16:creationId xmlns:a16="http://schemas.microsoft.com/office/drawing/2014/main" id="{E915DE8E-8A20-D225-6E4B-B6FB2479C73D}"/>
              </a:ext>
            </a:extLst>
          </p:cNvPr>
          <p:cNvSpPr txBox="1">
            <a:spLocks/>
          </p:cNvSpPr>
          <p:nvPr/>
        </p:nvSpPr>
        <p:spPr>
          <a:xfrm>
            <a:off x="292375" y="9036770"/>
            <a:ext cx="23717251" cy="434958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28B7AC3-6254-FE7B-10A7-3DB1C88E8927}"/>
                  </a:ext>
                </a:extLst>
              </p:cNvPr>
              <p:cNvSpPr txBox="1"/>
              <p:nvPr/>
            </p:nvSpPr>
            <p:spPr>
              <a:xfrm>
                <a:off x="292375" y="9732948"/>
                <a:ext cx="23395278" cy="3337452"/>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Lập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phủ</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định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mỗi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xét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tính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đúng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nó</a:t>
                </a:r>
                <a:r>
                  <a:rPr lang="en-US" sz="4000" b="1" dirty="0">
                    <a:latin typeface="Tahoma" panose="020B0604030504040204" pitchFamily="34" charset="0"/>
                    <a:ea typeface="Tahoma" panose="020B0604030504040204" pitchFamily="34" charset="0"/>
                    <a:cs typeface="Tahoma" panose="020B0604030504040204" pitchFamily="34" charset="0"/>
                  </a:rPr>
                  <a:t>.</a:t>
                </a:r>
              </a:p>
              <a:p>
                <a:r>
                  <a:rPr lang="en-US" sz="40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𝑵</m:t>
                    </m:r>
                    <m:r>
                      <a:rPr lang="en-US" sz="4000" b="1" i="1">
                        <a:latin typeface="Cambria Math" panose="02040503050406030204" pitchFamily="18" charset="0"/>
                      </a:rPr>
                      <m:t>:−</m:t>
                    </m:r>
                    <m:r>
                      <a:rPr lang="en-US" sz="4000" b="1" i="1">
                        <a:latin typeface="Cambria Math" panose="02040503050406030204" pitchFamily="18" charset="0"/>
                      </a:rPr>
                      <m:t>𝟐</m:t>
                    </m:r>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1">
                            <a:latin typeface="Cambria Math" panose="02040503050406030204" pitchFamily="18" charset="0"/>
                          </a:rPr>
                          <m:t>𝟐</m:t>
                        </m:r>
                      </m:sup>
                    </m:sSup>
                    <m:r>
                      <a:rPr lang="en-US" sz="4000" b="1" i="1">
                        <a:latin typeface="Cambria Math" panose="02040503050406030204" pitchFamily="18" charset="0"/>
                      </a:rPr>
                      <m:t>+</m:t>
                    </m:r>
                    <m:r>
                      <a:rPr lang="en-US" sz="4000" b="1" i="1">
                        <a:latin typeface="Cambria Math" panose="02040503050406030204" pitchFamily="18" charset="0"/>
                      </a:rPr>
                      <m:t>𝟓</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𝟕</m:t>
                    </m:r>
                    <m:r>
                      <a:rPr lang="en-US" sz="4000" b="1" i="1">
                        <a:latin typeface="Cambria Math" panose="02040503050406030204" pitchFamily="18" charset="0"/>
                      </a:rPr>
                      <m:t>=</m:t>
                    </m:r>
                    <m:r>
                      <a:rPr lang="en-US" sz="4000" b="1" i="1">
                        <a:latin typeface="Cambria Math" panose="02040503050406030204" pitchFamily="18" charset="0"/>
                      </a:rPr>
                      <m:t>𝟎</m:t>
                    </m:r>
                    <m:r>
                      <a:rPr lang="en-US" sz="4000" b="1" i="1" smtClean="0">
                        <a:latin typeface="Cambria Math" panose="02040503050406030204" pitchFamily="18" charset="0"/>
                      </a:rPr>
                      <m:t>.</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phủ</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định</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𝑵</m:t>
                    </m:r>
                    <m:r>
                      <a:rPr lang="en-US" sz="4000" b="1" i="1">
                        <a:latin typeface="Cambria Math" panose="02040503050406030204" pitchFamily="18" charset="0"/>
                      </a:rPr>
                      <m:t>:−</m:t>
                    </m:r>
                    <m:r>
                      <a:rPr lang="en-US" sz="4000" b="1" i="1">
                        <a:latin typeface="Cambria Math" panose="02040503050406030204" pitchFamily="18" charset="0"/>
                      </a:rPr>
                      <m:t>𝟐</m:t>
                    </m:r>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1">
                            <a:latin typeface="Cambria Math" panose="02040503050406030204" pitchFamily="18" charset="0"/>
                          </a:rPr>
                          <m:t>𝟐</m:t>
                        </m:r>
                      </m:sup>
                    </m:sSup>
                    <m:r>
                      <a:rPr lang="en-US" sz="4000" b="1" i="1">
                        <a:latin typeface="Cambria Math" panose="02040503050406030204" pitchFamily="18" charset="0"/>
                      </a:rPr>
                      <m:t>+</m:t>
                    </m:r>
                    <m:r>
                      <a:rPr lang="en-US" sz="4000" b="1" i="1">
                        <a:latin typeface="Cambria Math" panose="02040503050406030204" pitchFamily="18" charset="0"/>
                      </a:rPr>
                      <m:t>𝟓</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𝟕</m:t>
                    </m:r>
                    <m:r>
                      <a:rPr lang="en-US" sz="4000" b="1" i="1">
                        <a:latin typeface="Cambria Math" panose="02040503050406030204" pitchFamily="18" charset="0"/>
                      </a:rPr>
                      <m:t>≠</m:t>
                    </m:r>
                    <m:r>
                      <a:rPr lang="en-US" sz="4000" b="1" i="1">
                        <a:latin typeface="Cambria Math" panose="02040503050406030204" pitchFamily="18" charset="0"/>
                      </a:rPr>
                      <m:t>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p>
              <a:p>
                <a:r>
                  <a:rPr lang="en-US" sz="40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𝑹</m:t>
                    </m:r>
                    <m:r>
                      <a:rPr lang="en-US" sz="4000" b="1" i="1">
                        <a:latin typeface="Cambria Math" panose="02040503050406030204" pitchFamily="18" charset="0"/>
                      </a:rPr>
                      <m:t>:</m:t>
                    </m:r>
                    <m:r>
                      <a:rPr lang="en-US" sz="4000" b="1" i="1">
                        <a:latin typeface="Cambria Math" panose="02040503050406030204" pitchFamily="18" charset="0"/>
                      </a:rPr>
                      <m:t>𝟎</m:t>
                    </m:r>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𝟑</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phủ</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định</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𝑹</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𝒁</m:t>
                    </m:r>
                    <m:r>
                      <a:rPr lang="en-US" sz="4000" b="1" i="1">
                        <a:latin typeface="Cambria Math" panose="02040503050406030204" pitchFamily="18" charset="0"/>
                      </a:rPr>
                      <m:t>:</m:t>
                    </m:r>
                    <m:r>
                      <a:rPr lang="en-US" sz="4000" b="1" i="1">
                        <a:latin typeface="Cambria Math" panose="02040503050406030204" pitchFamily="18" charset="0"/>
                      </a:rPr>
                      <m:t>𝟐</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𝟑</m:t>
                    </m:r>
                    <m:r>
                      <a:rPr lang="en-US" sz="4000" b="1" i="1">
                        <a:latin typeface="Cambria Math" panose="02040503050406030204" pitchFamily="18" charset="0"/>
                      </a:rPr>
                      <m:t>=−</m:t>
                    </m:r>
                    <m:r>
                      <a:rPr lang="en-US" sz="4000" b="1" i="1">
                        <a:latin typeface="Cambria Math" panose="02040503050406030204" pitchFamily="18" charset="0"/>
                      </a:rPr>
                      <m:t>𝟐</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phủ</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định</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𝒁</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oMath>
                </a14:m>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000" b="1" i="1">
                        <a:latin typeface="Cambria Math" panose="02040503050406030204" pitchFamily="18" charset="0"/>
                      </a:rPr>
                      <m:t>∀</m:t>
                    </m:r>
                    <m:r>
                      <a:rPr lang="en-US" sz="4000" b="1" i="1">
                        <a:latin typeface="Cambria Math" panose="02040503050406030204" pitchFamily="18" charset="0"/>
                      </a:rPr>
                      <m:t>𝒙</m:t>
                    </m:r>
                    <m:r>
                      <a:rPr lang="en-US" sz="4000" b="1" i="1">
                        <a:latin typeface="Cambria Math" panose="02040503050406030204" pitchFamily="18" charset="0"/>
                      </a:rPr>
                      <m:t>∈</m:t>
                    </m:r>
                    <m:r>
                      <a:rPr lang="en-US" sz="4000" b="1" i="1">
                        <a:latin typeface="Cambria Math" panose="02040503050406030204" pitchFamily="18" charset="0"/>
                      </a:rPr>
                      <m:t>𝑹</m:t>
                    </m:r>
                    <m:r>
                      <a:rPr lang="en-US" sz="4000" b="1" i="1">
                        <a:latin typeface="Cambria Math" panose="02040503050406030204" pitchFamily="18" charset="0"/>
                      </a:rPr>
                      <m:t>:</m:t>
                    </m:r>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1">
                            <a:latin typeface="Cambria Math" panose="02040503050406030204" pitchFamily="18" charset="0"/>
                          </a:rPr>
                          <m:t>𝟐</m:t>
                        </m:r>
                      </m:sup>
                    </m:sSup>
                    <m:r>
                      <a:rPr lang="en-US" sz="4000" b="1" i="1">
                        <a:latin typeface="Cambria Math" panose="02040503050406030204" pitchFamily="18" charset="0"/>
                      </a:rPr>
                      <m:t>+</m:t>
                    </m:r>
                    <m:r>
                      <a:rPr lang="en-US" sz="4000" b="1" i="1">
                        <a:latin typeface="Cambria Math" panose="02040503050406030204" pitchFamily="18" charset="0"/>
                      </a:rPr>
                      <m:t>𝟏</m:t>
                    </m:r>
                    <m:r>
                      <a:rPr lang="en-US" sz="4000" b="1" i="1">
                        <a:latin typeface="Cambria Math" panose="02040503050406030204" pitchFamily="18" charset="0"/>
                      </a:rPr>
                      <m:t>&gt;</m:t>
                    </m:r>
                    <m:r>
                      <a:rPr lang="en-US" sz="4000" b="1" i="1">
                        <a:latin typeface="Cambria Math" panose="02040503050406030204" pitchFamily="18" charset="0"/>
                      </a:rPr>
                      <m:t>𝟎</m:t>
                    </m:r>
                  </m:oMath>
                </a14:m>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Mệnh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phủ</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định</a:t>
                </a:r>
                <a:r>
                  <a:rPr lang="en-US"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𝑹</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𝟎</m:t>
                    </m:r>
                  </m:oMath>
                </a14:m>
                <a:endParaRPr lang="en-US" sz="40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928B7AC3-6254-FE7B-10A7-3DB1C88E8927}"/>
                  </a:ext>
                </a:extLst>
              </p:cNvPr>
              <p:cNvSpPr txBox="1">
                <a:spLocks noRot="1" noChangeAspect="1" noMove="1" noResize="1" noEditPoints="1" noAdjustHandles="1" noChangeArrowheads="1" noChangeShapeType="1" noTextEdit="1"/>
              </p:cNvSpPr>
              <p:nvPr/>
            </p:nvSpPr>
            <p:spPr>
              <a:xfrm>
                <a:off x="292375" y="9732948"/>
                <a:ext cx="23395278" cy="3337452"/>
              </a:xfrm>
              <a:prstGeom prst="rect">
                <a:avLst/>
              </a:prstGeom>
              <a:blipFill>
                <a:blip r:embed="rId3"/>
                <a:stretch>
                  <a:fillRect l="-938" t="-3291" b="-6399"/>
                </a:stretch>
              </a:blipFill>
            </p:spPr>
            <p:txBody>
              <a:bodyPr/>
              <a:lstStyle/>
              <a:p>
                <a:r>
                  <a:rPr lang="en-US">
                    <a:noFill/>
                  </a:rPr>
                  <a:t> </a:t>
                </a:r>
              </a:p>
            </p:txBody>
          </p:sp>
        </mc:Fallback>
      </mc:AlternateContent>
      <p:grpSp>
        <p:nvGrpSpPr>
          <p:cNvPr id="50" name="Group 320">
            <a:extLst>
              <a:ext uri="{FF2B5EF4-FFF2-40B4-BE49-F238E27FC236}">
                <a16:creationId xmlns:a16="http://schemas.microsoft.com/office/drawing/2014/main" id="{C3AE8414-CE72-3715-2942-078D9290F378}"/>
              </a:ext>
            </a:extLst>
          </p:cNvPr>
          <p:cNvGrpSpPr>
            <a:grpSpLocks/>
          </p:cNvGrpSpPr>
          <p:nvPr/>
        </p:nvGrpSpPr>
        <p:grpSpPr bwMode="auto">
          <a:xfrm>
            <a:off x="387626" y="8994940"/>
            <a:ext cx="5470519" cy="800490"/>
            <a:chOff x="0" y="746"/>
            <a:chExt cx="28934" cy="2256"/>
          </a:xfrm>
        </p:grpSpPr>
        <p:sp>
          <p:nvSpPr>
            <p:cNvPr id="51" name="TextBox 321">
              <a:extLst>
                <a:ext uri="{FF2B5EF4-FFF2-40B4-BE49-F238E27FC236}">
                  <a16:creationId xmlns:a16="http://schemas.microsoft.com/office/drawing/2014/main" id="{178D23D6-29D8-F761-B274-1F0FDB206816}"/>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4:</a:t>
              </a:r>
            </a:p>
          </p:txBody>
        </p:sp>
        <p:grpSp>
          <p:nvGrpSpPr>
            <p:cNvPr id="52" name="Group 58">
              <a:extLst>
                <a:ext uri="{FF2B5EF4-FFF2-40B4-BE49-F238E27FC236}">
                  <a16:creationId xmlns:a16="http://schemas.microsoft.com/office/drawing/2014/main" id="{67C48F20-2C85-F1C7-C1B7-9AA41A6D47FE}"/>
                </a:ext>
              </a:extLst>
            </p:cNvPr>
            <p:cNvGrpSpPr>
              <a:grpSpLocks/>
            </p:cNvGrpSpPr>
            <p:nvPr/>
          </p:nvGrpSpPr>
          <p:grpSpPr bwMode="auto">
            <a:xfrm>
              <a:off x="0" y="923"/>
              <a:ext cx="6270" cy="1976"/>
              <a:chOff x="0" y="923"/>
              <a:chExt cx="5754" cy="1976"/>
            </a:xfrm>
          </p:grpSpPr>
          <p:grpSp>
            <p:nvGrpSpPr>
              <p:cNvPr id="53" name="Group 59">
                <a:extLst>
                  <a:ext uri="{FF2B5EF4-FFF2-40B4-BE49-F238E27FC236}">
                    <a16:creationId xmlns:a16="http://schemas.microsoft.com/office/drawing/2014/main" id="{008158E7-308F-9106-E985-48B4BBD35170}"/>
                  </a:ext>
                </a:extLst>
              </p:cNvPr>
              <p:cNvGrpSpPr>
                <a:grpSpLocks/>
              </p:cNvGrpSpPr>
              <p:nvPr/>
            </p:nvGrpSpPr>
            <p:grpSpPr bwMode="auto">
              <a:xfrm>
                <a:off x="0" y="923"/>
                <a:ext cx="5754" cy="1976"/>
                <a:chOff x="0" y="923"/>
                <a:chExt cx="6444" cy="3028"/>
              </a:xfrm>
            </p:grpSpPr>
            <p:sp>
              <p:nvSpPr>
                <p:cNvPr id="56" name="Arrow: Pentagon 60">
                  <a:extLst>
                    <a:ext uri="{FF2B5EF4-FFF2-40B4-BE49-F238E27FC236}">
                      <a16:creationId xmlns:a16="http://schemas.microsoft.com/office/drawing/2014/main" id="{BD1A7E5D-EEFB-97C7-8E4B-CB9028989115}"/>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7" name="Arrow: Chevron 61">
                  <a:extLst>
                    <a:ext uri="{FF2B5EF4-FFF2-40B4-BE49-F238E27FC236}">
                      <a16:creationId xmlns:a16="http://schemas.microsoft.com/office/drawing/2014/main" id="{0DA4C32B-A8B0-F5A5-973C-D0A6FF6B9B6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Arrow: Chevron 62">
                  <a:extLst>
                    <a:ext uri="{FF2B5EF4-FFF2-40B4-BE49-F238E27FC236}">
                      <a16:creationId xmlns:a16="http://schemas.microsoft.com/office/drawing/2014/main" id="{F5940C2B-1018-62AF-C711-53A8DBBF35C2}"/>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54" name="Flowchart: Terminator 63">
                <a:extLst>
                  <a:ext uri="{FF2B5EF4-FFF2-40B4-BE49-F238E27FC236}">
                    <a16:creationId xmlns:a16="http://schemas.microsoft.com/office/drawing/2014/main" id="{5A6F1C37-67F8-E6C6-1BF0-A575D27A7AF3}"/>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5" name="Oval 64">
                <a:extLst>
                  <a:ext uri="{FF2B5EF4-FFF2-40B4-BE49-F238E27FC236}">
                    <a16:creationId xmlns:a16="http://schemas.microsoft.com/office/drawing/2014/main" id="{29B4CEED-97BD-762E-4581-464B8B96A063}"/>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59" name="TextBox 58">
            <a:extLst>
              <a:ext uri="{FF2B5EF4-FFF2-40B4-BE49-F238E27FC236}">
                <a16:creationId xmlns:a16="http://schemas.microsoft.com/office/drawing/2014/main" id="{9B1C7F7A-9835-60A3-638F-48025FE7AB76}"/>
              </a:ext>
            </a:extLst>
          </p:cNvPr>
          <p:cNvSpPr txBox="1"/>
          <p:nvPr/>
        </p:nvSpPr>
        <p:spPr>
          <a:xfrm>
            <a:off x="18554111" y="10218747"/>
            <a:ext cx="5294527"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60" name="TextBox 59">
            <a:extLst>
              <a:ext uri="{FF2B5EF4-FFF2-40B4-BE49-F238E27FC236}">
                <a16:creationId xmlns:a16="http://schemas.microsoft.com/office/drawing/2014/main" id="{4D2EE94C-AFBD-1016-D2FD-DF53741D3A4A}"/>
              </a:ext>
            </a:extLst>
          </p:cNvPr>
          <p:cNvSpPr txBox="1"/>
          <p:nvPr/>
        </p:nvSpPr>
        <p:spPr>
          <a:xfrm>
            <a:off x="13868400" y="10956050"/>
            <a:ext cx="5294527"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61" name="TextBox 60">
            <a:extLst>
              <a:ext uri="{FF2B5EF4-FFF2-40B4-BE49-F238E27FC236}">
                <a16:creationId xmlns:a16="http://schemas.microsoft.com/office/drawing/2014/main" id="{6A8F05F5-9C62-C715-1162-B162F1C3EF3C}"/>
              </a:ext>
            </a:extLst>
          </p:cNvPr>
          <p:cNvSpPr txBox="1"/>
          <p:nvPr/>
        </p:nvSpPr>
        <p:spPr>
          <a:xfrm>
            <a:off x="15846480" y="11558615"/>
            <a:ext cx="5294527"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62" name="TextBox 61">
            <a:extLst>
              <a:ext uri="{FF2B5EF4-FFF2-40B4-BE49-F238E27FC236}">
                <a16:creationId xmlns:a16="http://schemas.microsoft.com/office/drawing/2014/main" id="{F5E0254A-5B86-86FA-0FA5-BB5B880268E7}"/>
              </a:ext>
            </a:extLst>
          </p:cNvPr>
          <p:cNvSpPr txBox="1"/>
          <p:nvPr/>
        </p:nvSpPr>
        <p:spPr>
          <a:xfrm>
            <a:off x="15482073" y="12312668"/>
            <a:ext cx="5294527"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grpSp>
        <p:nvGrpSpPr>
          <p:cNvPr id="63" name="Group 47">
            <a:extLst>
              <a:ext uri="{FF2B5EF4-FFF2-40B4-BE49-F238E27FC236}">
                <a16:creationId xmlns:a16="http://schemas.microsoft.com/office/drawing/2014/main" id="{FF67232D-E259-F4B2-3A80-3A4071DEC2F5}"/>
              </a:ext>
            </a:extLst>
          </p:cNvPr>
          <p:cNvGrpSpPr/>
          <p:nvPr/>
        </p:nvGrpSpPr>
        <p:grpSpPr>
          <a:xfrm>
            <a:off x="3521786" y="828696"/>
            <a:ext cx="16560467" cy="1045672"/>
            <a:chOff x="739068" y="1515168"/>
            <a:chExt cx="11305837" cy="1089077"/>
          </a:xfrm>
          <a:solidFill>
            <a:srgbClr val="FFC000"/>
          </a:solidFill>
        </p:grpSpPr>
        <p:sp>
          <p:nvSpPr>
            <p:cNvPr id="64" name="Freeform 71">
              <a:extLst>
                <a:ext uri="{FF2B5EF4-FFF2-40B4-BE49-F238E27FC236}">
                  <a16:creationId xmlns:a16="http://schemas.microsoft.com/office/drawing/2014/main" id="{2BDFB64D-A985-E42E-64CF-F9139C55CB26}"/>
                </a:ext>
              </a:extLst>
            </p:cNvPr>
            <p:cNvSpPr>
              <a:spLocks/>
            </p:cNvSpPr>
            <p:nvPr/>
          </p:nvSpPr>
          <p:spPr bwMode="auto">
            <a:xfrm flipH="1">
              <a:off x="3250418" y="1939184"/>
              <a:ext cx="8794487" cy="526881"/>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grpSp>
          <p:nvGrpSpPr>
            <p:cNvPr id="65" name="Group 30">
              <a:extLst>
                <a:ext uri="{FF2B5EF4-FFF2-40B4-BE49-F238E27FC236}">
                  <a16:creationId xmlns:a16="http://schemas.microsoft.com/office/drawing/2014/main" id="{C220EAEB-A7B6-8DA4-CF64-99D54DA1C917}"/>
                </a:ext>
              </a:extLst>
            </p:cNvPr>
            <p:cNvGrpSpPr/>
            <p:nvPr/>
          </p:nvGrpSpPr>
          <p:grpSpPr>
            <a:xfrm>
              <a:off x="739068" y="1515168"/>
              <a:ext cx="10188150" cy="1089077"/>
              <a:chOff x="739068" y="1515168"/>
              <a:chExt cx="10188150" cy="1089077"/>
            </a:xfrm>
            <a:grpFill/>
          </p:grpSpPr>
          <p:sp>
            <p:nvSpPr>
              <p:cNvPr id="66" name="Freeform 71">
                <a:extLst>
                  <a:ext uri="{FF2B5EF4-FFF2-40B4-BE49-F238E27FC236}">
                    <a16:creationId xmlns:a16="http://schemas.microsoft.com/office/drawing/2014/main" id="{4EA02938-B709-AFE7-6129-0BB9105DACC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67" name="Oval 72">
                <a:extLst>
                  <a:ext uri="{FF2B5EF4-FFF2-40B4-BE49-F238E27FC236}">
                    <a16:creationId xmlns:a16="http://schemas.microsoft.com/office/drawing/2014/main" id="{5136FDF1-BF8B-6585-B68E-859F002F5116}"/>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68" name="Freeform 73">
                <a:extLst>
                  <a:ext uri="{FF2B5EF4-FFF2-40B4-BE49-F238E27FC236}">
                    <a16:creationId xmlns:a16="http://schemas.microsoft.com/office/drawing/2014/main" id="{6737D0A5-3193-A373-98F8-DBEF5110F5E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69" name="Freeform 74">
                <a:extLst>
                  <a:ext uri="{FF2B5EF4-FFF2-40B4-BE49-F238E27FC236}">
                    <a16:creationId xmlns:a16="http://schemas.microsoft.com/office/drawing/2014/main" id="{CEA63239-DC46-1317-B832-DC54D3FD4709}"/>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0" name="Freeform 75">
                <a:extLst>
                  <a:ext uri="{FF2B5EF4-FFF2-40B4-BE49-F238E27FC236}">
                    <a16:creationId xmlns:a16="http://schemas.microsoft.com/office/drawing/2014/main" id="{2566D0F6-15E6-42FE-872A-3F4E45CC981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1" name="Freeform 76">
                <a:extLst>
                  <a:ext uri="{FF2B5EF4-FFF2-40B4-BE49-F238E27FC236}">
                    <a16:creationId xmlns:a16="http://schemas.microsoft.com/office/drawing/2014/main" id="{575852CE-7C28-2063-DA42-15970F4F397D}"/>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2" name="Freeform 77">
                <a:extLst>
                  <a:ext uri="{FF2B5EF4-FFF2-40B4-BE49-F238E27FC236}">
                    <a16:creationId xmlns:a16="http://schemas.microsoft.com/office/drawing/2014/main" id="{E890223C-A495-1EB8-78AE-A37E1421662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3" name="Freeform 78">
                <a:extLst>
                  <a:ext uri="{FF2B5EF4-FFF2-40B4-BE49-F238E27FC236}">
                    <a16:creationId xmlns:a16="http://schemas.microsoft.com/office/drawing/2014/main" id="{AF1AE792-B99B-B169-7C37-BDA9A0B48147}"/>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4" name="Freeform 79">
                <a:extLst>
                  <a:ext uri="{FF2B5EF4-FFF2-40B4-BE49-F238E27FC236}">
                    <a16:creationId xmlns:a16="http://schemas.microsoft.com/office/drawing/2014/main" id="{212238FF-7F71-9D0A-F5EB-368D9B2D8B77}"/>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5" name="Freeform 80">
                <a:extLst>
                  <a:ext uri="{FF2B5EF4-FFF2-40B4-BE49-F238E27FC236}">
                    <a16:creationId xmlns:a16="http://schemas.microsoft.com/office/drawing/2014/main" id="{0C3BD460-181D-F772-94A1-5353F84CC18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6" name="Freeform 81">
                <a:extLst>
                  <a:ext uri="{FF2B5EF4-FFF2-40B4-BE49-F238E27FC236}">
                    <a16:creationId xmlns:a16="http://schemas.microsoft.com/office/drawing/2014/main" id="{09A0D377-719C-BD02-32B2-C273804EE4E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7" name="Freeform 82">
                <a:extLst>
                  <a:ext uri="{FF2B5EF4-FFF2-40B4-BE49-F238E27FC236}">
                    <a16:creationId xmlns:a16="http://schemas.microsoft.com/office/drawing/2014/main" id="{D9B76677-19E3-5455-5337-42D645B0B8E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100"/>
              </a:p>
            </p:txBody>
          </p:sp>
          <p:sp>
            <p:nvSpPr>
              <p:cNvPr id="78" name="TextBox 43">
                <a:extLst>
                  <a:ext uri="{FF2B5EF4-FFF2-40B4-BE49-F238E27FC236}">
                    <a16:creationId xmlns:a16="http://schemas.microsoft.com/office/drawing/2014/main" id="{61B4BC90-D0EE-2F71-7465-318BD197F8AF}"/>
                  </a:ext>
                </a:extLst>
              </p:cNvPr>
              <p:cNvSpPr txBox="1"/>
              <p:nvPr/>
            </p:nvSpPr>
            <p:spPr>
              <a:xfrm>
                <a:off x="2132730" y="1706054"/>
                <a:ext cx="8794488" cy="753298"/>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100" b="1" dirty="0">
                    <a:ln>
                      <a:solidFill>
                        <a:srgbClr val="008000"/>
                      </a:solidFill>
                    </a:ln>
                    <a:solidFill>
                      <a:schemeClr val="tx1"/>
                    </a:solidFill>
                    <a:latin typeface="Tahoma" panose="020B0604030504040204" pitchFamily="34" charset="0"/>
                    <a:ea typeface="Tahoma" panose="020B0604030504040204" pitchFamily="34" charset="0"/>
                    <a:cs typeface="Tahoma" panose="020B0604030504040204" pitchFamily="34" charset="0"/>
                  </a:rPr>
                  <a:t>LUYỆN TẬP_</a:t>
                </a:r>
                <a:r>
                  <a:rPr lang="en-US" sz="4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2.1. ÔN TẬP 1: MỆNH ĐỀ, TẬP HỢP</a:t>
                </a:r>
              </a:p>
            </p:txBody>
          </p:sp>
        </p:grpSp>
      </p:grpSp>
    </p:spTree>
    <p:extLst>
      <p:ext uri="{BB962C8B-B14F-4D97-AF65-F5344CB8AC3E}">
        <p14:creationId xmlns:p14="http://schemas.microsoft.com/office/powerpoint/2010/main" val="41793689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280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27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9">
                                            <p:txEl>
                                              <p:pRg st="0" end="0"/>
                                            </p:txEl>
                                          </p:spTgt>
                                        </p:tgtEl>
                                        <p:attrNameLst>
                                          <p:attrName>style.visibility</p:attrName>
                                        </p:attrNameLst>
                                      </p:cBhvr>
                                      <p:to>
                                        <p:strVal val="visible"/>
                                      </p:to>
                                    </p:set>
                                    <p:animEffect transition="in" filter="wipe(left)">
                                      <p:cBhvr>
                                        <p:cTn id="38" dur="500"/>
                                        <p:tgtEl>
                                          <p:spTgt spid="4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9">
                                            <p:txEl>
                                              <p:pRg st="1" end="1"/>
                                            </p:txEl>
                                          </p:spTgt>
                                        </p:tgtEl>
                                        <p:attrNameLst>
                                          <p:attrName>style.visibility</p:attrName>
                                        </p:attrNameLst>
                                      </p:cBhvr>
                                      <p:to>
                                        <p:strVal val="visible"/>
                                      </p:to>
                                    </p:set>
                                    <p:animEffect transition="in" filter="wipe(left)">
                                      <p:cBhvr>
                                        <p:cTn id="43" dur="500"/>
                                        <p:tgtEl>
                                          <p:spTgt spid="4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9">
                                            <p:txEl>
                                              <p:pRg st="2" end="2"/>
                                            </p:txEl>
                                          </p:spTgt>
                                        </p:tgtEl>
                                        <p:attrNameLst>
                                          <p:attrName>style.visibility</p:attrName>
                                        </p:attrNameLst>
                                      </p:cBhvr>
                                      <p:to>
                                        <p:strVal val="visible"/>
                                      </p:to>
                                    </p:set>
                                    <p:animEffect transition="in" filter="wipe(left)">
                                      <p:cBhvr>
                                        <p:cTn id="53" dur="500"/>
                                        <p:tgtEl>
                                          <p:spTgt spid="4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9">
                                            <p:txEl>
                                              <p:pRg st="3" end="3"/>
                                            </p:txEl>
                                          </p:spTgt>
                                        </p:tgtEl>
                                        <p:attrNameLst>
                                          <p:attrName>style.visibility</p:attrName>
                                        </p:attrNameLst>
                                      </p:cBhvr>
                                      <p:to>
                                        <p:strVal val="visible"/>
                                      </p:to>
                                    </p:set>
                                    <p:animEffect transition="in" filter="wipe(left)">
                                      <p:cBhvr>
                                        <p:cTn id="63" dur="500"/>
                                        <p:tgtEl>
                                          <p:spTgt spid="4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9">
                                            <p:txEl>
                                              <p:pRg st="4" end="4"/>
                                            </p:txEl>
                                          </p:spTgt>
                                        </p:tgtEl>
                                        <p:attrNameLst>
                                          <p:attrName>style.visibility</p:attrName>
                                        </p:attrNameLst>
                                      </p:cBhvr>
                                      <p:to>
                                        <p:strVal val="visible"/>
                                      </p:to>
                                    </p:set>
                                    <p:animEffect transition="in" filter="wipe(left)">
                                      <p:cBhvr>
                                        <p:cTn id="73" dur="500"/>
                                        <p:tgtEl>
                                          <p:spTgt spid="49">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48"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57181" y="5659920"/>
            <a:ext cx="23616716" cy="767508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9584" y="2576852"/>
            <a:ext cx="23717251" cy="2956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601557" y="3293682"/>
                <a:ext cx="16156278" cy="2956900"/>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𝟎</m:t>
                            </m:r>
                          </m:e>
                        </m:eqAr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1557" y="3293682"/>
                <a:ext cx="16156278" cy="2956900"/>
              </a:xfrm>
              <a:prstGeom prst="rect">
                <a:avLst/>
              </a:prstGeom>
              <a:blipFill>
                <a:blip r:embed="rId3"/>
                <a:stretch>
                  <a:fillRect l="-1547" t="-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40272" y="5667860"/>
                <a:ext cx="12888524" cy="6630661"/>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742950" indent="-742950">
                  <a:buAutoNum type="alphaLcParenR"/>
                </a:pPr>
                <a:r>
                  <a:rPr lang="vi-VN" sz="4400" b="1" dirty="0">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sz="4400" b="1" i="1">
                        <a:latin typeface="Cambria Math" panose="02040503050406030204" pitchFamily="18" charset="0"/>
                      </a:rPr>
                      <m:t>𝑶𝒙𝒚</m:t>
                    </m:r>
                  </m:oMath>
                </a14:m>
                <a:r>
                  <a:rPr lang="vi-VN" sz="4400" b="1" dirty="0">
                    <a:latin typeface="Tahoma" panose="020B0604030504040204" pitchFamily="34" charset="0"/>
                    <a:ea typeface="Tahoma" panose="020B0604030504040204" pitchFamily="34" charset="0"/>
                    <a:cs typeface="Tahoma" panose="020B0604030504040204" pitchFamily="34" charset="0"/>
                  </a:rPr>
                  <a:t>, vẽ các đường thẳng </a:t>
                </a:r>
                <a14:m>
                  <m:oMath xmlns:m="http://schemas.openxmlformats.org/officeDocument/2006/math">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và</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𝒅</m:t>
                        </m:r>
                      </m:e>
                      <m:sup>
                        <m:r>
                          <a:rPr lang="en-US" sz="4400" b="1" i="1">
                            <a:latin typeface="Cambria Math" panose="02040503050406030204" pitchFamily="18" charset="0"/>
                          </a:rPr>
                          <m:t>′</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Xét điểm </a:t>
                </a:r>
                <a14:m>
                  <m:oMath xmlns:m="http://schemas.openxmlformats.org/officeDocument/2006/math">
                    <m:r>
                      <a:rPr lang="en-US" sz="4400" b="1" i="1">
                        <a:latin typeface="Cambria Math" panose="02040503050406030204" pitchFamily="18" charset="0"/>
                      </a:rPr>
                      <m:t>𝑶</m:t>
                    </m:r>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vi-VN" sz="4400" b="1" dirty="0">
                    <a:latin typeface="Tahoma" panose="020B0604030504040204" pitchFamily="34" charset="0"/>
                    <a:ea typeface="Tahoma" panose="020B0604030504040204" pitchFamily="34" charset="0"/>
                    <a:cs typeface="Tahoma" panose="020B0604030504040204" pitchFamily="34" charset="0"/>
                  </a:rPr>
                  <a:t>, ta thấy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vi-VN" sz="4400" b="1" dirty="0">
                    <a:latin typeface="Tahoma" panose="020B0604030504040204" pitchFamily="34" charset="0"/>
                    <a:ea typeface="Tahoma" panose="020B0604030504040204" pitchFamily="34" charset="0"/>
                    <a:cs typeface="Tahoma" panose="020B0604030504040204" pitchFamily="34" charset="0"/>
                  </a:rPr>
                  <a:t> không phải là nghiệm của bất phương trình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do đó miền nghiệm cần tìm là phần mặt phẳng không được tô màu trên hình vẽ cả hai đường thẳng </a:t>
                </a:r>
                <a14:m>
                  <m:oMath xmlns:m="http://schemas.openxmlformats.org/officeDocument/2006/math">
                    <m:r>
                      <a:rPr lang="en-US" sz="4400" b="1" i="1">
                        <a:latin typeface="Cambria Math" panose="02040503050406030204" pitchFamily="18" charset="0"/>
                      </a:rPr>
                      <m:t>𝒅</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𝒅</m:t>
                        </m:r>
                      </m:e>
                      <m:sup>
                        <m:r>
                          <a:rPr lang="en-US" sz="4400" b="1" i="1">
                            <a:latin typeface="Cambria Math" panose="02040503050406030204" pitchFamily="18" charset="0"/>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40272" y="5667860"/>
                <a:ext cx="12888524" cy="6630661"/>
              </a:xfrm>
              <a:prstGeom prst="rect">
                <a:avLst/>
              </a:prstGeom>
              <a:blipFill>
                <a:blip r:embed="rId4"/>
                <a:stretch>
                  <a:fillRect l="-1939" r="-2081" b="-1840"/>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2057400" y="984814"/>
            <a:ext cx="22326599" cy="1446550"/>
            <a:chOff x="739068" y="1419717"/>
            <a:chExt cx="13526361" cy="1506596"/>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11015010" cy="409349"/>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419717"/>
              <a:ext cx="13064711" cy="1506596"/>
              <a:chOff x="739068" y="1419717"/>
              <a:chExt cx="13064711" cy="1506596"/>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27928" y="2131225"/>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1931142" y="1419717"/>
                <a:ext cx="11872637" cy="1506596"/>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chemeClr val="tx1"/>
                    </a:solidFill>
                    <a:latin typeface="Tahoma" panose="020B0604030504040204" pitchFamily="34" charset="0"/>
                    <a:ea typeface="Tahoma" panose="020B0604030504040204" pitchFamily="34" charset="0"/>
                    <a:cs typeface="Tahoma" panose="020B0604030504040204" pitchFamily="34" charset="0"/>
                  </a:rPr>
                  <a:t>LUYỆN TẬP_</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2.2. ÔN TẬP 2: BẤT PHƯƠNG TRÌNH VÀ</a:t>
                </a:r>
              </a:p>
              <a:p>
                <a:pPr algn="ct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HỆ BẤT PHƯƠNG TRÌNH BẬC NHẤT HAI ẨN</a:t>
                </a: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374835" y="2576852"/>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BE0AEB7-1D84-94F5-4142-9BBADAA5C14A}"/>
                  </a:ext>
                </a:extLst>
              </p:cNvPr>
              <p:cNvSpPr txBox="1"/>
              <p:nvPr/>
            </p:nvSpPr>
            <p:spPr>
              <a:xfrm>
                <a:off x="16744583" y="3391936"/>
                <a:ext cx="6803335" cy="2204899"/>
              </a:xfrm>
              <a:prstGeom prst="rect">
                <a:avLst/>
              </a:prstGeom>
              <a:noFill/>
            </p:spPr>
            <p:txBody>
              <a:bodyPr wrap="square">
                <a:spAutoFit/>
              </a:bodyPr>
              <a:lstStyle/>
              <a:p>
                <a:r>
                  <a:rPr kumimoji="0" lang="vi-VN"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eqArr>
                      </m:e>
                    </m:d>
                  </m:oMath>
                </a14:m>
                <a:endParaRPr lang="en-US" dirty="0"/>
              </a:p>
            </p:txBody>
          </p:sp>
        </mc:Choice>
        <mc:Fallback xmlns="">
          <p:sp>
            <p:nvSpPr>
              <p:cNvPr id="48" name="TextBox 47">
                <a:extLst>
                  <a:ext uri="{FF2B5EF4-FFF2-40B4-BE49-F238E27FC236}">
                    <a16:creationId xmlns:a16="http://schemas.microsoft.com/office/drawing/2014/main" id="{FBE0AEB7-1D84-94F5-4142-9BBADAA5C14A}"/>
                  </a:ext>
                </a:extLst>
              </p:cNvPr>
              <p:cNvSpPr txBox="1">
                <a:spLocks noRot="1" noChangeAspect="1" noMove="1" noResize="1" noEditPoints="1" noAdjustHandles="1" noChangeArrowheads="1" noChangeShapeType="1" noTextEdit="1"/>
              </p:cNvSpPr>
              <p:nvPr/>
            </p:nvSpPr>
            <p:spPr>
              <a:xfrm>
                <a:off x="16744583" y="3391936"/>
                <a:ext cx="6803335" cy="2204899"/>
              </a:xfrm>
              <a:prstGeom prst="rect">
                <a:avLst/>
              </a:prstGeom>
              <a:blipFill>
                <a:blip r:embed="rId6"/>
                <a:stretch>
                  <a:fillRect l="-3584"/>
                </a:stretch>
              </a:blipFill>
            </p:spPr>
            <p:txBody>
              <a:bodyPr/>
              <a:lstStyle/>
              <a:p>
                <a:r>
                  <a:rPr lang="en-US">
                    <a:noFill/>
                  </a:rPr>
                  <a:t> </a:t>
                </a:r>
              </a:p>
            </p:txBody>
          </p:sp>
        </mc:Fallback>
      </mc:AlternateContent>
      <p:pic>
        <p:nvPicPr>
          <p:cNvPr id="3074" name="Picture 2" descr="Mở ảnh">
            <a:extLst>
              <a:ext uri="{FF2B5EF4-FFF2-40B4-BE49-F238E27FC236}">
                <a16:creationId xmlns:a16="http://schemas.microsoft.com/office/drawing/2014/main" id="{A4D801F3-9D5B-2EDA-B427-D902C10E5C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87400" y="5791200"/>
            <a:ext cx="10223500" cy="74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00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left)">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wipe(left)">
                                      <p:cBhvr>
                                        <p:cTn id="32" dur="500"/>
                                        <p:tgtEl>
                                          <p:spTgt spid="2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Effect transition="in" filter="wipe(left)">
                                      <p:cBhvr>
                                        <p:cTn id="3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02716" y="4542908"/>
            <a:ext cx="23616716" cy="893366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79048" y="1547551"/>
            <a:ext cx="23717251" cy="282059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 name="TextBox 4"/>
              <p:cNvSpPr txBox="1"/>
              <p:nvPr/>
            </p:nvSpPr>
            <p:spPr>
              <a:xfrm>
                <a:off x="5877410" y="1455802"/>
                <a:ext cx="16689678" cy="3559116"/>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&gt;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&gt;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𝟎</m:t>
                            </m:r>
                          </m:e>
                        </m:eqAr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77410" y="1455802"/>
                <a:ext cx="16689678" cy="3559116"/>
              </a:xfrm>
              <a:prstGeom prst="rect">
                <a:avLst/>
              </a:prstGeom>
              <a:blipFill>
                <a:blip r:embed="rId3"/>
                <a:stretch>
                  <a:fillRect l="-1461" t="-3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356879" y="4287207"/>
                <a:ext cx="15035521" cy="8661987"/>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kumimoji="0" lang="en-US" sz="4400" b="1" i="0" u="sng"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b) Trong mặt phẳng tọa độ </a:t>
                </a:r>
                <a14:m>
                  <m:oMath xmlns:m="http://schemas.openxmlformats.org/officeDocument/2006/math">
                    <m:r>
                      <a:rPr lang="en-US" sz="4400" b="1" i="1">
                        <a:latin typeface="Cambria Math" panose="02040503050406030204" pitchFamily="18" charset="0"/>
                      </a:rPr>
                      <m:t>𝑶𝒙𝒚</m:t>
                    </m:r>
                  </m:oMath>
                </a14:m>
                <a:r>
                  <a:rPr lang="en-US" sz="4400" b="1">
                    <a:latin typeface="Tahoma" panose="020B0604030504040204" pitchFamily="34" charset="0"/>
                    <a:ea typeface="Tahoma" panose="020B0604030504040204" pitchFamily="34" charset="0"/>
                    <a:cs typeface="Tahoma" panose="020B0604030504040204" pitchFamily="34" charset="0"/>
                  </a:rPr>
                  <a:t>, vẽ các đường thẳng </a:t>
                </a:r>
                <a14:m>
                  <m:oMath xmlns:m="http://schemas.openxmlformats.org/officeDocument/2006/math">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𝒅</m:t>
                        </m:r>
                      </m:e>
                      <m:sup>
                        <m:r>
                          <a:rPr lang="en-US" sz="4400" b="1" i="1">
                            <a:latin typeface="Cambria Math" panose="02040503050406030204" pitchFamily="18" charset="0"/>
                          </a:rPr>
                          <m:t>′</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𝒅</m:t>
                        </m:r>
                      </m:e>
                      <m:sup>
                        <m:r>
                          <a:rPr lang="en-US" sz="4400" b="1" i="1">
                            <a:latin typeface="Cambria Math" panose="02040503050406030204" pitchFamily="18" charset="0"/>
                          </a:rPr>
                          <m:t>″</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Xét điểm </a:t>
                </a:r>
                <a14:m>
                  <m:oMath xmlns:m="http://schemas.openxmlformats.org/officeDocument/2006/math">
                    <m:r>
                      <a:rPr lang="en-US" sz="4400" b="1" i="1">
                        <a:latin typeface="Cambria Math" panose="02040503050406030204" pitchFamily="18" charset="0"/>
                      </a:rPr>
                      <m:t>𝑶</m:t>
                    </m:r>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ta thấy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là nghiệm của bất phương trình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&gt;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Do đó </a:t>
                </a:r>
                <a14:m>
                  <m:oMath xmlns:m="http://schemas.openxmlformats.org/officeDocument/2006/math">
                    <m:r>
                      <a:rPr lang="en-US" sz="4400" b="1" i="1">
                        <a:latin typeface="Cambria Math" panose="02040503050406030204" pitchFamily="18" charset="0"/>
                      </a:rPr>
                      <m:t>𝑶</m:t>
                    </m:r>
                    <m:d>
                      <m:dPr>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thuộc miền nghiệm của bất phương trình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&gt;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Xét điểm </a:t>
                </a:r>
                <a14:m>
                  <m:oMath xmlns:m="http://schemas.openxmlformats.org/officeDocument/2006/math">
                    <m:r>
                      <a:rPr lang="en-US" sz="4400" b="1" i="1">
                        <a:latin typeface="Cambria Math" panose="02040503050406030204" pitchFamily="18" charset="0"/>
                      </a:rPr>
                      <m:t>𝑴</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ta thấy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là nghiệm của bất phương trình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&gt;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do đó điểm </a:t>
                </a:r>
                <a14:m>
                  <m:oMath xmlns:m="http://schemas.openxmlformats.org/officeDocument/2006/math">
                    <m:r>
                      <a:rPr lang="en-US" sz="4400" b="1" i="1">
                        <a:latin typeface="Cambria Math" panose="02040503050406030204" pitchFamily="18" charset="0"/>
                      </a:rPr>
                      <m:t>𝑴</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𝟎</m:t>
                        </m:r>
                      </m:e>
                    </m:d>
                  </m:oMath>
                </a14:m>
                <a:r>
                  <a:rPr lang="en-US" sz="4400" b="1">
                    <a:latin typeface="Tahoma" panose="020B0604030504040204" pitchFamily="34" charset="0"/>
                    <a:ea typeface="Tahoma" panose="020B0604030504040204" pitchFamily="34" charset="0"/>
                    <a:cs typeface="Tahoma" panose="020B0604030504040204" pitchFamily="34" charset="0"/>
                  </a:rPr>
                  <a:t> thuộc miền nghiệm bất phương trình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&gt;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Vậy miền nghiệm cần tìm là phần mặt phẳng không được tô màu trên hình vẽ kể cả đường thẳng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𝒅</m:t>
                        </m:r>
                      </m:e>
                      <m:sup>
                        <m:r>
                          <a:rPr lang="en-US" sz="4400" b="1" i="1">
                            <a:latin typeface="Cambria Math" panose="02040503050406030204" pitchFamily="18" charset="0"/>
                          </a:rPr>
                          <m:t>″</m:t>
                        </m:r>
                      </m:sup>
                    </m:sSup>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356879" y="4287207"/>
                <a:ext cx="15035521" cy="8661987"/>
              </a:xfrm>
              <a:prstGeom prst="rect">
                <a:avLst/>
              </a:prstGeom>
              <a:blipFill>
                <a:blip r:embed="rId4"/>
                <a:stretch>
                  <a:fillRect l="-1663" r="-1095" b="-2322"/>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pic>
        <p:nvPicPr>
          <p:cNvPr id="2" name="Picture 1">
            <a:extLst>
              <a:ext uri="{FF2B5EF4-FFF2-40B4-BE49-F238E27FC236}">
                <a16:creationId xmlns:a16="http://schemas.microsoft.com/office/drawing/2014/main" id="{D1BD06BF-2DAD-0467-E43A-72673083E7E9}"/>
              </a:ext>
            </a:extLst>
          </p:cNvPr>
          <p:cNvPicPr>
            <a:picLocks noChangeAspect="1"/>
          </p:cNvPicPr>
          <p:nvPr/>
        </p:nvPicPr>
        <p:blipFill>
          <a:blip r:embed="rId5"/>
          <a:stretch>
            <a:fillRect/>
          </a:stretch>
        </p:blipFill>
        <p:spPr>
          <a:xfrm>
            <a:off x="15155520" y="5572708"/>
            <a:ext cx="8663912" cy="6716798"/>
          </a:xfrm>
          <a:prstGeom prst="rect">
            <a:avLst/>
          </a:prstGeom>
        </p:spPr>
      </p:pic>
    </p:spTree>
    <p:extLst>
      <p:ext uri="{BB962C8B-B14F-4D97-AF65-F5344CB8AC3E}">
        <p14:creationId xmlns:p14="http://schemas.microsoft.com/office/powerpoint/2010/main" val="580955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wipe(left)">
                                      <p:cBhvr>
                                        <p:cTn id="32" dur="500"/>
                                        <p:tgtEl>
                                          <p:spTgt spid="2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Effect transition="in" filter="wipe(left)">
                                      <p:cBhvr>
                                        <p:cTn id="37" dur="500"/>
                                        <p:tgtEl>
                                          <p:spTgt spid="2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wipe(left)">
                                      <p:cBhvr>
                                        <p:cTn id="4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326399" y="6447556"/>
            <a:ext cx="23616716" cy="702902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7642" y="1257301"/>
            <a:ext cx="23717251" cy="50672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96865" y="1908578"/>
            <a:ext cx="23073709" cy="2077492"/>
          </a:xfrm>
          <a:prstGeom prst="rect">
            <a:avLst/>
          </a:prstGeom>
          <a:noFill/>
        </p:spPr>
        <p:txBody>
          <a:bodyPr wrap="square" rtlCol="0">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900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400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kg </a:t>
            </a:r>
            <a:r>
              <a:rPr lang="en-US" b="1" dirty="0" err="1">
                <a:latin typeface="Tahoma" panose="020B0604030504040204" pitchFamily="34" charset="0"/>
                <a:ea typeface="Tahoma" panose="020B0604030504040204" pitchFamily="34" charset="0"/>
                <a:cs typeface="Tahoma" panose="020B0604030504040204" pitchFamily="34" charset="0"/>
              </a:rPr>
              <a:t>thịt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bò</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800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200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kg </a:t>
            </a:r>
            <a:r>
              <a:rPr lang="en-US" b="1" dirty="0" err="1">
                <a:latin typeface="Tahoma" panose="020B0604030504040204" pitchFamily="34" charset="0"/>
                <a:ea typeface="Tahoma" panose="020B0604030504040204" pitchFamily="34" charset="0"/>
                <a:cs typeface="Tahoma" panose="020B0604030504040204" pitchFamily="34" charset="0"/>
              </a:rPr>
              <a:t>thịt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lợn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600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400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260535" y="6458708"/>
                <a:ext cx="14462380" cy="6868612"/>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Trả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r>
                  <a:rPr lang="vi-VN" sz="4400" b="1" dirty="0">
                    <a:latin typeface="Tahoma" panose="020B0604030504040204" pitchFamily="34" charset="0"/>
                    <a:ea typeface="Tahoma" panose="020B0604030504040204" pitchFamily="34" charset="0"/>
                    <a:cs typeface="Tahoma" panose="020B0604030504040204" pitchFamily="34" charset="0"/>
                  </a:rPr>
                  <a:t>Gọi số kg thịt bò cần mua là: </a:t>
                </a:r>
                <a14:m>
                  <m:oMath xmlns:m="http://schemas.openxmlformats.org/officeDocument/2006/math">
                    <m:r>
                      <a:rPr lang="en-US" sz="4400" b="1" i="1">
                        <a:latin typeface="Cambria Math" panose="02040503050406030204" pitchFamily="18"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(kg); số kg thịt lợn cần mua là: </a:t>
                </a:r>
                <a14:m>
                  <m:oMath xmlns:m="http://schemas.openxmlformats.org/officeDocument/2006/math">
                    <m:r>
                      <a:rPr lang="en-US" sz="4400" b="1" i="1">
                        <a:latin typeface="Cambria Math" panose="02040503050406030204" pitchFamily="18" charset="0"/>
                      </a:rPr>
                      <m:t>𝒚</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(kg). Đk: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 </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Khi đó số đơn vị protein là:</a:t>
                </a:r>
                <a14:m>
                  <m:oMath xmlns:m="http://schemas.openxmlformats.org/officeDocument/2006/math">
                    <m:r>
                      <a:rPr lang="en-US" sz="4400" b="1" i="1">
                        <a:latin typeface="Cambria Math" panose="02040503050406030204" pitchFamily="18" charset="0"/>
                      </a:rPr>
                      <m:t>𝟖𝟎𝟎</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𝟔𝟎𝟎</m:t>
                    </m:r>
                    <m:r>
                      <a:rPr lang="en-US" sz="4400" b="1" i="1">
                        <a:latin typeface="Cambria Math" panose="02040503050406030204" pitchFamily="18" charset="0"/>
                      </a:rPr>
                      <m:t>𝒚</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Số đơn vị lipit là:</a:t>
                </a:r>
                <a14:m>
                  <m:oMath xmlns:m="http://schemas.openxmlformats.org/officeDocument/2006/math">
                    <m:r>
                      <a:rPr lang="en-US" sz="4400" b="1" i="1">
                        <a:latin typeface="Cambria Math" panose="02040503050406030204" pitchFamily="18" charset="0"/>
                      </a:rPr>
                      <m:t>𝟐𝟎𝟎</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𝟒𝟎𝟎</m:t>
                    </m:r>
                    <m:r>
                      <a:rPr lang="en-US" sz="4400" b="1" i="1">
                        <a:latin typeface="Cambria Math" panose="02040503050406030204" pitchFamily="18" charset="0"/>
                      </a:rPr>
                      <m:t>𝒚</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Ta có hệ bất phương trình: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e>
                          <m:e>
                            <m:r>
                              <a:rPr lang="en-US" sz="4400" b="1" i="1">
                                <a:latin typeface="Cambria Math" panose="02040503050406030204" pitchFamily="18" charset="0"/>
                              </a:rPr>
                              <m:t>&amp;</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e>
                          <m:e>
                            <m:r>
                              <a:rPr lang="en-US" sz="4400" b="1" i="1">
                                <a:latin typeface="Cambria Math" panose="02040503050406030204" pitchFamily="18" charset="0"/>
                              </a:rPr>
                              <m:t>&amp;</m:t>
                            </m:r>
                            <m:r>
                              <a:rPr lang="en-US" sz="4400" b="1" i="1">
                                <a:latin typeface="Cambria Math" panose="02040503050406030204" pitchFamily="18" charset="0"/>
                              </a:rPr>
                              <m:t>𝟖𝟎𝟎</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𝟔𝟎𝟎</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𝟗𝟎𝟎</m:t>
                            </m:r>
                          </m:e>
                          <m:e>
                            <m:r>
                              <a:rPr lang="en-US" sz="4400" b="1" i="1">
                                <a:latin typeface="Cambria Math" panose="02040503050406030204" pitchFamily="18" charset="0"/>
                              </a:rPr>
                              <m:t>&amp;</m:t>
                            </m:r>
                            <m:r>
                              <a:rPr lang="en-US" sz="4400" b="1" i="1">
                                <a:latin typeface="Cambria Math" panose="02040503050406030204" pitchFamily="18" charset="0"/>
                              </a:rPr>
                              <m:t>𝟐𝟎𝟎</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𝟒𝟎𝟎</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smtClean="0">
                                <a:latin typeface="Cambria Math" panose="02040503050406030204" pitchFamily="18" charset="0"/>
                              </a:rPr>
                              <m:t>𝟒</m:t>
                            </m:r>
                            <m:r>
                              <a:rPr lang="en-US" sz="4400" b="1" i="1">
                                <a:latin typeface="Cambria Math" panose="02040503050406030204" pitchFamily="18" charset="0"/>
                              </a:rPr>
                              <m:t>𝟎𝟎</m:t>
                            </m:r>
                          </m:e>
                        </m:eqArr>
                      </m:e>
                    </m:d>
                    <m:r>
                      <a:rPr lang="fr-FR"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260535" y="6458708"/>
                <a:ext cx="14462380" cy="6868612"/>
              </a:xfrm>
              <a:prstGeom prst="rect">
                <a:avLst/>
              </a:prstGeom>
              <a:blipFill>
                <a:blip r:embed="rId3"/>
                <a:stretch>
                  <a:fillRect l="-1728" r="-126"/>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0" y="1257301"/>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6" name="Rectangle 9">
            <a:extLst>
              <a:ext uri="{FF2B5EF4-FFF2-40B4-BE49-F238E27FC236}">
                <a16:creationId xmlns:a16="http://schemas.microsoft.com/office/drawing/2014/main" id="{55B37F0B-F4FA-4F47-A707-CAB34F0D8384}"/>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68D44444-8E20-43F9-85FF-5BAE9063384A}"/>
              </a:ext>
            </a:extLst>
          </p:cNvPr>
          <p:cNvSpPr txBox="1"/>
          <p:nvPr/>
        </p:nvSpPr>
        <p:spPr>
          <a:xfrm>
            <a:off x="504055" y="4120348"/>
            <a:ext cx="23879945" cy="3431709"/>
          </a:xfrm>
          <a:prstGeom prst="rect">
            <a:avLst/>
          </a:prstGeom>
          <a:noFill/>
        </p:spPr>
        <p:txBody>
          <a:bodyPr wrap="square" rtlCol="0">
            <a:spAutoFit/>
          </a:bodyPr>
          <a:lstStyle/>
          <a:p>
            <a:r>
              <a:rPr lang="en-US" b="1">
                <a:latin typeface="Tahoma" panose="020B0604030504040204" pitchFamily="34" charset="0"/>
                <a:ea typeface="Tahoma" panose="020B0604030504040204" pitchFamily="34" charset="0"/>
                <a:cs typeface="Tahoma" panose="020B0604030504040204" pitchFamily="34" charset="0"/>
              </a:rPr>
              <a:t>Biết rằng mỗi ngày gia đình này chỉ mua tối đa 1.5kg thịt bò và 1kg thịt lợn, giá tiền 1kg thịt bò là 200 nghìn đồng, 1kg thịt lợn là 100 nghìn đồng. Hỏi gia đình đó phải mua bao nhiêu kg thịt mỗi loại để số tiền bỏ ra là ít nhất.</a:t>
            </a:r>
          </a:p>
          <a:p>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74" name="Picture 73">
            <a:extLst>
              <a:ext uri="{FF2B5EF4-FFF2-40B4-BE49-F238E27FC236}">
                <a16:creationId xmlns:a16="http://schemas.microsoft.com/office/drawing/2014/main" id="{37D733C5-0CB2-49B7-A781-8BC68A12AA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3800" y="6606126"/>
            <a:ext cx="7924800" cy="6655455"/>
          </a:xfrm>
          <a:prstGeom prst="rect">
            <a:avLst/>
          </a:prstGeom>
          <a:noFill/>
          <a:ln>
            <a:noFill/>
          </a:ln>
        </p:spPr>
      </p:pic>
    </p:spTree>
    <p:extLst>
      <p:ext uri="{BB962C8B-B14F-4D97-AF65-F5344CB8AC3E}">
        <p14:creationId xmlns:p14="http://schemas.microsoft.com/office/powerpoint/2010/main" val="1090916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par>
                                <p:cTn id="18" presetID="22" presetClass="entr" presetSubtype="8" fill="hold" nodeType="withEffect">
                                  <p:stCondLst>
                                    <p:cond delay="100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750"/>
                                        <p:tgtEl>
                                          <p:spTgt spid="21">
                                            <p:txEl>
                                              <p:pRg st="1" end="1"/>
                                            </p:txEl>
                                          </p:spTgt>
                                        </p:tgtEl>
                                      </p:cBhvr>
                                    </p:animEffect>
                                  </p:childTnLst>
                                </p:cTn>
                              </p:par>
                              <p:par>
                                <p:cTn id="21" presetID="22" presetClass="entr" presetSubtype="8" fill="hold" nodeType="withEffect">
                                  <p:stCondLst>
                                    <p:cond delay="100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wipe(left)">
                                      <p:cBhvr>
                                        <p:cTn id="23" dur="750"/>
                                        <p:tgtEl>
                                          <p:spTgt spid="21">
                                            <p:txEl>
                                              <p:pRg st="2" end="2"/>
                                            </p:txEl>
                                          </p:spTgt>
                                        </p:tgtEl>
                                      </p:cBhvr>
                                    </p:animEffect>
                                  </p:childTnLst>
                                </p:cTn>
                              </p:par>
                              <p:par>
                                <p:cTn id="24" presetID="22" presetClass="entr" presetSubtype="8" fill="hold" nodeType="withEffect">
                                  <p:stCondLst>
                                    <p:cond delay="100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wipe(left)">
                                      <p:cBhvr>
                                        <p:cTn id="26" dur="750"/>
                                        <p:tgtEl>
                                          <p:spTgt spid="21">
                                            <p:txEl>
                                              <p:pRg st="3" end="3"/>
                                            </p:txEl>
                                          </p:spTgt>
                                        </p:tgtEl>
                                      </p:cBhvr>
                                    </p:animEffect>
                                  </p:childTnLst>
                                </p:cTn>
                              </p:par>
                              <p:par>
                                <p:cTn id="27" presetID="22" presetClass="entr" presetSubtype="8" fill="hold" nodeType="withEffect">
                                  <p:stCondLst>
                                    <p:cond delay="1000"/>
                                  </p:stCondLst>
                                  <p:childTnLst>
                                    <p:set>
                                      <p:cBhvr>
                                        <p:cTn id="28" dur="1" fill="hold">
                                          <p:stCondLst>
                                            <p:cond delay="0"/>
                                          </p:stCondLst>
                                        </p:cTn>
                                        <p:tgtEl>
                                          <p:spTgt spid="21">
                                            <p:txEl>
                                              <p:pRg st="4" end="4"/>
                                            </p:txEl>
                                          </p:spTgt>
                                        </p:tgtEl>
                                        <p:attrNameLst>
                                          <p:attrName>style.visibility</p:attrName>
                                        </p:attrNameLst>
                                      </p:cBhvr>
                                      <p:to>
                                        <p:strVal val="visible"/>
                                      </p:to>
                                    </p:set>
                                    <p:animEffect transition="in" filter="wipe(left)">
                                      <p:cBhvr>
                                        <p:cTn id="29" dur="750"/>
                                        <p:tgtEl>
                                          <p:spTgt spid="21">
                                            <p:txEl>
                                              <p:pRg st="4" end="4"/>
                                            </p:txEl>
                                          </p:spTgt>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750"/>
                                        <p:tgtEl>
                                          <p:spTgt spid="73"/>
                                        </p:tgtEl>
                                      </p:cBhvr>
                                    </p:animEffect>
                                  </p:childTnLst>
                                </p:cTn>
                              </p:par>
                              <p:par>
                                <p:cTn id="33" presetID="22" presetClass="entr" presetSubtype="8"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326399" y="6447556"/>
            <a:ext cx="23616716" cy="702902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7642" y="1257301"/>
            <a:ext cx="23717251" cy="50672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379107" y="1796991"/>
            <a:ext cx="23320915" cy="2077492"/>
          </a:xfrm>
          <a:prstGeom prst="rect">
            <a:avLst/>
          </a:prstGeom>
          <a:noFill/>
        </p:spPr>
        <p:txBody>
          <a:bodyPr wrap="square" rtlCol="0">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900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400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kg </a:t>
            </a:r>
            <a:r>
              <a:rPr lang="en-US" b="1" dirty="0" err="1">
                <a:latin typeface="Tahoma" panose="020B0604030504040204" pitchFamily="34" charset="0"/>
                <a:ea typeface="Tahoma" panose="020B0604030504040204" pitchFamily="34" charset="0"/>
                <a:cs typeface="Tahoma" panose="020B0604030504040204" pitchFamily="34" charset="0"/>
              </a:rPr>
              <a:t>thịt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bò</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800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200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kg </a:t>
            </a:r>
            <a:r>
              <a:rPr lang="en-US" b="1" dirty="0" err="1">
                <a:latin typeface="Tahoma" panose="020B0604030504040204" pitchFamily="34" charset="0"/>
                <a:ea typeface="Tahoma" panose="020B0604030504040204" pitchFamily="34" charset="0"/>
                <a:cs typeface="Tahoma" panose="020B0604030504040204" pitchFamily="34" charset="0"/>
              </a:rPr>
              <a:t>thịt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lợn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600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protein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400 </a:t>
            </a:r>
            <a:r>
              <a:rPr lang="en-US" b="1" dirty="0" err="1">
                <a:latin typeface="Tahoma" panose="020B0604030504040204" pitchFamily="34" charset="0"/>
                <a:ea typeface="Tahoma" panose="020B0604030504040204" pitchFamily="34" charset="0"/>
                <a:cs typeface="Tahoma" panose="020B0604030504040204" pitchFamily="34" charset="0"/>
              </a:rPr>
              <a:t>đơn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lipit</a:t>
            </a:r>
            <a:r>
              <a:rPr lang="en-US"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791200" y="6527760"/>
                <a:ext cx="14462380" cy="6868612"/>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Trả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kumimoji="0" lang="en-US"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e>
                          <m:e>
                            <m:r>
                              <a:rPr lang="en-US" sz="4400" b="1" i="1">
                                <a:latin typeface="Cambria Math" panose="02040503050406030204" pitchFamily="18" charset="0"/>
                              </a:rPr>
                              <m:t>&amp;</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𝟏</m:t>
                            </m:r>
                          </m:e>
                          <m:e>
                            <m:r>
                              <a:rPr lang="en-US" sz="4400" b="1" i="1">
                                <a:latin typeface="Cambria Math" panose="02040503050406030204" pitchFamily="18" charset="0"/>
                              </a:rPr>
                              <m:t>&amp;</m:t>
                            </m:r>
                            <m:r>
                              <a:rPr lang="en-US" sz="4400" b="1" i="1">
                                <a:latin typeface="Cambria Math" panose="02040503050406030204" pitchFamily="18" charset="0"/>
                              </a:rPr>
                              <m:t>𝟖</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𝟗</m:t>
                            </m:r>
                          </m:e>
                          <m:e>
                            <m:r>
                              <a:rPr lang="en-US" sz="4400" b="1" i="1">
                                <a:latin typeface="Cambria Math" panose="02040503050406030204" pitchFamily="18" charset="0"/>
                              </a:rPr>
                              <m:t>&amp;</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smtClean="0">
                                <a:latin typeface="Cambria Math" panose="02040503050406030204" pitchFamily="18" charset="0"/>
                              </a:rPr>
                              <m:t>𝟐</m:t>
                            </m:r>
                          </m:e>
                        </m:eqArr>
                      </m:e>
                    </m:d>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Vẽ các đường thẳng:</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e>
                    </m: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e>
                    </m:d>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𝒚</m:t>
                        </m:r>
                      </m:fName>
                      <m:e>
                        <m:r>
                          <a:rPr lang="en-US" sz="4400" b="1" i="1">
                            <a:latin typeface="Cambria Math" panose="02040503050406030204" pitchFamily="18" charset="0"/>
                          </a:rPr>
                          <m:t>=</m:t>
                        </m:r>
                      </m:e>
                    </m:func>
                    <m:r>
                      <a:rPr lang="en-US"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𝟑</m:t>
                            </m:r>
                          </m:sub>
                        </m:sSub>
                      </m:e>
                    </m:d>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𝟗</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𝟒</m:t>
                            </m:r>
                          </m:sub>
                        </m:sSub>
                      </m:e>
                    </m: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Ta được miền nghiệm của hệ bất phương trình là phần tô đậm trong hình vẽ.</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791200" y="6527760"/>
                <a:ext cx="14462380" cy="6868612"/>
              </a:xfrm>
              <a:prstGeom prst="rect">
                <a:avLst/>
              </a:prstGeom>
              <a:blipFill>
                <a:blip r:embed="rId3"/>
                <a:stretch>
                  <a:fillRect l="-1686" r="-2234" b="-3283"/>
                </a:stretch>
              </a:blipFill>
            </p:spPr>
            <p:txBody>
              <a:bodyPr/>
              <a:lstStyle/>
              <a:p>
                <a:r>
                  <a:rPr lang="en-US">
                    <a:noFill/>
                  </a:rPr>
                  <a:t> </a:t>
                </a:r>
              </a:p>
            </p:txBody>
          </p:sp>
        </mc:Fallback>
      </mc:AlternateContent>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94575" y="1085850"/>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a:t>
              </a: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
        <p:nvSpPr>
          <p:cNvPr id="9" name="Rectangle 15">
            <a:extLst>
              <a:ext uri="{FF2B5EF4-FFF2-40B4-BE49-F238E27FC236}">
                <a16:creationId xmlns:a16="http://schemas.microsoft.com/office/drawing/2014/main" id="{25096383-D46C-4020-BBE2-F2F0FB8D6B26}"/>
              </a:ext>
            </a:extLst>
          </p:cNvPr>
          <p:cNvSpPr>
            <a:spLocks noChangeArrowheads="1"/>
          </p:cNvSpPr>
          <p:nvPr/>
        </p:nvSpPr>
        <p:spPr bwMode="auto">
          <a:xfrm>
            <a:off x="0" y="9334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30">
            <a:extLst>
              <a:ext uri="{FF2B5EF4-FFF2-40B4-BE49-F238E27FC236}">
                <a16:creationId xmlns:a16="http://schemas.microsoft.com/office/drawing/2014/main" id="{03250090-E3A9-464F-99C8-348648E5698A}"/>
              </a:ext>
            </a:extLst>
          </p:cNvPr>
          <p:cNvSpPr>
            <a:spLocks noChangeArrowheads="1"/>
          </p:cNvSpPr>
          <p:nvPr/>
        </p:nvSpPr>
        <p:spPr bwMode="auto">
          <a:xfrm>
            <a:off x="152400" y="10858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68D44444-8E20-43F9-85FF-5BAE9063384A}"/>
              </a:ext>
            </a:extLst>
          </p:cNvPr>
          <p:cNvSpPr txBox="1"/>
          <p:nvPr/>
        </p:nvSpPr>
        <p:spPr>
          <a:xfrm>
            <a:off x="504055" y="4120348"/>
            <a:ext cx="23879945" cy="3431709"/>
          </a:xfrm>
          <a:prstGeom prst="rect">
            <a:avLst/>
          </a:prstGeom>
          <a:noFill/>
        </p:spPr>
        <p:txBody>
          <a:bodyPr wrap="square" rtlCol="0">
            <a:spAutoFit/>
          </a:bodyPr>
          <a:lstStyle/>
          <a:p>
            <a:r>
              <a:rPr lang="en-US" b="1">
                <a:latin typeface="Tahoma" panose="020B0604030504040204" pitchFamily="34" charset="0"/>
                <a:ea typeface="Tahoma" panose="020B0604030504040204" pitchFamily="34" charset="0"/>
                <a:cs typeface="Tahoma" panose="020B0604030504040204" pitchFamily="34" charset="0"/>
              </a:rPr>
              <a:t>Biết rằng mỗi ngày gia đình này chỉ mua tối đa 1.5kg thịt bò và 1kg thịt lợn, giá tiền 1kg thịt bò là 200 nghìn đồng, 1kg thịt lợn là 100 nghìn đồng. Hỏi gia đình đó phải mua bao nhiêu kg thịt mỗi loại để số tiền bỏ ra là ít nhất.</a:t>
            </a:r>
          </a:p>
          <a:p>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2248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childTnLst>
                                </p:cTn>
                              </p:par>
                              <p:par>
                                <p:cTn id="9" presetID="2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750"/>
                                        <p:tgtEl>
                                          <p:spTgt spid="38"/>
                                        </p:tgtEl>
                                      </p:cBhvr>
                                    </p:animEffect>
                                  </p:childTnLst>
                                </p:cTn>
                              </p:par>
                              <p:par>
                                <p:cTn id="15" presetID="22" presetClass="entr" presetSubtype="8" fill="hold"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750"/>
                                        <p:tgtEl>
                                          <p:spTgt spid="21">
                                            <p:txEl>
                                              <p:pRg st="0" end="0"/>
                                            </p:txEl>
                                          </p:spTgt>
                                        </p:tgtEl>
                                      </p:cBhvr>
                                    </p:animEffect>
                                  </p:childTnLst>
                                </p:cTn>
                              </p:par>
                              <p:par>
                                <p:cTn id="18" presetID="22" presetClass="entr" presetSubtype="8" fill="hold" nodeType="withEffect">
                                  <p:stCondLst>
                                    <p:cond delay="100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750"/>
                                        <p:tgtEl>
                                          <p:spTgt spid="21">
                                            <p:txEl>
                                              <p:pRg st="1" end="1"/>
                                            </p:txEl>
                                          </p:spTgt>
                                        </p:tgtEl>
                                      </p:cBhvr>
                                    </p:animEffect>
                                  </p:childTnLst>
                                </p:cTn>
                              </p:par>
                              <p:par>
                                <p:cTn id="21" presetID="22" presetClass="entr" presetSubtype="8" fill="hold" nodeType="withEffect">
                                  <p:stCondLst>
                                    <p:cond delay="100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wipe(left)">
                                      <p:cBhvr>
                                        <p:cTn id="23" dur="750"/>
                                        <p:tgtEl>
                                          <p:spTgt spid="21">
                                            <p:txEl>
                                              <p:pRg st="2" end="2"/>
                                            </p:txEl>
                                          </p:spTgt>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6635</TotalTime>
  <Words>6039</Words>
  <PresentationFormat>Custom</PresentationFormat>
  <Paragraphs>680</Paragraphs>
  <Slides>43</Slides>
  <Notes>43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5"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2022-08-26T13:47:37Z</dcterms:modified>
</cp:coreProperties>
</file>