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0" r:id="rId5"/>
    <p:sldId id="258" r:id="rId6"/>
    <p:sldId id="262" r:id="rId7"/>
    <p:sldId id="259" r:id="rId8"/>
    <p:sldId id="261" r:id="rId9"/>
    <p:sldId id="263" r:id="rId10"/>
    <p:sldId id="266"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BEE"/>
    <a:srgbClr val="F7F7D5"/>
    <a:srgbClr val="E4E5EA"/>
    <a:srgbClr val="DFE0E5"/>
    <a:srgbClr val="B9B7C4"/>
    <a:srgbClr val="A9A3BF"/>
    <a:srgbClr val="6A84B7"/>
    <a:srgbClr val="4F0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media" Target="file:///C:\Users\Asus\Downloads\Natural%20Science%20-%20What%20is%20natural%20Science%20and%20Examples-%20Natural%20Science%20Introduction%20-%20Physics.mp4" TargetMode="External"/><Relationship Id="rId1" Type="http://schemas.openxmlformats.org/officeDocument/2006/relationships/video" Target="file:///C:\Users\Asus\Downloads\Natural%20Science%20-%20What%20is%20natural%20Science%20and%20Examples-%20Natural%20Science%20Introduction%20-%20Physics.mp4"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2290" y="749935"/>
            <a:ext cx="6027420" cy="2387600"/>
          </a:xfrm>
        </p:spPr>
        <p:txBody>
          <a:bodyPr/>
          <a:lstStyle/>
          <a:p>
            <a:r>
              <a:rPr lang="en-US" sz="7200" b="1" dirty="0">
                <a:solidFill>
                  <a:srgbClr val="FF0000"/>
                </a:solidFill>
              </a:rPr>
              <a:t>KHOA HỌC </a:t>
            </a:r>
            <a:br>
              <a:rPr lang="en-US" sz="7200" b="1" dirty="0">
                <a:solidFill>
                  <a:srgbClr val="FF0000"/>
                </a:solidFill>
              </a:rPr>
            </a:br>
            <a:r>
              <a:rPr lang="en-US" sz="7200" b="1" dirty="0">
                <a:solidFill>
                  <a:srgbClr val="FF0000"/>
                </a:solidFill>
              </a:rPr>
              <a:t>TỰ NHIÊN</a:t>
            </a:r>
            <a:endParaRPr lang="en-US" sz="7200" b="1" dirty="0">
              <a:solidFill>
                <a:srgbClr val="FF0000"/>
              </a:solidFill>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1"/>
          <a:stretch>
            <a:fillRect/>
          </a:stretch>
        </p:blipFill>
        <p:spPr>
          <a:xfrm>
            <a:off x="2207895" y="3813175"/>
            <a:ext cx="3361055" cy="3009900"/>
          </a:xfrm>
          <a:prstGeom prst="ellipse">
            <a:avLst/>
          </a:prstGeom>
          <a:ln>
            <a:solidFill>
              <a:schemeClr val="tx1"/>
            </a:solidFill>
          </a:ln>
        </p:spPr>
      </p:pic>
      <p:pic>
        <p:nvPicPr>
          <p:cNvPr id="5" name="Picture 4"/>
          <p:cNvPicPr>
            <a:picLocks noChangeAspect="1"/>
          </p:cNvPicPr>
          <p:nvPr/>
        </p:nvPicPr>
        <p:blipFill>
          <a:blip r:embed="rId2"/>
          <a:stretch>
            <a:fillRect/>
          </a:stretch>
        </p:blipFill>
        <p:spPr>
          <a:xfrm>
            <a:off x="0" y="295910"/>
            <a:ext cx="3466465" cy="3009900"/>
          </a:xfrm>
          <a:prstGeom prst="roundRect">
            <a:avLst/>
          </a:prstGeom>
          <a:ln>
            <a:solidFill>
              <a:srgbClr val="0070C0"/>
            </a:solidFill>
          </a:ln>
        </p:spPr>
      </p:pic>
      <p:pic>
        <p:nvPicPr>
          <p:cNvPr id="6" name="Picture 5"/>
          <p:cNvPicPr>
            <a:picLocks noChangeAspect="1"/>
          </p:cNvPicPr>
          <p:nvPr/>
        </p:nvPicPr>
        <p:blipFill>
          <a:blip r:embed="rId3"/>
          <a:stretch>
            <a:fillRect/>
          </a:stretch>
        </p:blipFill>
        <p:spPr>
          <a:xfrm>
            <a:off x="8519795" y="296545"/>
            <a:ext cx="3559175" cy="2769235"/>
          </a:xfrm>
          <a:prstGeom prst="flowChartAlternateProcess">
            <a:avLst/>
          </a:prstGeom>
          <a:ln>
            <a:solidFill>
              <a:schemeClr val="tx2">
                <a:lumMod val="20000"/>
                <a:lumOff val="80000"/>
              </a:schemeClr>
            </a:solidFill>
          </a:ln>
        </p:spPr>
      </p:pic>
      <p:pic>
        <p:nvPicPr>
          <p:cNvPr id="7" name="Picture 6"/>
          <p:cNvPicPr>
            <a:picLocks noChangeAspect="1"/>
          </p:cNvPicPr>
          <p:nvPr/>
        </p:nvPicPr>
        <p:blipFill>
          <a:blip r:embed="rId4"/>
          <a:srcRect r="5738"/>
          <a:stretch>
            <a:fillRect/>
          </a:stretch>
        </p:blipFill>
        <p:spPr>
          <a:xfrm>
            <a:off x="7443470" y="3778250"/>
            <a:ext cx="3838575" cy="307975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1595" y="0"/>
            <a:ext cx="12068175" cy="706755"/>
          </a:xfrm>
          <a:prstGeom prst="rect">
            <a:avLst/>
          </a:prstGeom>
          <a:noFill/>
        </p:spPr>
        <p:txBody>
          <a:bodyPr wrap="none" rtlCol="0" anchor="t">
            <a:spAutoFit/>
          </a:bodyPr>
          <a:p>
            <a:r>
              <a:rPr lang="en-US" sz="4000" b="1">
                <a:solidFill>
                  <a:srgbClr val="FF0000"/>
                </a:solidFill>
                <a:latin typeface="+mj-lt"/>
                <a:ea typeface="+mj-ea"/>
                <a:cs typeface="+mj-cs"/>
                <a:sym typeface="+mn-ea"/>
              </a:rPr>
              <a:t>2. VAI TRÒ CỦA KHOA HỌC TỰ NHIÊN TRONG CUỘC SỐNG</a:t>
            </a:r>
            <a:endParaRPr lang="en-US" sz="4000" b="1">
              <a:solidFill>
                <a:srgbClr val="FF0000"/>
              </a:solidFill>
              <a:latin typeface="+mj-lt"/>
              <a:ea typeface="+mj-ea"/>
              <a:cs typeface="+mj-cs"/>
              <a:sym typeface="+mn-ea"/>
            </a:endParaRPr>
          </a:p>
        </p:txBody>
      </p:sp>
      <p:sp>
        <p:nvSpPr>
          <p:cNvPr id="2" name="Horizontal Scroll 1"/>
          <p:cNvSpPr/>
          <p:nvPr/>
        </p:nvSpPr>
        <p:spPr>
          <a:xfrm>
            <a:off x="1346200" y="706755"/>
            <a:ext cx="10607040" cy="6176645"/>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90000"/>
              </a:lnSpc>
              <a:spcBef>
                <a:spcPts val="1000"/>
              </a:spcBef>
              <a:buFont typeface="Arial" panose="020B0604020202020204" pitchFamily="34" charset="0"/>
              <a:buNone/>
            </a:pPr>
            <a:r>
              <a:rPr lang="en-US" sz="3600">
                <a:gradFill>
                  <a:gsLst>
                    <a:gs pos="0">
                      <a:srgbClr val="012D86"/>
                    </a:gs>
                    <a:gs pos="100000">
                      <a:srgbClr val="0E2557"/>
                    </a:gs>
                  </a:gsLst>
                  <a:lin scaled="0"/>
                </a:gradFill>
                <a:sym typeface="+mn-ea"/>
              </a:rPr>
              <a:t>Khoa học tự nhiên có vai trò quan trọng trong:</a:t>
            </a:r>
            <a:endParaRPr lang="en-US" sz="3600">
              <a:gradFill>
                <a:gsLst>
                  <a:gs pos="0">
                    <a:srgbClr val="012D86"/>
                  </a:gs>
                  <a:gs pos="100000">
                    <a:srgbClr val="0E2557"/>
                  </a:gs>
                </a:gsLst>
                <a:lin scaled="0"/>
              </a:gradFill>
            </a:endParaRPr>
          </a:p>
          <a:p>
            <a:pPr marL="228600" indent="-228600" algn="l">
              <a:lnSpc>
                <a:spcPct val="90000"/>
              </a:lnSpc>
              <a:spcBef>
                <a:spcPts val="1000"/>
              </a:spcBef>
              <a:buFont typeface="Arial" panose="020B0604020202020204" pitchFamily="34" charset="0"/>
              <a:buChar char="۔"/>
            </a:pPr>
            <a:r>
              <a:rPr lang="en-US" sz="3600">
                <a:gradFill>
                  <a:gsLst>
                    <a:gs pos="0">
                      <a:srgbClr val="012D86"/>
                    </a:gs>
                    <a:gs pos="100000">
                      <a:srgbClr val="0E2557"/>
                    </a:gs>
                  </a:gsLst>
                  <a:lin scaled="0"/>
                </a:gradFill>
                <a:sym typeface="+mn-ea"/>
              </a:rPr>
              <a:t>Hoạt động nghiên cứu khoa học.</a:t>
            </a:r>
            <a:endParaRPr lang="en-US" sz="3600">
              <a:gradFill>
                <a:gsLst>
                  <a:gs pos="0">
                    <a:srgbClr val="012D86"/>
                  </a:gs>
                  <a:gs pos="100000">
                    <a:srgbClr val="0E2557"/>
                  </a:gs>
                </a:gsLst>
                <a:lin scaled="0"/>
              </a:gradFill>
            </a:endParaRPr>
          </a:p>
          <a:p>
            <a:pPr marL="228600" indent="-228600" algn="l">
              <a:lnSpc>
                <a:spcPct val="90000"/>
              </a:lnSpc>
              <a:spcBef>
                <a:spcPts val="1000"/>
              </a:spcBef>
              <a:buFont typeface="Arial" panose="020B0604020202020204" pitchFamily="34" charset="0"/>
              <a:buChar char="۔"/>
            </a:pPr>
            <a:r>
              <a:rPr lang="en-US" sz="3600">
                <a:gradFill>
                  <a:gsLst>
                    <a:gs pos="0">
                      <a:srgbClr val="012D86"/>
                    </a:gs>
                    <a:gs pos="100000">
                      <a:srgbClr val="0E2557"/>
                    </a:gs>
                  </a:gsLst>
                  <a:lin scaled="0"/>
                </a:gradFill>
                <a:sym typeface="+mn-ea"/>
              </a:rPr>
              <a:t>Nâng cao nhận thức của con người về thế giới tự nhiên.</a:t>
            </a:r>
            <a:endParaRPr lang="en-US" sz="3600">
              <a:gradFill>
                <a:gsLst>
                  <a:gs pos="0">
                    <a:srgbClr val="012D86"/>
                  </a:gs>
                  <a:gs pos="100000">
                    <a:srgbClr val="0E2557"/>
                  </a:gs>
                </a:gsLst>
                <a:lin scaled="0"/>
              </a:gradFill>
            </a:endParaRPr>
          </a:p>
          <a:p>
            <a:pPr marL="228600" indent="-228600" algn="l">
              <a:lnSpc>
                <a:spcPct val="90000"/>
              </a:lnSpc>
              <a:spcBef>
                <a:spcPts val="1000"/>
              </a:spcBef>
              <a:buFont typeface="Arial" panose="020B0604020202020204" pitchFamily="34" charset="0"/>
              <a:buChar char="۔"/>
            </a:pPr>
            <a:r>
              <a:rPr lang="en-US" sz="3600">
                <a:gradFill>
                  <a:gsLst>
                    <a:gs pos="0">
                      <a:srgbClr val="012D86"/>
                    </a:gs>
                    <a:gs pos="100000">
                      <a:srgbClr val="0E2557"/>
                    </a:gs>
                  </a:gsLst>
                  <a:lin scaled="0"/>
                </a:gradFill>
                <a:sym typeface="+mn-ea"/>
              </a:rPr>
              <a:t>Ứng dụng công nghệ vào cuộc sống, sản xuất, kinh doanh.</a:t>
            </a:r>
            <a:endParaRPr lang="en-US" sz="3600">
              <a:gradFill>
                <a:gsLst>
                  <a:gs pos="0">
                    <a:srgbClr val="012D86"/>
                  </a:gs>
                  <a:gs pos="100000">
                    <a:srgbClr val="0E2557"/>
                  </a:gs>
                </a:gsLst>
                <a:lin scaled="0"/>
              </a:gradFill>
            </a:endParaRPr>
          </a:p>
          <a:p>
            <a:pPr marL="228600" indent="-228600" algn="l">
              <a:lnSpc>
                <a:spcPct val="90000"/>
              </a:lnSpc>
              <a:spcBef>
                <a:spcPts val="1000"/>
              </a:spcBef>
              <a:buFont typeface="Arial" panose="020B0604020202020204" pitchFamily="34" charset="0"/>
              <a:buChar char="۔"/>
            </a:pPr>
            <a:r>
              <a:rPr lang="en-US" sz="3600">
                <a:gradFill>
                  <a:gsLst>
                    <a:gs pos="0">
                      <a:srgbClr val="012D86"/>
                    </a:gs>
                    <a:gs pos="100000">
                      <a:srgbClr val="0E2557"/>
                    </a:gs>
                  </a:gsLst>
                  <a:lin scaled="0"/>
                </a:gradFill>
                <a:sym typeface="+mn-ea"/>
              </a:rPr>
              <a:t>Chăm sóc sức khoẻ con người.</a:t>
            </a:r>
            <a:endParaRPr lang="en-US" sz="3600">
              <a:gradFill>
                <a:gsLst>
                  <a:gs pos="0">
                    <a:srgbClr val="012D86"/>
                  </a:gs>
                  <a:gs pos="100000">
                    <a:srgbClr val="0E2557"/>
                  </a:gs>
                </a:gsLst>
                <a:lin scaled="0"/>
              </a:gradFill>
            </a:endParaRPr>
          </a:p>
          <a:p>
            <a:pPr marL="228600" indent="-228600" algn="l">
              <a:lnSpc>
                <a:spcPct val="90000"/>
              </a:lnSpc>
              <a:spcBef>
                <a:spcPts val="1000"/>
              </a:spcBef>
              <a:buFont typeface="Arial" panose="020B0604020202020204" pitchFamily="34" charset="0"/>
              <a:buChar char="۔"/>
            </a:pPr>
            <a:r>
              <a:rPr lang="en-US" sz="3600">
                <a:gradFill>
                  <a:gsLst>
                    <a:gs pos="0">
                      <a:srgbClr val="012D86"/>
                    </a:gs>
                    <a:gs pos="100000">
                      <a:srgbClr val="0E2557"/>
                    </a:gs>
                  </a:gsLst>
                  <a:lin scaled="0"/>
                </a:gradFill>
                <a:sym typeface="+mn-ea"/>
              </a:rPr>
              <a:t>Bảo vệ môi trường và phát triển bền vững.</a:t>
            </a:r>
            <a:endParaRPr lang="en-US"/>
          </a:p>
        </p:txBody>
      </p:sp>
      <p:pic>
        <p:nvPicPr>
          <p:cNvPr id="7" name="Content Placeholder 3" descr="Picture2"/>
          <p:cNvPicPr>
            <a:picLocks noChangeAspect="1"/>
          </p:cNvPicPr>
          <p:nvPr/>
        </p:nvPicPr>
        <p:blipFill>
          <a:blip r:embed="rId1"/>
          <a:stretch>
            <a:fillRect/>
          </a:stretch>
        </p:blipFill>
        <p:spPr>
          <a:xfrm>
            <a:off x="507365" y="1278255"/>
            <a:ext cx="1625600" cy="18535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7495" y="149225"/>
            <a:ext cx="3509010" cy="819150"/>
          </a:xfrm>
        </p:spPr>
        <p:txBody>
          <a:bodyPr/>
          <a:p>
            <a:pPr marL="571500" indent="-571500">
              <a:buFont typeface="Wingdings" panose="05000000000000000000" charset="0"/>
              <a:buChar char="v"/>
            </a:pPr>
            <a:r>
              <a:rPr lang="en-US" b="1">
                <a:gradFill>
                  <a:gsLst>
                    <a:gs pos="0">
                      <a:srgbClr val="012D86"/>
                    </a:gs>
                    <a:gs pos="100000">
                      <a:srgbClr val="0E2557"/>
                    </a:gs>
                  </a:gsLst>
                  <a:lin scaled="0"/>
                </a:gradFill>
              </a:rPr>
              <a:t>LUYỆN TẬP</a:t>
            </a:r>
            <a:endParaRPr lang="en-US" b="1">
              <a:gradFill>
                <a:gsLst>
                  <a:gs pos="0">
                    <a:srgbClr val="012D86"/>
                  </a:gs>
                  <a:gs pos="100000">
                    <a:srgbClr val="0E2557"/>
                  </a:gs>
                </a:gsLst>
                <a:lin scaled="0"/>
              </a:gradFill>
            </a:endParaRPr>
          </a:p>
        </p:txBody>
      </p:sp>
      <p:pic>
        <p:nvPicPr>
          <p:cNvPr id="6" name="Content Placeholder 5" descr="củng cố"/>
          <p:cNvPicPr>
            <a:picLocks noChangeAspect="1"/>
          </p:cNvPicPr>
          <p:nvPr>
            <p:ph idx="1"/>
          </p:nvPr>
        </p:nvPicPr>
        <p:blipFill>
          <a:blip r:embed="rId1"/>
          <a:stretch>
            <a:fillRect/>
          </a:stretch>
        </p:blipFill>
        <p:spPr>
          <a:xfrm>
            <a:off x="676275" y="1626235"/>
            <a:ext cx="1494155" cy="1663700"/>
          </a:xfrm>
          <a:prstGeom prst="rect">
            <a:avLst/>
          </a:prstGeom>
        </p:spPr>
      </p:pic>
      <p:sp>
        <p:nvSpPr>
          <p:cNvPr id="105" name="Text Box 104"/>
          <p:cNvSpPr txBox="1"/>
          <p:nvPr/>
        </p:nvSpPr>
        <p:spPr>
          <a:xfrm>
            <a:off x="2467610" y="1884045"/>
            <a:ext cx="8044180" cy="953135"/>
          </a:xfrm>
          <a:prstGeom prst="rect">
            <a:avLst/>
          </a:prstGeom>
          <a:noFill/>
          <a:ln w="9525">
            <a:noFill/>
          </a:ln>
        </p:spPr>
        <p:txBody>
          <a:bodyPr wrap="square">
            <a:spAutoFit/>
          </a:bodyPr>
          <a:p>
            <a:pPr indent="0"/>
            <a:r>
              <a:rPr lang="en-US" sz="2800" b="1">
                <a:solidFill>
                  <a:srgbClr val="000000"/>
                </a:solidFill>
                <a:latin typeface="Times New Roman" panose="02020603050405020304" charset="0"/>
                <a:ea typeface="SimSun" panose="02010600030101010101" pitchFamily="2" charset="-122"/>
              </a:rPr>
              <a:t>Em hãy kể tên một số hoạt động trong thực tế có đóng góp vai trò của khoa học tự nhiên.</a:t>
            </a:r>
            <a:endParaRPr lang="en-US" sz="2800" b="1">
              <a:solidFill>
                <a:srgbClr val="000000"/>
              </a:solidFill>
              <a:latin typeface="Times New Roman" panose="02020603050405020304" charset="0"/>
              <a:ea typeface="SimSun"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41605"/>
            <a:ext cx="10515600" cy="1325563"/>
          </a:xfrm>
        </p:spPr>
        <p:txBody>
          <a:bodyPr>
            <a:normAutofit fontScale="90000"/>
          </a:bodyPr>
          <a:p>
            <a:pPr algn="ctr"/>
            <a:r>
              <a:rPr lang="en-US">
                <a:solidFill>
                  <a:srgbClr val="FF0000"/>
                </a:solidFill>
              </a:rPr>
              <a:t>Bài 1: </a:t>
            </a:r>
            <a:br>
              <a:rPr lang="en-US">
                <a:solidFill>
                  <a:srgbClr val="FF0000"/>
                </a:solidFill>
              </a:rPr>
            </a:br>
            <a:r>
              <a:rPr lang="en-US" sz="6000" b="1">
                <a:solidFill>
                  <a:srgbClr val="FF0000"/>
                </a:solidFill>
              </a:rPr>
              <a:t>GIỚI THIỆU VỀ KHOA HỌC TỰ NHIÊN</a:t>
            </a:r>
            <a:endParaRPr lang="en-US" sz="6000" b="1">
              <a:solidFill>
                <a:srgbClr val="FF0000"/>
              </a:solidFill>
            </a:endParaRPr>
          </a:p>
        </p:txBody>
      </p:sp>
      <p:pic>
        <p:nvPicPr>
          <p:cNvPr id="4" name="Content Placeholder 3" descr="dinh-nghia-khoa-hoc-tu-nhien"/>
          <p:cNvPicPr>
            <a:picLocks noChangeAspect="1"/>
          </p:cNvPicPr>
          <p:nvPr>
            <p:ph idx="1"/>
          </p:nvPr>
        </p:nvPicPr>
        <p:blipFill>
          <a:blip r:embed="rId1"/>
          <a:stretch>
            <a:fillRect/>
          </a:stretch>
        </p:blipFill>
        <p:spPr>
          <a:xfrm>
            <a:off x="2353310" y="1815465"/>
            <a:ext cx="7802880" cy="50425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118745"/>
            <a:ext cx="10515600" cy="754380"/>
          </a:xfrm>
        </p:spPr>
        <p:txBody>
          <a:bodyPr>
            <a:normAutofit fontScale="90000"/>
          </a:bodyPr>
          <a:p>
            <a:pPr marL="571500" indent="-571500" algn="ctr">
              <a:buFont typeface="Wingdings" panose="05000000000000000000" charset="0"/>
              <a:buChar char="v"/>
            </a:pPr>
            <a:r>
              <a:rPr lang="en-US" b="1">
                <a:solidFill>
                  <a:srgbClr val="FF0000"/>
                </a:solidFill>
              </a:rPr>
              <a:t>KHỞI ĐỘNG</a:t>
            </a:r>
            <a:endParaRPr lang="en-US" b="1">
              <a:solidFill>
                <a:srgbClr val="FF0000"/>
              </a:solidFill>
            </a:endParaRPr>
          </a:p>
        </p:txBody>
      </p:sp>
      <p:graphicFrame>
        <p:nvGraphicFramePr>
          <p:cNvPr id="4" name="Content Placeholder 3"/>
          <p:cNvGraphicFramePr/>
          <p:nvPr>
            <p:ph idx="1"/>
          </p:nvPr>
        </p:nvGraphicFramePr>
        <p:xfrm>
          <a:off x="320675" y="1207135"/>
          <a:ext cx="11292840" cy="5120640"/>
        </p:xfrm>
        <a:graphic>
          <a:graphicData uri="http://schemas.openxmlformats.org/drawingml/2006/table">
            <a:tbl>
              <a:tblPr firstRow="1" bandRow="1">
                <a:tableStyleId>{5940675A-B579-460E-94D1-54222C63F5DA}</a:tableStyleId>
              </a:tblPr>
              <a:tblGrid>
                <a:gridCol w="6777990"/>
                <a:gridCol w="4514850"/>
              </a:tblGrid>
              <a:tr h="292100">
                <a:tc>
                  <a:txBody>
                    <a:bodyPr/>
                    <a:p>
                      <a:pPr indent="0" algn="ctr">
                        <a:buNone/>
                      </a:pPr>
                      <a:r>
                        <a:rPr lang="en-US" sz="2400" b="1">
                          <a:solidFill>
                            <a:srgbClr val="000000"/>
                          </a:solidFill>
                          <a:latin typeface="Times New Roman" panose="02020603050405020304" charset="0"/>
                          <a:cs typeface="Times New Roman" panose="02020603050405020304" charset="0"/>
                        </a:rPr>
                        <a:t>Hoạt động của GV</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000000"/>
                          </a:solidFill>
                          <a:latin typeface="Times New Roman" panose="02020603050405020304" charset="0"/>
                          <a:cs typeface="Times New Roman" panose="02020603050405020304" charset="0"/>
                        </a:rPr>
                        <a:t>Hoạt động của HS</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3100">
                <a:tc>
                  <a:txBody>
                    <a:bodyPr/>
                    <a:p>
                      <a:pPr indent="0">
                        <a:buNone/>
                      </a:pPr>
                      <a:r>
                        <a:rPr lang="en-US" sz="2400" b="1">
                          <a:solidFill>
                            <a:srgbClr val="000000"/>
                          </a:solidFill>
                          <a:latin typeface="Times New Roman" panose="02020603050405020304" charset="0"/>
                          <a:cs typeface="Times New Roman" panose="02020603050405020304" charset="0"/>
                        </a:rPr>
                        <a:t>Thông báo luật chơi:</a:t>
                      </a:r>
                      <a:r>
                        <a:rPr lang="en-US" sz="2400" b="0">
                          <a:solidFill>
                            <a:srgbClr val="000000"/>
                          </a:solidFill>
                          <a:latin typeface="Times New Roman" panose="02020603050405020304" charset="0"/>
                          <a:cs typeface="Times New Roman" panose="02020603050405020304" charset="0"/>
                        </a:rPr>
                        <a:t> Quan sát clip để trả lời câu hỏi, hết thúc clip sẽ kết thúc trả lời câu hỏi</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Times New Roman" panose="02020603050405020304" charset="0"/>
                          <a:cs typeface="Times New Roman" panose="02020603050405020304" charset="0"/>
                        </a:rPr>
                        <a:t>Ghi nhớ luật chơi</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1">
                          <a:solidFill>
                            <a:srgbClr val="000000"/>
                          </a:solidFill>
                          <a:latin typeface="Times New Roman" panose="02020603050405020304" charset="0"/>
                          <a:cs typeface="Times New Roman" panose="02020603050405020304" charset="0"/>
                        </a:rPr>
                        <a:t>Giao nhiệm vụ:</a:t>
                      </a:r>
                      <a:r>
                        <a:rPr lang="en-US" sz="2400" b="0">
                          <a:solidFill>
                            <a:srgbClr val="000000"/>
                          </a:solidFill>
                          <a:latin typeface="Times New Roman" panose="02020603050405020304" charset="0"/>
                          <a:cs typeface="Times New Roman" panose="02020603050405020304" charset="0"/>
                        </a:rPr>
                        <a:t> Theo dõi clip để nhận định khoa học tự nhiên là gì? Khoa học tự nhiên có vai trò như thê nào?Thời gian thực hiện là đúng 2p kể từ khi kết thúc clip.</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Times New Roman" panose="02020603050405020304" charset="0"/>
                          <a:cs typeface="Times New Roman" panose="02020603050405020304" charset="0"/>
                        </a:rPr>
                        <a:t>Nhận nhiệm vụ</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3100">
                <a:tc>
                  <a:txBody>
                    <a:bodyPr/>
                    <a:p>
                      <a:pPr indent="0">
                        <a:buNone/>
                      </a:pPr>
                      <a:r>
                        <a:rPr lang="en-US" sz="2400" b="1">
                          <a:solidFill>
                            <a:srgbClr val="000000"/>
                          </a:solidFill>
                          <a:latin typeface="Times New Roman" panose="02020603050405020304" charset="0"/>
                          <a:cs typeface="Times New Roman" panose="02020603050405020304" charset="0"/>
                        </a:rPr>
                        <a:t>Hướng dẫn HS thực hiện nhiệm vụ:</a:t>
                      </a:r>
                      <a:r>
                        <a:rPr lang="en-US" sz="2400" b="0">
                          <a:solidFill>
                            <a:srgbClr val="000000"/>
                          </a:solidFill>
                          <a:latin typeface="Times New Roman" panose="02020603050405020304" charset="0"/>
                          <a:cs typeface="Times New Roman" panose="02020603050405020304" charset="0"/>
                        </a:rPr>
                        <a:t> Chiếu clip để học sinh quan sát, hỗ trợ HS khi cần thiết.</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Times New Roman" panose="02020603050405020304" charset="0"/>
                          <a:cs typeface="Times New Roman" panose="02020603050405020304" charset="0"/>
                        </a:rPr>
                        <a:t>Thực hiện nhiệm vụ: Hoàn thành phiếu học tập số 1.</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400">
                <a:tc>
                  <a:txBody>
                    <a:bodyPr/>
                    <a:p>
                      <a:pPr indent="0">
                        <a:buNone/>
                      </a:pPr>
                      <a:r>
                        <a:rPr lang="en-US" sz="2400" b="0">
                          <a:solidFill>
                            <a:srgbClr val="000000"/>
                          </a:solidFill>
                          <a:latin typeface="Times New Roman" panose="02020603050405020304" charset="0"/>
                          <a:cs typeface="Times New Roman" panose="02020603050405020304" charset="0"/>
                        </a:rPr>
                        <a:t>Thu phiếu học tập của các nhóm.</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Times New Roman" panose="02020603050405020304" charset="0"/>
                          <a:cs typeface="Times New Roman" panose="02020603050405020304" charset="0"/>
                        </a:rPr>
                        <a:t>Nạp phiếu học tập.</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79500">
                <a:tc>
                  <a:txBody>
                    <a:bodyPr/>
                    <a:p>
                      <a:pPr indent="0">
                        <a:buNone/>
                      </a:pPr>
                      <a:r>
                        <a:rPr lang="en-US" sz="2400" b="1">
                          <a:solidFill>
                            <a:srgbClr val="000000"/>
                          </a:solidFill>
                          <a:latin typeface="Times New Roman" panose="02020603050405020304" charset="0"/>
                          <a:cs typeface="Times New Roman" panose="02020603050405020304" charset="0"/>
                        </a:rPr>
                        <a:t>Chốt lại và đặt vấn đề vào bài:</a:t>
                      </a:r>
                      <a:r>
                        <a:rPr lang="en-US" sz="2400" b="0">
                          <a:solidFill>
                            <a:srgbClr val="000000"/>
                          </a:solidFill>
                          <a:latin typeface="Times New Roman" panose="02020603050405020304" charset="0"/>
                          <a:cs typeface="Times New Roman" panose="02020603050405020304" charset="0"/>
                        </a:rPr>
                        <a:t> Các em đã đưa ra nhận định của mình về khoa học tự nhiên, vai trò của khoa học tự nhiên. Bài học hôm nay chúng ta sẽ làm rõ vấn đề trên.</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Times New Roman" panose="02020603050405020304" charset="0"/>
                          <a:cs typeface="Times New Roman" panose="02020603050405020304" charset="0"/>
                        </a:rPr>
                        <a:t>Chuẩn bị sach vở học bài mới.</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93725" y="3098800"/>
            <a:ext cx="3536315" cy="1325880"/>
          </a:xfrm>
        </p:spPr>
        <p:txBody>
          <a:bodyPr/>
          <a:p>
            <a:endParaRPr lang="en-US"/>
          </a:p>
        </p:txBody>
      </p:sp>
      <p:pic>
        <p:nvPicPr>
          <p:cNvPr id="4" name="Natural Science - What is natural Science and Examples- Natural Science Introduction - Physics">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72390" y="549275"/>
            <a:ext cx="7735570" cy="5759450"/>
          </a:xfrm>
          <a:prstGeom prst="rect">
            <a:avLst/>
          </a:prstGeom>
        </p:spPr>
      </p:pic>
      <p:sp>
        <p:nvSpPr>
          <p:cNvPr id="5" name="Cloud Callout 4"/>
          <p:cNvSpPr/>
          <p:nvPr/>
        </p:nvSpPr>
        <p:spPr>
          <a:xfrm>
            <a:off x="7807960" y="151765"/>
            <a:ext cx="4255135" cy="1755775"/>
          </a:xfrm>
          <a:prstGeom prst="cloudCallout">
            <a:avLst>
              <a:gd name="adj1" fmla="val -22819"/>
              <a:gd name="adj2" fmla="val 66745"/>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4000"/>
              <a:t>Khoa học tự nhiên là gì?</a:t>
            </a:r>
            <a:endParaRPr lang="en-US" sz="4000"/>
          </a:p>
        </p:txBody>
      </p:sp>
      <p:graphicFrame>
        <p:nvGraphicFramePr>
          <p:cNvPr id="6" name="Table 5"/>
          <p:cNvGraphicFramePr/>
          <p:nvPr/>
        </p:nvGraphicFramePr>
        <p:xfrm>
          <a:off x="7897495" y="2567940"/>
          <a:ext cx="4165600" cy="3431540"/>
        </p:xfrm>
        <a:graphic>
          <a:graphicData uri="http://schemas.openxmlformats.org/drawingml/2006/table">
            <a:tbl>
              <a:tblPr bandCol="1">
                <a:tableStyleId>{8A107856-5554-42FB-B03E-39F5DBC370BA}</a:tableStyleId>
              </a:tblPr>
              <a:tblGrid>
                <a:gridCol w="2070735"/>
                <a:gridCol w="2094865"/>
              </a:tblGrid>
              <a:tr h="1028700">
                <a:tc gridSpan="2">
                  <a:txBody>
                    <a:bodyPr/>
                    <a:p>
                      <a:pPr indent="0" algn="ctr">
                        <a:buNone/>
                      </a:pPr>
                      <a:r>
                        <a:rPr lang="en-US" sz="2800"/>
                        <a:t>Phiếu học tập số 1</a:t>
                      </a:r>
                      <a:endParaRPr lang="en-US" sz="2800"/>
                    </a:p>
                    <a:p>
                      <a:pPr indent="0" algn="ctr">
                        <a:buNone/>
                      </a:pPr>
                      <a:r>
                        <a:rPr lang="en-US" sz="2800"/>
                        <a:t>Nhóm: …………</a:t>
                      </a:r>
                      <a:endParaRPr lang="en-US" sz="2800"/>
                    </a:p>
                  </a:txBody>
                  <a:tcPr marL="68580" marR="68580" marT="0" marB="0" vert="horz" anchor="t" anchorCtr="0"/>
                </a:tc>
                <a:tc hMerge="1">
                  <a:tcPr/>
                </a:tc>
              </a:tr>
              <a:tr h="1543685">
                <a:tc>
                  <a:txBody>
                    <a:bodyPr/>
                    <a:p>
                      <a:pPr indent="0">
                        <a:buNone/>
                      </a:pPr>
                      <a:r>
                        <a:rPr lang="en-US" sz="2800"/>
                        <a:t>Khoa học tự nhiên là gì?</a:t>
                      </a:r>
                      <a:endParaRPr lang="en-US" sz="2800"/>
                    </a:p>
                  </a:txBody>
                  <a:tcPr marL="68580" marR="68580" marT="0" marB="0" vert="horz" anchor="t" anchorCtr="0">
                    <a:solidFill>
                      <a:schemeClr val="accent6">
                        <a:lumMod val="20000"/>
                        <a:lumOff val="80000"/>
                      </a:schemeClr>
                    </a:solidFill>
                  </a:tcPr>
                </a:tc>
                <a:tc>
                  <a:txBody>
                    <a:bodyPr/>
                    <a:p>
                      <a:pPr indent="0">
                        <a:buNone/>
                      </a:pPr>
                      <a:r>
                        <a:rPr lang="en-US" sz="2800"/>
                        <a:t>Vai trò của khoa học tự nhiên</a:t>
                      </a:r>
                      <a:endParaRPr lang="en-US" sz="2800"/>
                    </a:p>
                  </a:txBody>
                  <a:tcPr marL="68580" marR="68580" marT="0" marB="0" vert="horz" anchor="t" anchorCtr="0">
                    <a:solidFill>
                      <a:schemeClr val="accent6">
                        <a:lumMod val="20000"/>
                        <a:lumOff val="80000"/>
                      </a:schemeClr>
                    </a:solidFill>
                  </a:tcPr>
                </a:tc>
              </a:tr>
              <a:tr h="859155">
                <a:tc>
                  <a:txBody>
                    <a:bodyPr/>
                    <a:p>
                      <a:pPr indent="0">
                        <a:buNone/>
                      </a:pPr>
                      <a:r>
                        <a:rPr lang="en-US" sz="2800"/>
                        <a:t> </a:t>
                      </a:r>
                      <a:endParaRPr lang="en-US" sz="2800"/>
                    </a:p>
                  </a:txBody>
                  <a:tcPr marL="68580" marR="68580" marT="0" marB="0" vert="horz" anchor="t" anchorCtr="0">
                    <a:solidFill>
                      <a:schemeClr val="accent6">
                        <a:lumMod val="20000"/>
                        <a:lumOff val="80000"/>
                      </a:schemeClr>
                    </a:solidFill>
                  </a:tcPr>
                </a:tc>
                <a:tc>
                  <a:txBody>
                    <a:bodyPr/>
                    <a:p>
                      <a:pPr indent="0">
                        <a:buNone/>
                      </a:pPr>
                      <a:endParaRPr lang="en-US" sz="2800"/>
                    </a:p>
                  </a:txBody>
                  <a:tcPr marL="68580" marR="68580" marT="0" marB="0" vert="horz" anchor="t" anchorCtr="0">
                    <a:solidFill>
                      <a:schemeClr val="accent6">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0" fill="hold" display="1">
                  <p:stCondLst>
                    <p:cond delay="indefinite"/>
                  </p:stCondLst>
                  <p:endCondLst>
                    <p:cond evt="onNext">
                      <p:tgtEl>
                        <p:sldTgt/>
                      </p:tgtEl>
                    </p:cond>
                    <p:cond evt="onPrev">
                      <p:tgtEl>
                        <p:sldTgt/>
                      </p:tgtEl>
                    </p:cond>
                  </p:end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additive="base">
                                        <p:cTn id="15"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0" y="69215"/>
            <a:ext cx="5565775" cy="768350"/>
          </a:xfrm>
          <a:prstGeom prst="rect">
            <a:avLst/>
          </a:prstGeom>
          <a:noFill/>
        </p:spPr>
        <p:txBody>
          <a:bodyPr wrap="none" rtlCol="0" anchor="t">
            <a:spAutoFit/>
          </a:bodyPr>
          <a:p>
            <a:r>
              <a:rPr lang="en-US" sz="4400" b="1">
                <a:solidFill>
                  <a:srgbClr val="FF0000"/>
                </a:solidFill>
                <a:latin typeface="+mj-lt"/>
                <a:ea typeface="+mj-ea"/>
                <a:cs typeface="+mj-cs"/>
                <a:sym typeface="+mn-ea"/>
              </a:rPr>
              <a:t>1. KHOA HỌC TỰ NHIÊN</a:t>
            </a:r>
            <a:endParaRPr lang="en-US"/>
          </a:p>
        </p:txBody>
      </p:sp>
      <p:pic>
        <p:nvPicPr>
          <p:cNvPr id="7" name="Content Placeholder 6"/>
          <p:cNvPicPr>
            <a:picLocks noChangeAspect="1"/>
          </p:cNvPicPr>
          <p:nvPr>
            <p:ph idx="1"/>
          </p:nvPr>
        </p:nvPicPr>
        <p:blipFill>
          <a:blip r:embed="rId1"/>
          <a:stretch>
            <a:fillRect/>
          </a:stretch>
        </p:blipFill>
        <p:spPr>
          <a:xfrm>
            <a:off x="76200" y="3256280"/>
            <a:ext cx="3009900" cy="3483610"/>
          </a:xfrm>
          <a:prstGeom prst="ellipse">
            <a:avLst/>
          </a:prstGeom>
        </p:spPr>
      </p:pic>
      <p:sp>
        <p:nvSpPr>
          <p:cNvPr id="8" name="Cloud Callout 7"/>
          <p:cNvSpPr/>
          <p:nvPr/>
        </p:nvSpPr>
        <p:spPr>
          <a:xfrm>
            <a:off x="2251710" y="863600"/>
            <a:ext cx="7385050" cy="2489835"/>
          </a:xfrm>
          <a:prstGeom prst="cloudCallout">
            <a:avLst>
              <a:gd name="adj1" fmla="val -47431"/>
              <a:gd name="adj2" fmla="val 63363"/>
            </a:avLst>
          </a:prstGeom>
          <a:solidFill>
            <a:schemeClr val="accent4">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4000"/>
              <a:t>Hoạt động nghiên cứu </a:t>
            </a:r>
            <a:endParaRPr lang="en-US" sz="4000"/>
          </a:p>
          <a:p>
            <a:pPr algn="ctr"/>
            <a:r>
              <a:rPr lang="en-US" sz="4000"/>
              <a:t>khoa học là gì?</a:t>
            </a:r>
            <a:endParaRPr lang="en-US" sz="4000"/>
          </a:p>
        </p:txBody>
      </p:sp>
      <p:sp>
        <p:nvSpPr>
          <p:cNvPr id="10" name="Horizontal Scroll 9"/>
          <p:cNvSpPr/>
          <p:nvPr/>
        </p:nvSpPr>
        <p:spPr>
          <a:xfrm>
            <a:off x="4602480" y="3816985"/>
            <a:ext cx="6823710" cy="3041650"/>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3600">
                <a:gradFill>
                  <a:gsLst>
                    <a:gs pos="0">
                      <a:srgbClr val="012D86"/>
                    </a:gs>
                    <a:gs pos="100000">
                      <a:srgbClr val="0E2557"/>
                    </a:gs>
                  </a:gsLst>
                  <a:lin scaled="0"/>
                </a:gradFill>
              </a:rPr>
              <a:t>Hoạt động con người </a:t>
            </a:r>
            <a:r>
              <a:rPr lang="en-US" sz="3600" b="1">
                <a:solidFill>
                  <a:srgbClr val="FF0000"/>
                </a:solidFill>
              </a:rPr>
              <a:t>chủ động tìm tòi, khám phá ra tri thức khoa học</a:t>
            </a:r>
            <a:r>
              <a:rPr lang="en-US" sz="3600">
                <a:gradFill>
                  <a:gsLst>
                    <a:gs pos="0">
                      <a:srgbClr val="012D86"/>
                    </a:gs>
                    <a:gs pos="100000">
                      <a:srgbClr val="0E2557"/>
                    </a:gs>
                  </a:gsLst>
                  <a:lin scaled="0"/>
                </a:gradFill>
              </a:rPr>
              <a:t> gọi là hoạt động nghiên cứu khoa học.</a:t>
            </a:r>
            <a:endParaRPr lang="en-US" sz="3600">
              <a:gradFill>
                <a:gsLst>
                  <a:gs pos="0">
                    <a:srgbClr val="012D86"/>
                  </a:gs>
                  <a:gs pos="100000">
                    <a:srgbClr val="0E2557"/>
                  </a:gs>
                </a:gsLst>
                <a:lin scaled="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2550" y="67310"/>
            <a:ext cx="10515600" cy="741680"/>
          </a:xfrm>
        </p:spPr>
        <p:txBody>
          <a:bodyPr>
            <a:normAutofit fontScale="90000"/>
          </a:bodyPr>
          <a:p>
            <a:r>
              <a:rPr lang="en-US" b="1">
                <a:solidFill>
                  <a:srgbClr val="FF0000"/>
                </a:solidFill>
              </a:rPr>
              <a:t>1. KHOA HỌC TỰ NHIÊN</a:t>
            </a:r>
            <a:endParaRPr lang="en-US" b="1">
              <a:solidFill>
                <a:srgbClr val="FF0000"/>
              </a:solidFill>
            </a:endParaRPr>
          </a:p>
        </p:txBody>
      </p:sp>
      <p:sp>
        <p:nvSpPr>
          <p:cNvPr id="3" name="Content Placeholder 2"/>
          <p:cNvSpPr>
            <a:spLocks noGrp="1"/>
          </p:cNvSpPr>
          <p:nvPr>
            <p:ph idx="1"/>
          </p:nvPr>
        </p:nvSpPr>
        <p:spPr/>
        <p:txBody>
          <a:bodyPr/>
          <a:p>
            <a:pPr marL="0" indent="0">
              <a:buNone/>
            </a:pPr>
            <a:endParaRPr lang="en-US"/>
          </a:p>
        </p:txBody>
      </p:sp>
      <p:pic>
        <p:nvPicPr>
          <p:cNvPr id="20" name="Shape 20"/>
          <p:cNvPicPr/>
          <p:nvPr/>
        </p:nvPicPr>
        <p:blipFill>
          <a:blip r:embed="rId1"/>
          <a:stretch>
            <a:fillRect/>
          </a:stretch>
        </p:blipFill>
        <p:spPr>
          <a:xfrm>
            <a:off x="0" y="808990"/>
            <a:ext cx="4154170" cy="2997835"/>
          </a:xfrm>
          <a:prstGeom prst="rect">
            <a:avLst/>
          </a:prstGeom>
        </p:spPr>
      </p:pic>
      <p:pic>
        <p:nvPicPr>
          <p:cNvPr id="22" name="Shape 22"/>
          <p:cNvPicPr/>
          <p:nvPr/>
        </p:nvPicPr>
        <p:blipFill>
          <a:blip r:embed="rId2"/>
          <a:stretch>
            <a:fillRect/>
          </a:stretch>
        </p:blipFill>
        <p:spPr>
          <a:xfrm>
            <a:off x="4154170" y="808990"/>
            <a:ext cx="4154805" cy="2998470"/>
          </a:xfrm>
          <a:prstGeom prst="rect">
            <a:avLst/>
          </a:prstGeom>
        </p:spPr>
      </p:pic>
      <p:pic>
        <p:nvPicPr>
          <p:cNvPr id="24" name="Shape 24"/>
          <p:cNvPicPr/>
          <p:nvPr/>
        </p:nvPicPr>
        <p:blipFill>
          <a:blip r:embed="rId3"/>
          <a:stretch>
            <a:fillRect/>
          </a:stretch>
        </p:blipFill>
        <p:spPr>
          <a:xfrm>
            <a:off x="0" y="3806825"/>
            <a:ext cx="4154170" cy="3050540"/>
          </a:xfrm>
          <a:prstGeom prst="rect">
            <a:avLst/>
          </a:prstGeom>
        </p:spPr>
      </p:pic>
      <p:pic>
        <p:nvPicPr>
          <p:cNvPr id="26" name="Shape 26"/>
          <p:cNvPicPr/>
          <p:nvPr/>
        </p:nvPicPr>
        <p:blipFill>
          <a:blip r:embed="rId4"/>
          <a:stretch>
            <a:fillRect/>
          </a:stretch>
        </p:blipFill>
        <p:spPr>
          <a:xfrm>
            <a:off x="4154170" y="3807460"/>
            <a:ext cx="4154170" cy="2992120"/>
          </a:xfrm>
          <a:prstGeom prst="rect">
            <a:avLst/>
          </a:prstGeom>
        </p:spPr>
      </p:pic>
      <p:pic>
        <p:nvPicPr>
          <p:cNvPr id="28" name="Shape 28"/>
          <p:cNvPicPr/>
          <p:nvPr/>
        </p:nvPicPr>
        <p:blipFill>
          <a:blip r:embed="rId5"/>
          <a:stretch>
            <a:fillRect/>
          </a:stretch>
        </p:blipFill>
        <p:spPr>
          <a:xfrm>
            <a:off x="8308340" y="808355"/>
            <a:ext cx="3852545" cy="5990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000" fill="hold"/>
                                        <p:tgtEl>
                                          <p:spTgt spid="24"/>
                                        </p:tgtEl>
                                        <p:attrNameLst>
                                          <p:attrName>ppt_x</p:attrName>
                                        </p:attrNameLst>
                                      </p:cBhvr>
                                      <p:tavLst>
                                        <p:tav tm="0">
                                          <p:val>
                                            <p:strVal val="#ppt_x-.2"/>
                                          </p:val>
                                        </p:tav>
                                        <p:tav tm="100000">
                                          <p:val>
                                            <p:strVal val="#ppt_x"/>
                                          </p:val>
                                        </p:tav>
                                      </p:tavLst>
                                    </p:anim>
                                    <p:anim calcmode="lin" valueType="num">
                                      <p:cBhvr>
                                        <p:cTn id="16"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2"/>
                                          </p:val>
                                        </p:tav>
                                        <p:tav tm="100000">
                                          <p:val>
                                            <p:strVal val="#ppt_x"/>
                                          </p:val>
                                        </p:tav>
                                      </p:tavLst>
                                    </p:anim>
                                    <p:anim calcmode="lin" valueType="num">
                                      <p:cBhvr>
                                        <p:cTn id="2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ppt_x</p:attrName>
                                        </p:attrNameLst>
                                      </p:cBhvr>
                                      <p:tavLst>
                                        <p:tav tm="0">
                                          <p:val>
                                            <p:strVal val="#ppt_x-.2"/>
                                          </p:val>
                                        </p:tav>
                                        <p:tav tm="100000">
                                          <p:val>
                                            <p:strVal val="#ppt_x"/>
                                          </p:val>
                                        </p:tav>
                                      </p:tavLst>
                                    </p:anim>
                                    <p:anim calcmode="lin" valueType="num">
                                      <p:cBhvr>
                                        <p:cTn id="30"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ppt_x</p:attrName>
                                        </p:attrNameLst>
                                      </p:cBhvr>
                                      <p:tavLst>
                                        <p:tav tm="0">
                                          <p:val>
                                            <p:strVal val="#ppt_x-.2"/>
                                          </p:val>
                                        </p:tav>
                                        <p:tav tm="100000">
                                          <p:val>
                                            <p:strVal val="#ppt_x"/>
                                          </p:val>
                                        </p:tav>
                                      </p:tavLst>
                                    </p:anim>
                                    <p:anim calcmode="lin" valueType="num">
                                      <p:cBhvr>
                                        <p:cTn id="3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148590" y="217170"/>
          <a:ext cx="11938000" cy="6428105"/>
        </p:xfrm>
        <a:graphic>
          <a:graphicData uri="http://schemas.openxmlformats.org/drawingml/2006/table">
            <a:tbl>
              <a:tblPr firstRow="1" bandRow="1">
                <a:tableStyleId>{5940675A-B579-460E-94D1-54222C63F5DA}</a:tableStyleId>
              </a:tblPr>
              <a:tblGrid>
                <a:gridCol w="6560185"/>
                <a:gridCol w="5377815"/>
              </a:tblGrid>
              <a:tr h="1054100">
                <a:tc gridSpan="2">
                  <a:txBody>
                    <a:bodyPr/>
                    <a:p>
                      <a:pPr indent="0" algn="ctr">
                        <a:buNone/>
                      </a:pPr>
                      <a:r>
                        <a:rPr lang="en-US" sz="3200" b="0">
                          <a:solidFill>
                            <a:srgbClr val="000000"/>
                          </a:solidFill>
                          <a:latin typeface="Times New Roman" panose="02020603050405020304" charset="0"/>
                          <a:cs typeface="Times New Roman" panose="02020603050405020304" charset="0"/>
                        </a:rPr>
                        <a:t>Phiếu học tập số 2</a:t>
                      </a:r>
                      <a:endParaRPr lang="en-US" sz="3200" b="0">
                        <a:solidFill>
                          <a:srgbClr val="000000"/>
                        </a:solidFill>
                        <a:latin typeface="Times New Roman" panose="02020603050405020304" charset="0"/>
                        <a:cs typeface="Times New Roman" panose="02020603050405020304" charset="0"/>
                      </a:endParaRPr>
                    </a:p>
                    <a:p>
                      <a:pPr indent="0" algn="ctr">
                        <a:buNone/>
                      </a:pPr>
                      <a:r>
                        <a:rPr lang="en-US" sz="3200" b="0">
                          <a:solidFill>
                            <a:srgbClr val="000000"/>
                          </a:solidFill>
                          <a:latin typeface="Times New Roman" panose="02020603050405020304" charset="0"/>
                          <a:cs typeface="Times New Roman" panose="02020603050405020304" charset="0"/>
                        </a:rPr>
                        <a:t>Nhóm: …………</a:t>
                      </a:r>
                      <a:endParaRPr lang="en-US" sz="32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47700">
                <a:tc>
                  <a:txBody>
                    <a:bodyPr/>
                    <a:p>
                      <a:pPr indent="0" algn="ctr">
                        <a:buNone/>
                      </a:pPr>
                      <a:r>
                        <a:rPr lang="en-US" sz="3200" b="0">
                          <a:solidFill>
                            <a:srgbClr val="000000"/>
                          </a:solidFill>
                          <a:latin typeface="Times New Roman" panose="02020603050405020304" charset="0"/>
                          <a:cs typeface="Times New Roman" panose="02020603050405020304" charset="0"/>
                        </a:rPr>
                        <a:t>Hoạt động trong cuộc sống</a:t>
                      </a:r>
                      <a:endParaRPr lang="en-US" sz="32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ctr">
                        <a:buNone/>
                      </a:pPr>
                      <a:r>
                        <a:rPr lang="en-US" sz="3200" b="0">
                          <a:solidFill>
                            <a:srgbClr val="000000"/>
                          </a:solidFill>
                          <a:latin typeface="Times New Roman" panose="02020603050405020304" charset="0"/>
                          <a:cs typeface="Times New Roman" panose="02020603050405020304" charset="0"/>
                        </a:rPr>
                        <a:t>Hoạt động nghiên cứu khoa học</a:t>
                      </a:r>
                      <a:endParaRPr lang="en-US" sz="32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4726305">
                <a:tc>
                  <a:txBody>
                    <a:bodyPr/>
                    <a:p>
                      <a:pPr indent="0">
                        <a:buNone/>
                      </a:pPr>
                      <a:r>
                        <a:rPr lang="en-US" sz="4000" b="0">
                          <a:solidFill>
                            <a:srgbClr val="000000"/>
                          </a:solidFill>
                          <a:latin typeface="Times New Roman" panose="02020603050405020304" charset="0"/>
                          <a:cs typeface="Times New Roman" panose="02020603050405020304" charset="0"/>
                        </a:rPr>
                        <a:t> </a:t>
                      </a:r>
                      <a:endParaRPr lang="en-US" sz="4000" b="0">
                        <a:solidFill>
                          <a:srgbClr val="000000"/>
                        </a:solidFill>
                        <a:latin typeface="Times New Roman" panose="02020603050405020304" charset="0"/>
                        <a:cs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altLang="zh-CN" sz="4000">
                        <a:solidFill>
                          <a:srgbClr val="000000"/>
                        </a:solidFill>
                        <a:latin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altLang="zh-CN" sz="4000">
                        <a:solidFill>
                          <a:srgbClr val="000000"/>
                        </a:solidFill>
                        <a:latin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altLang="zh-CN" sz="4000">
                        <a:solidFill>
                          <a:srgbClr val="000000"/>
                        </a:solidFill>
                        <a:latin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altLang="zh-CN" sz="4000">
                        <a:solidFill>
                          <a:srgbClr val="000000"/>
                        </a:solidFill>
                        <a:latin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sz="4000" b="0">
                        <a:solidFill>
                          <a:srgbClr val="000000"/>
                        </a:solidFill>
                        <a:latin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4000" b="0">
                          <a:solidFill>
                            <a:srgbClr val="000000"/>
                          </a:solidFill>
                          <a:latin typeface="Times New Roman" panose="02020603050405020304" charset="0"/>
                          <a:cs typeface="Times New Roman" panose="02020603050405020304" charset="0"/>
                        </a:rPr>
                        <a:t> </a:t>
                      </a:r>
                      <a:endParaRPr lang="en-US" sz="4000" b="0">
                        <a:solidFill>
                          <a:srgbClr val="000000"/>
                        </a:solidFill>
                        <a:latin typeface="Times New Roman" panose="02020603050405020304" charset="0"/>
                        <a:cs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altLang="zh-CN" sz="4000">
                        <a:solidFill>
                          <a:srgbClr val="000000"/>
                        </a:solidFill>
                        <a:latin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altLang="zh-CN" sz="4000">
                        <a:solidFill>
                          <a:srgbClr val="000000"/>
                        </a:solidFill>
                        <a:latin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altLang="zh-CN" sz="4000">
                        <a:solidFill>
                          <a:srgbClr val="000000"/>
                        </a:solidFill>
                        <a:latin typeface="Times New Roman" panose="02020603050405020304" charset="0"/>
                      </a:endParaRPr>
                    </a:p>
                    <a:p>
                      <a:pPr indent="0">
                        <a:buNone/>
                      </a:pPr>
                      <a:r>
                        <a:rPr lang="en-US" altLang="zh-CN" sz="4000">
                          <a:solidFill>
                            <a:srgbClr val="000000"/>
                          </a:solidFill>
                          <a:latin typeface="Times New Roman" panose="02020603050405020304" charset="0"/>
                        </a:rPr>
                        <a:t> </a:t>
                      </a:r>
                      <a:endParaRPr lang="en-US" sz="4000" b="0">
                        <a:solidFill>
                          <a:srgbClr val="000000"/>
                        </a:solidFill>
                        <a:latin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0" name="Shape 20"/>
          <p:cNvPicPr/>
          <p:nvPr/>
        </p:nvPicPr>
        <p:blipFill>
          <a:blip r:embed="rId1"/>
          <a:stretch>
            <a:fillRect/>
          </a:stretch>
        </p:blipFill>
        <p:spPr>
          <a:xfrm>
            <a:off x="215265" y="1962150"/>
            <a:ext cx="2959100" cy="2049145"/>
          </a:xfrm>
          <a:prstGeom prst="rect">
            <a:avLst/>
          </a:prstGeom>
        </p:spPr>
      </p:pic>
      <p:pic>
        <p:nvPicPr>
          <p:cNvPr id="9" name="Picture 8"/>
          <p:cNvPicPr>
            <a:picLocks noChangeAspect="1"/>
          </p:cNvPicPr>
          <p:nvPr/>
        </p:nvPicPr>
        <p:blipFill>
          <a:blip r:embed="rId2"/>
          <a:stretch>
            <a:fillRect/>
          </a:stretch>
        </p:blipFill>
        <p:spPr>
          <a:xfrm>
            <a:off x="148590" y="4011295"/>
            <a:ext cx="3026410" cy="2633980"/>
          </a:xfrm>
          <a:prstGeom prst="rect">
            <a:avLst/>
          </a:prstGeom>
        </p:spPr>
      </p:pic>
      <p:pic>
        <p:nvPicPr>
          <p:cNvPr id="13" name="Picture 12"/>
          <p:cNvPicPr>
            <a:picLocks noChangeAspect="1"/>
          </p:cNvPicPr>
          <p:nvPr/>
        </p:nvPicPr>
        <p:blipFill>
          <a:blip r:embed="rId3"/>
          <a:stretch>
            <a:fillRect/>
          </a:stretch>
        </p:blipFill>
        <p:spPr>
          <a:xfrm>
            <a:off x="3175000" y="1962150"/>
            <a:ext cx="3341370" cy="2113280"/>
          </a:xfrm>
          <a:prstGeom prst="rect">
            <a:avLst/>
          </a:prstGeom>
        </p:spPr>
      </p:pic>
      <p:pic>
        <p:nvPicPr>
          <p:cNvPr id="15" name="Picture 14"/>
          <p:cNvPicPr>
            <a:picLocks noChangeAspect="1"/>
          </p:cNvPicPr>
          <p:nvPr/>
        </p:nvPicPr>
        <p:blipFill>
          <a:blip r:embed="rId4"/>
          <a:stretch>
            <a:fillRect/>
          </a:stretch>
        </p:blipFill>
        <p:spPr>
          <a:xfrm>
            <a:off x="3175635" y="4011295"/>
            <a:ext cx="3340735" cy="2601595"/>
          </a:xfrm>
          <a:prstGeom prst="rect">
            <a:avLst/>
          </a:prstGeom>
        </p:spPr>
      </p:pic>
      <p:pic>
        <p:nvPicPr>
          <p:cNvPr id="22" name="Shape 22"/>
          <p:cNvPicPr/>
          <p:nvPr/>
        </p:nvPicPr>
        <p:blipFill>
          <a:blip r:embed="rId5"/>
          <a:stretch>
            <a:fillRect/>
          </a:stretch>
        </p:blipFill>
        <p:spPr>
          <a:xfrm>
            <a:off x="7721600" y="1962150"/>
            <a:ext cx="3378835" cy="2244725"/>
          </a:xfrm>
          <a:prstGeom prst="rect">
            <a:avLst/>
          </a:prstGeom>
        </p:spPr>
      </p:pic>
      <p:pic>
        <p:nvPicPr>
          <p:cNvPr id="18" name="Shape 28"/>
          <p:cNvPicPr>
            <a:picLocks noChangeAspect="1"/>
          </p:cNvPicPr>
          <p:nvPr/>
        </p:nvPicPr>
        <p:blipFill>
          <a:blip r:embed="rId6"/>
          <a:srcRect t="53500"/>
          <a:stretch>
            <a:fillRect/>
          </a:stretch>
        </p:blipFill>
        <p:spPr>
          <a:xfrm>
            <a:off x="7721600" y="4206875"/>
            <a:ext cx="3451225" cy="2406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1000" fill="hold"/>
                                        <p:tgtEl>
                                          <p:spTgt spid="22"/>
                                        </p:tgtEl>
                                        <p:attrNameLst>
                                          <p:attrName>ppt_x</p:attrName>
                                        </p:attrNameLst>
                                      </p:cBhvr>
                                      <p:tavLst>
                                        <p:tav tm="0">
                                          <p:val>
                                            <p:strVal val="#ppt_x-.2"/>
                                          </p:val>
                                        </p:tav>
                                        <p:tav tm="100000">
                                          <p:val>
                                            <p:strVal val="#ppt_x"/>
                                          </p:val>
                                        </p:tav>
                                      </p:tavLst>
                                    </p:anim>
                                    <p:anim calcmode="lin" valueType="num">
                                      <p:cBhvr>
                                        <p:cTn id="37"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ppt_x</p:attrName>
                                        </p:attrNameLst>
                                      </p:cBhvr>
                                      <p:tavLst>
                                        <p:tav tm="0">
                                          <p:val>
                                            <p:strVal val="#ppt_x-.2"/>
                                          </p:val>
                                        </p:tav>
                                        <p:tav tm="100000">
                                          <p:val>
                                            <p:strVal val="#ppt_x"/>
                                          </p:val>
                                        </p:tav>
                                      </p:tavLst>
                                    </p:anim>
                                    <p:anim calcmode="lin" valueType="num">
                                      <p:cBhvr>
                                        <p:cTn id="4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Content Placeholder 7"/>
          <p:cNvSpPr/>
          <p:nvPr>
            <p:ph idx="1"/>
          </p:nvPr>
        </p:nvSpPr>
        <p:spPr>
          <a:xfrm>
            <a:off x="2114550" y="1576705"/>
            <a:ext cx="9772650" cy="2054860"/>
          </a:xfrm>
          <a:solidFill>
            <a:schemeClr val="accent6">
              <a:lumMod val="20000"/>
              <a:lumOff val="80000"/>
            </a:schemeClr>
          </a:solidFill>
        </p:spPr>
        <p:txBody>
          <a:bodyPr>
            <a:noAutofit/>
          </a:bodyPr>
          <a:p>
            <a:pPr marL="0" indent="0" algn="just">
              <a:buNone/>
            </a:pPr>
            <a:r>
              <a:rPr lang="en-US" sz="3600">
                <a:gradFill>
                  <a:gsLst>
                    <a:gs pos="0">
                      <a:srgbClr val="012D86"/>
                    </a:gs>
                    <a:gs pos="100000">
                      <a:srgbClr val="0E2557"/>
                    </a:gs>
                  </a:gsLst>
                  <a:lin scaled="0"/>
                </a:gradFill>
              </a:rPr>
              <a:t>Khoa học tự nhiên là </a:t>
            </a:r>
            <a:r>
              <a:rPr lang="en-US" sz="3600" b="1">
                <a:gradFill>
                  <a:gsLst>
                    <a:gs pos="0">
                      <a:srgbClr val="012D86"/>
                    </a:gs>
                    <a:gs pos="100000">
                      <a:srgbClr val="0E2557"/>
                    </a:gs>
                  </a:gsLst>
                  <a:lin scaled="0"/>
                </a:gradFill>
              </a:rPr>
              <a:t>ngành khoa học nghiên cứu </a:t>
            </a:r>
            <a:r>
              <a:rPr lang="en-US" sz="3600">
                <a:gradFill>
                  <a:gsLst>
                    <a:gs pos="0">
                      <a:srgbClr val="012D86"/>
                    </a:gs>
                    <a:gs pos="100000">
                      <a:srgbClr val="0E2557"/>
                    </a:gs>
                  </a:gsLst>
                  <a:lin scaled="0"/>
                </a:gradFill>
              </a:rPr>
              <a:t>về các sự vật, hiện tượng, quy luật tự nhiên, những ảnh hưởng của chúng đến cuộc sống con người và môi trường.</a:t>
            </a:r>
            <a:endParaRPr lang="en-US" sz="3600">
              <a:gradFill>
                <a:gsLst>
                  <a:gs pos="0">
                    <a:srgbClr val="012D86"/>
                  </a:gs>
                  <a:gs pos="100000">
                    <a:srgbClr val="0E2557"/>
                  </a:gs>
                </a:gsLst>
                <a:lin scaled="0"/>
              </a:gradFill>
            </a:endParaRPr>
          </a:p>
        </p:txBody>
      </p:sp>
      <p:sp>
        <p:nvSpPr>
          <p:cNvPr id="9" name="Text Box 8"/>
          <p:cNvSpPr txBox="1"/>
          <p:nvPr/>
        </p:nvSpPr>
        <p:spPr>
          <a:xfrm>
            <a:off x="186690" y="101600"/>
            <a:ext cx="5565775" cy="768350"/>
          </a:xfrm>
          <a:prstGeom prst="rect">
            <a:avLst/>
          </a:prstGeom>
          <a:noFill/>
        </p:spPr>
        <p:txBody>
          <a:bodyPr wrap="none" rtlCol="0" anchor="t">
            <a:spAutoFit/>
          </a:bodyPr>
          <a:p>
            <a:r>
              <a:rPr lang="en-US" sz="4400" b="1">
                <a:solidFill>
                  <a:srgbClr val="FF0000"/>
                </a:solidFill>
                <a:latin typeface="+mj-lt"/>
                <a:ea typeface="+mj-ea"/>
                <a:cs typeface="+mj-cs"/>
                <a:sym typeface="+mn-ea"/>
              </a:rPr>
              <a:t>1. KHOA HỌC TỰ NHIÊN</a:t>
            </a:r>
            <a:endParaRPr lang="en-US"/>
          </a:p>
        </p:txBody>
      </p:sp>
      <p:sp>
        <p:nvSpPr>
          <p:cNvPr id="10" name="Text Box 9"/>
          <p:cNvSpPr txBox="1"/>
          <p:nvPr/>
        </p:nvSpPr>
        <p:spPr>
          <a:xfrm>
            <a:off x="870585" y="869950"/>
            <a:ext cx="2742565" cy="706755"/>
          </a:xfrm>
          <a:prstGeom prst="rect">
            <a:avLst/>
          </a:prstGeom>
          <a:noFill/>
        </p:spPr>
        <p:txBody>
          <a:bodyPr wrap="none" rtlCol="0" anchor="t">
            <a:spAutoFit/>
          </a:bodyPr>
          <a:p>
            <a:pPr marL="285750" indent="-285750">
              <a:buFont typeface="Wingdings" panose="05000000000000000000" charset="0"/>
              <a:buChar char="v"/>
            </a:pPr>
            <a:r>
              <a:rPr lang="en-US" sz="4000" b="1">
                <a:gradFill>
                  <a:gsLst>
                    <a:gs pos="0">
                      <a:srgbClr val="012D86"/>
                    </a:gs>
                    <a:gs pos="100000">
                      <a:srgbClr val="0E2557"/>
                    </a:gs>
                  </a:gsLst>
                  <a:lin scaled="0"/>
                </a:gradFill>
              </a:rPr>
              <a:t>Khái niệm</a:t>
            </a:r>
            <a:endParaRPr lang="en-US" sz="4000" b="1">
              <a:gradFill>
                <a:gsLst>
                  <a:gs pos="0">
                    <a:srgbClr val="012D86"/>
                  </a:gs>
                  <a:gs pos="100000">
                    <a:srgbClr val="0E2557"/>
                  </a:gs>
                </a:gsLst>
                <a:lin scaled="0"/>
              </a:gradFill>
            </a:endParaRPr>
          </a:p>
        </p:txBody>
      </p:sp>
      <p:grpSp>
        <p:nvGrpSpPr>
          <p:cNvPr id="12" name="Group 11"/>
          <p:cNvGrpSpPr/>
          <p:nvPr/>
        </p:nvGrpSpPr>
        <p:grpSpPr>
          <a:xfrm>
            <a:off x="780415" y="1660525"/>
            <a:ext cx="1294765" cy="1306195"/>
            <a:chOff x="9447" y="6021"/>
            <a:chExt cx="2360" cy="2258"/>
          </a:xfrm>
        </p:grpSpPr>
        <p:sp>
          <p:nvSpPr>
            <p:cNvPr id="13" name="Oval Callout 12"/>
            <p:cNvSpPr/>
            <p:nvPr/>
          </p:nvSpPr>
          <p:spPr>
            <a:xfrm>
              <a:off x="9447" y="6021"/>
              <a:ext cx="2360" cy="2258"/>
            </a:xfrm>
            <a:prstGeom prst="wedgeEllipseCallout">
              <a:avLst>
                <a:gd name="adj1" fmla="val -302"/>
                <a:gd name="adj2" fmla="val 67714"/>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4" name="Content Placeholder 3" descr="download"/>
            <p:cNvPicPr>
              <a:picLocks noChangeAspect="1"/>
            </p:cNvPicPr>
            <p:nvPr/>
          </p:nvPicPr>
          <p:blipFill>
            <a:blip r:embed="rId1"/>
            <a:stretch>
              <a:fillRect/>
            </a:stretch>
          </p:blipFill>
          <p:spPr>
            <a:xfrm>
              <a:off x="9810" y="6367"/>
              <a:ext cx="1635" cy="1565"/>
            </a:xfrm>
            <a:prstGeom prst="rect">
              <a:avLst/>
            </a:prstGeom>
          </p:spPr>
        </p:pic>
      </p:grpSp>
      <p:sp>
        <p:nvSpPr>
          <p:cNvPr id="15" name="Lightning Bolt 14"/>
          <p:cNvSpPr/>
          <p:nvPr/>
        </p:nvSpPr>
        <p:spPr>
          <a:xfrm>
            <a:off x="4538345" y="3631565"/>
            <a:ext cx="1010285" cy="1149985"/>
          </a:xfrm>
          <a:prstGeom prst="lightningBol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Cloud 17"/>
          <p:cNvSpPr/>
          <p:nvPr/>
        </p:nvSpPr>
        <p:spPr>
          <a:xfrm>
            <a:off x="2896870" y="4717415"/>
            <a:ext cx="7418705" cy="2066290"/>
          </a:xfrm>
          <a:prstGeom prst="cloud">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600">
                <a:gradFill>
                  <a:gsLst>
                    <a:gs pos="0">
                      <a:srgbClr val="012D86"/>
                    </a:gs>
                    <a:gs pos="100000">
                      <a:srgbClr val="0E2557"/>
                    </a:gs>
                  </a:gsLst>
                  <a:lin scaled="0"/>
                </a:gradFill>
                <a:sym typeface="+mn-ea"/>
              </a:rPr>
              <a:t>Khoa học tự nhiên có vai trò gì trong cuộc sống?</a:t>
            </a:r>
            <a:endParaRPr lang="en-US" sz="3600">
              <a:gradFill>
                <a:gsLst>
                  <a:gs pos="0">
                    <a:srgbClr val="012D86"/>
                  </a:gs>
                  <a:gs pos="100000">
                    <a:srgbClr val="0E2557"/>
                  </a:gs>
                </a:gsLst>
                <a:lin scaled="0"/>
              </a:gra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fade">
                                      <p:cBhvr>
                                        <p:cTn id="23" dur="1000"/>
                                        <p:tgtEl>
                                          <p:spTgt spid="8">
                                            <p:bg/>
                                          </p:spTgt>
                                        </p:tgtEl>
                                      </p:cBhvr>
                                    </p:animEffect>
                                    <p:anim calcmode="lin" valueType="num">
                                      <p:cBhvr>
                                        <p:cTn id="24" dur="1000" fill="hold"/>
                                        <p:tgtEl>
                                          <p:spTgt spid="8">
                                            <p:bg/>
                                          </p:spTgt>
                                        </p:tgtEl>
                                        <p:attrNameLst>
                                          <p:attrName>ppt_x</p:attrName>
                                        </p:attrNameLst>
                                      </p:cBhvr>
                                      <p:tavLst>
                                        <p:tav tm="0">
                                          <p:val>
                                            <p:strVal val="#ppt_x"/>
                                          </p:val>
                                        </p:tav>
                                        <p:tav tm="100000">
                                          <p:val>
                                            <p:strVal val="#ppt_x"/>
                                          </p:val>
                                        </p:tav>
                                      </p:tavLst>
                                    </p:anim>
                                    <p:anim calcmode="lin" valueType="num">
                                      <p:cBhvr>
                                        <p:cTn id="25" dur="900" decel="100000" fill="hold"/>
                                        <p:tgtEl>
                                          <p:spTgt spid="8">
                                            <p:bg/>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bg/>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900" decel="100000" fill="hold"/>
                                        <p:tgtEl>
                                          <p:spTgt spid="1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ppt_x</p:attrName>
                                        </p:attrNameLst>
                                      </p:cBhvr>
                                      <p:tavLst>
                                        <p:tav tm="0">
                                          <p:val>
                                            <p:strVal val="#ppt_x-.2"/>
                                          </p:val>
                                        </p:tav>
                                        <p:tav tm="100000">
                                          <p:val>
                                            <p:strVal val="#ppt_x"/>
                                          </p:val>
                                        </p:tav>
                                      </p:tavLst>
                                    </p:anim>
                                    <p:anim calcmode="lin" valueType="num">
                                      <p:cBhvr>
                                        <p:cTn id="4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build="p"/>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84455"/>
            <a:ext cx="12065000" cy="561340"/>
          </a:xfrm>
        </p:spPr>
        <p:txBody>
          <a:bodyPr>
            <a:normAutofit fontScale="90000"/>
          </a:bodyPr>
          <a:p>
            <a:r>
              <a:rPr lang="en-US" sz="4335" b="1">
                <a:solidFill>
                  <a:srgbClr val="FF0000"/>
                </a:solidFill>
              </a:rPr>
              <a:t>2. VAI TRÒ CỦA KHOA HỌC TỰ NHIÊN TRONG CUỘC SỐNG</a:t>
            </a:r>
            <a:endParaRPr lang="en-US" sz="4335" b="1">
              <a:solidFill>
                <a:srgbClr val="FF0000"/>
              </a:solidFill>
            </a:endParaRPr>
          </a:p>
        </p:txBody>
      </p:sp>
      <p:pic>
        <p:nvPicPr>
          <p:cNvPr id="15" name="Picture 14"/>
          <p:cNvPicPr>
            <a:picLocks noChangeAspect="1"/>
          </p:cNvPicPr>
          <p:nvPr/>
        </p:nvPicPr>
        <p:blipFill>
          <a:blip r:embed="rId1"/>
          <a:stretch>
            <a:fillRect/>
          </a:stretch>
        </p:blipFill>
        <p:spPr>
          <a:xfrm>
            <a:off x="258445" y="645795"/>
            <a:ext cx="1748790" cy="1831340"/>
          </a:xfrm>
          <a:prstGeom prst="rect">
            <a:avLst/>
          </a:prstGeom>
        </p:spPr>
      </p:pic>
      <p:sp>
        <p:nvSpPr>
          <p:cNvPr id="100" name="Text Box 99"/>
          <p:cNvSpPr txBox="1"/>
          <p:nvPr/>
        </p:nvSpPr>
        <p:spPr>
          <a:xfrm>
            <a:off x="2316480" y="799465"/>
            <a:ext cx="7947660" cy="1076325"/>
          </a:xfrm>
          <a:prstGeom prst="rect">
            <a:avLst/>
          </a:prstGeom>
          <a:solidFill>
            <a:srgbClr val="DFE0E5"/>
          </a:solidFill>
          <a:ln w="9525">
            <a:noFill/>
          </a:ln>
        </p:spPr>
        <p:txBody>
          <a:bodyPr wrap="square">
            <a:spAutoFit/>
          </a:bodyPr>
          <a:p>
            <a:pPr indent="0"/>
            <a:r>
              <a:rPr lang="en-US" sz="3200" b="0">
                <a:gradFill>
                  <a:gsLst>
                    <a:gs pos="0">
                      <a:srgbClr val="012D86"/>
                    </a:gs>
                    <a:gs pos="100000">
                      <a:srgbClr val="0E2557"/>
                    </a:gs>
                  </a:gsLst>
                  <a:lin scaled="0"/>
                </a:gradFill>
                <a:latin typeface="+mj-ea"/>
                <a:ea typeface="SimSun" panose="02010600030101010101" pitchFamily="2" charset="-122"/>
                <a:cs typeface="+mj-ea"/>
              </a:rPr>
              <a:t>Hãy cho biết vai trò của khoa học tự nhiên được thể hiện trong các hình 1.7 đến 1.10.</a:t>
            </a:r>
            <a:endParaRPr lang="en-US" sz="3200" b="0">
              <a:gradFill>
                <a:gsLst>
                  <a:gs pos="0">
                    <a:srgbClr val="012D86"/>
                  </a:gs>
                  <a:gs pos="100000">
                    <a:srgbClr val="0E2557"/>
                  </a:gs>
                </a:gsLst>
                <a:lin scaled="0"/>
              </a:gradFill>
              <a:latin typeface="+mj-ea"/>
              <a:ea typeface="SimSun" panose="02010600030101010101" pitchFamily="2" charset="-122"/>
              <a:cs typeface="+mj-ea"/>
            </a:endParaRPr>
          </a:p>
        </p:txBody>
      </p:sp>
      <p:pic>
        <p:nvPicPr>
          <p:cNvPr id="20" name="Picture 19"/>
          <p:cNvPicPr>
            <a:picLocks noChangeAspect="1"/>
          </p:cNvPicPr>
          <p:nvPr/>
        </p:nvPicPr>
        <p:blipFill>
          <a:blip r:embed="rId2"/>
          <a:stretch>
            <a:fillRect/>
          </a:stretch>
        </p:blipFill>
        <p:spPr>
          <a:xfrm>
            <a:off x="2315845" y="2242820"/>
            <a:ext cx="3733165" cy="2233295"/>
          </a:xfrm>
          <a:prstGeom prst="rect">
            <a:avLst/>
          </a:prstGeom>
        </p:spPr>
      </p:pic>
      <p:pic>
        <p:nvPicPr>
          <p:cNvPr id="21" name="Picture 20"/>
          <p:cNvPicPr>
            <a:picLocks noChangeAspect="1"/>
          </p:cNvPicPr>
          <p:nvPr/>
        </p:nvPicPr>
        <p:blipFill>
          <a:blip r:embed="rId3"/>
          <a:stretch>
            <a:fillRect/>
          </a:stretch>
        </p:blipFill>
        <p:spPr>
          <a:xfrm>
            <a:off x="6049010" y="2242820"/>
            <a:ext cx="4218940" cy="2232660"/>
          </a:xfrm>
          <a:prstGeom prst="rect">
            <a:avLst/>
          </a:prstGeom>
        </p:spPr>
      </p:pic>
      <p:pic>
        <p:nvPicPr>
          <p:cNvPr id="22" name="Picture 21"/>
          <p:cNvPicPr>
            <a:picLocks noChangeAspect="1"/>
          </p:cNvPicPr>
          <p:nvPr/>
        </p:nvPicPr>
        <p:blipFill>
          <a:blip r:embed="rId4"/>
          <a:stretch>
            <a:fillRect/>
          </a:stretch>
        </p:blipFill>
        <p:spPr>
          <a:xfrm>
            <a:off x="2316480" y="4571365"/>
            <a:ext cx="3732530" cy="2286635"/>
          </a:xfrm>
          <a:prstGeom prst="rect">
            <a:avLst/>
          </a:prstGeom>
        </p:spPr>
      </p:pic>
      <p:pic>
        <p:nvPicPr>
          <p:cNvPr id="23" name="Picture 22"/>
          <p:cNvPicPr>
            <a:picLocks noChangeAspect="1"/>
          </p:cNvPicPr>
          <p:nvPr/>
        </p:nvPicPr>
        <p:blipFill>
          <a:blip r:embed="rId5"/>
          <a:stretch>
            <a:fillRect/>
          </a:stretch>
        </p:blipFill>
        <p:spPr>
          <a:xfrm>
            <a:off x="6049010" y="4571365"/>
            <a:ext cx="4089400" cy="2072640"/>
          </a:xfrm>
          <a:prstGeom prst="rect">
            <a:avLst/>
          </a:prstGeom>
        </p:spPr>
      </p:pic>
      <p:sp>
        <p:nvSpPr>
          <p:cNvPr id="24" name="Text Box 23"/>
          <p:cNvSpPr txBox="1"/>
          <p:nvPr/>
        </p:nvSpPr>
        <p:spPr>
          <a:xfrm>
            <a:off x="39370" y="2555240"/>
            <a:ext cx="2186940" cy="1198880"/>
          </a:xfrm>
          <a:prstGeom prst="rect">
            <a:avLst/>
          </a:prstGeom>
          <a:noFill/>
          <a:ln w="9525">
            <a:noFill/>
          </a:ln>
        </p:spPr>
        <p:txBody>
          <a:bodyPr wrap="square">
            <a:spAutoFit/>
          </a:bodyPr>
          <a:p>
            <a:pPr indent="0" algn="ctr"/>
            <a:r>
              <a:rPr lang="en-US" sz="2400" b="1">
                <a:solidFill>
                  <a:schemeClr val="accent2"/>
                </a:solidFill>
                <a:latin typeface="Times New Roman" panose="02020603050405020304" charset="0"/>
                <a:ea typeface="SimSun" panose="02010600030101010101" pitchFamily="2" charset="-122"/>
              </a:rPr>
              <a:t>Ứng dụng công nghệ vào cuộc sống</a:t>
            </a:r>
            <a:endParaRPr lang="en-US" sz="2400" b="1">
              <a:solidFill>
                <a:schemeClr val="accent2"/>
              </a:solidFill>
              <a:latin typeface="Times New Roman" panose="02020603050405020304" charset="0"/>
              <a:ea typeface="SimSun" panose="02010600030101010101" pitchFamily="2" charset="-122"/>
            </a:endParaRPr>
          </a:p>
        </p:txBody>
      </p:sp>
      <p:sp>
        <p:nvSpPr>
          <p:cNvPr id="25" name="Text Box 24"/>
          <p:cNvSpPr txBox="1"/>
          <p:nvPr/>
        </p:nvSpPr>
        <p:spPr>
          <a:xfrm>
            <a:off x="10267950" y="2555240"/>
            <a:ext cx="1801495" cy="829945"/>
          </a:xfrm>
          <a:prstGeom prst="rect">
            <a:avLst/>
          </a:prstGeom>
          <a:noFill/>
          <a:ln w="9525">
            <a:noFill/>
          </a:ln>
        </p:spPr>
        <p:txBody>
          <a:bodyPr wrap="square">
            <a:spAutoFit/>
          </a:bodyPr>
          <a:p>
            <a:pPr indent="0" algn="ctr"/>
            <a:r>
              <a:rPr lang="en-US" sz="2400" b="1">
                <a:solidFill>
                  <a:schemeClr val="accent4">
                    <a:lumMod val="75000"/>
                  </a:schemeClr>
                </a:solidFill>
                <a:latin typeface="Times New Roman" panose="02020603050405020304" charset="0"/>
                <a:ea typeface="SimSun" panose="02010600030101010101" pitchFamily="2" charset="-122"/>
              </a:rPr>
              <a:t>Sản xuất, kinh doanh</a:t>
            </a:r>
            <a:endParaRPr lang="en-US" sz="2400" b="1">
              <a:solidFill>
                <a:schemeClr val="accent4">
                  <a:lumMod val="75000"/>
                </a:schemeClr>
              </a:solidFill>
              <a:latin typeface="Times New Roman" panose="02020603050405020304" charset="0"/>
              <a:ea typeface="SimSun" panose="02010600030101010101" pitchFamily="2" charset="-122"/>
            </a:endParaRPr>
          </a:p>
        </p:txBody>
      </p:sp>
      <p:sp>
        <p:nvSpPr>
          <p:cNvPr id="26" name="Text Box 25"/>
          <p:cNvSpPr txBox="1"/>
          <p:nvPr/>
        </p:nvSpPr>
        <p:spPr>
          <a:xfrm>
            <a:off x="82550" y="4638675"/>
            <a:ext cx="2143760" cy="1938020"/>
          </a:xfrm>
          <a:prstGeom prst="rect">
            <a:avLst/>
          </a:prstGeom>
          <a:noFill/>
          <a:ln w="9525">
            <a:noFill/>
          </a:ln>
        </p:spPr>
        <p:txBody>
          <a:bodyPr wrap="square">
            <a:spAutoFit/>
          </a:bodyPr>
          <a:p>
            <a:pPr indent="0" algn="ctr"/>
            <a:r>
              <a:rPr lang="en-US" sz="2400" b="1">
                <a:gradFill>
                  <a:gsLst>
                    <a:gs pos="0">
                      <a:srgbClr val="7B32B2"/>
                    </a:gs>
                    <a:gs pos="100000">
                      <a:srgbClr val="401A5D"/>
                    </a:gs>
                  </a:gsLst>
                  <a:lin scaled="0"/>
                </a:gradFill>
                <a:latin typeface="Times New Roman" panose="02020603050405020304" charset="0"/>
                <a:ea typeface="SimSun" panose="02010600030101010101" pitchFamily="2" charset="-122"/>
              </a:rPr>
              <a:t>Ứng dụng công nghệ vào cuộc sống; sản xuất, kinh doanh</a:t>
            </a:r>
            <a:endParaRPr lang="en-US" sz="2400" b="1">
              <a:gradFill>
                <a:gsLst>
                  <a:gs pos="0">
                    <a:srgbClr val="7B32B2"/>
                  </a:gs>
                  <a:gs pos="100000">
                    <a:srgbClr val="401A5D"/>
                  </a:gs>
                </a:gsLst>
                <a:lin scaled="0"/>
              </a:gradFill>
              <a:latin typeface="Times New Roman" panose="02020603050405020304" charset="0"/>
              <a:ea typeface="SimSun" panose="02010600030101010101" pitchFamily="2" charset="-122"/>
            </a:endParaRPr>
          </a:p>
        </p:txBody>
      </p:sp>
      <p:sp>
        <p:nvSpPr>
          <p:cNvPr id="27" name="Text Box 26"/>
          <p:cNvSpPr txBox="1"/>
          <p:nvPr/>
        </p:nvSpPr>
        <p:spPr>
          <a:xfrm>
            <a:off x="10138410" y="4475480"/>
            <a:ext cx="2053590" cy="1938020"/>
          </a:xfrm>
          <a:prstGeom prst="rect">
            <a:avLst/>
          </a:prstGeom>
          <a:noFill/>
          <a:ln w="9525">
            <a:noFill/>
          </a:ln>
        </p:spPr>
        <p:txBody>
          <a:bodyPr wrap="square">
            <a:spAutoFit/>
          </a:bodyPr>
          <a:p>
            <a:pPr indent="0" algn="ctr"/>
            <a:r>
              <a:rPr lang="en-US" sz="2400" b="1">
                <a:solidFill>
                  <a:schemeClr val="accent6">
                    <a:lumMod val="75000"/>
                  </a:schemeClr>
                </a:solidFill>
                <a:latin typeface="Times New Roman" panose="02020603050405020304" charset="0"/>
                <a:ea typeface="SimSun" panose="02010600030101010101" pitchFamily="2" charset="-122"/>
              </a:rPr>
              <a:t>Nâng cao nhận thức của con người </a:t>
            </a:r>
            <a:endParaRPr lang="en-US" sz="2400" b="1">
              <a:solidFill>
                <a:schemeClr val="accent6">
                  <a:lumMod val="75000"/>
                </a:schemeClr>
              </a:solidFill>
              <a:latin typeface="Times New Roman" panose="02020603050405020304" charset="0"/>
              <a:ea typeface="SimSun" panose="02010600030101010101" pitchFamily="2" charset="-122"/>
            </a:endParaRPr>
          </a:p>
          <a:p>
            <a:pPr indent="0" algn="ctr"/>
            <a:r>
              <a:rPr lang="en-US" sz="2400" b="1">
                <a:solidFill>
                  <a:schemeClr val="accent6">
                    <a:lumMod val="75000"/>
                  </a:schemeClr>
                </a:solidFill>
                <a:latin typeface="Times New Roman" panose="02020603050405020304" charset="0"/>
                <a:ea typeface="SimSun" panose="02010600030101010101" pitchFamily="2" charset="-122"/>
              </a:rPr>
              <a:t>về thế giới </a:t>
            </a:r>
            <a:endParaRPr lang="en-US" sz="2400" b="1">
              <a:solidFill>
                <a:schemeClr val="accent6">
                  <a:lumMod val="75000"/>
                </a:schemeClr>
              </a:solidFill>
              <a:latin typeface="Times New Roman" panose="02020603050405020304" charset="0"/>
              <a:ea typeface="SimSun" panose="02010600030101010101" pitchFamily="2" charset="-122"/>
            </a:endParaRPr>
          </a:p>
          <a:p>
            <a:pPr indent="0" algn="ctr"/>
            <a:r>
              <a:rPr lang="en-US" sz="2400" b="1">
                <a:solidFill>
                  <a:schemeClr val="accent6">
                    <a:lumMod val="75000"/>
                  </a:schemeClr>
                </a:solidFill>
                <a:latin typeface="Times New Roman" panose="02020603050405020304" charset="0"/>
                <a:ea typeface="SimSun" panose="02010600030101010101" pitchFamily="2" charset="-122"/>
              </a:rPr>
              <a:t>tự nhiên</a:t>
            </a:r>
            <a:endParaRPr lang="en-US" sz="2400" b="1">
              <a:solidFill>
                <a:schemeClr val="accent6">
                  <a:lumMod val="75000"/>
                </a:schemeClr>
              </a:solidFill>
              <a:latin typeface="Times New Roman" panose="0202060305040502030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ppt_x</p:attrName>
                                        </p:attrNameLst>
                                      </p:cBhvr>
                                      <p:tavLst>
                                        <p:tav tm="0">
                                          <p:val>
                                            <p:strVal val="#ppt_x-.2"/>
                                          </p:val>
                                        </p:tav>
                                        <p:tav tm="100000">
                                          <p:val>
                                            <p:strVal val="#ppt_x"/>
                                          </p:val>
                                        </p:tav>
                                      </p:tavLst>
                                    </p:anim>
                                    <p:anim calcmode="lin" valueType="num">
                                      <p:cBhvr>
                                        <p:cTn id="1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ppt_x</p:attrName>
                                        </p:attrNameLst>
                                      </p:cBhvr>
                                      <p:tavLst>
                                        <p:tav tm="0">
                                          <p:val>
                                            <p:strVal val="#ppt_x-.2"/>
                                          </p:val>
                                        </p:tav>
                                        <p:tav tm="100000">
                                          <p:val>
                                            <p:strVal val="#ppt_x"/>
                                          </p:val>
                                        </p:tav>
                                      </p:tavLst>
                                    </p:anim>
                                    <p:anim calcmode="lin" valueType="num">
                                      <p:cBhvr>
                                        <p:cTn id="2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ppt_x</p:attrName>
                                        </p:attrNameLst>
                                      </p:cBhvr>
                                      <p:tavLst>
                                        <p:tav tm="0">
                                          <p:val>
                                            <p:strVal val="#ppt_x-.2"/>
                                          </p:val>
                                        </p:tav>
                                        <p:tav tm="100000">
                                          <p:val>
                                            <p:strVal val="#ppt_x"/>
                                          </p:val>
                                        </p:tav>
                                      </p:tavLst>
                                    </p:anim>
                                    <p:anim calcmode="lin" valueType="num">
                                      <p:cBhvr>
                                        <p:cTn id="2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900" decel="100000" fill="hold"/>
                                        <p:tgtEl>
                                          <p:spTgt spid="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900" decel="100000" fill="hold"/>
                                        <p:tgtEl>
                                          <p:spTgt spid="2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1000" fill="hold"/>
                                        <p:tgtEl>
                                          <p:spTgt spid="26"/>
                                        </p:tgtEl>
                                        <p:attrNameLst>
                                          <p:attrName>ppt_x</p:attrName>
                                        </p:attrNameLst>
                                      </p:cBhvr>
                                      <p:tavLst>
                                        <p:tav tm="0">
                                          <p:val>
                                            <p:strVal val="#ppt_x-.2"/>
                                          </p:val>
                                        </p:tav>
                                        <p:tav tm="100000">
                                          <p:val>
                                            <p:strVal val="#ppt_x"/>
                                          </p:val>
                                        </p:tav>
                                      </p:tavLst>
                                    </p:anim>
                                    <p:anim calcmode="lin" valueType="num">
                                      <p:cBhvr>
                                        <p:cTn id="5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ppt_x</p:attrName>
                                        </p:attrNameLst>
                                      </p:cBhvr>
                                      <p:tavLst>
                                        <p:tav tm="0">
                                          <p:val>
                                            <p:strVal val="#ppt_x-.2"/>
                                          </p:val>
                                        </p:tav>
                                        <p:tav tm="100000">
                                          <p:val>
                                            <p:strVal val="#ppt_x"/>
                                          </p:val>
                                        </p:tav>
                                      </p:tavLst>
                                    </p:anim>
                                    <p:anim calcmode="lin" valueType="num">
                                      <p:cBhvr>
                                        <p:cTn id="5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2133</Words>
  <PresentationFormat>Widescreen</PresentationFormat>
  <Paragraphs>111</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SimSun</vt:lpstr>
      <vt:lpstr>Wingdings</vt:lpstr>
      <vt:lpstr>Wingdings</vt:lpstr>
      <vt:lpstr>Times New Roman</vt:lpstr>
      <vt:lpstr>Calibri Light</vt:lpstr>
      <vt:lpstr>Calibri</vt:lpstr>
      <vt:lpstr>Microsoft YaHei</vt:lpstr>
      <vt:lpstr>Arial Unicode MS</vt:lpstr>
      <vt:lpstr>Office Theme</vt:lpstr>
      <vt:lpstr>KHOA HỌC  TỰ NHIÊN</vt:lpstr>
      <vt:lpstr>Bài 1:  GIỚI THIỆU VỀ KHOA HỌC TỰ NHIÊN</vt:lpstr>
      <vt:lpstr>KHỞI ĐỘNG</vt:lpstr>
      <vt:lpstr>PowerPoint 演示文稿</vt:lpstr>
      <vt:lpstr>PowerPoint 演示文稿</vt:lpstr>
      <vt:lpstr>1. KHOA HỌC TỰ NHIÊN</vt:lpstr>
      <vt:lpstr>PowerPoint 演示文稿</vt:lpstr>
      <vt:lpstr>PowerPoint 演示文稿</vt:lpstr>
      <vt:lpstr>2. VAI TRÒ CỦA KHOA HỌC TỰ NHIÊN TRONG CUỘC SỐNG</vt:lpstr>
      <vt:lpstr>PowerPoint 演示文稿</vt:lpstr>
      <vt:lpstr>LUYỆN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2021-07-03T02:40:00Z</dcterms:created>
  <dcterms:modified xsi:type="dcterms:W3CDTF">2021-07-04T03:31:18Z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