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267" r:id="rId4"/>
    <p:sldId id="268" r:id="rId5"/>
    <p:sldId id="269" r:id="rId6"/>
    <p:sldId id="302" r:id="rId7"/>
    <p:sldId id="270" r:id="rId8"/>
    <p:sldId id="315" r:id="rId9"/>
    <p:sldId id="316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17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273" r:id="rId29"/>
    <p:sldId id="309" r:id="rId30"/>
    <p:sldId id="310" r:id="rId31"/>
    <p:sldId id="339" r:id="rId32"/>
    <p:sldId id="276" r:id="rId33"/>
    <p:sldId id="311" r:id="rId34"/>
    <p:sldId id="338" r:id="rId35"/>
    <p:sldId id="313" r:id="rId36"/>
    <p:sldId id="294" r:id="rId37"/>
    <p:sldId id="318" r:id="rId38"/>
    <p:sldId id="296" r:id="rId39"/>
    <p:sldId id="297" r:id="rId40"/>
    <p:sldId id="298" r:id="rId41"/>
    <p:sldId id="299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EB6"/>
    <a:srgbClr val="61C3C1"/>
    <a:srgbClr val="67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45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9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4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1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3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60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6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7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431823" y="44183"/>
            <a:ext cx="323618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</a:t>
            </a:r>
            <a:r>
              <a:rPr lang="en-US" sz="1800" b="0" dirty="0" smtClean="0">
                <a:solidFill>
                  <a:schemeClr val="tx1"/>
                </a:solidFill>
              </a:rPr>
              <a:t>2.1: Vocab.</a:t>
            </a:r>
            <a:r>
              <a:rPr lang="en-US" sz="1800" b="0" baseline="0" dirty="0" smtClean="0">
                <a:solidFill>
                  <a:schemeClr val="tx1"/>
                </a:solidFill>
              </a:rPr>
              <a:t> &amp; Listening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5104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3: Protecting the Environment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8" r:id="rId13"/>
    <p:sldLayoutId id="2147483669" r:id="rId14"/>
    <p:sldLayoutId id="2147483670" r:id="rId15"/>
    <p:sldLayoutId id="2147483673" r:id="rId16"/>
    <p:sldLayoutId id="2147483674" r:id="rId17"/>
    <p:sldLayoutId id="2147483689" r:id="rId18"/>
    <p:sldLayoutId id="2147483691" r:id="rId19"/>
    <p:sldLayoutId id="2147483692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19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19.mp3"/><Relationship Id="rId38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20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20.mp3"/><Relationship Id="rId38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2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21.mp3"/><Relationship Id="rId38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2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22.mp3"/><Relationship Id="rId38" Type="http://schemas.openxmlformats.org/officeDocument/2006/relationships/notesSlide" Target="../notesSlides/notesSlide5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23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23.mp3"/><Relationship Id="rId38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24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24.mp3"/><Relationship Id="rId38" Type="http://schemas.openxmlformats.org/officeDocument/2006/relationships/notesSlide" Target="../notesSlides/notesSlide7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openxmlformats.org/officeDocument/2006/relationships/image" Target="../media/image18.png"/><Relationship Id="rId21" Type="http://schemas.microsoft.com/office/2007/relationships/media" Target="../media/media13.mp3"/><Relationship Id="rId34" Type="http://schemas.openxmlformats.org/officeDocument/2006/relationships/audio" Target="../media/media25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25.mp3"/><Relationship Id="rId38" Type="http://schemas.openxmlformats.org/officeDocument/2006/relationships/notesSlide" Target="../notesSlides/notesSlide8.xml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microsoft.com/office/2007/relationships/media" Target="../media/media17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openxmlformats.org/officeDocument/2006/relationships/slideLayout" Target="../slideLayouts/slideLayout17.xml"/><Relationship Id="rId40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8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8.mp3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9" Type="http://schemas.microsoft.com/office/2007/relationships/media" Target="../media/media21.mp3"/><Relationship Id="rId21" Type="http://schemas.microsoft.com/office/2007/relationships/media" Target="../media/media13.mp3"/><Relationship Id="rId34" Type="http://schemas.openxmlformats.org/officeDocument/2006/relationships/audio" Target="../media/media7.mp3"/><Relationship Id="rId42" Type="http://schemas.openxmlformats.org/officeDocument/2006/relationships/audio" Target="../media/media22.mp3"/><Relationship Id="rId47" Type="http://schemas.microsoft.com/office/2007/relationships/media" Target="../media/media25.mp3"/><Relationship Id="rId50" Type="http://schemas.openxmlformats.org/officeDocument/2006/relationships/audio" Target="../media/media8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audio" Target="../media/media10.mp3"/><Relationship Id="rId29" Type="http://schemas.microsoft.com/office/2007/relationships/media" Target="../media/media17.mp3"/><Relationship Id="rId11" Type="http://schemas.microsoft.com/office/2007/relationships/media" Target="../media/media6.mp3"/><Relationship Id="rId24" Type="http://schemas.openxmlformats.org/officeDocument/2006/relationships/audio" Target="../media/media14.mp3"/><Relationship Id="rId32" Type="http://schemas.openxmlformats.org/officeDocument/2006/relationships/audio" Target="../media/media18.mp3"/><Relationship Id="rId37" Type="http://schemas.microsoft.com/office/2007/relationships/media" Target="../media/media20.mp3"/><Relationship Id="rId40" Type="http://schemas.openxmlformats.org/officeDocument/2006/relationships/audio" Target="../media/media21.mp3"/><Relationship Id="rId45" Type="http://schemas.microsoft.com/office/2007/relationships/media" Target="../media/media24.mp3"/><Relationship Id="rId53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19" Type="http://schemas.microsoft.com/office/2007/relationships/media" Target="../media/media12.mp3"/><Relationship Id="rId31" Type="http://schemas.microsoft.com/office/2007/relationships/media" Target="../media/media18.mp3"/><Relationship Id="rId44" Type="http://schemas.openxmlformats.org/officeDocument/2006/relationships/audio" Target="../media/media23.mp3"/><Relationship Id="rId52" Type="http://schemas.openxmlformats.org/officeDocument/2006/relationships/notesSlide" Target="../notesSlides/notesSlide9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microsoft.com/office/2007/relationships/media" Target="../media/media16.mp3"/><Relationship Id="rId30" Type="http://schemas.openxmlformats.org/officeDocument/2006/relationships/audio" Target="../media/media17.mp3"/><Relationship Id="rId35" Type="http://schemas.microsoft.com/office/2007/relationships/media" Target="../media/media19.mp3"/><Relationship Id="rId43" Type="http://schemas.microsoft.com/office/2007/relationships/media" Target="../media/media23.mp3"/><Relationship Id="rId48" Type="http://schemas.openxmlformats.org/officeDocument/2006/relationships/audio" Target="../media/media25.mp3"/><Relationship Id="rId8" Type="http://schemas.openxmlformats.org/officeDocument/2006/relationships/audio" Target="../media/media4.mp3"/><Relationship Id="rId51" Type="http://schemas.openxmlformats.org/officeDocument/2006/relationships/slideLayout" Target="../slideLayouts/slideLayout17.xml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microsoft.com/office/2007/relationships/media" Target="../media/media11.mp3"/><Relationship Id="rId25" Type="http://schemas.microsoft.com/office/2007/relationships/media" Target="../media/media15.mp3"/><Relationship Id="rId33" Type="http://schemas.microsoft.com/office/2007/relationships/media" Target="../media/media7.mp3"/><Relationship Id="rId38" Type="http://schemas.openxmlformats.org/officeDocument/2006/relationships/audio" Target="../media/media20.mp3"/><Relationship Id="rId46" Type="http://schemas.openxmlformats.org/officeDocument/2006/relationships/audio" Target="../media/media24.mp3"/><Relationship Id="rId20" Type="http://schemas.openxmlformats.org/officeDocument/2006/relationships/audio" Target="../media/media12.mp3"/><Relationship Id="rId41" Type="http://schemas.microsoft.com/office/2007/relationships/media" Target="../media/media22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audio" Target="../media/media16.mp3"/><Relationship Id="rId36" Type="http://schemas.openxmlformats.org/officeDocument/2006/relationships/audio" Target="../media/media19.mp3"/><Relationship Id="rId49" Type="http://schemas.microsoft.com/office/2007/relationships/media" Target="../media/media8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7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8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7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3963A-0A1F-ACB6-3F2E-503598753C42}"/>
              </a:ext>
            </a:extLst>
          </p:cNvPr>
          <p:cNvSpPr txBox="1"/>
          <p:nvPr/>
        </p:nvSpPr>
        <p:spPr>
          <a:xfrm>
            <a:off x="5768162" y="2998278"/>
            <a:ext cx="62200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Protecting the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 – Vocabulary &amp; Listening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777" y="1347808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reuse</a:t>
            </a:r>
            <a:r>
              <a:rPr lang="en-US" sz="3300" i="1" dirty="0" smtClean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ːˈ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juːz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tái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363039" y="1325183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reuse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863263" y="1344729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40"/>
          <a:stretch>
            <a:fillRect/>
          </a:stretch>
        </p:blipFill>
        <p:spPr>
          <a:xfrm>
            <a:off x="4103308" y="2259534"/>
            <a:ext cx="4042032" cy="37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1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348" y="1266997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reduce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rɪˈ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duːs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cắt</a:t>
            </a:r>
            <a:r>
              <a:rPr lang="en-US" sz="2400" dirty="0" smtClean="0"/>
              <a:t> </a:t>
            </a:r>
            <a:r>
              <a:rPr lang="en-US" sz="2400" dirty="0" err="1" smtClean="0"/>
              <a:t>giảm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387413" y="1243048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duce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965796" y="1254584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511066" y="1999679"/>
            <a:ext cx="5221942" cy="42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365" y="1255723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save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seɪv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kiệm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save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753015" y="1234739"/>
            <a:ext cx="609600" cy="609600"/>
          </a:xfrm>
          <a:prstGeom prst="rect">
            <a:avLst/>
          </a:prstGeom>
        </p:spPr>
      </p:pic>
      <p:pic>
        <p:nvPicPr>
          <p:cNvPr id="54" name="Picture 53"/>
          <p:cNvPicPr/>
          <p:nvPr/>
        </p:nvPicPr>
        <p:blipFill rotWithShape="1">
          <a:blip r:embed="rId40"/>
          <a:srcRect l="7481"/>
          <a:stretch/>
        </p:blipFill>
        <p:spPr bwMode="auto">
          <a:xfrm>
            <a:off x="2684086" y="1995967"/>
            <a:ext cx="6223994" cy="4057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78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653" y="1200542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waste </a:t>
            </a:r>
            <a:r>
              <a:rPr lang="vi-VN" sz="2400" dirty="0" smtClean="0"/>
              <a:t>(</a:t>
            </a:r>
            <a:r>
              <a:rPr lang="en-US" sz="2400" dirty="0"/>
              <a:t>v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weɪst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lãng</a:t>
            </a:r>
            <a:r>
              <a:rPr lang="en-US" sz="2400" dirty="0" smtClean="0"/>
              <a:t> </a:t>
            </a:r>
            <a:r>
              <a:rPr lang="en-US" sz="2400" dirty="0" err="1" smtClean="0"/>
              <a:t>phí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waste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079468" y="1230598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208013" y="1885605"/>
            <a:ext cx="5895621" cy="43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761" y="1430817"/>
            <a:ext cx="10858205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</a:t>
            </a:r>
            <a:r>
              <a:rPr lang="en-US" sz="3200" i="1" dirty="0" smtClean="0">
                <a:solidFill>
                  <a:srgbClr val="0070C0"/>
                </a:solidFill>
              </a:rPr>
              <a:t>lean up</a:t>
            </a:r>
            <a:r>
              <a:rPr lang="en-US" sz="3300" i="1" dirty="0" smtClean="0">
                <a:solidFill>
                  <a:srgbClr val="0070C0"/>
                </a:solidFill>
              </a:rPr>
              <a:t> </a:t>
            </a:r>
            <a:r>
              <a:rPr lang="vi-VN" sz="2400" dirty="0" smtClean="0"/>
              <a:t>(</a:t>
            </a:r>
            <a:r>
              <a:rPr lang="en-US" sz="2400" dirty="0" smtClean="0"/>
              <a:t>v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kliːn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ʌp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: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, </a:t>
            </a:r>
            <a:r>
              <a:rPr lang="en-US" sz="2400" dirty="0" err="1" smtClean="0"/>
              <a:t>dọn</a:t>
            </a:r>
            <a:r>
              <a:rPr lang="en-US" sz="2400" dirty="0" smtClean="0"/>
              <a:t> </a:t>
            </a:r>
            <a:r>
              <a:rPr lang="en-US" sz="2400" dirty="0" err="1" smtClean="0"/>
              <a:t>dẹp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clean up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882235" y="1398163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 rotWithShape="1">
          <a:blip r:embed="rId40"/>
          <a:srcRect r="29696"/>
          <a:stretch/>
        </p:blipFill>
        <p:spPr>
          <a:xfrm>
            <a:off x="2873461" y="2192850"/>
            <a:ext cx="5831627" cy="40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770696" y="1235025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electricity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vi-VN" sz="2400" dirty="0" smtClean="0"/>
              <a:t>(</a:t>
            </a:r>
            <a:r>
              <a:rPr lang="en-US" sz="2400" dirty="0" smtClean="0"/>
              <a:t>n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ɪˌlekˈ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trɪsəti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vi-VN" sz="2400" dirty="0" smtClean="0"/>
              <a:t> 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849219" y="1244289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electricity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962786" y="1271756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40"/>
          <a:stretch>
            <a:fillRect/>
          </a:stretch>
        </p:blipFill>
        <p:spPr>
          <a:xfrm>
            <a:off x="3439433" y="2016126"/>
            <a:ext cx="5146783" cy="4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6"/>
              <p:extLst>
                <p:ext uri="{DAA4B4D4-6D71-4841-9C94-3DE7FCFB9230}">
                  <p14:media xmlns:p14="http://schemas.microsoft.com/office/powerpoint/2010/main" r:embed="rId35"/>
                </p:ext>
              </p:extLst>
            </p:nvPr>
          </p:nvPicPr>
          <p:blipFill>
            <a:blip r:embed="rId3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379" y="1245414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air conditioner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er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kəndɪʃənər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máy</a:t>
            </a:r>
            <a:r>
              <a:rPr lang="en-US" sz="2400" dirty="0" smtClean="0"/>
              <a:t> </a:t>
            </a:r>
            <a:r>
              <a:rPr lang="en-US" sz="2400" dirty="0" err="1" smtClean="0"/>
              <a:t>lạnh</a:t>
            </a:r>
            <a:r>
              <a:rPr lang="en-US" sz="2400" dirty="0" smtClean="0"/>
              <a:t>,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hòa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833219" y="1240501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ir conditioner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889080" y="1193867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40"/>
          <a:stretch>
            <a:fillRect/>
          </a:stretch>
        </p:blipFill>
        <p:spPr>
          <a:xfrm>
            <a:off x="3774397" y="1995967"/>
            <a:ext cx="5066997" cy="40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50"/>
              <p:extLst>
                <p:ext uri="{DAA4B4D4-6D71-4841-9C94-3DE7FCFB9230}">
                  <p14:media xmlns:p14="http://schemas.microsoft.com/office/powerpoint/2010/main" r:embed="rId49"/>
                </p:ext>
              </p:extLst>
            </p:nvPr>
          </p:nvPicPr>
          <p:blipFill>
            <a:blip r:embed="rId53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0" y="4364120"/>
            <a:ext cx="10858205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</a:t>
            </a:r>
            <a:r>
              <a:rPr lang="en-US" sz="3200" i="1" dirty="0" smtClean="0">
                <a:solidFill>
                  <a:srgbClr val="0070C0"/>
                </a:solidFill>
              </a:rPr>
              <a:t>lean up</a:t>
            </a:r>
            <a:r>
              <a:rPr lang="en-US" sz="3300" i="1" dirty="0" smtClean="0">
                <a:solidFill>
                  <a:srgbClr val="0070C0"/>
                </a:solidFill>
              </a:rPr>
              <a:t> </a:t>
            </a:r>
            <a:r>
              <a:rPr lang="vi-VN" sz="2400" dirty="0" smtClean="0"/>
              <a:t>(</a:t>
            </a:r>
            <a:r>
              <a:rPr lang="en-US" sz="2400" dirty="0" smtClean="0"/>
              <a:t>v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kliːn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ʌp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: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, </a:t>
            </a:r>
            <a:r>
              <a:rPr lang="en-US" sz="2400" dirty="0" err="1" smtClean="0"/>
              <a:t>dọn</a:t>
            </a:r>
            <a:r>
              <a:rPr lang="en-US" sz="2400" dirty="0" smtClean="0"/>
              <a:t> </a:t>
            </a:r>
            <a:r>
              <a:rPr lang="en-US" sz="2400" dirty="0" err="1" smtClean="0"/>
              <a:t>dẹp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waste </a:t>
            </a:r>
            <a:r>
              <a:rPr lang="vi-VN" sz="2400" dirty="0" smtClean="0"/>
              <a:t>(</a:t>
            </a:r>
            <a:r>
              <a:rPr lang="en-US" sz="2400" dirty="0"/>
              <a:t>v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weɪst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lãng</a:t>
            </a:r>
            <a:r>
              <a:rPr lang="en-US" sz="2400" dirty="0" smtClean="0"/>
              <a:t> </a:t>
            </a:r>
            <a:r>
              <a:rPr lang="en-US" sz="2400" dirty="0" err="1" smtClean="0"/>
              <a:t>phí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46522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save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seɪv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kiệm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reduce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rɪˈ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duːs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cắt</a:t>
            </a:r>
            <a:r>
              <a:rPr lang="en-US" sz="2400" dirty="0" smtClean="0"/>
              <a:t> </a:t>
            </a:r>
            <a:r>
              <a:rPr lang="en-US" sz="2400" dirty="0" err="1" smtClean="0"/>
              <a:t>giảm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reuse</a:t>
            </a:r>
            <a:r>
              <a:rPr lang="en-US" sz="3300" i="1" dirty="0" smtClean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ːˈ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juːz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tái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recycle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ˌ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ːˈ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saɪkl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tái</a:t>
            </a:r>
            <a:r>
              <a:rPr lang="en-US" sz="2400" dirty="0" smtClean="0"/>
              <a:t> </a:t>
            </a:r>
            <a:r>
              <a:rPr lang="en-US" sz="2400" dirty="0" err="1" smtClean="0"/>
              <a:t>chế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671173" y="5047318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electricity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vi-VN" sz="2400" dirty="0" smtClean="0"/>
              <a:t>(</a:t>
            </a:r>
            <a:r>
              <a:rPr lang="en-US" sz="2400" dirty="0" smtClean="0"/>
              <a:t>n</a:t>
            </a:r>
            <a:r>
              <a:rPr lang="vi-VN" sz="2400" dirty="0" smtClean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ɪˌlekˈ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trɪsəti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vi-VN" sz="2400" dirty="0" smtClean="0"/>
              <a:t> 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620" y="5717540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air conditioner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er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kəndɪʃənər</a:t>
            </a:r>
            <a:r>
              <a:rPr lang="vi-VN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máy</a:t>
            </a:r>
            <a:r>
              <a:rPr lang="en-US" sz="2400" dirty="0" smtClean="0"/>
              <a:t> </a:t>
            </a:r>
            <a:r>
              <a:rPr lang="en-US" sz="2400" dirty="0" err="1" smtClean="0"/>
              <a:t>lạnh</a:t>
            </a:r>
            <a:r>
              <a:rPr lang="en-US" sz="2400" dirty="0" smtClean="0"/>
              <a:t>,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hòa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15675" y="1102322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315675" y="1772544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414845" y="2415634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749696" y="5056582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3460" y="5712627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ycle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26167" y="1166551"/>
            <a:ext cx="609600" cy="609600"/>
          </a:xfrm>
          <a:prstGeom prst="rect">
            <a:avLst/>
          </a:prstGeom>
        </p:spPr>
      </p:pic>
      <p:pic>
        <p:nvPicPr>
          <p:cNvPr id="17" name="reuse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09180" y="1820561"/>
            <a:ext cx="609600" cy="609600"/>
          </a:xfrm>
          <a:prstGeom prst="rect">
            <a:avLst/>
          </a:prstGeom>
        </p:spPr>
      </p:pic>
      <p:pic>
        <p:nvPicPr>
          <p:cNvPr id="18" name="reduce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09180" y="2505756"/>
            <a:ext cx="609600" cy="609600"/>
          </a:xfrm>
          <a:prstGeom prst="rect">
            <a:avLst/>
          </a:prstGeom>
        </p:spPr>
      </p:pic>
      <p:pic>
        <p:nvPicPr>
          <p:cNvPr id="20" name="save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26167" y="3122375"/>
            <a:ext cx="609600" cy="609600"/>
          </a:xfrm>
          <a:prstGeom prst="rect">
            <a:avLst/>
          </a:prstGeom>
        </p:spPr>
      </p:pic>
      <p:pic>
        <p:nvPicPr>
          <p:cNvPr id="21" name="waste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48024" y="3679340"/>
            <a:ext cx="609600" cy="609600"/>
          </a:xfrm>
          <a:prstGeom prst="rect">
            <a:avLst/>
          </a:prstGeom>
        </p:spPr>
      </p:pic>
      <p:pic>
        <p:nvPicPr>
          <p:cNvPr id="22" name="clean up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48024" y="4331466"/>
            <a:ext cx="609600" cy="609600"/>
          </a:xfrm>
          <a:prstGeom prst="rect">
            <a:avLst/>
          </a:prstGeom>
        </p:spPr>
      </p:pic>
      <p:pic>
        <p:nvPicPr>
          <p:cNvPr id="23" name="electricity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63263" y="5084049"/>
            <a:ext cx="609600" cy="609600"/>
          </a:xfrm>
          <a:prstGeom prst="rect">
            <a:avLst/>
          </a:prstGeom>
        </p:spPr>
      </p:pic>
      <p:pic>
        <p:nvPicPr>
          <p:cNvPr id="27" name="air conditioner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9321" y="5665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1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9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7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8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2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9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7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Match the words with the descriptions.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9" y="1777283"/>
            <a:ext cx="11852971" cy="369623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847008" y="2228045"/>
            <a:ext cx="1519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01543" y="2665927"/>
            <a:ext cx="5151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88675" y="2665927"/>
            <a:ext cx="566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68968" y="3090930"/>
            <a:ext cx="22151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40179" y="3528811"/>
            <a:ext cx="9787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68968" y="3940935"/>
            <a:ext cx="20863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01543" y="4365938"/>
            <a:ext cx="2472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11391" y="4790941"/>
            <a:ext cx="14295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002331" y="4803820"/>
            <a:ext cx="965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68968" y="5241702"/>
            <a:ext cx="1687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59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Match the words with the descriptions. Listen and repeat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29" y="1777283"/>
            <a:ext cx="11852971" cy="3696237"/>
          </a:xfrm>
          <a:prstGeom prst="rect">
            <a:avLst/>
          </a:prstGeom>
        </p:spPr>
      </p:pic>
      <p:pic>
        <p:nvPicPr>
          <p:cNvPr id="4" name="CD1 TRACK 3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23" y="1167683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56834" y="2588654"/>
            <a:ext cx="14295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31076" y="2962141"/>
            <a:ext cx="1558344" cy="1313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05318" y="3361388"/>
            <a:ext cx="1558344" cy="1313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395470" y="3400026"/>
            <a:ext cx="1493950" cy="437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305318" y="2163654"/>
            <a:ext cx="1584102" cy="2112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9712" y="4675033"/>
            <a:ext cx="1519708" cy="445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95470" y="3825027"/>
            <a:ext cx="1532586" cy="1300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62816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63127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63438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64682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62504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46824" y="54739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63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0807"/>
            <a:ext cx="1685189" cy="10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988" y="1255355"/>
            <a:ext cx="1184581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Look at the following items and say what you can/can’t recycle, reuse, or save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90" y="1845597"/>
            <a:ext cx="2444080" cy="2286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270" y="1845597"/>
            <a:ext cx="2466792" cy="2479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376" y="3841801"/>
            <a:ext cx="2650511" cy="2480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600" y="1778575"/>
            <a:ext cx="2586248" cy="2546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898" y="3841801"/>
            <a:ext cx="2629319" cy="25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0807"/>
            <a:ext cx="1685189" cy="10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988" y="1255355"/>
            <a:ext cx="1184581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Look at the following items and say what you can/can’t recycle, reuse, or save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501" y="2677860"/>
            <a:ext cx="2850607" cy="2667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68" l="707" r="97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0683" y="1886196"/>
            <a:ext cx="3228162" cy="8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0807"/>
            <a:ext cx="1685189" cy="10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988" y="1255355"/>
            <a:ext cx="1184581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Look at the following items and say what you can/can’t recycle, reuse, or save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434" y="3214152"/>
            <a:ext cx="2691235" cy="2705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99580" y="2673297"/>
            <a:ext cx="3228162" cy="866927"/>
            <a:chOff x="4599580" y="2673297"/>
            <a:chExt cx="3228162" cy="8669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368" l="707" r="978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9580" y="2673297"/>
              <a:ext cx="3228162" cy="8669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790885" y="2844820"/>
              <a:ext cx="27682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We can recycle TV.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63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0807"/>
            <a:ext cx="1685189" cy="10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988" y="1255355"/>
            <a:ext cx="1184581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Look at the following items and say what you can/can’t recycle, reuse, or save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35" y="2486461"/>
            <a:ext cx="3191438" cy="298706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413872" y="2088166"/>
            <a:ext cx="4048973" cy="1059480"/>
            <a:chOff x="4599580" y="2673297"/>
            <a:chExt cx="3228162" cy="86692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368" l="707" r="978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9580" y="2673297"/>
              <a:ext cx="3228162" cy="866927"/>
            </a:xfrm>
            <a:prstGeom prst="rect">
              <a:avLst/>
            </a:prstGeom>
          </p:spPr>
        </p:pic>
        <p:sp>
          <p:nvSpPr>
            <p:cNvPr id="29" name="TextBox 14"/>
            <p:cNvSpPr txBox="1"/>
            <p:nvPr/>
          </p:nvSpPr>
          <p:spPr>
            <a:xfrm>
              <a:off x="4790885" y="2844820"/>
              <a:ext cx="2768270" cy="3777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 smtClean="0"/>
                <a:t>We can save water.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7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0807"/>
            <a:ext cx="1685189" cy="10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988" y="1255355"/>
            <a:ext cx="1184581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Look at the following items and say what you can/can’t recycle, reuse, or save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57" y="3025649"/>
            <a:ext cx="3339082" cy="319031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42539" y="2222944"/>
            <a:ext cx="5446261" cy="1276395"/>
            <a:chOff x="4599580" y="2673297"/>
            <a:chExt cx="3228162" cy="86692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368" l="707" r="978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9580" y="2673297"/>
              <a:ext cx="3228162" cy="866927"/>
            </a:xfrm>
            <a:prstGeom prst="rect">
              <a:avLst/>
            </a:prstGeom>
          </p:spPr>
        </p:pic>
        <p:sp>
          <p:nvSpPr>
            <p:cNvPr id="29" name="TextBox 14"/>
            <p:cNvSpPr txBox="1"/>
            <p:nvPr/>
          </p:nvSpPr>
          <p:spPr>
            <a:xfrm>
              <a:off x="4892554" y="2821315"/>
              <a:ext cx="2609182" cy="3971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dirty="0" smtClean="0"/>
                <a:t>We can reuse paper.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907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C30A9A-F7C3-4295-A396-7CEED46C90AA}"/>
              </a:ext>
            </a:extLst>
          </p:cNvPr>
          <p:cNvSpPr/>
          <p:nvPr/>
        </p:nvSpPr>
        <p:spPr>
          <a:xfrm>
            <a:off x="1663814" y="1884727"/>
            <a:ext cx="9669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Listen to </a:t>
            </a:r>
            <a:r>
              <a:rPr lang="en-US" sz="3200" dirty="0" smtClean="0">
                <a:solidFill>
                  <a:schemeClr val="accent5"/>
                </a:solidFill>
              </a:rPr>
              <a:t>Amy </a:t>
            </a:r>
            <a:r>
              <a:rPr lang="en-US" sz="3200" dirty="0">
                <a:solidFill>
                  <a:schemeClr val="accent5"/>
                </a:solidFill>
              </a:rPr>
              <a:t>and </a:t>
            </a:r>
            <a:r>
              <a:rPr lang="en-US" sz="3200" dirty="0" smtClean="0">
                <a:solidFill>
                  <a:schemeClr val="accent5"/>
                </a:solidFill>
              </a:rPr>
              <a:t>Daniel </a:t>
            </a:r>
            <a:r>
              <a:rPr lang="en-US" sz="3200" dirty="0">
                <a:solidFill>
                  <a:schemeClr val="accent5"/>
                </a:solidFill>
              </a:rPr>
              <a:t>talking about </a:t>
            </a:r>
            <a:r>
              <a:rPr lang="en-US" sz="3200" dirty="0" smtClean="0">
                <a:solidFill>
                  <a:schemeClr val="accent5"/>
                </a:solidFill>
              </a:rPr>
              <a:t>ways to reduce pollution. What are they working on? 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0D78F-99F0-437A-98C1-57CDBD3086E5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D2B93-CA64-4CE2-80E9-AD26A6193E4C}"/>
              </a:ext>
            </a:extLst>
          </p:cNvPr>
          <p:cNvSpPr/>
          <p:nvPr/>
        </p:nvSpPr>
        <p:spPr>
          <a:xfrm>
            <a:off x="1663816" y="608202"/>
            <a:ext cx="867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Read the instruction and underline the key words.</a:t>
            </a:r>
          </a:p>
          <a:p>
            <a:r>
              <a:rPr lang="en-US" sz="3200" dirty="0">
                <a:solidFill>
                  <a:schemeClr val="accent5"/>
                </a:solidFill>
              </a:rPr>
              <a:t>What are </a:t>
            </a:r>
            <a:r>
              <a:rPr lang="en-US" sz="3200" dirty="0" smtClean="0">
                <a:solidFill>
                  <a:schemeClr val="accent5"/>
                </a:solidFill>
              </a:rPr>
              <a:t>they working on? </a:t>
            </a:r>
            <a:endParaRPr lang="en-US" sz="3200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596E32-0203-4242-AE9E-50536744A99B}"/>
              </a:ext>
            </a:extLst>
          </p:cNvPr>
          <p:cNvCxnSpPr/>
          <p:nvPr/>
        </p:nvCxnSpPr>
        <p:spPr>
          <a:xfrm>
            <a:off x="1761688" y="234052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72E372-8EED-4DE4-97FD-92F4B81ADE5C}"/>
              </a:ext>
            </a:extLst>
          </p:cNvPr>
          <p:cNvCxnSpPr>
            <a:cxnSpLocks/>
          </p:cNvCxnSpPr>
          <p:nvPr/>
        </p:nvCxnSpPr>
        <p:spPr>
          <a:xfrm>
            <a:off x="3424107" y="2340528"/>
            <a:ext cx="1693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3C1B64-B54B-425E-A9E0-A6EF517BCE89}"/>
              </a:ext>
            </a:extLst>
          </p:cNvPr>
          <p:cNvCxnSpPr>
            <a:cxnSpLocks/>
          </p:cNvCxnSpPr>
          <p:nvPr/>
        </p:nvCxnSpPr>
        <p:spPr>
          <a:xfrm>
            <a:off x="6234418" y="2360102"/>
            <a:ext cx="1634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1A21EE-4D82-4A30-9EA8-63E60A864D27}"/>
              </a:ext>
            </a:extLst>
          </p:cNvPr>
          <p:cNvCxnSpPr/>
          <p:nvPr/>
        </p:nvCxnSpPr>
        <p:spPr>
          <a:xfrm>
            <a:off x="8345510" y="2360102"/>
            <a:ext cx="2331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9041B-6906-40B1-B0CC-A801171AB215}"/>
              </a:ext>
            </a:extLst>
          </p:cNvPr>
          <p:cNvCxnSpPr>
            <a:cxnSpLocks/>
          </p:cNvCxnSpPr>
          <p:nvPr/>
        </p:nvCxnSpPr>
        <p:spPr>
          <a:xfrm>
            <a:off x="1821809" y="2828488"/>
            <a:ext cx="17267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7AC29-F9DA-4BE0-8031-08F7028544C2}"/>
              </a:ext>
            </a:extLst>
          </p:cNvPr>
          <p:cNvCxnSpPr/>
          <p:nvPr/>
        </p:nvCxnSpPr>
        <p:spPr>
          <a:xfrm>
            <a:off x="3843556" y="282848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6C96A-732C-4A21-948E-5AC6C2964CD8}"/>
              </a:ext>
            </a:extLst>
          </p:cNvPr>
          <p:cNvCxnSpPr>
            <a:cxnSpLocks/>
          </p:cNvCxnSpPr>
          <p:nvPr/>
        </p:nvCxnSpPr>
        <p:spPr>
          <a:xfrm>
            <a:off x="5417890" y="2828488"/>
            <a:ext cx="546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DA270E-611C-4E5D-9167-818701182B10}"/>
              </a:ext>
            </a:extLst>
          </p:cNvPr>
          <p:cNvCxnSpPr/>
          <p:nvPr/>
        </p:nvCxnSpPr>
        <p:spPr>
          <a:xfrm>
            <a:off x="6234418" y="282848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44DD9-C312-40D9-87A6-366FB2F908EF}"/>
              </a:ext>
            </a:extLst>
          </p:cNvPr>
          <p:cNvSpPr/>
          <p:nvPr/>
        </p:nvSpPr>
        <p:spPr>
          <a:xfrm>
            <a:off x="1863754" y="285715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3200" dirty="0" smtClean="0">
                <a:solidFill>
                  <a:srgbClr val="4472C4"/>
                </a:solidFill>
              </a:rPr>
              <a:t>a poster           </a:t>
            </a:r>
            <a:r>
              <a:rPr lang="en-US" sz="3200" dirty="0">
                <a:solidFill>
                  <a:srgbClr val="4472C4"/>
                </a:solidFill>
              </a:rPr>
              <a:t>2. </a:t>
            </a:r>
            <a:r>
              <a:rPr lang="en-US" sz="3200" dirty="0" smtClean="0">
                <a:solidFill>
                  <a:srgbClr val="4472C4"/>
                </a:solidFill>
              </a:rPr>
              <a:t>a presentation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F607BE-6F87-44FB-907C-39629D8EDF2B}"/>
              </a:ext>
            </a:extLst>
          </p:cNvPr>
          <p:cNvCxnSpPr>
            <a:cxnSpLocks/>
          </p:cNvCxnSpPr>
          <p:nvPr/>
        </p:nvCxnSpPr>
        <p:spPr>
          <a:xfrm>
            <a:off x="2473451" y="3526172"/>
            <a:ext cx="1234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5417890" y="3528968"/>
            <a:ext cx="1997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4FB77F-20B8-4B03-95B3-1FE7CE7B695B}"/>
              </a:ext>
            </a:extLst>
          </p:cNvPr>
          <p:cNvSpPr txBox="1"/>
          <p:nvPr/>
        </p:nvSpPr>
        <p:spPr>
          <a:xfrm>
            <a:off x="1761688" y="4177717"/>
            <a:ext cx="923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Listen to </a:t>
            </a:r>
            <a:r>
              <a:rPr lang="en-US" sz="3200" dirty="0" smtClean="0">
                <a:solidFill>
                  <a:srgbClr val="FF0000"/>
                </a:solidFill>
              </a:rPr>
              <a:t>Amy and Daniel conversation </a:t>
            </a:r>
            <a:r>
              <a:rPr lang="en-US" sz="3200" dirty="0">
                <a:solidFill>
                  <a:srgbClr val="FF0000"/>
                </a:solidFill>
              </a:rPr>
              <a:t>and figure out what they </a:t>
            </a:r>
            <a:r>
              <a:rPr lang="en-US" sz="3200" dirty="0" smtClean="0">
                <a:solidFill>
                  <a:srgbClr val="FF0000"/>
                </a:solidFill>
              </a:rPr>
              <a:t>work on: a poster or a presentation.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6" y="1446722"/>
            <a:ext cx="10650414" cy="4366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5370490" y="2248763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verb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5117571" y="3254049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verb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6097650" y="3872706"/>
            <a:ext cx="321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noun/ noun phrase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6097649" y="4884841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noun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361502-D63C-4C1B-916A-0EC566659760}"/>
              </a:ext>
            </a:extLst>
          </p:cNvPr>
          <p:cNvSpPr/>
          <p:nvPr/>
        </p:nvSpPr>
        <p:spPr>
          <a:xfrm>
            <a:off x="842635" y="698205"/>
            <a:ext cx="5925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Guess the missing types of words: </a:t>
            </a:r>
          </a:p>
        </p:txBody>
      </p:sp>
    </p:spTree>
    <p:extLst>
      <p:ext uri="{BB962C8B-B14F-4D97-AF65-F5344CB8AC3E}">
        <p14:creationId xmlns:p14="http://schemas.microsoft.com/office/powerpoint/2010/main" val="22391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6" y="1446722"/>
            <a:ext cx="10650414" cy="4366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361502-D63C-4C1B-916A-0EC566659760}"/>
              </a:ext>
            </a:extLst>
          </p:cNvPr>
          <p:cNvSpPr/>
          <p:nvPr/>
        </p:nvSpPr>
        <p:spPr>
          <a:xfrm>
            <a:off x="842635" y="698205"/>
            <a:ext cx="4356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Underline the key words.</a:t>
            </a:r>
            <a:endParaRPr lang="en-US" sz="32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1953473" y="3103965"/>
            <a:ext cx="2451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7594419" y="3709272"/>
            <a:ext cx="17298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5198699" y="4366094"/>
            <a:ext cx="983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5198699" y="5396404"/>
            <a:ext cx="8157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66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682579" y="530638"/>
            <a:ext cx="7984903" cy="5829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3504" y="3790542"/>
            <a:ext cx="354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While - listening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7299A-1C3B-571F-2377-1E0F1ADB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8" y="499452"/>
            <a:ext cx="2781688" cy="819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33" y="1524778"/>
            <a:ext cx="9579959" cy="80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D1 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1982" y="2635172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143" y="2939972"/>
            <a:ext cx="32937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dirty="0" smtClean="0"/>
              <a:t>a poster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400" dirty="0"/>
              <a:t>a</a:t>
            </a:r>
            <a:r>
              <a:rPr lang="en-US" sz="3400" dirty="0" smtClean="0"/>
              <a:t> presentation</a:t>
            </a:r>
            <a:endParaRPr lang="en-US" sz="3400" dirty="0"/>
          </a:p>
        </p:txBody>
      </p:sp>
      <p:sp>
        <p:nvSpPr>
          <p:cNvPr id="6" name="Oval 5"/>
          <p:cNvSpPr/>
          <p:nvPr/>
        </p:nvSpPr>
        <p:spPr>
          <a:xfrm>
            <a:off x="1864895" y="3078050"/>
            <a:ext cx="682581" cy="6825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686" y="3397481"/>
            <a:ext cx="36195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31884" y="588368"/>
            <a:ext cx="5615773" cy="5780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32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</a:p>
          <a:p>
            <a:pPr lvl="0">
              <a:lnSpc>
                <a:spcPct val="150000"/>
              </a:lnSpc>
            </a:pPr>
            <a:r>
              <a:rPr lang="en-US" sz="3000" dirty="0" smtClean="0">
                <a:solidFill>
                  <a:srgbClr val="0070C0"/>
                </a:solidFill>
              </a:rPr>
              <a:t>- learn </a:t>
            </a:r>
            <a:r>
              <a:rPr lang="en-US" sz="3000" dirty="0">
                <a:solidFill>
                  <a:srgbClr val="0070C0"/>
                </a:solidFill>
              </a:rPr>
              <a:t>and use </a:t>
            </a:r>
            <a:r>
              <a:rPr lang="en-US" sz="3000" dirty="0" smtClean="0">
                <a:solidFill>
                  <a:srgbClr val="0070C0"/>
                </a:solidFill>
              </a:rPr>
              <a:t>vocabulary </a:t>
            </a:r>
            <a:r>
              <a:rPr lang="en-US" sz="3000" dirty="0">
                <a:solidFill>
                  <a:srgbClr val="0070C0"/>
                </a:solidFill>
              </a:rPr>
              <a:t>related to </a:t>
            </a:r>
            <a:r>
              <a:rPr lang="en-US" sz="3000" i="1" dirty="0" smtClean="0">
                <a:solidFill>
                  <a:srgbClr val="0070C0"/>
                </a:solidFill>
              </a:rPr>
              <a:t>pollution. </a:t>
            </a:r>
            <a:r>
              <a:rPr lang="en-US" sz="3000" dirty="0" smtClean="0">
                <a:solidFill>
                  <a:srgbClr val="0070C0"/>
                </a:solidFill>
              </a:rPr>
              <a:t>  </a:t>
            </a:r>
            <a:endParaRPr lang="en-US" sz="3000" dirty="0">
              <a:solidFill>
                <a:srgbClr val="0070C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3000" dirty="0" smtClean="0">
                <a:solidFill>
                  <a:srgbClr val="0070C0"/>
                </a:solidFill>
              </a:rPr>
              <a:t>- practice </a:t>
            </a:r>
            <a:r>
              <a:rPr lang="en-US" sz="3000" dirty="0">
                <a:solidFill>
                  <a:srgbClr val="0070C0"/>
                </a:solidFill>
              </a:rPr>
              <a:t>listening for gist and specific </a:t>
            </a:r>
            <a:r>
              <a:rPr lang="en-US" sz="3000" dirty="0" smtClean="0">
                <a:solidFill>
                  <a:srgbClr val="0070C0"/>
                </a:solidFill>
              </a:rPr>
              <a:t>information.</a:t>
            </a:r>
            <a:endParaRPr lang="en-US" sz="30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0070C0"/>
                </a:solidFill>
              </a:rPr>
              <a:t>- practice </a:t>
            </a:r>
            <a:r>
              <a:rPr lang="en-US" sz="3000" dirty="0">
                <a:solidFill>
                  <a:srgbClr val="0070C0"/>
                </a:solidFill>
              </a:rPr>
              <a:t>functional English – </a:t>
            </a:r>
            <a:r>
              <a:rPr lang="en-US" sz="3000" i="1" dirty="0">
                <a:solidFill>
                  <a:srgbClr val="0070C0"/>
                </a:solidFill>
              </a:rPr>
              <a:t>Encouraging the speaker to </a:t>
            </a:r>
            <a:r>
              <a:rPr lang="en-US" sz="3000" i="1" dirty="0" smtClean="0">
                <a:solidFill>
                  <a:srgbClr val="0070C0"/>
                </a:solidFill>
              </a:rPr>
              <a:t>continue.</a:t>
            </a:r>
            <a:endParaRPr lang="en-US" sz="3000" i="1" dirty="0">
              <a:solidFill>
                <a:srgbClr val="0070C0"/>
              </a:solidFill>
            </a:endParaRPr>
          </a:p>
          <a:p>
            <a:endParaRPr lang="en-US" sz="1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86" y="1446722"/>
            <a:ext cx="10650414" cy="4366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00A3D-666F-C0D7-184A-3B2AC376A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6" r="11880"/>
          <a:stretch/>
        </p:blipFill>
        <p:spPr>
          <a:xfrm>
            <a:off x="799159" y="695459"/>
            <a:ext cx="5253912" cy="612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5370490" y="2248763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r</a:t>
            </a:r>
            <a:r>
              <a:rPr lang="en-US" sz="2800" i="1" dirty="0" smtClean="0">
                <a:solidFill>
                  <a:srgbClr val="FF0000"/>
                </a:solidFill>
              </a:rPr>
              <a:t>ide their bikes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5117571" y="3254049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reuse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6514928" y="3821190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r</a:t>
            </a:r>
            <a:r>
              <a:rPr lang="en-US" sz="2800" i="1" dirty="0" smtClean="0">
                <a:solidFill>
                  <a:srgbClr val="FF0000"/>
                </a:solidFill>
              </a:rPr>
              <a:t>ain water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6097649" y="4884841"/>
            <a:ext cx="279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electricity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4" name="CD1 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0043" y="698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422" y="509616"/>
            <a:ext cx="1172307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41F1F"/>
                </a:solidFill>
              </a:rPr>
              <a:t>Daniel: Hi, Amy.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Hey, Daniel. Now, we need to think of </a:t>
            </a:r>
            <a:r>
              <a:rPr lang="en-US" sz="2000" i="1" dirty="0" smtClean="0">
                <a:solidFill>
                  <a:srgbClr val="241F1F"/>
                </a:solidFill>
              </a:rPr>
              <a:t>advice about </a:t>
            </a:r>
            <a:r>
              <a:rPr lang="en-US" sz="2000" i="1" dirty="0">
                <a:solidFill>
                  <a:srgbClr val="241F1F"/>
                </a:solidFill>
              </a:rPr>
              <a:t>how to reduce pollution.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OK. So, what should we do?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We should recycle trash so that we can </a:t>
            </a:r>
            <a:r>
              <a:rPr lang="en-US" sz="2000" i="1" dirty="0" smtClean="0">
                <a:solidFill>
                  <a:srgbClr val="241F1F"/>
                </a:solidFill>
              </a:rPr>
              <a:t>reduce land </a:t>
            </a:r>
            <a:r>
              <a:rPr lang="en-US" sz="2000" i="1" dirty="0">
                <a:solidFill>
                  <a:srgbClr val="241F1F"/>
                </a:solidFill>
              </a:rPr>
              <a:t>pollution.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Recycle trash, OK.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What else should we do?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Well, we should help clean up rivers so </a:t>
            </a:r>
            <a:r>
              <a:rPr lang="en-US" sz="2000" i="1" dirty="0" smtClean="0">
                <a:solidFill>
                  <a:srgbClr val="241F1F"/>
                </a:solidFill>
              </a:rPr>
              <a:t>we can </a:t>
            </a:r>
            <a:r>
              <a:rPr lang="en-US" sz="2000" i="1" dirty="0">
                <a:solidFill>
                  <a:srgbClr val="241F1F"/>
                </a:solidFill>
              </a:rPr>
              <a:t>reduce water pollution.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Clean up rivers, great idea! Anything else?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Yes, we should ride our bikes to school so </a:t>
            </a:r>
            <a:r>
              <a:rPr lang="en-US" sz="2000" i="1" dirty="0" smtClean="0">
                <a:solidFill>
                  <a:srgbClr val="241F1F"/>
                </a:solidFill>
              </a:rPr>
              <a:t>we can </a:t>
            </a:r>
            <a:r>
              <a:rPr lang="en-US" sz="2000" i="1" dirty="0">
                <a:solidFill>
                  <a:srgbClr val="241F1F"/>
                </a:solidFill>
              </a:rPr>
              <a:t>reduce air pollution.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Hmm... I disagree. We can’t ride our bikes when </a:t>
            </a:r>
            <a:r>
              <a:rPr lang="en-US" sz="2000" i="1" dirty="0" smtClean="0">
                <a:solidFill>
                  <a:srgbClr val="241F1F"/>
                </a:solidFill>
              </a:rPr>
              <a:t>it’s snowy</a:t>
            </a:r>
            <a:r>
              <a:rPr lang="en-US" sz="2000" i="1" dirty="0">
                <a:solidFill>
                  <a:srgbClr val="241F1F"/>
                </a:solidFill>
              </a:rPr>
              <a:t>. I think we should take the bus to school.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OK. What else should we do?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We should reuse plastic bottles so we can </a:t>
            </a:r>
            <a:r>
              <a:rPr lang="en-US" sz="2000" i="1" dirty="0" smtClean="0">
                <a:solidFill>
                  <a:srgbClr val="241F1F"/>
                </a:solidFill>
              </a:rPr>
              <a:t>reduce land </a:t>
            </a:r>
            <a:r>
              <a:rPr lang="en-US" sz="2000" i="1" dirty="0">
                <a:solidFill>
                  <a:srgbClr val="241F1F"/>
                </a:solidFill>
              </a:rPr>
              <a:t>pollution.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OK, reuse plastic bottles.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What else?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I know! We should collect rain water, and </a:t>
            </a:r>
            <a:r>
              <a:rPr lang="en-US" sz="2000" i="1" dirty="0" smtClean="0">
                <a:solidFill>
                  <a:srgbClr val="241F1F"/>
                </a:solidFill>
              </a:rPr>
              <a:t>we shouldn’t </a:t>
            </a:r>
            <a:r>
              <a:rPr lang="en-US" sz="2000" i="1" dirty="0">
                <a:solidFill>
                  <a:srgbClr val="241F1F"/>
                </a:solidFill>
              </a:rPr>
              <a:t>throw trash into rivers.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Good idea! Anything else?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We should save electricity, and we </a:t>
            </a:r>
            <a:r>
              <a:rPr lang="en-US" sz="2000" i="1" dirty="0" smtClean="0">
                <a:solidFill>
                  <a:srgbClr val="241F1F"/>
                </a:solidFill>
              </a:rPr>
              <a:t>shouldn’t waste </a:t>
            </a:r>
            <a:r>
              <a:rPr lang="en-US" sz="2000" i="1" dirty="0">
                <a:solidFill>
                  <a:srgbClr val="241F1F"/>
                </a:solidFill>
              </a:rPr>
              <a:t>water.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Amy: I think we have enough. Let’s design our </a:t>
            </a:r>
            <a:r>
              <a:rPr lang="en-US" sz="2000" i="1" dirty="0" smtClean="0">
                <a:solidFill>
                  <a:srgbClr val="241F1F"/>
                </a:solidFill>
              </a:rPr>
              <a:t>poster. Why </a:t>
            </a:r>
            <a:r>
              <a:rPr lang="en-US" sz="2000" i="1" dirty="0">
                <a:solidFill>
                  <a:srgbClr val="241F1F"/>
                </a:solidFill>
              </a:rPr>
              <a:t>don’t we call it "Be clean and go green!"?</a:t>
            </a:r>
          </a:p>
          <a:p>
            <a:r>
              <a:rPr lang="en-US" sz="2000" i="1" dirty="0">
                <a:solidFill>
                  <a:srgbClr val="241F1F"/>
                </a:solidFill>
              </a:rPr>
              <a:t>Daniel: I love it. Our poster will look great on the wall</a:t>
            </a:r>
            <a:r>
              <a:rPr lang="en-US" sz="2000" i="1" dirty="0" smtClean="0">
                <a:solidFill>
                  <a:srgbClr val="241F1F"/>
                </a:solidFill>
              </a:rPr>
              <a:t>.</a:t>
            </a:r>
            <a:endParaRPr lang="en-US" sz="2000" i="1" dirty="0">
              <a:solidFill>
                <a:srgbClr val="241F1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46323" y="703385"/>
            <a:ext cx="169691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Listening Scripts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1189169" y="800100"/>
            <a:ext cx="7365747" cy="5305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1562" y="4024567"/>
            <a:ext cx="340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Post - listening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2" y="506613"/>
            <a:ext cx="6962319" cy="961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19" y="1632532"/>
            <a:ext cx="6359698" cy="3029620"/>
          </a:xfrm>
          <a:prstGeom prst="rect">
            <a:avLst/>
          </a:prstGeom>
        </p:spPr>
      </p:pic>
      <p:pic>
        <p:nvPicPr>
          <p:cNvPr id="7" name="CD1 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1625" y="1163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71" y="1198204"/>
            <a:ext cx="6848698" cy="913931"/>
          </a:xfrm>
          <a:prstGeom prst="rect">
            <a:avLst/>
          </a:prstGeom>
        </p:spPr>
      </p:pic>
      <p:pic>
        <p:nvPicPr>
          <p:cNvPr id="9" name="CD1 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8205" y="1350369"/>
            <a:ext cx="609600" cy="609600"/>
          </a:xfrm>
          <a:prstGeom prst="rect">
            <a:avLst/>
          </a:prstGeom>
        </p:spPr>
      </p:pic>
      <p:sp>
        <p:nvSpPr>
          <p:cNvPr id="12" name="TextBox 22"/>
          <p:cNvSpPr txBox="1"/>
          <p:nvPr/>
        </p:nvSpPr>
        <p:spPr>
          <a:xfrm>
            <a:off x="2377086" y="2603830"/>
            <a:ext cx="4629021" cy="1823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500" b="1" dirty="0" smtClean="0"/>
              <a:t>What else..?</a:t>
            </a:r>
          </a:p>
          <a:p>
            <a:pPr algn="ctr">
              <a:lnSpc>
                <a:spcPct val="150000"/>
              </a:lnSpc>
            </a:pPr>
            <a:r>
              <a:rPr lang="en-US" sz="2500" b="1" dirty="0"/>
              <a:t>Anything else</a:t>
            </a:r>
            <a:r>
              <a:rPr lang="en-US" sz="2500" b="1" dirty="0" smtClean="0"/>
              <a:t>..?</a:t>
            </a:r>
            <a:endParaRPr lang="en-US" sz="2500" b="1" dirty="0"/>
          </a:p>
          <a:p>
            <a:pPr algn="ctr">
              <a:lnSpc>
                <a:spcPct val="150000"/>
              </a:lnSpc>
            </a:pPr>
            <a:endParaRPr lang="en-US" sz="2500" b="1" dirty="0"/>
          </a:p>
        </p:txBody>
      </p:sp>
      <p:sp>
        <p:nvSpPr>
          <p:cNvPr id="16" name="TextBox 22"/>
          <p:cNvSpPr txBox="1"/>
          <p:nvPr/>
        </p:nvSpPr>
        <p:spPr>
          <a:xfrm>
            <a:off x="4436969" y="2603830"/>
            <a:ext cx="4191878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FF0000"/>
                </a:solidFill>
              </a:rPr>
              <a:t>-</a:t>
            </a:r>
            <a:r>
              <a:rPr lang="en-US" sz="2500" b="1" dirty="0" smtClean="0">
                <a:solidFill>
                  <a:srgbClr val="FF0000"/>
                </a:solidFill>
              </a:rPr>
              <a:t> 3 times</a:t>
            </a:r>
          </a:p>
        </p:txBody>
      </p:sp>
      <p:sp>
        <p:nvSpPr>
          <p:cNvPr id="17" name="TextBox 22"/>
          <p:cNvSpPr txBox="1"/>
          <p:nvPr/>
        </p:nvSpPr>
        <p:spPr>
          <a:xfrm>
            <a:off x="4436969" y="3213612"/>
            <a:ext cx="419187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</a:rPr>
              <a:t>- 2 times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0ABAF-19FC-22E8-03B3-4B47EF56DF53}"/>
              </a:ext>
            </a:extLst>
          </p:cNvPr>
          <p:cNvSpPr/>
          <p:nvPr/>
        </p:nvSpPr>
        <p:spPr>
          <a:xfrm>
            <a:off x="333052" y="816896"/>
            <a:ext cx="258121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A97B2C6-823F-E1CA-0B96-A99A689A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" y="1518250"/>
            <a:ext cx="1816371" cy="11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301" y="884982"/>
            <a:ext cx="6296835" cy="63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B0ABAF-19FC-22E8-03B3-4B47EF56DF53}"/>
              </a:ext>
            </a:extLst>
          </p:cNvPr>
          <p:cNvSpPr/>
          <p:nvPr/>
        </p:nvSpPr>
        <p:spPr>
          <a:xfrm>
            <a:off x="2410567" y="1725769"/>
            <a:ext cx="9716571" cy="4016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i="1" dirty="0" smtClean="0">
                <a:solidFill>
                  <a:srgbClr val="446EB6"/>
                </a:solidFill>
                <a:ea typeface="Times New Roman" panose="02020603050405020304" pitchFamily="18" charset="0"/>
              </a:rPr>
              <a:t>Example: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rgbClr val="446EB6"/>
                </a:solidFill>
              </a:rPr>
              <a:t>A: What do you do to reduce pollution?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rgbClr val="446EB6"/>
                </a:solidFill>
              </a:rPr>
              <a:t>B: I reuse plastic bottles and bags.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rgbClr val="446EB6"/>
                </a:solidFill>
              </a:rPr>
              <a:t>A: What else..?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rgbClr val="446EB6"/>
                </a:solidFill>
              </a:rPr>
              <a:t>B: I also save electricity. I turn off TV when I don’t use.</a:t>
            </a:r>
            <a:endParaRPr lang="en-US" sz="3400" dirty="0">
              <a:solidFill>
                <a:srgbClr val="446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229" y="579550"/>
            <a:ext cx="10369771" cy="5674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5944" y="2176529"/>
            <a:ext cx="1779246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</a:rPr>
              <a:t>c</a:t>
            </a:r>
            <a:r>
              <a:rPr lang="en-US" sz="3000" dirty="0" smtClean="0">
                <a:solidFill>
                  <a:srgbClr val="FF0000"/>
                </a:solidFill>
              </a:rPr>
              <a:t>lean up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7797" y="2703401"/>
            <a:ext cx="1779246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reuse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5516" y="3125442"/>
            <a:ext cx="1779246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electricity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4135" y="3765326"/>
            <a:ext cx="1779246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recycle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9707" y="4258494"/>
            <a:ext cx="1779246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reduce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7279" y="4773649"/>
            <a:ext cx="1779246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waste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3493" y="5290369"/>
            <a:ext cx="257988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ir conditioner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1992" y="1002164"/>
            <a:ext cx="420049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recycle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reuse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reduce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save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waste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clean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electricity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air conditioner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475" y="3411696"/>
            <a:ext cx="2687684" cy="21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462840"/>
            <a:ext cx="9120271" cy="6040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81F77-7CA0-102B-6258-88007E45F053}"/>
              </a:ext>
            </a:extLst>
          </p:cNvPr>
          <p:cNvSpPr/>
          <p:nvPr/>
        </p:nvSpPr>
        <p:spPr>
          <a:xfrm>
            <a:off x="1796309" y="727460"/>
            <a:ext cx="5444568" cy="5511598"/>
          </a:xfrm>
          <a:prstGeom prst="ellipse">
            <a:avLst/>
          </a:prstGeom>
          <a:solidFill>
            <a:schemeClr val="bg1"/>
          </a:solidFill>
          <a:ln>
            <a:solidFill>
              <a:srgbClr val="D0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dirty="0">
              <a:solidFill>
                <a:srgbClr val="FF0000"/>
              </a:solidFill>
            </a:endParaRP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recycle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reuse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reduce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save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waste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clean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electricity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 smtClean="0">
                <a:solidFill>
                  <a:srgbClr val="0070C0"/>
                </a:solidFill>
              </a:rPr>
              <a:t>air conditioner</a:t>
            </a:r>
            <a:endParaRPr lang="en-US" sz="3200" i="1" dirty="0">
              <a:solidFill>
                <a:srgbClr val="0070C0"/>
              </a:solidFill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5392" y="1861146"/>
            <a:ext cx="9715501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- learn and use vocabulary related to </a:t>
            </a:r>
            <a:r>
              <a:rPr lang="en-US" sz="3600" i="1" dirty="0">
                <a:solidFill>
                  <a:srgbClr val="0070C0"/>
                </a:solidFill>
              </a:rPr>
              <a:t>pollution. </a:t>
            </a:r>
            <a:r>
              <a:rPr lang="en-US" sz="3600" dirty="0">
                <a:solidFill>
                  <a:srgbClr val="0070C0"/>
                </a:solidFill>
              </a:rPr>
              <a:t>  </a:t>
            </a:r>
          </a:p>
          <a:p>
            <a:pPr lvl="0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- practice listening for gist and specific information.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- practice functional English – </a:t>
            </a:r>
            <a:r>
              <a:rPr lang="en-US" sz="3600" i="1" dirty="0">
                <a:solidFill>
                  <a:srgbClr val="0070C0"/>
                </a:solidFill>
              </a:rPr>
              <a:t>Encouraging the speaker to continue.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4" y="1497289"/>
            <a:ext cx="1204299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Learn </a:t>
            </a:r>
            <a:r>
              <a:rPr lang="en-US" sz="3600" i="1" dirty="0">
                <a:solidFill>
                  <a:srgbClr val="0070C0"/>
                </a:solidFill>
              </a:rPr>
              <a:t>the new </a:t>
            </a:r>
            <a:r>
              <a:rPr lang="en-US" sz="3600" i="1" dirty="0" smtClean="0">
                <a:solidFill>
                  <a:srgbClr val="0070C0"/>
                </a:solidFill>
              </a:rPr>
              <a:t>words.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talking about </a:t>
            </a:r>
            <a:r>
              <a:rPr lang="en-US" sz="3600" i="1" dirty="0" smtClean="0">
                <a:solidFill>
                  <a:srgbClr val="0070C0"/>
                </a:solidFill>
              </a:rPr>
              <a:t>ways to protect the environment.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</a:t>
            </a:r>
            <a:r>
              <a:rPr lang="en-US" sz="3600" b="1" i="1" dirty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in</a:t>
            </a:r>
            <a:r>
              <a:rPr lang="en-US" sz="3600" b="1" i="1" dirty="0">
                <a:solidFill>
                  <a:srgbClr val="0070C0"/>
                </a:solidFill>
              </a:rPr>
              <a:t> WB: </a:t>
            </a:r>
            <a:r>
              <a:rPr lang="en-US" sz="3600" i="1" dirty="0">
                <a:solidFill>
                  <a:srgbClr val="0070C0"/>
                </a:solidFill>
              </a:rPr>
              <a:t>New words &amp;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Listening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 dirty="0" smtClean="0">
                <a:solidFill>
                  <a:srgbClr val="0070C0"/>
                </a:solidFill>
              </a:rPr>
              <a:t>page 16).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in TA 8 </a:t>
            </a:r>
            <a:r>
              <a:rPr lang="en-US" sz="3600" i="1" dirty="0" err="1" smtClean="0">
                <a:solidFill>
                  <a:srgbClr val="0070C0"/>
                </a:solidFill>
              </a:rPr>
              <a:t>i</a:t>
            </a:r>
            <a:r>
              <a:rPr lang="en-US" sz="3600" i="1" dirty="0" smtClean="0">
                <a:solidFill>
                  <a:srgbClr val="0070C0"/>
                </a:solidFill>
              </a:rPr>
              <a:t>-Learn Smart World Notebook, pages 23 &amp; 24)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i="1" dirty="0" err="1">
                <a:solidFill>
                  <a:srgbClr val="0070C0"/>
                </a:solidFill>
              </a:rPr>
              <a:t>Tiếng</a:t>
            </a:r>
            <a:r>
              <a:rPr lang="en-US" sz="3600" i="1" dirty="0">
                <a:solidFill>
                  <a:srgbClr val="0070C0"/>
                </a:solidFill>
              </a:rPr>
              <a:t> Anh 8 </a:t>
            </a:r>
            <a:r>
              <a:rPr lang="en-US" sz="3600" i="1" dirty="0" err="1">
                <a:solidFill>
                  <a:srgbClr val="0070C0"/>
                </a:solidFill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</a:t>
            </a:r>
            <a:r>
              <a:rPr lang="en-US" sz="3600" i="1" dirty="0">
                <a:solidFill>
                  <a:srgbClr val="0070C0"/>
                </a:solidFill>
              </a:rPr>
              <a:t>: </a:t>
            </a:r>
            <a:r>
              <a:rPr lang="en-US" sz="3600" b="1" i="1" dirty="0">
                <a:solidFill>
                  <a:srgbClr val="0070C0"/>
                </a:solidFill>
              </a:rPr>
              <a:t>Lesson 2.2 – Grammar (pages </a:t>
            </a:r>
            <a:r>
              <a:rPr lang="en-US" sz="3600" b="1" i="1" dirty="0" smtClean="0">
                <a:solidFill>
                  <a:srgbClr val="0070C0"/>
                </a:solidFill>
              </a:rPr>
              <a:t>29 </a:t>
            </a:r>
            <a:r>
              <a:rPr lang="en-US" sz="3600" b="1" i="1" dirty="0">
                <a:solidFill>
                  <a:srgbClr val="0070C0"/>
                </a:solidFill>
              </a:rPr>
              <a:t>&amp; </a:t>
            </a:r>
            <a:r>
              <a:rPr lang="en-US" sz="3600" b="1" i="1" dirty="0" smtClean="0">
                <a:solidFill>
                  <a:srgbClr val="0070C0"/>
                </a:solidFill>
              </a:rPr>
              <a:t>30 </a:t>
            </a:r>
            <a:r>
              <a:rPr lang="en-US" sz="3600" b="1" i="1" dirty="0">
                <a:solidFill>
                  <a:srgbClr val="0070C0"/>
                </a:solidFill>
              </a:rPr>
              <a:t>– SB)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88A9B5-637C-A1AF-73F2-C650A5F38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120856"/>
              </p:ext>
            </p:extLst>
          </p:nvPr>
        </p:nvGraphicFramePr>
        <p:xfrm>
          <a:off x="291457" y="1521584"/>
          <a:ext cx="3157911" cy="701040"/>
        </p:xfrm>
        <a:graphic>
          <a:graphicData uri="http://schemas.openxmlformats.org/drawingml/2006/table">
            <a:tbl>
              <a:tblPr/>
              <a:tblGrid>
                <a:gridCol w="3157911">
                  <a:extLst>
                    <a:ext uri="{9D8B030D-6E8A-4147-A177-3AD203B41FA5}">
                      <a16:colId xmlns:a16="http://schemas.microsoft.com/office/drawing/2014/main" val="926693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i="0" u="sng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 pairs. Look at the picture. </a:t>
                      </a:r>
                    </a:p>
                    <a:p>
                      <a:r>
                        <a:rPr lang="en-US" sz="2000" b="1" i="0" u="sng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Discuss the questions.</a:t>
                      </a:r>
                      <a:endParaRPr lang="en-US" sz="3200" b="1" u="sng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723405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B0FA5BE-DFF8-8E81-BC08-5286EDEB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26617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09E85-F0A1-C93C-3621-55E5CA867D67}"/>
              </a:ext>
            </a:extLst>
          </p:cNvPr>
          <p:cNvSpPr txBox="1"/>
          <p:nvPr/>
        </p:nvSpPr>
        <p:spPr>
          <a:xfrm>
            <a:off x="291457" y="2343617"/>
            <a:ext cx="34277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What are the people doing?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Do you think what they’re doing can help protect the environment?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How?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245" y="1132536"/>
            <a:ext cx="8144882" cy="4604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92" y="552200"/>
            <a:ext cx="1519859" cy="96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060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684572" y="497885"/>
            <a:ext cx="8330639" cy="5877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3852" y="4123597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Pre – </a:t>
            </a:r>
            <a:r>
              <a:rPr lang="en-US" sz="4400" dirty="0" smtClean="0">
                <a:solidFill>
                  <a:schemeClr val="bg1"/>
                </a:solidFill>
              </a:rPr>
              <a:t>Listening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59203" y="1169928"/>
            <a:ext cx="2467332" cy="141126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538144" y="976743"/>
            <a:ext cx="1832347" cy="194135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/>
          <a:srcRect l="7481"/>
          <a:stretch/>
        </p:blipFill>
        <p:spPr bwMode="auto">
          <a:xfrm>
            <a:off x="9287814" y="3783305"/>
            <a:ext cx="2904186" cy="1771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r="29696"/>
          <a:stretch/>
        </p:blipFill>
        <p:spPr>
          <a:xfrm>
            <a:off x="3667259" y="3635388"/>
            <a:ext cx="2385811" cy="182513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6356796" y="3635388"/>
            <a:ext cx="2627291" cy="203844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8902449" y="976743"/>
            <a:ext cx="3152176" cy="1894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2100" y="976743"/>
            <a:ext cx="2361946" cy="19159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24248" y="2743043"/>
            <a:ext cx="1596980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recycle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15743" y="2768801"/>
            <a:ext cx="1596980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reuse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64583" y="2840666"/>
            <a:ext cx="1596980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reduce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84087" y="2908878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</a:t>
            </a:r>
            <a:r>
              <a:rPr lang="en-US" sz="3000" dirty="0" smtClean="0">
                <a:solidFill>
                  <a:srgbClr val="FF0000"/>
                </a:solidFill>
              </a:rPr>
              <a:t>ir conditioner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257" y="5592621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waste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34395" y="5619716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clean up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50197" y="5673830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electricity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984087" y="5773854"/>
            <a:ext cx="3070538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save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3183" y="467945"/>
            <a:ext cx="6349285" cy="425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Look at pictures and guess the words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722" y="3706467"/>
            <a:ext cx="2531402" cy="18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91348" y="577034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Listen and repeat. Practice </a:t>
            </a:r>
            <a:r>
              <a:rPr lang="en-US" sz="2800" b="1" i="1" dirty="0">
                <a:solidFill>
                  <a:srgbClr val="0070C0"/>
                </a:solidFill>
              </a:rPr>
              <a:t>saying these words with a partner.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recycle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ˌ</a:t>
            </a:r>
            <a:r>
              <a:rPr lang="en-US" sz="2400" dirty="0" err="1">
                <a:solidFill>
                  <a:srgbClr val="FF0000"/>
                </a:solidFill>
                <a:latin typeface="ArialMT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ArialMT"/>
              </a:rPr>
              <a:t>ːˈ</a:t>
            </a:r>
            <a:r>
              <a:rPr lang="en-US" sz="2400" dirty="0" err="1" smtClean="0">
                <a:solidFill>
                  <a:srgbClr val="FF0000"/>
                </a:solidFill>
                <a:latin typeface="ArialMT"/>
              </a:rPr>
              <a:t>saɪkl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smtClean="0"/>
              <a:t>: </a:t>
            </a:r>
            <a:r>
              <a:rPr lang="en-US" sz="2400" dirty="0" err="1" smtClean="0"/>
              <a:t>tái</a:t>
            </a:r>
            <a:r>
              <a:rPr lang="en-US" sz="2400" dirty="0" smtClean="0"/>
              <a:t> </a:t>
            </a:r>
            <a:r>
              <a:rPr lang="en-US" sz="2400" dirty="0" err="1" smtClean="0"/>
              <a:t>chế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7686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15675" y="1102322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ycl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26167" y="1166551"/>
            <a:ext cx="609600" cy="60960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20"/>
          <a:stretch>
            <a:fillRect/>
          </a:stretch>
        </p:blipFill>
        <p:spPr>
          <a:xfrm>
            <a:off x="3815350" y="1903317"/>
            <a:ext cx="5545775" cy="39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1197</Words>
  <Application>Microsoft Office PowerPoint</Application>
  <PresentationFormat>Widescreen</PresentationFormat>
  <Paragraphs>199</Paragraphs>
  <Slides>42</Slides>
  <Notes>10</Notes>
  <HiddenSlides>0</HiddenSlides>
  <MMClips>164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Arabic Typesetting</vt:lpstr>
      <vt:lpstr>Arial</vt:lpstr>
      <vt:lpstr>ArialMT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48</cp:revision>
  <dcterms:created xsi:type="dcterms:W3CDTF">2023-02-01T04:45:54Z</dcterms:created>
  <dcterms:modified xsi:type="dcterms:W3CDTF">2023-04-01T15:31:52Z</dcterms:modified>
</cp:coreProperties>
</file>