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0" r:id="rId20"/>
    <p:sldId id="274" r:id="rId21"/>
    <p:sldId id="276" r:id="rId22"/>
    <p:sldId id="275" r:id="rId23"/>
    <p:sldId id="277" r:id="rId24"/>
    <p:sldId id="278" r:id="rId25"/>
    <p:sldId id="27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EE923"/>
    <a:srgbClr val="F81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86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2808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3.wmv"/><Relationship Id="rId7" Type="http://schemas.openxmlformats.org/officeDocument/2006/relationships/image" Target="../media/image6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8.png"/><Relationship Id="rId18" Type="http://schemas.openxmlformats.org/officeDocument/2006/relationships/slide" Target="slide7.xml"/><Relationship Id="rId3" Type="http://schemas.openxmlformats.org/officeDocument/2006/relationships/image" Target="../media/image13.jp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slide" Target="slide1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slide" Target="slide9.xml"/><Relationship Id="rId19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16.png"/><Relationship Id="rId14" Type="http://schemas.openxmlformats.org/officeDocument/2006/relationships/slide" Target="slide10.xml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375"/>
            <a:ext cx="9223376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4" y="-956520"/>
            <a:ext cx="7057736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89" y="14783"/>
            <a:ext cx="39878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01" y="1043895"/>
            <a:ext cx="3584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9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273132"/>
            <a:ext cx="8229600" cy="1154133"/>
          </a:xfrm>
        </p:spPr>
        <p:txBody>
          <a:bodyPr/>
          <a:lstStyle/>
          <a:p>
            <a:r>
              <a:rPr lang="vi-VN" sz="9600" b="1" dirty="0">
                <a:solidFill>
                  <a:srgbClr val="FF0066"/>
                </a:solidFill>
              </a:rPr>
              <a:t>a</a:t>
            </a:r>
            <a:r>
              <a:rPr lang="vi-VN" sz="9600" b="1" dirty="0" smtClean="0">
                <a:solidFill>
                  <a:srgbClr val="FF0066"/>
                </a:solidFill>
              </a:rPr>
              <a:t>p    ăp    âp </a:t>
            </a:r>
            <a:endParaRPr lang="vi-VN" sz="9600" b="1" dirty="0">
              <a:solidFill>
                <a:srgbClr val="FF0066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12569" y="1733800"/>
            <a:ext cx="2054431" cy="1045028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8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</a:t>
            </a:r>
            <a:endParaRPr lang="vi-VN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708566" y="1733799"/>
            <a:ext cx="2054431" cy="1045029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</a:t>
            </a:r>
            <a:r>
              <a:rPr lang="vi-VN" sz="7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6" name="Rounded Rectangle 5"/>
          <p:cNvSpPr/>
          <p:nvPr/>
        </p:nvSpPr>
        <p:spPr>
          <a:xfrm>
            <a:off x="2612571" y="2790702"/>
            <a:ext cx="4191990" cy="1413163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8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8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vi-VN" sz="80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</a:t>
            </a:r>
            <a:endParaRPr lang="vi-VN" sz="1600" dirty="0">
              <a:solidFill>
                <a:srgbClr val="FFFFFF"/>
              </a:solidFill>
            </a:endParaRPr>
          </a:p>
        </p:txBody>
      </p:sp>
      <p:pic>
        <p:nvPicPr>
          <p:cNvPr id="4098" name="Picture 2" descr="D:\Users\TV1-T1\1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33709" r="76180" b="60750"/>
          <a:stretch/>
        </p:blipFill>
        <p:spPr bwMode="auto">
          <a:xfrm>
            <a:off x="0" y="0"/>
            <a:ext cx="1615043" cy="8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48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48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48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ăp</a:t>
            </a:r>
            <a:r>
              <a:rPr lang="en-US" sz="48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8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âp</a:t>
            </a:r>
            <a:r>
              <a:rPr lang="en-US" sz="48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72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59" y="199818"/>
            <a:ext cx="6784975" cy="7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99818"/>
            <a:ext cx="383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126608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126608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1" y="1412667"/>
            <a:ext cx="5540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3" y="1444892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76" y="1266618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4" y="145738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8" y="1504933"/>
            <a:ext cx="108462" cy="1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7" y="223202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2232025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225523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2255239"/>
            <a:ext cx="105029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61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17" y="3265179"/>
            <a:ext cx="105505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8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423788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4237883"/>
            <a:ext cx="1132336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149761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55" y="147435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30" y="14935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92" y="150263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245605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4336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7" y="24633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1" y="347680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03" y="348409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8" y="347679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47" y="445003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88" y="445049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7" y="44500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1165" y="323669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smtClean="0">
                <a:latin typeface="VNI-Avo"/>
                <a:ea typeface="+mn-ea"/>
                <a:cs typeface="+mn-cs"/>
              </a:rPr>
              <a:t>b</a:t>
            </a:r>
            <a:endParaRPr lang="en-US" sz="4400" b="1" kern="1200" dirty="0">
              <a:latin typeface="VNI-Avo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4482" y="2150577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smtClean="0">
                <a:latin typeface="VNI-Avo"/>
                <a:ea typeface="+mn-ea"/>
                <a:cs typeface="+mn-cs"/>
              </a:rPr>
              <a:t>r</a:t>
            </a:r>
            <a:endParaRPr lang="en-US" sz="4400" b="1" kern="1200" dirty="0">
              <a:latin typeface="VNI-Avo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7452" y="414532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đ</a:t>
            </a:r>
            <a:endParaRPr lang="en-US" sz="4400" b="1" kern="1200" dirty="0">
              <a:latin typeface="VNI-Avo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4243" y="2176298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  <a:cs typeface="+mn-cs"/>
              </a:rPr>
              <a:t>ap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496" y="3172013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ă</a:t>
            </a: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</a:rPr>
              <a:t>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3137" y="4170217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â</a:t>
            </a: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</a:rPr>
              <a:t>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00" y="2508960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81" y="3512033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87" y="4432411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35459" y="2208654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chemeClr val="tx1"/>
                </a:solidFill>
                <a:latin typeface="VNI-Avo"/>
                <a:ea typeface="+mn-ea"/>
              </a:rPr>
              <a:t>r</a:t>
            </a: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</a:rPr>
              <a:t>ạp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470" y="3247125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b</a:t>
            </a: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</a:rPr>
              <a:t>ắp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2470" y="4203087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 smtClean="0">
                <a:latin typeface="VNI-Avo"/>
                <a:ea typeface="+mn-ea"/>
              </a:rPr>
              <a:t>đ</a:t>
            </a: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</a:rPr>
              <a:t>ập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159728"/>
            <a:ext cx="9699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00151"/>
            <a:ext cx="91440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6000" b="1" dirty="0" err="1"/>
              <a:t>r</a:t>
            </a:r>
            <a:r>
              <a:rPr lang="en-US" sz="6000" b="1" dirty="0" err="1" smtClean="0"/>
              <a:t>ạp</a:t>
            </a:r>
            <a:r>
              <a:rPr lang="en-US" sz="6000" b="1" dirty="0" smtClean="0"/>
              <a:t>         </a:t>
            </a:r>
            <a:r>
              <a:rPr lang="en-US" sz="6000" b="1" dirty="0" err="1" smtClean="0"/>
              <a:t>sạp</a:t>
            </a:r>
            <a:r>
              <a:rPr lang="en-US" sz="6000" b="1" dirty="0" smtClean="0"/>
              <a:t>            </a:t>
            </a:r>
            <a:r>
              <a:rPr lang="en-US" sz="6000" b="1" dirty="0" err="1" smtClean="0"/>
              <a:t>tháp</a:t>
            </a:r>
            <a:r>
              <a:rPr lang="en-US" sz="6000" b="1" dirty="0" smtClean="0"/>
              <a:t> </a:t>
            </a:r>
          </a:p>
          <a:p>
            <a:pPr marL="114300" indent="0">
              <a:buNone/>
            </a:pPr>
            <a:r>
              <a:rPr lang="en-US" sz="6000" b="1" dirty="0" smtClean="0"/>
              <a:t>   </a:t>
            </a:r>
            <a:r>
              <a:rPr lang="en-US" sz="6000" b="1" dirty="0" err="1"/>
              <a:t>b</a:t>
            </a:r>
            <a:r>
              <a:rPr lang="en-US" sz="6000" b="1" dirty="0" err="1" smtClean="0"/>
              <a:t>ắp</a:t>
            </a:r>
            <a:r>
              <a:rPr lang="en-US" sz="6000" b="1" dirty="0" smtClean="0"/>
              <a:t>         </a:t>
            </a:r>
            <a:r>
              <a:rPr lang="en-US" sz="6000" b="1" dirty="0" err="1" smtClean="0"/>
              <a:t>cặp</a:t>
            </a:r>
            <a:r>
              <a:rPr lang="en-US" sz="6000" b="1" dirty="0" smtClean="0"/>
              <a:t>         </a:t>
            </a:r>
            <a:r>
              <a:rPr lang="en-US" sz="6000" b="1" dirty="0" err="1" smtClean="0"/>
              <a:t>gặp</a:t>
            </a:r>
            <a:r>
              <a:rPr lang="en-US" sz="6000" b="1" dirty="0" smtClean="0"/>
              <a:t> </a:t>
            </a:r>
          </a:p>
          <a:p>
            <a:pPr marL="114300" indent="0">
              <a:buNone/>
            </a:pPr>
            <a:r>
              <a:rPr lang="en-US" sz="6000" b="1" dirty="0" smtClean="0"/>
              <a:t>  </a:t>
            </a:r>
            <a:r>
              <a:rPr lang="en-US" sz="6000" b="1" dirty="0" err="1" smtClean="0"/>
              <a:t>đập</a:t>
            </a:r>
            <a:r>
              <a:rPr lang="en-US" sz="6000" b="1" dirty="0" smtClean="0"/>
              <a:t>           </a:t>
            </a:r>
            <a:r>
              <a:rPr lang="en-US" sz="6000" b="1" dirty="0" err="1" smtClean="0"/>
              <a:t>mập</a:t>
            </a:r>
            <a:r>
              <a:rPr lang="en-US" sz="6000" b="1" dirty="0" smtClean="0"/>
              <a:t>       </a:t>
            </a:r>
            <a:r>
              <a:rPr lang="en-US" sz="6000" b="1" dirty="0" err="1" smtClean="0"/>
              <a:t>thấp</a:t>
            </a:r>
            <a:r>
              <a:rPr lang="en-US" sz="6000" b="1" dirty="0" smtClean="0"/>
              <a:t>  </a:t>
            </a:r>
            <a:endParaRPr lang="vi-VN" sz="6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9" y="101333"/>
            <a:ext cx="18633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998" y="1207992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7263" y="124103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8615" y="124103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2072" y="2223655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4150" y="2223653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7975" y="2223652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074" y="3165420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â</a:t>
            </a:r>
            <a:r>
              <a:rPr lang="en-US" sz="60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3226" y="3165420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1420" y="316541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0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255" y="0"/>
            <a:ext cx="8573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9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711633"/>
            <a:ext cx="1639372" cy="1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96" y="711633"/>
            <a:ext cx="2102798" cy="126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1405697"/>
            <a:ext cx="3343624" cy="114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019" y="2336993"/>
            <a:ext cx="856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 smtClean="0">
                <a:latin typeface="Calibri"/>
                <a:cs typeface="Calibri"/>
                <a:sym typeface="Calibri"/>
              </a:rPr>
              <a:t>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r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s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008" y="316799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 smtClean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b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c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g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</a:t>
            </a:r>
            <a:endParaRPr lang="en-US" sz="5400" b="1" dirty="0">
              <a:latin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008" y="3998987"/>
            <a:ext cx="9797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 smtClean="0">
                <a:latin typeface="Calibri"/>
                <a:cs typeface="Calibri"/>
                <a:sym typeface="Calibri"/>
              </a:rPr>
              <a:t>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đ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m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</a:t>
            </a:r>
            <a:endParaRPr lang="en-US" sz="5400" b="1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90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0" t="22496" r="44223" b="17775"/>
          <a:stretch/>
        </p:blipFill>
        <p:spPr bwMode="auto">
          <a:xfrm>
            <a:off x="3740727" y="1151906"/>
            <a:ext cx="1603170" cy="12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13338" r="73932" b="17364"/>
          <a:stretch/>
        </p:blipFill>
        <p:spPr bwMode="auto">
          <a:xfrm>
            <a:off x="535689" y="1175101"/>
            <a:ext cx="1757547" cy="14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16698" r="3339" b="14875"/>
          <a:stretch/>
        </p:blipFill>
        <p:spPr bwMode="auto">
          <a:xfrm>
            <a:off x="6662057" y="1062841"/>
            <a:ext cx="2232561" cy="14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754" y="2845303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x</a:t>
            </a:r>
            <a:r>
              <a:rPr lang="en-US" sz="6000" b="1" dirty="0" err="1" smtClean="0">
                <a:latin typeface="Calibri"/>
                <a:cs typeface="Calibri"/>
                <a:sym typeface="Calibri"/>
              </a:rPr>
              <a:t>e</a:t>
            </a:r>
            <a:r>
              <a:rPr lang="en-US" sz="6000" b="1" dirty="0" smtClean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 smtClean="0">
                <a:latin typeface="Calibri"/>
                <a:cs typeface="Calibri"/>
                <a:sym typeface="Calibri"/>
              </a:rPr>
              <a:t>đạp</a:t>
            </a:r>
            <a:r>
              <a:rPr lang="en-US" sz="6000" b="1" dirty="0" smtClean="0"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490368" y="2978319"/>
            <a:ext cx="2443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</a:t>
            </a:r>
            <a:r>
              <a:rPr lang="en-US" sz="6000" b="1" dirty="0" err="1" smtClean="0">
                <a:latin typeface="Calibri"/>
                <a:cs typeface="Calibri"/>
                <a:sym typeface="Calibri"/>
              </a:rPr>
              <a:t>ặp</a:t>
            </a:r>
            <a:r>
              <a:rPr lang="en-US" sz="6000" b="1" dirty="0" smtClean="0">
                <a:latin typeface="Calibri"/>
                <a:cs typeface="Calibri"/>
                <a:sym typeface="Calibri"/>
              </a:rPr>
              <a:t> da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6542327" y="2740813"/>
            <a:ext cx="24801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</a:t>
            </a:r>
            <a:r>
              <a:rPr lang="en-US" sz="6000" b="1" dirty="0" err="1" smtClean="0">
                <a:latin typeface="Calibri"/>
                <a:cs typeface="Calibri"/>
                <a:sym typeface="Calibri"/>
              </a:rPr>
              <a:t>á</a:t>
            </a:r>
            <a:r>
              <a:rPr lang="en-US" sz="6000" b="1" dirty="0" smtClean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 smtClean="0">
                <a:latin typeface="Calibri"/>
                <a:cs typeface="Calibri"/>
                <a:sym typeface="Calibri"/>
              </a:rPr>
              <a:t>mập</a:t>
            </a:r>
            <a:endParaRPr lang="vi-VN" dirty="0"/>
          </a:p>
        </p:txBody>
      </p:sp>
      <p:sp>
        <p:nvSpPr>
          <p:cNvPr id="8" name="Minus 7"/>
          <p:cNvSpPr/>
          <p:nvPr/>
        </p:nvSpPr>
        <p:spPr>
          <a:xfrm>
            <a:off x="1046327" y="3641595"/>
            <a:ext cx="1399989" cy="352387"/>
          </a:xfrm>
          <a:prstGeom prst="mathMinu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17" y="3884445"/>
            <a:ext cx="10541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2" y="3648217"/>
            <a:ext cx="1244105" cy="1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7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9906" y="68253"/>
            <a:ext cx="3344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700" dirty="0"/>
          </a:p>
        </p:txBody>
      </p:sp>
      <p:sp>
        <p:nvSpPr>
          <p:cNvPr id="5" name="Rounded Rectangle 4"/>
          <p:cNvSpPr/>
          <p:nvPr/>
        </p:nvSpPr>
        <p:spPr>
          <a:xfrm>
            <a:off x="3538847" y="877887"/>
            <a:ext cx="1033151" cy="570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9" y="888568"/>
            <a:ext cx="1092532" cy="54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</a:t>
            </a:r>
            <a:endParaRPr lang="vi-VN" dirty="0"/>
          </a:p>
        </p:txBody>
      </p:sp>
      <p:sp>
        <p:nvSpPr>
          <p:cNvPr id="7" name="Rounded Rectangle 6"/>
          <p:cNvSpPr/>
          <p:nvPr/>
        </p:nvSpPr>
        <p:spPr>
          <a:xfrm>
            <a:off x="3538847" y="1448790"/>
            <a:ext cx="2125684" cy="736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 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130629" y="2156252"/>
            <a:ext cx="9120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R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s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 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b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 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 </a:t>
            </a:r>
          </a:p>
          <a:p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  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           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m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            </a:t>
            </a:r>
            <a:r>
              <a:rPr lang="vi-VN" sz="48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n</a:t>
            </a:r>
            <a:r>
              <a:rPr lang="vi-VN" sz="48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  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0" y="4227269"/>
            <a:ext cx="20393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Calibri"/>
                <a:cs typeface="Calibri"/>
                <a:sym typeface="Calibri"/>
              </a:rPr>
              <a:t>xe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latin typeface="Calibri"/>
                <a:cs typeface="Calibri"/>
                <a:sym typeface="Calibri"/>
              </a:rPr>
              <a:t>đạp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</a:t>
            </a:r>
            <a:endParaRPr lang="vi-VN" sz="1100" dirty="0"/>
          </a:p>
        </p:txBody>
      </p:sp>
      <p:sp>
        <p:nvSpPr>
          <p:cNvPr id="10" name="Rectangle 9"/>
          <p:cNvSpPr/>
          <p:nvPr/>
        </p:nvSpPr>
        <p:spPr>
          <a:xfrm>
            <a:off x="3538847" y="4319602"/>
            <a:ext cx="1991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Calibri"/>
                <a:cs typeface="Calibri"/>
                <a:sym typeface="Calibri"/>
              </a:rPr>
              <a:t>cặp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da </a:t>
            </a:r>
            <a:endParaRPr lang="vi-VN" sz="1100" dirty="0"/>
          </a:p>
        </p:txBody>
      </p:sp>
      <p:sp>
        <p:nvSpPr>
          <p:cNvPr id="11" name="Rectangle 10"/>
          <p:cNvSpPr/>
          <p:nvPr/>
        </p:nvSpPr>
        <p:spPr>
          <a:xfrm>
            <a:off x="6598518" y="4328036"/>
            <a:ext cx="2021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Calibri"/>
                <a:cs typeface="Calibri"/>
                <a:sym typeface="Calibri"/>
              </a:rPr>
              <a:t>cá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latin typeface="Calibri"/>
                <a:cs typeface="Calibri"/>
                <a:sym typeface="Calibri"/>
              </a:rPr>
              <a:t>mập</a:t>
            </a:r>
            <a:endParaRPr lang="vi-VN" sz="11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" y="3725912"/>
            <a:ext cx="1115393" cy="65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36" y="3606289"/>
            <a:ext cx="1205448" cy="8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29" y="3606289"/>
            <a:ext cx="1412896" cy="8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9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TV1-T1\1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73651" r="77014" b="21962"/>
          <a:stretch/>
        </p:blipFill>
        <p:spPr bwMode="auto">
          <a:xfrm>
            <a:off x="0" y="0"/>
            <a:ext cx="1508167" cy="8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886" y="190747"/>
            <a:ext cx="6096000" cy="4572000"/>
          </a:xfrm>
          <a:prstGeom prst="rect">
            <a:avLst/>
          </a:prstGeom>
        </p:spPr>
      </p:pic>
      <p:pic>
        <p:nvPicPr>
          <p:cNvPr id="5" name="aa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5886" y="21449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8800" b="1" dirty="0" err="1" smtClean="0">
                <a:latin typeface="HP001 5Ha"/>
                <a:ea typeface="HP001 5Ha"/>
              </a:rPr>
              <a:t>Đạp</a:t>
            </a:r>
            <a:r>
              <a:rPr lang="en-US" sz="8800" b="1" dirty="0" smtClean="0">
                <a:latin typeface="HP001 5Ha"/>
                <a:ea typeface="HP001 5Ha"/>
              </a:rPr>
              <a:t>  </a:t>
            </a:r>
          </a:p>
          <a:p>
            <a:pPr marL="114300" indent="0">
              <a:buNone/>
            </a:pPr>
            <a:r>
              <a:rPr lang="en-US" sz="8800" b="1" dirty="0" smtClean="0">
                <a:latin typeface="HP001 5Ha"/>
                <a:ea typeface="HP001 5Ha"/>
              </a:rPr>
              <a:t> </a:t>
            </a:r>
            <a:endParaRPr lang="vi-VN" sz="8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0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7676" y="1254709"/>
            <a:ext cx="23086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8800" b="1" dirty="0" err="1">
                <a:latin typeface="HP001 5Ha"/>
                <a:ea typeface="HP001 5Ha"/>
                <a:cs typeface="Calibri"/>
                <a:sym typeface="Calibri"/>
              </a:rPr>
              <a:t>cặp</a:t>
            </a:r>
            <a:r>
              <a:rPr lang="en-US" sz="8800" b="1" dirty="0">
                <a:latin typeface="HP001 5Ha"/>
                <a:ea typeface="HP001 5Ha"/>
                <a:cs typeface="Calibri"/>
                <a:sym typeface="Calibri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0255" y="1250634"/>
            <a:ext cx="24465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>
                <a:latin typeface="HP001 5Ha"/>
                <a:ea typeface="HP001 5Ha"/>
                <a:cs typeface="Calibri"/>
                <a:sym typeface="Calibri"/>
              </a:rPr>
              <a:t>mập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7707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45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3" y="2923020"/>
            <a:ext cx="2244436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-400050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824" y="58737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5360" y="2962275"/>
            <a:ext cx="1854783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4874" y="2720825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" y="-11811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19200" y="20921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7000" y="-40005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0" y="27051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0325" y="1099185"/>
            <a:ext cx="1962150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40615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39491" y="1626919"/>
            <a:ext cx="4785756" cy="1335356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075" y="890587"/>
            <a:ext cx="8229600" cy="3978296"/>
          </a:xfrm>
        </p:spPr>
        <p:txBody>
          <a:bodyPr/>
          <a:lstStyle/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5Ha"/>
                <a:ea typeface="HP001 5Ha"/>
              </a:rPr>
              <a:t>a</a:t>
            </a:r>
            <a:r>
              <a:rPr lang="vi-VN" sz="8000" b="1" dirty="0" smtClean="0">
                <a:solidFill>
                  <a:srgbClr val="FF0066"/>
                </a:solidFill>
                <a:latin typeface="HP001 5Ha"/>
                <a:ea typeface="HP001 5Ha"/>
              </a:rPr>
              <a:t>p    ăp      âp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5Ha"/>
                <a:ea typeface="HP001 5Ha"/>
              </a:rPr>
              <a:t>c</a:t>
            </a:r>
            <a:r>
              <a:rPr lang="vi-VN" sz="8000" b="1" dirty="0" smtClean="0">
                <a:solidFill>
                  <a:srgbClr val="FF0066"/>
                </a:solidFill>
                <a:latin typeface="HP001 5Ha"/>
                <a:ea typeface="HP001 5Ha"/>
              </a:rPr>
              <a:t>ặp da       </a:t>
            </a:r>
          </a:p>
          <a:p>
            <a:pPr marL="114300" indent="0" algn="ctr">
              <a:buNone/>
            </a:pPr>
            <a:r>
              <a:rPr lang="vi-VN" sz="8000" b="1" dirty="0" smtClean="0">
                <a:solidFill>
                  <a:srgbClr val="FF0066"/>
                </a:solidFill>
                <a:latin typeface="HP001 5Ha"/>
                <a:ea typeface="HP001 5Ha"/>
              </a:rPr>
              <a:t> cá mập</a:t>
            </a:r>
            <a:endParaRPr lang="vi-VN" sz="8000" b="1" dirty="0">
              <a:solidFill>
                <a:srgbClr val="FF0066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3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0" y="23256"/>
            <a:ext cx="1163782" cy="10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" y="71253"/>
            <a:ext cx="1560513" cy="4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588" y="2588955"/>
            <a:ext cx="8775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tôi có thể đưa bạn đi chu du khắp nơi, khám phá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thế giới hấp dẫn, đầy ắp sắc màu.   Bạn có thể xem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phim, nghe nhạc để có phút giây Thư giãn,  ấm áp,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66" y="285009"/>
            <a:ext cx="6733308" cy="24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40" y="3503294"/>
            <a:ext cx="657678" cy="6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06" y="3985615"/>
            <a:ext cx="65881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93" y="4004871"/>
            <a:ext cx="65881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hi ngủ, tôi nằm im lìm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6" y="92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r="81067" b="88686"/>
          <a:stretch/>
        </p:blipFill>
        <p:spPr bwMode="auto">
          <a:xfrm>
            <a:off x="569217" y="201881"/>
            <a:ext cx="1556466" cy="5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9582" b="63291"/>
          <a:stretch/>
        </p:blipFill>
        <p:spPr bwMode="auto">
          <a:xfrm>
            <a:off x="2296236" y="83127"/>
            <a:ext cx="5683982" cy="17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942" y="2334381"/>
            <a:ext cx="889538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có thể đưa bạn đi chu du </a:t>
            </a:r>
            <a:r>
              <a:rPr lang="vi-VN" sz="32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khắp</a:t>
            </a:r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nơi, khám phá </a:t>
            </a:r>
          </a:p>
          <a:p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thế giới </a:t>
            </a:r>
            <a:r>
              <a:rPr lang="vi-VN" sz="32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hấp</a:t>
            </a:r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dẫn, đầy </a:t>
            </a:r>
            <a:r>
              <a:rPr lang="vi-VN" sz="3200" b="1" dirty="0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sắc màu.   Bạn có thể xem </a:t>
            </a:r>
          </a:p>
          <a:p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phim, nghe nhạc để có phút giây Thư giãn,  ấm áp. </a:t>
            </a:r>
          </a:p>
          <a:p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3640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59821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 flipH="1">
            <a:off x="1802081" y="4316336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 flipH="1">
            <a:off x="60964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84" y="23343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98" y="23640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66" y="24292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80982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19" y="32917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18" y="384583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30" y="384583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92" y="38949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4" y="233438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7" y="38779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vi-VN" sz="3600" b="1" dirty="0" smtClean="0">
                <a:solidFill>
                  <a:schemeClr val="tx1"/>
                </a:solidFill>
              </a:rPr>
              <a:t>Khi ngủ, tôi nằm im lìm, mặt đen sẫm.</a:t>
            </a:r>
          </a:p>
          <a:p>
            <a:pPr marL="114300" indent="0">
              <a:buNone/>
            </a:pPr>
            <a:r>
              <a:rPr lang="vi-VN" sz="3600" b="1" dirty="0" smtClean="0"/>
              <a:t>Thức dậy, tôi có thể đưa bạn đi chu du </a:t>
            </a:r>
            <a:r>
              <a:rPr lang="vi-VN" sz="3600" b="1" dirty="0" smtClean="0">
                <a:solidFill>
                  <a:srgbClr val="FF0066"/>
                </a:solidFill>
              </a:rPr>
              <a:t>khắp</a:t>
            </a:r>
            <a:r>
              <a:rPr lang="vi-VN" sz="3600" b="1" dirty="0" smtClean="0"/>
              <a:t> nơi, khám phá thế giới </a:t>
            </a:r>
            <a:r>
              <a:rPr lang="vi-VN" sz="3600" b="1" dirty="0" smtClean="0">
                <a:solidFill>
                  <a:srgbClr val="FF0066"/>
                </a:solidFill>
              </a:rPr>
              <a:t>hấp</a:t>
            </a:r>
            <a:r>
              <a:rPr lang="vi-VN" sz="3600" b="1" dirty="0" smtClean="0"/>
              <a:t> dẫn, đầy </a:t>
            </a:r>
            <a:r>
              <a:rPr lang="vi-VN" sz="3600" b="1" dirty="0" smtClean="0">
                <a:solidFill>
                  <a:srgbClr val="FF0066"/>
                </a:solidFill>
              </a:rPr>
              <a:t>ắp</a:t>
            </a:r>
            <a:r>
              <a:rPr lang="vi-VN" sz="3600" b="1" dirty="0" smtClean="0"/>
              <a:t> sắc màu.</a:t>
            </a:r>
          </a:p>
          <a:p>
            <a:pPr marL="114300" indent="0">
              <a:buNone/>
            </a:pPr>
            <a:r>
              <a:rPr lang="vi-VN" sz="3600" b="1" dirty="0" smtClean="0"/>
              <a:t>Bạn có thể xem phim, nghe nhạc để có phút giây thư giãn. Tôi là ai? </a:t>
            </a:r>
            <a:endParaRPr lang="vi-VN" sz="3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05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65" y="64283"/>
            <a:ext cx="6784975" cy="12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9907" y="334825"/>
            <a:ext cx="5001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Luyện đọc nhóm 3</a:t>
            </a:r>
            <a:endParaRPr lang="vi-VN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0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8" r="78703" b="41818"/>
          <a:stretch/>
        </p:blipFill>
        <p:spPr bwMode="auto">
          <a:xfrm>
            <a:off x="402161" y="320633"/>
            <a:ext cx="1854151" cy="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311" r="65801" b="53799"/>
          <a:stretch/>
        </p:blipFill>
        <p:spPr bwMode="auto">
          <a:xfrm>
            <a:off x="1495892" y="1021278"/>
            <a:ext cx="2162109" cy="17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t="3375" r="10655" b="50000"/>
          <a:stretch/>
        </p:blipFill>
        <p:spPr bwMode="auto">
          <a:xfrm>
            <a:off x="5165766" y="1080654"/>
            <a:ext cx="2481943" cy="163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56527" r="55476" b="11238"/>
          <a:stretch/>
        </p:blipFill>
        <p:spPr bwMode="auto">
          <a:xfrm>
            <a:off x="925875" y="3111334"/>
            <a:ext cx="2803378" cy="15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 t="53081" r="14130" b="9024"/>
          <a:stretch/>
        </p:blipFill>
        <p:spPr bwMode="auto">
          <a:xfrm>
            <a:off x="5468586" y="3111334"/>
            <a:ext cx="1876301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86425"/>
            <a:ext cx="551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Đồ vật quen thuộc</a:t>
            </a:r>
            <a:endParaRPr lang="vi-VN" sz="4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66"/>
                </a:solidFill>
              </a:rPr>
              <a:t>Củng cố, dặn dò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 tìm các tiếng có chứa các vần vừa học?</a:t>
            </a:r>
          </a:p>
          <a:p>
            <a:r>
              <a:rPr lang="vi-VN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Nêu tên các từ ngữ có vần vừa học?</a:t>
            </a:r>
            <a:endParaRPr lang="vi-VN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48842"/>
            <a:ext cx="4876800" cy="147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7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3600" y="113113"/>
            <a:ext cx="1225550" cy="1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586" y="285750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9586" y="2385489"/>
            <a:ext cx="11461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27795" y="2211351"/>
            <a:ext cx="12017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81400" y="3101451"/>
            <a:ext cx="14382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98998" y="2221193"/>
            <a:ext cx="1262063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11123" y="3144360"/>
            <a:ext cx="817563" cy="86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434431" y="590550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102001"/>
            <a:ext cx="1511300" cy="12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3207" y="59055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502881" y="748113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799721" y="499627"/>
            <a:ext cx="861340" cy="89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7069" y="-1732"/>
            <a:ext cx="677068" cy="63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tiếng</a:t>
            </a:r>
            <a:endParaRPr sz="6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24669" y="241935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solidFill>
                  <a:schemeClr val="dk1"/>
                </a:solidFill>
              </a:rPr>
              <a:t>b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ụt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lụt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sụt</a:t>
            </a:r>
            <a:endParaRPr lang="en-US" sz="60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dứt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nứt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sứt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sau</a:t>
            </a:r>
            <a:endParaRPr sz="6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24669" y="2419349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chì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mứt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dừa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nứt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nẻ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chót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6515" y="23800"/>
            <a:ext cx="523930" cy="60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6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 smtClean="0">
                <a:latin typeface="Arial"/>
                <a:ea typeface="Arial"/>
                <a:cs typeface="Arial"/>
                <a:sym typeface="Arial"/>
              </a:rPr>
              <a:t>sau</a:t>
            </a:r>
            <a:endParaRPr sz="6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Trận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đấu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thật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gay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cấn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0156" y="133350"/>
            <a:ext cx="583452" cy="49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524669" y="438149"/>
            <a:ext cx="7772400" cy="189980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xe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quen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?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Xe</a:t>
            </a:r>
            <a:r>
              <a:rPr lang="en-US" sz="6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đạp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987" y="133350"/>
            <a:ext cx="600869" cy="56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519545"/>
            <a:ext cx="3512128" cy="40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31" y="519546"/>
            <a:ext cx="3658033" cy="40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84468"/>
            <a:ext cx="8229600" cy="901397"/>
          </a:xfrm>
        </p:spPr>
        <p:txBody>
          <a:bodyPr/>
          <a:lstStyle/>
          <a:p>
            <a:pPr marL="114300" indent="0">
              <a:buNone/>
            </a:pPr>
            <a:r>
              <a:rPr lang="vi-V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Mẹ đ</a:t>
            </a:r>
            <a:r>
              <a:rPr lang="vi-VN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ạp</a:t>
            </a:r>
            <a:r>
              <a:rPr lang="vi-V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xe đưa Hà đến lớp. Kh</a:t>
            </a:r>
            <a:r>
              <a:rPr lang="vi-VN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ắp</a:t>
            </a:r>
            <a:r>
              <a:rPr lang="vi-V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phố t</a:t>
            </a:r>
            <a:r>
              <a:rPr lang="vi-VN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ấp</a:t>
            </a:r>
            <a:r>
              <a:rPr lang="vi-V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n</a:t>
            </a:r>
            <a:r>
              <a:rPr lang="vi-VN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ập</a:t>
            </a:r>
            <a:endParaRPr lang="vi-VN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7"/>
          <a:stretch/>
        </p:blipFill>
        <p:spPr bwMode="auto">
          <a:xfrm>
            <a:off x="0" y="0"/>
            <a:ext cx="9143999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558141"/>
            <a:ext cx="8965870" cy="27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1313" r="67676" b="83146"/>
          <a:stretch/>
        </p:blipFill>
        <p:spPr bwMode="auto">
          <a:xfrm>
            <a:off x="379515" y="475014"/>
            <a:ext cx="2303813" cy="7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ẹ đạp xe đưa Hà đến lớp. Khắp phố tấp lậ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8348" y="396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388</Words>
  <PresentationFormat>On-screen Show (16:9)</PresentationFormat>
  <Paragraphs>83</Paragraphs>
  <Slides>25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Hãy đọc các tiếng</vt:lpstr>
      <vt:lpstr>Đọc các từ sau</vt:lpstr>
      <vt:lpstr>Đọc câu sau</vt:lpstr>
      <vt:lpstr>Loại xe nào quen thuộc với học sinh?</vt:lpstr>
      <vt:lpstr>PowerPoint Presentation</vt:lpstr>
      <vt:lpstr>PowerPoint Presentation</vt:lpstr>
      <vt:lpstr>ap    ăp    âp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2020-11-18T16:07:04Z</dcterms:modified>
</cp:coreProperties>
</file>