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01" initials="M" lastIdx="1" clrIdx="0">
    <p:extLst>
      <p:ext uri="{19B8F6BF-5375-455C-9EA6-DF929625EA0E}">
        <p15:presenceInfo xmlns:p15="http://schemas.microsoft.com/office/powerpoint/2012/main" userId="MAY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81FB-38ED-4BDD-9FE3-24E7C6994D0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1FE82AE-9A6F-4F57-B58B-8E21C7D16D3B}">
      <dgm:prSet phldrT="[Text]"/>
      <dgm:spPr/>
      <dgm:t>
        <a:bodyPr/>
        <a:lstStyle/>
        <a:p>
          <a:r>
            <a:rPr lang="vi-VN"/>
            <a:t>1. Về kiến thức: </a:t>
          </a:r>
        </a:p>
      </dgm:t>
    </dgm:pt>
    <dgm:pt modelId="{156A1519-7C40-4F12-9540-023950120B0B}" type="parTrans" cxnId="{636A65BE-B5DF-4934-B2F6-88DB6971382C}">
      <dgm:prSet/>
      <dgm:spPr/>
      <dgm:t>
        <a:bodyPr/>
        <a:lstStyle/>
        <a:p>
          <a:endParaRPr lang="vi-VN"/>
        </a:p>
      </dgm:t>
    </dgm:pt>
    <dgm:pt modelId="{11E59568-A4B9-4A26-92D1-15FA3DC22C8E}" type="sibTrans" cxnId="{636A65BE-B5DF-4934-B2F6-88DB6971382C}">
      <dgm:prSet/>
      <dgm:spPr/>
      <dgm:t>
        <a:bodyPr/>
        <a:lstStyle/>
        <a:p>
          <a:endParaRPr lang="vi-VN"/>
        </a:p>
      </dgm:t>
    </dgm:pt>
    <dgm:pt modelId="{EA197961-5D32-422B-8095-EAF2E04FA558}">
      <dgm:prSet phldrT="[Text]" custT="1"/>
      <dgm:spPr/>
      <dgm:t>
        <a:bodyPr/>
        <a:lstStyle/>
        <a:p>
          <a:r>
            <a:rPr lang="vi-VN" sz="2800"/>
            <a:t>Ôn tập, củng cố lại kiến thức toàn chương</a:t>
          </a:r>
        </a:p>
      </dgm:t>
    </dgm:pt>
    <dgm:pt modelId="{4D140835-B16D-411F-952D-CCDC26F0D705}" type="parTrans" cxnId="{C1D031AC-4C87-493D-A0F5-553F837A2167}">
      <dgm:prSet/>
      <dgm:spPr/>
      <dgm:t>
        <a:bodyPr/>
        <a:lstStyle/>
        <a:p>
          <a:endParaRPr lang="vi-VN"/>
        </a:p>
      </dgm:t>
    </dgm:pt>
    <dgm:pt modelId="{0A89B879-3607-4372-A6E5-5E23833802DD}" type="sibTrans" cxnId="{C1D031AC-4C87-493D-A0F5-553F837A2167}">
      <dgm:prSet/>
      <dgm:spPr/>
      <dgm:t>
        <a:bodyPr/>
        <a:lstStyle/>
        <a:p>
          <a:endParaRPr lang="vi-VN"/>
        </a:p>
      </dgm:t>
    </dgm:pt>
    <dgm:pt modelId="{60E426C1-326F-42F5-B543-B732D2F7F923}">
      <dgm:prSet phldrT="[Text]"/>
      <dgm:spPr/>
      <dgm:t>
        <a:bodyPr/>
        <a:lstStyle/>
        <a:p>
          <a:r>
            <a:rPr lang="vi-VN"/>
            <a:t>2. Về năng lực: </a:t>
          </a:r>
        </a:p>
      </dgm:t>
    </dgm:pt>
    <dgm:pt modelId="{7BD73635-A7BE-453C-A286-1BF8DA808BE5}" type="parTrans" cxnId="{11BBAB0C-D151-424A-BAE0-21A1313DB713}">
      <dgm:prSet/>
      <dgm:spPr/>
      <dgm:t>
        <a:bodyPr/>
        <a:lstStyle/>
        <a:p>
          <a:endParaRPr lang="vi-VN"/>
        </a:p>
      </dgm:t>
    </dgm:pt>
    <dgm:pt modelId="{B472A2AA-2F55-45C8-90FA-5D904108F0E0}" type="sibTrans" cxnId="{11BBAB0C-D151-424A-BAE0-21A1313DB713}">
      <dgm:prSet/>
      <dgm:spPr/>
      <dgm:t>
        <a:bodyPr/>
        <a:lstStyle/>
        <a:p>
          <a:endParaRPr lang="vi-VN"/>
        </a:p>
      </dgm:t>
    </dgm:pt>
    <dgm:pt modelId="{DCB6A1F3-3F64-4FA9-85A5-9E317FC59506}">
      <dgm:prSet phldrT="[Text]" custT="1"/>
      <dgm:spPr/>
      <dgm:t>
        <a:bodyPr/>
        <a:lstStyle/>
        <a:p>
          <a:r>
            <a:rPr lang="vi-VN" sz="2800"/>
            <a:t>- Xác định được kết quả có thể, kết quả thuận lợi</a:t>
          </a:r>
        </a:p>
      </dgm:t>
    </dgm:pt>
    <dgm:pt modelId="{054E4818-2E35-49F8-8479-77C7A6F79689}" type="parTrans" cxnId="{F695D3E0-FA81-4E00-A246-CCC43A1418AA}">
      <dgm:prSet/>
      <dgm:spPr/>
      <dgm:t>
        <a:bodyPr/>
        <a:lstStyle/>
        <a:p>
          <a:endParaRPr lang="vi-VN"/>
        </a:p>
      </dgm:t>
    </dgm:pt>
    <dgm:pt modelId="{176A3996-159D-405D-AAB9-515CD295DAF3}" type="sibTrans" cxnId="{F695D3E0-FA81-4E00-A246-CCC43A1418AA}">
      <dgm:prSet/>
      <dgm:spPr/>
      <dgm:t>
        <a:bodyPr/>
        <a:lstStyle/>
        <a:p>
          <a:endParaRPr lang="vi-VN"/>
        </a:p>
      </dgm:t>
    </dgm:pt>
    <dgm:pt modelId="{1CA15B99-055F-4BAD-9E11-C582396F8D82}">
      <dgm:prSet phldrT="[Text]"/>
      <dgm:spPr/>
      <dgm:t>
        <a:bodyPr/>
        <a:lstStyle/>
        <a:p>
          <a:r>
            <a:rPr lang="vi-VN"/>
            <a:t>3. Về phẩm chất</a:t>
          </a:r>
        </a:p>
      </dgm:t>
    </dgm:pt>
    <dgm:pt modelId="{5C8A8ED6-4401-4B9D-8294-B97DF494BB24}" type="parTrans" cxnId="{35DB20A1-F7F8-4EBB-B162-4707DFAE0DC8}">
      <dgm:prSet/>
      <dgm:spPr/>
      <dgm:t>
        <a:bodyPr/>
        <a:lstStyle/>
        <a:p>
          <a:endParaRPr lang="vi-VN"/>
        </a:p>
      </dgm:t>
    </dgm:pt>
    <dgm:pt modelId="{42CB8169-04D5-4E45-BD8B-D9BE64DCB7D7}" type="sibTrans" cxnId="{35DB20A1-F7F8-4EBB-B162-4707DFAE0DC8}">
      <dgm:prSet/>
      <dgm:spPr/>
      <dgm:t>
        <a:bodyPr/>
        <a:lstStyle/>
        <a:p>
          <a:endParaRPr lang="vi-VN"/>
        </a:p>
      </dgm:t>
    </dgm:pt>
    <dgm:pt modelId="{72B362EB-109C-42DF-8A34-F6328C006889}">
      <dgm:prSet phldrT="[Text]" custT="1"/>
      <dgm:spPr/>
      <dgm:t>
        <a:bodyPr/>
        <a:lstStyle/>
        <a:p>
          <a:r>
            <a:rPr lang="vi-VN" sz="2800"/>
            <a:t>Bồi dưỡng cho học sinh hứng thú học tập, ý thức tìm tòi sáng tạo, tính chăm chỉ, trung thực.</a:t>
          </a:r>
        </a:p>
      </dgm:t>
    </dgm:pt>
    <dgm:pt modelId="{9657D3E2-B1E2-43E5-93EB-D0CB3BA8CDBB}" type="parTrans" cxnId="{A280BBEB-6942-4EC8-AA65-00E32FB22ECC}">
      <dgm:prSet/>
      <dgm:spPr/>
      <dgm:t>
        <a:bodyPr/>
        <a:lstStyle/>
        <a:p>
          <a:endParaRPr lang="vi-VN"/>
        </a:p>
      </dgm:t>
    </dgm:pt>
    <dgm:pt modelId="{A048129E-5536-494B-BE10-5EEA1CDBBFE0}" type="sibTrans" cxnId="{A280BBEB-6942-4EC8-AA65-00E32FB22ECC}">
      <dgm:prSet/>
      <dgm:spPr/>
      <dgm:t>
        <a:bodyPr/>
        <a:lstStyle/>
        <a:p>
          <a:endParaRPr lang="vi-VN"/>
        </a:p>
      </dgm:t>
    </dgm:pt>
    <dgm:pt modelId="{5FABCACF-CA83-4D7A-9E8E-2AEAEBA9DA76}">
      <dgm:prSet custT="1"/>
      <dgm:spPr/>
      <dgm:t>
        <a:bodyPr/>
        <a:lstStyle/>
        <a:p>
          <a:r>
            <a:rPr lang="vi-VN" sz="2800"/>
            <a:t>- Tính được xác suất trong một số trường hợp đơn giản.</a:t>
          </a:r>
        </a:p>
      </dgm:t>
    </dgm:pt>
    <dgm:pt modelId="{4B684093-7477-4598-881D-20150900F27D}" type="parTrans" cxnId="{6A693015-045D-4DE5-A8C7-D8CE1E5E965D}">
      <dgm:prSet/>
      <dgm:spPr/>
      <dgm:t>
        <a:bodyPr/>
        <a:lstStyle/>
        <a:p>
          <a:endParaRPr lang="vi-VN"/>
        </a:p>
      </dgm:t>
    </dgm:pt>
    <dgm:pt modelId="{D8D44631-D1AE-4112-8FE9-191E8F48E0FD}" type="sibTrans" cxnId="{6A693015-045D-4DE5-A8C7-D8CE1E5E965D}">
      <dgm:prSet/>
      <dgm:spPr/>
      <dgm:t>
        <a:bodyPr/>
        <a:lstStyle/>
        <a:p>
          <a:endParaRPr lang="vi-VN"/>
        </a:p>
      </dgm:t>
    </dgm:pt>
    <dgm:pt modelId="{B722461D-2B5E-42B7-9FAC-9C53B7C233B7}">
      <dgm:prSet custT="1"/>
      <dgm:spPr/>
      <dgm:t>
        <a:bodyPr/>
        <a:lstStyle/>
        <a:p>
          <a:r>
            <a:rPr lang="vi-VN" sz="2800"/>
            <a:t>- Ứng dụng một số tình huống thực tế đơn giản</a:t>
          </a:r>
        </a:p>
      </dgm:t>
    </dgm:pt>
    <dgm:pt modelId="{FA6471DF-E917-42B3-9CBA-95C00B5E3D27}" type="parTrans" cxnId="{BA945C29-05FD-4FE6-80C4-B9133C4C99EF}">
      <dgm:prSet/>
      <dgm:spPr/>
      <dgm:t>
        <a:bodyPr/>
        <a:lstStyle/>
        <a:p>
          <a:endParaRPr lang="vi-VN"/>
        </a:p>
      </dgm:t>
    </dgm:pt>
    <dgm:pt modelId="{945944CA-E278-4A9E-A66F-AAC76A13C04E}" type="sibTrans" cxnId="{BA945C29-05FD-4FE6-80C4-B9133C4C99EF}">
      <dgm:prSet/>
      <dgm:spPr/>
      <dgm:t>
        <a:bodyPr/>
        <a:lstStyle/>
        <a:p>
          <a:endParaRPr lang="vi-VN"/>
        </a:p>
      </dgm:t>
    </dgm:pt>
    <dgm:pt modelId="{65F93E46-6635-4A66-987B-D61ECD90D6CF}" type="pres">
      <dgm:prSet presAssocID="{5CD381FB-38ED-4BDD-9FE3-24E7C6994D07}" presName="diagram" presStyleCnt="0">
        <dgm:presLayoutVars>
          <dgm:dir/>
          <dgm:animLvl val="lvl"/>
          <dgm:resizeHandles val="exact"/>
        </dgm:presLayoutVars>
      </dgm:prSet>
      <dgm:spPr/>
    </dgm:pt>
    <dgm:pt modelId="{EFB7507B-D128-40D3-8EFF-D1C986EA54FA}" type="pres">
      <dgm:prSet presAssocID="{D1FE82AE-9A6F-4F57-B58B-8E21C7D16D3B}" presName="compNode" presStyleCnt="0"/>
      <dgm:spPr/>
    </dgm:pt>
    <dgm:pt modelId="{5F165823-14E2-4722-B9D1-E161C254525B}" type="pres">
      <dgm:prSet presAssocID="{D1FE82AE-9A6F-4F57-B58B-8E21C7D16D3B}" presName="childRect" presStyleLbl="bgAcc1" presStyleIdx="0" presStyleCnt="3" custScaleY="87373" custLinFactNeighborX="-232" custLinFactNeighborY="-624">
        <dgm:presLayoutVars>
          <dgm:bulletEnabled val="1"/>
        </dgm:presLayoutVars>
      </dgm:prSet>
      <dgm:spPr/>
    </dgm:pt>
    <dgm:pt modelId="{FF177E5A-5DF7-494A-9261-385D71300FA1}" type="pres">
      <dgm:prSet presAssocID="{D1FE82AE-9A6F-4F57-B58B-8E21C7D16D3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DE13114-8BBD-4D91-A56F-645C15971999}" type="pres">
      <dgm:prSet presAssocID="{D1FE82AE-9A6F-4F57-B58B-8E21C7D16D3B}" presName="parentRect" presStyleLbl="alignNode1" presStyleIdx="0" presStyleCnt="3" custLinFactNeighborX="-232" custLinFactNeighborY="-15074"/>
      <dgm:spPr/>
    </dgm:pt>
    <dgm:pt modelId="{7849A818-73C4-431A-A610-C50B605C4111}" type="pres">
      <dgm:prSet presAssocID="{D1FE82AE-9A6F-4F57-B58B-8E21C7D16D3B}" presName="adorn" presStyleLbl="fgAccFollowNode1" presStyleIdx="0" presStyleCnt="3"/>
      <dgm:spPr/>
    </dgm:pt>
    <dgm:pt modelId="{1A7BEC60-6478-4810-9ABD-8EBF9DEB3C75}" type="pres">
      <dgm:prSet presAssocID="{11E59568-A4B9-4A26-92D1-15FA3DC22C8E}" presName="sibTrans" presStyleLbl="sibTrans2D1" presStyleIdx="0" presStyleCnt="0"/>
      <dgm:spPr/>
    </dgm:pt>
    <dgm:pt modelId="{747320E0-38AD-4F54-98B2-A4262F0740CB}" type="pres">
      <dgm:prSet presAssocID="{60E426C1-326F-42F5-B543-B732D2F7F923}" presName="compNode" presStyleCnt="0"/>
      <dgm:spPr/>
    </dgm:pt>
    <dgm:pt modelId="{B6325D73-6D6A-43FB-ABEA-620395E584CB}" type="pres">
      <dgm:prSet presAssocID="{60E426C1-326F-42F5-B543-B732D2F7F923}" presName="childRect" presStyleLbl="bgAcc1" presStyleIdx="1" presStyleCnt="3" custScaleY="249612">
        <dgm:presLayoutVars>
          <dgm:bulletEnabled val="1"/>
        </dgm:presLayoutVars>
      </dgm:prSet>
      <dgm:spPr/>
    </dgm:pt>
    <dgm:pt modelId="{97F74FF8-A494-4C98-A6BE-6A265D2B042D}" type="pres">
      <dgm:prSet presAssocID="{60E426C1-326F-42F5-B543-B732D2F7F92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790484E-EDB6-4BF7-8453-FFF765AA8408}" type="pres">
      <dgm:prSet presAssocID="{60E426C1-326F-42F5-B543-B732D2F7F923}" presName="parentRect" presStyleLbl="alignNode1" presStyleIdx="1" presStyleCnt="3" custLinFactNeighborX="-465" custLinFactNeighborY="94296"/>
      <dgm:spPr/>
    </dgm:pt>
    <dgm:pt modelId="{DA2CE0F5-85CA-4047-A737-53CFB96C95B3}" type="pres">
      <dgm:prSet presAssocID="{60E426C1-326F-42F5-B543-B732D2F7F923}" presName="adorn" presStyleLbl="fgAccFollowNode1" presStyleIdx="1" presStyleCnt="3"/>
      <dgm:spPr/>
    </dgm:pt>
    <dgm:pt modelId="{A1B74557-8EA1-4DB4-B937-04BEC93A74C4}" type="pres">
      <dgm:prSet presAssocID="{B472A2AA-2F55-45C8-90FA-5D904108F0E0}" presName="sibTrans" presStyleLbl="sibTrans2D1" presStyleIdx="0" presStyleCnt="0"/>
      <dgm:spPr/>
    </dgm:pt>
    <dgm:pt modelId="{1389FA5E-FD27-470C-8322-689AE31A5111}" type="pres">
      <dgm:prSet presAssocID="{1CA15B99-055F-4BAD-9E11-C582396F8D82}" presName="compNode" presStyleCnt="0"/>
      <dgm:spPr/>
    </dgm:pt>
    <dgm:pt modelId="{4A3A0F07-DA27-4C8E-A770-023E6497A4D9}" type="pres">
      <dgm:prSet presAssocID="{1CA15B99-055F-4BAD-9E11-C582396F8D82}" presName="childRect" presStyleLbl="bgAcc1" presStyleIdx="2" presStyleCnt="3" custScaleY="100511">
        <dgm:presLayoutVars>
          <dgm:bulletEnabled val="1"/>
        </dgm:presLayoutVars>
      </dgm:prSet>
      <dgm:spPr/>
    </dgm:pt>
    <dgm:pt modelId="{68272CB8-E8C0-4D13-98B3-98FAC482CB7E}" type="pres">
      <dgm:prSet presAssocID="{1CA15B99-055F-4BAD-9E11-C582396F8D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BA10A7F-E2C5-4BBB-A7AE-044194EEC65A}" type="pres">
      <dgm:prSet presAssocID="{1CA15B99-055F-4BAD-9E11-C582396F8D82}" presName="parentRect" presStyleLbl="alignNode1" presStyleIdx="2" presStyleCnt="3" custLinFactNeighborX="-401" custLinFactNeighborY="3863"/>
      <dgm:spPr/>
    </dgm:pt>
    <dgm:pt modelId="{A1603C79-73B8-4575-B948-FAE1A66AF4E4}" type="pres">
      <dgm:prSet presAssocID="{1CA15B99-055F-4BAD-9E11-C582396F8D82}" presName="adorn" presStyleLbl="fgAccFollowNode1" presStyleIdx="2" presStyleCnt="3"/>
      <dgm:spPr/>
    </dgm:pt>
  </dgm:ptLst>
  <dgm:cxnLst>
    <dgm:cxn modelId="{11BBAB0C-D151-424A-BAE0-21A1313DB713}" srcId="{5CD381FB-38ED-4BDD-9FE3-24E7C6994D07}" destId="{60E426C1-326F-42F5-B543-B732D2F7F923}" srcOrd="1" destOrd="0" parTransId="{7BD73635-A7BE-453C-A286-1BF8DA808BE5}" sibTransId="{B472A2AA-2F55-45C8-90FA-5D904108F0E0}"/>
    <dgm:cxn modelId="{86150514-9527-4D4C-9C3E-4F422CCB8B97}" type="presOf" srcId="{1CA15B99-055F-4BAD-9E11-C582396F8D82}" destId="{68272CB8-E8C0-4D13-98B3-98FAC482CB7E}" srcOrd="0" destOrd="0" presId="urn:microsoft.com/office/officeart/2005/8/layout/bList2"/>
    <dgm:cxn modelId="{FA551414-FF73-4687-A50B-1880041E4DC7}" type="presOf" srcId="{EA197961-5D32-422B-8095-EAF2E04FA558}" destId="{5F165823-14E2-4722-B9D1-E161C254525B}" srcOrd="0" destOrd="0" presId="urn:microsoft.com/office/officeart/2005/8/layout/bList2"/>
    <dgm:cxn modelId="{6A693015-045D-4DE5-A8C7-D8CE1E5E965D}" srcId="{60E426C1-326F-42F5-B543-B732D2F7F923}" destId="{5FABCACF-CA83-4D7A-9E8E-2AEAEBA9DA76}" srcOrd="1" destOrd="0" parTransId="{4B684093-7477-4598-881D-20150900F27D}" sibTransId="{D8D44631-D1AE-4112-8FE9-191E8F48E0FD}"/>
    <dgm:cxn modelId="{BA945C29-05FD-4FE6-80C4-B9133C4C99EF}" srcId="{60E426C1-326F-42F5-B543-B732D2F7F923}" destId="{B722461D-2B5E-42B7-9FAC-9C53B7C233B7}" srcOrd="2" destOrd="0" parTransId="{FA6471DF-E917-42B3-9CBA-95C00B5E3D27}" sibTransId="{945944CA-E278-4A9E-A66F-AAC76A13C04E}"/>
    <dgm:cxn modelId="{A906FA3C-EAAE-4E59-876F-0BCF7F0BFD4C}" type="presOf" srcId="{60E426C1-326F-42F5-B543-B732D2F7F923}" destId="{3790484E-EDB6-4BF7-8453-FFF765AA8408}" srcOrd="1" destOrd="0" presId="urn:microsoft.com/office/officeart/2005/8/layout/bList2"/>
    <dgm:cxn modelId="{66F74C43-FBF9-449B-A4E3-3382606E33A7}" type="presOf" srcId="{B722461D-2B5E-42B7-9FAC-9C53B7C233B7}" destId="{B6325D73-6D6A-43FB-ABEA-620395E584CB}" srcOrd="0" destOrd="2" presId="urn:microsoft.com/office/officeart/2005/8/layout/bList2"/>
    <dgm:cxn modelId="{0505F164-9889-4B53-9E13-C0F7562D03A3}" type="presOf" srcId="{5FABCACF-CA83-4D7A-9E8E-2AEAEBA9DA76}" destId="{B6325D73-6D6A-43FB-ABEA-620395E584CB}" srcOrd="0" destOrd="1" presId="urn:microsoft.com/office/officeart/2005/8/layout/bList2"/>
    <dgm:cxn modelId="{C23B0069-A61C-4476-A46E-E7602183305D}" type="presOf" srcId="{D1FE82AE-9A6F-4F57-B58B-8E21C7D16D3B}" destId="{EDE13114-8BBD-4D91-A56F-645C15971999}" srcOrd="1" destOrd="0" presId="urn:microsoft.com/office/officeart/2005/8/layout/bList2"/>
    <dgm:cxn modelId="{9B83237F-855A-4BC7-AE23-1890BA401500}" type="presOf" srcId="{5CD381FB-38ED-4BDD-9FE3-24E7C6994D07}" destId="{65F93E46-6635-4A66-987B-D61ECD90D6CF}" srcOrd="0" destOrd="0" presId="urn:microsoft.com/office/officeart/2005/8/layout/bList2"/>
    <dgm:cxn modelId="{35DB20A1-F7F8-4EBB-B162-4707DFAE0DC8}" srcId="{5CD381FB-38ED-4BDD-9FE3-24E7C6994D07}" destId="{1CA15B99-055F-4BAD-9E11-C582396F8D82}" srcOrd="2" destOrd="0" parTransId="{5C8A8ED6-4401-4B9D-8294-B97DF494BB24}" sibTransId="{42CB8169-04D5-4E45-BD8B-D9BE64DCB7D7}"/>
    <dgm:cxn modelId="{65455BA5-C0AD-46B3-AC9F-4E9F2F55F85D}" type="presOf" srcId="{60E426C1-326F-42F5-B543-B732D2F7F923}" destId="{97F74FF8-A494-4C98-A6BE-6A265D2B042D}" srcOrd="0" destOrd="0" presId="urn:microsoft.com/office/officeart/2005/8/layout/bList2"/>
    <dgm:cxn modelId="{C1D031AC-4C87-493D-A0F5-553F837A2167}" srcId="{D1FE82AE-9A6F-4F57-B58B-8E21C7D16D3B}" destId="{EA197961-5D32-422B-8095-EAF2E04FA558}" srcOrd="0" destOrd="0" parTransId="{4D140835-B16D-411F-952D-CCDC26F0D705}" sibTransId="{0A89B879-3607-4372-A6E5-5E23833802DD}"/>
    <dgm:cxn modelId="{93D04AB1-4EE8-4878-A32C-4305AFB7BFF3}" type="presOf" srcId="{11E59568-A4B9-4A26-92D1-15FA3DC22C8E}" destId="{1A7BEC60-6478-4810-9ABD-8EBF9DEB3C75}" srcOrd="0" destOrd="0" presId="urn:microsoft.com/office/officeart/2005/8/layout/bList2"/>
    <dgm:cxn modelId="{80497ABD-6E2C-4D93-9D13-3578BD6EAD9C}" type="presOf" srcId="{DCB6A1F3-3F64-4FA9-85A5-9E317FC59506}" destId="{B6325D73-6D6A-43FB-ABEA-620395E584CB}" srcOrd="0" destOrd="0" presId="urn:microsoft.com/office/officeart/2005/8/layout/bList2"/>
    <dgm:cxn modelId="{636A65BE-B5DF-4934-B2F6-88DB6971382C}" srcId="{5CD381FB-38ED-4BDD-9FE3-24E7C6994D07}" destId="{D1FE82AE-9A6F-4F57-B58B-8E21C7D16D3B}" srcOrd="0" destOrd="0" parTransId="{156A1519-7C40-4F12-9540-023950120B0B}" sibTransId="{11E59568-A4B9-4A26-92D1-15FA3DC22C8E}"/>
    <dgm:cxn modelId="{0D0B04D5-AA99-458B-9773-8D60685513E3}" type="presOf" srcId="{D1FE82AE-9A6F-4F57-B58B-8E21C7D16D3B}" destId="{FF177E5A-5DF7-494A-9261-385D71300FA1}" srcOrd="0" destOrd="0" presId="urn:microsoft.com/office/officeart/2005/8/layout/bList2"/>
    <dgm:cxn modelId="{49A486DC-5EF3-46CD-994C-0BE2C33BEE75}" type="presOf" srcId="{72B362EB-109C-42DF-8A34-F6328C006889}" destId="{4A3A0F07-DA27-4C8E-A770-023E6497A4D9}" srcOrd="0" destOrd="0" presId="urn:microsoft.com/office/officeart/2005/8/layout/bList2"/>
    <dgm:cxn modelId="{F695D3E0-FA81-4E00-A246-CCC43A1418AA}" srcId="{60E426C1-326F-42F5-B543-B732D2F7F923}" destId="{DCB6A1F3-3F64-4FA9-85A5-9E317FC59506}" srcOrd="0" destOrd="0" parTransId="{054E4818-2E35-49F8-8479-77C7A6F79689}" sibTransId="{176A3996-159D-405D-AAB9-515CD295DAF3}"/>
    <dgm:cxn modelId="{1C8BD7E7-A33B-45FB-AD7B-2403B5E000F2}" type="presOf" srcId="{1CA15B99-055F-4BAD-9E11-C582396F8D82}" destId="{9BA10A7F-E2C5-4BBB-A7AE-044194EEC65A}" srcOrd="1" destOrd="0" presId="urn:microsoft.com/office/officeart/2005/8/layout/bList2"/>
    <dgm:cxn modelId="{A280BBEB-6942-4EC8-AA65-00E32FB22ECC}" srcId="{1CA15B99-055F-4BAD-9E11-C582396F8D82}" destId="{72B362EB-109C-42DF-8A34-F6328C006889}" srcOrd="0" destOrd="0" parTransId="{9657D3E2-B1E2-43E5-93EB-D0CB3BA8CDBB}" sibTransId="{A048129E-5536-494B-BE10-5EEA1CDBBFE0}"/>
    <dgm:cxn modelId="{FEC3D6F7-698D-42C9-892F-D0E21F088978}" type="presOf" srcId="{B472A2AA-2F55-45C8-90FA-5D904108F0E0}" destId="{A1B74557-8EA1-4DB4-B937-04BEC93A74C4}" srcOrd="0" destOrd="0" presId="urn:microsoft.com/office/officeart/2005/8/layout/bList2"/>
    <dgm:cxn modelId="{A798D0C6-62DE-40C4-8024-4892A8236052}" type="presParOf" srcId="{65F93E46-6635-4A66-987B-D61ECD90D6CF}" destId="{EFB7507B-D128-40D3-8EFF-D1C986EA54FA}" srcOrd="0" destOrd="0" presId="urn:microsoft.com/office/officeart/2005/8/layout/bList2"/>
    <dgm:cxn modelId="{57B549CA-435E-467D-90B5-71765C4FA0BD}" type="presParOf" srcId="{EFB7507B-D128-40D3-8EFF-D1C986EA54FA}" destId="{5F165823-14E2-4722-B9D1-E161C254525B}" srcOrd="0" destOrd="0" presId="urn:microsoft.com/office/officeart/2005/8/layout/bList2"/>
    <dgm:cxn modelId="{595D3F27-0E2D-47E6-9185-8118020868B7}" type="presParOf" srcId="{EFB7507B-D128-40D3-8EFF-D1C986EA54FA}" destId="{FF177E5A-5DF7-494A-9261-385D71300FA1}" srcOrd="1" destOrd="0" presId="urn:microsoft.com/office/officeart/2005/8/layout/bList2"/>
    <dgm:cxn modelId="{D463E867-2AD6-4D98-A414-54FC7588D224}" type="presParOf" srcId="{EFB7507B-D128-40D3-8EFF-D1C986EA54FA}" destId="{EDE13114-8BBD-4D91-A56F-645C15971999}" srcOrd="2" destOrd="0" presId="urn:microsoft.com/office/officeart/2005/8/layout/bList2"/>
    <dgm:cxn modelId="{6E568F64-68E0-4CE1-BA7B-8AB2C83CC0CB}" type="presParOf" srcId="{EFB7507B-D128-40D3-8EFF-D1C986EA54FA}" destId="{7849A818-73C4-431A-A610-C50B605C4111}" srcOrd="3" destOrd="0" presId="urn:microsoft.com/office/officeart/2005/8/layout/bList2"/>
    <dgm:cxn modelId="{D5AA4D7E-AD87-457A-9C56-836EC8FBE8BE}" type="presParOf" srcId="{65F93E46-6635-4A66-987B-D61ECD90D6CF}" destId="{1A7BEC60-6478-4810-9ABD-8EBF9DEB3C75}" srcOrd="1" destOrd="0" presId="urn:microsoft.com/office/officeart/2005/8/layout/bList2"/>
    <dgm:cxn modelId="{621B8CC8-21FB-43DD-84BF-A92C2305652F}" type="presParOf" srcId="{65F93E46-6635-4A66-987B-D61ECD90D6CF}" destId="{747320E0-38AD-4F54-98B2-A4262F0740CB}" srcOrd="2" destOrd="0" presId="urn:microsoft.com/office/officeart/2005/8/layout/bList2"/>
    <dgm:cxn modelId="{1D642E2A-F9EA-49F5-9EEF-0EC97A92AEE8}" type="presParOf" srcId="{747320E0-38AD-4F54-98B2-A4262F0740CB}" destId="{B6325D73-6D6A-43FB-ABEA-620395E584CB}" srcOrd="0" destOrd="0" presId="urn:microsoft.com/office/officeart/2005/8/layout/bList2"/>
    <dgm:cxn modelId="{C39FDFC8-6988-48AA-94CD-A4CA92C0043F}" type="presParOf" srcId="{747320E0-38AD-4F54-98B2-A4262F0740CB}" destId="{97F74FF8-A494-4C98-A6BE-6A265D2B042D}" srcOrd="1" destOrd="0" presId="urn:microsoft.com/office/officeart/2005/8/layout/bList2"/>
    <dgm:cxn modelId="{53CDA49E-CFD1-4CDE-B598-39844E0A5C55}" type="presParOf" srcId="{747320E0-38AD-4F54-98B2-A4262F0740CB}" destId="{3790484E-EDB6-4BF7-8453-FFF765AA8408}" srcOrd="2" destOrd="0" presId="urn:microsoft.com/office/officeart/2005/8/layout/bList2"/>
    <dgm:cxn modelId="{0CFC4C66-37EE-4B2E-90BA-A7E3094DDD11}" type="presParOf" srcId="{747320E0-38AD-4F54-98B2-A4262F0740CB}" destId="{DA2CE0F5-85CA-4047-A737-53CFB96C95B3}" srcOrd="3" destOrd="0" presId="urn:microsoft.com/office/officeart/2005/8/layout/bList2"/>
    <dgm:cxn modelId="{474AEBC3-0352-42E8-996C-9DB1D23CD2A6}" type="presParOf" srcId="{65F93E46-6635-4A66-987B-D61ECD90D6CF}" destId="{A1B74557-8EA1-4DB4-B937-04BEC93A74C4}" srcOrd="3" destOrd="0" presId="urn:microsoft.com/office/officeart/2005/8/layout/bList2"/>
    <dgm:cxn modelId="{BDCDF2C3-3C5F-4283-AF1F-B63AA2408B4B}" type="presParOf" srcId="{65F93E46-6635-4A66-987B-D61ECD90D6CF}" destId="{1389FA5E-FD27-470C-8322-689AE31A5111}" srcOrd="4" destOrd="0" presId="urn:microsoft.com/office/officeart/2005/8/layout/bList2"/>
    <dgm:cxn modelId="{84DDC3CF-317D-4A3C-A659-89BA461F747C}" type="presParOf" srcId="{1389FA5E-FD27-470C-8322-689AE31A5111}" destId="{4A3A0F07-DA27-4C8E-A770-023E6497A4D9}" srcOrd="0" destOrd="0" presId="urn:microsoft.com/office/officeart/2005/8/layout/bList2"/>
    <dgm:cxn modelId="{C83FE231-A2B6-497F-88DD-5A97C1582A4B}" type="presParOf" srcId="{1389FA5E-FD27-470C-8322-689AE31A5111}" destId="{68272CB8-E8C0-4D13-98B3-98FAC482CB7E}" srcOrd="1" destOrd="0" presId="urn:microsoft.com/office/officeart/2005/8/layout/bList2"/>
    <dgm:cxn modelId="{1A7315F9-669E-4BAE-9366-EB0FA84CD98B}" type="presParOf" srcId="{1389FA5E-FD27-470C-8322-689AE31A5111}" destId="{9BA10A7F-E2C5-4BBB-A7AE-044194EEC65A}" srcOrd="2" destOrd="0" presId="urn:microsoft.com/office/officeart/2005/8/layout/bList2"/>
    <dgm:cxn modelId="{4BBDF3DC-42D4-4816-BBF6-FC6958D57515}" type="presParOf" srcId="{1389FA5E-FD27-470C-8322-689AE31A5111}" destId="{A1603C79-73B8-4575-B948-FAE1A66AF4E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65823-14E2-4722-B9D1-E161C254525B}">
      <dsp:nvSpPr>
        <dsp:cNvPr id="0" name=""/>
        <dsp:cNvSpPr/>
      </dsp:nvSpPr>
      <dsp:spPr>
        <a:xfrm>
          <a:off x="0" y="1454323"/>
          <a:ext cx="3559092" cy="23213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Ôn tập, củng cố lại kiến thức toàn chương</a:t>
          </a:r>
        </a:p>
      </dsp:txBody>
      <dsp:txXfrm>
        <a:off x="54391" y="1508714"/>
        <a:ext cx="3450310" cy="2266923"/>
      </dsp:txXfrm>
    </dsp:sp>
    <dsp:sp modelId="{EDE13114-8BBD-4D91-A56F-645C15971999}">
      <dsp:nvSpPr>
        <dsp:cNvPr id="0" name=""/>
        <dsp:cNvSpPr/>
      </dsp:nvSpPr>
      <dsp:spPr>
        <a:xfrm>
          <a:off x="0" y="3787744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1. Về kiến thức: </a:t>
          </a:r>
        </a:p>
      </dsp:txBody>
      <dsp:txXfrm>
        <a:off x="0" y="3787744"/>
        <a:ext cx="2506403" cy="1142418"/>
      </dsp:txXfrm>
    </dsp:sp>
    <dsp:sp modelId="{7849A818-73C4-431A-A610-C50B605C4111}">
      <dsp:nvSpPr>
        <dsp:cNvPr id="0" name=""/>
        <dsp:cNvSpPr/>
      </dsp:nvSpPr>
      <dsp:spPr>
        <a:xfrm>
          <a:off x="2615324" y="4141415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25D73-6D6A-43FB-ABEA-620395E584CB}">
      <dsp:nvSpPr>
        <dsp:cNvPr id="0" name=""/>
        <dsp:cNvSpPr/>
      </dsp:nvSpPr>
      <dsp:spPr>
        <a:xfrm>
          <a:off x="4169616" y="113170"/>
          <a:ext cx="3559092" cy="663165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Xác định được kết quả có thể, kết quả thuận lợi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Tính được xác suất trong một số trường hợp đơn giản.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- Ứng dụng một số tình huống thực tế đơn giản</a:t>
          </a:r>
        </a:p>
      </dsp:txBody>
      <dsp:txXfrm>
        <a:off x="4253010" y="196564"/>
        <a:ext cx="3392304" cy="6548265"/>
      </dsp:txXfrm>
    </dsp:sp>
    <dsp:sp modelId="{3790484E-EDB6-4BF7-8453-FFF765AA8408}">
      <dsp:nvSpPr>
        <dsp:cNvPr id="0" name=""/>
        <dsp:cNvSpPr/>
      </dsp:nvSpPr>
      <dsp:spPr>
        <a:xfrm>
          <a:off x="4153067" y="5715581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2. Về năng lực: </a:t>
          </a:r>
        </a:p>
      </dsp:txBody>
      <dsp:txXfrm>
        <a:off x="4153067" y="5715581"/>
        <a:ext cx="2506403" cy="1142418"/>
      </dsp:txXfrm>
    </dsp:sp>
    <dsp:sp modelId="{DA2CE0F5-85CA-4047-A737-53CFB96C95B3}">
      <dsp:nvSpPr>
        <dsp:cNvPr id="0" name=""/>
        <dsp:cNvSpPr/>
      </dsp:nvSpPr>
      <dsp:spPr>
        <a:xfrm>
          <a:off x="6776700" y="4938856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A0F07-DA27-4C8E-A770-023E6497A4D9}">
      <dsp:nvSpPr>
        <dsp:cNvPr id="0" name=""/>
        <dsp:cNvSpPr/>
      </dsp:nvSpPr>
      <dsp:spPr>
        <a:xfrm>
          <a:off x="8330993" y="1383639"/>
          <a:ext cx="3559092" cy="267036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800" kern="1200"/>
            <a:t>Bồi dưỡng cho học sinh hứng thú học tập, ý thức tìm tòi sáng tạo, tính chăm chỉ, trung thực.</a:t>
          </a:r>
        </a:p>
      </dsp:txBody>
      <dsp:txXfrm>
        <a:off x="8393563" y="1446209"/>
        <a:ext cx="3433952" cy="2607793"/>
      </dsp:txXfrm>
    </dsp:sp>
    <dsp:sp modelId="{9BA10A7F-E2C5-4BBB-A7AE-044194EEC65A}">
      <dsp:nvSpPr>
        <dsp:cNvPr id="0" name=""/>
        <dsp:cNvSpPr/>
      </dsp:nvSpPr>
      <dsp:spPr>
        <a:xfrm>
          <a:off x="8316721" y="4091346"/>
          <a:ext cx="3559092" cy="114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0" rIns="48260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/>
            <a:t>3. Về phẩm chất</a:t>
          </a:r>
        </a:p>
      </dsp:txBody>
      <dsp:txXfrm>
        <a:off x="8316721" y="4091346"/>
        <a:ext cx="2506403" cy="1142418"/>
      </dsp:txXfrm>
    </dsp:sp>
    <dsp:sp modelId="{A1603C79-73B8-4575-B948-FAE1A66AF4E4}">
      <dsp:nvSpPr>
        <dsp:cNvPr id="0" name=""/>
        <dsp:cNvSpPr/>
      </dsp:nvSpPr>
      <dsp:spPr>
        <a:xfrm>
          <a:off x="10938077" y="4228677"/>
          <a:ext cx="1245682" cy="124568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40FAD-B787-4519-9DF6-504488B85E23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8E7C9-C83D-4A14-B044-468F1837A3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946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5E19-40AC-2CC9-F348-E9BAC435B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7ED8B-7DD0-2E64-EAB1-2A745D974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8899A-60FF-4D56-2F2C-B37C8D76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80171-2C35-5934-EE58-563277DC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EC669-2D9C-FC69-FA80-CE4440B5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20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0C43-B996-9E4E-42FA-D0EEF756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71703-9C51-6F82-370A-3ADC74EE4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0744-3F6B-4452-AEE0-056B8E4DF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3955B-9809-42E7-9EAE-C3BB42AB2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2CF8-34E8-D791-09B9-66F114C3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50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14376D-45F2-0C1E-D8A4-40CB24991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77F84-7F45-FBC3-C9F6-4A2315C58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D544-0BCA-2B35-321A-B8A2ABA9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5D5D0-D8B6-80A2-6F56-0D1AC6CD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EAB4E-BC7F-4013-BD81-91E2AC1E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893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ED25-E058-463A-554F-587604C4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83A8-7657-B389-800C-39850B5D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57336-6EC4-6B1D-0C9B-F0DCB3177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970B-AE44-3657-8BA4-F80F47F3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07032-3988-DECB-2164-898132FA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4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F9DB0-8D99-4AD4-ED69-C3D824DB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7E203-FF36-7005-CC43-4BC45A3F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957AC-4AB0-02B3-5115-E16730D7D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C1391-669A-A03C-127B-AD01C57D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993C-BE0C-FF90-E5D0-AD345884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23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F16E-1310-F8BE-F67D-3E4A99DE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CED0F-2049-4B6A-F7FD-6ECDAFF49B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0DC5-C357-C53B-958E-00F961F62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A179-F539-396C-7F17-662029E47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E02D2-56AD-C19E-9FD3-F7F39FDD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90BEA-79F8-51AA-94EE-09C997E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790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0339-AC5A-6928-05CF-7BC938BF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4ADB8-1E73-B195-FB8E-62D03007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4DC2-1745-AB0D-854C-777AAA4A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D3F72A-B549-7184-A8B9-922C1A032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C65E0-9677-3A06-1B70-5324E82BC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3D9CC-7B43-1BE0-B04E-5FBA5B9D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FE450-47A0-FDF9-FCFF-CEDF20BC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F90E2D-CAE8-898B-9F43-F795ED77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0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11C1-D906-7CD9-E61C-0E88D6FF5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E7406-E3CD-449A-24F2-544F7C68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3C4DE-4898-DD45-6A1B-930FE99F2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1506B-96DA-F18D-DB96-4F8530E2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035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9DC396-7731-4870-6A5D-00FAF167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D8AB5-B577-7FB4-1B93-05A9E7D5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D7D09-9C03-2E3E-86DF-5006FC89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965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D30-1179-7D8A-72FA-A36FB472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F5399-38E1-3AEA-5BC1-5B20F602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C808C-6DA1-9D49-C6EC-0C2F5E2DE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FBBC3-6418-0A16-A33B-BF55A1B2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76C5A-5B98-20E9-1A60-A6A50094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32D4-E9F7-6D0E-85CC-40E3F774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043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457E-EA78-71C3-852F-4B98DBE2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F896B-5BD6-2C99-D09C-88B6141C5A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1F2FA-0553-59E9-A023-B6B33B67C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49F13-DB71-3C78-8D34-E011C10B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1FFBC-F93E-36A1-DE75-B3AD7D5E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23C01-C22B-5C2A-210C-1AB31E6A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45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45069-EEEA-312C-905B-1C95E3B8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8D206-EFC3-97B4-371B-17C98D2F3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FC74B-ACF4-A264-9CB2-F2F4D237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38A41-AF22-4A74-8270-B1CA18499E9A}" type="datetimeFigureOut">
              <a:rPr lang="vi-VN" smtClean="0"/>
              <a:t>23/06/2023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7844A-C231-A966-31AA-2DE69F441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D032-40EB-59D3-56BB-471ECCA65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5FA3-DF48-4F2C-86E5-A6F503E1D0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2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7B979C-6865-F1B0-7CA0-E12A141A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6650"/>
          </a:xfrm>
        </p:spPr>
        <p:txBody>
          <a:bodyPr>
            <a:noAutofit/>
          </a:bodyPr>
          <a:lstStyle/>
          <a:p>
            <a:pPr algn="ctr"/>
            <a:r>
              <a:rPr lang="vi-VN" sz="3200" b="1">
                <a:solidFill>
                  <a:schemeClr val="accent5">
                    <a:lumMod val="75000"/>
                  </a:schemeClr>
                </a:solidFill>
              </a:rPr>
              <a:t>LUYỆN TẬP CHUNG</a:t>
            </a:r>
            <a:br>
              <a:rPr lang="vi-VN" sz="32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vi-VN" sz="3200" b="1">
                <a:solidFill>
                  <a:schemeClr val="accent5">
                    <a:lumMod val="75000"/>
                  </a:schemeClr>
                </a:solidFill>
              </a:rPr>
              <a:t>Thời gian thực hiện: (02 tiết)</a:t>
            </a:r>
            <a:br>
              <a:rPr lang="vi-VN" sz="3200" b="1">
                <a:solidFill>
                  <a:schemeClr val="accent5">
                    <a:lumMod val="75000"/>
                  </a:schemeClr>
                </a:solidFill>
              </a:rPr>
            </a:br>
            <a:endParaRPr lang="vi-VN" sz="32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7652-EA5B-E8B5-FBE7-39F02FD1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038" y="3428999"/>
            <a:ext cx="9910762" cy="2747963"/>
          </a:xfrm>
        </p:spPr>
        <p:txBody>
          <a:bodyPr/>
          <a:lstStyle/>
          <a:p>
            <a:pPr marL="0" indent="0" algn="ctr">
              <a:buNone/>
            </a:pPr>
            <a:r>
              <a:rPr lang="vi-VN" i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 viên: Phan Thị Thảo</a:t>
            </a:r>
          </a:p>
        </p:txBody>
      </p:sp>
    </p:spTree>
    <p:extLst>
      <p:ext uri="{BB962C8B-B14F-4D97-AF65-F5344CB8AC3E}">
        <p14:creationId xmlns:p14="http://schemas.microsoft.com/office/powerpoint/2010/main" val="2815552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DAB3E-EC1D-DB86-241F-8A79125B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Công thức tính xác suất thực nghiệm.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BT 8.16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và 8.17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(sgk),các bài tập sách bài tập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Luyện tập chung (tiếp)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EDE65-1141-9E22-F25B-66CD618BA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837" y="171450"/>
            <a:ext cx="3586163" cy="3586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CE1CDE-99A3-D531-59BB-500FAFAF9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3910013"/>
            <a:ext cx="34004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E8AC-DA5A-8A38-1F88-41C81582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Tiết  : LUYỆN TẬP CHUNG (TIẾP)</a:t>
            </a:r>
            <a:endParaRPr lang="vi-VN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BE5DF-FB21-2E4B-4017-5E79E00EB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Hoạt động 1: Mở đầu </a:t>
            </a:r>
            <a:r>
              <a:rPr lang="vi-VN" sz="6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ID132022KNTTSTT 66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/>
              <a:t>Một lá bài được chọn ngẫu nhiên từ một bộ bài chứa 52 lá. Xác suất để lá bài đó là một quân bích là bao nhiêu?</a:t>
            </a:r>
          </a:p>
          <a:p>
            <a:pPr marL="0" indent="0">
              <a:buNone/>
            </a:pPr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A4DD9DF-A302-C629-7AA8-9DD73EDCC481}"/>
                  </a:ext>
                </a:extLst>
              </p:cNvPr>
              <p:cNvSpPr/>
              <p:nvPr/>
            </p:nvSpPr>
            <p:spPr>
              <a:xfrm>
                <a:off x="838200" y="3451225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BA4DD9DF-A302-C629-7AA8-9DD73EDCC4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51225"/>
                <a:ext cx="4786313" cy="110013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E34CB0-0078-C17B-F51B-5D9E372F1C35}"/>
                  </a:ext>
                </a:extLst>
              </p:cNvPr>
              <p:cNvSpPr/>
              <p:nvPr/>
            </p:nvSpPr>
            <p:spPr>
              <a:xfrm>
                <a:off x="6096000" y="3429000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sz="2800"/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4E34CB0-0078-C17B-F51B-5D9E372F1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29000"/>
                <a:ext cx="4786313" cy="110013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E3AE2E-E12F-9757-AC62-159B7A11449B}"/>
                  </a:ext>
                </a:extLst>
              </p:cNvPr>
              <p:cNvSpPr/>
              <p:nvPr/>
            </p:nvSpPr>
            <p:spPr>
              <a:xfrm>
                <a:off x="838200" y="4814094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26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2E3AE2E-E12F-9757-AC62-159B7A114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814094"/>
                <a:ext cx="4786313" cy="110013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889D1BF-B9B4-32F3-9EEC-FD516902D202}"/>
                  </a:ext>
                </a:extLst>
              </p:cNvPr>
              <p:cNvSpPr/>
              <p:nvPr/>
            </p:nvSpPr>
            <p:spPr>
              <a:xfrm>
                <a:off x="6096000" y="4814094"/>
                <a:ext cx="4786313" cy="110013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/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B889D1BF-B9B4-32F3-9EEC-FD516902D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14094"/>
                <a:ext cx="4786313" cy="110013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1DDC0C5-D672-DA7A-3231-789F428DD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74612"/>
            <a:ext cx="42862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2197-CE3B-1E75-A929-271321DB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2. Hoạt động 2: Luyện tập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ABBA1-C478-557B-CB65-04C71C749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3" y="2228850"/>
            <a:ext cx="11811825" cy="367188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CCAB1-DC0C-5458-8B78-9B98A806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30" y="-142700"/>
            <a:ext cx="3389670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4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E989-5F78-E412-6918-DCFD7C98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14300"/>
            <a:ext cx="10996612" cy="6062663"/>
          </a:xfrm>
        </p:spPr>
        <p:txBody>
          <a:bodyPr/>
          <a:lstStyle/>
          <a:p>
            <a:pPr marL="0" indent="0">
              <a:buNone/>
            </a:pPr>
            <a:r>
              <a:rPr lang="vi-VN" b="1"/>
              <a:t>Giải:</a:t>
            </a:r>
          </a:p>
          <a:p>
            <a:pPr marL="514350" indent="-514350">
              <a:buAutoNum type="alphaLcParenR"/>
            </a:pPr>
            <a:r>
              <a:rPr lang="vi-VN"/>
              <a:t>Số ván thắng là 14+8=22. </a:t>
            </a:r>
          </a:p>
          <a:p>
            <a:pPr marL="0" indent="0">
              <a:buNone/>
            </a:pPr>
            <a:r>
              <a:rPr lang="vi-VN"/>
              <a:t>Vậy xác suất thực nghiệm của biến cố E là 22/80=11/40</a:t>
            </a:r>
          </a:p>
          <a:p>
            <a:pPr marL="0" indent="0">
              <a:buNone/>
            </a:pPr>
            <a:r>
              <a:rPr lang="vi-VN"/>
              <a:t>b)	Số ván thắng là: 6+4+3=13. </a:t>
            </a:r>
          </a:p>
          <a:p>
            <a:pPr marL="0" indent="0">
              <a:buNone/>
            </a:pPr>
            <a:r>
              <a:rPr lang="vi-VN"/>
              <a:t>Vậy xác suất thực nghiệm của biến cố F là 13/80</a:t>
            </a:r>
          </a:p>
          <a:p>
            <a:pPr marL="0" indent="0">
              <a:buNone/>
            </a:pPr>
            <a:r>
              <a:rPr lang="vi-VN" b="1"/>
              <a:t>Bài 8.17: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159CC-9CF6-2B6B-D6D4-B27A2D02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3" y="3429000"/>
            <a:ext cx="1152143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8D411-A5CB-EFBA-1E83-F06D05A522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</p:spPr>
            <p:txBody>
              <a:bodyPr>
                <a:normAutofit/>
              </a:bodyPr>
              <a:lstStyle/>
              <a:p>
                <a:r>
                  <a:rPr lang="vi-VN"/>
                  <a:t>3 tháng 10,11,12 có 92 ngày.</a:t>
                </a:r>
              </a:p>
              <a:p>
                <a:pPr marL="0" indent="0">
                  <a:buNone/>
                </a:pPr>
                <a:r>
                  <a:rPr lang="vi-VN"/>
                  <a:t>a) Gọi E là biến cố “ Trong 1 ngày có nhiều nhất 3 vụ tai nạn giao thông”. Trong 2 tháng 8 và 9 ( 61 ngày) có 4+9+15+10 = 38 ngày có nhiều nhất 3 vụ tai nạn giao thông.</a:t>
                </a:r>
              </a:p>
              <a:p>
                <a:r>
                  <a:rPr lang="vi-VN"/>
                  <a:t>Xác suất thực nghiệm của biến cố E là 38/61. Ta có: P(E)≈38/61</a:t>
                </a:r>
              </a:p>
              <a:p>
                <a:r>
                  <a:rPr lang="vi-VN"/>
                  <a:t>Gọi k là số ngày có nhiều nhất 3 vụ tai nạn giao thông trong ba tháng 10,11,12 (92 ngày).</a:t>
                </a:r>
              </a:p>
              <a:p>
                <a:r>
                  <a:rPr lang="vi-VN"/>
                  <a:t>Ta có P(E)≈ k/92=&gt;38/61≈k/92 </a:t>
                </a:r>
              </a:p>
              <a:p>
                <a:r>
                  <a:rPr lang="vi-VN"/>
                  <a:t>=&gt;k≈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92.38</m:t>
                        </m:r>
                      </m:num>
                      <m:den>
                        <m:r>
                          <a:rPr lang="vi-VN" sz="36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den>
                    </m:f>
                  </m:oMath>
                </a14:m>
                <a:r>
                  <a:rPr lang="vi-VN"/>
                  <a:t>=57,31</a:t>
                </a:r>
              </a:p>
              <a:p>
                <a:r>
                  <a:rPr lang="vi-VN"/>
                  <a:t>Vậy ta dự đoán trong 3 tháng 10,11,12 có khoảng 57 ngày có nhiều nhất 3 vụ tai nạn giao thông.</a:t>
                </a:r>
              </a:p>
              <a:p>
                <a:endParaRPr lang="vi-VN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8D411-A5CB-EFBA-1E83-F06D05A522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7999"/>
              </a:xfrm>
              <a:blipFill>
                <a:blip r:embed="rId2"/>
                <a:stretch>
                  <a:fillRect l="-1000" t="-1511" r="-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DF72A-E5F0-7E6B-1FD9-97B79F1552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715125"/>
              </a:xfrm>
            </p:spPr>
            <p:txBody>
              <a:bodyPr/>
              <a:lstStyle/>
              <a:p>
                <a:pPr marL="0" lvl="0" indent="0" algn="just">
                  <a:lnSpc>
                    <a:spcPct val="106000"/>
                  </a:lnSpc>
                  <a:buNone/>
                </a:pPr>
                <a:r>
                  <a:rPr lang="vi-VN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Gọi F là biến cố “ Trong 1 ngày có nhiều nhất 5 vụ tai nạn giao thông”. Trong 3 tháng 8 và 9 ( 61 ngày) có 6+4+3+2 = 15 ngày có ít nhất 5 vụ tai nạn giao thông.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Xác suất thực nghiệm của biến cố F là 15/61. Ta có: P(F)≈15/61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Gọi h là số ngày có ít nhất 5 vụ tai nạn giao thông trong ba tháng 10,11,12 (92 ngày).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algn="just">
                  <a:lnSpc>
                    <a:spcPct val="106000"/>
                  </a:lnSpc>
                </a:pP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 P(F)≈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</m:t>
                        </m:r>
                      </m:den>
                    </m:f>
                  </m:oMath>
                </a14:m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indent="0" algn="just">
                  <a:lnSpc>
                    <a:spcPct val="106000"/>
                  </a:lnSpc>
                  <a:spcAft>
                    <a:spcPts val="800"/>
                  </a:spcAft>
                  <a:buNone/>
                </a:pPr>
                <a:r>
                  <a:rPr lang="vi-VN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nl-NL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92×15</m:t>
                        </m:r>
                      </m:num>
                      <m:den>
                        <m:r>
                          <a:rPr lang="nl-NL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den>
                    </m:f>
                    <m:r>
                      <a:rPr lang="nl-NL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=22,622..</m:t>
                    </m:r>
                  </m:oMath>
                </a14:m>
                <a:endParaRPr lang="vi-VN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/>
                  <a:t>Vậy ta dự đoán trong 3 tháng 10,11,12 có khoảng 23 ngày có ít nhất 5 vụ tai nạn giao thông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3DF72A-E5F0-7E6B-1FD9-97B79F1552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715125"/>
              </a:xfrm>
              <a:blipFill>
                <a:blip r:embed="rId2"/>
                <a:stretch>
                  <a:fillRect l="-1000" t="-998" r="-1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45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C88D-D0E5-7AC4-9396-C0688800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3. Hoạt động 3: Vận dụng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03EA-BEA2-CDA8-2FD5-CF771E04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19788" cy="4351338"/>
          </a:xfrm>
        </p:spPr>
        <p:txBody>
          <a:bodyPr>
            <a:normAutofit/>
          </a:bodyPr>
          <a:lstStyle/>
          <a:p>
            <a:r>
              <a:rPr lang="vi-VN" sz="3200"/>
              <a:t>Ở một sân bay người ta nhận thấy với mỗi chuyến bay, xác suất tất cả mọi người mua vé đều có mặt để lên máy bay là 0,9. Trong 1 ngày sân bay đó có 130 lượt máy bay cất cánh. Hãy ước lượng số chuyến bay ngày hôm đó có người mua vé nhưng không lên máy bay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4E49D-AD6C-E115-449E-8BC38D58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1466850"/>
            <a:ext cx="52101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56AE-AB7B-6E2D-1B7A-F606E1956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Xác suất mọi người mua vé nhưng không lên máy bay là:</a:t>
            </a:r>
          </a:p>
          <a:p>
            <a:pPr marL="0" indent="0">
              <a:buNone/>
            </a:pPr>
            <a:r>
              <a:rPr lang="vi-VN"/>
              <a:t>		 1- 0,9 =0,1</a:t>
            </a:r>
          </a:p>
          <a:p>
            <a:r>
              <a:rPr lang="vi-VN"/>
              <a:t>Gọi k là số chuyến bay ngày hôm đó có người mua vé nhưng không lên máy bay.</a:t>
            </a:r>
          </a:p>
          <a:p>
            <a:pPr marL="0" indent="0">
              <a:buNone/>
            </a:pPr>
            <a:r>
              <a:rPr lang="vi-VN"/>
              <a:t>=&gt; k/130=0,1=&gt; k=130×0,1=13</a:t>
            </a: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95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92FCD5-712B-4541-8ECE-D03296C5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241" y="-49353"/>
            <a:ext cx="3584759" cy="358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FE70-0DEA-FC46-223B-38AEDE24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Công thức tính xác suất thực nghiệm.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sách bài tập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giờ sau: Bài tập cuối chương VIII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4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C0F3CA8A-B67D-F61F-9E25-23134045E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11214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70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1A4A-EF74-5805-BAB2-8EB84BADC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vi-VN" sz="3200" b="1"/>
          </a:p>
          <a:p>
            <a:pPr marL="0" indent="0" algn="ctr">
              <a:buNone/>
            </a:pPr>
            <a:r>
              <a:rPr lang="vi-VN" sz="3200" b="1"/>
              <a:t>1. KHỞI ĐỘNG</a:t>
            </a:r>
          </a:p>
          <a:p>
            <a:pPr marL="0" indent="0">
              <a:buNone/>
            </a:pPr>
            <a:r>
              <a:rPr lang="vi-VN" sz="3200" b="1"/>
              <a:t>Câu 1:</a:t>
            </a:r>
            <a:r>
              <a:rPr lang="vi-VN" sz="3200"/>
              <a:t> Một hộp có 10 lá thăm có kích thước giống nhau và được đánh số từ 1 đến 10. Lấy ngẫu nhiên 1 lá thăm từ hộp. Tính xác suất của biến cố “Lấy được là thăm ghi số 9”.</a:t>
            </a:r>
          </a:p>
          <a:p>
            <a:pPr marL="0" indent="0">
              <a:buNone/>
            </a:pPr>
            <a:endParaRPr lang="vi-VN" sz="3200"/>
          </a:p>
          <a:p>
            <a:pPr marL="0" indent="0">
              <a:buNone/>
            </a:pPr>
            <a:endParaRPr lang="vi-VN" sz="32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36C602-4AEF-AF3A-3C4C-DD7715D6E87F}"/>
              </a:ext>
            </a:extLst>
          </p:cNvPr>
          <p:cNvSpPr/>
          <p:nvPr/>
        </p:nvSpPr>
        <p:spPr>
          <a:xfrm>
            <a:off x="371474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A. 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93A14F-178F-E71C-7985-7298408DAD81}"/>
              </a:ext>
            </a:extLst>
          </p:cNvPr>
          <p:cNvSpPr/>
          <p:nvPr/>
        </p:nvSpPr>
        <p:spPr>
          <a:xfrm>
            <a:off x="6443663" y="3000375"/>
            <a:ext cx="4914900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C. 1/10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7400F6-F7AD-46B3-ECB0-1D40F810A5F7}"/>
              </a:ext>
            </a:extLst>
          </p:cNvPr>
          <p:cNvSpPr/>
          <p:nvPr/>
        </p:nvSpPr>
        <p:spPr>
          <a:xfrm>
            <a:off x="371475" y="4614863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B. 9/10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557D16-33CD-5332-5F9D-388CDCD9CB96}"/>
              </a:ext>
            </a:extLst>
          </p:cNvPr>
          <p:cNvSpPr/>
          <p:nvPr/>
        </p:nvSpPr>
        <p:spPr>
          <a:xfrm>
            <a:off x="6443663" y="4614863"/>
            <a:ext cx="4914900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D. 1</a:t>
            </a:r>
          </a:p>
        </p:txBody>
      </p:sp>
    </p:spTree>
    <p:extLst>
      <p:ext uri="{BB962C8B-B14F-4D97-AF65-F5344CB8AC3E}">
        <p14:creationId xmlns:p14="http://schemas.microsoft.com/office/powerpoint/2010/main" val="29313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B2767-4B4E-4E59-D17E-83233436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vi-VN" b="1"/>
          </a:p>
          <a:p>
            <a:endParaRPr lang="vi-VN" b="1"/>
          </a:p>
          <a:p>
            <a:r>
              <a:rPr lang="vi-VN" b="1"/>
              <a:t>Câu 2: </a:t>
            </a:r>
            <a:r>
              <a:rPr lang="vi-VN"/>
              <a:t>Đội múa có 1 bạn nam và 5 bạn nữ. Chọn ngẫu nhiên 1 bạn để phỏng vấn. Biết mỗi bạn đều có khả năng được chọn. Tính xác suất của biến cố “Bạn được chọn là nam”.</a:t>
            </a:r>
          </a:p>
          <a:p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2F9CA3-3147-D85E-772E-00168E0F0F6E}"/>
              </a:ext>
            </a:extLst>
          </p:cNvPr>
          <p:cNvSpPr/>
          <p:nvPr/>
        </p:nvSpPr>
        <p:spPr>
          <a:xfrm>
            <a:off x="371474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A. 1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513739-09AF-A55B-214E-751DFE89D542}"/>
              </a:ext>
            </a:extLst>
          </p:cNvPr>
          <p:cNvSpPr/>
          <p:nvPr/>
        </p:nvSpPr>
        <p:spPr>
          <a:xfrm>
            <a:off x="6096000" y="3000375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B. 1/5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F3DE85-7EBA-AF65-9989-30446E056B5C}"/>
              </a:ext>
            </a:extLst>
          </p:cNvPr>
          <p:cNvSpPr/>
          <p:nvPr/>
        </p:nvSpPr>
        <p:spPr>
          <a:xfrm>
            <a:off x="371474" y="4481512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C. 5/6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5CF8F7-C6BE-5AC0-5A99-7CD460D8F135}"/>
              </a:ext>
            </a:extLst>
          </p:cNvPr>
          <p:cNvSpPr/>
          <p:nvPr/>
        </p:nvSpPr>
        <p:spPr>
          <a:xfrm>
            <a:off x="6095999" y="4379118"/>
            <a:ext cx="4786313" cy="1100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1/6</a:t>
            </a:r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EB83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891E-FC2D-CE57-08F9-9C146437E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/>
              <a:t>2. Hoạt động 2: Luyện tập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0520DF-4B7D-F410-9222-610A43255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0981"/>
            <a:ext cx="11295212" cy="2605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40E767-7801-4510-C80C-61E30D14E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33" y="4486274"/>
            <a:ext cx="3388179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7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0C2E-87CE-81B9-9B4A-48356889F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just">
              <a:buNone/>
            </a:pPr>
            <a:r>
              <a:rPr lang="nl-NL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8.14: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6 kết quả có thể đồng khả năng là 1;2;3;4;5;6.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lvl="0" indent="-514350" algn="just">
              <a:lnSpc>
                <a:spcPct val="106000"/>
              </a:lnSpc>
              <a:buAutoNum type="alphaLcParenR"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5 kết quả thuận lợi cho biến cố A là 1;2;3;4;5. </a:t>
            </a:r>
            <a:endParaRPr lang="vi-VN" sz="2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đó: P(A)=5/6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2 kết quả thuận lợi cho biến cố B là 1;2. Do đó: P(B)=2/6=1/3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4 kết quả thuận lợi cho biến cố C là 3;4;5;6. Do đó: 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P(C)=4/6=2/3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6000"/>
              </a:lnSpc>
              <a:buNone/>
            </a:pPr>
            <a:r>
              <a:rPr lang="vi-VN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 3 kết quả thuận lợi cho biến cố D là 2;3;5. Do đó :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nl-NL" sz="2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P(D)=3/6=1/2</a:t>
            </a:r>
            <a:endParaRPr lang="vi-VN" sz="200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6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481AA-BBC4-05A6-21EA-FE81EBD5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1709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vi-VN" b="1"/>
              <a:t>Bài tập 8.15:</a:t>
            </a:r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>
              <a:buNone/>
            </a:pPr>
            <a:endParaRPr lang="vi-VN"/>
          </a:p>
          <a:p>
            <a:pPr marL="0" indent="0" algn="just">
              <a:buNone/>
            </a:pPr>
            <a:r>
              <a:rPr lang="vi-VN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Giải:</a:t>
            </a: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15 +13 +17=45 kết quả có thể, chúng là đồng khả năng.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Có 15 kết quả thuận lợi cho biến cố C. Vậy P(C)= 15/45 = 1/3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Có 13 kết quả thuận lợi cho biến cố D. Vậy P(D)= 13/15</a:t>
            </a:r>
            <a:endParaRPr lang="vi-VN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Có 15 + 13=28 kết quả thuận lợi cho biến cố E. Vậy P(E)= 28/45</a:t>
            </a:r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402FB-A476-5912-EC88-A1A67AEA5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678"/>
            <a:ext cx="11744684" cy="2389238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ACD939-648B-B63E-6576-EDE7436460CE}"/>
              </a:ext>
            </a:extLst>
          </p:cNvPr>
          <p:cNvSpPr/>
          <p:nvPr/>
        </p:nvSpPr>
        <p:spPr>
          <a:xfrm>
            <a:off x="8185355" y="1858297"/>
            <a:ext cx="3790335" cy="227125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B7106203-3182-2DD6-90E1-1554D8A9C68A}"/>
              </a:ext>
            </a:extLst>
          </p:cNvPr>
          <p:cNvSpPr/>
          <p:nvPr/>
        </p:nvSpPr>
        <p:spPr>
          <a:xfrm>
            <a:off x="8967019" y="259571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4C28B7E-0FB5-7493-52E3-83DE2F6F1B1B}"/>
              </a:ext>
            </a:extLst>
          </p:cNvPr>
          <p:cNvSpPr/>
          <p:nvPr/>
        </p:nvSpPr>
        <p:spPr>
          <a:xfrm>
            <a:off x="10080522" y="2448232"/>
            <a:ext cx="722671" cy="648929"/>
          </a:xfrm>
          <a:prstGeom prst="flowChartConnec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17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F3986F5-9C7B-437D-F418-85ACB5E04AC4}"/>
              </a:ext>
            </a:extLst>
          </p:cNvPr>
          <p:cNvSpPr/>
          <p:nvPr/>
        </p:nvSpPr>
        <p:spPr>
          <a:xfrm>
            <a:off x="9714244" y="3097161"/>
            <a:ext cx="722671" cy="64892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266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F4ED-505C-E69B-B61C-89D28956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>
                <a:latin typeface="+mn-lt"/>
              </a:rPr>
              <a:t>3. Hoạt động 3: Vận dụng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648D-ADB6-6A0A-E55C-139777931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Trong hộp có 5 quả bóng có kích thước và khối lượng giống nhau được đánh số lần lượt là 5;8;10;13;16. Lấy ngẫu nhiên 1 quả bóng từ hộp, tính xác suất của biến cố</a:t>
            </a:r>
          </a:p>
          <a:p>
            <a:r>
              <a:rPr lang="vi-VN"/>
              <a:t>A: “ Số ghi trên quả bóng là số lẻ”</a:t>
            </a:r>
          </a:p>
          <a:p>
            <a:r>
              <a:rPr lang="vi-VN"/>
              <a:t>B: “số ghi trên quả bóng chia hết cho 3”</a:t>
            </a:r>
          </a:p>
          <a:p>
            <a:r>
              <a:rPr lang="vi-VN"/>
              <a:t>C: “Số ghi trên quả bóng lớn hơn 4”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80C5B98-5990-B2E6-A682-F62DB8BE35FC}"/>
              </a:ext>
            </a:extLst>
          </p:cNvPr>
          <p:cNvSpPr/>
          <p:nvPr/>
        </p:nvSpPr>
        <p:spPr>
          <a:xfrm>
            <a:off x="8052619" y="2865668"/>
            <a:ext cx="3982065" cy="287145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58540CF-03DB-6F90-2B56-D2B66606EC36}"/>
              </a:ext>
            </a:extLst>
          </p:cNvPr>
          <p:cNvSpPr/>
          <p:nvPr/>
        </p:nvSpPr>
        <p:spPr>
          <a:xfrm>
            <a:off x="8922774" y="3676829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60D4C46-19E5-CE09-85A1-39CA763350D5}"/>
              </a:ext>
            </a:extLst>
          </p:cNvPr>
          <p:cNvSpPr/>
          <p:nvPr/>
        </p:nvSpPr>
        <p:spPr>
          <a:xfrm>
            <a:off x="8967632" y="459167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5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D177AAB-1BDD-63F2-CEAD-568D1101CAAA}"/>
              </a:ext>
            </a:extLst>
          </p:cNvPr>
          <p:cNvSpPr/>
          <p:nvPr/>
        </p:nvSpPr>
        <p:spPr>
          <a:xfrm>
            <a:off x="9637456" y="40951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EF54446-AF71-A50B-4623-1A9B7A3EDFB0}"/>
              </a:ext>
            </a:extLst>
          </p:cNvPr>
          <p:cNvSpPr/>
          <p:nvPr/>
        </p:nvSpPr>
        <p:spPr>
          <a:xfrm>
            <a:off x="10322641" y="4594403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16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3096995-1BA1-0B77-740B-4BC33C21F29A}"/>
              </a:ext>
            </a:extLst>
          </p:cNvPr>
          <p:cNvSpPr/>
          <p:nvPr/>
        </p:nvSpPr>
        <p:spPr>
          <a:xfrm>
            <a:off x="10322641" y="35543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413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29087-D160-A1BC-1E93-5FFA20FF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vi-VN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5 kết quả có thể, chúng là đồng khả năng.</a:t>
            </a:r>
            <a:endParaRPr lang="vi-VN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300"/>
              </a:spcBef>
              <a:spcAft>
                <a:spcPts val="300"/>
              </a:spcAft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2 kết quả thuận lợi cho biến cố A là 5;13. Do đó P(A)=2/5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0 kết quả thuận lợi cho biến cố B ( </a:t>
            </a: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iến cố không thể) Do đó P(B)=0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nl-NL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5 kết quả thuận lợi cho biến cố A là 5;8;10;13;16 ( Biến cố chắc chắn). Do đó P(A)=5/5=1</a:t>
            </a:r>
            <a:endParaRPr lang="vi-VN" sz="20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10B9634-43A8-A242-CAF2-50B87804F37A}"/>
              </a:ext>
            </a:extLst>
          </p:cNvPr>
          <p:cNvSpPr/>
          <p:nvPr/>
        </p:nvSpPr>
        <p:spPr>
          <a:xfrm>
            <a:off x="8052619" y="2865668"/>
            <a:ext cx="3982065" cy="287145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F54336DC-8F21-A64E-144B-F04C7586118B}"/>
              </a:ext>
            </a:extLst>
          </p:cNvPr>
          <p:cNvSpPr/>
          <p:nvPr/>
        </p:nvSpPr>
        <p:spPr>
          <a:xfrm>
            <a:off x="8922774" y="3676829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2CDF353-82F6-DDBC-2B7E-9A7D80EB1192}"/>
              </a:ext>
            </a:extLst>
          </p:cNvPr>
          <p:cNvSpPr/>
          <p:nvPr/>
        </p:nvSpPr>
        <p:spPr>
          <a:xfrm>
            <a:off x="8967632" y="4591676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5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042D1CF2-2549-95BE-9B51-BEC5178F8B88}"/>
              </a:ext>
            </a:extLst>
          </p:cNvPr>
          <p:cNvSpPr/>
          <p:nvPr/>
        </p:nvSpPr>
        <p:spPr>
          <a:xfrm>
            <a:off x="9637456" y="40951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2482459-907C-749A-95A3-447040EF1B65}"/>
              </a:ext>
            </a:extLst>
          </p:cNvPr>
          <p:cNvSpPr/>
          <p:nvPr/>
        </p:nvSpPr>
        <p:spPr>
          <a:xfrm>
            <a:off x="10322641" y="4594403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16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B14E1CA-7C40-3CEE-6584-0CDA88A9C623}"/>
              </a:ext>
            </a:extLst>
          </p:cNvPr>
          <p:cNvSpPr/>
          <p:nvPr/>
        </p:nvSpPr>
        <p:spPr>
          <a:xfrm>
            <a:off x="10322641" y="3554360"/>
            <a:ext cx="722671" cy="64892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4695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E530D25-1197-4F83-B13E-69B9FF691A8D}"/>
  <p:tag name="ISPRING_RESOURCE_FOLDER" val="C:\Users\MAY01\Desktop\LUYỆN TẬP CHUNG\"/>
  <p:tag name="ISPRING_PRESENTATION_PATH" val="C:\Users\MAY01\Desktop\LUYỆN TẬP CHUNG.pptx"/>
  <p:tag name="ISPRING_PROJECT_VERSION" val="9"/>
  <p:tag name="ISPRING_PROJECT_FOLDER_UPDATED" val="1"/>
  <p:tag name="ISPRING_SCREEN_RECS_UPDATED" val="C:\Users\MAY01\Desktop\LUYỆN TẬP CHUNG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1208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Office Theme</vt:lpstr>
      <vt:lpstr>LUYỆN TẬP CHUNG Thời gian thực hiện: (02 tiết) </vt:lpstr>
      <vt:lpstr>PowerPoint Presentation</vt:lpstr>
      <vt:lpstr>PowerPoint Presentation</vt:lpstr>
      <vt:lpstr>PowerPoint Presentation</vt:lpstr>
      <vt:lpstr>2. Hoạt động 2: Luyện tập </vt:lpstr>
      <vt:lpstr>PowerPoint Presentation</vt:lpstr>
      <vt:lpstr>PowerPoint Presentation</vt:lpstr>
      <vt:lpstr>3. Hoạt động 3: Vận dụng </vt:lpstr>
      <vt:lpstr>PowerPoint Presentation</vt:lpstr>
      <vt:lpstr>PowerPoint Presentation</vt:lpstr>
      <vt:lpstr>Tiết  : LUYỆN TẬP CHUNG (TIẾP)</vt:lpstr>
      <vt:lpstr>2. Hoạt động 2: Luyện tập </vt:lpstr>
      <vt:lpstr>PowerPoint Presentation</vt:lpstr>
      <vt:lpstr>PowerPoint Presentation</vt:lpstr>
      <vt:lpstr>PowerPoint Presentation</vt:lpstr>
      <vt:lpstr>3. Hoạt động 3: Vận dụng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 Thời gian thực hiện: (02 tiết) </dc:title>
  <dc:creator>MAY01</dc:creator>
  <cp:lastModifiedBy>MAY01</cp:lastModifiedBy>
  <cp:revision>14</cp:revision>
  <dcterms:created xsi:type="dcterms:W3CDTF">2023-06-23T08:56:00Z</dcterms:created>
  <dcterms:modified xsi:type="dcterms:W3CDTF">2023-06-23T14:06:53Z</dcterms:modified>
</cp:coreProperties>
</file>