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55" r:id="rId6"/>
    <p:sldId id="348" r:id="rId7"/>
    <p:sldId id="356" r:id="rId8"/>
    <p:sldId id="357" r:id="rId9"/>
    <p:sldId id="346" r:id="rId10"/>
    <p:sldId id="358" r:id="rId11"/>
    <p:sldId id="350" r:id="rId12"/>
    <p:sldId id="359" r:id="rId13"/>
    <p:sldId id="360" r:id="rId14"/>
    <p:sldId id="335" r:id="rId15"/>
    <p:sldId id="351" r:id="rId16"/>
    <p:sldId id="353" r:id="rId17"/>
    <p:sldId id="354" r:id="rId18"/>
    <p:sldId id="362" r:id="rId19"/>
    <p:sldId id="314" r:id="rId20"/>
    <p:sldId id="342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8D8F0"/>
    <a:srgbClr val="F3BFE5"/>
    <a:srgbClr val="E8488D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joy-english.com/go/intl/vi/video/6-english-speaking-countries/6072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ejoy-english.com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/go/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intl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/vi/video/6-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english-speaking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-countries/60729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4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1183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at the pictures and write the correct words or phrases to complete the sentences.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04C6E-DA8F-1DC5-D41B-1A67B16B1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487" y="2410504"/>
            <a:ext cx="2972754" cy="212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0EA3C-5E2A-650F-A285-EDF6A0E0D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16" y="2410504"/>
            <a:ext cx="3750672" cy="212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EBE3F5-9FF8-1A41-0717-C9260DECAAD4}"/>
              </a:ext>
            </a:extLst>
          </p:cNvPr>
          <p:cNvSpPr txBox="1"/>
          <p:nvPr/>
        </p:nvSpPr>
        <p:spPr>
          <a:xfrm>
            <a:off x="1186542" y="5084211"/>
            <a:ext cx="395695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Most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Maori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men have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 their arms.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0CDDD8-F865-1F20-53B7-48330184BB1D}"/>
              </a:ext>
            </a:extLst>
          </p:cNvPr>
          <p:cNvSpPr txBox="1"/>
          <p:nvPr/>
        </p:nvSpPr>
        <p:spPr>
          <a:xfrm>
            <a:off x="6660016" y="5085476"/>
            <a:ext cx="3902529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California is famous for its long sunny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762DBE-989D-901B-C136-19F5767E5987}"/>
              </a:ext>
            </a:extLst>
          </p:cNvPr>
          <p:cNvSpPr txBox="1"/>
          <p:nvPr/>
        </p:nvSpPr>
        <p:spPr>
          <a:xfrm>
            <a:off x="1614487" y="5594937"/>
            <a:ext cx="1253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tattoos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C3A6CC-BD90-A677-974F-DDAFFE1C4D7A}"/>
              </a:ext>
            </a:extLst>
          </p:cNvPr>
          <p:cNvSpPr txBox="1"/>
          <p:nvPr/>
        </p:nvSpPr>
        <p:spPr>
          <a:xfrm>
            <a:off x="8307355" y="5593542"/>
            <a:ext cx="1807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coastline</a:t>
            </a:r>
            <a:endParaRPr lang="en-US" sz="32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1119" y="1357587"/>
            <a:ext cx="106285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Choose the best answer A, B, or C to complete each sentence.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E11750-89C1-AC96-63F4-629A62F265C5}"/>
              </a:ext>
            </a:extLst>
          </p:cNvPr>
          <p:cNvSpPr txBox="1"/>
          <p:nvPr/>
        </p:nvSpPr>
        <p:spPr>
          <a:xfrm>
            <a:off x="870858" y="1836945"/>
            <a:ext cx="10260024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What do you call the people from Canada?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    –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Canadians 	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Canadian 		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Canada people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Scotland, with its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landscapes, attracts millions of visitors every year.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warm 	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amazing 		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local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What is a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of London?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   – The red telephone box.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capital 	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symbol 		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landscape</a:t>
            </a:r>
            <a:r>
              <a:rPr lang="en-US" sz="24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E8B151-C3EB-30D5-1843-A807013C713F}"/>
              </a:ext>
            </a:extLst>
          </p:cNvPr>
          <p:cNvSpPr/>
          <p:nvPr/>
        </p:nvSpPr>
        <p:spPr>
          <a:xfrm>
            <a:off x="1754155" y="3116424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4F5134-4E1F-1EAE-9CFB-1AF5BC9964A9}"/>
              </a:ext>
            </a:extLst>
          </p:cNvPr>
          <p:cNvSpPr/>
          <p:nvPr/>
        </p:nvSpPr>
        <p:spPr>
          <a:xfrm>
            <a:off x="4506686" y="4214326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921331-A81E-FB9A-13D0-24CDD93D1EEE}"/>
              </a:ext>
            </a:extLst>
          </p:cNvPr>
          <p:cNvSpPr/>
          <p:nvPr/>
        </p:nvSpPr>
        <p:spPr>
          <a:xfrm>
            <a:off x="4506686" y="5837852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1119" y="1357587"/>
            <a:ext cx="106285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Choose the best answer A, B, or C to complete each sentence.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F95A1-8313-8212-D520-865C3DD040EC}"/>
              </a:ext>
            </a:extLst>
          </p:cNvPr>
          <p:cNvSpPr txBox="1"/>
          <p:nvPr/>
        </p:nvSpPr>
        <p:spPr>
          <a:xfrm>
            <a:off x="1061119" y="2094351"/>
            <a:ext cx="10172938" cy="294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Niagara Falls is a great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 the border of the USA and Canada.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forest 	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river 	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attraction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Aborigines are the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people of Australia.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native 	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historical 	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foreign</a:t>
            </a:r>
            <a:r>
              <a:rPr lang="en-US" sz="2400" dirty="0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09D845-862F-8863-B660-4893DCDF57B0}"/>
              </a:ext>
            </a:extLst>
          </p:cNvPr>
          <p:cNvSpPr/>
          <p:nvPr/>
        </p:nvSpPr>
        <p:spPr>
          <a:xfrm>
            <a:off x="7476931" y="3144699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5DFF20-63D0-E8E2-3C5C-717D105A8FAB}"/>
              </a:ext>
            </a:extLst>
          </p:cNvPr>
          <p:cNvSpPr/>
          <p:nvPr/>
        </p:nvSpPr>
        <p:spPr>
          <a:xfrm>
            <a:off x="1984310" y="4590661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9633" y="261988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95355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GB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 watching</a:t>
            </a: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Look at the pictures and write the correct words or phrases to complete the sentences.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Choose the best answer A, B, or C to complete each sentence.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39243" cy="10628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947589"/>
            <a:ext cx="705760" cy="10059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Complete the sentences with "a / an" or "the".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Underline and correct the article mistakes in the sentences below.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3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5" y="1398528"/>
            <a:ext cx="108667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with "a / an" or "the".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05532-9CCC-C7A5-7088-54F6EA9EE15E}"/>
              </a:ext>
            </a:extLst>
          </p:cNvPr>
          <p:cNvSpPr txBox="1"/>
          <p:nvPr/>
        </p:nvSpPr>
        <p:spPr>
          <a:xfrm>
            <a:off x="989672" y="1860193"/>
            <a:ext cx="10568155" cy="5142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Auckland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biggest city on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North Island of New Zealand.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castle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strong building with thick and high walls.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Surrounding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UK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Atlantic Ocean.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Hawaii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state of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USA.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attraction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interesting place for visitors.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63A2AA-D422-2289-1630-D423E56F4B58}"/>
              </a:ext>
            </a:extLst>
          </p:cNvPr>
          <p:cNvSpPr txBox="1"/>
          <p:nvPr/>
        </p:nvSpPr>
        <p:spPr>
          <a:xfrm>
            <a:off x="3191070" y="2116885"/>
            <a:ext cx="1212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BA06EF-1B00-17BB-45A3-2C83F7DA94D8}"/>
              </a:ext>
            </a:extLst>
          </p:cNvPr>
          <p:cNvSpPr txBox="1"/>
          <p:nvPr/>
        </p:nvSpPr>
        <p:spPr>
          <a:xfrm>
            <a:off x="6096000" y="2116885"/>
            <a:ext cx="1212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2FA114-F675-A389-51A5-AD12917D6095}"/>
              </a:ext>
            </a:extLst>
          </p:cNvPr>
          <p:cNvSpPr txBox="1"/>
          <p:nvPr/>
        </p:nvSpPr>
        <p:spPr>
          <a:xfrm>
            <a:off x="1555102" y="3017004"/>
            <a:ext cx="634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AB3E5D-F8B4-B581-182D-54C01BB32DD7}"/>
              </a:ext>
            </a:extLst>
          </p:cNvPr>
          <p:cNvSpPr txBox="1"/>
          <p:nvPr/>
        </p:nvSpPr>
        <p:spPr>
          <a:xfrm>
            <a:off x="3570514" y="2994499"/>
            <a:ext cx="634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870D23-C316-75EA-98FA-309E0E266896}"/>
              </a:ext>
            </a:extLst>
          </p:cNvPr>
          <p:cNvSpPr txBox="1"/>
          <p:nvPr/>
        </p:nvSpPr>
        <p:spPr>
          <a:xfrm>
            <a:off x="3324807" y="3792142"/>
            <a:ext cx="94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0B3E14-A968-268A-9B8A-DA2D0DB3DEB0}"/>
              </a:ext>
            </a:extLst>
          </p:cNvPr>
          <p:cNvSpPr txBox="1"/>
          <p:nvPr/>
        </p:nvSpPr>
        <p:spPr>
          <a:xfrm>
            <a:off x="4845697" y="3792142"/>
            <a:ext cx="94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DD2504-D447-B7BC-0D19-5C02332440F9}"/>
              </a:ext>
            </a:extLst>
          </p:cNvPr>
          <p:cNvSpPr txBox="1"/>
          <p:nvPr/>
        </p:nvSpPr>
        <p:spPr>
          <a:xfrm>
            <a:off x="2930123" y="4669756"/>
            <a:ext cx="634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571019-F8D6-F7BA-D363-4462CC51FB07}"/>
              </a:ext>
            </a:extLst>
          </p:cNvPr>
          <p:cNvSpPr txBox="1"/>
          <p:nvPr/>
        </p:nvSpPr>
        <p:spPr>
          <a:xfrm>
            <a:off x="4702629" y="4669756"/>
            <a:ext cx="94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D0219B-AAEA-8FE4-885C-6842DEC9BA0F}"/>
              </a:ext>
            </a:extLst>
          </p:cNvPr>
          <p:cNvSpPr txBox="1"/>
          <p:nvPr/>
        </p:nvSpPr>
        <p:spPr>
          <a:xfrm>
            <a:off x="1496008" y="5547370"/>
            <a:ext cx="752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65ED48-8AF8-3710-9805-9EF163B6B51E}"/>
              </a:ext>
            </a:extLst>
          </p:cNvPr>
          <p:cNvSpPr txBox="1"/>
          <p:nvPr/>
        </p:nvSpPr>
        <p:spPr>
          <a:xfrm>
            <a:off x="4093028" y="5547370"/>
            <a:ext cx="752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7641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Underline and correct the article mistakes in the sentences below.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EC0E3-6319-6BDA-4AEA-A3941F1F52DF}"/>
              </a:ext>
            </a:extLst>
          </p:cNvPr>
          <p:cNvSpPr txBox="1"/>
          <p:nvPr/>
        </p:nvSpPr>
        <p:spPr>
          <a:xfrm>
            <a:off x="1136626" y="1522272"/>
            <a:ext cx="8899071" cy="455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Ottawa is a capital of Canada.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He’s the Englishman. He lives in Oxford.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When people travel, they use an map to find their way round.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 you see a Big Ben from where you are standing?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Canadians love ice hockey, the winter sport</a:t>
            </a:r>
            <a:r>
              <a:rPr lang="en-US" sz="24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D86AB2-2B71-4D15-B896-926E5D2EB4E3}"/>
              </a:ext>
            </a:extLst>
          </p:cNvPr>
          <p:cNvCxnSpPr/>
          <p:nvPr/>
        </p:nvCxnSpPr>
        <p:spPr>
          <a:xfrm>
            <a:off x="2726871" y="2362200"/>
            <a:ext cx="22315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B83B41-0776-E693-9971-450D13776EA6}"/>
              </a:ext>
            </a:extLst>
          </p:cNvPr>
          <p:cNvCxnSpPr>
            <a:cxnSpLocks/>
          </p:cNvCxnSpPr>
          <p:nvPr/>
        </p:nvCxnSpPr>
        <p:spPr>
          <a:xfrm>
            <a:off x="2149928" y="3249386"/>
            <a:ext cx="40821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79BA05-732C-C0C9-0EA8-24080FA91C2D}"/>
              </a:ext>
            </a:extLst>
          </p:cNvPr>
          <p:cNvCxnSpPr>
            <a:cxnSpLocks/>
          </p:cNvCxnSpPr>
          <p:nvPr/>
        </p:nvCxnSpPr>
        <p:spPr>
          <a:xfrm>
            <a:off x="5208815" y="4180114"/>
            <a:ext cx="32836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3EC119-2B58-362A-FEF6-B81DB991FF5C}"/>
              </a:ext>
            </a:extLst>
          </p:cNvPr>
          <p:cNvCxnSpPr/>
          <p:nvPr/>
        </p:nvCxnSpPr>
        <p:spPr>
          <a:xfrm>
            <a:off x="3058885" y="5105400"/>
            <a:ext cx="22315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15FBB9-C5BD-686D-F03D-21975F2E3139}"/>
              </a:ext>
            </a:extLst>
          </p:cNvPr>
          <p:cNvCxnSpPr>
            <a:cxnSpLocks/>
          </p:cNvCxnSpPr>
          <p:nvPr/>
        </p:nvCxnSpPr>
        <p:spPr>
          <a:xfrm>
            <a:off x="4898571" y="5992586"/>
            <a:ext cx="36467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35E45A-D5A3-DCBD-804A-0D17C2F8E829}"/>
              </a:ext>
            </a:extLst>
          </p:cNvPr>
          <p:cNvSpPr txBox="1"/>
          <p:nvPr/>
        </p:nvSpPr>
        <p:spPr>
          <a:xfrm>
            <a:off x="2364920" y="2472499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the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0D2A35-31F4-C40C-3EE5-38BA565D26AA}"/>
              </a:ext>
            </a:extLst>
          </p:cNvPr>
          <p:cNvSpPr txBox="1"/>
          <p:nvPr/>
        </p:nvSpPr>
        <p:spPr>
          <a:xfrm>
            <a:off x="1793420" y="3278430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an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530BB5-3CAF-57CF-5E64-2B1CEBE4A365}"/>
              </a:ext>
            </a:extLst>
          </p:cNvPr>
          <p:cNvSpPr txBox="1"/>
          <p:nvPr/>
        </p:nvSpPr>
        <p:spPr>
          <a:xfrm>
            <a:off x="4987446" y="4239810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a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34FE3B-D970-70AB-6AC8-794C8965998A}"/>
              </a:ext>
            </a:extLst>
          </p:cNvPr>
          <p:cNvSpPr txBox="1"/>
          <p:nvPr/>
        </p:nvSpPr>
        <p:spPr>
          <a:xfrm>
            <a:off x="2661556" y="5158332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The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CD2DCE-54F3-1613-3653-0CC2711B5841}"/>
              </a:ext>
            </a:extLst>
          </p:cNvPr>
          <p:cNvSpPr txBox="1"/>
          <p:nvPr/>
        </p:nvSpPr>
        <p:spPr>
          <a:xfrm>
            <a:off x="4715304" y="6081662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a</a:t>
            </a:r>
            <a:endParaRPr lang="en-US" sz="28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9633" y="261988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95355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54816" y="4908485"/>
            <a:ext cx="201983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faster? (</a:t>
            </a:r>
            <a:r>
              <a:rPr lang="en-GB" dirty="0">
                <a:solidFill>
                  <a:schemeClr val="tx1"/>
                </a:solidFill>
              </a:rPr>
              <a:t>Give descriptions to the pictures.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box. (p. 36)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the verbs (p. 36)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39243" cy="10628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947589"/>
            <a:ext cx="705760" cy="10059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89239" y="4308662"/>
            <a:ext cx="675497" cy="59982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green neighbourhood: Problems and Solutions (p. 37)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passage. (p. 36)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year. (p. 36)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9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2088580" y="1304303"/>
            <a:ext cx="2898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700DF9-32D6-D74F-8705-D5308116F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8" y="2080883"/>
            <a:ext cx="6722352" cy="38957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BEE13C-38A6-4B53-5B97-AA347F9BCF70}"/>
              </a:ext>
            </a:extLst>
          </p:cNvPr>
          <p:cNvSpPr txBox="1"/>
          <p:nvPr/>
        </p:nvSpPr>
        <p:spPr>
          <a:xfrm>
            <a:off x="8087287" y="1484561"/>
            <a:ext cx="40322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Discuss and choose a place in an English-speaking country.</a:t>
            </a:r>
            <a:r>
              <a:rPr lang="en-US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671611-47CB-A026-90F6-CB0FC9444CA9}"/>
              </a:ext>
            </a:extLst>
          </p:cNvPr>
          <p:cNvSpPr txBox="1"/>
          <p:nvPr/>
        </p:nvSpPr>
        <p:spPr>
          <a:xfrm>
            <a:off x="8109425" y="2510887"/>
            <a:ext cx="38313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Find information about it, including:</a:t>
            </a:r>
            <a:r>
              <a:rPr lang="en-US" sz="2400" dirty="0"/>
              <a:t> 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GB" sz="24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its </a:t>
            </a:r>
            <a:r>
              <a:rPr lang="en-GB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</a:rPr>
              <a:t>name</a:t>
            </a:r>
            <a:endParaRPr lang="en-US" sz="2400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GB" sz="24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its location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 attractions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1C36A-9D86-FF9D-A787-2E47A6E2C84F}"/>
              </a:ext>
            </a:extLst>
          </p:cNvPr>
          <p:cNvSpPr txBox="1"/>
          <p:nvPr/>
        </p:nvSpPr>
        <p:spPr>
          <a:xfrm>
            <a:off x="8059262" y="4459092"/>
            <a:ext cx="38814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Design a poster to introduce the place and present it to the class.</a:t>
            </a:r>
            <a:r>
              <a:rPr lang="en-US" sz="24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24A361-7897-FB84-EE8D-29CC642F2EDE}"/>
              </a:ext>
            </a:extLst>
          </p:cNvPr>
          <p:cNvSpPr txBox="1"/>
          <p:nvPr/>
        </p:nvSpPr>
        <p:spPr>
          <a:xfrm>
            <a:off x="8109425" y="5720017"/>
            <a:ext cx="38437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Your class votes for the most appealing poster.</a:t>
            </a:r>
            <a:r>
              <a:rPr lang="en-US" sz="2400" dirty="0"/>
              <a:t> 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8C14D604-9633-918B-73C4-5617A0B2B83B}"/>
              </a:ext>
            </a:extLst>
          </p:cNvPr>
          <p:cNvSpPr/>
          <p:nvPr/>
        </p:nvSpPr>
        <p:spPr>
          <a:xfrm>
            <a:off x="7491246" y="58798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EB98CA-AB8F-FAA0-4944-24A69BBD463C}"/>
              </a:ext>
            </a:extLst>
          </p:cNvPr>
          <p:cNvSpPr txBox="1"/>
          <p:nvPr/>
        </p:nvSpPr>
        <p:spPr>
          <a:xfrm>
            <a:off x="7544031" y="57771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2302F450-FED7-7E99-FD48-916471F3D4BA}"/>
              </a:ext>
            </a:extLst>
          </p:cNvPr>
          <p:cNvSpPr/>
          <p:nvPr/>
        </p:nvSpPr>
        <p:spPr>
          <a:xfrm>
            <a:off x="7491246" y="469483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077CD0-0A2A-6EBC-C644-C5EF46E8947D}"/>
              </a:ext>
            </a:extLst>
          </p:cNvPr>
          <p:cNvSpPr txBox="1"/>
          <p:nvPr/>
        </p:nvSpPr>
        <p:spPr>
          <a:xfrm>
            <a:off x="7544031" y="45921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2D946C10-D832-EA4B-742A-7091FA4F4B46}"/>
              </a:ext>
            </a:extLst>
          </p:cNvPr>
          <p:cNvSpPr/>
          <p:nvPr/>
        </p:nvSpPr>
        <p:spPr>
          <a:xfrm>
            <a:off x="7496025" y="26377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EE534F-B2EA-A994-2603-FF3BC66B3D0B}"/>
              </a:ext>
            </a:extLst>
          </p:cNvPr>
          <p:cNvSpPr txBox="1"/>
          <p:nvPr/>
        </p:nvSpPr>
        <p:spPr>
          <a:xfrm>
            <a:off x="7548810" y="25351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391870C7-4D5E-0B1C-DE3C-14B77A792A6D}"/>
              </a:ext>
            </a:extLst>
          </p:cNvPr>
          <p:cNvSpPr/>
          <p:nvPr/>
        </p:nvSpPr>
        <p:spPr>
          <a:xfrm>
            <a:off x="7485423" y="16004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0AE839-40C4-799B-CF8E-C191C79FB3B1}"/>
              </a:ext>
            </a:extLst>
          </p:cNvPr>
          <p:cNvSpPr txBox="1"/>
          <p:nvPr/>
        </p:nvSpPr>
        <p:spPr>
          <a:xfrm>
            <a:off x="7538208" y="14978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  <p:bldP spid="19" grpId="0" animBg="1"/>
      <p:bldP spid="20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9633" y="261988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95355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54816" y="4908485"/>
            <a:ext cx="201983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GB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 watching</a:t>
            </a: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Look at the pictures and write the correct words or phrases to complete the sentences.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Choose the best answer A, B, or C to complete each sentence.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39243" cy="10628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947589"/>
            <a:ext cx="705760" cy="10059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89239" y="4308662"/>
            <a:ext cx="675497" cy="59982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47356" y="5220226"/>
            <a:ext cx="607460" cy="5987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Project: Design </a:t>
            </a:r>
            <a:r>
              <a:rPr lang="en-GB" dirty="0">
                <a:solidFill>
                  <a:schemeClr val="tx1"/>
                </a:solidFill>
              </a:rPr>
              <a:t>a poster introducing a place in an English-speaking country.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Complete the sentences with "a / an" or "the".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Underline and correct the article mistakes in the sentences below.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14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575F4-25BA-C6E2-5DB1-BC79ECB225CC}"/>
              </a:ext>
            </a:extLst>
          </p:cNvPr>
          <p:cNvGrpSpPr/>
          <p:nvPr/>
        </p:nvGrpSpPr>
        <p:grpSpPr>
          <a:xfrm>
            <a:off x="1977677" y="1656607"/>
            <a:ext cx="8706809" cy="4286241"/>
            <a:chOff x="2351421" y="1548141"/>
            <a:chExt cx="8706809" cy="428624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89A5AA5-B0A3-9BB3-85C4-85A949EBB64D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the topic “Englis</a:t>
              </a:r>
              <a:r>
                <a:rPr lang="en-US" sz="2100" dirty="0"/>
                <a:t>h-speaking countries</a:t>
              </a:r>
              <a:r>
                <a:rPr lang="en-US" sz="2100" kern="1200" dirty="0"/>
                <a:t>”</a:t>
              </a:r>
            </a:p>
          </p:txBody>
        </p:sp>
        <p:sp>
          <p:nvSpPr>
            <p:cNvPr id="20" name="Shape 19">
              <a:extLst>
                <a:ext uri="{FF2B5EF4-FFF2-40B4-BE49-F238E27FC236}">
                  <a16:creationId xmlns:a16="http://schemas.microsoft.com/office/drawing/2014/main" id="{ABECE055-D32E-A845-9DE0-A11C58D72CC9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06EA4FD-079E-7139-910E-4EB2EC38241C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Vocabular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BC7583-22CD-FE7B-227C-E75EA1CD8626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 err="1"/>
                <a:t>Aritcles</a:t>
              </a:r>
              <a:endParaRPr lang="en-US" sz="2100" kern="1200" dirty="0"/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C2FACA9F-28A1-155F-545D-5B8E5B9DEA74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82CA2C-A3A0-AF08-9F7F-212834D9B85E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D22347A-056E-D9A7-24EB-FE45CD7FCE30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Design a poster introducing a place in an English-speaking country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187AA49-D04B-DFAD-6792-CFB4D10E818E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189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5491" y="190029"/>
            <a:ext cx="90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921693" y="2409276"/>
            <a:ext cx="8706809" cy="4286241"/>
            <a:chOff x="2351421" y="1548141"/>
            <a:chExt cx="8706809" cy="428624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the topic “Englis</a:t>
              </a:r>
              <a:r>
                <a:rPr lang="en-US" sz="2100" dirty="0"/>
                <a:t>h-speaking countries</a:t>
              </a:r>
              <a:r>
                <a:rPr lang="en-US" sz="2100" kern="1200" dirty="0"/>
                <a:t>”</a:t>
              </a:r>
            </a:p>
          </p:txBody>
        </p:sp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Vocabular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 err="1"/>
                <a:t>Aritcles</a:t>
              </a:r>
              <a:endParaRPr lang="en-US" sz="2100" kern="1200" dirty="0"/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Design a poster introducing a place in an English-speaking country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978" y="1998857"/>
            <a:ext cx="1074004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Prepare for the Second Term Test.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95" y="248140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12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9633" y="261988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95355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54816" y="4908485"/>
            <a:ext cx="201983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GB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 watching</a:t>
            </a: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Look at the pictures and write the correct words or phrases to complete the sentences.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Choose the best answer A, B, or C to complete each sentence.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39243" cy="10628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947589"/>
            <a:ext cx="705760" cy="10059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89239" y="4308662"/>
            <a:ext cx="675497" cy="59982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47356" y="5220226"/>
            <a:ext cx="607460" cy="5987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Project: Design </a:t>
            </a:r>
            <a:r>
              <a:rPr lang="en-GB" dirty="0">
                <a:solidFill>
                  <a:schemeClr val="tx1"/>
                </a:solidFill>
              </a:rPr>
              <a:t>a poster introducing a place in an English-speaking country.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Complete the sentences with "a / an" or "the".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Underline and correct the article mistakes in the sentences below.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GB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 watching</a:t>
            </a: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659A0D-6A28-10EF-02AC-B67E907837C1}"/>
              </a:ext>
            </a:extLst>
          </p:cNvPr>
          <p:cNvSpPr txBox="1"/>
          <p:nvPr/>
        </p:nvSpPr>
        <p:spPr>
          <a:xfrm>
            <a:off x="1502460" y="2370061"/>
            <a:ext cx="3237160" cy="2951619"/>
          </a:xfrm>
          <a:prstGeom prst="cloudCallout">
            <a:avLst>
              <a:gd name="adj1" fmla="val 78031"/>
              <a:gd name="adj2" fmla="val 2672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English-speaking countries are there? 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A137DF-5050-2E96-DD80-7015430BE9B4}"/>
              </a:ext>
            </a:extLst>
          </p:cNvPr>
          <p:cNvSpPr txBox="1"/>
          <p:nvPr/>
        </p:nvSpPr>
        <p:spPr>
          <a:xfrm>
            <a:off x="8449309" y="2319962"/>
            <a:ext cx="1677612" cy="1827193"/>
          </a:xfrm>
          <a:prstGeom prst="cloudCallout">
            <a:avLst>
              <a:gd name="adj1" fmla="val -78841"/>
              <a:gd name="adj2" fmla="val 6692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are they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7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CBDFD56-874E-402C-B5D8-E490571E9DA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C5E21-0CE2-86F2-3B08-0208C24BF6F2}"/>
              </a:ext>
            </a:extLst>
          </p:cNvPr>
          <p:cNvSpPr txBox="1"/>
          <p:nvPr/>
        </p:nvSpPr>
        <p:spPr>
          <a:xfrm>
            <a:off x="3378490" y="2971800"/>
            <a:ext cx="543197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Nhờ</a:t>
            </a:r>
            <a:r>
              <a:rPr lang="en-US" sz="2000" b="1" dirty="0"/>
              <a:t> </a:t>
            </a:r>
            <a:r>
              <a:rPr lang="en-US" sz="2000" b="1" dirty="0" err="1"/>
              <a:t>BTV</a:t>
            </a:r>
            <a:r>
              <a:rPr lang="en-US" sz="2000" b="1" dirty="0"/>
              <a:t> </a:t>
            </a:r>
            <a:r>
              <a:rPr lang="en-US" sz="2000" b="1" dirty="0" err="1"/>
              <a:t>chèn</a:t>
            </a:r>
            <a:r>
              <a:rPr lang="en-US" sz="2000" b="1" dirty="0"/>
              <a:t> video </a:t>
            </a:r>
            <a:r>
              <a:rPr lang="en-US" sz="2000" b="1" dirty="0" err="1"/>
              <a:t>đã</a:t>
            </a:r>
            <a:r>
              <a:rPr lang="en-US" sz="2000" b="1" dirty="0"/>
              <a:t> download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vào</a:t>
            </a:r>
            <a:r>
              <a:rPr lang="en-US" sz="2000" b="1" dirty="0"/>
              <a:t> </a:t>
            </a:r>
            <a:r>
              <a:rPr lang="en-US" sz="2000" b="1" dirty="0" err="1"/>
              <a:t>đây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685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CBDFD56-874E-402C-B5D8-E490571E9DA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C95FD-71C0-B8B3-9C9B-E53C1AC7AE21}"/>
              </a:ext>
            </a:extLst>
          </p:cNvPr>
          <p:cNvSpPr txBox="1"/>
          <p:nvPr/>
        </p:nvSpPr>
        <p:spPr>
          <a:xfrm>
            <a:off x="1165003" y="1515533"/>
            <a:ext cx="3237160" cy="2951619"/>
          </a:xfrm>
          <a:prstGeom prst="cloudCallout">
            <a:avLst>
              <a:gd name="adj1" fmla="val 62562"/>
              <a:gd name="adj2" fmla="val 6379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English-speaking countries are there? 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7F69D-1CED-C8A7-0F88-CC93F02F95D4}"/>
              </a:ext>
            </a:extLst>
          </p:cNvPr>
          <p:cNvSpPr txBox="1"/>
          <p:nvPr/>
        </p:nvSpPr>
        <p:spPr>
          <a:xfrm>
            <a:off x="6662057" y="1355208"/>
            <a:ext cx="1677612" cy="1827193"/>
          </a:xfrm>
          <a:prstGeom prst="cloudCallout">
            <a:avLst>
              <a:gd name="adj1" fmla="val 96357"/>
              <a:gd name="adj2" fmla="val 64245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are they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5C970-A474-DC74-7777-E3D5A7A42C56}"/>
              </a:ext>
            </a:extLst>
          </p:cNvPr>
          <p:cNvSpPr txBox="1"/>
          <p:nvPr/>
        </p:nvSpPr>
        <p:spPr>
          <a:xfrm>
            <a:off x="2095500" y="5073550"/>
            <a:ext cx="45665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6 English-speaking countries in the video.</a:t>
            </a:r>
            <a:endParaRPr lang="en-US" sz="2800" b="1" dirty="0">
              <a:solidFill>
                <a:srgbClr val="00A9A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F2F38-F0DF-7E11-D5F6-A1D4AD9E8261}"/>
              </a:ext>
            </a:extLst>
          </p:cNvPr>
          <p:cNvSpPr txBox="1"/>
          <p:nvPr/>
        </p:nvSpPr>
        <p:spPr>
          <a:xfrm>
            <a:off x="7886468" y="3454303"/>
            <a:ext cx="38265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They are: 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 Philippines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Australia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Republic of Ireland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Canada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 USA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 UK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9633" y="261988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GB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 watching</a:t>
            </a: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Look at the pictures and write the correct words or phrases to complete the sentences.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Choose the best answer A, B, or C to complete each sentence. (p. 132)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39243" cy="10628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40983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1183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at the pictures and write the correct words or phrases to complete the sentences.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52523-B76B-79BB-46BB-34432D4A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55" y="2278055"/>
            <a:ext cx="3242786" cy="231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7801E8-7C78-5417-3826-69F816FC7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607" y="2278054"/>
            <a:ext cx="3242786" cy="231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4B680B-F163-15DE-930A-685BD7755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2745" y="2278055"/>
            <a:ext cx="3242786" cy="231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7D893F-E40D-27C7-0769-62342DD2FB79}"/>
              </a:ext>
            </a:extLst>
          </p:cNvPr>
          <p:cNvSpPr txBox="1"/>
          <p:nvPr/>
        </p:nvSpPr>
        <p:spPr>
          <a:xfrm>
            <a:off x="448967" y="4940546"/>
            <a:ext cx="3869872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Both England and New Zealand are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countries.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1A4F60-6086-7243-0C45-46688E0A6F0E}"/>
              </a:ext>
            </a:extLst>
          </p:cNvPr>
          <p:cNvSpPr txBox="1"/>
          <p:nvPr/>
        </p:nvSpPr>
        <p:spPr>
          <a:xfrm>
            <a:off x="4474607" y="4940546"/>
            <a:ext cx="3303815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great attraction of Scotland is the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E3A35B-D408-9447-0328-4B5D91A9E3BA}"/>
              </a:ext>
            </a:extLst>
          </p:cNvPr>
          <p:cNvSpPr txBox="1"/>
          <p:nvPr/>
        </p:nvSpPr>
        <p:spPr>
          <a:xfrm>
            <a:off x="8538487" y="4940546"/>
            <a:ext cx="2871301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People can go sightseeing by taking a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DF40F7-5CE4-3B64-5D7D-ACEDB1B1F6A1}"/>
              </a:ext>
            </a:extLst>
          </p:cNvPr>
          <p:cNvSpPr txBox="1"/>
          <p:nvPr/>
        </p:nvSpPr>
        <p:spPr>
          <a:xfrm>
            <a:off x="2281593" y="5459472"/>
            <a:ext cx="1295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island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3AB630-D7BD-9E8F-956E-668FC00A712F}"/>
              </a:ext>
            </a:extLst>
          </p:cNvPr>
          <p:cNvSpPr txBox="1"/>
          <p:nvPr/>
        </p:nvSpPr>
        <p:spPr>
          <a:xfrm>
            <a:off x="4937390" y="5986555"/>
            <a:ext cx="1426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castle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0DA32B-CAE5-2402-2A75-02FCB4C19D5C}"/>
              </a:ext>
            </a:extLst>
          </p:cNvPr>
          <p:cNvSpPr txBox="1"/>
          <p:nvPr/>
        </p:nvSpPr>
        <p:spPr>
          <a:xfrm>
            <a:off x="9036702" y="5993541"/>
            <a:ext cx="213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 ride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3082</TotalTime>
  <Words>1258</Words>
  <Application>Microsoft Office PowerPoint</Application>
  <PresentationFormat>Widescreen</PresentationFormat>
  <Paragraphs>175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ChronicaPro-Bold</vt:lpstr>
      <vt:lpstr>ChronicaPro-Book</vt:lpstr>
      <vt:lpstr>ChronicaPro-Medium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NGOC ANH</cp:lastModifiedBy>
  <cp:revision>181</cp:revision>
  <dcterms:created xsi:type="dcterms:W3CDTF">2020-12-09T02:04:09Z</dcterms:created>
  <dcterms:modified xsi:type="dcterms:W3CDTF">2022-05-03T11:04:40Z</dcterms:modified>
</cp:coreProperties>
</file>