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00" r:id="rId2"/>
    <p:sldId id="304" r:id="rId3"/>
    <p:sldId id="302" r:id="rId4"/>
    <p:sldId id="292" r:id="rId5"/>
    <p:sldId id="354" r:id="rId6"/>
    <p:sldId id="355" r:id="rId7"/>
    <p:sldId id="301" r:id="rId8"/>
    <p:sldId id="306" r:id="rId9"/>
    <p:sldId id="333" r:id="rId10"/>
    <p:sldId id="343" r:id="rId11"/>
    <p:sldId id="334" r:id="rId12"/>
    <p:sldId id="353" r:id="rId13"/>
    <p:sldId id="335" r:id="rId14"/>
    <p:sldId id="356" r:id="rId15"/>
    <p:sldId id="341" r:id="rId16"/>
    <p:sldId id="345" r:id="rId17"/>
    <p:sldId id="342" r:id="rId18"/>
    <p:sldId id="315" r:id="rId19"/>
    <p:sldId id="332" r:id="rId20"/>
    <p:sldId id="331" r:id="rId21"/>
    <p:sldId id="328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58"/>
        <p:guide pos="38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4FA5A2-35D7-4010-9436-9BA3DD48353A}" type="datetimeFigureOut">
              <a:rPr lang="en-US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516FE93-87DB-4840-A26C-2A2264E32032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14225" cy="686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988" y="-41275"/>
            <a:ext cx="27698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9: </a:t>
            </a: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English in the World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2.3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5.mp3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5103813" y="2646363"/>
            <a:ext cx="6596062" cy="1736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anose="020F0502020204030204" pitchFamily="34" charset="0"/>
              </a:rPr>
              <a:t>Unit 9: English in the World</a:t>
            </a:r>
            <a:endParaRPr lang="en-US" sz="3200" b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</a:rPr>
              <a:t>Lesson 2.3: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Page</a:t>
            </a:r>
            <a:r>
              <a:rPr lang="en-US" sz="3200">
                <a:latin typeface="Calibri" panose="020F050202020403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73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1370" y="797142"/>
            <a:ext cx="9968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+mn-lt"/>
              </a:rPr>
              <a:t>c. Listen and cross out the word that doesn't follow the note in "a."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Click the word to hear the sound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)</a:t>
            </a:r>
            <a:endParaRPr lang="en-US" sz="3200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1369" y="3427078"/>
            <a:ext cx="10586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+mn-lt"/>
              </a:rPr>
              <a:t>d. Read the words with the sound noted in "a." to a partner. </a:t>
            </a:r>
            <a:endParaRPr lang="en-US" sz="32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1781" y="2096721"/>
            <a:ext cx="192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latin typeface="+mn-lt"/>
              </a:rPr>
              <a:t>Americ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a </a:t>
            </a:r>
            <a:endParaRPr lang="en-US" sz="28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25026" y="2096721"/>
            <a:ext cx="192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latin typeface="+mn-lt"/>
              </a:rPr>
              <a:t>departm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US" sz="2800" i="1" dirty="0">
                <a:solidFill>
                  <a:srgbClr val="000099"/>
                </a:solidFill>
                <a:latin typeface="+mn-lt"/>
              </a:rPr>
              <a:t>nt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 </a:t>
            </a:r>
            <a:endParaRPr lang="en-US" sz="28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08502" y="2096721"/>
            <a:ext cx="192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latin typeface="+mn-lt"/>
              </a:rPr>
              <a:t>postc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a</a:t>
            </a:r>
            <a:r>
              <a:rPr lang="en-US" sz="2800" i="1" dirty="0">
                <a:solidFill>
                  <a:srgbClr val="000099"/>
                </a:solidFill>
                <a:latin typeface="+mn-lt"/>
              </a:rPr>
              <a:t>rd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 </a:t>
            </a:r>
            <a:endParaRPr lang="en-US" sz="28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2" y="2096721"/>
            <a:ext cx="1418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99"/>
                </a:solidFill>
                <a:latin typeface="+mn-lt"/>
              </a:rPr>
              <a:t>summ</a:t>
            </a:r>
            <a:r>
              <a:rPr lang="en-US" sz="2800" i="1" u="sng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US" sz="2800" i="1" dirty="0">
                <a:solidFill>
                  <a:srgbClr val="000099"/>
                </a:solidFill>
                <a:latin typeface="+mn-lt"/>
              </a:rPr>
              <a:t>r</a:t>
            </a:r>
            <a:endParaRPr lang="en-US" sz="2800" dirty="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308502" y="2408349"/>
            <a:ext cx="13415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meri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9170" y="2620212"/>
            <a:ext cx="609600" cy="609600"/>
          </a:xfrm>
          <a:prstGeom prst="rect">
            <a:avLst/>
          </a:prstGeom>
        </p:spPr>
      </p:pic>
      <p:pic>
        <p:nvPicPr>
          <p:cNvPr id="8" name="depart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81825" y="2619993"/>
            <a:ext cx="609600" cy="609600"/>
          </a:xfrm>
          <a:prstGeom prst="rect">
            <a:avLst/>
          </a:prstGeom>
        </p:spPr>
      </p:pic>
      <p:pic>
        <p:nvPicPr>
          <p:cNvPr id="10" name="postcar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4480" y="2619774"/>
            <a:ext cx="609600" cy="609600"/>
          </a:xfrm>
          <a:prstGeom prst="rect">
            <a:avLst/>
          </a:prstGeom>
        </p:spPr>
      </p:pic>
      <p:pic>
        <p:nvPicPr>
          <p:cNvPr id="11" name="summ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6390" y="261985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791" y="1955399"/>
            <a:ext cx="680364" cy="66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6"/>
          <p:cNvSpPr>
            <a:spLocks noChangeArrowheads="1"/>
          </p:cNvSpPr>
          <p:nvPr/>
        </p:nvSpPr>
        <p:spPr bwMode="auto">
          <a:xfrm>
            <a:off x="1017431" y="1218634"/>
            <a:ext cx="11174569" cy="51398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anose="020F0502020204030204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: How was your holiday?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It was great. We went to England.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anose="020F0502020204030204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: Where did you go in England?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We went to London.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anose="020F0502020204030204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: What did you do there?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We went to the National Gallery and saw the London Eye.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anose="020F0502020204030204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: Did you try the local food?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Yes, I ate fish and chips. It was good.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99"/>
                </a:solidFill>
                <a:latin typeface="Calibri" panose="020F0502020204030204" pitchFamily="34" charset="0"/>
              </a:rPr>
              <a:t>Emma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: Well, it was great talking to you. </a:t>
            </a:r>
          </a:p>
        </p:txBody>
      </p:sp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8" y="330200"/>
            <a:ext cx="11377612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69888"/>
            <a:ext cx="10174287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79413" y="876807"/>
            <a:ext cx="6937990" cy="5509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How was your holiday?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It was great.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England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Where did you go in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England</a:t>
            </a:r>
            <a:r>
              <a:rPr lang="en-US" sz="3200" dirty="0">
                <a:latin typeface="Calibri" panose="020F0502020204030204" pitchFamily="34" charset="0"/>
              </a:rPr>
              <a:t>?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London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What did you do there?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the National Gallery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</a:p>
          <a:p>
            <a:r>
              <a:rPr lang="en-US" sz="3200" dirty="0">
                <a:latin typeface="Calibri" panose="020F0502020204030204" pitchFamily="34" charset="0"/>
              </a:rPr>
              <a:t>and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saw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the London Eye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Did you try the local food?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Yes, I ate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fish and chips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dirty="0">
                <a:latin typeface="Calibri" panose="020F0502020204030204" pitchFamily="34" charset="0"/>
              </a:rPr>
              <a:t>It was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good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Well, it was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great talking to you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6775" y="1431925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8363" y="1916113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7563" y="2400300"/>
            <a:ext cx="3638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8200" y="3333750"/>
            <a:ext cx="3952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3113" y="3878263"/>
            <a:ext cx="4743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31050" y="4714875"/>
            <a:ext cx="3819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8663" y="5334000"/>
            <a:ext cx="252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0088" y="5878513"/>
            <a:ext cx="51419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6775" y="1431925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8363" y="1916113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7563" y="2400300"/>
            <a:ext cx="3638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200" y="3333750"/>
            <a:ext cx="3952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3113" y="3878263"/>
            <a:ext cx="4743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1050" y="4714875"/>
            <a:ext cx="3819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8663" y="5334000"/>
            <a:ext cx="252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50088" y="5878513"/>
            <a:ext cx="51419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20"/>
          <p:cNvSpPr>
            <a:spLocks noChangeArrowheads="1"/>
          </p:cNvSpPr>
          <p:nvPr/>
        </p:nvSpPr>
        <p:spPr bwMode="auto">
          <a:xfrm>
            <a:off x="125413" y="948244"/>
            <a:ext cx="7202613" cy="5509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How was your holiday?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It was great.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the USA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Where did you go in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the USA</a:t>
            </a:r>
            <a:r>
              <a:rPr lang="en-US" sz="3200" dirty="0">
                <a:latin typeface="Calibri" panose="020F0502020204030204" pitchFamily="34" charset="0"/>
              </a:rPr>
              <a:t>?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New York City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What did you do there?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Central Park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</a:p>
          <a:p>
            <a:r>
              <a:rPr lang="en-US" sz="3200" dirty="0">
                <a:latin typeface="Calibri" panose="020F0502020204030204" pitchFamily="34" charset="0"/>
              </a:rPr>
              <a:t>and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took photos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Did you try the local food?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Yes, I ate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a hot dog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dirty="0">
                <a:latin typeface="Calibri" panose="020F0502020204030204" pitchFamily="34" charset="0"/>
              </a:rPr>
              <a:t>It was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great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Well, it was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nice seeing you again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15370" name="Text Box 21"/>
          <p:cNvSpPr txBox="1">
            <a:spLocks noChangeArrowheads="1"/>
          </p:cNvSpPr>
          <p:nvPr/>
        </p:nvSpPr>
        <p:spPr bwMode="auto">
          <a:xfrm>
            <a:off x="374650" y="414338"/>
            <a:ext cx="267335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3399FF"/>
                </a:solidFill>
                <a:latin typeface="Calibri" panose="020F0502020204030204" pitchFamily="34" charset="0"/>
              </a:rPr>
              <a:t>Do the same</a:t>
            </a:r>
          </a:p>
        </p:txBody>
      </p:sp>
      <p:sp>
        <p:nvSpPr>
          <p:cNvPr id="15371" name="AutoShape 22"/>
          <p:cNvSpPr>
            <a:spLocks noChangeArrowheads="1"/>
          </p:cNvSpPr>
          <p:nvPr/>
        </p:nvSpPr>
        <p:spPr bwMode="auto">
          <a:xfrm>
            <a:off x="7232650" y="1441450"/>
            <a:ext cx="1328738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AutoShape 23"/>
          <p:cNvSpPr>
            <a:spLocks noChangeArrowheads="1"/>
          </p:cNvSpPr>
          <p:nvPr/>
        </p:nvSpPr>
        <p:spPr bwMode="auto">
          <a:xfrm>
            <a:off x="7232650" y="1927225"/>
            <a:ext cx="1328738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AutoShape 24"/>
          <p:cNvSpPr>
            <a:spLocks noChangeArrowheads="1"/>
          </p:cNvSpPr>
          <p:nvPr/>
        </p:nvSpPr>
        <p:spPr bwMode="auto">
          <a:xfrm>
            <a:off x="7273925" y="2425700"/>
            <a:ext cx="2119313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AutoShape 25"/>
          <p:cNvSpPr>
            <a:spLocks noChangeArrowheads="1"/>
          </p:cNvSpPr>
          <p:nvPr/>
        </p:nvSpPr>
        <p:spPr bwMode="auto">
          <a:xfrm>
            <a:off x="7275513" y="3422650"/>
            <a:ext cx="1841500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AutoShape 26"/>
          <p:cNvSpPr>
            <a:spLocks noChangeArrowheads="1"/>
          </p:cNvSpPr>
          <p:nvPr/>
        </p:nvSpPr>
        <p:spPr bwMode="auto">
          <a:xfrm>
            <a:off x="7232650" y="3922713"/>
            <a:ext cx="1689100" cy="4143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AutoShape 27"/>
          <p:cNvSpPr>
            <a:spLocks noChangeArrowheads="1"/>
          </p:cNvSpPr>
          <p:nvPr/>
        </p:nvSpPr>
        <p:spPr bwMode="auto">
          <a:xfrm>
            <a:off x="7232650" y="4765675"/>
            <a:ext cx="1466850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AutoShape 28"/>
          <p:cNvSpPr>
            <a:spLocks noChangeArrowheads="1"/>
          </p:cNvSpPr>
          <p:nvPr/>
        </p:nvSpPr>
        <p:spPr bwMode="auto">
          <a:xfrm>
            <a:off x="7189788" y="5362575"/>
            <a:ext cx="842962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AutoShape 29"/>
          <p:cNvSpPr>
            <a:spLocks noChangeArrowheads="1"/>
          </p:cNvSpPr>
          <p:nvPr/>
        </p:nvSpPr>
        <p:spPr bwMode="auto">
          <a:xfrm>
            <a:off x="7121525" y="5873750"/>
            <a:ext cx="2644775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6775" y="1431925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8363" y="1916113"/>
            <a:ext cx="2905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7563" y="2400300"/>
            <a:ext cx="3638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200" y="3333750"/>
            <a:ext cx="3952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3113" y="3878263"/>
            <a:ext cx="4743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1050" y="4714875"/>
            <a:ext cx="3819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8663" y="5334000"/>
            <a:ext cx="252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50088" y="5878513"/>
            <a:ext cx="51419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20"/>
          <p:cNvSpPr>
            <a:spLocks noChangeArrowheads="1"/>
          </p:cNvSpPr>
          <p:nvPr/>
        </p:nvSpPr>
        <p:spPr bwMode="auto">
          <a:xfrm>
            <a:off x="125413" y="948244"/>
            <a:ext cx="7202613" cy="5509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How was your holiday?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It was great.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Australia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Where did you go in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Australia</a:t>
            </a:r>
            <a:r>
              <a:rPr lang="en-US" sz="3200" dirty="0">
                <a:latin typeface="Calibri" panose="020F0502020204030204" pitchFamily="34" charset="0"/>
              </a:rPr>
              <a:t>?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Sydney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What did you do there?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We went to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Bondi Beach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</a:p>
          <a:p>
            <a:r>
              <a:rPr lang="en-US" sz="3200" dirty="0">
                <a:latin typeface="Calibri" panose="020F0502020204030204" pitchFamily="34" charset="0"/>
              </a:rPr>
              <a:t>and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met friendly people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Did you try the local food?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Mike</a:t>
            </a:r>
            <a:r>
              <a:rPr lang="en-US" sz="3200" dirty="0">
                <a:latin typeface="Calibri" panose="020F0502020204030204" pitchFamily="34" charset="0"/>
              </a:rPr>
              <a:t>: Yes, I ate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some pavlova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dirty="0">
                <a:latin typeface="Calibri" panose="020F0502020204030204" pitchFamily="34" charset="0"/>
              </a:rPr>
              <a:t>It was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delicious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  <a:p>
            <a:r>
              <a:rPr lang="en-US" sz="3200" b="1" dirty="0">
                <a:latin typeface="Calibri" panose="020F0502020204030204" pitchFamily="34" charset="0"/>
              </a:rPr>
              <a:t>Emma</a:t>
            </a:r>
            <a:r>
              <a:rPr lang="en-US" sz="3200" dirty="0">
                <a:latin typeface="Calibri" panose="020F0502020204030204" pitchFamily="34" charset="0"/>
              </a:rPr>
              <a:t>: Well, it was </a:t>
            </a:r>
            <a:r>
              <a:rPr lang="en-US" sz="3200" dirty="0">
                <a:solidFill>
                  <a:srgbClr val="3399FF"/>
                </a:solidFill>
                <a:latin typeface="Calibri" panose="020F0502020204030204" pitchFamily="34" charset="0"/>
              </a:rPr>
              <a:t>nice talking to you</a:t>
            </a:r>
            <a:r>
              <a:rPr lang="en-US" sz="3200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15370" name="Text Box 21"/>
          <p:cNvSpPr txBox="1">
            <a:spLocks noChangeArrowheads="1"/>
          </p:cNvSpPr>
          <p:nvPr/>
        </p:nvSpPr>
        <p:spPr bwMode="auto">
          <a:xfrm>
            <a:off x="374650" y="414338"/>
            <a:ext cx="267335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3399FF"/>
                </a:solidFill>
                <a:latin typeface="Calibri" panose="020F0502020204030204" pitchFamily="34" charset="0"/>
              </a:rPr>
              <a:t>Do the same</a:t>
            </a:r>
          </a:p>
        </p:txBody>
      </p:sp>
      <p:sp>
        <p:nvSpPr>
          <p:cNvPr id="15371" name="AutoShape 22"/>
          <p:cNvSpPr>
            <a:spLocks noChangeArrowheads="1"/>
          </p:cNvSpPr>
          <p:nvPr/>
        </p:nvSpPr>
        <p:spPr bwMode="auto">
          <a:xfrm>
            <a:off x="8669337" y="1462881"/>
            <a:ext cx="1328738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AutoShape 23"/>
          <p:cNvSpPr>
            <a:spLocks noChangeArrowheads="1"/>
          </p:cNvSpPr>
          <p:nvPr/>
        </p:nvSpPr>
        <p:spPr bwMode="auto">
          <a:xfrm>
            <a:off x="8669337" y="1958974"/>
            <a:ext cx="1328738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AutoShape 24"/>
          <p:cNvSpPr>
            <a:spLocks noChangeArrowheads="1"/>
          </p:cNvSpPr>
          <p:nvPr/>
        </p:nvSpPr>
        <p:spPr bwMode="auto">
          <a:xfrm>
            <a:off x="9494838" y="2457486"/>
            <a:ext cx="1084557" cy="42700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AutoShape 25"/>
          <p:cNvSpPr>
            <a:spLocks noChangeArrowheads="1"/>
          </p:cNvSpPr>
          <p:nvPr/>
        </p:nvSpPr>
        <p:spPr bwMode="auto">
          <a:xfrm>
            <a:off x="9155407" y="3422650"/>
            <a:ext cx="1841500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AutoShape 26"/>
          <p:cNvSpPr>
            <a:spLocks noChangeArrowheads="1"/>
          </p:cNvSpPr>
          <p:nvPr/>
        </p:nvSpPr>
        <p:spPr bwMode="auto">
          <a:xfrm>
            <a:off x="9040812" y="3924301"/>
            <a:ext cx="2612472" cy="43288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AutoShape 27"/>
          <p:cNvSpPr>
            <a:spLocks noChangeArrowheads="1"/>
          </p:cNvSpPr>
          <p:nvPr/>
        </p:nvSpPr>
        <p:spPr bwMode="auto">
          <a:xfrm>
            <a:off x="8795178" y="4768591"/>
            <a:ext cx="1942244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AutoShape 28"/>
          <p:cNvSpPr>
            <a:spLocks noChangeArrowheads="1"/>
          </p:cNvSpPr>
          <p:nvPr/>
        </p:nvSpPr>
        <p:spPr bwMode="auto">
          <a:xfrm>
            <a:off x="8143876" y="5357714"/>
            <a:ext cx="1223408" cy="41335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AutoShape 29"/>
          <p:cNvSpPr>
            <a:spLocks noChangeArrowheads="1"/>
          </p:cNvSpPr>
          <p:nvPr/>
        </p:nvSpPr>
        <p:spPr bwMode="auto">
          <a:xfrm>
            <a:off x="9818688" y="5909469"/>
            <a:ext cx="2247900" cy="35310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455613"/>
            <a:ext cx="2943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18"/>
          <p:cNvSpPr>
            <a:spLocks noChangeArrowheads="1"/>
          </p:cNvSpPr>
          <p:nvPr/>
        </p:nvSpPr>
        <p:spPr bwMode="auto">
          <a:xfrm>
            <a:off x="1081825" y="1369577"/>
            <a:ext cx="10854744" cy="26013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a. You just returned home from a holiday. In pairs: Student B, page 122 (file 10), Student A, answer Student B's questions about your trip. Then, swap roles. Ask questions and complete the table about Student B's holiday.</a:t>
            </a:r>
            <a:r>
              <a:rPr lang="en-US" sz="32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626" y="1331112"/>
            <a:ext cx="6572250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17" y="423863"/>
            <a:ext cx="5704089" cy="180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517" y="2287714"/>
            <a:ext cx="5739890" cy="4066349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900" y="459224"/>
            <a:ext cx="2943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993" y="1956113"/>
            <a:ext cx="1076801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0" y="793683"/>
            <a:ext cx="2293160" cy="14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688" y="1419225"/>
            <a:ext cx="10364787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Write a paragraph (about 70 words) about your holiday. Your paragraph should include: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 Where did you go?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 What did you do?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 What did you eat?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 How did you feel?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2713" y="1571625"/>
            <a:ext cx="1920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6175" y="2435225"/>
            <a:ext cx="42576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1382713" y="5595938"/>
            <a:ext cx="2378075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713" y="3467100"/>
            <a:ext cx="3949700" cy="8048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51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6013" y="4483100"/>
            <a:ext cx="40528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413" y="472156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0200"/>
            <a:ext cx="8983345" cy="612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037388" y="593984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6537" y="2284412"/>
            <a:ext cx="97155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Pronunciation:</a:t>
            </a:r>
          </a:p>
          <a:p>
            <a:pPr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- Practice pronouncing the /ə/ sound. </a:t>
            </a:r>
          </a:p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Speaking:</a:t>
            </a:r>
          </a:p>
          <a:p>
            <a:pPr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- Make a conversation about holidays.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ChangeArrowheads="1"/>
          </p:cNvSpPr>
          <p:nvPr/>
        </p:nvSpPr>
        <p:spPr bwMode="auto">
          <a:xfrm>
            <a:off x="333375" y="693738"/>
            <a:ext cx="3362325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425" y="1694416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Practice the /ə/ sound.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Practice talking about a holiday.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Review the vocabulary and grammar notes in </a:t>
            </a:r>
            <a:r>
              <a:rPr lang="en-US" sz="36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0099"/>
                </a:solidFill>
                <a:latin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0099"/>
                </a:solidFill>
                <a:latin typeface="Calibri" panose="020F0502020204030204" pitchFamily="34" charset="0"/>
              </a:rPr>
              <a:t>-Learn Smart World Notebook</a:t>
            </a: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 (pages 56 &amp; 57).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Prepare the next lesson (page 74 SB)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Play the consolidation games in </a:t>
            </a:r>
            <a:r>
              <a:rPr lang="en-US" sz="3600" b="1" i="1" dirty="0">
                <a:solidFill>
                  <a:srgbClr val="000099"/>
                </a:solidFill>
                <a:latin typeface="Calibri" panose="020F0502020204030204" pitchFamily="34" charset="0"/>
              </a:rPr>
              <a:t>Tieng Anh 7 </a:t>
            </a:r>
            <a:r>
              <a:rPr lang="en-US" sz="36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0099"/>
                </a:solidFill>
                <a:latin typeface="Calibri" panose="020F0502020204030204" pitchFamily="34" charset="0"/>
              </a:rPr>
              <a:t>-Learn Smart World DHA App</a:t>
            </a: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 on </a:t>
            </a: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4578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196013" y="588963"/>
            <a:ext cx="5980112" cy="42473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- practice pronouncing the /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ə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/ sound.</a:t>
            </a:r>
            <a:r>
              <a:rPr lang="en-US" i="1" dirty="0"/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- ask and answer about your holidays. 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hover			B. defeat		C. contact		D. happen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wallet		B. postcard	C. demon		D. July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united		B. annual 		C. fantastic		D. excited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711175" y="14555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310453" y="3376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89339" y="522257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343" y="1637022"/>
            <a:ext cx="278099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hʌvər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29388" y="1689087"/>
            <a:ext cx="2913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/dɪˈfi:t/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01987" y="1702898"/>
            <a:ext cx="248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/ˈkɑ:ntækt/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76009" y="1666288"/>
            <a:ext cx="281599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/ˈhæpən/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2627" y="3582109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wɑ:lɪt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89551" y="3575747"/>
            <a:ext cx="275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/ˈpoʊstkɑ:rd/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17773" y="3543957"/>
            <a:ext cx="257821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di:mən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604490" y="354395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/dʒʊˈlaɪ/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531160"/>
            <a:ext cx="2507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juˈnaɪtɪd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65707" y="5546895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/ˈænjuəl/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601987" y="5525943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fænˈtæstɪk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50628" y="5546895"/>
            <a:ext cx="25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/ɪkˈsaɪtɪd/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99342" y="273364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f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rry			B. r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turn		C. r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ggae		D. ev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nt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st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dium		B. fant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sy		C. tr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dition	D. sp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ghetti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sp</a:t>
            </a:r>
            <a:r>
              <a:rPr lang="en-US" sz="3200" u="sng" dirty="0">
                <a:latin typeface="+mj-lt"/>
              </a:rPr>
              <a:t>ea</a:t>
            </a:r>
            <a:r>
              <a:rPr lang="en-US" sz="3200" dirty="0">
                <a:latin typeface="+mj-lt"/>
              </a:rPr>
              <a:t>k 		B. st</a:t>
            </a:r>
            <a:r>
              <a:rPr lang="en-US" sz="3200" u="sng" dirty="0">
                <a:latin typeface="+mj-lt"/>
              </a:rPr>
              <a:t>ea</a:t>
            </a:r>
            <a:r>
              <a:rPr lang="en-US" sz="3200" dirty="0">
                <a:latin typeface="+mj-lt"/>
              </a:rPr>
              <a:t>l		C. w</a:t>
            </a:r>
            <a:r>
              <a:rPr lang="en-US" sz="3200" u="sng" dirty="0">
                <a:latin typeface="+mj-lt"/>
              </a:rPr>
              <a:t>ea</a:t>
            </a:r>
            <a:r>
              <a:rPr lang="en-US" sz="3200" dirty="0">
                <a:latin typeface="+mj-lt"/>
              </a:rPr>
              <a:t>r		D. t</a:t>
            </a:r>
            <a:r>
              <a:rPr lang="en-US" sz="3200" u="sng" dirty="0">
                <a:latin typeface="+mj-lt"/>
              </a:rPr>
              <a:t>ea</a:t>
            </a:r>
            <a:r>
              <a:rPr lang="en-US" sz="3200" dirty="0">
                <a:latin typeface="+mj-lt"/>
              </a:rPr>
              <a:t>ch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9" y="85505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92123" y="137588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2520" y="33400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18071" y="531321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87810" y="1720972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/ˈferi/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46660" y="1712192"/>
            <a:ext cx="27044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rɪˈtɜːrn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8120" y="1667175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/ˈreɡeɪ/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608286" y="1642065"/>
            <a:ext cx="2471896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ɪˈvent/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17906" y="5480292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/spi:k/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19387" y="5472940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/wer/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650539" y="3581934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spəˈɡeti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8669" y="3600632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/ˈsteɪdiəm/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12321" y="361364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/ˈfæntəsi/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721076" y="5496694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/ti:tʃ/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51107" y="3619272"/>
            <a:ext cx="252807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trəˈdɪʃn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18078" y="554997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/sti:l/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13278" y="258113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  <a:latin typeface="+mj-lt"/>
              </a:rPr>
              <a:t>pronounced differently from that of the other words.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33375" y="817563"/>
            <a:ext cx="3989388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3225" y="395288"/>
            <a:ext cx="2747963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93788" y="2913063"/>
            <a:ext cx="9990137" cy="27699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Did you go on holiday?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Where did you go?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What did you do?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What did you eat?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246188" y="1911350"/>
            <a:ext cx="784225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accent1"/>
                </a:solidFill>
                <a:latin typeface="Calibri" panose="020F0502020204030204" pitchFamily="34" charset="0"/>
              </a:rPr>
              <a:t>Ask and answer the following questions.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3663" y="-7934325"/>
            <a:ext cx="13350876" cy="149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04875"/>
            <a:ext cx="53006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2363" y="384175"/>
            <a:ext cx="7905726" cy="254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53152" y="3062311"/>
            <a:ext cx="90195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+mn-lt"/>
              </a:rPr>
              <a:t>b. Listen to the words and focus on the underlined letters. </a:t>
            </a:r>
            <a:r>
              <a:rPr lang="en-US" sz="2400" b="1" dirty="0">
                <a:latin typeface="+mn-lt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Click the word to hear the sound</a:t>
            </a:r>
            <a:r>
              <a:rPr lang="en-US" sz="2400" b="1" dirty="0">
                <a:latin typeface="+mn-lt"/>
              </a:rPr>
              <a:t>)</a:t>
            </a:r>
            <a:endParaRPr lang="en-US" sz="3200" dirty="0">
              <a:latin typeface="+mn-lt"/>
            </a:endParaRPr>
          </a:p>
        </p:txBody>
      </p:sp>
      <p:pic>
        <p:nvPicPr>
          <p:cNvPr id="4" name="souven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6245" y="4780543"/>
            <a:ext cx="609600" cy="609600"/>
          </a:xfrm>
          <a:prstGeom prst="rect">
            <a:avLst/>
          </a:prstGeom>
        </p:spPr>
      </p:pic>
      <p:pic>
        <p:nvPicPr>
          <p:cNvPr id="5" name="we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0855" y="4779986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0676" y="4167742"/>
            <a:ext cx="1721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99"/>
                </a:solidFill>
                <a:latin typeface="+mn-lt"/>
              </a:rPr>
              <a:t>souv</a:t>
            </a:r>
            <a:r>
              <a:rPr lang="en-US" sz="3200" i="1" u="sng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US" sz="3200" i="1" dirty="0">
                <a:solidFill>
                  <a:srgbClr val="000099"/>
                </a:solidFill>
                <a:latin typeface="+mn-lt"/>
              </a:rPr>
              <a:t>nir </a:t>
            </a:r>
            <a:endParaRPr lang="en-US" sz="32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0981" y="4182670"/>
            <a:ext cx="1721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99"/>
                </a:solidFill>
                <a:latin typeface="+mn-lt"/>
              </a:rPr>
              <a:t>weath</a:t>
            </a:r>
            <a:r>
              <a:rPr lang="en-US" sz="3200" i="1" u="sng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US" sz="3200" i="1" dirty="0">
                <a:solidFill>
                  <a:srgbClr val="000099"/>
                </a:solidFill>
                <a:latin typeface="+mn-lt"/>
              </a:rPr>
              <a:t>r</a:t>
            </a:r>
            <a:endParaRPr lang="en-US" sz="3200" dirty="0">
              <a:solidFill>
                <a:srgbClr val="000099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998</Words>
  <Application>Microsoft Office PowerPoint</Application>
  <PresentationFormat>Widescreen</PresentationFormat>
  <Paragraphs>114</Paragraphs>
  <Slides>23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262</cp:revision>
  <dcterms:created xsi:type="dcterms:W3CDTF">2020-12-08T03:17:00Z</dcterms:created>
  <dcterms:modified xsi:type="dcterms:W3CDTF">2023-07-26T08:53:32Z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156C2CA485804F4A85B746838CDB07F1</vt:lpwstr>
  </property>
  <property fmtid="{D5CDD505-2E9C-101B-9397-08002B2CF9AE}" pid="3" name="KSOProductBuildVer">
    <vt:lpwstr>1033-11.2.0.11486</vt:lpwstr>
  </property>
</Properties>
</file>