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56" r:id="rId5"/>
    <p:sldId id="257" r:id="rId6"/>
    <p:sldId id="285" r:id="rId7"/>
    <p:sldId id="264" r:id="rId8"/>
    <p:sldId id="286" r:id="rId9"/>
    <p:sldId id="266" r:id="rId10"/>
    <p:sldId id="267" r:id="rId11"/>
    <p:sldId id="268" r:id="rId12"/>
    <p:sldId id="269" r:id="rId13"/>
    <p:sldId id="273" r:id="rId14"/>
    <p:sldId id="276" r:id="rId15"/>
    <p:sldId id="274" r:id="rId16"/>
    <p:sldId id="287" r:id="rId17"/>
    <p:sldId id="279" r:id="rId18"/>
    <p:sldId id="26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FDFF"/>
    <a:srgbClr val="1F4E79"/>
    <a:srgbClr val="15142A"/>
    <a:srgbClr val="FAED3B"/>
    <a:srgbClr val="70AD47"/>
    <a:srgbClr val="3CDFE6"/>
    <a:srgbClr val="0C0D0E"/>
    <a:srgbClr val="ED7D31"/>
    <a:srgbClr val="C55A11"/>
    <a:srgbClr val="FFD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6" autoAdjust="0"/>
    <p:restoredTop sz="84954" autoAdjust="0"/>
  </p:normalViewPr>
  <p:slideViewPr>
    <p:cSldViewPr snapToGrid="0">
      <p:cViewPr varScale="1">
        <p:scale>
          <a:sx n="62" d="100"/>
          <a:sy n="62" d="100"/>
        </p:scale>
        <p:origin x="-62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17.wmf"/><Relationship Id="rId4"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3.wmf"/><Relationship Id="rId4"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DE1D38-BD17-49A6-95D2-B49A9F50C38D}" type="datetimeFigureOut">
              <a:rPr lang="en-US" smtClean="0"/>
              <a:t>8/2/2021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53803E-8E33-4029-8D44-A024EE76A588}" type="slidenum">
              <a:rPr lang="en-US" smtClean="0"/>
              <a:t>‹#›</a:t>
            </a:fld>
            <a:endParaRPr lang="en-US"/>
          </a:p>
        </p:txBody>
      </p:sp>
    </p:spTree>
    <p:extLst>
      <p:ext uri="{BB962C8B-B14F-4D97-AF65-F5344CB8AC3E}">
        <p14:creationId xmlns:p14="http://schemas.microsoft.com/office/powerpoint/2010/main" val="33755512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8/2/2021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a:t>
            </a:fld>
            <a:endParaRPr lang="en-US"/>
          </a:p>
        </p:txBody>
      </p:sp>
    </p:spTree>
    <p:extLst>
      <p:ext uri="{BB962C8B-B14F-4D97-AF65-F5344CB8AC3E}">
        <p14:creationId xmlns:p14="http://schemas.microsoft.com/office/powerpoint/2010/main" val="3452768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14</a:t>
            </a:fld>
            <a:endParaRPr lang="en-US"/>
          </a:p>
        </p:txBody>
      </p:sp>
    </p:spTree>
    <p:extLst>
      <p:ext uri="{BB962C8B-B14F-4D97-AF65-F5344CB8AC3E}">
        <p14:creationId xmlns:p14="http://schemas.microsoft.com/office/powerpoint/2010/main" val="293402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3</a:t>
            </a:fld>
            <a:endParaRPr lang="en-US"/>
          </a:p>
        </p:txBody>
      </p:sp>
    </p:spTree>
    <p:extLst>
      <p:ext uri="{BB962C8B-B14F-4D97-AF65-F5344CB8AC3E}">
        <p14:creationId xmlns:p14="http://schemas.microsoft.com/office/powerpoint/2010/main" val="1781686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6</a:t>
            </a:fld>
            <a:endParaRPr lang="en-US"/>
          </a:p>
        </p:txBody>
      </p:sp>
    </p:spTree>
    <p:extLst>
      <p:ext uri="{BB962C8B-B14F-4D97-AF65-F5344CB8AC3E}">
        <p14:creationId xmlns:p14="http://schemas.microsoft.com/office/powerpoint/2010/main" val="3037291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4056233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9</a:t>
            </a:fld>
            <a:endParaRPr lang="en-US"/>
          </a:p>
        </p:txBody>
      </p:sp>
    </p:spTree>
    <p:extLst>
      <p:ext uri="{BB962C8B-B14F-4D97-AF65-F5344CB8AC3E}">
        <p14:creationId xmlns:p14="http://schemas.microsoft.com/office/powerpoint/2010/main" val="1387036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10</a:t>
            </a:fld>
            <a:endParaRPr lang="en-US"/>
          </a:p>
        </p:txBody>
      </p:sp>
    </p:spTree>
    <p:extLst>
      <p:ext uri="{BB962C8B-B14F-4D97-AF65-F5344CB8AC3E}">
        <p14:creationId xmlns:p14="http://schemas.microsoft.com/office/powerpoint/2010/main" val="1580723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3893945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12</a:t>
            </a:fld>
            <a:endParaRPr lang="en-US"/>
          </a:p>
        </p:txBody>
      </p:sp>
    </p:spTree>
    <p:extLst>
      <p:ext uri="{BB962C8B-B14F-4D97-AF65-F5344CB8AC3E}">
        <p14:creationId xmlns:p14="http://schemas.microsoft.com/office/powerpoint/2010/main" val="1568761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HS trả lời đúng thì ẤN VÀO HÌNH MÁY MAY</a:t>
            </a:r>
          </a:p>
          <a:p>
            <a:r>
              <a:rPr lang="en-US" dirty="0"/>
              <a:t>HS trả lời sai thì ấn vào THỰC TẾ</a:t>
            </a:r>
          </a:p>
        </p:txBody>
      </p:sp>
      <p:sp>
        <p:nvSpPr>
          <p:cNvPr id="4" name="Slide Number Placeholder 3"/>
          <p:cNvSpPr>
            <a:spLocks noGrp="1"/>
          </p:cNvSpPr>
          <p:nvPr>
            <p:ph type="sldNum" sz="quarter" idx="5"/>
          </p:nvPr>
        </p:nvSpPr>
        <p:spPr/>
        <p:txBody>
          <a:bodyPr/>
          <a:lstStyle/>
          <a:p>
            <a:fld id="{C853816F-A1CF-4485-B308-1B9F14B36EAD}" type="slidenum">
              <a:rPr lang="en-US" smtClean="0"/>
              <a:t>13</a:t>
            </a:fld>
            <a:endParaRPr lang="en-US"/>
          </a:p>
        </p:txBody>
      </p:sp>
    </p:spTree>
    <p:extLst>
      <p:ext uri="{BB962C8B-B14F-4D97-AF65-F5344CB8AC3E}">
        <p14:creationId xmlns:p14="http://schemas.microsoft.com/office/powerpoint/2010/main" val="2363568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A6BB99EB-0E86-4FEA-A9C4-501D4E755A2B}"/>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xmlns=""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84E866-B322-455F-AC32-8C164B8CD9C7}"/>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xmlns=""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90EEBE1-2BAF-4C94-8403-6E8454F9BC4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xmlns=""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89105E-DF25-4F38-BDE2-9B00C2C44FC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xmlns=""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DBB3B14-C886-4F84-9FD5-11C8320E1FED}"/>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8" name="Footer Placeholder 7">
            <a:extLst>
              <a:ext uri="{FF2B5EF4-FFF2-40B4-BE49-F238E27FC236}">
                <a16:creationId xmlns:a16="http://schemas.microsoft.com/office/drawing/2014/main" xmlns=""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54FEF9-8D09-4091-BE99-B6264EBD34B3}"/>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4" name="Footer Placeholder 3">
            <a:extLst>
              <a:ext uri="{FF2B5EF4-FFF2-40B4-BE49-F238E27FC236}">
                <a16:creationId xmlns:a16="http://schemas.microsoft.com/office/drawing/2014/main" xmlns=""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2A62B2-A6D1-4A6F-8B20-80606F478544}"/>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3" name="Footer Placeholder 2">
            <a:extLst>
              <a:ext uri="{FF2B5EF4-FFF2-40B4-BE49-F238E27FC236}">
                <a16:creationId xmlns:a16="http://schemas.microsoft.com/office/drawing/2014/main" xmlns=""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35F890-BB8A-49E1-880A-924FD6FE402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xmlns=""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xmlns=""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BAF67FF-F8F1-4B22-A471-9317ED3A25F0}"/>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xmlns=""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xmlns=""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xmlns=""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29.jpeg"/><Relationship Id="rId12" Type="http://schemas.openxmlformats.org/officeDocument/2006/relationships/slide" Target="slide11.xml"/><Relationship Id="rId2" Type="http://schemas.microsoft.com/office/2007/relationships/media" Target="../media/media1.mp4"/><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slide" Target="slide10.xml"/><Relationship Id="rId5" Type="http://schemas.openxmlformats.org/officeDocument/2006/relationships/image" Target="../media/image28.png"/><Relationship Id="rId15" Type="http://schemas.openxmlformats.org/officeDocument/2006/relationships/image" Target="../media/image34.gif"/><Relationship Id="rId10" Type="http://schemas.openxmlformats.org/officeDocument/2006/relationships/image" Target="../media/image32.png"/><Relationship Id="rId4" Type="http://schemas.openxmlformats.org/officeDocument/2006/relationships/notesSlide" Target="../notesSlides/notesSlide6.xml"/><Relationship Id="rId9" Type="http://schemas.openxmlformats.org/officeDocument/2006/relationships/image" Target="../media/image31.png"/><Relationship Id="rId1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gif"/><Relationship Id="rId3" Type="http://schemas.openxmlformats.org/officeDocument/2006/relationships/slideLayout" Target="../slideLayouts/slideLayout2.xml"/><Relationship Id="rId7" Type="http://schemas.openxmlformats.org/officeDocument/2006/relationships/image" Target="../media/image29.jpeg"/><Relationship Id="rId12" Type="http://schemas.openxmlformats.org/officeDocument/2006/relationships/image" Target="../media/image33.png"/><Relationship Id="rId17" Type="http://schemas.openxmlformats.org/officeDocument/2006/relationships/slide" Target="slide12.xml"/><Relationship Id="rId2" Type="http://schemas.microsoft.com/office/2007/relationships/media" Target="../media/media1.mp4"/><Relationship Id="rId16" Type="http://schemas.openxmlformats.org/officeDocument/2006/relationships/slide" Target="slide11.xml"/><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31.png"/><Relationship Id="rId5" Type="http://schemas.openxmlformats.org/officeDocument/2006/relationships/image" Target="../media/image28.png"/><Relationship Id="rId15" Type="http://schemas.openxmlformats.org/officeDocument/2006/relationships/slide" Target="slide10.xml"/><Relationship Id="rId10" Type="http://schemas.openxmlformats.org/officeDocument/2006/relationships/image" Target="../media/image36.png"/><Relationship Id="rId4" Type="http://schemas.openxmlformats.org/officeDocument/2006/relationships/notesSlide" Target="../notesSlides/notesSlide7.xml"/><Relationship Id="rId9" Type="http://schemas.openxmlformats.org/officeDocument/2006/relationships/image" Target="../media/image35.png"/><Relationship Id="rId1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slide" Target="slide10.xml"/><Relationship Id="rId3" Type="http://schemas.openxmlformats.org/officeDocument/2006/relationships/slideLayout" Target="../slideLayouts/slideLayout2.xml"/><Relationship Id="rId7" Type="http://schemas.openxmlformats.org/officeDocument/2006/relationships/image" Target="../media/image29.jpeg"/><Relationship Id="rId12" Type="http://schemas.openxmlformats.org/officeDocument/2006/relationships/image" Target="../media/image32.png"/><Relationship Id="rId2" Type="http://schemas.microsoft.com/office/2007/relationships/media" Target="../media/media1.mp4"/><Relationship Id="rId16" Type="http://schemas.openxmlformats.org/officeDocument/2006/relationships/slide" Target="slide13.xml"/><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34.gif"/><Relationship Id="rId5" Type="http://schemas.openxmlformats.org/officeDocument/2006/relationships/image" Target="../media/image28.png"/><Relationship Id="rId15" Type="http://schemas.openxmlformats.org/officeDocument/2006/relationships/slide" Target="slide12.xml"/><Relationship Id="rId10" Type="http://schemas.openxmlformats.org/officeDocument/2006/relationships/image" Target="../media/image33.png"/><Relationship Id="rId4" Type="http://schemas.openxmlformats.org/officeDocument/2006/relationships/notesSlide" Target="../notesSlides/notesSlide8.xml"/><Relationship Id="rId9" Type="http://schemas.openxmlformats.org/officeDocument/2006/relationships/image" Target="../media/image31.png"/><Relationship Id="rId14" Type="http://schemas.openxmlformats.org/officeDocument/2006/relationships/slide" Target="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slide" Target="slide11.xml"/><Relationship Id="rId3" Type="http://schemas.openxmlformats.org/officeDocument/2006/relationships/slideLayout" Target="../slideLayouts/slideLayout2.xml"/><Relationship Id="rId7" Type="http://schemas.openxmlformats.org/officeDocument/2006/relationships/image" Target="../media/image29.jpeg"/><Relationship Id="rId12" Type="http://schemas.openxmlformats.org/officeDocument/2006/relationships/slide" Target="slide10.xml"/><Relationship Id="rId2" Type="http://schemas.microsoft.com/office/2007/relationships/media" Target="../media/media1.mp4"/><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34.gif"/><Relationship Id="rId10" Type="http://schemas.openxmlformats.org/officeDocument/2006/relationships/image" Target="../media/image31.png"/><Relationship Id="rId4" Type="http://schemas.openxmlformats.org/officeDocument/2006/relationships/notesSlide" Target="../notesSlides/notesSlide9.xml"/><Relationship Id="rId9" Type="http://schemas.openxmlformats.org/officeDocument/2006/relationships/image" Target="../media/image33.png"/><Relationship Id="rId14" Type="http://schemas.openxmlformats.org/officeDocument/2006/relationships/slide" Target="slide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image" Target="../media/image6.wmf"/><Relationship Id="rId12"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image" Target="../media/image11.png"/><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image" Target="../media/image8.wmf"/><Relationship Id="rId5" Type="http://schemas.openxmlformats.org/officeDocument/2006/relationships/oleObject" Target="../embeddings/oleObject2.bin"/><Relationship Id="rId15" Type="http://schemas.openxmlformats.org/officeDocument/2006/relationships/image" Target="../media/image10.wmf"/><Relationship Id="rId10" Type="http://schemas.openxmlformats.org/officeDocument/2006/relationships/oleObject" Target="../embeddings/oleObject5.bin"/><Relationship Id="rId4" Type="http://schemas.openxmlformats.org/officeDocument/2006/relationships/image" Target="../media/image5.wmf"/><Relationship Id="rId9" Type="http://schemas.openxmlformats.org/officeDocument/2006/relationships/image" Target="../media/image7.wmf"/><Relationship Id="rId1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17.wmf"/><Relationship Id="rId3" Type="http://schemas.openxmlformats.org/officeDocument/2006/relationships/image" Target="../media/image18.png"/><Relationship Id="rId7" Type="http://schemas.openxmlformats.org/officeDocument/2006/relationships/image" Target="../media/image14.wmf"/><Relationship Id="rId12"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9.bin"/><Relationship Id="rId11" Type="http://schemas.openxmlformats.org/officeDocument/2006/relationships/image" Target="../media/image16.wmf"/><Relationship Id="rId5" Type="http://schemas.openxmlformats.org/officeDocument/2006/relationships/image" Target="../media/image13.wmf"/><Relationship Id="rId10" Type="http://schemas.openxmlformats.org/officeDocument/2006/relationships/oleObject" Target="../embeddings/oleObject11.bin"/><Relationship Id="rId4" Type="http://schemas.openxmlformats.org/officeDocument/2006/relationships/oleObject" Target="../embeddings/oleObject8.bin"/><Relationship Id="rId9" Type="http://schemas.openxmlformats.org/officeDocument/2006/relationships/image" Target="../media/image15.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23.wmf"/><Relationship Id="rId3" Type="http://schemas.openxmlformats.org/officeDocument/2006/relationships/image" Target="../media/image18.png"/><Relationship Id="rId7" Type="http://schemas.openxmlformats.org/officeDocument/2006/relationships/image" Target="../media/image20.wmf"/><Relationship Id="rId12"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4.bin"/><Relationship Id="rId11" Type="http://schemas.openxmlformats.org/officeDocument/2006/relationships/image" Target="../media/image22.wmf"/><Relationship Id="rId5" Type="http://schemas.openxmlformats.org/officeDocument/2006/relationships/image" Target="../media/image19.w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21.wmf"/></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xmlns="" id="{F4B5F415-7490-4054-85B4-10F7AE6D3385}"/>
              </a:ext>
            </a:extLst>
          </p:cNvPr>
          <p:cNvSpPr>
            <a:spLocks noGrp="1"/>
          </p:cNvSpPr>
          <p:nvPr>
            <p:ph type="ctrTitle"/>
          </p:nvPr>
        </p:nvSpPr>
        <p:spPr>
          <a:xfrm>
            <a:off x="239628" y="2323835"/>
            <a:ext cx="11952372" cy="1417123"/>
          </a:xfrm>
        </p:spPr>
        <p:txBody>
          <a:bodyPr>
            <a:noAutofit/>
          </a:bodyPr>
          <a:lstStyle/>
          <a:p>
            <a:r>
              <a:rPr lang="en-US" sz="5000" b="1" dirty="0">
                <a:solidFill>
                  <a:schemeClr val="accent2">
                    <a:lumMod val="75000"/>
                  </a:schemeClr>
                </a:solidFill>
                <a:latin typeface="Arial" pitchFamily="34" charset="0"/>
                <a:cs typeface="Arial" pitchFamily="34" charset="0"/>
              </a:rPr>
              <a:t/>
            </a:r>
            <a:br>
              <a:rPr lang="en-US" sz="5000" b="1" dirty="0">
                <a:solidFill>
                  <a:schemeClr val="accent2">
                    <a:lumMod val="75000"/>
                  </a:schemeClr>
                </a:solidFill>
                <a:latin typeface="Arial" pitchFamily="34" charset="0"/>
                <a:cs typeface="Arial" pitchFamily="34" charset="0"/>
              </a:rPr>
            </a:br>
            <a:r>
              <a:rPr lang="en-US" sz="5000" b="1" dirty="0" smtClean="0">
                <a:solidFill>
                  <a:schemeClr val="accent2">
                    <a:lumMod val="75000"/>
                  </a:schemeClr>
                </a:solidFill>
                <a:latin typeface="Arial" pitchFamily="34" charset="0"/>
                <a:cs typeface="Arial" pitchFamily="34" charset="0"/>
              </a:rPr>
              <a:t>BÀI TẬP CHƯƠNG I</a:t>
            </a:r>
            <a:endParaRPr lang="en-US" sz="5000" b="1" dirty="0">
              <a:solidFill>
                <a:schemeClr val="accent2">
                  <a:lumMod val="75000"/>
                </a:schemeClr>
              </a:solidFill>
              <a:latin typeface="Arial" pitchFamily="34" charset="0"/>
              <a:cs typeface="Arial" pitchFamily="34" charset="0"/>
            </a:endParaRP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465127" y="5177912"/>
            <a:ext cx="9144000" cy="1655762"/>
          </a:xfrm>
        </p:spPr>
        <p:txBody>
          <a:bodyPr>
            <a:normAutofit/>
          </a:bodyPr>
          <a:lstStyle/>
          <a:p>
            <a:r>
              <a:rPr lang="en-US" sz="3600" dirty="0" err="1">
                <a:solidFill>
                  <a:srgbClr val="002060"/>
                </a:solidFill>
                <a:latin typeface="Arial" pitchFamily="34" charset="0"/>
                <a:ea typeface="Tahoma" panose="020B0604030504040204" pitchFamily="34" charset="0"/>
                <a:cs typeface="Arial" pitchFamily="34" charset="0"/>
              </a:rPr>
              <a:t>Giáo</a:t>
            </a:r>
            <a:r>
              <a:rPr lang="en-US" sz="3600" dirty="0">
                <a:solidFill>
                  <a:srgbClr val="002060"/>
                </a:solidFill>
                <a:latin typeface="Arial" pitchFamily="34" charset="0"/>
                <a:ea typeface="Tahoma" panose="020B0604030504040204" pitchFamily="34" charset="0"/>
                <a:cs typeface="Arial" pitchFamily="34" charset="0"/>
              </a:rPr>
              <a:t> </a:t>
            </a:r>
            <a:r>
              <a:rPr lang="en-US" sz="3600" dirty="0" err="1" smtClean="0">
                <a:solidFill>
                  <a:srgbClr val="002060"/>
                </a:solidFill>
                <a:latin typeface="Arial" pitchFamily="34" charset="0"/>
                <a:ea typeface="Tahoma" panose="020B0604030504040204" pitchFamily="34" charset="0"/>
                <a:cs typeface="Arial" pitchFamily="34" charset="0"/>
              </a:rPr>
              <a:t>viên</a:t>
            </a:r>
            <a:r>
              <a:rPr lang="en-US" sz="3600" dirty="0" smtClean="0">
                <a:solidFill>
                  <a:srgbClr val="002060"/>
                </a:solidFill>
                <a:latin typeface="Arial" pitchFamily="34" charset="0"/>
                <a:ea typeface="Tahoma" panose="020B0604030504040204" pitchFamily="34" charset="0"/>
                <a:cs typeface="Arial" pitchFamily="34" charset="0"/>
              </a:rPr>
              <a:t> 2: </a:t>
            </a:r>
            <a:r>
              <a:rPr lang="en-US" sz="3600" dirty="0" err="1" smtClean="0">
                <a:solidFill>
                  <a:srgbClr val="002060"/>
                </a:solidFill>
                <a:latin typeface="Arial" pitchFamily="34" charset="0"/>
                <a:ea typeface="Tahoma" panose="020B0604030504040204" pitchFamily="34" charset="0"/>
                <a:cs typeface="Arial" pitchFamily="34" charset="0"/>
              </a:rPr>
              <a:t>Phùng</a:t>
            </a:r>
            <a:r>
              <a:rPr lang="en-US" sz="3600" dirty="0" smtClean="0">
                <a:solidFill>
                  <a:srgbClr val="002060"/>
                </a:solidFill>
                <a:latin typeface="Arial" pitchFamily="34" charset="0"/>
                <a:ea typeface="Tahoma" panose="020B0604030504040204" pitchFamily="34" charset="0"/>
                <a:cs typeface="Arial" pitchFamily="34" charset="0"/>
              </a:rPr>
              <a:t> </a:t>
            </a:r>
            <a:r>
              <a:rPr lang="en-US" sz="3600" dirty="0" err="1" smtClean="0">
                <a:solidFill>
                  <a:srgbClr val="002060"/>
                </a:solidFill>
                <a:latin typeface="Arial" pitchFamily="34" charset="0"/>
                <a:ea typeface="Tahoma" panose="020B0604030504040204" pitchFamily="34" charset="0"/>
                <a:cs typeface="Arial" pitchFamily="34" charset="0"/>
              </a:rPr>
              <a:t>Thị</a:t>
            </a:r>
            <a:r>
              <a:rPr lang="en-US" sz="3600" dirty="0" smtClean="0">
                <a:solidFill>
                  <a:srgbClr val="002060"/>
                </a:solidFill>
                <a:latin typeface="Arial" pitchFamily="34" charset="0"/>
                <a:ea typeface="Tahoma" panose="020B0604030504040204" pitchFamily="34" charset="0"/>
                <a:cs typeface="Arial" pitchFamily="34" charset="0"/>
              </a:rPr>
              <a:t> </a:t>
            </a:r>
            <a:r>
              <a:rPr lang="en-US" sz="3600" dirty="0" err="1" smtClean="0">
                <a:solidFill>
                  <a:srgbClr val="002060"/>
                </a:solidFill>
                <a:latin typeface="Arial" pitchFamily="34" charset="0"/>
                <a:ea typeface="Tahoma" panose="020B0604030504040204" pitchFamily="34" charset="0"/>
                <a:cs typeface="Arial" pitchFamily="34" charset="0"/>
              </a:rPr>
              <a:t>Hồng</a:t>
            </a:r>
            <a:endParaRPr lang="en-US" sz="3600" dirty="0">
              <a:solidFill>
                <a:srgbClr val="002060"/>
              </a:solidFill>
              <a:latin typeface="Arial" pitchFamily="34" charset="0"/>
              <a:ea typeface="Tahoma" panose="020B0604030504040204" pitchFamily="34" charset="0"/>
              <a:cs typeface="Arial" pitchFamily="34" charset="0"/>
            </a:endParaRPr>
          </a:p>
        </p:txBody>
      </p:sp>
      <p:pic>
        <p:nvPicPr>
          <p:cNvPr id="15"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xmlns=""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rgbClr val="002060"/>
                </a:solidFill>
                <a:latin typeface="Arial" pitchFamily="34" charset="0"/>
                <a:ea typeface="Tahoma" panose="020B0604030504040204" pitchFamily="34" charset="0"/>
                <a:cs typeface="Arial" pitchFamily="34" charset="0"/>
              </a:rPr>
              <a:t>    PHÒNG GD&amp;ĐT………..</a:t>
            </a:r>
          </a:p>
          <a:p>
            <a:pPr algn="l"/>
            <a:r>
              <a:rPr lang="en-US" sz="2800" dirty="0">
                <a:solidFill>
                  <a:srgbClr val="002060"/>
                </a:solidFill>
                <a:latin typeface="Arial" pitchFamily="34" charset="0"/>
                <a:ea typeface="Tahoma" panose="020B0604030504040204" pitchFamily="34" charset="0"/>
                <a:cs typeface="Arial" pitchFamily="34" charset="0"/>
              </a:rPr>
              <a:t>TRƯỜNG THCS ………….……</a:t>
            </a:r>
          </a:p>
        </p:txBody>
      </p:sp>
      <p:sp>
        <p:nvSpPr>
          <p:cNvPr id="14" name="!!1">
            <a:extLst>
              <a:ext uri="{FF2B5EF4-FFF2-40B4-BE49-F238E27FC236}">
                <a16:creationId xmlns:a16="http://schemas.microsoft.com/office/drawing/2014/main" xmlns="" id="{0E246211-C9C9-4B3E-9DDF-914AB989AE93}"/>
              </a:ext>
            </a:extLst>
          </p:cNvPr>
          <p:cNvSpPr txBox="1"/>
          <p:nvPr/>
        </p:nvSpPr>
        <p:spPr>
          <a:xfrm>
            <a:off x="3995205" y="1961833"/>
            <a:ext cx="9159498" cy="830997"/>
          </a:xfrm>
          <a:prstGeom prst="rect">
            <a:avLst/>
          </a:prstGeom>
          <a:noFill/>
        </p:spPr>
        <p:txBody>
          <a:bodyPr wrap="square">
            <a:spAutoFit/>
          </a:bodyPr>
          <a:lstStyle/>
          <a:p>
            <a:r>
              <a:rPr lang="en-US" sz="4800" b="1" dirty="0" smtClean="0">
                <a:solidFill>
                  <a:srgbClr val="002060"/>
                </a:solidFill>
                <a:latin typeface="Arial" pitchFamily="34" charset="0"/>
                <a:cs typeface="Arial" pitchFamily="34" charset="0"/>
              </a:rPr>
              <a:t>Đ14 - C1 (</a:t>
            </a:r>
            <a:r>
              <a:rPr lang="en-US" sz="4800" b="1" dirty="0" err="1" smtClean="0">
                <a:solidFill>
                  <a:srgbClr val="002060"/>
                </a:solidFill>
                <a:latin typeface="Arial" pitchFamily="34" charset="0"/>
                <a:cs typeface="Arial" pitchFamily="34" charset="0"/>
              </a:rPr>
              <a:t>tiết</a:t>
            </a:r>
            <a:r>
              <a:rPr lang="en-US" sz="4800" b="1" dirty="0" smtClean="0">
                <a:solidFill>
                  <a:srgbClr val="002060"/>
                </a:solidFill>
                <a:latin typeface="Arial" pitchFamily="34" charset="0"/>
                <a:cs typeface="Arial" pitchFamily="34" charset="0"/>
              </a:rPr>
              <a:t> 2)</a:t>
            </a:r>
            <a:endParaRPr lang="en-US" sz="48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2906397050"/>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xmlns="" id="{CE530CE9-79B6-4A34-9DE8-7F769B44A120}"/>
              </a:ext>
            </a:extLst>
          </p:cNvPr>
          <p:cNvSpPr txBox="1"/>
          <p:nvPr/>
        </p:nvSpPr>
        <p:spPr>
          <a:xfrm>
            <a:off x="112543" y="-82730"/>
            <a:ext cx="10013258" cy="3139321"/>
          </a:xfrm>
          <a:prstGeom prst="rect">
            <a:avLst/>
          </a:prstGeom>
          <a:noFill/>
        </p:spPr>
        <p:txBody>
          <a:bodyPr wrap="square">
            <a:spAutoFit/>
          </a:bodyPr>
          <a:lstStyle/>
          <a:p>
            <a:pPr algn="just"/>
            <a:endParaRPr lang="en-US" sz="2200" b="1" dirty="0">
              <a:solidFill>
                <a:srgbClr val="0070C0"/>
              </a:solidFill>
              <a:latin typeface="Times New Roman" panose="02020603050405020304" pitchFamily="18" charset="0"/>
            </a:endParaRPr>
          </a:p>
          <a:p>
            <a:pPr algn="just"/>
            <a:r>
              <a:rPr lang="en-US" sz="2200" b="1" dirty="0">
                <a:solidFill>
                  <a:srgbClr val="C00000"/>
                </a:solidFill>
                <a:latin typeface="Times New Roman" panose="02020603050405020304" pitchFamily="18" charset="0"/>
                <a:sym typeface="Wingdings" panose="05000000000000000000" pitchFamily="2" charset="2"/>
              </a:rPr>
              <a:t></a:t>
            </a:r>
            <a:r>
              <a:rPr lang="en-US" sz="2200" b="1" dirty="0">
                <a:solidFill>
                  <a:srgbClr val="0070C0"/>
                </a:solidFill>
                <a:latin typeface="Arial" panose="020B0604020202020204" pitchFamily="34" charset="0"/>
                <a:cs typeface="Arial" panose="020B0604020202020204" pitchFamily="34" charset="0"/>
              </a:rPr>
              <a:t>Cho </a:t>
            </a:r>
            <a:r>
              <a:rPr lang="en-US" sz="2200" b="1" dirty="0" err="1">
                <a:solidFill>
                  <a:srgbClr val="0070C0"/>
                </a:solidFill>
                <a:latin typeface="Arial" panose="020B0604020202020204" pitchFamily="34" charset="0"/>
                <a:cs typeface="Arial" panose="020B0604020202020204" pitchFamily="34" charset="0"/>
              </a:rPr>
              <a:t>bài</a:t>
            </a:r>
            <a:r>
              <a:rPr lang="en-US" sz="2200" b="1" dirty="0">
                <a:solidFill>
                  <a:srgbClr val="0070C0"/>
                </a:solidFill>
                <a:latin typeface="Arial" panose="020B0604020202020204" pitchFamily="34" charset="0"/>
                <a:cs typeface="Arial" panose="020B0604020202020204" pitchFamily="34" charset="0"/>
              </a:rPr>
              <a:t> </a:t>
            </a:r>
            <a:r>
              <a:rPr lang="en-US" sz="2200" b="1" dirty="0" err="1">
                <a:solidFill>
                  <a:srgbClr val="0070C0"/>
                </a:solidFill>
                <a:latin typeface="Arial" panose="020B0604020202020204" pitchFamily="34" charset="0"/>
                <a:cs typeface="Arial" panose="020B0604020202020204" pitchFamily="34" charset="0"/>
              </a:rPr>
              <a:t>toán</a:t>
            </a:r>
            <a:r>
              <a:rPr lang="en-US" sz="2200" b="1" dirty="0">
                <a:solidFill>
                  <a:srgbClr val="0070C0"/>
                </a:solidFill>
                <a:latin typeface="Arial" panose="020B0604020202020204" pitchFamily="34" charset="0"/>
                <a:cs typeface="Arial" panose="020B0604020202020204" pitchFamily="34" charset="0"/>
              </a:rPr>
              <a:t> </a:t>
            </a:r>
            <a:r>
              <a:rPr lang="en-US" sz="2200" b="1" dirty="0" err="1">
                <a:solidFill>
                  <a:srgbClr val="0070C0"/>
                </a:solidFill>
                <a:latin typeface="Arial" panose="020B0604020202020204" pitchFamily="34" charset="0"/>
                <a:cs typeface="Arial" panose="020B0604020202020204" pitchFamily="34" charset="0"/>
              </a:rPr>
              <a:t>sau</a:t>
            </a:r>
            <a:r>
              <a:rPr lang="en-US" sz="2200" b="1" dirty="0">
                <a:solidFill>
                  <a:srgbClr val="0070C0"/>
                </a:solidFill>
                <a:latin typeface="Arial" panose="020B0604020202020204" pitchFamily="34" charset="0"/>
                <a:cs typeface="Arial" panose="020B0604020202020204" pitchFamily="34" charset="0"/>
              </a:rPr>
              <a:t>.</a:t>
            </a:r>
          </a:p>
          <a:p>
            <a:pPr algn="just"/>
            <a:r>
              <a:rPr lang="en-US" sz="2200" b="1" dirty="0">
                <a:solidFill>
                  <a:srgbClr val="0070C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Dọc theo hai bên đường của một con đường </a:t>
            </a:r>
            <a:r>
              <a:rPr lang="en-US" sz="2200" b="1" dirty="0" err="1" smtClean="0">
                <a:solidFill>
                  <a:srgbClr val="FF0000"/>
                </a:solidFill>
                <a:latin typeface="Arial" panose="020B0604020202020204" pitchFamily="34" charset="0"/>
                <a:cs typeface="Arial" panose="020B0604020202020204" pitchFamily="34" charset="0"/>
              </a:rPr>
              <a:t>dài</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1500m, </a:t>
            </a:r>
            <a:r>
              <a:rPr lang="en-US" sz="2200" b="1" dirty="0" smtClean="0">
                <a:solidFill>
                  <a:srgbClr val="FF0000"/>
                </a:solidFill>
                <a:latin typeface="Arial" panose="020B0604020202020204" pitchFamily="34" charset="0"/>
                <a:cs typeface="Arial" panose="020B0604020202020204" pitchFamily="34" charset="0"/>
              </a:rPr>
              <a:t>các cột điện được dựng cách nhau 75m ( Bắt đầu dựng từ đầu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Để</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tăng cường </a:t>
            </a:r>
            <a:r>
              <a:rPr lang="en-US" sz="2200" b="1" dirty="0" err="1" smtClean="0">
                <a:solidFill>
                  <a:srgbClr val="FF0000"/>
                </a:solidFill>
                <a:latin typeface="Arial" panose="020B0604020202020204" pitchFamily="34" charset="0"/>
                <a:cs typeface="Arial" panose="020B0604020202020204" pitchFamily="34" charset="0"/>
              </a:rPr>
              <a:t>ánh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sáng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người ta dựng lại các cột điện ở cả 2 bên đường ( bắt đầu  dựng từ đầu đường ) sao cho mỗi bên đường các cột điện cách </a:t>
            </a:r>
            <a:r>
              <a:rPr lang="en-US" sz="2200" b="1" dirty="0" err="1" smtClean="0">
                <a:solidFill>
                  <a:srgbClr val="FF0000"/>
                </a:solidFill>
                <a:latin typeface="Arial" panose="020B0604020202020204" pitchFamily="34" charset="0"/>
                <a:cs typeface="Arial" panose="020B0604020202020204" pitchFamily="34" charset="0"/>
              </a:rPr>
              <a:t>nhau</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50m. </a:t>
            </a:r>
            <a:r>
              <a:rPr lang="en-US" sz="2200" b="1" dirty="0" smtClean="0">
                <a:solidFill>
                  <a:srgbClr val="FF0000"/>
                </a:solidFill>
                <a:latin typeface="Arial" panose="020B0604020202020204" pitchFamily="34" charset="0"/>
                <a:cs typeface="Arial" panose="020B0604020202020204" pitchFamily="34" charset="0"/>
              </a:rPr>
              <a:t>Họ tận dụng những cột điện cũ không phải </a:t>
            </a:r>
            <a:r>
              <a:rPr lang="en-US" sz="2200" b="1" dirty="0" err="1" smtClean="0">
                <a:solidFill>
                  <a:srgbClr val="FF0000"/>
                </a:solidFill>
                <a:latin typeface="Arial" panose="020B0604020202020204" pitchFamily="34" charset="0"/>
                <a:cs typeface="Arial" panose="020B0604020202020204" pitchFamily="34" charset="0"/>
              </a:rPr>
              <a:t>dời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Hãy tính  tổng chi phí cần thiết để hoàn thành dựng côt điện mới cho con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biết chi phí dựng một cột điện mới là 4 </a:t>
            </a:r>
            <a:r>
              <a:rPr lang="en-US" sz="2200" b="1" dirty="0" err="1" smtClean="0">
                <a:solidFill>
                  <a:srgbClr val="FF0000"/>
                </a:solidFill>
                <a:latin typeface="Arial" panose="020B0604020202020204" pitchFamily="34" charset="0"/>
                <a:cs typeface="Arial" panose="020B0604020202020204" pitchFamily="34" charset="0"/>
              </a:rPr>
              <a:t>triệu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đồng</a:t>
            </a:r>
            <a:r>
              <a:rPr lang="en-US" sz="2200" b="1" dirty="0" smtClean="0">
                <a:solidFill>
                  <a:srgbClr val="C00000"/>
                </a:solidFill>
                <a:latin typeface="Times New Roman" panose="02020603050405020304" pitchFamily="18" charset="0"/>
              </a:rPr>
              <a:t>.</a:t>
            </a:r>
            <a:endParaRPr lang="en-US" sz="2200" i="1" dirty="0">
              <a:solidFill>
                <a:srgbClr val="C00000"/>
              </a:solidFill>
            </a:endParaRPr>
          </a:p>
        </p:txBody>
      </p:sp>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xmlns=""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125800" y="1146874"/>
            <a:ext cx="1796255" cy="1554763"/>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xmlns="" id="{36893C64-7B6D-4758-A07B-72940896F5F6}"/>
              </a:ext>
            </a:extLst>
          </p:cNvPr>
          <p:cNvGrpSpPr/>
          <p:nvPr/>
        </p:nvGrpSpPr>
        <p:grpSpPr>
          <a:xfrm>
            <a:off x="233949" y="2919126"/>
            <a:ext cx="8941582"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xmlns=""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xmlns=""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xmlns="" id="{0DAEECCB-41B1-4C54-B558-0EF73EDB00C0}"/>
              </a:ext>
            </a:extLst>
          </p:cNvPr>
          <p:cNvSpPr/>
          <p:nvPr/>
        </p:nvSpPr>
        <p:spPr>
          <a:xfrm>
            <a:off x="954318" y="3135218"/>
            <a:ext cx="7597498" cy="13617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en-US" sz="2800" dirty="0">
                <a:solidFill>
                  <a:srgbClr val="002060"/>
                </a:solidFill>
                <a:latin typeface="Arial" panose="020B0604020202020204" pitchFamily="34" charset="0"/>
                <a:cs typeface="Arial" panose="020B0604020202020204" pitchFamily="34" charset="0"/>
              </a:rPr>
              <a:t>Theo bài ra, số cột điện cũ đã dựng trước đó (ở cả 2 bên đường) là</a:t>
            </a:r>
            <a:r>
              <a:rPr lang="en-US" sz="28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en-US" sz="28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xmlns="" id="{10E2F699-CECF-4651-A7FD-F0FE6468499E}"/>
              </a:ext>
            </a:extLst>
          </p:cNvPr>
          <p:cNvSpPr/>
          <p:nvPr/>
        </p:nvSpPr>
        <p:spPr>
          <a:xfrm>
            <a:off x="1052792" y="4878097"/>
            <a:ext cx="3435380" cy="608298"/>
          </a:xfrm>
          <a:prstGeom prst="rect">
            <a:avLst/>
          </a:prstGeom>
          <a:solidFill>
            <a:srgbClr val="00B0F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1500</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a:extLst>
              <a:ext uri="{FF2B5EF4-FFF2-40B4-BE49-F238E27FC236}">
                <a16:creationId xmlns:a16="http://schemas.microsoft.com/office/drawing/2014/main" xmlns="" id="{27D286A7-C544-435B-8936-BFA035CE71F3}"/>
              </a:ext>
            </a:extLst>
          </p:cNvPr>
          <p:cNvSpPr/>
          <p:nvPr/>
        </p:nvSpPr>
        <p:spPr>
          <a:xfrm>
            <a:off x="5180244" y="4865531"/>
            <a:ext cx="3435380"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75</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29">
            <a:extLst>
              <a:ext uri="{FF2B5EF4-FFF2-40B4-BE49-F238E27FC236}">
                <a16:creationId xmlns:a16="http://schemas.microsoft.com/office/drawing/2014/main" xmlns="" id="{3D2F75EC-BDC7-4CAD-A2A9-990C47AE2714}"/>
              </a:ext>
            </a:extLst>
          </p:cNvPr>
          <p:cNvSpPr/>
          <p:nvPr/>
        </p:nvSpPr>
        <p:spPr>
          <a:xfrm>
            <a:off x="996519" y="5761368"/>
            <a:ext cx="3435380"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42</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1" name="Rectangle 30">
            <a:extLst>
              <a:ext uri="{FF2B5EF4-FFF2-40B4-BE49-F238E27FC236}">
                <a16:creationId xmlns:a16="http://schemas.microsoft.com/office/drawing/2014/main" xmlns="" id="{B23EC2F4-EBBA-42F3-9CEB-93CB1CAB88AD}"/>
              </a:ext>
            </a:extLst>
          </p:cNvPr>
          <p:cNvSpPr/>
          <p:nvPr/>
        </p:nvSpPr>
        <p:spPr>
          <a:xfrm>
            <a:off x="5194469" y="5755206"/>
            <a:ext cx="3435380"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50</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a:extLst>
              <a:ext uri="{FF2B5EF4-FFF2-40B4-BE49-F238E27FC236}">
                <a16:creationId xmlns:a16="http://schemas.microsoft.com/office/drawing/2014/main" xmlns="" id="{C2034A75-1033-4255-8E53-5C11E2ADC018}"/>
              </a:ext>
            </a:extLst>
          </p:cNvPr>
          <p:cNvPicPr>
            <a:picLocks noChangeAspect="1"/>
          </p:cNvPicPr>
          <p:nvPr/>
        </p:nvPicPr>
        <p:blipFill>
          <a:blip r:embed="rId9"/>
          <a:stretch>
            <a:fillRect/>
          </a:stretch>
        </p:blipFill>
        <p:spPr>
          <a:xfrm>
            <a:off x="3748238" y="265448"/>
            <a:ext cx="2892462" cy="2273609"/>
          </a:xfrm>
          <a:prstGeom prst="rect">
            <a:avLst/>
          </a:prstGeom>
        </p:spPr>
      </p:pic>
      <p:pic>
        <p:nvPicPr>
          <p:cNvPr id="16" name="Picture 15">
            <a:extLst>
              <a:ext uri="{FF2B5EF4-FFF2-40B4-BE49-F238E27FC236}">
                <a16:creationId xmlns:a16="http://schemas.microsoft.com/office/drawing/2014/main" xmlns="" id="{1622C233-CCB8-416C-A4D2-B6F6107C7B19}"/>
              </a:ext>
            </a:extLst>
          </p:cNvPr>
          <p:cNvPicPr>
            <a:picLocks noChangeAspect="1"/>
          </p:cNvPicPr>
          <p:nvPr/>
        </p:nvPicPr>
        <p:blipFill rotWithShape="1">
          <a:blip r:embed="rId10"/>
          <a:srcRect t="21863"/>
          <a:stretch/>
        </p:blipFill>
        <p:spPr>
          <a:xfrm>
            <a:off x="10030011" y="3014656"/>
            <a:ext cx="1825902" cy="1497168"/>
          </a:xfrm>
          <a:prstGeom prst="rect">
            <a:avLst/>
          </a:prstGeom>
        </p:spPr>
      </p:pic>
      <p:sp>
        <p:nvSpPr>
          <p:cNvPr id="4" name="Rectangle 3">
            <a:hlinkClick r:id="rId11" action="ppaction://hlinksldjump"/>
            <a:extLst>
              <a:ext uri="{FF2B5EF4-FFF2-40B4-BE49-F238E27FC236}">
                <a16:creationId xmlns:a16="http://schemas.microsoft.com/office/drawing/2014/main" xmlns="" id="{9E91B55A-8317-485F-B493-B852C56DD2BF}"/>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rgbClr val="FAED3B"/>
                </a:solidFill>
                <a:latin typeface="Verdana" panose="020B0604030504040204" pitchFamily="34" charset="0"/>
                <a:ea typeface="Verdana" panose="020B0604030504040204" pitchFamily="34" charset="0"/>
                <a:cs typeface="Tahoma" panose="020B0604030504040204" pitchFamily="34" charset="0"/>
              </a:rPr>
              <a:t>Câu 1</a:t>
            </a:r>
          </a:p>
        </p:txBody>
      </p:sp>
      <p:sp>
        <p:nvSpPr>
          <p:cNvPr id="18" name="Rectangle 17">
            <a:hlinkClick r:id="rId12" action="ppaction://hlinksldjump"/>
            <a:extLst>
              <a:ext uri="{FF2B5EF4-FFF2-40B4-BE49-F238E27FC236}">
                <a16:creationId xmlns:a16="http://schemas.microsoft.com/office/drawing/2014/main" xmlns="" id="{8B69B7A7-2DCD-4FA1-9EE4-CDAE036C1551}"/>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2</a:t>
            </a:r>
          </a:p>
        </p:txBody>
      </p:sp>
      <p:sp>
        <p:nvSpPr>
          <p:cNvPr id="19" name="Rectangle 18">
            <a:hlinkClick r:id="rId13" action="ppaction://hlinksldjump"/>
            <a:extLst>
              <a:ext uri="{FF2B5EF4-FFF2-40B4-BE49-F238E27FC236}">
                <a16:creationId xmlns:a16="http://schemas.microsoft.com/office/drawing/2014/main" xmlns="" id="{7CF36AC4-609B-4F2B-AC90-ABD9778C61F2}"/>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3</a:t>
            </a:r>
          </a:p>
        </p:txBody>
      </p:sp>
      <p:sp>
        <p:nvSpPr>
          <p:cNvPr id="20" name="Rectangle 19">
            <a:hlinkClick r:id="" action="ppaction://noaction"/>
            <a:extLst>
              <a:ext uri="{FF2B5EF4-FFF2-40B4-BE49-F238E27FC236}">
                <a16:creationId xmlns:a16="http://schemas.microsoft.com/office/drawing/2014/main" xmlns="" id="{1D07E247-F2BE-4AC6-96CA-0A467E9B3763}"/>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4</a:t>
            </a:r>
          </a:p>
        </p:txBody>
      </p:sp>
      <p:pic>
        <p:nvPicPr>
          <p:cNvPr id="5" name="15s">
            <a:hlinkClick r:id="" action="ppaction://media"/>
            <a:extLst>
              <a:ext uri="{FF2B5EF4-FFF2-40B4-BE49-F238E27FC236}">
                <a16:creationId xmlns:a16="http://schemas.microsoft.com/office/drawing/2014/main" xmlns=""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4"/>
          <a:stretch>
            <a:fillRect/>
          </a:stretch>
        </p:blipFill>
        <p:spPr>
          <a:xfrm>
            <a:off x="10405479" y="4599293"/>
            <a:ext cx="1113729" cy="71466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8" name="Picture 7" descr="A group of stuffed animals&#10;&#10;Description automatically generated with low confidence">
            <a:extLst>
              <a:ext uri="{FF2B5EF4-FFF2-40B4-BE49-F238E27FC236}">
                <a16:creationId xmlns:a16="http://schemas.microsoft.com/office/drawing/2014/main" xmlns="" id="{0B3F91F6-7279-41DA-89E7-24F3DD7F567E}"/>
              </a:ext>
            </a:extLst>
          </p:cNvPr>
          <p:cNvPicPr>
            <a:picLocks noChangeAspect="1"/>
          </p:cNvPicPr>
          <p:nvPr/>
        </p:nvPicPr>
        <p:blipFill>
          <a:blip r:embed="rId15"/>
          <a:stretch>
            <a:fillRect/>
          </a:stretch>
        </p:blipFill>
        <p:spPr>
          <a:xfrm>
            <a:off x="3823723" y="218825"/>
            <a:ext cx="2713042" cy="2656521"/>
          </a:xfrm>
          <a:prstGeom prst="rect">
            <a:avLst/>
          </a:prstGeom>
        </p:spPr>
      </p:pic>
    </p:spTree>
    <p:extLst>
      <p:ext uri="{BB962C8B-B14F-4D97-AF65-F5344CB8AC3E}">
        <p14:creationId xmlns:p14="http://schemas.microsoft.com/office/powerpoint/2010/main" val="725536146"/>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xmlns="" id="{CE530CE9-79B6-4A34-9DE8-7F769B44A120}"/>
              </a:ext>
            </a:extLst>
          </p:cNvPr>
          <p:cNvSpPr txBox="1"/>
          <p:nvPr/>
        </p:nvSpPr>
        <p:spPr>
          <a:xfrm>
            <a:off x="112543" y="-82730"/>
            <a:ext cx="9912936" cy="3139321"/>
          </a:xfrm>
          <a:prstGeom prst="rect">
            <a:avLst/>
          </a:prstGeom>
          <a:noFill/>
        </p:spPr>
        <p:txBody>
          <a:bodyPr wrap="square">
            <a:spAutoFit/>
          </a:bodyPr>
          <a:lstStyle/>
          <a:p>
            <a:pPr algn="just"/>
            <a:endParaRPr lang="en-US" sz="2200" b="1" dirty="0">
              <a:solidFill>
                <a:srgbClr val="0070C0"/>
              </a:solidFill>
              <a:latin typeface="Times New Roman" panose="02020603050405020304" pitchFamily="18" charset="0"/>
            </a:endParaRPr>
          </a:p>
          <a:p>
            <a:pPr algn="just"/>
            <a:r>
              <a:rPr lang="en-US" sz="2200" b="1" dirty="0" smtClean="0">
                <a:solidFill>
                  <a:srgbClr val="C00000"/>
                </a:solidFill>
                <a:latin typeface="Times New Roman" panose="02020603050405020304" pitchFamily="18" charset="0"/>
                <a:sym typeface="Wingdings" panose="05000000000000000000" pitchFamily="2" charset="2"/>
              </a:rPr>
              <a:t> </a:t>
            </a:r>
            <a:r>
              <a:rPr lang="en-US" sz="2200" b="1" dirty="0" smtClean="0">
                <a:solidFill>
                  <a:srgbClr val="0070C0"/>
                </a:solidFill>
                <a:latin typeface="Arial" panose="020B0604020202020204" pitchFamily="34" charset="0"/>
                <a:cs typeface="Arial" panose="020B0604020202020204" pitchFamily="34" charset="0"/>
              </a:rPr>
              <a:t>Cho </a:t>
            </a:r>
            <a:r>
              <a:rPr lang="en-US" sz="2200" b="1" dirty="0">
                <a:solidFill>
                  <a:srgbClr val="0070C0"/>
                </a:solidFill>
                <a:latin typeface="Arial" panose="020B0604020202020204" pitchFamily="34" charset="0"/>
                <a:cs typeface="Arial" panose="020B0604020202020204" pitchFamily="34" charset="0"/>
              </a:rPr>
              <a:t>bài toán sau.</a:t>
            </a:r>
          </a:p>
          <a:p>
            <a:pPr algn="just"/>
            <a:r>
              <a:rPr lang="en-US" sz="2200" b="1" dirty="0">
                <a:solidFill>
                  <a:srgbClr val="0070C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Dọc theo hai bên đường của một con đường </a:t>
            </a:r>
            <a:r>
              <a:rPr lang="en-US" sz="2200" b="1" dirty="0" err="1" smtClean="0">
                <a:solidFill>
                  <a:srgbClr val="FF0000"/>
                </a:solidFill>
                <a:latin typeface="Arial" panose="020B0604020202020204" pitchFamily="34" charset="0"/>
                <a:cs typeface="Arial" panose="020B0604020202020204" pitchFamily="34" charset="0"/>
              </a:rPr>
              <a:t>dài</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1500m, </a:t>
            </a:r>
            <a:r>
              <a:rPr lang="en-US" sz="2200" b="1" dirty="0" smtClean="0">
                <a:solidFill>
                  <a:srgbClr val="FF0000"/>
                </a:solidFill>
                <a:latin typeface="Arial" panose="020B0604020202020204" pitchFamily="34" charset="0"/>
                <a:cs typeface="Arial" panose="020B0604020202020204" pitchFamily="34" charset="0"/>
              </a:rPr>
              <a:t>các cột điện được dựng cách nhau 75m ( Bắt đầu dựng từ đầu đường ). Để tăng cường </a:t>
            </a:r>
            <a:r>
              <a:rPr lang="en-US" sz="2200" b="1" dirty="0" err="1" smtClean="0">
                <a:solidFill>
                  <a:srgbClr val="FF0000"/>
                </a:solidFill>
                <a:latin typeface="Arial" panose="020B0604020202020204" pitchFamily="34" charset="0"/>
                <a:cs typeface="Arial" panose="020B0604020202020204" pitchFamily="34" charset="0"/>
              </a:rPr>
              <a:t>ánh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sáng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người ta dựng lại các cột điện ở cả 2 bên đường ( bắt đầu  dựng từ đầu đường ) sao cho mỗi bên đường các cột điện cách </a:t>
            </a:r>
            <a:r>
              <a:rPr lang="en-US" sz="2200" b="1" dirty="0" err="1" smtClean="0">
                <a:solidFill>
                  <a:srgbClr val="FF0000"/>
                </a:solidFill>
                <a:latin typeface="Arial" panose="020B0604020202020204" pitchFamily="34" charset="0"/>
                <a:cs typeface="Arial" panose="020B0604020202020204" pitchFamily="34" charset="0"/>
              </a:rPr>
              <a:t>nhau</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50m. </a:t>
            </a:r>
            <a:r>
              <a:rPr lang="en-US" sz="2200" b="1" dirty="0" smtClean="0">
                <a:solidFill>
                  <a:srgbClr val="FF0000"/>
                </a:solidFill>
                <a:latin typeface="Arial" panose="020B0604020202020204" pitchFamily="34" charset="0"/>
                <a:cs typeface="Arial" panose="020B0604020202020204" pitchFamily="34" charset="0"/>
              </a:rPr>
              <a:t>Họ tận dụng những cột điện cũ không phải </a:t>
            </a:r>
            <a:r>
              <a:rPr lang="en-US" sz="2200" b="1" dirty="0" err="1" smtClean="0">
                <a:solidFill>
                  <a:srgbClr val="FF0000"/>
                </a:solidFill>
                <a:latin typeface="Arial" panose="020B0604020202020204" pitchFamily="34" charset="0"/>
                <a:cs typeface="Arial" panose="020B0604020202020204" pitchFamily="34" charset="0"/>
              </a:rPr>
              <a:t>dời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Hãy tính  tổng chi phí cần thiết để hoàn thành dựng côt điện mới cho con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biết chi phí dựng một cột điện mới là 4 </a:t>
            </a:r>
            <a:r>
              <a:rPr lang="en-US" sz="2200" b="1" dirty="0" err="1" smtClean="0">
                <a:solidFill>
                  <a:srgbClr val="FF0000"/>
                </a:solidFill>
                <a:latin typeface="Arial" panose="020B0604020202020204" pitchFamily="34" charset="0"/>
                <a:cs typeface="Arial" panose="020B0604020202020204" pitchFamily="34" charset="0"/>
              </a:rPr>
              <a:t>triệu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đồng</a:t>
            </a:r>
            <a:r>
              <a:rPr lang="en-US" sz="2200" b="1" dirty="0" smtClean="0">
                <a:solidFill>
                  <a:srgbClr val="C00000"/>
                </a:solidFill>
                <a:latin typeface="Times New Roman" panose="02020603050405020304" pitchFamily="18" charset="0"/>
              </a:rPr>
              <a:t>.</a:t>
            </a:r>
            <a:endParaRPr lang="en-US" sz="2200" i="1" dirty="0">
              <a:solidFill>
                <a:srgbClr val="C00000"/>
              </a:solidFill>
            </a:endParaRPr>
          </a:p>
        </p:txBody>
      </p:sp>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xmlns=""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125800" y="966824"/>
            <a:ext cx="1796255"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xmlns="" id="{36893C64-7B6D-4758-A07B-72940896F5F6}"/>
              </a:ext>
            </a:extLst>
          </p:cNvPr>
          <p:cNvGrpSpPr/>
          <p:nvPr/>
        </p:nvGrpSpPr>
        <p:grpSpPr>
          <a:xfrm>
            <a:off x="233949" y="2919126"/>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xmlns=""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xmlns=""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xmlns="" id="{0DAEECCB-41B1-4C54-B558-0EF73EDB00C0}"/>
              </a:ext>
            </a:extLst>
          </p:cNvPr>
          <p:cNvSpPr/>
          <p:nvPr/>
        </p:nvSpPr>
        <p:spPr>
          <a:xfrm>
            <a:off x="954317" y="3135218"/>
            <a:ext cx="8187337" cy="136174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vi-VN" sz="2800" dirty="0">
                <a:solidFill>
                  <a:srgbClr val="002060"/>
                </a:solidFill>
                <a:latin typeface="Arial" panose="020B0604020202020204" pitchFamily="34" charset="0"/>
                <a:cs typeface="Arial" panose="020B0604020202020204" pitchFamily="34" charset="0"/>
              </a:rPr>
              <a:t>Tổng số cột điện cần có để đủ ánh sáng cho con đường </a:t>
            </a:r>
            <a:r>
              <a:rPr lang="vi-VN" sz="2800" dirty="0" smtClean="0">
                <a:solidFill>
                  <a:srgbClr val="002060"/>
                </a:solidFill>
                <a:latin typeface="Arial" panose="020B0604020202020204" pitchFamily="34" charset="0"/>
                <a:cs typeface="Arial" panose="020B0604020202020204" pitchFamily="34" charset="0"/>
              </a:rPr>
              <a:t>là</a:t>
            </a:r>
            <a:r>
              <a:rPr lang="en-US" dirty="0">
                <a:solidFill>
                  <a:srgbClr val="002060"/>
                </a:solidFill>
                <a:latin typeface="Arial" panose="020B0604020202020204" pitchFamily="34" charset="0"/>
                <a:cs typeface="Arial" panose="020B0604020202020204" pitchFamily="34" charset="0"/>
              </a:rPr>
              <a:t> </a:t>
            </a:r>
            <a:r>
              <a:rPr lang="en-US" sz="26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en-US" sz="26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xmlns="" id="{10E2F699-CECF-4651-A7FD-F0FE6468499E}"/>
              </a:ext>
            </a:extLst>
          </p:cNvPr>
          <p:cNvSpPr/>
          <p:nvPr/>
        </p:nvSpPr>
        <p:spPr>
          <a:xfrm>
            <a:off x="1052791" y="4878097"/>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ea typeface="Tahoma" panose="020B0604030504040204" pitchFamily="34" charset="0"/>
                <a:cs typeface="Tahoma" panose="020B0604030504040204" pitchFamily="34" charset="0"/>
              </a:rPr>
              <a:t>150</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xmlns="" id="{27D286A7-C544-435B-8936-BFA035CE71F3}"/>
                  </a:ext>
                </a:extLst>
              </p:cNvPr>
              <p:cNvSpPr/>
              <p:nvPr/>
            </p:nvSpPr>
            <p:spPr>
              <a:xfrm>
                <a:off x="989692" y="5764965"/>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14:m>
                  <m:oMathPara xmlns:m="http://schemas.openxmlformats.org/officeDocument/2006/math">
                    <m:oMathParaPr>
                      <m:jc m:val="centerGroup"/>
                    </m:oMathParaPr>
                    <m:oMath xmlns:m="http://schemas.openxmlformats.org/officeDocument/2006/math">
                      <m:r>
                        <a:rPr lang="en-US" sz="2400" b="1" i="1" smtClean="0">
                          <a:solidFill>
                            <a:srgbClr val="002060"/>
                          </a:solidFill>
                          <a:latin typeface="Cambria Math" panose="02040503050406030204" pitchFamily="18" charset="0"/>
                          <a:ea typeface="Tahoma" panose="020B0604030504040204" pitchFamily="34" charset="0"/>
                          <a:cs typeface="Tahoma" panose="020B0604030504040204" pitchFamily="34" charset="0"/>
                        </a:rPr>
                        <m:t>𝟒𝟐</m:t>
                      </m:r>
                    </m:oMath>
                  </m:oMathPara>
                </a14:m>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mc:Choice>
        <mc:Fallback xmlns="">
          <p:sp>
            <p:nvSpPr>
              <p:cNvPr id="29" name="Rectangle 28">
                <a:extLst>
                  <a:ext uri="{FF2B5EF4-FFF2-40B4-BE49-F238E27FC236}">
                    <a16:creationId xmlns:a16="http://schemas.microsoft.com/office/drawing/2014/main" id="{27D286A7-C544-435B-8936-BFA035CE71F3}"/>
                  </a:ext>
                </a:extLst>
              </p:cNvPr>
              <p:cNvSpPr>
                <a:spLocks noRot="1" noChangeAspect="1" noMove="1" noResize="1" noEditPoints="1" noAdjustHandles="1" noChangeArrowheads="1" noChangeShapeType="1" noTextEdit="1"/>
              </p:cNvSpPr>
              <p:nvPr/>
            </p:nvSpPr>
            <p:spPr>
              <a:xfrm>
                <a:off x="989692" y="5764965"/>
                <a:ext cx="3702089" cy="608298"/>
              </a:xfrm>
              <a:prstGeom prst="rect">
                <a:avLst/>
              </a:prstGeom>
              <a:blipFill>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xmlns="" id="{3D2F75EC-BDC7-4CAD-A2A9-990C47AE2714}"/>
                  </a:ext>
                </a:extLst>
              </p:cNvPr>
              <p:cNvSpPr/>
              <p:nvPr/>
            </p:nvSpPr>
            <p:spPr>
              <a:xfrm>
                <a:off x="5586077" y="4834935"/>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14:m>
                  <m:oMathPara xmlns:m="http://schemas.openxmlformats.org/officeDocument/2006/math">
                    <m:oMathParaPr>
                      <m:jc m:val="centerGroup"/>
                    </m:oMathParaPr>
                    <m:oMath xmlns:m="http://schemas.openxmlformats.org/officeDocument/2006/math">
                      <m:r>
                        <a:rPr lang="en-US" sz="2400" b="1" i="1" smtClean="0">
                          <a:solidFill>
                            <a:srgbClr val="002060"/>
                          </a:solidFill>
                          <a:latin typeface="Cambria Math" panose="02040503050406030204" pitchFamily="18" charset="0"/>
                          <a:ea typeface="Tahoma" panose="020B0604030504040204" pitchFamily="34" charset="0"/>
                          <a:cs typeface="Tahoma" panose="020B0604030504040204" pitchFamily="34" charset="0"/>
                        </a:rPr>
                        <m:t>𝟔𝟐</m:t>
                      </m:r>
                    </m:oMath>
                  </m:oMathPara>
                </a14:m>
                <a:endParaRPr lang="en-US" sz="24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mc:Choice>
        <mc:Fallback xmlns="">
          <p:sp>
            <p:nvSpPr>
              <p:cNvPr id="30" name="Rectangle 29">
                <a:extLst>
                  <a:ext uri="{FF2B5EF4-FFF2-40B4-BE49-F238E27FC236}">
                    <a16:creationId xmlns:a16="http://schemas.microsoft.com/office/drawing/2014/main" id="{3D2F75EC-BDC7-4CAD-A2A9-990C47AE2714}"/>
                  </a:ext>
                </a:extLst>
              </p:cNvPr>
              <p:cNvSpPr>
                <a:spLocks noRot="1" noChangeAspect="1" noMove="1" noResize="1" noEditPoints="1" noAdjustHandles="1" noChangeArrowheads="1" noChangeShapeType="1" noTextEdit="1"/>
              </p:cNvSpPr>
              <p:nvPr/>
            </p:nvSpPr>
            <p:spPr>
              <a:xfrm>
                <a:off x="5586077" y="4834935"/>
                <a:ext cx="3702089" cy="608298"/>
              </a:xfrm>
              <a:prstGeom prst="rect">
                <a:avLst/>
              </a:prstGeom>
              <a:blipFill>
                <a:blip r:embed="rId10"/>
                <a:stretch>
                  <a:fillRect/>
                </a:stretch>
              </a:blipFill>
              <a:ln>
                <a:noFill/>
              </a:ln>
            </p:spPr>
            <p:txBody>
              <a:bodyPr/>
              <a:lstStyle/>
              <a:p>
                <a:r>
                  <a:rPr lang="en-US">
                    <a:noFill/>
                  </a:rPr>
                  <a:t> </a:t>
                </a:r>
              </a:p>
            </p:txBody>
          </p:sp>
        </mc:Fallback>
      </mc:AlternateContent>
      <p:sp>
        <p:nvSpPr>
          <p:cNvPr id="31" name="Rectangle 30">
            <a:extLst>
              <a:ext uri="{FF2B5EF4-FFF2-40B4-BE49-F238E27FC236}">
                <a16:creationId xmlns:a16="http://schemas.microsoft.com/office/drawing/2014/main" xmlns="" id="{B23EC2F4-EBBA-42F3-9CEB-93CB1CAB88AD}"/>
              </a:ext>
            </a:extLst>
          </p:cNvPr>
          <p:cNvSpPr/>
          <p:nvPr/>
        </p:nvSpPr>
        <p:spPr>
          <a:xfrm>
            <a:off x="5681941" y="5764965"/>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Arial" panose="020B0604020202020204" pitchFamily="34" charset="0"/>
                <a:ea typeface="Tahoma" panose="020B0604030504040204" pitchFamily="34" charset="0"/>
                <a:cs typeface="Arial" panose="020B0604020202020204" pitchFamily="34" charset="0"/>
              </a:rPr>
              <a:t>75</a:t>
            </a:r>
            <a:endParaRPr lang="en-US" sz="24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C2034A75-1033-4255-8E53-5C11E2ADC018}"/>
              </a:ext>
            </a:extLst>
          </p:cNvPr>
          <p:cNvPicPr>
            <a:picLocks noChangeAspect="1"/>
          </p:cNvPicPr>
          <p:nvPr/>
        </p:nvPicPr>
        <p:blipFill>
          <a:blip r:embed="rId11"/>
          <a:stretch>
            <a:fillRect/>
          </a:stretch>
        </p:blipFill>
        <p:spPr>
          <a:xfrm>
            <a:off x="3392483" y="484737"/>
            <a:ext cx="2892462" cy="2273609"/>
          </a:xfrm>
          <a:prstGeom prst="rect">
            <a:avLst/>
          </a:prstGeom>
        </p:spPr>
      </p:pic>
      <p:pic>
        <p:nvPicPr>
          <p:cNvPr id="5" name="15s">
            <a:hlinkClick r:id="" action="ppaction://media"/>
            <a:extLst>
              <a:ext uri="{FF2B5EF4-FFF2-40B4-BE49-F238E27FC236}">
                <a16:creationId xmlns:a16="http://schemas.microsoft.com/office/drawing/2014/main" xmlns=""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2"/>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28" name="Picture 27" descr="A group of stuffed animals&#10;&#10;Description automatically generated with low confidence">
            <a:extLst>
              <a:ext uri="{FF2B5EF4-FFF2-40B4-BE49-F238E27FC236}">
                <a16:creationId xmlns:a16="http://schemas.microsoft.com/office/drawing/2014/main" xmlns="" id="{C0974EC8-EB07-4168-8570-594B38776A63}"/>
              </a:ext>
            </a:extLst>
          </p:cNvPr>
          <p:cNvPicPr>
            <a:picLocks noChangeAspect="1"/>
          </p:cNvPicPr>
          <p:nvPr/>
        </p:nvPicPr>
        <p:blipFill>
          <a:blip r:embed="rId13"/>
          <a:stretch>
            <a:fillRect/>
          </a:stretch>
        </p:blipFill>
        <p:spPr>
          <a:xfrm>
            <a:off x="3491719" y="246182"/>
            <a:ext cx="2713042" cy="2656521"/>
          </a:xfrm>
          <a:prstGeom prst="rect">
            <a:avLst/>
          </a:prstGeom>
        </p:spPr>
      </p:pic>
      <p:pic>
        <p:nvPicPr>
          <p:cNvPr id="32" name="Picture 31">
            <a:extLst>
              <a:ext uri="{FF2B5EF4-FFF2-40B4-BE49-F238E27FC236}">
                <a16:creationId xmlns:a16="http://schemas.microsoft.com/office/drawing/2014/main" xmlns="" id="{A5586BE3-ECEB-47A2-9946-2291AB92985F}"/>
              </a:ext>
            </a:extLst>
          </p:cNvPr>
          <p:cNvPicPr>
            <a:picLocks noChangeAspect="1"/>
          </p:cNvPicPr>
          <p:nvPr/>
        </p:nvPicPr>
        <p:blipFill rotWithShape="1">
          <a:blip r:embed="rId14"/>
          <a:srcRect t="21863"/>
          <a:stretch/>
        </p:blipFill>
        <p:spPr>
          <a:xfrm>
            <a:off x="10030011" y="3014656"/>
            <a:ext cx="1825902" cy="1497168"/>
          </a:xfrm>
          <a:prstGeom prst="rect">
            <a:avLst/>
          </a:prstGeom>
          <a:ln>
            <a:solidFill>
              <a:schemeClr val="accent1">
                <a:lumMod val="60000"/>
                <a:lumOff val="40000"/>
              </a:schemeClr>
            </a:solidFill>
          </a:ln>
        </p:spPr>
      </p:pic>
      <p:sp>
        <p:nvSpPr>
          <p:cNvPr id="33" name="Rectangle 32">
            <a:hlinkClick r:id="rId15" action="ppaction://hlinksldjump"/>
            <a:extLst>
              <a:ext uri="{FF2B5EF4-FFF2-40B4-BE49-F238E27FC236}">
                <a16:creationId xmlns:a16="http://schemas.microsoft.com/office/drawing/2014/main" xmlns="" id="{620563D4-D516-4DDD-816E-8579047BF6FE}"/>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1</a:t>
            </a:r>
          </a:p>
        </p:txBody>
      </p:sp>
      <p:sp>
        <p:nvSpPr>
          <p:cNvPr id="34" name="Rectangle 33">
            <a:hlinkClick r:id="rId16" action="ppaction://hlinksldjump"/>
            <a:extLst>
              <a:ext uri="{FF2B5EF4-FFF2-40B4-BE49-F238E27FC236}">
                <a16:creationId xmlns:a16="http://schemas.microsoft.com/office/drawing/2014/main" xmlns="" id="{5E516ED1-9CF8-4BF5-8709-69FF9F8E39A3}"/>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rgbClr val="FAED3B"/>
                </a:solidFill>
                <a:latin typeface="Verdana" panose="020B0604030504040204" pitchFamily="34" charset="0"/>
                <a:ea typeface="Verdana" panose="020B0604030504040204" pitchFamily="34" charset="0"/>
                <a:cs typeface="Tahoma" panose="020B0604030504040204" pitchFamily="34" charset="0"/>
              </a:rPr>
              <a:t>Câu 2</a:t>
            </a:r>
          </a:p>
        </p:txBody>
      </p:sp>
      <p:sp>
        <p:nvSpPr>
          <p:cNvPr id="35" name="Rectangle 34">
            <a:hlinkClick r:id="rId17" action="ppaction://hlinksldjump"/>
            <a:extLst>
              <a:ext uri="{FF2B5EF4-FFF2-40B4-BE49-F238E27FC236}">
                <a16:creationId xmlns:a16="http://schemas.microsoft.com/office/drawing/2014/main" xmlns="" id="{4122F209-2247-4A4E-B865-14E17194DC77}"/>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3</a:t>
            </a:r>
          </a:p>
        </p:txBody>
      </p:sp>
      <p:sp>
        <p:nvSpPr>
          <p:cNvPr id="36" name="Rectangle 35">
            <a:hlinkClick r:id="" action="ppaction://noaction"/>
            <a:extLst>
              <a:ext uri="{FF2B5EF4-FFF2-40B4-BE49-F238E27FC236}">
                <a16:creationId xmlns:a16="http://schemas.microsoft.com/office/drawing/2014/main" xmlns="" id="{3F402FE5-C810-4457-A8A6-390E114D837C}"/>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Verdana" panose="020B0604030504040204" pitchFamily="34" charset="0"/>
                <a:ea typeface="Verdana" panose="020B0604030504040204" pitchFamily="34" charset="0"/>
                <a:cs typeface="Tahoma" panose="020B0604030504040204" pitchFamily="34" charset="0"/>
              </a:rPr>
              <a:t>Câu 4</a:t>
            </a:r>
          </a:p>
        </p:txBody>
      </p:sp>
    </p:spTree>
    <p:extLst>
      <p:ext uri="{BB962C8B-B14F-4D97-AF65-F5344CB8AC3E}">
        <p14:creationId xmlns:p14="http://schemas.microsoft.com/office/powerpoint/2010/main" val="652692115"/>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xmlns="" id="{CE530CE9-79B6-4A34-9DE8-7F769B44A120}"/>
              </a:ext>
            </a:extLst>
          </p:cNvPr>
          <p:cNvSpPr txBox="1"/>
          <p:nvPr/>
        </p:nvSpPr>
        <p:spPr>
          <a:xfrm>
            <a:off x="112543" y="-82730"/>
            <a:ext cx="9912936" cy="3139321"/>
          </a:xfrm>
          <a:prstGeom prst="rect">
            <a:avLst/>
          </a:prstGeom>
          <a:noFill/>
        </p:spPr>
        <p:txBody>
          <a:bodyPr wrap="square">
            <a:spAutoFit/>
          </a:bodyPr>
          <a:lstStyle/>
          <a:p>
            <a:pPr algn="just"/>
            <a:endParaRPr lang="en-US" sz="2200" b="1" dirty="0" smtClean="0">
              <a:solidFill>
                <a:srgbClr val="0070C0"/>
              </a:solidFill>
              <a:latin typeface="Times New Roman" panose="02020603050405020304" pitchFamily="18" charset="0"/>
            </a:endParaRPr>
          </a:p>
          <a:p>
            <a:pPr algn="just"/>
            <a:r>
              <a:rPr lang="en-US" sz="2200" b="1" dirty="0" smtClean="0">
                <a:solidFill>
                  <a:srgbClr val="C00000"/>
                </a:solidFill>
                <a:latin typeface="Times New Roman" panose="02020603050405020304" pitchFamily="18" charset="0"/>
                <a:sym typeface="Wingdings" panose="05000000000000000000" pitchFamily="2" charset="2"/>
              </a:rPr>
              <a:t></a:t>
            </a:r>
            <a:r>
              <a:rPr lang="en-US" sz="2200" b="1" dirty="0" smtClean="0">
                <a:solidFill>
                  <a:srgbClr val="0070C0"/>
                </a:solidFill>
                <a:latin typeface="Arial" panose="020B0604020202020204" pitchFamily="34" charset="0"/>
                <a:cs typeface="Arial" panose="020B0604020202020204" pitchFamily="34" charset="0"/>
              </a:rPr>
              <a:t>Cho </a:t>
            </a:r>
            <a:r>
              <a:rPr lang="en-US" sz="2200" b="1" dirty="0" err="1" smtClean="0">
                <a:solidFill>
                  <a:srgbClr val="0070C0"/>
                </a:solidFill>
                <a:latin typeface="Arial" panose="020B0604020202020204" pitchFamily="34" charset="0"/>
                <a:cs typeface="Arial" panose="020B0604020202020204" pitchFamily="34" charset="0"/>
              </a:rPr>
              <a:t>bài</a:t>
            </a:r>
            <a:r>
              <a:rPr lang="en-US" sz="2200" b="1" dirty="0" smtClean="0">
                <a:solidFill>
                  <a:srgbClr val="0070C0"/>
                </a:solidFill>
                <a:latin typeface="Arial" panose="020B0604020202020204" pitchFamily="34" charset="0"/>
                <a:cs typeface="Arial" panose="020B0604020202020204" pitchFamily="34" charset="0"/>
              </a:rPr>
              <a:t> </a:t>
            </a:r>
            <a:r>
              <a:rPr lang="en-US" sz="2200" b="1" dirty="0" err="1" smtClean="0">
                <a:solidFill>
                  <a:srgbClr val="0070C0"/>
                </a:solidFill>
                <a:latin typeface="Arial" panose="020B0604020202020204" pitchFamily="34" charset="0"/>
                <a:cs typeface="Arial" panose="020B0604020202020204" pitchFamily="34" charset="0"/>
              </a:rPr>
              <a:t>toán</a:t>
            </a:r>
            <a:r>
              <a:rPr lang="en-US" sz="2200" b="1" dirty="0" smtClean="0">
                <a:solidFill>
                  <a:srgbClr val="0070C0"/>
                </a:solidFill>
                <a:latin typeface="Arial" panose="020B0604020202020204" pitchFamily="34" charset="0"/>
                <a:cs typeface="Arial" panose="020B0604020202020204" pitchFamily="34" charset="0"/>
              </a:rPr>
              <a:t> </a:t>
            </a:r>
            <a:r>
              <a:rPr lang="en-US" sz="2200" b="1" dirty="0" err="1" smtClean="0">
                <a:solidFill>
                  <a:srgbClr val="0070C0"/>
                </a:solidFill>
                <a:latin typeface="Arial" panose="020B0604020202020204" pitchFamily="34" charset="0"/>
                <a:cs typeface="Arial" panose="020B0604020202020204" pitchFamily="34" charset="0"/>
              </a:rPr>
              <a:t>sau</a:t>
            </a:r>
            <a:r>
              <a:rPr lang="en-US" sz="2200" b="1" dirty="0" smtClean="0">
                <a:solidFill>
                  <a:srgbClr val="0070C0"/>
                </a:solidFill>
                <a:latin typeface="Arial" panose="020B0604020202020204" pitchFamily="34" charset="0"/>
                <a:cs typeface="Arial" panose="020B0604020202020204" pitchFamily="34" charset="0"/>
              </a:rPr>
              <a:t>.</a:t>
            </a:r>
          </a:p>
          <a:p>
            <a:pPr algn="just"/>
            <a:r>
              <a:rPr lang="en-US" sz="2200" b="1" dirty="0" smtClean="0">
                <a:solidFill>
                  <a:srgbClr val="0070C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Dọc</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theo</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hai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bên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của</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một</a:t>
            </a:r>
            <a:r>
              <a:rPr lang="en-US" sz="2200" b="1" dirty="0" smtClean="0">
                <a:solidFill>
                  <a:srgbClr val="FF0000"/>
                </a:solidFill>
                <a:latin typeface="Arial" panose="020B0604020202020204" pitchFamily="34" charset="0"/>
                <a:cs typeface="Arial" panose="020B0604020202020204" pitchFamily="34" charset="0"/>
              </a:rPr>
              <a:t> con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dài</a:t>
            </a:r>
            <a:r>
              <a:rPr lang="en-US" sz="2200" b="1" dirty="0" smtClean="0">
                <a:solidFill>
                  <a:srgbClr val="FF0000"/>
                </a:solidFill>
                <a:latin typeface="Arial" panose="020B0604020202020204" pitchFamily="34" charset="0"/>
                <a:cs typeface="Arial" panose="020B0604020202020204" pitchFamily="34" charset="0"/>
              </a:rPr>
              <a:t> 1500m, </a:t>
            </a:r>
            <a:r>
              <a:rPr lang="en-US" sz="2200" b="1" dirty="0" err="1" smtClean="0">
                <a:solidFill>
                  <a:srgbClr val="FF0000"/>
                </a:solidFill>
                <a:latin typeface="Arial" panose="020B0604020202020204" pitchFamily="34" charset="0"/>
                <a:cs typeface="Arial" panose="020B0604020202020204" pitchFamily="34" charset="0"/>
              </a:rPr>
              <a:t>các</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được</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cách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nhau</a:t>
            </a:r>
            <a:r>
              <a:rPr lang="en-US" sz="2200" b="1" dirty="0" smtClean="0">
                <a:solidFill>
                  <a:srgbClr val="FF0000"/>
                </a:solidFill>
                <a:latin typeface="Arial" panose="020B0604020202020204" pitchFamily="34" charset="0"/>
                <a:cs typeface="Arial" panose="020B0604020202020204" pitchFamily="34" charset="0"/>
              </a:rPr>
              <a:t> 75m ( </a:t>
            </a:r>
            <a:r>
              <a:rPr lang="en-US" sz="2200" b="1" dirty="0" err="1" smtClean="0">
                <a:solidFill>
                  <a:srgbClr val="FF0000"/>
                </a:solidFill>
                <a:latin typeface="Arial" panose="020B0604020202020204" pitchFamily="34" charset="0"/>
                <a:cs typeface="Arial" panose="020B0604020202020204" pitchFamily="34" charset="0"/>
              </a:rPr>
              <a:t>Bắt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đầu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từ</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đầu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 </a:t>
            </a:r>
            <a:r>
              <a:rPr lang="en-US" sz="2200" b="1" dirty="0" err="1" smtClean="0">
                <a:solidFill>
                  <a:srgbClr val="FF0000"/>
                </a:solidFill>
                <a:latin typeface="Arial" panose="020B0604020202020204" pitchFamily="34" charset="0"/>
                <a:cs typeface="Arial" panose="020B0604020202020204" pitchFamily="34" charset="0"/>
              </a:rPr>
              <a:t>Để</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tăng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ánh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sáng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người</a:t>
            </a:r>
            <a:r>
              <a:rPr lang="en-US" sz="2200" b="1" dirty="0" smtClean="0">
                <a:solidFill>
                  <a:srgbClr val="FF0000"/>
                </a:solidFill>
                <a:latin typeface="Arial" panose="020B0604020202020204" pitchFamily="34" charset="0"/>
                <a:cs typeface="Arial" panose="020B0604020202020204" pitchFamily="34" charset="0"/>
              </a:rPr>
              <a:t> ta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lại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các</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ở </a:t>
            </a:r>
            <a:r>
              <a:rPr lang="en-US" sz="2200" b="1" dirty="0" err="1" smtClean="0">
                <a:solidFill>
                  <a:srgbClr val="FF0000"/>
                </a:solidFill>
                <a:latin typeface="Arial" panose="020B0604020202020204" pitchFamily="34" charset="0"/>
                <a:cs typeface="Arial" panose="020B0604020202020204" pitchFamily="34" charset="0"/>
              </a:rPr>
              <a:t>cả</a:t>
            </a:r>
            <a:r>
              <a:rPr lang="en-US" sz="2200" b="1" dirty="0" smtClean="0">
                <a:solidFill>
                  <a:srgbClr val="FF0000"/>
                </a:solidFill>
                <a:latin typeface="Arial" panose="020B0604020202020204" pitchFamily="34" charset="0"/>
                <a:cs typeface="Arial" panose="020B0604020202020204" pitchFamily="34" charset="0"/>
              </a:rPr>
              <a:t> 2 </a:t>
            </a:r>
            <a:r>
              <a:rPr lang="en-US" sz="2200" b="1" dirty="0" err="1" smtClean="0">
                <a:solidFill>
                  <a:srgbClr val="FF0000"/>
                </a:solidFill>
                <a:latin typeface="Arial" panose="020B0604020202020204" pitchFamily="34" charset="0"/>
                <a:cs typeface="Arial" panose="020B0604020202020204" pitchFamily="34" charset="0"/>
              </a:rPr>
              <a:t>bên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 </a:t>
            </a:r>
            <a:r>
              <a:rPr lang="en-US" sz="2200" b="1" dirty="0" err="1" smtClean="0">
                <a:solidFill>
                  <a:srgbClr val="FF0000"/>
                </a:solidFill>
                <a:latin typeface="Arial" panose="020B0604020202020204" pitchFamily="34" charset="0"/>
                <a:cs typeface="Arial" panose="020B0604020202020204" pitchFamily="34" charset="0"/>
              </a:rPr>
              <a:t>bắt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đầu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từ</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đầu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 </a:t>
            </a:r>
            <a:r>
              <a:rPr lang="en-US" sz="2200" b="1" dirty="0" err="1" smtClean="0">
                <a:solidFill>
                  <a:srgbClr val="FF0000"/>
                </a:solidFill>
                <a:latin typeface="Arial" panose="020B0604020202020204" pitchFamily="34" charset="0"/>
                <a:cs typeface="Arial" panose="020B0604020202020204" pitchFamily="34" charset="0"/>
              </a:rPr>
              <a:t>sao</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cho</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mỗi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bên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các</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cách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nhau</a:t>
            </a:r>
            <a:r>
              <a:rPr lang="en-US" sz="2200" b="1" dirty="0" smtClean="0">
                <a:solidFill>
                  <a:srgbClr val="FF0000"/>
                </a:solidFill>
                <a:latin typeface="Arial" panose="020B0604020202020204" pitchFamily="34" charset="0"/>
                <a:cs typeface="Arial" panose="020B0604020202020204" pitchFamily="34" charset="0"/>
              </a:rPr>
              <a:t> 50m. </a:t>
            </a:r>
            <a:r>
              <a:rPr lang="en-US" sz="2200" b="1" dirty="0" err="1" smtClean="0">
                <a:solidFill>
                  <a:srgbClr val="FF0000"/>
                </a:solidFill>
                <a:latin typeface="Arial" panose="020B0604020202020204" pitchFamily="34" charset="0"/>
                <a:cs typeface="Arial" panose="020B0604020202020204" pitchFamily="34" charset="0"/>
              </a:rPr>
              <a:t>Họ</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tận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dụng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những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cũ</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không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phải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dời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Hãy</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tính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tổng</a:t>
            </a:r>
            <a:r>
              <a:rPr lang="en-US" sz="2200" b="1" dirty="0" smtClean="0">
                <a:solidFill>
                  <a:srgbClr val="FF0000"/>
                </a:solidFill>
                <a:latin typeface="Arial" panose="020B0604020202020204" pitchFamily="34" charset="0"/>
                <a:cs typeface="Arial" panose="020B0604020202020204" pitchFamily="34" charset="0"/>
              </a:rPr>
              <a:t> chi </a:t>
            </a:r>
            <a:r>
              <a:rPr lang="en-US" sz="2200" b="1" dirty="0" err="1" smtClean="0">
                <a:solidFill>
                  <a:srgbClr val="FF0000"/>
                </a:solidFill>
                <a:latin typeface="Arial" panose="020B0604020202020204" pitchFamily="34" charset="0"/>
                <a:cs typeface="Arial" panose="020B0604020202020204" pitchFamily="34" charset="0"/>
              </a:rPr>
              <a:t>phí</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cần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thiết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để</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hoàn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thành</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côt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mới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cho</a:t>
            </a:r>
            <a:r>
              <a:rPr lang="en-US" sz="2200" b="1" dirty="0" smtClean="0">
                <a:solidFill>
                  <a:srgbClr val="FF0000"/>
                </a:solidFill>
                <a:latin typeface="Arial" panose="020B0604020202020204" pitchFamily="34" charset="0"/>
                <a:cs typeface="Arial" panose="020B0604020202020204" pitchFamily="34" charset="0"/>
              </a:rPr>
              <a:t> con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biết</a:t>
            </a:r>
            <a:r>
              <a:rPr lang="en-US" sz="2200" b="1" dirty="0" smtClean="0">
                <a:solidFill>
                  <a:srgbClr val="FF0000"/>
                </a:solidFill>
                <a:latin typeface="Arial" panose="020B0604020202020204" pitchFamily="34" charset="0"/>
                <a:cs typeface="Arial" panose="020B0604020202020204" pitchFamily="34" charset="0"/>
              </a:rPr>
              <a:t> chi </a:t>
            </a:r>
            <a:r>
              <a:rPr lang="en-US" sz="2200" b="1" dirty="0" err="1" smtClean="0">
                <a:solidFill>
                  <a:srgbClr val="FF0000"/>
                </a:solidFill>
                <a:latin typeface="Arial" panose="020B0604020202020204" pitchFamily="34" charset="0"/>
                <a:cs typeface="Arial" panose="020B0604020202020204" pitchFamily="34" charset="0"/>
              </a:rPr>
              <a:t>phí</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dựng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một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cột</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điện</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mới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là</a:t>
            </a:r>
            <a:r>
              <a:rPr lang="en-US" sz="2200" b="1" dirty="0" smtClean="0">
                <a:solidFill>
                  <a:srgbClr val="FF0000"/>
                </a:solidFill>
                <a:latin typeface="Arial" panose="020B0604020202020204" pitchFamily="34" charset="0"/>
                <a:cs typeface="Arial" panose="020B0604020202020204" pitchFamily="34" charset="0"/>
              </a:rPr>
              <a:t> 4 </a:t>
            </a:r>
            <a:r>
              <a:rPr lang="en-US" sz="2200" b="1" dirty="0" err="1" smtClean="0">
                <a:solidFill>
                  <a:srgbClr val="FF0000"/>
                </a:solidFill>
                <a:latin typeface="Arial" panose="020B0604020202020204" pitchFamily="34" charset="0"/>
                <a:cs typeface="Arial" panose="020B0604020202020204" pitchFamily="34" charset="0"/>
              </a:rPr>
              <a:t>triệu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đồng</a:t>
            </a:r>
            <a:r>
              <a:rPr lang="en-US" sz="2200" b="1" dirty="0" smtClean="0">
                <a:solidFill>
                  <a:srgbClr val="C00000"/>
                </a:solidFill>
                <a:latin typeface="Times New Roman" panose="02020603050405020304" pitchFamily="18" charset="0"/>
              </a:rPr>
              <a:t>.</a:t>
            </a:r>
            <a:endParaRPr lang="en-US" sz="2200" i="1" dirty="0">
              <a:solidFill>
                <a:srgbClr val="C00000"/>
              </a:solidFill>
            </a:endParaRPr>
          </a:p>
        </p:txBody>
      </p:sp>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xmlns=""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xmlns="" id="{36893C64-7B6D-4758-A07B-72940896F5F6}"/>
              </a:ext>
            </a:extLst>
          </p:cNvPr>
          <p:cNvGrpSpPr/>
          <p:nvPr/>
        </p:nvGrpSpPr>
        <p:grpSpPr>
          <a:xfrm>
            <a:off x="233949" y="2919126"/>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xmlns=""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xmlns=""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xmlns="" id="{0DAEECCB-41B1-4C54-B558-0EF73EDB00C0}"/>
              </a:ext>
            </a:extLst>
          </p:cNvPr>
          <p:cNvSpPr/>
          <p:nvPr/>
        </p:nvSpPr>
        <p:spPr>
          <a:xfrm>
            <a:off x="954317" y="3135218"/>
            <a:ext cx="8187337" cy="136174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800" dirty="0">
                <a:solidFill>
                  <a:srgbClr val="002060"/>
                </a:solidFill>
                <a:latin typeface="Arial" panose="020B0604020202020204" pitchFamily="34" charset="0"/>
                <a:cs typeface="Arial" panose="020B0604020202020204" pitchFamily="34" charset="0"/>
              </a:rPr>
              <a:t>Số cột điện cần dựng thêm là:</a:t>
            </a:r>
            <a:r>
              <a:rPr lang="en-US" sz="28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en-US" sz="28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xmlns="" id="{10E2F699-CECF-4651-A7FD-F0FE6468499E}"/>
              </a:ext>
            </a:extLst>
          </p:cNvPr>
          <p:cNvSpPr/>
          <p:nvPr/>
        </p:nvSpPr>
        <p:spPr>
          <a:xfrm>
            <a:off x="5795273" y="5747561"/>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75</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a:extLst>
              <a:ext uri="{FF2B5EF4-FFF2-40B4-BE49-F238E27FC236}">
                <a16:creationId xmlns:a16="http://schemas.microsoft.com/office/drawing/2014/main" xmlns="" id="{27D286A7-C544-435B-8936-BFA035CE71F3}"/>
              </a:ext>
            </a:extLst>
          </p:cNvPr>
          <p:cNvSpPr/>
          <p:nvPr/>
        </p:nvSpPr>
        <p:spPr>
          <a:xfrm>
            <a:off x="5795272" y="4891249"/>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42</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29">
            <a:extLst>
              <a:ext uri="{FF2B5EF4-FFF2-40B4-BE49-F238E27FC236}">
                <a16:creationId xmlns:a16="http://schemas.microsoft.com/office/drawing/2014/main" xmlns="" id="{3D2F75EC-BDC7-4CAD-A2A9-990C47AE2714}"/>
              </a:ext>
            </a:extLst>
          </p:cNvPr>
          <p:cNvSpPr/>
          <p:nvPr/>
        </p:nvSpPr>
        <p:spPr>
          <a:xfrm>
            <a:off x="1037390" y="4877451"/>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20</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1" name="Rectangle 30">
            <a:extLst>
              <a:ext uri="{FF2B5EF4-FFF2-40B4-BE49-F238E27FC236}">
                <a16:creationId xmlns:a16="http://schemas.microsoft.com/office/drawing/2014/main" xmlns="" id="{B23EC2F4-EBBA-42F3-9CEB-93CB1CAB88AD}"/>
              </a:ext>
            </a:extLst>
          </p:cNvPr>
          <p:cNvSpPr/>
          <p:nvPr/>
        </p:nvSpPr>
        <p:spPr>
          <a:xfrm>
            <a:off x="1005166" y="5764648"/>
            <a:ext cx="3702089" cy="608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62</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a:extLst>
              <a:ext uri="{FF2B5EF4-FFF2-40B4-BE49-F238E27FC236}">
                <a16:creationId xmlns:a16="http://schemas.microsoft.com/office/drawing/2014/main" xmlns="" id="{C2034A75-1033-4255-8E53-5C11E2ADC018}"/>
              </a:ext>
            </a:extLst>
          </p:cNvPr>
          <p:cNvPicPr>
            <a:picLocks noChangeAspect="1"/>
          </p:cNvPicPr>
          <p:nvPr/>
        </p:nvPicPr>
        <p:blipFill>
          <a:blip r:embed="rId9"/>
          <a:stretch>
            <a:fillRect/>
          </a:stretch>
        </p:blipFill>
        <p:spPr>
          <a:xfrm>
            <a:off x="3392483" y="484737"/>
            <a:ext cx="2892462" cy="2273609"/>
          </a:xfrm>
          <a:prstGeom prst="rect">
            <a:avLst/>
          </a:prstGeom>
        </p:spPr>
      </p:pic>
      <p:pic>
        <p:nvPicPr>
          <p:cNvPr id="5" name="15s">
            <a:hlinkClick r:id="" action="ppaction://media"/>
            <a:extLst>
              <a:ext uri="{FF2B5EF4-FFF2-40B4-BE49-F238E27FC236}">
                <a16:creationId xmlns:a16="http://schemas.microsoft.com/office/drawing/2014/main" xmlns=""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0"/>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28" name="Picture 27" descr="A group of stuffed animals&#10;&#10;Description automatically generated with low confidence">
            <a:extLst>
              <a:ext uri="{FF2B5EF4-FFF2-40B4-BE49-F238E27FC236}">
                <a16:creationId xmlns:a16="http://schemas.microsoft.com/office/drawing/2014/main" xmlns="" id="{C01D58F9-D1F8-4DE4-B7CA-C72BCE1795D9}"/>
              </a:ext>
            </a:extLst>
          </p:cNvPr>
          <p:cNvPicPr>
            <a:picLocks noChangeAspect="1"/>
          </p:cNvPicPr>
          <p:nvPr/>
        </p:nvPicPr>
        <p:blipFill>
          <a:blip r:embed="rId11"/>
          <a:stretch>
            <a:fillRect/>
          </a:stretch>
        </p:blipFill>
        <p:spPr>
          <a:xfrm>
            <a:off x="3382958" y="240759"/>
            <a:ext cx="2713042" cy="2656521"/>
          </a:xfrm>
          <a:prstGeom prst="rect">
            <a:avLst/>
          </a:prstGeom>
        </p:spPr>
      </p:pic>
      <p:pic>
        <p:nvPicPr>
          <p:cNvPr id="32" name="Picture 31">
            <a:extLst>
              <a:ext uri="{FF2B5EF4-FFF2-40B4-BE49-F238E27FC236}">
                <a16:creationId xmlns:a16="http://schemas.microsoft.com/office/drawing/2014/main" xmlns="" id="{845464AD-41AE-4C38-A501-DACBE37B6ACB}"/>
              </a:ext>
            </a:extLst>
          </p:cNvPr>
          <p:cNvPicPr>
            <a:picLocks noChangeAspect="1"/>
          </p:cNvPicPr>
          <p:nvPr/>
        </p:nvPicPr>
        <p:blipFill rotWithShape="1">
          <a:blip r:embed="rId12"/>
          <a:srcRect t="21863"/>
          <a:stretch/>
        </p:blipFill>
        <p:spPr>
          <a:xfrm>
            <a:off x="10030011" y="3014656"/>
            <a:ext cx="1825902" cy="1497168"/>
          </a:xfrm>
          <a:prstGeom prst="rect">
            <a:avLst/>
          </a:prstGeom>
        </p:spPr>
      </p:pic>
      <p:sp>
        <p:nvSpPr>
          <p:cNvPr id="33" name="Rectangle 32">
            <a:hlinkClick r:id="rId13" action="ppaction://hlinksldjump"/>
            <a:extLst>
              <a:ext uri="{FF2B5EF4-FFF2-40B4-BE49-F238E27FC236}">
                <a16:creationId xmlns:a16="http://schemas.microsoft.com/office/drawing/2014/main" xmlns="" id="{9AC5DAA1-D054-4EA2-8E33-72724894C5AB}"/>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1</a:t>
            </a:r>
          </a:p>
        </p:txBody>
      </p:sp>
      <p:sp>
        <p:nvSpPr>
          <p:cNvPr id="34" name="Rectangle 33">
            <a:hlinkClick r:id="rId14" action="ppaction://hlinksldjump"/>
            <a:extLst>
              <a:ext uri="{FF2B5EF4-FFF2-40B4-BE49-F238E27FC236}">
                <a16:creationId xmlns:a16="http://schemas.microsoft.com/office/drawing/2014/main" xmlns="" id="{49E4CE87-5EFE-452B-932F-03741B25706B}"/>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2</a:t>
            </a:r>
          </a:p>
        </p:txBody>
      </p:sp>
      <p:sp>
        <p:nvSpPr>
          <p:cNvPr id="35" name="Rectangle 34">
            <a:hlinkClick r:id="rId15" action="ppaction://hlinksldjump"/>
            <a:extLst>
              <a:ext uri="{FF2B5EF4-FFF2-40B4-BE49-F238E27FC236}">
                <a16:creationId xmlns:a16="http://schemas.microsoft.com/office/drawing/2014/main" xmlns="" id="{7EC8AFFF-D435-4478-82D1-209020B964BA}"/>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rgbClr val="FAED3B"/>
                </a:solidFill>
                <a:latin typeface="Verdana" panose="020B0604030504040204" pitchFamily="34" charset="0"/>
                <a:ea typeface="Verdana" panose="020B0604030504040204" pitchFamily="34" charset="0"/>
                <a:cs typeface="Tahoma" panose="020B0604030504040204" pitchFamily="34" charset="0"/>
              </a:rPr>
              <a:t>Câu 3</a:t>
            </a:r>
          </a:p>
        </p:txBody>
      </p:sp>
      <p:sp>
        <p:nvSpPr>
          <p:cNvPr id="36" name="Rectangle 35">
            <a:hlinkClick r:id="rId16" action="ppaction://hlinksldjump"/>
            <a:extLst>
              <a:ext uri="{FF2B5EF4-FFF2-40B4-BE49-F238E27FC236}">
                <a16:creationId xmlns:a16="http://schemas.microsoft.com/office/drawing/2014/main" xmlns="" id="{DDA29C8C-94F7-4926-B657-11FA7DB9BE65}"/>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Verdana" panose="020B0604030504040204" pitchFamily="34" charset="0"/>
                <a:ea typeface="Verdana" panose="020B0604030504040204" pitchFamily="34" charset="0"/>
                <a:cs typeface="Tahoma" panose="020B0604030504040204" pitchFamily="34" charset="0"/>
              </a:rPr>
              <a:t>Câu 4</a:t>
            </a:r>
          </a:p>
        </p:txBody>
      </p:sp>
    </p:spTree>
    <p:extLst>
      <p:ext uri="{BB962C8B-B14F-4D97-AF65-F5344CB8AC3E}">
        <p14:creationId xmlns:p14="http://schemas.microsoft.com/office/powerpoint/2010/main" val="979583170"/>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xmlns="" id="{CE530CE9-79B6-4A34-9DE8-7F769B44A120}"/>
              </a:ext>
            </a:extLst>
          </p:cNvPr>
          <p:cNvSpPr txBox="1"/>
          <p:nvPr/>
        </p:nvSpPr>
        <p:spPr>
          <a:xfrm>
            <a:off x="112543" y="-82730"/>
            <a:ext cx="9671536" cy="3139321"/>
          </a:xfrm>
          <a:prstGeom prst="rect">
            <a:avLst/>
          </a:prstGeom>
          <a:noFill/>
        </p:spPr>
        <p:txBody>
          <a:bodyPr wrap="square">
            <a:spAutoFit/>
          </a:bodyPr>
          <a:lstStyle/>
          <a:p>
            <a:pPr algn="just"/>
            <a:endParaRPr lang="en-US" sz="2200" b="1" dirty="0">
              <a:solidFill>
                <a:srgbClr val="0070C0"/>
              </a:solidFill>
              <a:latin typeface="Times New Roman" panose="02020603050405020304" pitchFamily="18" charset="0"/>
            </a:endParaRPr>
          </a:p>
          <a:p>
            <a:pPr algn="just"/>
            <a:r>
              <a:rPr lang="en-US" sz="2200" b="1" dirty="0">
                <a:solidFill>
                  <a:srgbClr val="C00000"/>
                </a:solidFill>
                <a:latin typeface="Times New Roman" panose="02020603050405020304" pitchFamily="18" charset="0"/>
                <a:sym typeface="Wingdings" panose="05000000000000000000" pitchFamily="2" charset="2"/>
              </a:rPr>
              <a:t></a:t>
            </a:r>
            <a:r>
              <a:rPr lang="en-US" sz="2200" b="1" dirty="0">
                <a:solidFill>
                  <a:srgbClr val="0070C0"/>
                </a:solidFill>
                <a:latin typeface="Arial" panose="020B0604020202020204" pitchFamily="34" charset="0"/>
                <a:cs typeface="Arial" panose="020B0604020202020204" pitchFamily="34" charset="0"/>
              </a:rPr>
              <a:t>Cho </a:t>
            </a:r>
            <a:r>
              <a:rPr lang="en-US" sz="2200" b="1" dirty="0" err="1">
                <a:solidFill>
                  <a:srgbClr val="0070C0"/>
                </a:solidFill>
                <a:latin typeface="Arial" panose="020B0604020202020204" pitchFamily="34" charset="0"/>
                <a:cs typeface="Arial" panose="020B0604020202020204" pitchFamily="34" charset="0"/>
              </a:rPr>
              <a:t>bài</a:t>
            </a:r>
            <a:r>
              <a:rPr lang="en-US" sz="2200" b="1" dirty="0">
                <a:solidFill>
                  <a:srgbClr val="0070C0"/>
                </a:solidFill>
                <a:latin typeface="Arial" panose="020B0604020202020204" pitchFamily="34" charset="0"/>
                <a:cs typeface="Arial" panose="020B0604020202020204" pitchFamily="34" charset="0"/>
              </a:rPr>
              <a:t> </a:t>
            </a:r>
            <a:r>
              <a:rPr lang="en-US" sz="2200" b="1" dirty="0" err="1">
                <a:solidFill>
                  <a:srgbClr val="0070C0"/>
                </a:solidFill>
                <a:latin typeface="Arial" panose="020B0604020202020204" pitchFamily="34" charset="0"/>
                <a:cs typeface="Arial" panose="020B0604020202020204" pitchFamily="34" charset="0"/>
              </a:rPr>
              <a:t>toán</a:t>
            </a:r>
            <a:r>
              <a:rPr lang="en-US" sz="2200" b="1" dirty="0">
                <a:solidFill>
                  <a:srgbClr val="0070C0"/>
                </a:solidFill>
                <a:latin typeface="Arial" panose="020B0604020202020204" pitchFamily="34" charset="0"/>
                <a:cs typeface="Arial" panose="020B0604020202020204" pitchFamily="34" charset="0"/>
              </a:rPr>
              <a:t> </a:t>
            </a:r>
            <a:r>
              <a:rPr lang="en-US" sz="2200" b="1" dirty="0" err="1">
                <a:solidFill>
                  <a:srgbClr val="0070C0"/>
                </a:solidFill>
                <a:latin typeface="Arial" panose="020B0604020202020204" pitchFamily="34" charset="0"/>
                <a:cs typeface="Arial" panose="020B0604020202020204" pitchFamily="34" charset="0"/>
              </a:rPr>
              <a:t>sau</a:t>
            </a:r>
            <a:r>
              <a:rPr lang="en-US" sz="2200" b="1" dirty="0">
                <a:solidFill>
                  <a:srgbClr val="0070C0"/>
                </a:solidFill>
                <a:latin typeface="Arial" panose="020B0604020202020204" pitchFamily="34" charset="0"/>
                <a:cs typeface="Arial" panose="020B0604020202020204" pitchFamily="34" charset="0"/>
              </a:rPr>
              <a:t>.</a:t>
            </a:r>
          </a:p>
          <a:p>
            <a:pPr algn="just"/>
            <a:r>
              <a:rPr lang="en-US" sz="2200" b="1" dirty="0">
                <a:solidFill>
                  <a:srgbClr val="0070C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Dọc theo hai bên đường của một con đường </a:t>
            </a:r>
            <a:r>
              <a:rPr lang="en-US" sz="2200" b="1" dirty="0" err="1" smtClean="0">
                <a:solidFill>
                  <a:srgbClr val="FF0000"/>
                </a:solidFill>
                <a:latin typeface="Arial" panose="020B0604020202020204" pitchFamily="34" charset="0"/>
                <a:cs typeface="Arial" panose="020B0604020202020204" pitchFamily="34" charset="0"/>
              </a:rPr>
              <a:t>dài</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1500m, </a:t>
            </a:r>
            <a:r>
              <a:rPr lang="en-US" sz="2200" b="1" dirty="0" smtClean="0">
                <a:solidFill>
                  <a:srgbClr val="FF0000"/>
                </a:solidFill>
                <a:latin typeface="Arial" panose="020B0604020202020204" pitchFamily="34" charset="0"/>
                <a:cs typeface="Arial" panose="020B0604020202020204" pitchFamily="34" charset="0"/>
              </a:rPr>
              <a:t>các cột điện được dựng cách nhau 75m ( Bắt đầu dựng từ đầu đường ). Để tăng cường ánh sáng , người ta dựng lại các cột điện ở cả 2 bên đường ( bắt đầu  dựng từ đầu đường ) sao cho mỗi bên đường các cột điện cách </a:t>
            </a:r>
            <a:r>
              <a:rPr lang="en-US" sz="2200" b="1" dirty="0" err="1" smtClean="0">
                <a:solidFill>
                  <a:srgbClr val="FF0000"/>
                </a:solidFill>
                <a:latin typeface="Arial" panose="020B0604020202020204" pitchFamily="34" charset="0"/>
                <a:cs typeface="Arial" panose="020B0604020202020204" pitchFamily="34" charset="0"/>
              </a:rPr>
              <a:t>nhau</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50m. </a:t>
            </a:r>
            <a:r>
              <a:rPr lang="en-US" sz="2200" b="1" dirty="0" smtClean="0">
                <a:solidFill>
                  <a:srgbClr val="FF0000"/>
                </a:solidFill>
                <a:latin typeface="Arial" panose="020B0604020202020204" pitchFamily="34" charset="0"/>
                <a:cs typeface="Arial" panose="020B0604020202020204" pitchFamily="34" charset="0"/>
              </a:rPr>
              <a:t>Họ tận dụng những cột điện cũ không phải </a:t>
            </a:r>
            <a:r>
              <a:rPr lang="en-US" sz="2200" b="1" dirty="0" err="1" smtClean="0">
                <a:solidFill>
                  <a:srgbClr val="FF0000"/>
                </a:solidFill>
                <a:latin typeface="Arial" panose="020B0604020202020204" pitchFamily="34" charset="0"/>
                <a:cs typeface="Arial" panose="020B0604020202020204" pitchFamily="34" charset="0"/>
              </a:rPr>
              <a:t>dời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đi</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Hãy</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tính</a:t>
            </a:r>
            <a:r>
              <a:rPr lang="en-US" sz="2200" b="1" dirty="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tổng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chi phí cần thiết để hoàn thành dựng côt điện mới cho con </a:t>
            </a:r>
            <a:r>
              <a:rPr lang="en-US" sz="2200" b="1" dirty="0" err="1" smtClean="0">
                <a:solidFill>
                  <a:srgbClr val="FF0000"/>
                </a:solidFill>
                <a:latin typeface="Arial" panose="020B0604020202020204" pitchFamily="34" charset="0"/>
                <a:cs typeface="Arial" panose="020B0604020202020204" pitchFamily="34" charset="0"/>
              </a:rPr>
              <a:t>đường</a:t>
            </a:r>
            <a:r>
              <a:rPr lang="en-US" sz="2200" b="1" dirty="0" smtClean="0">
                <a:solidFill>
                  <a:srgbClr val="FF0000"/>
                </a:solidFill>
                <a:latin typeface="Arial" panose="020B0604020202020204" pitchFamily="34" charset="0"/>
                <a:cs typeface="Arial" panose="020B0604020202020204" pitchFamily="34" charset="0"/>
              </a:rPr>
              <a:t>, </a:t>
            </a:r>
            <a:r>
              <a:rPr lang="en-US" sz="2200" b="1" dirty="0" smtClean="0">
                <a:solidFill>
                  <a:srgbClr val="FF0000"/>
                </a:solidFill>
                <a:latin typeface="Arial" panose="020B0604020202020204" pitchFamily="34" charset="0"/>
                <a:cs typeface="Arial" panose="020B0604020202020204" pitchFamily="34" charset="0"/>
              </a:rPr>
              <a:t>biết chi phí dựng một cột điện mới là 4 </a:t>
            </a:r>
            <a:r>
              <a:rPr lang="en-US" sz="2200" b="1" dirty="0" err="1" smtClean="0">
                <a:solidFill>
                  <a:srgbClr val="FF0000"/>
                </a:solidFill>
                <a:latin typeface="Arial" panose="020B0604020202020204" pitchFamily="34" charset="0"/>
                <a:cs typeface="Arial" panose="020B0604020202020204" pitchFamily="34" charset="0"/>
              </a:rPr>
              <a:t>triệu</a:t>
            </a:r>
            <a:r>
              <a:rPr lang="en-US" sz="2200" b="1" dirty="0" smtClean="0">
                <a:solidFill>
                  <a:srgbClr val="FF0000"/>
                </a:solidFill>
                <a:latin typeface="Arial" panose="020B0604020202020204" pitchFamily="34" charset="0"/>
                <a:cs typeface="Arial" panose="020B0604020202020204" pitchFamily="34" charset="0"/>
              </a:rPr>
              <a:t> </a:t>
            </a:r>
            <a:r>
              <a:rPr lang="en-US" sz="2200" b="1" dirty="0" err="1" smtClean="0">
                <a:solidFill>
                  <a:srgbClr val="FF0000"/>
                </a:solidFill>
                <a:latin typeface="Arial" panose="020B0604020202020204" pitchFamily="34" charset="0"/>
                <a:cs typeface="Arial" panose="020B0604020202020204" pitchFamily="34" charset="0"/>
              </a:rPr>
              <a:t>đồng</a:t>
            </a:r>
            <a:r>
              <a:rPr lang="en-US" sz="2200" b="1" dirty="0" smtClean="0">
                <a:solidFill>
                  <a:srgbClr val="C00000"/>
                </a:solidFill>
                <a:latin typeface="Times New Roman" panose="02020603050405020304" pitchFamily="18" charset="0"/>
              </a:rPr>
              <a:t>.</a:t>
            </a:r>
            <a:endParaRPr lang="en-US" sz="2200" i="1" dirty="0">
              <a:solidFill>
                <a:srgbClr val="C00000"/>
              </a:solidFill>
            </a:endParaRPr>
          </a:p>
        </p:txBody>
      </p:sp>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xmlns=""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xmlns="" id="{36893C64-7B6D-4758-A07B-72940896F5F6}"/>
              </a:ext>
            </a:extLst>
          </p:cNvPr>
          <p:cNvGrpSpPr/>
          <p:nvPr/>
        </p:nvGrpSpPr>
        <p:grpSpPr>
          <a:xfrm>
            <a:off x="227678" y="2927203"/>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xmlns=""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xmlns=""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xmlns="" id="{0DAEECCB-41B1-4C54-B558-0EF73EDB00C0}"/>
              </a:ext>
            </a:extLst>
          </p:cNvPr>
          <p:cNvSpPr/>
          <p:nvPr/>
        </p:nvSpPr>
        <p:spPr>
          <a:xfrm>
            <a:off x="954317" y="3135218"/>
            <a:ext cx="8187337" cy="13617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vi-VN" sz="2800" dirty="0">
                <a:solidFill>
                  <a:srgbClr val="002060"/>
                </a:solidFill>
                <a:latin typeface="Arial" panose="020B0604020202020204" pitchFamily="34" charset="0"/>
                <a:cs typeface="Arial" panose="020B0604020202020204" pitchFamily="34" charset="0"/>
              </a:rPr>
              <a:t>Tổng chi phí cần thiết để hoàn thành dựng cột điện mới cho con đường </a:t>
            </a:r>
            <a:r>
              <a:rPr lang="vi-VN" sz="2800" dirty="0" smtClean="0">
                <a:solidFill>
                  <a:srgbClr val="002060"/>
                </a:solidFill>
                <a:latin typeface="Arial" panose="020B0604020202020204" pitchFamily="34" charset="0"/>
                <a:cs typeface="Arial" panose="020B0604020202020204" pitchFamily="34" charset="0"/>
              </a:rPr>
              <a:t>là</a:t>
            </a:r>
            <a:r>
              <a:rPr lang="en-US" sz="2800" dirty="0">
                <a:solidFill>
                  <a:srgbClr val="002060"/>
                </a:solidFill>
                <a:latin typeface="Arial" panose="020B0604020202020204" pitchFamily="34" charset="0"/>
                <a:cs typeface="Arial" panose="020B0604020202020204" pitchFamily="34" charset="0"/>
              </a:rPr>
              <a:t>?</a:t>
            </a:r>
            <a:endParaRPr lang="en-US" sz="28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pic>
        <p:nvPicPr>
          <p:cNvPr id="5" name="15s">
            <a:hlinkClick r:id="" action="ppaction://media"/>
            <a:extLst>
              <a:ext uri="{FF2B5EF4-FFF2-40B4-BE49-F238E27FC236}">
                <a16:creationId xmlns:a16="http://schemas.microsoft.com/office/drawing/2014/main" xmlns=""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9"/>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28" name="Rectangle: Rounded Corners 27">
            <a:extLst>
              <a:ext uri="{FF2B5EF4-FFF2-40B4-BE49-F238E27FC236}">
                <a16:creationId xmlns:a16="http://schemas.microsoft.com/office/drawing/2014/main" xmlns="" id="{EE911E37-2319-4753-8BCA-41614C10819E}"/>
              </a:ext>
            </a:extLst>
          </p:cNvPr>
          <p:cNvSpPr/>
          <p:nvPr/>
        </p:nvSpPr>
        <p:spPr>
          <a:xfrm>
            <a:off x="5659371" y="4807047"/>
            <a:ext cx="3787912" cy="770916"/>
          </a:xfrm>
          <a:prstGeom prst="roundRect">
            <a:avLst>
              <a:gd name="adj" fmla="val 3460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800" dirty="0" smtClean="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75.000.000</a:t>
            </a:r>
            <a:endParaRPr lang="en-US" sz="28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33" name="Picture 32">
            <a:extLst>
              <a:ext uri="{FF2B5EF4-FFF2-40B4-BE49-F238E27FC236}">
                <a16:creationId xmlns:a16="http://schemas.microsoft.com/office/drawing/2014/main" xmlns="" id="{5247511D-CF1D-4646-B8B0-2C9649107BE3}"/>
              </a:ext>
            </a:extLst>
          </p:cNvPr>
          <p:cNvPicPr>
            <a:picLocks noChangeAspect="1"/>
          </p:cNvPicPr>
          <p:nvPr/>
        </p:nvPicPr>
        <p:blipFill>
          <a:blip r:embed="rId10"/>
          <a:stretch>
            <a:fillRect/>
          </a:stretch>
        </p:blipFill>
        <p:spPr>
          <a:xfrm>
            <a:off x="3388437" y="467977"/>
            <a:ext cx="2892462" cy="2273609"/>
          </a:xfrm>
          <a:prstGeom prst="rect">
            <a:avLst/>
          </a:prstGeom>
        </p:spPr>
      </p:pic>
      <p:pic>
        <p:nvPicPr>
          <p:cNvPr id="29" name="Picture 28">
            <a:extLst>
              <a:ext uri="{FF2B5EF4-FFF2-40B4-BE49-F238E27FC236}">
                <a16:creationId xmlns:a16="http://schemas.microsoft.com/office/drawing/2014/main" xmlns="" id="{1FC7F825-9030-4692-B0BA-A764D4F88F7B}"/>
              </a:ext>
            </a:extLst>
          </p:cNvPr>
          <p:cNvPicPr>
            <a:picLocks noChangeAspect="1"/>
          </p:cNvPicPr>
          <p:nvPr/>
        </p:nvPicPr>
        <p:blipFill rotWithShape="1">
          <a:blip r:embed="rId11"/>
          <a:srcRect t="21863"/>
          <a:stretch/>
        </p:blipFill>
        <p:spPr>
          <a:xfrm>
            <a:off x="10030011" y="3014656"/>
            <a:ext cx="1825902" cy="1497168"/>
          </a:xfrm>
          <a:prstGeom prst="rect">
            <a:avLst/>
          </a:prstGeom>
        </p:spPr>
      </p:pic>
      <p:sp>
        <p:nvSpPr>
          <p:cNvPr id="31" name="Rectangle 30">
            <a:hlinkClick r:id="rId12" action="ppaction://hlinksldjump"/>
            <a:extLst>
              <a:ext uri="{FF2B5EF4-FFF2-40B4-BE49-F238E27FC236}">
                <a16:creationId xmlns:a16="http://schemas.microsoft.com/office/drawing/2014/main" xmlns="" id="{F5550DAA-C30B-4E44-98CF-4F5DB9DF47D4}"/>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1</a:t>
            </a:r>
          </a:p>
        </p:txBody>
      </p:sp>
      <p:sp>
        <p:nvSpPr>
          <p:cNvPr id="35" name="Rectangle 34">
            <a:hlinkClick r:id="rId13" action="ppaction://hlinksldjump"/>
            <a:extLst>
              <a:ext uri="{FF2B5EF4-FFF2-40B4-BE49-F238E27FC236}">
                <a16:creationId xmlns:a16="http://schemas.microsoft.com/office/drawing/2014/main" xmlns="" id="{81227AD9-BC5A-485B-9424-99CBBD537F66}"/>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2</a:t>
            </a:r>
          </a:p>
        </p:txBody>
      </p:sp>
      <p:sp>
        <p:nvSpPr>
          <p:cNvPr id="36" name="Rectangle 35">
            <a:hlinkClick r:id="rId14" action="ppaction://hlinksldjump"/>
            <a:extLst>
              <a:ext uri="{FF2B5EF4-FFF2-40B4-BE49-F238E27FC236}">
                <a16:creationId xmlns:a16="http://schemas.microsoft.com/office/drawing/2014/main" xmlns="" id="{79E09E7F-E350-417A-B671-BC5E9F13F307}"/>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Verdana" panose="020B0604030504040204" pitchFamily="34" charset="0"/>
                <a:ea typeface="Verdana" panose="020B0604030504040204" pitchFamily="34" charset="0"/>
                <a:cs typeface="Tahoma" panose="020B0604030504040204" pitchFamily="34" charset="0"/>
              </a:rPr>
              <a:t>Câu 3</a:t>
            </a:r>
          </a:p>
        </p:txBody>
      </p:sp>
      <p:sp>
        <p:nvSpPr>
          <p:cNvPr id="37" name="Rectangle 36">
            <a:extLst>
              <a:ext uri="{FF2B5EF4-FFF2-40B4-BE49-F238E27FC236}">
                <a16:creationId xmlns:a16="http://schemas.microsoft.com/office/drawing/2014/main" xmlns="" id="{A18D4A07-D8E7-4996-B346-9C9F7803A39C}"/>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AED3B"/>
                </a:solidFill>
                <a:latin typeface="Verdana" panose="020B0604030504040204" pitchFamily="34" charset="0"/>
                <a:ea typeface="Verdana" panose="020B0604030504040204" pitchFamily="34" charset="0"/>
                <a:cs typeface="Tahoma" panose="020B0604030504040204" pitchFamily="34" charset="0"/>
              </a:rPr>
              <a:t>Câu 4</a:t>
            </a:r>
          </a:p>
        </p:txBody>
      </p:sp>
      <p:sp>
        <p:nvSpPr>
          <p:cNvPr id="39" name="Rectangle: Rounded Corners 27">
            <a:extLst>
              <a:ext uri="{FF2B5EF4-FFF2-40B4-BE49-F238E27FC236}">
                <a16:creationId xmlns:a16="http://schemas.microsoft.com/office/drawing/2014/main" xmlns="" id="{EE911E37-2319-4753-8BCA-41614C10819E}"/>
              </a:ext>
            </a:extLst>
          </p:cNvPr>
          <p:cNvSpPr/>
          <p:nvPr/>
        </p:nvSpPr>
        <p:spPr>
          <a:xfrm>
            <a:off x="922430" y="4861018"/>
            <a:ext cx="3696065" cy="775699"/>
          </a:xfrm>
          <a:prstGeom prst="roundRect">
            <a:avLst>
              <a:gd name="adj" fmla="val 3460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8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5</a:t>
            </a:r>
            <a:r>
              <a:rPr lang="en-US" sz="2800" dirty="0" smtClean="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0.000.000</a:t>
            </a:r>
            <a:endParaRPr lang="en-US" sz="28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0" name="Rectangle: Rounded Corners 27">
            <a:extLst>
              <a:ext uri="{FF2B5EF4-FFF2-40B4-BE49-F238E27FC236}">
                <a16:creationId xmlns:a16="http://schemas.microsoft.com/office/drawing/2014/main" xmlns="" id="{EE911E37-2319-4753-8BCA-41614C10819E}"/>
              </a:ext>
            </a:extLst>
          </p:cNvPr>
          <p:cNvSpPr/>
          <p:nvPr/>
        </p:nvSpPr>
        <p:spPr>
          <a:xfrm>
            <a:off x="906932" y="5745274"/>
            <a:ext cx="3711563" cy="713165"/>
          </a:xfrm>
          <a:prstGeom prst="roundRect">
            <a:avLst>
              <a:gd name="adj" fmla="val 3460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800" dirty="0" smtClean="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80.000.000</a:t>
            </a:r>
            <a:endParaRPr lang="en-US" sz="28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Rounded Corners 27">
            <a:extLst>
              <a:ext uri="{FF2B5EF4-FFF2-40B4-BE49-F238E27FC236}">
                <a16:creationId xmlns:a16="http://schemas.microsoft.com/office/drawing/2014/main" xmlns="" id="{EE911E37-2319-4753-8BCA-41614C10819E}"/>
              </a:ext>
            </a:extLst>
          </p:cNvPr>
          <p:cNvSpPr/>
          <p:nvPr/>
        </p:nvSpPr>
        <p:spPr>
          <a:xfrm>
            <a:off x="5659371" y="5706947"/>
            <a:ext cx="3787912" cy="770916"/>
          </a:xfrm>
          <a:prstGeom prst="roundRect">
            <a:avLst>
              <a:gd name="adj" fmla="val 3460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US" sz="2800" dirty="0" smtClean="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100.000.000</a:t>
            </a:r>
            <a:endParaRPr lang="en-US" sz="28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26" name="Picture 25">
            <a:extLst>
              <a:ext uri="{FF2B5EF4-FFF2-40B4-BE49-F238E27FC236}">
                <a16:creationId xmlns:a16="http://schemas.microsoft.com/office/drawing/2014/main" xmlns="" id="{5247511D-CF1D-4646-B8B0-2C9649107BE3}"/>
              </a:ext>
            </a:extLst>
          </p:cNvPr>
          <p:cNvPicPr>
            <a:picLocks noChangeAspect="1"/>
          </p:cNvPicPr>
          <p:nvPr/>
        </p:nvPicPr>
        <p:blipFill>
          <a:blip r:embed="rId10"/>
          <a:stretch>
            <a:fillRect/>
          </a:stretch>
        </p:blipFill>
        <p:spPr>
          <a:xfrm>
            <a:off x="3540837" y="620377"/>
            <a:ext cx="2892462" cy="2273609"/>
          </a:xfrm>
          <a:prstGeom prst="rect">
            <a:avLst/>
          </a:prstGeom>
        </p:spPr>
      </p:pic>
      <p:pic>
        <p:nvPicPr>
          <p:cNvPr id="27" name="Picture 26">
            <a:extLst>
              <a:ext uri="{FF2B5EF4-FFF2-40B4-BE49-F238E27FC236}">
                <a16:creationId xmlns:a16="http://schemas.microsoft.com/office/drawing/2014/main" xmlns="" id="{5247511D-CF1D-4646-B8B0-2C9649107BE3}"/>
              </a:ext>
            </a:extLst>
          </p:cNvPr>
          <p:cNvPicPr>
            <a:picLocks noChangeAspect="1"/>
          </p:cNvPicPr>
          <p:nvPr/>
        </p:nvPicPr>
        <p:blipFill>
          <a:blip r:embed="rId10"/>
          <a:stretch>
            <a:fillRect/>
          </a:stretch>
        </p:blipFill>
        <p:spPr>
          <a:xfrm>
            <a:off x="3502080" y="495024"/>
            <a:ext cx="2892462" cy="2273609"/>
          </a:xfrm>
          <a:prstGeom prst="rect">
            <a:avLst/>
          </a:prstGeom>
        </p:spPr>
      </p:pic>
      <p:pic>
        <p:nvPicPr>
          <p:cNvPr id="34" name="Picture 33" descr="A group of stuffed animals&#10;&#10;Description automatically generated with low confidence">
            <a:extLst>
              <a:ext uri="{FF2B5EF4-FFF2-40B4-BE49-F238E27FC236}">
                <a16:creationId xmlns:a16="http://schemas.microsoft.com/office/drawing/2014/main" xmlns="" id="{B165626A-B33B-4F73-B054-3268989DA307}"/>
              </a:ext>
            </a:extLst>
          </p:cNvPr>
          <p:cNvPicPr>
            <a:picLocks noChangeAspect="1"/>
          </p:cNvPicPr>
          <p:nvPr/>
        </p:nvPicPr>
        <p:blipFill>
          <a:blip r:embed="rId15"/>
          <a:stretch>
            <a:fillRect/>
          </a:stretch>
        </p:blipFill>
        <p:spPr>
          <a:xfrm>
            <a:off x="3551064" y="254235"/>
            <a:ext cx="2713042" cy="2656521"/>
          </a:xfrm>
          <a:prstGeom prst="rect">
            <a:avLst/>
          </a:prstGeom>
        </p:spPr>
      </p:pic>
    </p:spTree>
    <p:extLst>
      <p:ext uri="{BB962C8B-B14F-4D97-AF65-F5344CB8AC3E}">
        <p14:creationId xmlns:p14="http://schemas.microsoft.com/office/powerpoint/2010/main" val="3165926867"/>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40"/>
                    </p:tgtEl>
                  </p:cond>
                </p:stCondLst>
                <p:endSync evt="end" delay="0">
                  <p:rtn val="all"/>
                </p:endSync>
                <p:childTnLst>
                  <p:par>
                    <p:cTn id="9" fill="hold">
                      <p:stCondLst>
                        <p:cond delay="0"/>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39"/>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repeatCount="5000" fill="remove"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childTnLst>
              </p:cTn>
              <p:nextCondLst>
                <p:cond evt="onClick" delay="0">
                  <p:tgtEl>
                    <p:spTgt spid="39"/>
                  </p:tgtEl>
                </p:cond>
              </p:nextCondLst>
            </p:seq>
            <p:seq concurrent="1" nextAc="seek">
              <p:cTn id="19" restart="whenNotActive" fill="hold" evtFilter="cancelBubble" nodeType="interactiveSeq">
                <p:stCondLst>
                  <p:cond evt="onClick" delay="0">
                    <p:tgtEl>
                      <p:spTgt spid="41"/>
                    </p:tgtEl>
                  </p:cond>
                </p:stCondLst>
                <p:endSync evt="end" delay="0">
                  <p:rtn val="all"/>
                </p:endSync>
                <p:childTnLst>
                  <p:par>
                    <p:cTn id="20" fill="hold">
                      <p:stCondLst>
                        <p:cond delay="0"/>
                      </p:stCondLst>
                      <p:childTnLst>
                        <p:par>
                          <p:cTn id="21" fill="hold">
                            <p:stCondLst>
                              <p:cond delay="0"/>
                            </p:stCondLst>
                            <p:childTnLst>
                              <p:par>
                                <p:cTn id="22" presetID="10" presetClass="entr" presetSubtype="0" repeatCount="5000" fill="remove"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childTnLst>
              </p:cTn>
              <p:nextCondLst>
                <p:cond evt="onClick" delay="0">
                  <p:tgtEl>
                    <p:spTgt spid="41"/>
                  </p:tgtEl>
                </p:cond>
              </p:nextCondLst>
            </p:seq>
            <p:seq concurrent="1" nextAc="seek">
              <p:cTn id="25" restart="whenNotActive" fill="hold" evtFilter="cancelBubble" nodeType="interactiveSeq">
                <p:stCondLst>
                  <p:cond evt="onClick" delay="0">
                    <p:tgtEl>
                      <p:spTgt spid="28"/>
                    </p:tgtEl>
                  </p:cond>
                </p:stCondLst>
                <p:endSync evt="end" delay="0">
                  <p:rtn val="all"/>
                </p:endSync>
                <p:childTnLst>
                  <p:par>
                    <p:cTn id="26" fill="hold">
                      <p:stCondLst>
                        <p:cond delay="0"/>
                      </p:stCondLst>
                      <p:childTnLst>
                        <p:par>
                          <p:cTn id="27" fill="hold">
                            <p:stCondLst>
                              <p:cond delay="0"/>
                            </p:stCondLst>
                            <p:childTnLst>
                              <p:par>
                                <p:cTn id="28" presetID="10" presetClass="entr" presetSubtype="0" repeatCount="5000" fill="remove"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childTnLst>
              </p:cTn>
              <p:nextCondLst>
                <p:cond evt="onClick" delay="0">
                  <p:tgtEl>
                    <p:spTgt spid="2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3225504" y="2139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HƯỚNG DẪN TỰ HỌC Ở NHÀ</a:t>
            </a:r>
          </a:p>
        </p:txBody>
      </p:sp>
      <p:sp>
        <p:nvSpPr>
          <p:cNvPr id="27" name="TextBox 26">
            <a:extLst>
              <a:ext uri="{FF2B5EF4-FFF2-40B4-BE49-F238E27FC236}">
                <a16:creationId xmlns:a16="http://schemas.microsoft.com/office/drawing/2014/main" xmlns="" id="{CE530CE9-79B6-4A34-9DE8-7F769B44A120}"/>
              </a:ext>
            </a:extLst>
          </p:cNvPr>
          <p:cNvSpPr txBox="1"/>
          <p:nvPr/>
        </p:nvSpPr>
        <p:spPr>
          <a:xfrm>
            <a:off x="821410" y="1175609"/>
            <a:ext cx="10276453" cy="5509200"/>
          </a:xfrm>
          <a:prstGeom prst="rect">
            <a:avLst/>
          </a:prstGeom>
          <a:noFill/>
        </p:spPr>
        <p:txBody>
          <a:bodyPr wrap="square">
            <a:spAutoFit/>
          </a:bodyPr>
          <a:lstStyle/>
          <a:p>
            <a:r>
              <a:rPr lang="nl-NL" sz="3200" b="1" dirty="0" smtClean="0">
                <a:solidFill>
                  <a:srgbClr val="0070C0"/>
                </a:solidFill>
                <a:latin typeface="Arial" pitchFamily="34" charset="0"/>
                <a:cs typeface="Arial" pitchFamily="34" charset="0"/>
              </a:rPr>
              <a:t>- Xem lại các kiến thức cơ bản trong chương I và các bài tập đã chữa.</a:t>
            </a:r>
            <a:endParaRPr lang="en-US" sz="3200" b="1" dirty="0">
              <a:solidFill>
                <a:srgbClr val="0070C0"/>
              </a:solidFill>
              <a:latin typeface="Arial" pitchFamily="34" charset="0"/>
              <a:cs typeface="Arial" pitchFamily="34" charset="0"/>
            </a:endParaRPr>
          </a:p>
          <a:p>
            <a:pPr marL="457200" indent="-457200">
              <a:buFontTx/>
              <a:buChar char="-"/>
            </a:pPr>
            <a:r>
              <a:rPr lang="nl-NL" sz="3200" b="1" dirty="0" smtClean="0">
                <a:solidFill>
                  <a:srgbClr val="0070C0"/>
                </a:solidFill>
                <a:latin typeface="Arial" pitchFamily="34" charset="0"/>
                <a:cs typeface="Arial" pitchFamily="34" charset="0"/>
              </a:rPr>
              <a:t>Làm bài </a:t>
            </a:r>
            <a:r>
              <a:rPr lang="nl-NL" sz="3200" b="1" dirty="0">
                <a:solidFill>
                  <a:srgbClr val="0070C0"/>
                </a:solidFill>
                <a:latin typeface="Arial" pitchFamily="34" charset="0"/>
                <a:cs typeface="Arial" pitchFamily="34" charset="0"/>
              </a:rPr>
              <a:t>tập </a:t>
            </a:r>
            <a:r>
              <a:rPr lang="nl-NL" sz="3200" b="1" dirty="0" smtClean="0">
                <a:solidFill>
                  <a:srgbClr val="0070C0"/>
                </a:solidFill>
                <a:latin typeface="Arial" pitchFamily="34" charset="0"/>
                <a:cs typeface="Arial" pitchFamily="34" charset="0"/>
              </a:rPr>
              <a:t>131,133,137,138 /SBT trang 37,38.</a:t>
            </a:r>
          </a:p>
          <a:p>
            <a:pPr marL="457200" indent="-457200">
              <a:buFontTx/>
              <a:buChar char="-"/>
            </a:pPr>
            <a:r>
              <a:rPr lang="nl-NL" sz="3200" b="1" dirty="0" smtClean="0">
                <a:solidFill>
                  <a:srgbClr val="0070C0"/>
                </a:solidFill>
                <a:latin typeface="Arial" pitchFamily="34" charset="0"/>
                <a:cs typeface="Arial" pitchFamily="34" charset="0"/>
              </a:rPr>
              <a:t>Xem trước chương II – Số Nguyên.</a:t>
            </a:r>
            <a:endParaRPr lang="en-US" sz="3200" b="1" dirty="0">
              <a:solidFill>
                <a:srgbClr val="0070C0"/>
              </a:solidFill>
              <a:latin typeface="Arial" pitchFamily="34" charset="0"/>
              <a:cs typeface="Arial" pitchFamily="34" charset="0"/>
            </a:endParaRPr>
          </a:p>
          <a:p>
            <a:r>
              <a:rPr lang="nl-NL" sz="3200" b="1" dirty="0">
                <a:solidFill>
                  <a:srgbClr val="0070C0"/>
                </a:solidFill>
                <a:latin typeface="Arial" pitchFamily="34" charset="0"/>
                <a:cs typeface="Arial" pitchFamily="34" charset="0"/>
              </a:rPr>
              <a:t>- </a:t>
            </a:r>
            <a:r>
              <a:rPr lang="nl-NL" sz="3200" b="1" dirty="0" smtClean="0">
                <a:solidFill>
                  <a:srgbClr val="0070C0"/>
                </a:solidFill>
                <a:latin typeface="Arial" pitchFamily="34" charset="0"/>
                <a:cs typeface="Arial" pitchFamily="34" charset="0"/>
              </a:rPr>
              <a:t>Dự án:</a:t>
            </a:r>
            <a:endParaRPr lang="en-US" sz="3200" b="1" dirty="0">
              <a:solidFill>
                <a:srgbClr val="0070C0"/>
              </a:solidFill>
              <a:latin typeface="Arial" pitchFamily="34" charset="0"/>
              <a:cs typeface="Arial" pitchFamily="34" charset="0"/>
            </a:endParaRPr>
          </a:p>
          <a:p>
            <a:pPr lvl="1" algn="just"/>
            <a:r>
              <a:rPr lang="en-US" sz="3200" dirty="0">
                <a:solidFill>
                  <a:srgbClr val="C00000"/>
                </a:solidFill>
                <a:latin typeface="Arial" pitchFamily="34" charset="0"/>
                <a:cs typeface="Arial" pitchFamily="34" charset="0"/>
              </a:rPr>
              <a:t>	</a:t>
            </a:r>
            <a:r>
              <a:rPr lang="en-US" sz="3200" b="1" u="sng" dirty="0" smtClean="0">
                <a:solidFill>
                  <a:srgbClr val="C00000"/>
                </a:solidFill>
                <a:latin typeface="Arial" pitchFamily="34" charset="0"/>
                <a:cs typeface="Arial" pitchFamily="34" charset="0"/>
              </a:rPr>
              <a:t>Nhóm </a:t>
            </a:r>
            <a:r>
              <a:rPr lang="en-US" sz="3200" b="1" u="sng" dirty="0">
                <a:solidFill>
                  <a:srgbClr val="C00000"/>
                </a:solidFill>
                <a:latin typeface="Arial" pitchFamily="34" charset="0"/>
                <a:cs typeface="Arial" pitchFamily="34" charset="0"/>
              </a:rPr>
              <a:t>1</a:t>
            </a:r>
            <a:r>
              <a:rPr lang="en-US" sz="3200" dirty="0" smtClean="0">
                <a:solidFill>
                  <a:srgbClr val="C00000"/>
                </a:solidFill>
                <a:latin typeface="Arial" pitchFamily="34" charset="0"/>
                <a:cs typeface="Arial" pitchFamily="34" charset="0"/>
              </a:rPr>
              <a:t>: Hãy hỏi bố mẹ về giá điện hiện nay, và số kWh mà gia đình đã sử dụng, em hãy tính ra giá tiền điện của gia đình mình.</a:t>
            </a:r>
            <a:endParaRPr lang="en-US" sz="3200" dirty="0">
              <a:solidFill>
                <a:srgbClr val="C00000"/>
              </a:solidFill>
              <a:latin typeface="Arial" pitchFamily="34" charset="0"/>
              <a:cs typeface="Arial" pitchFamily="34" charset="0"/>
            </a:endParaRPr>
          </a:p>
          <a:p>
            <a:pPr lvl="1" algn="just"/>
            <a:r>
              <a:rPr lang="en-US" sz="3200" dirty="0">
                <a:solidFill>
                  <a:srgbClr val="C00000"/>
                </a:solidFill>
                <a:latin typeface="Arial" pitchFamily="34" charset="0"/>
                <a:cs typeface="Arial" pitchFamily="34" charset="0"/>
              </a:rPr>
              <a:t>	</a:t>
            </a:r>
            <a:r>
              <a:rPr lang="en-US" sz="3200" b="1" u="sng" dirty="0" smtClean="0">
                <a:solidFill>
                  <a:srgbClr val="C00000"/>
                </a:solidFill>
                <a:latin typeface="Arial" pitchFamily="34" charset="0"/>
                <a:cs typeface="Arial" pitchFamily="34" charset="0"/>
              </a:rPr>
              <a:t>Nhóm 2</a:t>
            </a:r>
            <a:r>
              <a:rPr lang="en-US" sz="3200" dirty="0" smtClean="0">
                <a:solidFill>
                  <a:srgbClr val="C00000"/>
                </a:solidFill>
                <a:latin typeface="Arial" pitchFamily="34" charset="0"/>
                <a:cs typeface="Arial" pitchFamily="34" charset="0"/>
              </a:rPr>
              <a:t>: Hỏi năm sinh của người thân trong gia đình, dựa vào “Lịch can chi” để tìm ra cách gọi năm sinh đó theo âm lịch.</a:t>
            </a:r>
            <a:endParaRPr lang="en-US" sz="4000" dirty="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3295275958"/>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rgbClr val="002060"/>
                </a:solidFill>
                <a:latin typeface="Arial" pitchFamily="34" charset="0"/>
                <a:cs typeface="Arial" pitchFamily="34" charset="0"/>
              </a:rPr>
              <a:t>Remember…</a:t>
            </a:r>
            <a:br>
              <a:rPr lang="en-US" sz="8000" dirty="0">
                <a:solidFill>
                  <a:srgbClr val="002060"/>
                </a:solidFill>
                <a:latin typeface="Arial" pitchFamily="34" charset="0"/>
                <a:cs typeface="Arial" pitchFamily="34" charset="0"/>
              </a:rPr>
            </a:br>
            <a:r>
              <a:rPr lang="en-US" sz="8000" dirty="0">
                <a:solidFill>
                  <a:srgbClr val="002060"/>
                </a:solidFill>
                <a:latin typeface="Arial" pitchFamily="34" charset="0"/>
                <a:cs typeface="Arial" pitchFamily="34" charset="0"/>
              </a:rPr>
              <a:t>Safety First!</a:t>
            </a: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3278339"/>
            <a:ext cx="49149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465127" y="3620366"/>
            <a:ext cx="9144000" cy="1655762"/>
          </a:xfrm>
        </p:spPr>
        <p:txBody>
          <a:bodyPr>
            <a:normAutofit/>
          </a:bodyPr>
          <a:lstStyle/>
          <a:p>
            <a:r>
              <a:rPr lang="en-US" sz="2000" dirty="0">
                <a:solidFill>
                  <a:srgbClr val="002060"/>
                </a:solidFill>
                <a:latin typeface="Arial" pitchFamily="34" charset="0"/>
                <a:ea typeface="Tahoma" panose="020B0604030504040204" pitchFamily="34" charset="0"/>
                <a:cs typeface="Arial" pitchFamily="34" charset="0"/>
              </a:rPr>
              <a:t>Thank you!</a:t>
            </a:r>
          </a:p>
        </p:txBody>
      </p:sp>
      <p:pic>
        <p:nvPicPr>
          <p:cNvPr id="15" name="Graphic 14" descr="Clipboard">
            <a:extLst>
              <a:ext uri="{FF2B5EF4-FFF2-40B4-BE49-F238E27FC236}">
                <a16:creationId xmlns:a16="http://schemas.microsoft.com/office/drawing/2014/main" xmlns=""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xmlns="" id="{F0B9D66F-5601-40B8-86B8-4B94AB7C2B0B}"/>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1">
            <a:extLst>
              <a:ext uri="{FF2B5EF4-FFF2-40B4-BE49-F238E27FC236}">
                <a16:creationId xmlns:a16="http://schemas.microsoft.com/office/drawing/2014/main" xmlns="" id="{4D3CFCA8-27ED-41FB-92A9-BA8CC0500364}"/>
              </a:ext>
            </a:extLst>
          </p:cNvPr>
          <p:cNvSpPr txBox="1"/>
          <p:nvPr/>
        </p:nvSpPr>
        <p:spPr>
          <a:xfrm>
            <a:off x="244204" y="107270"/>
            <a:ext cx="4028538" cy="523220"/>
          </a:xfrm>
          <a:prstGeom prst="rect">
            <a:avLst/>
          </a:prstGeom>
          <a:noFill/>
        </p:spPr>
        <p:txBody>
          <a:bodyPr wrap="square">
            <a:spAutoFit/>
          </a:bodyPr>
          <a:lstStyle/>
          <a:p>
            <a:r>
              <a:rPr lang="en-US" sz="2800" b="1" dirty="0">
                <a:solidFill>
                  <a:srgbClr val="C55A11"/>
                </a:solidFill>
                <a:latin typeface="Arial" pitchFamily="34" charset="0"/>
                <a:cs typeface="Arial" pitchFamily="34" charset="0"/>
              </a:rPr>
              <a:t>HOẠT ĐỘNG MỞ ĐẦU</a:t>
            </a:r>
            <a:endParaRPr lang="en-US" sz="2800" dirty="0">
              <a:solidFill>
                <a:srgbClr val="C55A11"/>
              </a:solidFill>
              <a:latin typeface="Arial" pitchFamily="34" charset="0"/>
              <a:cs typeface="Arial" pitchFamily="34" charset="0"/>
            </a:endParaRPr>
          </a:p>
        </p:txBody>
      </p:sp>
      <p:sp>
        <p:nvSpPr>
          <p:cNvPr id="16" name="Text Box 59"/>
          <p:cNvSpPr txBox="1">
            <a:spLocks noChangeArrowheads="1"/>
          </p:cNvSpPr>
          <p:nvPr/>
        </p:nvSpPr>
        <p:spPr bwMode="auto">
          <a:xfrm>
            <a:off x="3936203" y="4107051"/>
            <a:ext cx="1531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x     36  ;  </a:t>
            </a:r>
          </a:p>
        </p:txBody>
      </p:sp>
      <p:sp>
        <p:nvSpPr>
          <p:cNvPr id="17" name="Text Box 6"/>
          <p:cNvSpPr txBox="1">
            <a:spLocks noChangeArrowheads="1"/>
          </p:cNvSpPr>
          <p:nvPr/>
        </p:nvSpPr>
        <p:spPr bwMode="auto">
          <a:xfrm>
            <a:off x="4525822" y="143985"/>
            <a:ext cx="6209627" cy="58477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r>
              <a:rPr kumimoji="0" lang="en-US" sz="2400" b="0" i="0" u="none" strike="noStrike" kern="1200" cap="none" spc="0" normalizeH="0" baseline="0" noProof="0" dirty="0" err="1">
                <a:ln>
                  <a:noFill/>
                </a:ln>
                <a:solidFill>
                  <a:srgbClr val="FFFFFF"/>
                </a:solidFill>
                <a:effectLst/>
                <a:uLnTx/>
                <a:uFillTx/>
                <a:latin typeface="Arial"/>
                <a:ea typeface="+mn-ea"/>
                <a:cs typeface="+mn-cs"/>
              </a:rPr>
              <a:t>Cuộc</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đối</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thoại</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giữa</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Bé</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Lan</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3200" b="0" i="0" u="none" strike="noStrike" kern="1200" cap="none" spc="0" normalizeH="0" baseline="0" noProof="0" dirty="0" err="1">
                <a:ln>
                  <a:noFill/>
                </a:ln>
                <a:solidFill>
                  <a:srgbClr val="FFFFFF"/>
                </a:solidFill>
                <a:effectLst/>
                <a:uLnTx/>
                <a:uFillTx/>
                <a:latin typeface="Arial"/>
                <a:ea typeface="+mn-ea"/>
                <a:cs typeface="+mn-cs"/>
              </a:rPr>
              <a:t>v</a:t>
            </a:r>
            <a:r>
              <a:rPr kumimoji="0" lang="en-US" sz="2400" b="0" i="0" u="none" strike="noStrike" kern="1200" cap="none" spc="0" normalizeH="0" baseline="0" noProof="0" dirty="0" err="1">
                <a:ln>
                  <a:noFill/>
                </a:ln>
                <a:solidFill>
                  <a:srgbClr val="FFFFFF"/>
                </a:solidFill>
                <a:effectLst/>
                <a:uLnTx/>
                <a:uFillTx/>
                <a:latin typeface="Arial"/>
                <a:ea typeface="+mn-ea"/>
                <a:cs typeface="+mn-cs"/>
              </a:rPr>
              <a:t>à</a:t>
            </a:r>
            <a:r>
              <a:rPr kumimoji="0" lang="en-US" sz="2400" b="0" i="0" u="none" strike="noStrike" kern="1200" cap="none" spc="0" normalizeH="0" baseline="0" noProof="0" dirty="0">
                <a:ln>
                  <a:noFill/>
                </a:ln>
                <a:solidFill>
                  <a:srgbClr val="FFFFFF"/>
                </a:solidFill>
                <a:effectLst/>
                <a:uLnTx/>
                <a:uFillTx/>
                <a:latin typeface="Arial"/>
                <a:ea typeface="+mn-ea"/>
                <a:cs typeface="+mn-cs"/>
              </a:rPr>
              <a:t> </a:t>
            </a:r>
            <a:r>
              <a:rPr kumimoji="0" lang="en-US" sz="2400" b="0" i="0" u="none" strike="noStrike" kern="1200" cap="none" spc="0" normalizeH="0" baseline="0" noProof="0" dirty="0" err="1">
                <a:ln>
                  <a:noFill/>
                </a:ln>
                <a:solidFill>
                  <a:srgbClr val="FFFFFF"/>
                </a:solidFill>
                <a:effectLst/>
                <a:uLnTx/>
                <a:uFillTx/>
                <a:latin typeface="Arial"/>
                <a:ea typeface="+mn-ea"/>
                <a:cs typeface="+mn-cs"/>
              </a:rPr>
              <a:t>Mẹ</a:t>
            </a: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21" name="Text Box 11"/>
          <p:cNvSpPr txBox="1">
            <a:spLocks noChangeArrowheads="1"/>
          </p:cNvSpPr>
          <p:nvPr/>
        </p:nvSpPr>
        <p:spPr bwMode="auto">
          <a:xfrm>
            <a:off x="198461" y="3259323"/>
            <a:ext cx="1277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Arial" panose="020B0604020202020204" pitchFamily="34" charset="0"/>
                <a:ea typeface="+mn-ea"/>
                <a:cs typeface="+mn-cs"/>
              </a:rPr>
              <a:t>Bài giải</a:t>
            </a:r>
          </a:p>
        </p:txBody>
      </p:sp>
      <p:sp>
        <p:nvSpPr>
          <p:cNvPr id="22" name="Text Box 12"/>
          <p:cNvSpPr txBox="1">
            <a:spLocks noChangeArrowheads="1"/>
          </p:cNvSpPr>
          <p:nvPr/>
        </p:nvSpPr>
        <p:spPr bwMode="auto">
          <a:xfrm>
            <a:off x="1132678" y="3726051"/>
            <a:ext cx="4019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Gọi x là tuổi của Ông Ngoại</a:t>
            </a:r>
          </a:p>
        </p:txBody>
      </p:sp>
      <p:sp>
        <p:nvSpPr>
          <p:cNvPr id="24" name="Text Box 13"/>
          <p:cNvSpPr txBox="1">
            <a:spLocks noChangeArrowheads="1"/>
          </p:cNvSpPr>
          <p:nvPr/>
        </p:nvSpPr>
        <p:spPr bwMode="auto">
          <a:xfrm>
            <a:off x="1269203" y="4107050"/>
            <a:ext cx="946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Ta </a:t>
            </a:r>
            <a:r>
              <a:rPr kumimoji="0" lang="en-US" altLang="en-US"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có</a:t>
            </a:r>
            <a:endPar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5" name="Text Box 14"/>
          <p:cNvSpPr txBox="1">
            <a:spLocks noChangeArrowheads="1"/>
          </p:cNvSpPr>
          <p:nvPr/>
        </p:nvSpPr>
        <p:spPr bwMode="auto">
          <a:xfrm>
            <a:off x="2488403" y="4107050"/>
            <a:ext cx="1517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x       12  ;</a:t>
            </a:r>
          </a:p>
        </p:txBody>
      </p:sp>
      <p:sp>
        <p:nvSpPr>
          <p:cNvPr id="26" name="Text Box 15"/>
          <p:cNvSpPr txBox="1">
            <a:spLocks noChangeArrowheads="1"/>
          </p:cNvSpPr>
          <p:nvPr/>
        </p:nvSpPr>
        <p:spPr bwMode="auto">
          <a:xfrm>
            <a:off x="1421603" y="4488051"/>
            <a:ext cx="2903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Nên x      BC(12,36)</a:t>
            </a:r>
          </a:p>
        </p:txBody>
      </p:sp>
      <p:sp>
        <p:nvSpPr>
          <p:cNvPr id="32" name="Text Box 35"/>
          <p:cNvSpPr txBox="1">
            <a:spLocks noChangeArrowheads="1"/>
          </p:cNvSpPr>
          <p:nvPr/>
        </p:nvSpPr>
        <p:spPr bwMode="auto">
          <a:xfrm>
            <a:off x="1437478" y="4945251"/>
            <a:ext cx="3187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Vì BCNN(12,36) = 36 </a:t>
            </a:r>
          </a:p>
        </p:txBody>
      </p:sp>
      <p:sp>
        <p:nvSpPr>
          <p:cNvPr id="33" name="Text Box 40"/>
          <p:cNvSpPr txBox="1">
            <a:spLocks noChangeArrowheads="1"/>
          </p:cNvSpPr>
          <p:nvPr/>
        </p:nvSpPr>
        <p:spPr bwMode="auto">
          <a:xfrm>
            <a:off x="1589878" y="5534213"/>
            <a:ext cx="1938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BC(12,36) = </a:t>
            </a:r>
          </a:p>
        </p:txBody>
      </p:sp>
      <p:sp>
        <p:nvSpPr>
          <p:cNvPr id="34" name="Text Box 41"/>
          <p:cNvSpPr txBox="1">
            <a:spLocks noChangeArrowheads="1"/>
          </p:cNvSpPr>
          <p:nvPr/>
        </p:nvSpPr>
        <p:spPr bwMode="auto">
          <a:xfrm>
            <a:off x="3342479" y="5519926"/>
            <a:ext cx="1203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B(36)= </a:t>
            </a:r>
          </a:p>
        </p:txBody>
      </p:sp>
      <p:sp>
        <p:nvSpPr>
          <p:cNvPr id="36" name="Text Box 42"/>
          <p:cNvSpPr txBox="1">
            <a:spLocks noChangeArrowheads="1"/>
          </p:cNvSpPr>
          <p:nvPr/>
        </p:nvSpPr>
        <p:spPr bwMode="auto">
          <a:xfrm>
            <a:off x="4480717" y="5507226"/>
            <a:ext cx="441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0;</a:t>
            </a:r>
          </a:p>
        </p:txBody>
      </p:sp>
      <p:sp>
        <p:nvSpPr>
          <p:cNvPr id="37" name="Text Box 43"/>
          <p:cNvSpPr txBox="1">
            <a:spLocks noChangeArrowheads="1"/>
          </p:cNvSpPr>
          <p:nvPr/>
        </p:nvSpPr>
        <p:spPr bwMode="auto">
          <a:xfrm>
            <a:off x="4834729" y="5505638"/>
            <a:ext cx="696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36 ;</a:t>
            </a:r>
          </a:p>
        </p:txBody>
      </p:sp>
      <p:sp>
        <p:nvSpPr>
          <p:cNvPr id="38" name="Text Box 44"/>
          <p:cNvSpPr txBox="1">
            <a:spLocks noChangeArrowheads="1"/>
          </p:cNvSpPr>
          <p:nvPr/>
        </p:nvSpPr>
        <p:spPr bwMode="auto">
          <a:xfrm>
            <a:off x="5399879" y="5505638"/>
            <a:ext cx="1090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72 ; …</a:t>
            </a:r>
          </a:p>
        </p:txBody>
      </p:sp>
      <p:graphicFrame>
        <p:nvGraphicFramePr>
          <p:cNvPr id="39" name="Object 45"/>
          <p:cNvGraphicFramePr>
            <a:graphicFrameLocks noChangeAspect="1"/>
          </p:cNvGraphicFramePr>
          <p:nvPr>
            <p:extLst/>
          </p:nvPr>
        </p:nvGraphicFramePr>
        <p:xfrm>
          <a:off x="4333079" y="4145150"/>
          <a:ext cx="168275" cy="419100"/>
        </p:xfrm>
        <a:graphic>
          <a:graphicData uri="http://schemas.openxmlformats.org/presentationml/2006/ole">
            <mc:AlternateContent xmlns:mc="http://schemas.openxmlformats.org/markup-compatibility/2006">
              <mc:Choice xmlns:v="urn:schemas-microsoft-com:vml" Requires="v">
                <p:oleObj spid="_x0000_s4161" name="Equation" r:id="rId3" imgW="75960" imgH="190440" progId="Equation.3">
                  <p:embed/>
                </p:oleObj>
              </mc:Choice>
              <mc:Fallback>
                <p:oleObj name="Equation" r:id="rId3" imgW="75960" imgH="190440" progId="Equation.3">
                  <p:embed/>
                  <p:pic>
                    <p:nvPicPr>
                      <p:cNvPr id="64557"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3079" y="4145150"/>
                        <a:ext cx="168275"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47"/>
          <p:cNvGraphicFramePr>
            <a:graphicFrameLocks noChangeAspect="1"/>
          </p:cNvGraphicFramePr>
          <p:nvPr>
            <p:extLst/>
          </p:nvPr>
        </p:nvGraphicFramePr>
        <p:xfrm>
          <a:off x="2945604" y="4113400"/>
          <a:ext cx="168275" cy="419100"/>
        </p:xfrm>
        <a:graphic>
          <a:graphicData uri="http://schemas.openxmlformats.org/presentationml/2006/ole">
            <mc:AlternateContent xmlns:mc="http://schemas.openxmlformats.org/markup-compatibility/2006">
              <mc:Choice xmlns:v="urn:schemas-microsoft-com:vml" Requires="v">
                <p:oleObj spid="_x0000_s4162" name="Equation" r:id="rId5" imgW="75960" imgH="190440" progId="Equation.3">
                  <p:embed/>
                </p:oleObj>
              </mc:Choice>
              <mc:Fallback>
                <p:oleObj name="Equation" r:id="rId5" imgW="75960" imgH="190440" progId="Equation.3">
                  <p:embed/>
                  <p:pic>
                    <p:nvPicPr>
                      <p:cNvPr id="64559"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5604" y="4113400"/>
                        <a:ext cx="168275"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49"/>
          <p:cNvGraphicFramePr>
            <a:graphicFrameLocks noChangeAspect="1"/>
          </p:cNvGraphicFramePr>
          <p:nvPr>
            <p:extLst/>
          </p:nvPr>
        </p:nvGraphicFramePr>
        <p:xfrm>
          <a:off x="5418928" y="3770500"/>
          <a:ext cx="114300" cy="215900"/>
        </p:xfrm>
        <a:graphic>
          <a:graphicData uri="http://schemas.openxmlformats.org/presentationml/2006/ole">
            <mc:AlternateContent xmlns:mc="http://schemas.openxmlformats.org/markup-compatibility/2006">
              <mc:Choice xmlns:v="urn:schemas-microsoft-com:vml" Requires="v">
                <p:oleObj spid="_x0000_s4163" name="Equation" r:id="rId6" imgW="114120" imgH="215640" progId="Equation.3">
                  <p:embed/>
                </p:oleObj>
              </mc:Choice>
              <mc:Fallback>
                <p:oleObj name="Equation" r:id="rId6" imgW="114120" imgH="215640" progId="Equation.3">
                  <p:embed/>
                  <p:pic>
                    <p:nvPicPr>
                      <p:cNvPr id="1028" name="Object 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8928" y="377050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4"/>
          <p:cNvGraphicFramePr>
            <a:graphicFrameLocks noChangeAspect="1"/>
          </p:cNvGraphicFramePr>
          <p:nvPr>
            <p:extLst/>
          </p:nvPr>
        </p:nvGraphicFramePr>
        <p:xfrm>
          <a:off x="2428078" y="4570600"/>
          <a:ext cx="279400" cy="279400"/>
        </p:xfrm>
        <a:graphic>
          <a:graphicData uri="http://schemas.openxmlformats.org/presentationml/2006/ole">
            <mc:AlternateContent xmlns:mc="http://schemas.openxmlformats.org/markup-compatibility/2006">
              <mc:Choice xmlns:v="urn:schemas-microsoft-com:vml" Requires="v">
                <p:oleObj spid="_x0000_s4164" name="Equation" r:id="rId8" imgW="126720" imgH="126720" progId="Equation.3">
                  <p:embed/>
                </p:oleObj>
              </mc:Choice>
              <mc:Fallback>
                <p:oleObj name="Equation" r:id="rId8" imgW="126720" imgH="126720" progId="Equation.3">
                  <p:embed/>
                  <p:pic>
                    <p:nvPicPr>
                      <p:cNvPr id="64566" name="Object 5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28078" y="4570600"/>
                        <a:ext cx="2794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 Box 55"/>
          <p:cNvSpPr txBox="1">
            <a:spLocks noChangeArrowheads="1"/>
          </p:cNvSpPr>
          <p:nvPr/>
        </p:nvSpPr>
        <p:spPr bwMode="auto">
          <a:xfrm>
            <a:off x="-36992" y="6012050"/>
            <a:ext cx="123747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1" u="none" strike="noStrike" kern="1200" cap="none" spc="0" normalizeH="0" baseline="0" noProof="0" dirty="0" err="1">
                <a:ln>
                  <a:noFill/>
                </a:ln>
                <a:solidFill>
                  <a:srgbClr val="000000"/>
                </a:solidFill>
                <a:effectLst/>
                <a:uLnTx/>
                <a:uFillTx/>
                <a:cs typeface="Arial" pitchFamily="34" charset="0"/>
              </a:rPr>
              <a:t>Tuổi</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a:ln>
                  <a:noFill/>
                </a:ln>
                <a:solidFill>
                  <a:srgbClr val="FF0000"/>
                </a:solidFill>
                <a:effectLst/>
                <a:uLnTx/>
                <a:uFillTx/>
                <a:cs typeface="Arial" pitchFamily="34" charset="0"/>
              </a:rPr>
              <a:t>x</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của</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Ông</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Ngoại</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phải</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lớn</a:t>
            </a:r>
            <a:r>
              <a:rPr kumimoji="0" lang="en-US" altLang="en-US" sz="2400" b="1" i="1" u="none" strike="noStrike" kern="1200" cap="none" spc="0" normalizeH="0" baseline="0" noProof="0" dirty="0">
                <a:ln>
                  <a:noFill/>
                </a:ln>
                <a:solidFill>
                  <a:srgbClr val="000000"/>
                </a:solidFill>
                <a:effectLst/>
                <a:uLnTx/>
                <a:uFillTx/>
                <a:cs typeface="Arial" pitchFamily="34" charset="0"/>
              </a:rPr>
              <a:t> h</a:t>
            </a:r>
            <a:r>
              <a:rPr kumimoji="0" lang="vi-VN" altLang="en-US" sz="2400" b="1" i="1" u="none" strike="noStrike" kern="1200" cap="none" spc="0" normalizeH="0" baseline="0" noProof="0" dirty="0">
                <a:ln>
                  <a:noFill/>
                </a:ln>
                <a:solidFill>
                  <a:srgbClr val="000000"/>
                </a:solidFill>
                <a:effectLst/>
                <a:uLnTx/>
                <a:uFillTx/>
                <a:cs typeface="Arial" pitchFamily="34" charset="0"/>
              </a:rPr>
              <a:t>ơ</a:t>
            </a:r>
            <a:r>
              <a:rPr kumimoji="0" lang="en-US" altLang="en-US" sz="2400" b="1" i="1" u="none" strike="noStrike" kern="1200" cap="none" spc="0" normalizeH="0" baseline="0" noProof="0" dirty="0">
                <a:ln>
                  <a:noFill/>
                </a:ln>
                <a:solidFill>
                  <a:srgbClr val="000000"/>
                </a:solidFill>
                <a:effectLst/>
                <a:uLnTx/>
                <a:uFillTx/>
                <a:cs typeface="Arial" pitchFamily="34" charset="0"/>
              </a:rPr>
              <a:t>n </a:t>
            </a:r>
            <a:r>
              <a:rPr kumimoji="0" lang="en-US" altLang="en-US" sz="2400" b="1" i="1" u="none" strike="noStrike" kern="1200" cap="none" spc="0" normalizeH="0" baseline="0" noProof="0" dirty="0" err="1">
                <a:ln>
                  <a:noFill/>
                </a:ln>
                <a:solidFill>
                  <a:srgbClr val="000000"/>
                </a:solidFill>
                <a:effectLst/>
                <a:uLnTx/>
                <a:uFillTx/>
                <a:cs typeface="Arial" pitchFamily="34" charset="0"/>
              </a:rPr>
              <a:t>tuổi</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của</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mẹ</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Lan</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và</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a:ln>
                  <a:noFill/>
                </a:ln>
                <a:solidFill>
                  <a:srgbClr val="FF0000"/>
                </a:solidFill>
                <a:effectLst/>
                <a:uLnTx/>
                <a:uFillTx/>
                <a:cs typeface="Arial" pitchFamily="34" charset="0"/>
              </a:rPr>
              <a:t>x &lt; 75 </a:t>
            </a:r>
            <a:r>
              <a:rPr kumimoji="0" lang="en-US" altLang="en-US" sz="2400" b="1" i="1" u="none" strike="noStrike" kern="1200" cap="none" spc="0" normalizeH="0" baseline="0" noProof="0" dirty="0" err="1">
                <a:ln>
                  <a:noFill/>
                </a:ln>
                <a:solidFill>
                  <a:srgbClr val="000000"/>
                </a:solidFill>
                <a:effectLst/>
                <a:uLnTx/>
                <a:uFillTx/>
                <a:cs typeface="Arial" pitchFamily="34" charset="0"/>
              </a:rPr>
              <a:t>nên</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a:ln>
                  <a:noFill/>
                </a:ln>
                <a:solidFill>
                  <a:srgbClr val="FF0000"/>
                </a:solidFill>
                <a:effectLst/>
                <a:uLnTx/>
                <a:uFillTx/>
                <a:cs typeface="Arial" pitchFamily="34" charset="0"/>
              </a:rPr>
              <a:t>x = 72 </a:t>
            </a:r>
            <a:r>
              <a:rPr kumimoji="0" lang="en-US" altLang="en-US" sz="2400" b="1" i="1" u="none" strike="noStrike" kern="1200" cap="none" spc="0" normalizeH="0" baseline="0" noProof="0" dirty="0" err="1">
                <a:ln>
                  <a:noFill/>
                </a:ln>
                <a:solidFill>
                  <a:srgbClr val="000000"/>
                </a:solidFill>
                <a:effectLst/>
                <a:uLnTx/>
                <a:uFillTx/>
                <a:cs typeface="Arial" pitchFamily="34" charset="0"/>
              </a:rPr>
              <a:t>thỏa</a:t>
            </a:r>
            <a:r>
              <a:rPr kumimoji="0" lang="en-US" altLang="en-US" sz="2400" b="1" i="1" u="none" strike="noStrike" kern="1200" cap="none" spc="0" normalizeH="0" baseline="0" noProof="0" dirty="0">
                <a:ln>
                  <a:noFill/>
                </a:ln>
                <a:solidFill>
                  <a:srgbClr val="000000"/>
                </a:solidFill>
                <a:effectLst/>
                <a:uLnTx/>
                <a:uFillTx/>
                <a:cs typeface="Arial" pitchFamily="34" charset="0"/>
              </a:rPr>
              <a:t> </a:t>
            </a:r>
            <a:r>
              <a:rPr kumimoji="0" lang="en-US" altLang="en-US" sz="2400" b="1" i="1" u="none" strike="noStrike" kern="1200" cap="none" spc="0" normalizeH="0" baseline="0" noProof="0" dirty="0" err="1">
                <a:ln>
                  <a:noFill/>
                </a:ln>
                <a:solidFill>
                  <a:srgbClr val="000000"/>
                </a:solidFill>
                <a:effectLst/>
                <a:uLnTx/>
                <a:uFillTx/>
                <a:cs typeface="Arial" pitchFamily="34" charset="0"/>
              </a:rPr>
              <a:t>mãn</a:t>
            </a:r>
            <a:r>
              <a:rPr kumimoji="0" lang="en-US" altLang="en-US" sz="2400" b="1" i="1" u="none" strike="noStrike" kern="1200" cap="none" spc="0" normalizeH="0" baseline="0" noProof="0" dirty="0">
                <a:ln>
                  <a:noFill/>
                </a:ln>
                <a:solidFill>
                  <a:srgbClr val="000000"/>
                </a:solidFill>
                <a:effectLst/>
                <a:uLnTx/>
                <a:uFillTx/>
                <a:cs typeface="Arial" pitchFamily="34" charset="0"/>
              </a:rPr>
              <a:t>  </a:t>
            </a:r>
          </a:p>
        </p:txBody>
      </p:sp>
      <p:sp>
        <p:nvSpPr>
          <p:cNvPr id="44" name="Text Box 57"/>
          <p:cNvSpPr txBox="1">
            <a:spLocks noChangeArrowheads="1"/>
          </p:cNvSpPr>
          <p:nvPr/>
        </p:nvSpPr>
        <p:spPr bwMode="auto">
          <a:xfrm>
            <a:off x="2805110" y="6372379"/>
            <a:ext cx="59763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cs typeface="Arial" pitchFamily="34" charset="0"/>
              </a:rPr>
              <a:t>Vậy năm nay ông Ngoại của Lan </a:t>
            </a:r>
            <a:r>
              <a:rPr kumimoji="0" lang="en-US" altLang="en-US" sz="2400" b="1" i="1" u="none" strike="noStrike" kern="1200" cap="none" spc="0" normalizeH="0" baseline="0" noProof="0" dirty="0">
                <a:ln>
                  <a:noFill/>
                </a:ln>
                <a:solidFill>
                  <a:srgbClr val="FF0000"/>
                </a:solidFill>
                <a:effectLst/>
                <a:uLnTx/>
                <a:uFillTx/>
                <a:cs typeface="Arial" pitchFamily="34" charset="0"/>
              </a:rPr>
              <a:t>72</a:t>
            </a:r>
            <a:r>
              <a:rPr kumimoji="0" lang="en-US" altLang="en-US" sz="2400" b="1" i="0" u="none" strike="noStrike" kern="1200" cap="none" spc="0" normalizeH="0" baseline="0" noProof="0" dirty="0">
                <a:ln>
                  <a:noFill/>
                </a:ln>
                <a:solidFill>
                  <a:srgbClr val="000000"/>
                </a:solidFill>
                <a:effectLst/>
                <a:uLnTx/>
                <a:uFillTx/>
                <a:cs typeface="Arial" pitchFamily="34" charset="0"/>
              </a:rPr>
              <a:t> tuổi</a:t>
            </a:r>
          </a:p>
        </p:txBody>
      </p:sp>
      <p:sp>
        <p:nvSpPr>
          <p:cNvPr id="45" name="Text Box 60"/>
          <p:cNvSpPr txBox="1">
            <a:spLocks noChangeArrowheads="1"/>
          </p:cNvSpPr>
          <p:nvPr/>
        </p:nvSpPr>
        <p:spPr bwMode="auto">
          <a:xfrm>
            <a:off x="5231603" y="4107051"/>
            <a:ext cx="1747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Và  x  &lt;  75</a:t>
            </a:r>
          </a:p>
        </p:txBody>
      </p:sp>
      <p:graphicFrame>
        <p:nvGraphicFramePr>
          <p:cNvPr id="46" name="Object 73"/>
          <p:cNvGraphicFramePr>
            <a:graphicFrameLocks noChangeAspect="1"/>
          </p:cNvGraphicFramePr>
          <p:nvPr>
            <p:extLst/>
          </p:nvPr>
        </p:nvGraphicFramePr>
        <p:xfrm>
          <a:off x="4333079" y="5369113"/>
          <a:ext cx="492125" cy="698500"/>
        </p:xfrm>
        <a:graphic>
          <a:graphicData uri="http://schemas.openxmlformats.org/presentationml/2006/ole">
            <mc:AlternateContent xmlns:mc="http://schemas.openxmlformats.org/markup-compatibility/2006">
              <mc:Choice xmlns:v="urn:schemas-microsoft-com:vml" Requires="v">
                <p:oleObj spid="_x0000_s4165" name="Equation" r:id="rId10" imgW="177480" imgH="253800" progId="Equation.DSMT4">
                  <p:embed/>
                </p:oleObj>
              </mc:Choice>
              <mc:Fallback>
                <p:oleObj name="Equation" r:id="rId10" imgW="177480" imgH="253800" progId="Equation.DSMT4">
                  <p:embed/>
                  <p:pic>
                    <p:nvPicPr>
                      <p:cNvPr id="64585" name="Object 7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33079" y="5369113"/>
                        <a:ext cx="4921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75"/>
          <p:cNvGraphicFramePr>
            <a:graphicFrameLocks noChangeAspect="1"/>
          </p:cNvGraphicFramePr>
          <p:nvPr>
            <p:extLst/>
          </p:nvPr>
        </p:nvGraphicFramePr>
        <p:xfrm>
          <a:off x="6390479" y="5499288"/>
          <a:ext cx="354013" cy="463550"/>
        </p:xfrm>
        <a:graphic>
          <a:graphicData uri="http://schemas.openxmlformats.org/presentationml/2006/ole">
            <mc:AlternateContent xmlns:mc="http://schemas.openxmlformats.org/markup-compatibility/2006">
              <mc:Choice xmlns:v="urn:schemas-microsoft-com:vml" Requires="v">
                <p:oleObj spid="_x0000_s4166" name="Equation" r:id="rId12" imgW="164880" imgH="215640" progId="Equation.3">
                  <p:embed/>
                </p:oleObj>
              </mc:Choice>
              <mc:Fallback>
                <p:oleObj name="Equation" r:id="rId12" imgW="164880" imgH="215640" progId="Equation.3">
                  <p:embed/>
                  <p:pic>
                    <p:nvPicPr>
                      <p:cNvPr id="64587" name="Object 7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90479" y="5499288"/>
                        <a:ext cx="354013"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76"/>
          <p:cNvGraphicFramePr>
            <a:graphicFrameLocks noChangeAspect="1"/>
          </p:cNvGraphicFramePr>
          <p:nvPr>
            <p:extLst/>
          </p:nvPr>
        </p:nvGraphicFramePr>
        <p:xfrm>
          <a:off x="1208878" y="5581838"/>
          <a:ext cx="476250" cy="381000"/>
        </p:xfrm>
        <a:graphic>
          <a:graphicData uri="http://schemas.openxmlformats.org/presentationml/2006/ole">
            <mc:AlternateContent xmlns:mc="http://schemas.openxmlformats.org/markup-compatibility/2006">
              <mc:Choice xmlns:v="urn:schemas-microsoft-com:vml" Requires="v">
                <p:oleObj spid="_x0000_s4167" name="Equation" r:id="rId14" imgW="190440" imgH="152280" progId="Equation.3">
                  <p:embed/>
                </p:oleObj>
              </mc:Choice>
              <mc:Fallback>
                <p:oleObj name="Equation" r:id="rId14" imgW="190440" imgH="152280" progId="Equation.3">
                  <p:embed/>
                  <p:pic>
                    <p:nvPicPr>
                      <p:cNvPr id="64588" name="Object 7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08878" y="5581838"/>
                        <a:ext cx="47625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60"/>
          <p:cNvSpPr txBox="1">
            <a:spLocks noChangeArrowheads="1"/>
          </p:cNvSpPr>
          <p:nvPr/>
        </p:nvSpPr>
        <p:spPr bwMode="auto">
          <a:xfrm>
            <a:off x="4485478" y="4488051"/>
            <a:ext cx="1747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Và  x  &lt;  75</a:t>
            </a:r>
          </a:p>
        </p:txBody>
      </p:sp>
      <p:pic>
        <p:nvPicPr>
          <p:cNvPr id="50" name="Picture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85618" y="975704"/>
            <a:ext cx="4517747" cy="25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AutoShape 9"/>
          <p:cNvSpPr>
            <a:spLocks noChangeArrowheads="1"/>
          </p:cNvSpPr>
          <p:nvPr/>
        </p:nvSpPr>
        <p:spPr bwMode="auto">
          <a:xfrm>
            <a:off x="244204" y="630490"/>
            <a:ext cx="3267426" cy="2628834"/>
          </a:xfrm>
          <a:prstGeom prst="wedgeRoundRectCallout">
            <a:avLst>
              <a:gd name="adj1" fmla="val 120272"/>
              <a:gd name="adj2" fmla="val -4293"/>
              <a:gd name="adj3" fmla="val 16667"/>
            </a:avLst>
          </a:prstGeom>
          <a:solidFill>
            <a:srgbClr val="FF66CC"/>
          </a:solidFill>
          <a:ln w="9525">
            <a:solidFill>
              <a:srgbClr val="FF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cs typeface="Arial" pitchFamily="34" charset="0"/>
              </a:rPr>
              <a:t>   À, số tuổi của Ông chia hết cho tuổi của con và chia hết cho tuổi của mẹ nữa.  Con tính xem năm nay Ông bao nhiêu </a:t>
            </a:r>
            <a:r>
              <a:rPr kumimoji="0" lang="en-US" altLang="en-US" sz="2000" b="1" i="0" u="none" strike="noStrike" kern="1200" cap="none" spc="0" normalizeH="0" baseline="0" noProof="0" dirty="0" err="1">
                <a:ln>
                  <a:noFill/>
                </a:ln>
                <a:solidFill>
                  <a:srgbClr val="000000"/>
                </a:solidFill>
                <a:effectLst/>
                <a:uLnTx/>
                <a:uFillTx/>
                <a:cs typeface="Arial" pitchFamily="34" charset="0"/>
              </a:rPr>
              <a:t>tuổi</a:t>
            </a:r>
            <a:r>
              <a:rPr kumimoji="0" lang="en-US" altLang="en-US" sz="2000" b="1" i="0" u="none" strike="noStrike" kern="1200" cap="none" spc="0" normalizeH="0" baseline="0" noProof="0" dirty="0" smtClean="0">
                <a:ln>
                  <a:noFill/>
                </a:ln>
                <a:solidFill>
                  <a:srgbClr val="000000"/>
                </a:solidFill>
                <a:effectLst/>
                <a:uLnTx/>
                <a:uFillTx/>
                <a:cs typeface="Arial"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2000" b="1" dirty="0">
                <a:solidFill>
                  <a:srgbClr val="000000"/>
                </a:solidFill>
                <a:cs typeface="Arial" pitchFamily="34" charset="0"/>
              </a:rPr>
              <a:t> </a:t>
            </a:r>
            <a:r>
              <a:rPr lang="en-US" altLang="en-US" sz="2000" b="1" dirty="0" smtClean="0">
                <a:solidFill>
                  <a:srgbClr val="000000"/>
                </a:solidFill>
                <a:cs typeface="Arial" pitchFamily="34" charset="0"/>
              </a:rPr>
              <a:t> </a:t>
            </a:r>
            <a:r>
              <a:rPr kumimoji="0" lang="en-US" altLang="en-US" sz="2000" b="1" i="0" u="none" strike="noStrike" kern="1200" cap="none" spc="0" normalizeH="0" baseline="0" noProof="0" dirty="0" smtClean="0">
                <a:ln>
                  <a:noFill/>
                </a:ln>
                <a:solidFill>
                  <a:srgbClr val="000000"/>
                </a:solidFill>
                <a:effectLst/>
                <a:uLnTx/>
                <a:uFillTx/>
                <a:cs typeface="Arial" pitchFamily="34" charset="0"/>
              </a:rPr>
              <a:t> </a:t>
            </a:r>
            <a:r>
              <a:rPr kumimoji="0" lang="en-US" altLang="en-US" sz="2000" b="1" i="0" u="none" strike="noStrike" kern="1200" cap="none" spc="0" normalizeH="0" baseline="0" noProof="0" dirty="0">
                <a:ln>
                  <a:noFill/>
                </a:ln>
                <a:solidFill>
                  <a:srgbClr val="000000"/>
                </a:solidFill>
                <a:effectLst/>
                <a:uLnTx/>
                <a:uFillTx/>
                <a:cs typeface="Arial" pitchFamily="34" charset="0"/>
              </a:rPr>
              <a:t>Mà này, năm nay ông chưa đến 75 tuổi đâu.</a:t>
            </a:r>
          </a:p>
        </p:txBody>
      </p:sp>
      <p:sp>
        <p:nvSpPr>
          <p:cNvPr id="52" name="AutoShape 8"/>
          <p:cNvSpPr>
            <a:spLocks noChangeArrowheads="1"/>
          </p:cNvSpPr>
          <p:nvPr/>
        </p:nvSpPr>
        <p:spPr bwMode="auto">
          <a:xfrm>
            <a:off x="9502773" y="827954"/>
            <a:ext cx="2514600" cy="1399018"/>
          </a:xfrm>
          <a:prstGeom prst="wedgeRoundRectCallout">
            <a:avLst>
              <a:gd name="adj1" fmla="val -111138"/>
              <a:gd name="adj2" fmla="val 34531"/>
              <a:gd name="adj3" fmla="val 16667"/>
            </a:avLst>
          </a:prstGeom>
          <a:solidFill>
            <a:srgbClr val="92D05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2000" b="1" i="1" u="none" strike="noStrike" kern="1200" cap="none" spc="0" normalizeH="0" baseline="0" noProof="0" dirty="0">
                <a:ln>
                  <a:noFill/>
                </a:ln>
                <a:solidFill>
                  <a:srgbClr val="000000"/>
                </a:solidFill>
                <a:effectLst/>
                <a:uLnTx/>
                <a:uFillTx/>
                <a:cs typeface="Arial" pitchFamily="34" charset="0"/>
              </a:rPr>
              <a:t>   Mẹ ơi. Ông Ngoại năm nay bao nhiêu tuổi rồi ạ?</a:t>
            </a:r>
          </a:p>
        </p:txBody>
      </p:sp>
      <p:sp>
        <p:nvSpPr>
          <p:cNvPr id="53" name="AutoShape 10"/>
          <p:cNvSpPr>
            <a:spLocks noChangeArrowheads="1"/>
          </p:cNvSpPr>
          <p:nvPr/>
        </p:nvSpPr>
        <p:spPr bwMode="auto">
          <a:xfrm>
            <a:off x="9373677" y="2285626"/>
            <a:ext cx="2590800" cy="1676400"/>
          </a:xfrm>
          <a:prstGeom prst="wedgeRoundRectCallout">
            <a:avLst>
              <a:gd name="adj1" fmla="val -104568"/>
              <a:gd name="adj2" fmla="val -28569"/>
              <a:gd name="adj3" fmla="val 16667"/>
            </a:avLst>
          </a:prstGeom>
          <a:solidFill>
            <a:srgbClr val="FFFF00"/>
          </a:solidFill>
          <a:ln w="9525">
            <a:solidFill>
              <a:srgbClr val="0070C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Năm nay mình </a:t>
            </a:r>
            <a:r>
              <a:rPr kumimoji="0" lang="en-US"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12</a:t>
            </a:r>
            <a:r>
              <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tuổi, còn Mẹ </a:t>
            </a:r>
            <a:r>
              <a:rPr kumimoji="0" lang="en-US"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36</a:t>
            </a:r>
            <a:r>
              <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tuổi. Vậy tuổi của Ông Ngoại là bao nhiêu nhỉ ?...</a:t>
            </a:r>
          </a:p>
        </p:txBody>
      </p:sp>
      <p:sp>
        <p:nvSpPr>
          <p:cNvPr id="56" name="TextBox 55">
            <a:extLst>
              <a:ext uri="{FF2B5EF4-FFF2-40B4-BE49-F238E27FC236}">
                <a16:creationId xmlns:a16="http://schemas.microsoft.com/office/drawing/2014/main" xmlns="" id="{C771E190-FEB2-4337-A955-8F6A819B8B7A}"/>
              </a:ext>
            </a:extLst>
          </p:cNvPr>
          <p:cNvSpPr txBox="1"/>
          <p:nvPr/>
        </p:nvSpPr>
        <p:spPr>
          <a:xfrm>
            <a:off x="-732160" y="6489370"/>
            <a:ext cx="3439638"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srgbClr val="7030A0"/>
                </a:solidFill>
                <a:effectLst/>
                <a:uLnTx/>
                <a:uFillTx/>
                <a:latin typeface="Times New Roman" panose="02020603050405020304" pitchFamily="18" charset="0"/>
                <a:ea typeface="+mn-ea"/>
                <a:cs typeface="+mn-cs"/>
              </a:rPr>
              <a:t>Hoạt động nhóm</a:t>
            </a:r>
          </a:p>
        </p:txBody>
      </p:sp>
    </p:spTree>
    <p:extLst>
      <p:ext uri="{BB962C8B-B14F-4D97-AF65-F5344CB8AC3E}">
        <p14:creationId xmlns:p14="http://schemas.microsoft.com/office/powerpoint/2010/main" val="2490499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 presetClass="exit" presetSubtype="16" fill="hold" grpId="1" nodeType="clickEffect">
                                  <p:stCondLst>
                                    <p:cond delay="0"/>
                                  </p:stCondLst>
                                  <p:childTnLst>
                                    <p:animEffect transition="out" filter="box(in)">
                                      <p:cBhvr>
                                        <p:cTn id="20" dur="500"/>
                                        <p:tgtEl>
                                          <p:spTgt spid="52"/>
                                        </p:tgtEl>
                                      </p:cBhvr>
                                    </p:animEffect>
                                    <p:set>
                                      <p:cBhvr>
                                        <p:cTn id="21" dur="1" fill="hold">
                                          <p:stCondLst>
                                            <p:cond delay="499"/>
                                          </p:stCondLst>
                                        </p:cTn>
                                        <p:tgtEl>
                                          <p:spTgt spid="5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strips(downLeft)">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1000" fill="hold"/>
                                        <p:tgtEl>
                                          <p:spTgt spid="53"/>
                                        </p:tgtEl>
                                        <p:attrNameLst>
                                          <p:attrName>ppt_w</p:attrName>
                                        </p:attrNameLst>
                                      </p:cBhvr>
                                      <p:tavLst>
                                        <p:tav tm="0">
                                          <p:val>
                                            <p:strVal val="#ppt_w*0.70"/>
                                          </p:val>
                                        </p:tav>
                                        <p:tav tm="100000">
                                          <p:val>
                                            <p:strVal val="#ppt_w"/>
                                          </p:val>
                                        </p:tav>
                                      </p:tavLst>
                                    </p:anim>
                                    <p:anim calcmode="lin" valueType="num">
                                      <p:cBhvr>
                                        <p:cTn id="32" dur="1000" fill="hold"/>
                                        <p:tgtEl>
                                          <p:spTgt spid="53"/>
                                        </p:tgtEl>
                                        <p:attrNameLst>
                                          <p:attrName>ppt_h</p:attrName>
                                        </p:attrNameLst>
                                      </p:cBhvr>
                                      <p:tavLst>
                                        <p:tav tm="0">
                                          <p:val>
                                            <p:strVal val="#ppt_h"/>
                                          </p:val>
                                        </p:tav>
                                        <p:tav tm="100000">
                                          <p:val>
                                            <p:strVal val="#ppt_h"/>
                                          </p:val>
                                        </p:tav>
                                      </p:tavLst>
                                    </p:anim>
                                    <p:animEffect transition="in" filter="fade">
                                      <p:cBhvr>
                                        <p:cTn id="33" dur="1000"/>
                                        <p:tgtEl>
                                          <p:spTgt spid="5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randombar(horizontal)">
                                      <p:cBhvr>
                                        <p:cTn id="38" dur="500"/>
                                        <p:tgtEl>
                                          <p:spTgt spid="21"/>
                                        </p:tgtEl>
                                      </p:cBhvr>
                                    </p:animEffect>
                                  </p:childTnLst>
                                </p:cTn>
                              </p:par>
                            </p:childTnLst>
                          </p:cTn>
                        </p:par>
                        <p:par>
                          <p:cTn id="39" fill="hold">
                            <p:stCondLst>
                              <p:cond delay="5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randombar(horizontal)">
                                      <p:cBhvr>
                                        <p:cTn id="54" dur="500"/>
                                        <p:tgtEl>
                                          <p:spTgt spid="25"/>
                                        </p:tgtEl>
                                      </p:cBhvr>
                                    </p:animEffect>
                                  </p:childTnLst>
                                </p:cTn>
                              </p:par>
                              <p:par>
                                <p:cTn id="55" presetID="14" presetClass="entr" presetSubtype="1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randombar(horizontal)">
                                      <p:cBhvr>
                                        <p:cTn id="57" dur="500"/>
                                        <p:tgtEl>
                                          <p:spTgt spid="40"/>
                                        </p:tgtEl>
                                      </p:cBhvr>
                                    </p:animEffect>
                                  </p:childTnLst>
                                </p:cTn>
                              </p:par>
                              <p:par>
                                <p:cTn id="58" presetID="53" presetClass="entr" presetSubtype="0"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childTnLst>
                          </p:cTn>
                        </p:par>
                        <p:par>
                          <p:cTn id="63" fill="hold">
                            <p:stCondLst>
                              <p:cond delay="2500"/>
                            </p:stCondLst>
                            <p:childTnLst>
                              <p:par>
                                <p:cTn id="64" presetID="53"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par>
                          <p:cTn id="69" fill="hold">
                            <p:stCondLst>
                              <p:cond delay="3000"/>
                            </p:stCondLst>
                            <p:childTnLst>
                              <p:par>
                                <p:cTn id="70" presetID="22" presetClass="entr" presetSubtype="4"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down)">
                                      <p:cBhvr>
                                        <p:cTn id="72" dur="500"/>
                                        <p:tgtEl>
                                          <p:spTgt spid="45"/>
                                        </p:tgtEl>
                                      </p:cBhvr>
                                    </p:animEffect>
                                  </p:childTnLst>
                                </p:cTn>
                              </p:par>
                            </p:childTnLst>
                          </p:cTn>
                        </p:par>
                        <p:par>
                          <p:cTn id="73" fill="hold">
                            <p:stCondLst>
                              <p:cond delay="3500"/>
                            </p:stCondLst>
                            <p:childTnLst>
                              <p:par>
                                <p:cTn id="74" presetID="5" presetClass="entr" presetSubtype="1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checkerboard(across)">
                                      <p:cBhvr>
                                        <p:cTn id="76" dur="500"/>
                                        <p:tgtEl>
                                          <p:spTgt spid="26"/>
                                        </p:tgtEl>
                                      </p:cBhvr>
                                    </p:animEffect>
                                  </p:childTnLst>
                                </p:cTn>
                              </p:par>
                              <p:par>
                                <p:cTn id="77" presetID="18" presetClass="entr" presetSubtype="12" fill="hold"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strips(downLeft)">
                                      <p:cBhvr>
                                        <p:cTn id="79" dur="500"/>
                                        <p:tgtEl>
                                          <p:spTgt spid="42"/>
                                        </p:tgtEl>
                                      </p:cBhvr>
                                    </p:animEffect>
                                  </p:childTnLst>
                                </p:cTn>
                              </p:par>
                            </p:childTnLst>
                          </p:cTn>
                        </p:par>
                        <p:par>
                          <p:cTn id="80" fill="hold">
                            <p:stCondLst>
                              <p:cond delay="4000"/>
                            </p:stCondLst>
                            <p:childTnLst>
                              <p:par>
                                <p:cTn id="81" presetID="22" presetClass="entr" presetSubtype="4"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down)">
                                      <p:cBhvr>
                                        <p:cTn id="83" dur="500"/>
                                        <p:tgtEl>
                                          <p:spTgt spid="49"/>
                                        </p:tgtEl>
                                      </p:cBhvr>
                                    </p:animEffect>
                                  </p:childTnLst>
                                </p:cTn>
                              </p:par>
                            </p:childTnLst>
                          </p:cTn>
                        </p:par>
                        <p:par>
                          <p:cTn id="84" fill="hold">
                            <p:stCondLst>
                              <p:cond delay="4500"/>
                            </p:stCondLst>
                            <p:childTnLst>
                              <p:par>
                                <p:cTn id="85" presetID="14" presetClass="entr" presetSubtype="1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randombar(horizontal)">
                                      <p:cBhvr>
                                        <p:cTn id="87" dur="500"/>
                                        <p:tgtEl>
                                          <p:spTgt spid="32"/>
                                        </p:tgtEl>
                                      </p:cBhvr>
                                    </p:animEffect>
                                  </p:childTnLst>
                                </p:cTn>
                              </p:par>
                            </p:childTnLst>
                          </p:cTn>
                        </p:par>
                        <p:par>
                          <p:cTn id="88" fill="hold">
                            <p:stCondLst>
                              <p:cond delay="5000"/>
                            </p:stCondLst>
                            <p:childTnLst>
                              <p:par>
                                <p:cTn id="89" presetID="18" presetClass="entr" presetSubtype="12"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strips(downLeft)">
                                      <p:cBhvr>
                                        <p:cTn id="91" dur="500"/>
                                        <p:tgtEl>
                                          <p:spTgt spid="48"/>
                                        </p:tgtEl>
                                      </p:cBhvr>
                                    </p:animEffect>
                                  </p:childTnLst>
                                </p:cTn>
                              </p:par>
                            </p:childTnLst>
                          </p:cTn>
                        </p:par>
                        <p:par>
                          <p:cTn id="92" fill="hold">
                            <p:stCondLst>
                              <p:cond delay="5500"/>
                            </p:stCondLst>
                            <p:childTnLst>
                              <p:par>
                                <p:cTn id="93" presetID="52"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Scale>
                                      <p:cBhvr>
                                        <p:cTn id="95"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33"/>
                                        </p:tgtEl>
                                        <p:attrNameLst>
                                          <p:attrName>ppt_x</p:attrName>
                                          <p:attrName>ppt_y</p:attrName>
                                        </p:attrNameLst>
                                      </p:cBhvr>
                                    </p:animMotion>
                                    <p:animEffect transition="in" filter="fade">
                                      <p:cBhvr>
                                        <p:cTn id="97" dur="1000"/>
                                        <p:tgtEl>
                                          <p:spTgt spid="33"/>
                                        </p:tgtEl>
                                      </p:cBhvr>
                                    </p:animEffect>
                                  </p:childTnLst>
                                </p:cTn>
                              </p:par>
                            </p:childTnLst>
                          </p:cTn>
                        </p:par>
                        <p:par>
                          <p:cTn id="98" fill="hold">
                            <p:stCondLst>
                              <p:cond delay="6500"/>
                            </p:stCondLst>
                            <p:childTnLst>
                              <p:par>
                                <p:cTn id="99" presetID="27" presetClass="entr" presetSubtype="0" fill="hold" grpId="0" nodeType="afterEffect">
                                  <p:stCondLst>
                                    <p:cond delay="0"/>
                                  </p:stCondLst>
                                  <p:iterate type="lt">
                                    <p:tmPct val="50000"/>
                                  </p:iterate>
                                  <p:childTnLst>
                                    <p:set>
                                      <p:cBhvr>
                                        <p:cTn id="100" dur="1" fill="hold">
                                          <p:stCondLst>
                                            <p:cond delay="0"/>
                                          </p:stCondLst>
                                        </p:cTn>
                                        <p:tgtEl>
                                          <p:spTgt spid="34"/>
                                        </p:tgtEl>
                                        <p:attrNameLst>
                                          <p:attrName>style.visibility</p:attrName>
                                        </p:attrNameLst>
                                      </p:cBhvr>
                                      <p:to>
                                        <p:strVal val="visible"/>
                                      </p:to>
                                    </p:set>
                                    <p:anim calcmode="discrete" valueType="clr">
                                      <p:cBhvr override="childStyle">
                                        <p:cTn id="101"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102" dur="80"/>
                                        <p:tgtEl>
                                          <p:spTgt spid="34"/>
                                        </p:tgtEl>
                                        <p:attrNameLst>
                                          <p:attrName>fillcolor</p:attrName>
                                        </p:attrNameLst>
                                      </p:cBhvr>
                                      <p:tavLst>
                                        <p:tav tm="0">
                                          <p:val>
                                            <p:clrVal>
                                              <a:schemeClr val="accent2"/>
                                            </p:clrVal>
                                          </p:val>
                                        </p:tav>
                                        <p:tav tm="50000">
                                          <p:val>
                                            <p:clrVal>
                                              <a:schemeClr val="hlink"/>
                                            </p:clrVal>
                                          </p:val>
                                        </p:tav>
                                      </p:tavLst>
                                    </p:anim>
                                    <p:set>
                                      <p:cBhvr>
                                        <p:cTn id="103" dur="80"/>
                                        <p:tgtEl>
                                          <p:spTgt spid="34"/>
                                        </p:tgtEl>
                                        <p:attrNameLst>
                                          <p:attrName>fill.type</p:attrName>
                                        </p:attrNameLst>
                                      </p:cBhvr>
                                      <p:to>
                                        <p:strVal val="solid"/>
                                      </p:to>
                                    </p:set>
                                  </p:childTnLst>
                                </p:cTn>
                              </p:par>
                            </p:childTnLst>
                          </p:cTn>
                        </p:par>
                        <p:par>
                          <p:cTn id="104" fill="hold">
                            <p:stCondLst>
                              <p:cond delay="6780"/>
                            </p:stCondLst>
                            <p:childTnLst>
                              <p:par>
                                <p:cTn id="105" presetID="55" presetClass="entr" presetSubtype="0"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p:cTn id="107" dur="1000" fill="hold"/>
                                        <p:tgtEl>
                                          <p:spTgt spid="46"/>
                                        </p:tgtEl>
                                        <p:attrNameLst>
                                          <p:attrName>ppt_w</p:attrName>
                                        </p:attrNameLst>
                                      </p:cBhvr>
                                      <p:tavLst>
                                        <p:tav tm="0">
                                          <p:val>
                                            <p:strVal val="#ppt_w*0.70"/>
                                          </p:val>
                                        </p:tav>
                                        <p:tav tm="100000">
                                          <p:val>
                                            <p:strVal val="#ppt_w"/>
                                          </p:val>
                                        </p:tav>
                                      </p:tavLst>
                                    </p:anim>
                                    <p:anim calcmode="lin" valueType="num">
                                      <p:cBhvr>
                                        <p:cTn id="108" dur="1000" fill="hold"/>
                                        <p:tgtEl>
                                          <p:spTgt spid="46"/>
                                        </p:tgtEl>
                                        <p:attrNameLst>
                                          <p:attrName>ppt_h</p:attrName>
                                        </p:attrNameLst>
                                      </p:cBhvr>
                                      <p:tavLst>
                                        <p:tav tm="0">
                                          <p:val>
                                            <p:strVal val="#ppt_h"/>
                                          </p:val>
                                        </p:tav>
                                        <p:tav tm="100000">
                                          <p:val>
                                            <p:strVal val="#ppt_h"/>
                                          </p:val>
                                        </p:tav>
                                      </p:tavLst>
                                    </p:anim>
                                    <p:animEffect transition="in" filter="fade">
                                      <p:cBhvr>
                                        <p:cTn id="109" dur="1000"/>
                                        <p:tgtEl>
                                          <p:spTgt spid="46"/>
                                        </p:tgtEl>
                                      </p:cBhvr>
                                    </p:animEffect>
                                  </p:childTnLst>
                                </p:cTn>
                              </p:par>
                            </p:childTnLst>
                          </p:cTn>
                        </p:par>
                        <p:par>
                          <p:cTn id="110" fill="hold">
                            <p:stCondLst>
                              <p:cond delay="7780"/>
                            </p:stCondLst>
                            <p:childTnLst>
                              <p:par>
                                <p:cTn id="111" presetID="53" presetClass="entr" presetSubtype="0" fill="hold" grpId="0" nodeType="afterEffect">
                                  <p:stCondLst>
                                    <p:cond delay="0"/>
                                  </p:stCondLst>
                                  <p:childTnLst>
                                    <p:set>
                                      <p:cBhvr>
                                        <p:cTn id="112" dur="1" fill="hold">
                                          <p:stCondLst>
                                            <p:cond delay="0"/>
                                          </p:stCondLst>
                                        </p:cTn>
                                        <p:tgtEl>
                                          <p:spTgt spid="36"/>
                                        </p:tgtEl>
                                        <p:attrNameLst>
                                          <p:attrName>style.visibility</p:attrName>
                                        </p:attrNameLst>
                                      </p:cBhvr>
                                      <p:to>
                                        <p:strVal val="visible"/>
                                      </p:to>
                                    </p:set>
                                    <p:anim calcmode="lin" valueType="num">
                                      <p:cBhvr>
                                        <p:cTn id="113" dur="500" fill="hold"/>
                                        <p:tgtEl>
                                          <p:spTgt spid="36"/>
                                        </p:tgtEl>
                                        <p:attrNameLst>
                                          <p:attrName>ppt_w</p:attrName>
                                        </p:attrNameLst>
                                      </p:cBhvr>
                                      <p:tavLst>
                                        <p:tav tm="0">
                                          <p:val>
                                            <p:fltVal val="0"/>
                                          </p:val>
                                        </p:tav>
                                        <p:tav tm="100000">
                                          <p:val>
                                            <p:strVal val="#ppt_w"/>
                                          </p:val>
                                        </p:tav>
                                      </p:tavLst>
                                    </p:anim>
                                    <p:anim calcmode="lin" valueType="num">
                                      <p:cBhvr>
                                        <p:cTn id="114" dur="500" fill="hold"/>
                                        <p:tgtEl>
                                          <p:spTgt spid="36"/>
                                        </p:tgtEl>
                                        <p:attrNameLst>
                                          <p:attrName>ppt_h</p:attrName>
                                        </p:attrNameLst>
                                      </p:cBhvr>
                                      <p:tavLst>
                                        <p:tav tm="0">
                                          <p:val>
                                            <p:fltVal val="0"/>
                                          </p:val>
                                        </p:tav>
                                        <p:tav tm="100000">
                                          <p:val>
                                            <p:strVal val="#ppt_h"/>
                                          </p:val>
                                        </p:tav>
                                      </p:tavLst>
                                    </p:anim>
                                    <p:animEffect transition="in" filter="fade">
                                      <p:cBhvr>
                                        <p:cTn id="115" dur="500"/>
                                        <p:tgtEl>
                                          <p:spTgt spid="36"/>
                                        </p:tgtEl>
                                      </p:cBhvr>
                                    </p:animEffect>
                                  </p:childTnLst>
                                </p:cTn>
                              </p:par>
                            </p:childTnLst>
                          </p:cTn>
                        </p:par>
                        <p:par>
                          <p:cTn id="116" fill="hold">
                            <p:stCondLst>
                              <p:cond delay="8280"/>
                            </p:stCondLst>
                            <p:childTnLst>
                              <p:par>
                                <p:cTn id="117" presetID="12" presetClass="entr" presetSubtype="4"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slide(fromBottom)">
                                      <p:cBhvr>
                                        <p:cTn id="119" dur="500"/>
                                        <p:tgtEl>
                                          <p:spTgt spid="37"/>
                                        </p:tgtEl>
                                      </p:cBhvr>
                                    </p:animEffect>
                                  </p:childTnLst>
                                </p:cTn>
                              </p:par>
                            </p:childTnLst>
                          </p:cTn>
                        </p:par>
                        <p:par>
                          <p:cTn id="120" fill="hold">
                            <p:stCondLst>
                              <p:cond delay="8780"/>
                            </p:stCondLst>
                            <p:childTnLst>
                              <p:par>
                                <p:cTn id="121" presetID="14" presetClass="entr" presetSubtype="10" fill="hold" grpId="0" nodeType="after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randombar(horizontal)">
                                      <p:cBhvr>
                                        <p:cTn id="123" dur="500"/>
                                        <p:tgtEl>
                                          <p:spTgt spid="38"/>
                                        </p:tgtEl>
                                      </p:cBhvr>
                                    </p:animEffect>
                                  </p:childTnLst>
                                </p:cTn>
                              </p:par>
                            </p:childTnLst>
                          </p:cTn>
                        </p:par>
                        <p:par>
                          <p:cTn id="124" fill="hold">
                            <p:stCondLst>
                              <p:cond delay="9280"/>
                            </p:stCondLst>
                            <p:childTnLst>
                              <p:par>
                                <p:cTn id="125" presetID="18" presetClass="entr" presetSubtype="12" fill="hold" nodeType="after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strips(downLeft)">
                                      <p:cBhvr>
                                        <p:cTn id="127" dur="500"/>
                                        <p:tgtEl>
                                          <p:spTgt spid="47"/>
                                        </p:tgtEl>
                                      </p:cBhvr>
                                    </p:animEffect>
                                  </p:childTnLst>
                                </p:cTn>
                              </p:par>
                            </p:childTnLst>
                          </p:cTn>
                        </p:par>
                        <p:par>
                          <p:cTn id="128" fill="hold">
                            <p:stCondLst>
                              <p:cond delay="9780"/>
                            </p:stCondLst>
                            <p:childTnLst>
                              <p:par>
                                <p:cTn id="129" presetID="27" presetClass="entr" presetSubtype="0" fill="hold" grpId="0" nodeType="afterEffect">
                                  <p:stCondLst>
                                    <p:cond delay="0"/>
                                  </p:stCondLst>
                                  <p:iterate type="lt">
                                    <p:tmPct val="50000"/>
                                  </p:iterate>
                                  <p:childTnLst>
                                    <p:set>
                                      <p:cBhvr>
                                        <p:cTn id="130" dur="1" fill="hold">
                                          <p:stCondLst>
                                            <p:cond delay="0"/>
                                          </p:stCondLst>
                                        </p:cTn>
                                        <p:tgtEl>
                                          <p:spTgt spid="43"/>
                                        </p:tgtEl>
                                        <p:attrNameLst>
                                          <p:attrName>style.visibility</p:attrName>
                                        </p:attrNameLst>
                                      </p:cBhvr>
                                      <p:to>
                                        <p:strVal val="visible"/>
                                      </p:to>
                                    </p:set>
                                    <p:anim calcmode="discrete" valueType="clr">
                                      <p:cBhvr override="childStyle">
                                        <p:cTn id="131"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32" dur="80"/>
                                        <p:tgtEl>
                                          <p:spTgt spid="43"/>
                                        </p:tgtEl>
                                        <p:attrNameLst>
                                          <p:attrName>fillcolor</p:attrName>
                                        </p:attrNameLst>
                                      </p:cBhvr>
                                      <p:tavLst>
                                        <p:tav tm="0">
                                          <p:val>
                                            <p:clrVal>
                                              <a:schemeClr val="accent2"/>
                                            </p:clrVal>
                                          </p:val>
                                        </p:tav>
                                        <p:tav tm="50000">
                                          <p:val>
                                            <p:clrVal>
                                              <a:schemeClr val="hlink"/>
                                            </p:clrVal>
                                          </p:val>
                                        </p:tav>
                                      </p:tavLst>
                                    </p:anim>
                                    <p:set>
                                      <p:cBhvr>
                                        <p:cTn id="133" dur="80"/>
                                        <p:tgtEl>
                                          <p:spTgt spid="43"/>
                                        </p:tgtEl>
                                        <p:attrNameLst>
                                          <p:attrName>fill.type</p:attrName>
                                        </p:attrNameLst>
                                      </p:cBhvr>
                                      <p:to>
                                        <p:strVal val="solid"/>
                                      </p:to>
                                    </p:set>
                                  </p:childTnLst>
                                </p:cTn>
                              </p:par>
                            </p:childTnLst>
                          </p:cTn>
                        </p:par>
                        <p:par>
                          <p:cTn id="134" fill="hold">
                            <p:stCondLst>
                              <p:cond delay="12140"/>
                            </p:stCondLst>
                            <p:childTnLst>
                              <p:par>
                                <p:cTn id="135" presetID="27" presetClass="entr" presetSubtype="0" fill="hold" grpId="0" nodeType="afterEffect">
                                  <p:stCondLst>
                                    <p:cond delay="0"/>
                                  </p:stCondLst>
                                  <p:iterate type="lt">
                                    <p:tmPct val="50000"/>
                                  </p:iterate>
                                  <p:childTnLst>
                                    <p:set>
                                      <p:cBhvr>
                                        <p:cTn id="136" dur="1" fill="hold">
                                          <p:stCondLst>
                                            <p:cond delay="0"/>
                                          </p:stCondLst>
                                        </p:cTn>
                                        <p:tgtEl>
                                          <p:spTgt spid="44"/>
                                        </p:tgtEl>
                                        <p:attrNameLst>
                                          <p:attrName>style.visibility</p:attrName>
                                        </p:attrNameLst>
                                      </p:cBhvr>
                                      <p:to>
                                        <p:strVal val="visible"/>
                                      </p:to>
                                    </p:set>
                                    <p:anim calcmode="discrete" valueType="clr">
                                      <p:cBhvr override="childStyle">
                                        <p:cTn id="137" dur="8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138" dur="80"/>
                                        <p:tgtEl>
                                          <p:spTgt spid="44"/>
                                        </p:tgtEl>
                                        <p:attrNameLst>
                                          <p:attrName>fillcolor</p:attrName>
                                        </p:attrNameLst>
                                      </p:cBhvr>
                                      <p:tavLst>
                                        <p:tav tm="0">
                                          <p:val>
                                            <p:clrVal>
                                              <a:schemeClr val="accent2"/>
                                            </p:clrVal>
                                          </p:val>
                                        </p:tav>
                                        <p:tav tm="50000">
                                          <p:val>
                                            <p:clrVal>
                                              <a:schemeClr val="hlink"/>
                                            </p:clrVal>
                                          </p:val>
                                        </p:tav>
                                      </p:tavLst>
                                    </p:anim>
                                    <p:set>
                                      <p:cBhvr>
                                        <p:cTn id="139" dur="80"/>
                                        <p:tgtEl>
                                          <p:spTgt spid="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2" grpId="0"/>
      <p:bldP spid="24" grpId="0"/>
      <p:bldP spid="25" grpId="0"/>
      <p:bldP spid="26" grpId="0"/>
      <p:bldP spid="32" grpId="0"/>
      <p:bldP spid="33" grpId="0"/>
      <p:bldP spid="34" grpId="0"/>
      <p:bldP spid="36" grpId="0"/>
      <p:bldP spid="37" grpId="0"/>
      <p:bldP spid="38" grpId="0"/>
      <p:bldP spid="43" grpId="0"/>
      <p:bldP spid="44" grpId="0"/>
      <p:bldP spid="45" grpId="0"/>
      <p:bldP spid="49" grpId="0"/>
      <p:bldP spid="51" grpId="0" animBg="1"/>
      <p:bldP spid="52" grpId="0" animBg="1"/>
      <p:bldP spid="52" grpId="1" animBg="1"/>
      <p:bldP spid="5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62"/>
          <p:cNvGraphicFramePr>
            <a:graphicFrameLocks/>
          </p:cNvGraphicFramePr>
          <p:nvPr>
            <p:extLst>
              <p:ext uri="{D42A27DB-BD31-4B8C-83A1-F6EECF244321}">
                <p14:modId xmlns:p14="http://schemas.microsoft.com/office/powerpoint/2010/main" val="1055212261"/>
              </p:ext>
            </p:extLst>
          </p:nvPr>
        </p:nvGraphicFramePr>
        <p:xfrm>
          <a:off x="685800" y="1098550"/>
          <a:ext cx="10820400" cy="5257800"/>
        </p:xfrm>
        <a:graphic>
          <a:graphicData uri="http://schemas.openxmlformats.org/drawingml/2006/table">
            <a:tbl>
              <a:tblPr/>
              <a:tblGrid>
                <a:gridCol w="5312771">
                  <a:extLst>
                    <a:ext uri="{9D8B030D-6E8A-4147-A177-3AD203B41FA5}">
                      <a16:colId xmlns:a16="http://schemas.microsoft.com/office/drawing/2014/main" xmlns="" val="20000"/>
                    </a:ext>
                  </a:extLst>
                </a:gridCol>
                <a:gridCol w="5507629">
                  <a:extLst>
                    <a:ext uri="{9D8B030D-6E8A-4147-A177-3AD203B41FA5}">
                      <a16:colId xmlns:a16="http://schemas.microsoft.com/office/drawing/2014/main" xmlns="" val="20001"/>
                    </a:ext>
                  </a:extLst>
                </a:gridCol>
              </a:tblGrid>
              <a:tr h="88366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0000FF"/>
                          </a:solidFill>
                          <a:effectLst/>
                          <a:latin typeface="Arial" charset="0"/>
                        </a:rPr>
                        <a:t>Tìm</a:t>
                      </a:r>
                      <a:r>
                        <a:rPr kumimoji="0" lang="en-US" sz="2800" b="1" i="0" u="none" strike="noStrike" cap="none" normalizeH="0" baseline="0" dirty="0" smtClean="0">
                          <a:ln>
                            <a:noFill/>
                          </a:ln>
                          <a:solidFill>
                            <a:srgbClr val="0000FF"/>
                          </a:solidFill>
                          <a:effectLst/>
                          <a:latin typeface="Arial" charset="0"/>
                        </a:rPr>
                        <a:t> ƯCLN</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0000FF"/>
                          </a:solidFill>
                          <a:effectLst/>
                          <a:latin typeface="Arial" charset="0"/>
                        </a:rPr>
                        <a:t>Tìm</a:t>
                      </a:r>
                      <a:r>
                        <a:rPr kumimoji="0" lang="en-US" sz="2800" b="1" i="0" u="none" strike="noStrike" cap="none" normalizeH="0" baseline="0" dirty="0" smtClean="0">
                          <a:ln>
                            <a:noFill/>
                          </a:ln>
                          <a:solidFill>
                            <a:srgbClr val="0000FF"/>
                          </a:solidFill>
                          <a:effectLst/>
                          <a:latin typeface="Arial" charset="0"/>
                        </a:rPr>
                        <a:t> BCNN</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374136">
                <a:tc gridSpan="2">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
                      </a:r>
                      <a:br>
                        <a:rPr kumimoji="0" lang="en-US" sz="2800" b="0" i="0" u="none" strike="noStrike" cap="none" normalizeH="0" baseline="0" dirty="0" smtClean="0">
                          <a:ln>
                            <a:noFill/>
                          </a:ln>
                          <a:solidFill>
                            <a:schemeClr val="tx1"/>
                          </a:solidFill>
                          <a:effectLst/>
                          <a:latin typeface="Arial" charset="0"/>
                        </a:rPr>
                      </a:br>
                      <a:endParaRPr kumimoji="0" lang="en-US" sz="2800" b="0" i="0" u="none" strike="noStrike" cap="none" normalizeH="0" baseline="0" dirty="0" smtClean="0">
                        <a:ln>
                          <a:noFill/>
                        </a:ln>
                        <a:solidFill>
                          <a:schemeClr val="tx1"/>
                        </a:solidFill>
                        <a:effectLst/>
                        <a:latin typeface="Arial" charset="0"/>
                      </a:endParaRPr>
                    </a:p>
                    <a:p>
                      <a:pPr marL="533400" marR="0" lvl="0" indent="-53340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533400" marR="0" lvl="0" indent="-53340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533400" marR="0" lvl="0" indent="-53340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p>
                      <a:pPr marL="533400" marR="0" lvl="0" indent="-53340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marT="45724" marB="4572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xmlns="" val="10001"/>
                  </a:ext>
                </a:extLst>
              </a:tr>
            </a:tbl>
          </a:graphicData>
        </a:graphic>
      </p:graphicFrame>
      <p:sp>
        <p:nvSpPr>
          <p:cNvPr id="5" name="Rectangle 26"/>
          <p:cNvSpPr>
            <a:spLocks noChangeArrowheads="1"/>
          </p:cNvSpPr>
          <p:nvPr/>
        </p:nvSpPr>
        <p:spPr bwMode="auto">
          <a:xfrm>
            <a:off x="3098800" y="3102264"/>
            <a:ext cx="1828800" cy="381000"/>
          </a:xfrm>
          <a:prstGeom prst="rect">
            <a:avLst/>
          </a:prstGeom>
          <a:solidFill>
            <a:schemeClr val="accent1"/>
          </a:solidFill>
          <a:ln w="9525">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Rectangle 27"/>
          <p:cNvSpPr>
            <a:spLocks noChangeArrowheads="1"/>
          </p:cNvSpPr>
          <p:nvPr/>
        </p:nvSpPr>
        <p:spPr bwMode="auto">
          <a:xfrm>
            <a:off x="7391400" y="3114964"/>
            <a:ext cx="2667000" cy="381000"/>
          </a:xfrm>
          <a:prstGeom prst="rect">
            <a:avLst/>
          </a:prstGeom>
          <a:solidFill>
            <a:schemeClr val="accent1"/>
          </a:solidFill>
          <a:ln w="9525">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Rectangle 32"/>
          <p:cNvSpPr>
            <a:spLocks noChangeArrowheads="1"/>
          </p:cNvSpPr>
          <p:nvPr/>
        </p:nvSpPr>
        <p:spPr bwMode="auto">
          <a:xfrm>
            <a:off x="3078480" y="4677064"/>
            <a:ext cx="1828800" cy="381000"/>
          </a:xfrm>
          <a:prstGeom prst="rect">
            <a:avLst/>
          </a:prstGeom>
          <a:solidFill>
            <a:schemeClr val="accent1"/>
          </a:solidFill>
          <a:ln w="9525">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Rectangle 33"/>
          <p:cNvSpPr>
            <a:spLocks noChangeArrowheads="1"/>
          </p:cNvSpPr>
          <p:nvPr/>
        </p:nvSpPr>
        <p:spPr bwMode="auto">
          <a:xfrm>
            <a:off x="7442200" y="4671984"/>
            <a:ext cx="1828800" cy="381000"/>
          </a:xfrm>
          <a:prstGeom prst="rect">
            <a:avLst/>
          </a:prstGeom>
          <a:solidFill>
            <a:schemeClr val="accent1"/>
          </a:solidFill>
          <a:ln w="9525">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Line 35"/>
          <p:cNvSpPr>
            <a:spLocks noChangeShapeType="1"/>
          </p:cNvSpPr>
          <p:nvPr/>
        </p:nvSpPr>
        <p:spPr bwMode="auto">
          <a:xfrm>
            <a:off x="6019800" y="3076864"/>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Line 36"/>
          <p:cNvSpPr>
            <a:spLocks noChangeShapeType="1"/>
          </p:cNvSpPr>
          <p:nvPr/>
        </p:nvSpPr>
        <p:spPr bwMode="auto">
          <a:xfrm>
            <a:off x="6019800" y="4448464"/>
            <a:ext cx="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Text Box 48"/>
          <p:cNvSpPr txBox="1">
            <a:spLocks noChangeArrowheads="1"/>
          </p:cNvSpPr>
          <p:nvPr/>
        </p:nvSpPr>
        <p:spPr bwMode="auto">
          <a:xfrm>
            <a:off x="3352800" y="3026065"/>
            <a:ext cx="1295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chung</a:t>
            </a:r>
            <a:endParaRPr kumimoji="0" lang="en-US" sz="28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2" name="Text Box 49"/>
          <p:cNvSpPr txBox="1">
            <a:spLocks noChangeArrowheads="1"/>
          </p:cNvSpPr>
          <p:nvPr/>
        </p:nvSpPr>
        <p:spPr bwMode="auto">
          <a:xfrm>
            <a:off x="7467600" y="3038765"/>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chung</a:t>
            </a:r>
            <a:r>
              <a:rPr kumimoji="0" lang="en-US" sz="2800" b="1" i="0" u="none" strike="noStrike" kern="1200" cap="none" spc="0" normalizeH="0" baseline="0" noProof="0" dirty="0">
                <a:ln>
                  <a:noFill/>
                </a:ln>
                <a:solidFill>
                  <a:prstClr val="black"/>
                </a:solidFill>
                <a:effectLst/>
                <a:uLnTx/>
                <a:uFillTx/>
                <a:latin typeface="Arial" charset="0"/>
                <a:ea typeface="+mn-ea"/>
                <a:cs typeface="Arial" charset="0"/>
              </a:rPr>
              <a:t> </a:t>
            </a: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và</a:t>
            </a:r>
            <a:r>
              <a:rPr kumimoji="0" lang="en-US" sz="2800" b="1" i="0" u="none" strike="noStrike" kern="1200" cap="none" spc="0" normalizeH="0" baseline="0" noProof="0" dirty="0">
                <a:ln>
                  <a:noFill/>
                </a:ln>
                <a:solidFill>
                  <a:prstClr val="black"/>
                </a:solidFill>
                <a:effectLst/>
                <a:uLnTx/>
                <a:uFillTx/>
                <a:latin typeface="Arial" charset="0"/>
                <a:ea typeface="+mn-ea"/>
                <a:cs typeface="Arial" charset="0"/>
              </a:rPr>
              <a:t> </a:t>
            </a: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riêng</a:t>
            </a:r>
            <a:endParaRPr kumimoji="0" lang="en-US" sz="28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3" name="Text Box 50"/>
          <p:cNvSpPr txBox="1">
            <a:spLocks noChangeArrowheads="1"/>
          </p:cNvSpPr>
          <p:nvPr/>
        </p:nvSpPr>
        <p:spPr bwMode="auto">
          <a:xfrm>
            <a:off x="3124200" y="4602927"/>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nhỏ</a:t>
            </a:r>
            <a:r>
              <a:rPr kumimoji="0" lang="en-US" sz="2800" b="1" i="0" u="none" strike="noStrike" kern="1200" cap="none" spc="0" normalizeH="0" baseline="0" noProof="0" dirty="0">
                <a:ln>
                  <a:noFill/>
                </a:ln>
                <a:solidFill>
                  <a:prstClr val="black"/>
                </a:solidFill>
                <a:effectLst/>
                <a:uLnTx/>
                <a:uFillTx/>
                <a:latin typeface="Arial" charset="0"/>
                <a:ea typeface="+mn-ea"/>
                <a:cs typeface="Arial" charset="0"/>
              </a:rPr>
              <a:t> </a:t>
            </a: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nhất</a:t>
            </a:r>
            <a:endParaRPr kumimoji="0" lang="en-US" sz="28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4" name="Text Box 51"/>
          <p:cNvSpPr txBox="1">
            <a:spLocks noChangeArrowheads="1"/>
          </p:cNvSpPr>
          <p:nvPr/>
        </p:nvSpPr>
        <p:spPr bwMode="auto">
          <a:xfrm>
            <a:off x="7467600" y="4611025"/>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lớn</a:t>
            </a:r>
            <a:r>
              <a:rPr kumimoji="0" lang="en-US" sz="2800" b="1" i="0" u="none" strike="noStrike" kern="1200" cap="none" spc="0" normalizeH="0" baseline="0" noProof="0" dirty="0">
                <a:ln>
                  <a:noFill/>
                </a:ln>
                <a:solidFill>
                  <a:prstClr val="black"/>
                </a:solidFill>
                <a:effectLst/>
                <a:uLnTx/>
                <a:uFillTx/>
                <a:latin typeface="Arial" charset="0"/>
                <a:ea typeface="+mn-ea"/>
                <a:cs typeface="Arial" charset="0"/>
              </a:rPr>
              <a:t> </a:t>
            </a:r>
            <a:r>
              <a:rPr kumimoji="0" lang="en-US" sz="2800" b="1" i="0" u="none" strike="noStrike" kern="1200" cap="none" spc="0" normalizeH="0" baseline="0" noProof="0" dirty="0" err="1">
                <a:ln>
                  <a:noFill/>
                </a:ln>
                <a:solidFill>
                  <a:prstClr val="black"/>
                </a:solidFill>
                <a:effectLst/>
                <a:uLnTx/>
                <a:uFillTx/>
                <a:latin typeface="Arial" charset="0"/>
                <a:ea typeface="+mn-ea"/>
                <a:cs typeface="Arial" charset="0"/>
              </a:rPr>
              <a:t>nhất</a:t>
            </a:r>
            <a:endParaRPr kumimoji="0" lang="en-US" sz="28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5" name="Text Box 52"/>
          <p:cNvSpPr txBox="1">
            <a:spLocks noChangeArrowheads="1"/>
          </p:cNvSpPr>
          <p:nvPr/>
        </p:nvSpPr>
        <p:spPr bwMode="auto">
          <a:xfrm>
            <a:off x="2572472" y="149160"/>
            <a:ext cx="6019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Arial" pitchFamily="34" charset="0"/>
                <a:cs typeface="Arial" pitchFamily="34" charset="0"/>
              </a:rPr>
              <a:t>  Cách tìm ƯCLN và BCNN</a:t>
            </a:r>
          </a:p>
        </p:txBody>
      </p:sp>
      <p:sp>
        <p:nvSpPr>
          <p:cNvPr id="16" name="Line 53"/>
          <p:cNvSpPr>
            <a:spLocks noChangeShapeType="1"/>
          </p:cNvSpPr>
          <p:nvPr/>
        </p:nvSpPr>
        <p:spPr bwMode="auto">
          <a:xfrm>
            <a:off x="6027738" y="2273300"/>
            <a:ext cx="0" cy="2908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 Box 55"/>
          <p:cNvSpPr txBox="1">
            <a:spLocks noChangeArrowheads="1"/>
          </p:cNvSpPr>
          <p:nvPr/>
        </p:nvSpPr>
        <p:spPr bwMode="auto">
          <a:xfrm>
            <a:off x="1889125" y="3913477"/>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18" name="Text Box 56"/>
          <p:cNvSpPr txBox="1">
            <a:spLocks noChangeArrowheads="1"/>
          </p:cNvSpPr>
          <p:nvPr/>
        </p:nvSpPr>
        <p:spPr bwMode="auto">
          <a:xfrm>
            <a:off x="6073271" y="2093883"/>
            <a:ext cx="52559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1. Phân tích các số ra TSNT</a:t>
            </a:r>
          </a:p>
        </p:txBody>
      </p:sp>
      <p:sp>
        <p:nvSpPr>
          <p:cNvPr id="19" name="Text Box 57"/>
          <p:cNvSpPr txBox="1">
            <a:spLocks noChangeArrowheads="1"/>
          </p:cNvSpPr>
          <p:nvPr/>
        </p:nvSpPr>
        <p:spPr bwMode="auto">
          <a:xfrm>
            <a:off x="6096000" y="2566324"/>
            <a:ext cx="4114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2. Chọn ra các TSNT:</a:t>
            </a:r>
          </a:p>
        </p:txBody>
      </p:sp>
      <p:sp>
        <p:nvSpPr>
          <p:cNvPr id="20" name="Text Box 58"/>
          <p:cNvSpPr txBox="1">
            <a:spLocks noChangeArrowheads="1"/>
          </p:cNvSpPr>
          <p:nvPr/>
        </p:nvSpPr>
        <p:spPr bwMode="auto">
          <a:xfrm>
            <a:off x="6019801" y="3633125"/>
            <a:ext cx="53094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3. Lập tích các TSNT, mỗi số lấy với số mũ:</a:t>
            </a:r>
          </a:p>
        </p:txBody>
      </p:sp>
      <p:sp>
        <p:nvSpPr>
          <p:cNvPr id="21" name="Text Box 63"/>
          <p:cNvSpPr txBox="1">
            <a:spLocks noChangeArrowheads="1"/>
          </p:cNvSpPr>
          <p:nvPr/>
        </p:nvSpPr>
        <p:spPr bwMode="auto">
          <a:xfrm>
            <a:off x="838199" y="2068394"/>
            <a:ext cx="5209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1. Phân tích các số ra TSNT</a:t>
            </a:r>
          </a:p>
        </p:txBody>
      </p:sp>
      <p:sp>
        <p:nvSpPr>
          <p:cNvPr id="22" name="Text Box 64"/>
          <p:cNvSpPr txBox="1">
            <a:spLocks noChangeArrowheads="1"/>
          </p:cNvSpPr>
          <p:nvPr/>
        </p:nvSpPr>
        <p:spPr bwMode="auto">
          <a:xfrm>
            <a:off x="838199" y="2548454"/>
            <a:ext cx="5209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2. Chọn ra các TSNT:</a:t>
            </a:r>
          </a:p>
        </p:txBody>
      </p:sp>
      <p:sp>
        <p:nvSpPr>
          <p:cNvPr id="23" name="Text Box 65"/>
          <p:cNvSpPr txBox="1">
            <a:spLocks noChangeArrowheads="1"/>
          </p:cNvSpPr>
          <p:nvPr/>
        </p:nvSpPr>
        <p:spPr bwMode="auto">
          <a:xfrm>
            <a:off x="838199" y="3508575"/>
            <a:ext cx="51133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3</a:t>
            </a:r>
            <a:r>
              <a:rPr kumimoji="0" lang="en-US" sz="2800" b="0" i="0" u="none" strike="noStrike" kern="1200" cap="none" spc="0" normalizeH="0" baseline="0" noProof="0" dirty="0" smtClean="0">
                <a:ln>
                  <a:noFill/>
                </a:ln>
                <a:solidFill>
                  <a:prstClr val="black"/>
                </a:solidFill>
                <a:effectLst/>
                <a:uLnTx/>
                <a:uFillTx/>
                <a:latin typeface="Arial" charset="0"/>
                <a:ea typeface="+mn-ea"/>
                <a:cs typeface="Arial" charset="0"/>
              </a:rPr>
              <a:t>. Lập </a:t>
            </a:r>
            <a:r>
              <a:rPr kumimoji="0" lang="en-US" sz="2800" b="0" i="0" u="none" strike="noStrike" kern="1200" cap="none" spc="0" normalizeH="0" baseline="0" noProof="0" dirty="0">
                <a:ln>
                  <a:noFill/>
                </a:ln>
                <a:solidFill>
                  <a:prstClr val="black"/>
                </a:solidFill>
                <a:effectLst/>
                <a:uLnTx/>
                <a:uFillTx/>
                <a:latin typeface="Arial" charset="0"/>
                <a:ea typeface="+mn-ea"/>
                <a:cs typeface="Arial" charset="0"/>
              </a:rPr>
              <a:t>tích các TSNT, mỗi số lấy với số mũ:</a:t>
            </a:r>
          </a:p>
        </p:txBody>
      </p:sp>
      <p:sp>
        <p:nvSpPr>
          <p:cNvPr id="24" name="Text Box 66"/>
          <p:cNvSpPr txBox="1">
            <a:spLocks noChangeArrowheads="1"/>
          </p:cNvSpPr>
          <p:nvPr/>
        </p:nvSpPr>
        <p:spPr bwMode="auto">
          <a:xfrm>
            <a:off x="3352800" y="3010825"/>
            <a:ext cx="1295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Arial" charset="0"/>
                <a:ea typeface="+mn-ea"/>
                <a:cs typeface="Arial" charset="0"/>
              </a:rPr>
              <a:t>chung</a:t>
            </a:r>
          </a:p>
        </p:txBody>
      </p:sp>
      <p:sp>
        <p:nvSpPr>
          <p:cNvPr id="25" name="Text Box 67"/>
          <p:cNvSpPr txBox="1">
            <a:spLocks noChangeArrowheads="1"/>
          </p:cNvSpPr>
          <p:nvPr/>
        </p:nvSpPr>
        <p:spPr bwMode="auto">
          <a:xfrm>
            <a:off x="3121660" y="4600387"/>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Arial" charset="0"/>
                <a:ea typeface="+mn-ea"/>
                <a:cs typeface="Arial" charset="0"/>
              </a:rPr>
              <a:t>nhỏ nhất</a:t>
            </a:r>
          </a:p>
        </p:txBody>
      </p:sp>
      <p:sp>
        <p:nvSpPr>
          <p:cNvPr id="26" name="Text Box 68"/>
          <p:cNvSpPr txBox="1">
            <a:spLocks noChangeArrowheads="1"/>
          </p:cNvSpPr>
          <p:nvPr/>
        </p:nvSpPr>
        <p:spPr bwMode="auto">
          <a:xfrm>
            <a:off x="7467600" y="3038765"/>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Arial" charset="0"/>
                <a:ea typeface="+mn-ea"/>
                <a:cs typeface="Arial" charset="0"/>
              </a:rPr>
              <a:t>chung và riêng</a:t>
            </a:r>
          </a:p>
        </p:txBody>
      </p:sp>
      <p:sp>
        <p:nvSpPr>
          <p:cNvPr id="27" name="Text Box 69"/>
          <p:cNvSpPr txBox="1">
            <a:spLocks noChangeArrowheads="1"/>
          </p:cNvSpPr>
          <p:nvPr/>
        </p:nvSpPr>
        <p:spPr bwMode="auto">
          <a:xfrm>
            <a:off x="7467600" y="4622137"/>
            <a:ext cx="1752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Arial" charset="0"/>
                <a:ea typeface="+mn-ea"/>
                <a:cs typeface="Arial" charset="0"/>
              </a:rPr>
              <a:t>lớn nhất</a:t>
            </a:r>
          </a:p>
        </p:txBody>
      </p:sp>
      <p:grpSp>
        <p:nvGrpSpPr>
          <p:cNvPr id="28" name="Group 27">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29" name="Rectangle 28">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4" name="Group 33">
            <a:extLst>
              <a:ext uri="{FF2B5EF4-FFF2-40B4-BE49-F238E27FC236}">
                <a16:creationId xmlns:a16="http://schemas.microsoft.com/office/drawing/2014/main" xmlns="" id="{1ED5D934-1005-42E7-B9E8-65E9CE12B957}"/>
              </a:ext>
            </a:extLst>
          </p:cNvPr>
          <p:cNvGrpSpPr/>
          <p:nvPr/>
        </p:nvGrpSpPr>
        <p:grpSpPr>
          <a:xfrm rot="5400000">
            <a:off x="8422340" y="3231035"/>
            <a:ext cx="6875747" cy="653685"/>
            <a:chOff x="4871257" y="83128"/>
            <a:chExt cx="7484849" cy="653685"/>
          </a:xfrm>
        </p:grpSpPr>
        <p:sp>
          <p:nvSpPr>
            <p:cNvPr id="35" name="Rectangle: Rounded Corners 39">
              <a:extLst>
                <a:ext uri="{FF2B5EF4-FFF2-40B4-BE49-F238E27FC236}">
                  <a16:creationId xmlns:a16="http://schemas.microsoft.com/office/drawing/2014/main" xmlns=""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6" name="TextBox 35">
              <a:extLst>
                <a:ext uri="{FF2B5EF4-FFF2-40B4-BE49-F238E27FC236}">
                  <a16:creationId xmlns:a16="http://schemas.microsoft.com/office/drawing/2014/main" xmlns="" id="{9512712A-CFC7-4140-8BF0-0E597115E512}"/>
                </a:ext>
              </a:extLst>
            </p:cNvPr>
            <p:cNvSpPr txBox="1"/>
            <p:nvPr/>
          </p:nvSpPr>
          <p:spPr>
            <a:xfrm>
              <a:off x="5251858" y="137546"/>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pic>
        <p:nvPicPr>
          <p:cNvPr id="37" name="!!3" descr="Wondering | Grappige gezichten, Smiley, Grappige plaatjes">
            <a:extLst>
              <a:ext uri="{FF2B5EF4-FFF2-40B4-BE49-F238E27FC236}">
                <a16:creationId xmlns:a16="http://schemas.microsoft.com/office/drawing/2014/main" xmlns="" id="{679F008B-6D84-4B69-B54D-201981BB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98" y="22690"/>
            <a:ext cx="1492745" cy="1786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778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ircle(in)">
                                      <p:cBhvr>
                                        <p:cTn id="40" dur="2000"/>
                                        <p:tgtEl>
                                          <p:spTgt spid="16"/>
                                        </p:tgtEl>
                                      </p:cBhvr>
                                    </p:animEffect>
                                  </p:childTnLst>
                                </p:cTn>
                              </p:par>
                              <p:par>
                                <p:cTn id="41" presetID="6" presetClass="entr" presetSubtype="16" fill="hold" grpId="0" nodeType="withEffect" nodePh="1">
                                  <p:stCondLst>
                                    <p:cond delay="0"/>
                                  </p:stCondLst>
                                  <p:endCondLst>
                                    <p:cond evt="begin" delay="0">
                                      <p:tn val="41"/>
                                    </p:cond>
                                  </p:endCondLst>
                                  <p:childTnLst>
                                    <p:set>
                                      <p:cBhvr>
                                        <p:cTn id="42" dur="1" fill="hold">
                                          <p:stCondLst>
                                            <p:cond delay="0"/>
                                          </p:stCondLst>
                                        </p:cTn>
                                        <p:tgtEl>
                                          <p:spTgt spid="17"/>
                                        </p:tgtEl>
                                        <p:attrNameLst>
                                          <p:attrName>style.visibility</p:attrName>
                                        </p:attrNameLst>
                                      </p:cBhvr>
                                      <p:to>
                                        <p:strVal val="visible"/>
                                      </p:to>
                                    </p:set>
                                    <p:animEffect transition="in" filter="circle(in)">
                                      <p:cBhvr>
                                        <p:cTn id="43" dur="2000"/>
                                        <p:tgtEl>
                                          <p:spTgt spid="17"/>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circle(in)">
                                      <p:cBhvr>
                                        <p:cTn id="46" dur="2000"/>
                                        <p:tgtEl>
                                          <p:spTgt spid="18"/>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ircle(in)">
                                      <p:cBhvr>
                                        <p:cTn id="49" dur="2000"/>
                                        <p:tgtEl>
                                          <p:spTgt spid="19"/>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circle(in)">
                                      <p:cBhvr>
                                        <p:cTn id="52" dur="2000"/>
                                        <p:tgtEl>
                                          <p:spTgt spid="20"/>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circle(in)">
                                      <p:cBhvr>
                                        <p:cTn id="55" dur="2000"/>
                                        <p:tgtEl>
                                          <p:spTgt spid="21"/>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circle(in)">
                                      <p:cBhvr>
                                        <p:cTn id="58" dur="2000"/>
                                        <p:tgtEl>
                                          <p:spTgt spid="22"/>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circle(in)">
                                      <p:cBhvr>
                                        <p:cTn id="61" dur="20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in)">
                                      <p:cBhvr>
                                        <p:cTn id="66" dur="1600"/>
                                        <p:tgtEl>
                                          <p:spTgt spid="24"/>
                                        </p:tgtEl>
                                      </p:cBhvr>
                                    </p:animEffect>
                                  </p:childTnLst>
                                </p:cTn>
                              </p:par>
                            </p:childTnLst>
                          </p:cTn>
                        </p:par>
                        <p:par>
                          <p:cTn id="67" fill="hold">
                            <p:stCondLst>
                              <p:cond delay="1600"/>
                            </p:stCondLst>
                            <p:childTnLst>
                              <p:par>
                                <p:cTn id="68" presetID="6" presetClass="entr" presetSubtype="16"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circle(in)">
                                      <p:cBhvr>
                                        <p:cTn id="70" dur="2000"/>
                                        <p:tgtEl>
                                          <p:spTgt spid="26"/>
                                        </p:tgtEl>
                                      </p:cBhvr>
                                    </p:animEffect>
                                  </p:childTnLst>
                                </p:cTn>
                              </p:par>
                            </p:childTnLst>
                          </p:cTn>
                        </p:par>
                        <p:par>
                          <p:cTn id="71" fill="hold">
                            <p:stCondLst>
                              <p:cond delay="3600"/>
                            </p:stCondLst>
                            <p:childTnLst>
                              <p:par>
                                <p:cTn id="72" presetID="6"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circle(in)">
                                      <p:cBhvr>
                                        <p:cTn id="74" dur="2000"/>
                                        <p:tgtEl>
                                          <p:spTgt spid="25"/>
                                        </p:tgtEl>
                                      </p:cBhvr>
                                    </p:animEffect>
                                  </p:childTnLst>
                                </p:cTn>
                              </p:par>
                            </p:childTnLst>
                          </p:cTn>
                        </p:par>
                        <p:par>
                          <p:cTn id="75" fill="hold">
                            <p:stCondLst>
                              <p:cond delay="5600"/>
                            </p:stCondLst>
                            <p:childTnLst>
                              <p:par>
                                <p:cTn id="76" presetID="6" presetClass="entr" presetSubtype="16"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in)">
                                      <p:cBhvr>
                                        <p:cTn id="78"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6" grpId="0" animBg="1"/>
      <p:bldP spid="17" grpId="0"/>
      <p:bldP spid="18" grpId="0"/>
      <p:bldP spid="19" grpId="0"/>
      <p:bldP spid="20" grpId="0"/>
      <p:bldP spid="21" grpId="0"/>
      <p:bldP spid="22" grpId="0"/>
      <p:bldP spid="23" grpId="0"/>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3"/>
          <a:stretch>
            <a:fillRect/>
          </a:stretch>
        </p:blipFill>
        <p:spPr>
          <a:xfrm>
            <a:off x="54835" y="-2494"/>
            <a:ext cx="2857500" cy="2571750"/>
          </a:xfrm>
          <a:prstGeom prst="rect">
            <a:avLst/>
          </a:prstGeom>
        </p:spPr>
      </p:pic>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1"/>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HOẠT ĐỘNG </a:t>
              </a:r>
              <a:r>
                <a:rPr lang="en-US" sz="2400" b="1" dirty="0" smtClean="0">
                  <a:solidFill>
                    <a:srgbClr val="FFFF00"/>
                  </a:solidFill>
                  <a:latin typeface="Times New Roman" panose="02020603050405020304" pitchFamily="18" charset="0"/>
                  <a:cs typeface="Times New Roman" panose="02020603050405020304" pitchFamily="18" charset="0"/>
                </a:rPr>
                <a:t>LUYỆN TẬP</a:t>
              </a:r>
              <a:endParaRPr lang="en-US" sz="2400" dirty="0">
                <a:solidFill>
                  <a:srgbClr val="FFFF00"/>
                </a:solidFill>
              </a:endParaRPr>
            </a:p>
          </p:txBody>
        </p:sp>
      </p:grpSp>
      <p:sp>
        <p:nvSpPr>
          <p:cNvPr id="14" name="TextBox 13"/>
          <p:cNvSpPr txBox="1"/>
          <p:nvPr/>
        </p:nvSpPr>
        <p:spPr>
          <a:xfrm>
            <a:off x="3188369" y="240635"/>
            <a:ext cx="738252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002060"/>
                </a:solidFill>
                <a:effectLst/>
                <a:uLnTx/>
                <a:uFillTx/>
                <a:latin typeface="Arial" panose="020B0604020202020204" pitchFamily="34" charset="0"/>
                <a:cs typeface="Arial" panose="020B0604020202020204" pitchFamily="34" charset="0"/>
              </a:rPr>
              <a:t>Bài Tập 4 (SGK –T59): Tìm ƯCLN của hai số</a:t>
            </a:r>
          </a:p>
        </p:txBody>
      </p:sp>
      <p:sp>
        <p:nvSpPr>
          <p:cNvPr id="15" name="TextBox 14"/>
          <p:cNvSpPr txBox="1"/>
          <p:nvPr/>
        </p:nvSpPr>
        <p:spPr>
          <a:xfrm>
            <a:off x="2883569" y="1130697"/>
            <a:ext cx="3048000"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a) 40 và 60</a:t>
            </a:r>
            <a:endParaRPr lang="en-US" sz="2800" dirty="0">
              <a:solidFill>
                <a:prstClr val="black"/>
              </a:solidFill>
              <a:latin typeface="Arial" panose="020B0604020202020204" pitchFamily="34" charset="0"/>
              <a:cs typeface="Arial" panose="020B0604020202020204" pitchFamily="34" charset="0"/>
            </a:endParaRPr>
          </a:p>
        </p:txBody>
      </p:sp>
      <p:sp>
        <p:nvSpPr>
          <p:cNvPr id="16" name="TextBox 15"/>
          <p:cNvSpPr txBox="1"/>
          <p:nvPr/>
        </p:nvSpPr>
        <p:spPr>
          <a:xfrm>
            <a:off x="3035969" y="1656346"/>
            <a:ext cx="3124200" cy="83820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278108774"/>
              </p:ext>
            </p:extLst>
          </p:nvPr>
        </p:nvGraphicFramePr>
        <p:xfrm>
          <a:off x="3188369" y="1608462"/>
          <a:ext cx="1900992" cy="1237154"/>
        </p:xfrm>
        <a:graphic>
          <a:graphicData uri="http://schemas.openxmlformats.org/presentationml/2006/ole">
            <mc:AlternateContent xmlns:mc="http://schemas.openxmlformats.org/markup-compatibility/2006">
              <mc:Choice xmlns:v="urn:schemas-microsoft-com:vml" Requires="v">
                <p:oleObj spid="_x0000_s1113" name="Equation" r:id="rId4" imgW="799920" imgH="520560" progId="Equation.DSMT4">
                  <p:embed/>
                </p:oleObj>
              </mc:Choice>
              <mc:Fallback>
                <p:oleObj name="Equation" r:id="rId4" imgW="799920" imgH="520560" progId="Equation.DSMT4">
                  <p:embed/>
                  <p:pic>
                    <p:nvPicPr>
                      <p:cNvPr id="5" name="Object 4"/>
                      <p:cNvPicPr/>
                      <p:nvPr/>
                    </p:nvPicPr>
                    <p:blipFill>
                      <a:blip r:embed="rId5"/>
                      <a:stretch>
                        <a:fillRect/>
                      </a:stretch>
                    </p:blipFill>
                    <p:spPr>
                      <a:xfrm>
                        <a:off x="3188369" y="1608462"/>
                        <a:ext cx="1900992" cy="1237154"/>
                      </a:xfrm>
                      <a:prstGeom prst="rect">
                        <a:avLst/>
                      </a:prstGeom>
                    </p:spPr>
                  </p:pic>
                </p:oleObj>
              </mc:Fallback>
            </mc:AlternateContent>
          </a:graphicData>
        </a:graphic>
      </p:graphicFrame>
      <p:grpSp>
        <p:nvGrpSpPr>
          <p:cNvPr id="18" name="Group 17"/>
          <p:cNvGrpSpPr/>
          <p:nvPr/>
        </p:nvGrpSpPr>
        <p:grpSpPr>
          <a:xfrm>
            <a:off x="2404533" y="3019365"/>
            <a:ext cx="3909890" cy="596442"/>
            <a:chOff x="533400" y="2378260"/>
            <a:chExt cx="3432708" cy="596442"/>
          </a:xfrm>
        </p:grpSpPr>
        <p:graphicFrame>
          <p:nvGraphicFramePr>
            <p:cNvPr id="19" name="Object 18"/>
            <p:cNvGraphicFramePr>
              <a:graphicFrameLocks noChangeAspect="1"/>
            </p:cNvGraphicFramePr>
            <p:nvPr>
              <p:extLst>
                <p:ext uri="{D42A27DB-BD31-4B8C-83A1-F6EECF244321}">
                  <p14:modId xmlns:p14="http://schemas.microsoft.com/office/powerpoint/2010/main" val="2217327662"/>
                </p:ext>
              </p:extLst>
            </p:nvPr>
          </p:nvGraphicFramePr>
          <p:xfrm>
            <a:off x="1444092" y="2378260"/>
            <a:ext cx="2522016" cy="596442"/>
          </p:xfrm>
          <a:graphic>
            <a:graphicData uri="http://schemas.openxmlformats.org/presentationml/2006/ole">
              <mc:AlternateContent xmlns:mc="http://schemas.openxmlformats.org/markup-compatibility/2006">
                <mc:Choice xmlns:v="urn:schemas-microsoft-com:vml" Requires="v">
                  <p:oleObj spid="_x0000_s1114" name="Equation" r:id="rId6" imgW="1371600" imgH="266400" progId="Equation.DSMT4">
                    <p:embed/>
                  </p:oleObj>
                </mc:Choice>
                <mc:Fallback>
                  <p:oleObj name="Equation" r:id="rId6" imgW="1371600" imgH="266400" progId="Equation.DSMT4">
                    <p:embed/>
                    <p:pic>
                      <p:nvPicPr>
                        <p:cNvPr id="6" name="Object 5"/>
                        <p:cNvPicPr/>
                        <p:nvPr/>
                      </p:nvPicPr>
                      <p:blipFill>
                        <a:blip r:embed="rId7"/>
                        <a:stretch>
                          <a:fillRect/>
                        </a:stretch>
                      </p:blipFill>
                      <p:spPr>
                        <a:xfrm>
                          <a:off x="1444092" y="2378260"/>
                          <a:ext cx="2522016" cy="596442"/>
                        </a:xfrm>
                        <a:prstGeom prst="rect">
                          <a:avLst/>
                        </a:prstGeom>
                      </p:spPr>
                    </p:pic>
                  </p:oleObj>
                </mc:Fallback>
              </mc:AlternateContent>
            </a:graphicData>
          </a:graphic>
        </p:graphicFrame>
        <p:sp>
          <p:nvSpPr>
            <p:cNvPr id="20" name="TextBox 19"/>
            <p:cNvSpPr txBox="1"/>
            <p:nvPr/>
          </p:nvSpPr>
          <p:spPr>
            <a:xfrm>
              <a:off x="533400" y="2406987"/>
              <a:ext cx="12954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ƯCLN</a:t>
              </a:r>
            </a:p>
          </p:txBody>
        </p:sp>
      </p:grpSp>
      <p:sp>
        <p:nvSpPr>
          <p:cNvPr id="21" name="TextBox 20"/>
          <p:cNvSpPr txBox="1"/>
          <p:nvPr/>
        </p:nvSpPr>
        <p:spPr>
          <a:xfrm>
            <a:off x="7693503" y="1129452"/>
            <a:ext cx="3048000"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b) 16 và 124</a:t>
            </a:r>
            <a:endParaRPr lang="en-US" sz="2800" dirty="0">
              <a:solidFill>
                <a:prstClr val="black"/>
              </a:solidFill>
              <a:latin typeface="Arial" panose="020B0604020202020204" pitchFamily="34" charset="0"/>
              <a:cs typeface="Arial" panose="020B0604020202020204" pitchFamily="34"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2724668408"/>
              </p:ext>
            </p:extLst>
          </p:nvPr>
        </p:nvGraphicFramePr>
        <p:xfrm>
          <a:off x="8040688" y="1608138"/>
          <a:ext cx="1931151" cy="1237478"/>
        </p:xfrm>
        <a:graphic>
          <a:graphicData uri="http://schemas.openxmlformats.org/presentationml/2006/ole">
            <mc:AlternateContent xmlns:mc="http://schemas.openxmlformats.org/markup-compatibility/2006">
              <mc:Choice xmlns:v="urn:schemas-microsoft-com:vml" Requires="v">
                <p:oleObj spid="_x0000_s1115" name="Equation" r:id="rId8" imgW="812520" imgH="520560" progId="Equation.DSMT4">
                  <p:embed/>
                </p:oleObj>
              </mc:Choice>
              <mc:Fallback>
                <p:oleObj name="Equation" r:id="rId8" imgW="812520" imgH="520560" progId="Equation.DSMT4">
                  <p:embed/>
                  <p:pic>
                    <p:nvPicPr>
                      <p:cNvPr id="17" name="Object 16"/>
                      <p:cNvPicPr/>
                      <p:nvPr/>
                    </p:nvPicPr>
                    <p:blipFill>
                      <a:blip r:embed="rId9"/>
                      <a:stretch>
                        <a:fillRect/>
                      </a:stretch>
                    </p:blipFill>
                    <p:spPr>
                      <a:xfrm>
                        <a:off x="8040688" y="1608138"/>
                        <a:ext cx="1931151" cy="1237478"/>
                      </a:xfrm>
                      <a:prstGeom prst="rect">
                        <a:avLst/>
                      </a:prstGeom>
                    </p:spPr>
                  </p:pic>
                </p:oleObj>
              </mc:Fallback>
            </mc:AlternateContent>
          </a:graphicData>
        </a:graphic>
      </p:graphicFrame>
      <p:grpSp>
        <p:nvGrpSpPr>
          <p:cNvPr id="23" name="Group 22"/>
          <p:cNvGrpSpPr/>
          <p:nvPr/>
        </p:nvGrpSpPr>
        <p:grpSpPr>
          <a:xfrm>
            <a:off x="7341640" y="3080774"/>
            <a:ext cx="3630240" cy="561520"/>
            <a:chOff x="533400" y="2378509"/>
            <a:chExt cx="3630240" cy="561520"/>
          </a:xfrm>
        </p:grpSpPr>
        <p:graphicFrame>
          <p:nvGraphicFramePr>
            <p:cNvPr id="24" name="Object 23"/>
            <p:cNvGraphicFramePr>
              <a:graphicFrameLocks noChangeAspect="1"/>
            </p:cNvGraphicFramePr>
            <p:nvPr>
              <p:extLst>
                <p:ext uri="{D42A27DB-BD31-4B8C-83A1-F6EECF244321}">
                  <p14:modId xmlns:p14="http://schemas.microsoft.com/office/powerpoint/2010/main" val="2793018480"/>
                </p:ext>
              </p:extLst>
            </p:nvPr>
          </p:nvGraphicFramePr>
          <p:xfrm>
            <a:off x="1571414" y="2378509"/>
            <a:ext cx="2592226" cy="561520"/>
          </p:xfrm>
          <a:graphic>
            <a:graphicData uri="http://schemas.openxmlformats.org/presentationml/2006/ole">
              <mc:AlternateContent xmlns:mc="http://schemas.openxmlformats.org/markup-compatibility/2006">
                <mc:Choice xmlns:v="urn:schemas-microsoft-com:vml" Requires="v">
                  <p:oleObj spid="_x0000_s1116" name="Equation" r:id="rId10" imgW="1231560" imgH="266400" progId="Equation.DSMT4">
                    <p:embed/>
                  </p:oleObj>
                </mc:Choice>
                <mc:Fallback>
                  <p:oleObj name="Equation" r:id="rId10" imgW="1231560" imgH="266400" progId="Equation.DSMT4">
                    <p:embed/>
                    <p:pic>
                      <p:nvPicPr>
                        <p:cNvPr id="19" name="Object 18"/>
                        <p:cNvPicPr/>
                        <p:nvPr/>
                      </p:nvPicPr>
                      <p:blipFill>
                        <a:blip r:embed="rId11"/>
                        <a:stretch>
                          <a:fillRect/>
                        </a:stretch>
                      </p:blipFill>
                      <p:spPr>
                        <a:xfrm>
                          <a:off x="1571414" y="2378509"/>
                          <a:ext cx="2592226" cy="561520"/>
                        </a:xfrm>
                        <a:prstGeom prst="rect">
                          <a:avLst/>
                        </a:prstGeom>
                      </p:spPr>
                    </p:pic>
                  </p:oleObj>
                </mc:Fallback>
              </mc:AlternateContent>
            </a:graphicData>
          </a:graphic>
        </p:graphicFrame>
        <p:sp>
          <p:nvSpPr>
            <p:cNvPr id="25" name="TextBox 24"/>
            <p:cNvSpPr txBox="1"/>
            <p:nvPr/>
          </p:nvSpPr>
          <p:spPr>
            <a:xfrm>
              <a:off x="533400" y="2406987"/>
              <a:ext cx="12954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ƯCLN</a:t>
              </a:r>
            </a:p>
          </p:txBody>
        </p:sp>
      </p:grpSp>
      <p:sp>
        <p:nvSpPr>
          <p:cNvPr id="26" name="TextBox 25"/>
          <p:cNvSpPr txBox="1"/>
          <p:nvPr/>
        </p:nvSpPr>
        <p:spPr>
          <a:xfrm>
            <a:off x="2912335" y="3789556"/>
            <a:ext cx="3048000" cy="523220"/>
          </a:xfrm>
          <a:prstGeom prst="rect">
            <a:avLst/>
          </a:prstGeom>
          <a:noFill/>
        </p:spPr>
        <p:txBody>
          <a:bodyPr wrap="square" rtlCol="0">
            <a:spAutoFit/>
          </a:bodyPr>
          <a:lstStyle/>
          <a:p>
            <a:r>
              <a:rPr lang="en-US" sz="2800" dirty="0">
                <a:solidFill>
                  <a:prstClr val="black"/>
                </a:solidFill>
                <a:latin typeface="Arial" panose="020B0604020202020204" pitchFamily="34" charset="0"/>
                <a:cs typeface="Arial" panose="020B0604020202020204" pitchFamily="34" charset="0"/>
              </a:rPr>
              <a:t>c</a:t>
            </a:r>
            <a:r>
              <a:rPr lang="en-US" sz="2800" dirty="0" smtClean="0">
                <a:solidFill>
                  <a:prstClr val="black"/>
                </a:solidFill>
                <a:latin typeface="Arial" panose="020B0604020202020204" pitchFamily="34" charset="0"/>
                <a:cs typeface="Arial" panose="020B0604020202020204" pitchFamily="34" charset="0"/>
              </a:rPr>
              <a:t>) 41 và 47</a:t>
            </a:r>
            <a:endParaRPr lang="en-US" sz="2800" dirty="0">
              <a:solidFill>
                <a:prstClr val="black"/>
              </a:solidFill>
              <a:latin typeface="Arial" panose="020B0604020202020204" pitchFamily="34" charset="0"/>
              <a:cs typeface="Arial" panose="020B0604020202020204" pitchFamily="34" charset="0"/>
            </a:endParaRPr>
          </a:p>
        </p:txBody>
      </p:sp>
      <p:sp>
        <p:nvSpPr>
          <p:cNvPr id="27" name="TextBox 26"/>
          <p:cNvSpPr txBox="1"/>
          <p:nvPr/>
        </p:nvSpPr>
        <p:spPr>
          <a:xfrm>
            <a:off x="2949855" y="4515335"/>
            <a:ext cx="7498012"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Vì 41 và 47 là 2 số nguyên tố cùng nhau nên</a:t>
            </a:r>
            <a:endParaRPr lang="en-US" sz="2800" dirty="0">
              <a:solidFill>
                <a:prstClr val="black"/>
              </a:solidFill>
              <a:latin typeface="Arial" panose="020B0604020202020204" pitchFamily="34" charset="0"/>
              <a:cs typeface="Arial" panose="020B0604020202020204" pitchFamily="34" charset="0"/>
            </a:endParaRPr>
          </a:p>
        </p:txBody>
      </p:sp>
      <p:grpSp>
        <p:nvGrpSpPr>
          <p:cNvPr id="3" name="Group 2"/>
          <p:cNvGrpSpPr/>
          <p:nvPr/>
        </p:nvGrpSpPr>
        <p:grpSpPr>
          <a:xfrm>
            <a:off x="3952420" y="5249019"/>
            <a:ext cx="3261299" cy="563012"/>
            <a:chOff x="3952420" y="5249019"/>
            <a:chExt cx="3261299" cy="563012"/>
          </a:xfrm>
        </p:grpSpPr>
        <p:graphicFrame>
          <p:nvGraphicFramePr>
            <p:cNvPr id="32" name="Object 31"/>
            <p:cNvGraphicFramePr>
              <a:graphicFrameLocks noChangeAspect="1"/>
            </p:cNvGraphicFramePr>
            <p:nvPr>
              <p:extLst>
                <p:ext uri="{D42A27DB-BD31-4B8C-83A1-F6EECF244321}">
                  <p14:modId xmlns:p14="http://schemas.microsoft.com/office/powerpoint/2010/main" val="3941166630"/>
                </p:ext>
              </p:extLst>
            </p:nvPr>
          </p:nvGraphicFramePr>
          <p:xfrm>
            <a:off x="5089361" y="5249019"/>
            <a:ext cx="2124358" cy="563012"/>
          </p:xfrm>
          <a:graphic>
            <a:graphicData uri="http://schemas.openxmlformats.org/presentationml/2006/ole">
              <mc:AlternateContent xmlns:mc="http://schemas.openxmlformats.org/markup-compatibility/2006">
                <mc:Choice xmlns:v="urn:schemas-microsoft-com:vml" Requires="v">
                  <p:oleObj spid="_x0000_s1117" name="Equation" r:id="rId12" imgW="799920" imgH="228600" progId="Equation.DSMT4">
                    <p:embed/>
                  </p:oleObj>
                </mc:Choice>
                <mc:Fallback>
                  <p:oleObj name="Equation" r:id="rId12" imgW="799920" imgH="228600" progId="Equation.DSMT4">
                    <p:embed/>
                    <p:pic>
                      <p:nvPicPr>
                        <p:cNvPr id="24" name="Object 23"/>
                        <p:cNvPicPr/>
                        <p:nvPr/>
                      </p:nvPicPr>
                      <p:blipFill>
                        <a:blip r:embed="rId13"/>
                        <a:stretch>
                          <a:fillRect/>
                        </a:stretch>
                      </p:blipFill>
                      <p:spPr>
                        <a:xfrm>
                          <a:off x="5089361" y="5249019"/>
                          <a:ext cx="2124358" cy="563012"/>
                        </a:xfrm>
                        <a:prstGeom prst="rect">
                          <a:avLst/>
                        </a:prstGeom>
                      </p:spPr>
                    </p:pic>
                  </p:oleObj>
                </mc:Fallback>
              </mc:AlternateContent>
            </a:graphicData>
          </a:graphic>
        </p:graphicFrame>
        <p:sp>
          <p:nvSpPr>
            <p:cNvPr id="33" name="TextBox 32"/>
            <p:cNvSpPr txBox="1"/>
            <p:nvPr/>
          </p:nvSpPr>
          <p:spPr>
            <a:xfrm>
              <a:off x="3952420" y="5249019"/>
              <a:ext cx="12954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ƯCLN</a:t>
              </a:r>
            </a:p>
          </p:txBody>
        </p:sp>
      </p:grpSp>
      <p:cxnSp>
        <p:nvCxnSpPr>
          <p:cNvPr id="35" name="Straight Connector 34"/>
          <p:cNvCxnSpPr/>
          <p:nvPr/>
        </p:nvCxnSpPr>
        <p:spPr>
          <a:xfrm>
            <a:off x="7061200" y="1129452"/>
            <a:ext cx="33867" cy="26601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xmlns="" id="{DEAC0E1E-50D5-48F7-8449-EF3C31CD2512}"/>
              </a:ext>
            </a:extLst>
          </p:cNvPr>
          <p:cNvSpPr txBox="1"/>
          <p:nvPr/>
        </p:nvSpPr>
        <p:spPr>
          <a:xfrm>
            <a:off x="78588" y="5530525"/>
            <a:ext cx="8384345" cy="1477328"/>
          </a:xfrm>
          <a:prstGeom prst="rect">
            <a:avLst/>
          </a:prstGeom>
          <a:noFill/>
        </p:spPr>
        <p:txBody>
          <a:bodyPr wrap="square">
            <a:spAutoFit/>
          </a:bodyPr>
          <a:lstStyle/>
          <a:p>
            <a:r>
              <a:rPr lang="en-US" b="1" i="1" dirty="0">
                <a:solidFill>
                  <a:srgbClr val="7030A0"/>
                </a:solidFill>
                <a:latin typeface="Arial" pitchFamily="34" charset="0"/>
                <a:cs typeface="Arial" pitchFamily="34" charset="0"/>
              </a:rPr>
              <a:t>Chia lớp thành 2 phần,</a:t>
            </a:r>
          </a:p>
          <a:p>
            <a:r>
              <a:rPr lang="en-US" b="1" i="1" dirty="0">
                <a:solidFill>
                  <a:srgbClr val="7030A0"/>
                </a:solidFill>
                <a:latin typeface="Arial" pitchFamily="34" charset="0"/>
                <a:cs typeface="Arial" pitchFamily="34" charset="0"/>
              </a:rPr>
              <a:t>nửa lớp làm ý </a:t>
            </a:r>
            <a:r>
              <a:rPr lang="en-US" b="1" i="1" dirty="0" smtClean="0">
                <a:solidFill>
                  <a:srgbClr val="7030A0"/>
                </a:solidFill>
                <a:latin typeface="Arial" pitchFamily="34" charset="0"/>
                <a:cs typeface="Arial" pitchFamily="34" charset="0"/>
              </a:rPr>
              <a:t>ac, </a:t>
            </a:r>
            <a:r>
              <a:rPr lang="en-US" b="1" i="1" dirty="0">
                <a:solidFill>
                  <a:srgbClr val="7030A0"/>
                </a:solidFill>
                <a:latin typeface="Arial" pitchFamily="34" charset="0"/>
                <a:cs typeface="Arial" pitchFamily="34" charset="0"/>
              </a:rPr>
              <a:t>nửa lớp làm ý </a:t>
            </a:r>
            <a:r>
              <a:rPr lang="en-US" b="1" i="1" dirty="0" smtClean="0">
                <a:solidFill>
                  <a:srgbClr val="7030A0"/>
                </a:solidFill>
                <a:latin typeface="Arial" pitchFamily="34" charset="0"/>
                <a:cs typeface="Arial" pitchFamily="34" charset="0"/>
              </a:rPr>
              <a:t>bc</a:t>
            </a:r>
            <a:endParaRPr lang="en-US" b="1" i="1" dirty="0">
              <a:solidFill>
                <a:srgbClr val="7030A0"/>
              </a:solidFill>
              <a:latin typeface="Arial" pitchFamily="34" charset="0"/>
              <a:cs typeface="Arial" pitchFamily="34" charset="0"/>
            </a:endParaRPr>
          </a:p>
          <a:p>
            <a:r>
              <a:rPr lang="en-US" b="1" i="1" dirty="0">
                <a:solidFill>
                  <a:srgbClr val="7030A0"/>
                </a:solidFill>
                <a:latin typeface="Arial" pitchFamily="34" charset="0"/>
                <a:cs typeface="Arial" pitchFamily="34" charset="0"/>
              </a:rPr>
              <a:t>HS hđ cá nhân</a:t>
            </a:r>
          </a:p>
          <a:p>
            <a:r>
              <a:rPr lang="en-US" b="1" i="1" dirty="0">
                <a:solidFill>
                  <a:srgbClr val="7030A0"/>
                </a:solidFill>
                <a:latin typeface="Arial" pitchFamily="34" charset="0"/>
                <a:cs typeface="Arial" pitchFamily="34" charset="0"/>
              </a:rPr>
              <a:t>HS thi đua lên bảng trình bày, nhận xét chéo.</a:t>
            </a:r>
          </a:p>
          <a:p>
            <a:endParaRPr lang="en-US" i="1" dirty="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2284150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par>
                                <p:cTn id="22" presetID="14" presetClass="entr" presetSubtype="1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par>
                                <p:cTn id="25" presetID="14" presetClass="entr" presetSubtype="1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par>
                                <p:cTn id="28" presetID="14" presetClass="entr" presetSubtype="1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randombar(horizontal)">
                                      <p:cBhvr>
                                        <p:cTn id="35" dur="500"/>
                                        <p:tgtEl>
                                          <p:spTgt spid="27"/>
                                        </p:tgtEl>
                                      </p:cBhvr>
                                    </p:animEffect>
                                  </p:childTnLst>
                                </p:cTn>
                              </p:par>
                            </p:childTnLst>
                          </p:cTn>
                        </p:par>
                        <p:par>
                          <p:cTn id="36" fill="hold">
                            <p:stCondLst>
                              <p:cond delay="500"/>
                            </p:stCondLst>
                            <p:childTnLst>
                              <p:par>
                                <p:cTn id="37" presetID="22" presetClass="entr" presetSubtype="4"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1"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3"/>
          <a:stretch>
            <a:fillRect/>
          </a:stretch>
        </p:blipFill>
        <p:spPr>
          <a:xfrm>
            <a:off x="54835" y="-2494"/>
            <a:ext cx="2857500" cy="2571750"/>
          </a:xfrm>
          <a:prstGeom prst="rect">
            <a:avLst/>
          </a:prstGeom>
        </p:spPr>
      </p:pic>
      <p:sp>
        <p:nvSpPr>
          <p:cNvPr id="14" name="TextBox 13"/>
          <p:cNvSpPr txBox="1"/>
          <p:nvPr/>
        </p:nvSpPr>
        <p:spPr>
          <a:xfrm>
            <a:off x="3042865" y="299921"/>
            <a:ext cx="832877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002060"/>
                </a:solidFill>
                <a:effectLst/>
                <a:uLnTx/>
                <a:uFillTx/>
                <a:latin typeface="Arial" panose="020B0604020202020204" pitchFamily="34" charset="0"/>
                <a:cs typeface="Arial" panose="020B0604020202020204" pitchFamily="34" charset="0"/>
              </a:rPr>
              <a:t>Bài tập 5 (SGK –T59): Tìm BCNN của các số sau:</a:t>
            </a:r>
          </a:p>
        </p:txBody>
      </p:sp>
      <p:sp>
        <p:nvSpPr>
          <p:cNvPr id="15" name="TextBox 14"/>
          <p:cNvSpPr txBox="1"/>
          <p:nvPr/>
        </p:nvSpPr>
        <p:spPr>
          <a:xfrm>
            <a:off x="2883569" y="1130697"/>
            <a:ext cx="3048000"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a) 72 và 540</a:t>
            </a:r>
            <a:endParaRPr lang="en-US" sz="2800" dirty="0">
              <a:solidFill>
                <a:prstClr val="black"/>
              </a:solidFill>
              <a:latin typeface="Arial" panose="020B0604020202020204" pitchFamily="34" charset="0"/>
              <a:cs typeface="Arial" panose="020B0604020202020204" pitchFamily="34" charset="0"/>
            </a:endParaRPr>
          </a:p>
        </p:txBody>
      </p:sp>
      <p:sp>
        <p:nvSpPr>
          <p:cNvPr id="16" name="TextBox 15"/>
          <p:cNvSpPr txBox="1"/>
          <p:nvPr/>
        </p:nvSpPr>
        <p:spPr>
          <a:xfrm>
            <a:off x="3035969" y="1656346"/>
            <a:ext cx="3124200" cy="83820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3527231340"/>
              </p:ext>
            </p:extLst>
          </p:nvPr>
        </p:nvGraphicFramePr>
        <p:xfrm>
          <a:off x="3036888" y="1608138"/>
          <a:ext cx="2203450" cy="1238250"/>
        </p:xfrm>
        <a:graphic>
          <a:graphicData uri="http://schemas.openxmlformats.org/presentationml/2006/ole">
            <mc:AlternateContent xmlns:mc="http://schemas.openxmlformats.org/markup-compatibility/2006">
              <mc:Choice xmlns:v="urn:schemas-microsoft-com:vml" Requires="v">
                <p:oleObj spid="_x0000_s2125" name="Equation" r:id="rId4" imgW="927000" imgH="520560" progId="Equation.DSMT4">
                  <p:embed/>
                </p:oleObj>
              </mc:Choice>
              <mc:Fallback>
                <p:oleObj name="Equation" r:id="rId4" imgW="927000" imgH="520560" progId="Equation.DSMT4">
                  <p:embed/>
                  <p:pic>
                    <p:nvPicPr>
                      <p:cNvPr id="17" name="Object 16"/>
                      <p:cNvPicPr/>
                      <p:nvPr/>
                    </p:nvPicPr>
                    <p:blipFill>
                      <a:blip r:embed="rId5"/>
                      <a:stretch>
                        <a:fillRect/>
                      </a:stretch>
                    </p:blipFill>
                    <p:spPr>
                      <a:xfrm>
                        <a:off x="3036888" y="1608138"/>
                        <a:ext cx="2203450" cy="1238250"/>
                      </a:xfrm>
                      <a:prstGeom prst="rect">
                        <a:avLst/>
                      </a:prstGeom>
                    </p:spPr>
                  </p:pic>
                </p:oleObj>
              </mc:Fallback>
            </mc:AlternateContent>
          </a:graphicData>
        </a:graphic>
      </p:graphicFrame>
      <p:grpSp>
        <p:nvGrpSpPr>
          <p:cNvPr id="28" name="Group 27"/>
          <p:cNvGrpSpPr/>
          <p:nvPr/>
        </p:nvGrpSpPr>
        <p:grpSpPr>
          <a:xfrm>
            <a:off x="1344640" y="3018079"/>
            <a:ext cx="4875993" cy="596900"/>
            <a:chOff x="1866120" y="3019425"/>
            <a:chExt cx="4875993" cy="596900"/>
          </a:xfrm>
        </p:grpSpPr>
        <p:graphicFrame>
          <p:nvGraphicFramePr>
            <p:cNvPr id="19" name="Object 18"/>
            <p:cNvGraphicFramePr>
              <a:graphicFrameLocks noChangeAspect="1"/>
            </p:cNvGraphicFramePr>
            <p:nvPr>
              <p:extLst>
                <p:ext uri="{D42A27DB-BD31-4B8C-83A1-F6EECF244321}">
                  <p14:modId xmlns:p14="http://schemas.microsoft.com/office/powerpoint/2010/main" val="1321415689"/>
                </p:ext>
              </p:extLst>
            </p:nvPr>
          </p:nvGraphicFramePr>
          <p:xfrm>
            <a:off x="3016250" y="3019425"/>
            <a:ext cx="3725863" cy="596900"/>
          </p:xfrm>
          <a:graphic>
            <a:graphicData uri="http://schemas.openxmlformats.org/presentationml/2006/ole">
              <mc:AlternateContent xmlns:mc="http://schemas.openxmlformats.org/markup-compatibility/2006">
                <mc:Choice xmlns:v="urn:schemas-microsoft-com:vml" Requires="v">
                  <p:oleObj spid="_x0000_s2126" name="Equation" r:id="rId6" imgW="1777680" imgH="266400" progId="Equation.DSMT4">
                    <p:embed/>
                  </p:oleObj>
                </mc:Choice>
                <mc:Fallback>
                  <p:oleObj name="Equation" r:id="rId6" imgW="1777680" imgH="266400" progId="Equation.DSMT4">
                    <p:embed/>
                    <p:pic>
                      <p:nvPicPr>
                        <p:cNvPr id="19" name="Object 18"/>
                        <p:cNvPicPr/>
                        <p:nvPr/>
                      </p:nvPicPr>
                      <p:blipFill>
                        <a:blip r:embed="rId7"/>
                        <a:stretch>
                          <a:fillRect/>
                        </a:stretch>
                      </p:blipFill>
                      <p:spPr>
                        <a:xfrm>
                          <a:off x="3016250" y="3019425"/>
                          <a:ext cx="3725863" cy="596900"/>
                        </a:xfrm>
                        <a:prstGeom prst="rect">
                          <a:avLst/>
                        </a:prstGeom>
                      </p:spPr>
                    </p:pic>
                  </p:oleObj>
                </mc:Fallback>
              </mc:AlternateContent>
            </a:graphicData>
          </a:graphic>
        </p:graphicFrame>
        <p:sp>
          <p:nvSpPr>
            <p:cNvPr id="20" name="TextBox 19"/>
            <p:cNvSpPr txBox="1"/>
            <p:nvPr/>
          </p:nvSpPr>
          <p:spPr>
            <a:xfrm>
              <a:off x="1866120" y="3064671"/>
              <a:ext cx="147547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800" kern="0" dirty="0" smtClean="0">
                  <a:solidFill>
                    <a:prstClr val="black"/>
                  </a:solidFill>
                  <a:latin typeface="Arial" panose="020B0604020202020204" pitchFamily="34" charset="0"/>
                  <a:cs typeface="Arial" panose="020B0604020202020204" pitchFamily="34" charset="0"/>
                </a:rPr>
                <a:t>BCN</a:t>
              </a: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a:t>
              </a:r>
            </a:p>
          </p:txBody>
        </p:sp>
      </p:grpSp>
      <p:sp>
        <p:nvSpPr>
          <p:cNvPr id="21" name="TextBox 20"/>
          <p:cNvSpPr txBox="1"/>
          <p:nvPr/>
        </p:nvSpPr>
        <p:spPr>
          <a:xfrm>
            <a:off x="7693503" y="1129452"/>
            <a:ext cx="3048000"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b) 28; 49; 64</a:t>
            </a:r>
            <a:endParaRPr lang="en-US" sz="2800" dirty="0">
              <a:solidFill>
                <a:prstClr val="black"/>
              </a:solidFill>
              <a:latin typeface="Arial" panose="020B0604020202020204" pitchFamily="34" charset="0"/>
              <a:cs typeface="Arial" panose="020B0604020202020204" pitchFamily="34"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1389937266"/>
              </p:ext>
            </p:extLst>
          </p:nvPr>
        </p:nvGraphicFramePr>
        <p:xfrm>
          <a:off x="8262938" y="1564376"/>
          <a:ext cx="1957085" cy="1900237"/>
        </p:xfrm>
        <a:graphic>
          <a:graphicData uri="http://schemas.openxmlformats.org/presentationml/2006/ole">
            <mc:AlternateContent xmlns:mc="http://schemas.openxmlformats.org/markup-compatibility/2006">
              <mc:Choice xmlns:v="urn:schemas-microsoft-com:vml" Requires="v">
                <p:oleObj spid="_x0000_s2127" name="Equation" r:id="rId8" imgW="672840" imgH="799920" progId="Equation.DSMT4">
                  <p:embed/>
                </p:oleObj>
              </mc:Choice>
              <mc:Fallback>
                <p:oleObj name="Equation" r:id="rId8" imgW="672840" imgH="799920" progId="Equation.DSMT4">
                  <p:embed/>
                  <p:pic>
                    <p:nvPicPr>
                      <p:cNvPr id="22" name="Object 21"/>
                      <p:cNvPicPr/>
                      <p:nvPr/>
                    </p:nvPicPr>
                    <p:blipFill>
                      <a:blip r:embed="rId9"/>
                      <a:stretch>
                        <a:fillRect/>
                      </a:stretch>
                    </p:blipFill>
                    <p:spPr>
                      <a:xfrm>
                        <a:off x="8262938" y="1564376"/>
                        <a:ext cx="1957085" cy="1900237"/>
                      </a:xfrm>
                      <a:prstGeom prst="rect">
                        <a:avLst/>
                      </a:prstGeom>
                    </p:spPr>
                  </p:pic>
                </p:oleObj>
              </mc:Fallback>
            </mc:AlternateContent>
          </a:graphicData>
        </a:graphic>
      </p:graphicFrame>
      <p:grpSp>
        <p:nvGrpSpPr>
          <p:cNvPr id="34" name="Group 33"/>
          <p:cNvGrpSpPr/>
          <p:nvPr/>
        </p:nvGrpSpPr>
        <p:grpSpPr>
          <a:xfrm>
            <a:off x="6452205" y="3586545"/>
            <a:ext cx="4919438" cy="539162"/>
            <a:chOff x="6452205" y="3586545"/>
            <a:chExt cx="4919438" cy="539162"/>
          </a:xfrm>
        </p:grpSpPr>
        <p:graphicFrame>
          <p:nvGraphicFramePr>
            <p:cNvPr id="24" name="Object 23"/>
            <p:cNvGraphicFramePr>
              <a:graphicFrameLocks noChangeAspect="1"/>
            </p:cNvGraphicFramePr>
            <p:nvPr>
              <p:extLst>
                <p:ext uri="{D42A27DB-BD31-4B8C-83A1-F6EECF244321}">
                  <p14:modId xmlns:p14="http://schemas.microsoft.com/office/powerpoint/2010/main" val="4276029749"/>
                </p:ext>
              </p:extLst>
            </p:nvPr>
          </p:nvGraphicFramePr>
          <p:xfrm>
            <a:off x="7627970" y="3586545"/>
            <a:ext cx="3743673" cy="539162"/>
          </p:xfrm>
          <a:graphic>
            <a:graphicData uri="http://schemas.openxmlformats.org/presentationml/2006/ole">
              <mc:AlternateContent xmlns:mc="http://schemas.openxmlformats.org/markup-compatibility/2006">
                <mc:Choice xmlns:v="urn:schemas-microsoft-com:vml" Requires="v">
                  <p:oleObj spid="_x0000_s2128" name="Equation" r:id="rId10" imgW="1854000" imgH="266400" progId="Equation.DSMT4">
                    <p:embed/>
                  </p:oleObj>
                </mc:Choice>
                <mc:Fallback>
                  <p:oleObj name="Equation" r:id="rId10" imgW="1854000" imgH="266400" progId="Equation.DSMT4">
                    <p:embed/>
                    <p:pic>
                      <p:nvPicPr>
                        <p:cNvPr id="24" name="Object 23"/>
                        <p:cNvPicPr/>
                        <p:nvPr/>
                      </p:nvPicPr>
                      <p:blipFill>
                        <a:blip r:embed="rId11"/>
                        <a:stretch>
                          <a:fillRect/>
                        </a:stretch>
                      </p:blipFill>
                      <p:spPr>
                        <a:xfrm>
                          <a:off x="7627970" y="3586545"/>
                          <a:ext cx="3743673" cy="539162"/>
                        </a:xfrm>
                        <a:prstGeom prst="rect">
                          <a:avLst/>
                        </a:prstGeom>
                      </p:spPr>
                    </p:pic>
                  </p:oleObj>
                </mc:Fallback>
              </mc:AlternateContent>
            </a:graphicData>
          </a:graphic>
        </p:graphicFrame>
        <p:sp>
          <p:nvSpPr>
            <p:cNvPr id="25" name="TextBox 24"/>
            <p:cNvSpPr txBox="1"/>
            <p:nvPr/>
          </p:nvSpPr>
          <p:spPr>
            <a:xfrm>
              <a:off x="6452205" y="3602487"/>
              <a:ext cx="12954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800" kern="0" dirty="0" smtClean="0">
                  <a:solidFill>
                    <a:prstClr val="black"/>
                  </a:solidFill>
                  <a:latin typeface="Arial" panose="020B0604020202020204" pitchFamily="34" charset="0"/>
                  <a:cs typeface="Arial" panose="020B0604020202020204" pitchFamily="34" charset="0"/>
                </a:rPr>
                <a:t>BCN</a:t>
              </a: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a:t>
              </a:r>
            </a:p>
          </p:txBody>
        </p:sp>
      </p:grpSp>
      <p:sp>
        <p:nvSpPr>
          <p:cNvPr id="26" name="TextBox 25"/>
          <p:cNvSpPr txBox="1"/>
          <p:nvPr/>
        </p:nvSpPr>
        <p:spPr>
          <a:xfrm>
            <a:off x="1736165" y="3981466"/>
            <a:ext cx="3048000" cy="523220"/>
          </a:xfrm>
          <a:prstGeom prst="rect">
            <a:avLst/>
          </a:prstGeom>
          <a:noFill/>
        </p:spPr>
        <p:txBody>
          <a:bodyPr wrap="square" rtlCol="0">
            <a:spAutoFit/>
          </a:bodyPr>
          <a:lstStyle/>
          <a:p>
            <a:r>
              <a:rPr lang="en-US" sz="2800" dirty="0">
                <a:solidFill>
                  <a:prstClr val="black"/>
                </a:solidFill>
                <a:latin typeface="Arial" panose="020B0604020202020204" pitchFamily="34" charset="0"/>
                <a:cs typeface="Arial" panose="020B0604020202020204" pitchFamily="34" charset="0"/>
              </a:rPr>
              <a:t>c</a:t>
            </a:r>
            <a:r>
              <a:rPr lang="en-US" sz="2800" dirty="0" smtClean="0">
                <a:solidFill>
                  <a:prstClr val="black"/>
                </a:solidFill>
                <a:latin typeface="Arial" panose="020B0604020202020204" pitchFamily="34" charset="0"/>
                <a:cs typeface="Arial" panose="020B0604020202020204" pitchFamily="34" charset="0"/>
              </a:rPr>
              <a:t>) 43 và 53</a:t>
            </a:r>
            <a:endParaRPr lang="en-US" sz="2800" dirty="0">
              <a:solidFill>
                <a:prstClr val="black"/>
              </a:solidFill>
              <a:latin typeface="Arial" panose="020B0604020202020204" pitchFamily="34" charset="0"/>
              <a:cs typeface="Arial" panose="020B0604020202020204" pitchFamily="34" charset="0"/>
            </a:endParaRPr>
          </a:p>
        </p:txBody>
      </p:sp>
      <p:sp>
        <p:nvSpPr>
          <p:cNvPr id="27" name="TextBox 26"/>
          <p:cNvSpPr txBox="1"/>
          <p:nvPr/>
        </p:nvSpPr>
        <p:spPr>
          <a:xfrm>
            <a:off x="2760235" y="4436071"/>
            <a:ext cx="7498012" cy="523220"/>
          </a:xfrm>
          <a:prstGeom prst="rect">
            <a:avLst/>
          </a:prstGeom>
          <a:noFill/>
        </p:spPr>
        <p:txBody>
          <a:bodyPr wrap="square" rtlCol="0">
            <a:spAutoFit/>
          </a:bodyPr>
          <a:lstStyle/>
          <a:p>
            <a:r>
              <a:rPr lang="en-US" sz="2800" dirty="0" smtClean="0">
                <a:solidFill>
                  <a:prstClr val="black"/>
                </a:solidFill>
                <a:latin typeface="Arial" panose="020B0604020202020204" pitchFamily="34" charset="0"/>
                <a:cs typeface="Arial" panose="020B0604020202020204" pitchFamily="34" charset="0"/>
              </a:rPr>
              <a:t>Vì 43 và 53 là 2 số nguyên tố nên</a:t>
            </a:r>
            <a:endParaRPr lang="en-US" sz="2800" dirty="0">
              <a:solidFill>
                <a:prstClr val="black"/>
              </a:solidFill>
              <a:latin typeface="Arial" panose="020B0604020202020204" pitchFamily="34" charset="0"/>
              <a:cs typeface="Arial" panose="020B0604020202020204" pitchFamily="34" charset="0"/>
            </a:endParaRPr>
          </a:p>
        </p:txBody>
      </p:sp>
      <p:grpSp>
        <p:nvGrpSpPr>
          <p:cNvPr id="35" name="Group 34"/>
          <p:cNvGrpSpPr/>
          <p:nvPr/>
        </p:nvGrpSpPr>
        <p:grpSpPr>
          <a:xfrm>
            <a:off x="4059139" y="5002515"/>
            <a:ext cx="5498798" cy="563562"/>
            <a:chOff x="2905027" y="5583021"/>
            <a:chExt cx="5498798" cy="563562"/>
          </a:xfrm>
        </p:grpSpPr>
        <p:graphicFrame>
          <p:nvGraphicFramePr>
            <p:cNvPr id="32" name="Object 31"/>
            <p:cNvGraphicFramePr>
              <a:graphicFrameLocks noChangeAspect="1"/>
            </p:cNvGraphicFramePr>
            <p:nvPr>
              <p:extLst>
                <p:ext uri="{D42A27DB-BD31-4B8C-83A1-F6EECF244321}">
                  <p14:modId xmlns:p14="http://schemas.microsoft.com/office/powerpoint/2010/main" val="485492367"/>
                </p:ext>
              </p:extLst>
            </p:nvPr>
          </p:nvGraphicFramePr>
          <p:xfrm>
            <a:off x="3987400" y="5583021"/>
            <a:ext cx="4416425" cy="563562"/>
          </p:xfrm>
          <a:graphic>
            <a:graphicData uri="http://schemas.openxmlformats.org/presentationml/2006/ole">
              <mc:AlternateContent xmlns:mc="http://schemas.openxmlformats.org/markup-compatibility/2006">
                <mc:Choice xmlns:v="urn:schemas-microsoft-com:vml" Requires="v">
                  <p:oleObj spid="_x0000_s2129" name="Equation" r:id="rId12" imgW="1663560" imgH="228600" progId="Equation.DSMT4">
                    <p:embed/>
                  </p:oleObj>
                </mc:Choice>
                <mc:Fallback>
                  <p:oleObj name="Equation" r:id="rId12" imgW="1663560" imgH="228600" progId="Equation.DSMT4">
                    <p:embed/>
                    <p:pic>
                      <p:nvPicPr>
                        <p:cNvPr id="32" name="Object 31"/>
                        <p:cNvPicPr/>
                        <p:nvPr/>
                      </p:nvPicPr>
                      <p:blipFill>
                        <a:blip r:embed="rId13"/>
                        <a:stretch>
                          <a:fillRect/>
                        </a:stretch>
                      </p:blipFill>
                      <p:spPr>
                        <a:xfrm>
                          <a:off x="3987400" y="5583021"/>
                          <a:ext cx="4416425" cy="563562"/>
                        </a:xfrm>
                        <a:prstGeom prst="rect">
                          <a:avLst/>
                        </a:prstGeom>
                      </p:spPr>
                    </p:pic>
                  </p:oleObj>
                </mc:Fallback>
              </mc:AlternateContent>
            </a:graphicData>
          </a:graphic>
        </p:graphicFrame>
        <p:sp>
          <p:nvSpPr>
            <p:cNvPr id="33" name="TextBox 32"/>
            <p:cNvSpPr txBox="1"/>
            <p:nvPr/>
          </p:nvSpPr>
          <p:spPr>
            <a:xfrm>
              <a:off x="2905027" y="5583021"/>
              <a:ext cx="12954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800" kern="0" dirty="0" smtClean="0">
                  <a:solidFill>
                    <a:prstClr val="black"/>
                  </a:solidFill>
                  <a:latin typeface="Arial" panose="020B0604020202020204" pitchFamily="34" charset="0"/>
                  <a:cs typeface="Arial" panose="020B0604020202020204" pitchFamily="34" charset="0"/>
                </a:rPr>
                <a:t>BCN</a:t>
              </a:r>
              <a:r>
                <a:rPr kumimoji="0" lang="en-US" sz="2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a:t>
              </a:r>
            </a:p>
          </p:txBody>
        </p:sp>
      </p:grpSp>
      <p:cxnSp>
        <p:nvCxnSpPr>
          <p:cNvPr id="11" name="Straight Connector 10"/>
          <p:cNvCxnSpPr/>
          <p:nvPr/>
        </p:nvCxnSpPr>
        <p:spPr>
          <a:xfrm flipH="1">
            <a:off x="6320185" y="1128249"/>
            <a:ext cx="19050" cy="300443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xmlns="" id="{DEAC0E1E-50D5-48F7-8449-EF3C31CD2512}"/>
              </a:ext>
            </a:extLst>
          </p:cNvPr>
          <p:cNvSpPr txBox="1"/>
          <p:nvPr/>
        </p:nvSpPr>
        <p:spPr>
          <a:xfrm>
            <a:off x="-53560" y="5559057"/>
            <a:ext cx="8384345" cy="1477328"/>
          </a:xfrm>
          <a:prstGeom prst="rect">
            <a:avLst/>
          </a:prstGeom>
          <a:noFill/>
        </p:spPr>
        <p:txBody>
          <a:bodyPr wrap="square">
            <a:spAutoFit/>
          </a:bodyPr>
          <a:lstStyle/>
          <a:p>
            <a:r>
              <a:rPr lang="en-US" b="1" i="1" dirty="0" smtClean="0">
                <a:solidFill>
                  <a:srgbClr val="7030A0"/>
                </a:solidFill>
                <a:latin typeface="Arial" pitchFamily="34" charset="0"/>
                <a:cs typeface="Arial" pitchFamily="34" charset="0"/>
              </a:rPr>
              <a:t>Chia </a:t>
            </a:r>
            <a:r>
              <a:rPr lang="en-US" b="1" i="1" dirty="0" err="1" smtClean="0">
                <a:solidFill>
                  <a:srgbClr val="7030A0"/>
                </a:solidFill>
                <a:latin typeface="Arial" pitchFamily="34" charset="0"/>
                <a:cs typeface="Arial" pitchFamily="34" charset="0"/>
              </a:rPr>
              <a:t>lớp</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thành</a:t>
            </a:r>
            <a:r>
              <a:rPr lang="en-US" b="1" i="1" dirty="0" smtClean="0">
                <a:solidFill>
                  <a:srgbClr val="7030A0"/>
                </a:solidFill>
                <a:latin typeface="Arial" pitchFamily="34" charset="0"/>
                <a:cs typeface="Arial" pitchFamily="34" charset="0"/>
              </a:rPr>
              <a:t> 2 </a:t>
            </a:r>
            <a:r>
              <a:rPr lang="en-US" b="1" i="1" dirty="0" err="1" smtClean="0">
                <a:solidFill>
                  <a:srgbClr val="7030A0"/>
                </a:solidFill>
                <a:latin typeface="Arial" pitchFamily="34" charset="0"/>
                <a:cs typeface="Arial" pitchFamily="34" charset="0"/>
              </a:rPr>
              <a:t>phần</a:t>
            </a:r>
            <a:r>
              <a:rPr lang="en-US" b="1" i="1" dirty="0" smtClean="0">
                <a:solidFill>
                  <a:srgbClr val="7030A0"/>
                </a:solidFill>
                <a:latin typeface="Arial" pitchFamily="34" charset="0"/>
                <a:cs typeface="Arial" pitchFamily="34" charset="0"/>
              </a:rPr>
              <a:t>,</a:t>
            </a:r>
          </a:p>
          <a:p>
            <a:r>
              <a:rPr lang="en-US" b="1" i="1" dirty="0" err="1" smtClean="0">
                <a:solidFill>
                  <a:srgbClr val="7030A0"/>
                </a:solidFill>
                <a:latin typeface="Arial" pitchFamily="34" charset="0"/>
                <a:cs typeface="Arial" pitchFamily="34" charset="0"/>
              </a:rPr>
              <a:t>nửa</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lớp</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làm</a:t>
            </a:r>
            <a:r>
              <a:rPr lang="en-US" b="1" i="1" dirty="0" smtClean="0">
                <a:solidFill>
                  <a:srgbClr val="7030A0"/>
                </a:solidFill>
                <a:latin typeface="Arial" pitchFamily="34" charset="0"/>
                <a:cs typeface="Arial" pitchFamily="34" charset="0"/>
              </a:rPr>
              <a:t> ý ac, </a:t>
            </a:r>
            <a:r>
              <a:rPr lang="en-US" b="1" i="1" dirty="0" err="1" smtClean="0">
                <a:solidFill>
                  <a:srgbClr val="7030A0"/>
                </a:solidFill>
                <a:latin typeface="Arial" pitchFamily="34" charset="0"/>
                <a:cs typeface="Arial" pitchFamily="34" charset="0"/>
              </a:rPr>
              <a:t>nửa</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lớp</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làm</a:t>
            </a:r>
            <a:r>
              <a:rPr lang="en-US" b="1" i="1" dirty="0" smtClean="0">
                <a:solidFill>
                  <a:srgbClr val="7030A0"/>
                </a:solidFill>
                <a:latin typeface="Arial" pitchFamily="34" charset="0"/>
                <a:cs typeface="Arial" pitchFamily="34" charset="0"/>
              </a:rPr>
              <a:t> ý </a:t>
            </a:r>
            <a:r>
              <a:rPr lang="en-US" b="1" i="1" dirty="0" err="1" smtClean="0">
                <a:solidFill>
                  <a:srgbClr val="7030A0"/>
                </a:solidFill>
                <a:latin typeface="Arial" pitchFamily="34" charset="0"/>
                <a:cs typeface="Arial" pitchFamily="34" charset="0"/>
              </a:rPr>
              <a:t>bc</a:t>
            </a:r>
            <a:endParaRPr lang="en-US" b="1" i="1" dirty="0" smtClean="0">
              <a:solidFill>
                <a:srgbClr val="7030A0"/>
              </a:solidFill>
              <a:latin typeface="Arial" pitchFamily="34" charset="0"/>
              <a:cs typeface="Arial" pitchFamily="34" charset="0"/>
            </a:endParaRPr>
          </a:p>
          <a:p>
            <a:r>
              <a:rPr lang="en-US" b="1" i="1" dirty="0" smtClean="0">
                <a:solidFill>
                  <a:srgbClr val="7030A0"/>
                </a:solidFill>
                <a:latin typeface="Arial" pitchFamily="34" charset="0"/>
                <a:cs typeface="Arial" pitchFamily="34" charset="0"/>
              </a:rPr>
              <a:t>HS </a:t>
            </a:r>
            <a:r>
              <a:rPr lang="en-US" b="1" i="1" dirty="0" err="1" smtClean="0">
                <a:solidFill>
                  <a:srgbClr val="7030A0"/>
                </a:solidFill>
                <a:latin typeface="Arial" pitchFamily="34" charset="0"/>
                <a:cs typeface="Arial" pitchFamily="34" charset="0"/>
              </a:rPr>
              <a:t>hđ</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cá</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nhân</a:t>
            </a:r>
            <a:endParaRPr lang="en-US" b="1" i="1" dirty="0" smtClean="0">
              <a:solidFill>
                <a:srgbClr val="7030A0"/>
              </a:solidFill>
              <a:latin typeface="Arial" pitchFamily="34" charset="0"/>
              <a:cs typeface="Arial" pitchFamily="34" charset="0"/>
            </a:endParaRPr>
          </a:p>
          <a:p>
            <a:r>
              <a:rPr lang="en-US" b="1" i="1" dirty="0" smtClean="0">
                <a:solidFill>
                  <a:srgbClr val="7030A0"/>
                </a:solidFill>
                <a:latin typeface="Arial" pitchFamily="34" charset="0"/>
                <a:cs typeface="Arial" pitchFamily="34" charset="0"/>
              </a:rPr>
              <a:t>HS </a:t>
            </a:r>
            <a:r>
              <a:rPr lang="en-US" b="1" i="1" dirty="0" err="1" smtClean="0">
                <a:solidFill>
                  <a:srgbClr val="7030A0"/>
                </a:solidFill>
                <a:latin typeface="Arial" pitchFamily="34" charset="0"/>
                <a:cs typeface="Arial" pitchFamily="34" charset="0"/>
              </a:rPr>
              <a:t>thi</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đua</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lên</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bảng</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trình</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bày</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nhận</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xét</a:t>
            </a:r>
            <a:r>
              <a:rPr lang="en-US" b="1" i="1" dirty="0" smtClean="0">
                <a:solidFill>
                  <a:srgbClr val="7030A0"/>
                </a:solidFill>
                <a:latin typeface="Arial" pitchFamily="34" charset="0"/>
                <a:cs typeface="Arial" pitchFamily="34" charset="0"/>
              </a:rPr>
              <a:t> </a:t>
            </a:r>
            <a:r>
              <a:rPr lang="en-US" b="1" i="1" dirty="0" err="1" smtClean="0">
                <a:solidFill>
                  <a:srgbClr val="7030A0"/>
                </a:solidFill>
                <a:latin typeface="Arial" pitchFamily="34" charset="0"/>
                <a:cs typeface="Arial" pitchFamily="34" charset="0"/>
              </a:rPr>
              <a:t>chéo</a:t>
            </a:r>
            <a:r>
              <a:rPr lang="en-US" b="1" i="1" dirty="0" smtClean="0">
                <a:solidFill>
                  <a:srgbClr val="7030A0"/>
                </a:solidFill>
                <a:latin typeface="Arial" pitchFamily="34" charset="0"/>
                <a:cs typeface="Arial" pitchFamily="34" charset="0"/>
              </a:rPr>
              <a:t>.</a:t>
            </a:r>
          </a:p>
          <a:p>
            <a:endParaRPr lang="en-US" i="1" dirty="0">
              <a:solidFill>
                <a:srgbClr val="7030A0"/>
              </a:solidFill>
              <a:latin typeface="Arial" pitchFamily="34" charset="0"/>
              <a:cs typeface="Arial" pitchFamily="34" charset="0"/>
            </a:endParaRPr>
          </a:p>
        </p:txBody>
      </p:sp>
      <p:grpSp>
        <p:nvGrpSpPr>
          <p:cNvPr id="37" name="Group 36">
            <a:extLst>
              <a:ext uri="{FF2B5EF4-FFF2-40B4-BE49-F238E27FC236}">
                <a16:creationId xmlns:a16="http://schemas.microsoft.com/office/drawing/2014/main" xmlns="" id="{CA5C00B0-B2B6-4792-8C67-F8C09471186E}"/>
              </a:ext>
            </a:extLst>
          </p:cNvPr>
          <p:cNvGrpSpPr/>
          <p:nvPr/>
        </p:nvGrpSpPr>
        <p:grpSpPr>
          <a:xfrm rot="5400000">
            <a:off x="8383393" y="3218531"/>
            <a:ext cx="6891246" cy="653685"/>
            <a:chOff x="4871257" y="83128"/>
            <a:chExt cx="7501721" cy="653685"/>
          </a:xfrm>
        </p:grpSpPr>
        <p:sp>
          <p:nvSpPr>
            <p:cNvPr id="38"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9" name="TextBox 38">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HOẠT ĐỘNG </a:t>
              </a:r>
              <a:r>
                <a:rPr lang="en-US" sz="2400" b="1" dirty="0" smtClean="0">
                  <a:solidFill>
                    <a:srgbClr val="FFFF00"/>
                  </a:solidFill>
                  <a:latin typeface="Times New Roman" panose="02020603050405020304" pitchFamily="18" charset="0"/>
                  <a:cs typeface="Times New Roman" panose="02020603050405020304" pitchFamily="18" charset="0"/>
                </a:rPr>
                <a:t>LUYỆN TẬP</a:t>
              </a:r>
              <a:endParaRPr lang="en-US" sz="2400" dirty="0">
                <a:solidFill>
                  <a:srgbClr val="FFFF00"/>
                </a:solidFill>
              </a:endParaRPr>
            </a:p>
          </p:txBody>
        </p:sp>
      </p:grpSp>
    </p:spTree>
    <p:extLst>
      <p:ext uri="{BB962C8B-B14F-4D97-AF65-F5344CB8AC3E}">
        <p14:creationId xmlns:p14="http://schemas.microsoft.com/office/powerpoint/2010/main" val="28177306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childTnLst>
                          </p:cTn>
                        </p:par>
                        <p:par>
                          <p:cTn id="22" fill="hold">
                            <p:stCondLst>
                              <p:cond delay="500"/>
                            </p:stCondLst>
                            <p:childTnLst>
                              <p:par>
                                <p:cTn id="23" presetID="6"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circle(in)">
                                      <p:cBhvr>
                                        <p:cTn id="25" dur="2000"/>
                                        <p:tgtEl>
                                          <p:spTgt spid="28"/>
                                        </p:tgtEl>
                                      </p:cBhvr>
                                    </p:animEffect>
                                  </p:childTnLst>
                                </p:cTn>
                              </p:par>
                              <p:par>
                                <p:cTn id="26" presetID="14" presetClass="entr" presetSubtype="1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par>
                          <p:cTn id="29" fill="hold">
                            <p:stCondLst>
                              <p:cond delay="2500"/>
                            </p:stCondLst>
                            <p:childTnLst>
                              <p:par>
                                <p:cTn id="30" presetID="6" presetClass="entr" presetSubtype="16"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circle(in)">
                                      <p:cBhvr>
                                        <p:cTn id="32" dur="20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par>
                          <p:cTn id="38" fill="hold">
                            <p:stCondLst>
                              <p:cond delay="500"/>
                            </p:stCondLst>
                            <p:childTnLst>
                              <p:par>
                                <p:cTn id="39" presetID="6" presetClass="entr" presetSubtype="16"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circle(in)">
                                      <p:cBhvr>
                                        <p:cTn id="41"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1"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3">
            <a:extLst>
              <a:ext uri="{FF2B5EF4-FFF2-40B4-BE49-F238E27FC236}">
                <a16:creationId xmlns:a16="http://schemas.microsoft.com/office/drawing/2014/main" xmlns="" id="{5B19332C-1BE9-4073-BC1C-34C9F014F4D4}"/>
              </a:ext>
            </a:extLst>
          </p:cNvPr>
          <p:cNvPicPr>
            <a:picLocks noChangeAspect="1"/>
          </p:cNvPicPr>
          <p:nvPr/>
        </p:nvPicPr>
        <p:blipFill>
          <a:blip r:embed="rId3"/>
          <a:stretch>
            <a:fillRect/>
          </a:stretch>
        </p:blipFill>
        <p:spPr>
          <a:xfrm>
            <a:off x="1505987" y="0"/>
            <a:ext cx="3258005" cy="2905530"/>
          </a:xfrm>
          <a:prstGeom prst="rect">
            <a:avLst/>
          </a:prstGeom>
        </p:spPr>
      </p:pic>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xmlns="" id="{A3A062DA-93BF-4842-B601-4404401BCCE3}"/>
              </a:ext>
            </a:extLst>
          </p:cNvPr>
          <p:cNvSpPr txBox="1"/>
          <p:nvPr/>
        </p:nvSpPr>
        <p:spPr>
          <a:xfrm>
            <a:off x="511950" y="2905530"/>
            <a:ext cx="11335502" cy="3785652"/>
          </a:xfrm>
          <a:prstGeom prst="rect">
            <a:avLst/>
          </a:prstGeom>
          <a:noFill/>
        </p:spPr>
        <p:txBody>
          <a:bodyPr wrap="square">
            <a:spAutoFit/>
          </a:bodyPr>
          <a:lstStyle/>
          <a:p>
            <a:r>
              <a:rPr lang="en-US" sz="4000" b="1" dirty="0" smtClean="0">
                <a:solidFill>
                  <a:srgbClr val="0070C0"/>
                </a:solidFill>
                <a:latin typeface="Arial" pitchFamily="34" charset="0"/>
                <a:cs typeface="Arial" pitchFamily="34" charset="0"/>
              </a:rPr>
              <a:t>Mật khẩu ATM của một ngân hàng gồm năm chữ số, mỗi chữ số có thể nhận các giá trị từ 0 đến 9. Có thể có nhiều nhất bao nhiêu mật khẩu, biết rằng không có mật khẩu nào bắt đầu bằng dãy số 7233?</a:t>
            </a:r>
            <a:endParaRPr lang="en-US" sz="4000" b="1" dirty="0">
              <a:solidFill>
                <a:srgbClr val="0070C0"/>
              </a:solidFill>
              <a:latin typeface="Arial" pitchFamily="34" charset="0"/>
              <a:cs typeface="Arial" pitchFamily="34" charset="0"/>
            </a:endParaRPr>
          </a:p>
          <a:p>
            <a:r>
              <a:rPr lang="en-US" sz="4000" b="1" dirty="0">
                <a:solidFill>
                  <a:srgbClr val="0070C0"/>
                </a:solidFill>
                <a:latin typeface="Arial" pitchFamily="34" charset="0"/>
                <a:cs typeface="Arial" pitchFamily="34" charset="0"/>
              </a:rPr>
              <a:t> </a:t>
            </a:r>
          </a:p>
        </p:txBody>
      </p:sp>
      <p:sp>
        <p:nvSpPr>
          <p:cNvPr id="13" name="TextBox 12">
            <a:extLst>
              <a:ext uri="{FF2B5EF4-FFF2-40B4-BE49-F238E27FC236}">
                <a16:creationId xmlns:a16="http://schemas.microsoft.com/office/drawing/2014/main" xmlns="" id="{C771E190-FEB2-4337-A955-8F6A819B8B7A}"/>
              </a:ext>
            </a:extLst>
          </p:cNvPr>
          <p:cNvSpPr txBox="1"/>
          <p:nvPr/>
        </p:nvSpPr>
        <p:spPr>
          <a:xfrm>
            <a:off x="-469124" y="6165343"/>
            <a:ext cx="3439638" cy="646331"/>
          </a:xfrm>
          <a:prstGeom prst="rect">
            <a:avLst/>
          </a:prstGeom>
          <a:noFill/>
        </p:spPr>
        <p:txBody>
          <a:bodyPr wrap="square">
            <a:spAutoFit/>
          </a:bodyPr>
          <a:lstStyle/>
          <a:p>
            <a:pPr algn="ctr"/>
            <a:r>
              <a:rPr lang="en-US" b="1" i="1" dirty="0">
                <a:solidFill>
                  <a:srgbClr val="7030A0"/>
                </a:solidFill>
                <a:latin typeface="Arial" pitchFamily="34" charset="0"/>
                <a:cs typeface="Arial" pitchFamily="34" charset="0"/>
              </a:rPr>
              <a:t>Hoạt động </a:t>
            </a:r>
            <a:r>
              <a:rPr lang="en-US" b="1" i="1" dirty="0" smtClean="0">
                <a:solidFill>
                  <a:srgbClr val="7030A0"/>
                </a:solidFill>
                <a:latin typeface="Arial" pitchFamily="34" charset="0"/>
                <a:cs typeface="Arial" pitchFamily="34" charset="0"/>
              </a:rPr>
              <a:t>nhóm</a:t>
            </a:r>
          </a:p>
          <a:p>
            <a:pPr algn="ctr"/>
            <a:r>
              <a:rPr lang="en-US" b="1" i="1" dirty="0" smtClean="0">
                <a:solidFill>
                  <a:srgbClr val="7030A0"/>
                </a:solidFill>
                <a:latin typeface="Arial" pitchFamily="34" charset="0"/>
                <a:cs typeface="Arial" pitchFamily="34" charset="0"/>
              </a:rPr>
              <a:t>Kỹ thuật khăn trải bàn</a:t>
            </a:r>
            <a:endParaRPr lang="en-US" b="1" i="1" dirty="0">
              <a:solidFill>
                <a:srgbClr val="7030A0"/>
              </a:solidFill>
              <a:latin typeface="Arial" pitchFamily="34" charset="0"/>
              <a:cs typeface="Arial" pitchFamily="34" charset="0"/>
            </a:endParaRPr>
          </a:p>
        </p:txBody>
      </p:sp>
      <p:grpSp>
        <p:nvGrpSpPr>
          <p:cNvPr id="14" name="Group 13">
            <a:extLst>
              <a:ext uri="{FF2B5EF4-FFF2-40B4-BE49-F238E27FC236}">
                <a16:creationId xmlns:a16="http://schemas.microsoft.com/office/drawing/2014/main" xmlns="" id="{CA5C00B0-B2B6-4792-8C67-F8C09471186E}"/>
              </a:ext>
            </a:extLst>
          </p:cNvPr>
          <p:cNvGrpSpPr/>
          <p:nvPr/>
        </p:nvGrpSpPr>
        <p:grpSpPr>
          <a:xfrm rot="5400000">
            <a:off x="8383393" y="3218531"/>
            <a:ext cx="6891246" cy="653685"/>
            <a:chOff x="4871257" y="83128"/>
            <a:chExt cx="7501721" cy="653685"/>
          </a:xfrm>
        </p:grpSpPr>
        <p:sp>
          <p:nvSpPr>
            <p:cNvPr id="15"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TextBox 15">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HOẠT ĐỘNG </a:t>
              </a:r>
              <a:r>
                <a:rPr lang="en-US" sz="2400" b="1" dirty="0" smtClean="0">
                  <a:solidFill>
                    <a:srgbClr val="FFFF00"/>
                  </a:solidFill>
                  <a:latin typeface="Times New Roman" panose="02020603050405020304" pitchFamily="18" charset="0"/>
                  <a:cs typeface="Times New Roman" panose="02020603050405020304" pitchFamily="18" charset="0"/>
                </a:rPr>
                <a:t>LUYỆN TẬP</a:t>
              </a:r>
              <a:endParaRPr lang="en-US" sz="2400" dirty="0">
                <a:solidFill>
                  <a:srgbClr val="FFFF00"/>
                </a:solidFill>
              </a:endParaRPr>
            </a:p>
          </p:txBody>
        </p:sp>
      </p:grpSp>
      <p:sp>
        <p:nvSpPr>
          <p:cNvPr id="17" name="TextBox 16">
            <a:extLst>
              <a:ext uri="{FF2B5EF4-FFF2-40B4-BE49-F238E27FC236}">
                <a16:creationId xmlns:a16="http://schemas.microsoft.com/office/drawing/2014/main" xmlns="" id="{3EB32F49-3D44-4F28-BF72-F7004207C04D}"/>
              </a:ext>
            </a:extLst>
          </p:cNvPr>
          <p:cNvSpPr txBox="1"/>
          <p:nvPr/>
        </p:nvSpPr>
        <p:spPr>
          <a:xfrm>
            <a:off x="5554284" y="1307532"/>
            <a:ext cx="4666342" cy="492443"/>
          </a:xfrm>
          <a:prstGeom prst="rect">
            <a:avLst/>
          </a:prstGeom>
          <a:noFill/>
        </p:spPr>
        <p:txBody>
          <a:bodyPr wrap="none" lIns="0" tIns="0" rIns="0" bIns="0" rtlCol="0">
            <a:spAutoFit/>
          </a:bodyPr>
          <a:lstStyle/>
          <a:p>
            <a:r>
              <a:rPr lang="en-US" sz="3200" b="1" dirty="0" smtClean="0">
                <a:solidFill>
                  <a:srgbClr val="1F4E79"/>
                </a:solidFill>
                <a:latin typeface="Arial" pitchFamily="34" charset="0"/>
                <a:cs typeface="Arial" pitchFamily="34" charset="0"/>
              </a:rPr>
              <a:t>Bài tập 132( SBT –T37): </a:t>
            </a:r>
            <a:endParaRPr lang="en-US" sz="4000" b="1" dirty="0">
              <a:solidFill>
                <a:srgbClr val="1F4E79"/>
              </a:solidFill>
              <a:latin typeface="Arial" pitchFamily="34" charset="0"/>
              <a:cs typeface="Arial" pitchFamily="34" charset="0"/>
            </a:endParaRPr>
          </a:p>
        </p:txBody>
      </p:sp>
    </p:spTree>
    <p:extLst>
      <p:ext uri="{BB962C8B-B14F-4D97-AF65-F5344CB8AC3E}">
        <p14:creationId xmlns:p14="http://schemas.microsoft.com/office/powerpoint/2010/main" val="4116138629"/>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xmlns="" id="{A3A062DA-93BF-4842-B601-4404401BCCE3}"/>
              </a:ext>
            </a:extLst>
          </p:cNvPr>
          <p:cNvSpPr txBox="1"/>
          <p:nvPr/>
        </p:nvSpPr>
        <p:spPr>
          <a:xfrm>
            <a:off x="228162" y="2500514"/>
            <a:ext cx="11204972" cy="3631763"/>
          </a:xfrm>
          <a:prstGeom prst="rect">
            <a:avLst/>
          </a:prstGeom>
          <a:noFill/>
        </p:spPr>
        <p:txBody>
          <a:bodyPr wrap="square">
            <a:spAutoFit/>
          </a:bodyPr>
          <a:lstStyle/>
          <a:p>
            <a:pPr marL="342900" lvl="0" indent="-342900" algn="just">
              <a:lnSpc>
                <a:spcPct val="115000"/>
              </a:lnSpc>
              <a:spcAft>
                <a:spcPts val="0"/>
              </a:spcAft>
              <a:buFont typeface="Times New Roman" panose="02020603050405020304" pitchFamily="18" charset="0"/>
              <a:buChar char="-"/>
            </a:pPr>
            <a:r>
              <a:rPr lang="vi-VN" sz="4000" dirty="0">
                <a:solidFill>
                  <a:srgbClr val="002060"/>
                </a:solidFill>
                <a:ea typeface="Times New Roman" panose="02020603050405020304" pitchFamily="18" charset="0"/>
                <a:cs typeface="Times New Roman" panose="02020603050405020304" pitchFamily="18" charset="0"/>
              </a:rPr>
              <a:t>Có tất cả 10</a:t>
            </a:r>
            <a:r>
              <a:rPr lang="vi-VN" sz="4000" baseline="30000" dirty="0">
                <a:solidFill>
                  <a:srgbClr val="002060"/>
                </a:solidFill>
                <a:ea typeface="Times New Roman" panose="02020603050405020304" pitchFamily="18" charset="0"/>
                <a:cs typeface="Times New Roman" panose="02020603050405020304" pitchFamily="18" charset="0"/>
              </a:rPr>
              <a:t>5 </a:t>
            </a:r>
            <a:r>
              <a:rPr lang="vi-VN" sz="4000" dirty="0">
                <a:solidFill>
                  <a:srgbClr val="002060"/>
                </a:solidFill>
                <a:ea typeface="Times New Roman" panose="02020603050405020304" pitchFamily="18" charset="0"/>
                <a:cs typeface="Times New Roman" panose="02020603050405020304" pitchFamily="18" charset="0"/>
              </a:rPr>
              <a:t> số có 5 chữ số</a:t>
            </a:r>
            <a:endParaRPr lang="en-US" sz="4000" dirty="0">
              <a:solidFill>
                <a:srgbClr val="002060"/>
              </a:solidFill>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vi-VN" sz="4000" dirty="0">
                <a:solidFill>
                  <a:srgbClr val="002060"/>
                </a:solidFill>
                <a:ea typeface="Times New Roman" panose="02020603050405020304" pitchFamily="18" charset="0"/>
                <a:cs typeface="Times New Roman" panose="02020603050405020304" pitchFamily="18" charset="0"/>
              </a:rPr>
              <a:t>Có 10 số có 5 chữ số bắt đầu từ số 7233</a:t>
            </a:r>
            <a:endParaRPr lang="en-US" sz="4000" dirty="0">
              <a:solidFill>
                <a:srgbClr val="002060"/>
              </a:solidFill>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vi-VN" sz="4000" dirty="0">
                <a:solidFill>
                  <a:srgbClr val="002060"/>
                </a:solidFill>
                <a:ea typeface="Times New Roman" panose="02020603050405020304" pitchFamily="18" charset="0"/>
                <a:cs typeface="Times New Roman" panose="02020603050405020304" pitchFamily="18" charset="0"/>
              </a:rPr>
              <a:t>Có nhiều nhất số mật khẩu có 5 chữ số không bắt đầu bằng dãy số 7233 là: </a:t>
            </a:r>
            <a:endParaRPr lang="en-US" sz="4000" dirty="0">
              <a:solidFill>
                <a:srgbClr val="002060"/>
              </a:solidFill>
              <a:ea typeface="Times New Roman" panose="02020603050405020304" pitchFamily="18" charset="0"/>
              <a:cs typeface="Times New Roman" panose="02020603050405020304" pitchFamily="18" charset="0"/>
            </a:endParaRPr>
          </a:p>
          <a:p>
            <a:pPr marL="457200" algn="just">
              <a:lnSpc>
                <a:spcPct val="115000"/>
              </a:lnSpc>
              <a:spcAft>
                <a:spcPts val="0"/>
              </a:spcAft>
            </a:pPr>
            <a:r>
              <a:rPr lang="vi-VN" sz="4000" dirty="0">
                <a:solidFill>
                  <a:srgbClr val="002060"/>
                </a:solidFill>
                <a:ea typeface="Times New Roman" panose="02020603050405020304" pitchFamily="18" charset="0"/>
                <a:cs typeface="Times New Roman" panose="02020603050405020304" pitchFamily="18" charset="0"/>
              </a:rPr>
              <a:t>        10</a:t>
            </a:r>
            <a:r>
              <a:rPr lang="vi-VN" sz="4000" baseline="30000" dirty="0">
                <a:solidFill>
                  <a:srgbClr val="002060"/>
                </a:solidFill>
                <a:ea typeface="Times New Roman" panose="02020603050405020304" pitchFamily="18" charset="0"/>
                <a:cs typeface="Times New Roman" panose="02020603050405020304" pitchFamily="18" charset="0"/>
              </a:rPr>
              <a:t>5</a:t>
            </a:r>
            <a:r>
              <a:rPr lang="vi-VN" sz="4000" dirty="0">
                <a:solidFill>
                  <a:srgbClr val="002060"/>
                </a:solidFill>
                <a:ea typeface="Times New Roman" panose="02020603050405020304" pitchFamily="18" charset="0"/>
                <a:cs typeface="Times New Roman" panose="02020603050405020304" pitchFamily="18" charset="0"/>
              </a:rPr>
              <a:t> – 10 = 99 990 số.</a:t>
            </a:r>
            <a:endParaRPr lang="en-US" sz="4000" dirty="0">
              <a:solidFill>
                <a:srgbClr val="002060"/>
              </a:solidFill>
              <a:effectLst/>
              <a:ea typeface="Times New Roman" panose="02020603050405020304" pitchFamily="18" charset="0"/>
              <a:cs typeface="Times New Roman" panose="02020603050405020304" pitchFamily="18" charset="0"/>
            </a:endParaRPr>
          </a:p>
        </p:txBody>
      </p:sp>
      <p:pic>
        <p:nvPicPr>
          <p:cNvPr id="13" name="!!3" descr="Icon&#10;&#10;Description automatically generated with low confidence">
            <a:extLst>
              <a:ext uri="{FF2B5EF4-FFF2-40B4-BE49-F238E27FC236}">
                <a16:creationId xmlns:a16="http://schemas.microsoft.com/office/drawing/2014/main" xmlns="" id="{6FD194B4-275B-4D7C-9A52-03004FB6F2A2}"/>
              </a:ext>
            </a:extLst>
          </p:cNvPr>
          <p:cNvPicPr>
            <a:picLocks noChangeAspect="1"/>
          </p:cNvPicPr>
          <p:nvPr/>
        </p:nvPicPr>
        <p:blipFill>
          <a:blip r:embed="rId2">
            <a:duotone>
              <a:prstClr val="black"/>
              <a:srgbClr val="FF0000">
                <a:tint val="45000"/>
                <a:satMod val="400000"/>
              </a:srgbClr>
            </a:duotone>
          </a:blip>
          <a:stretch>
            <a:fillRect/>
          </a:stretch>
        </p:blipFill>
        <p:spPr>
          <a:xfrm>
            <a:off x="4141470" y="-660639"/>
            <a:ext cx="3429000" cy="3429000"/>
          </a:xfrm>
          <a:prstGeom prst="rect">
            <a:avLst/>
          </a:prstGeom>
        </p:spPr>
      </p:pic>
      <p:grpSp>
        <p:nvGrpSpPr>
          <p:cNvPr id="14" name="Group 13">
            <a:extLst>
              <a:ext uri="{FF2B5EF4-FFF2-40B4-BE49-F238E27FC236}">
                <a16:creationId xmlns:a16="http://schemas.microsoft.com/office/drawing/2014/main" xmlns="" id="{CA5C00B0-B2B6-4792-8C67-F8C09471186E}"/>
              </a:ext>
            </a:extLst>
          </p:cNvPr>
          <p:cNvGrpSpPr/>
          <p:nvPr/>
        </p:nvGrpSpPr>
        <p:grpSpPr>
          <a:xfrm rot="5400000">
            <a:off x="8383393" y="3218531"/>
            <a:ext cx="6891246" cy="653685"/>
            <a:chOff x="4871257" y="83128"/>
            <a:chExt cx="7501721" cy="653685"/>
          </a:xfrm>
        </p:grpSpPr>
        <p:sp>
          <p:nvSpPr>
            <p:cNvPr id="15"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TextBox 15">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HOẠT ĐỘNG </a:t>
              </a:r>
              <a:r>
                <a:rPr lang="en-US" sz="2400" b="1" dirty="0" smtClean="0">
                  <a:solidFill>
                    <a:srgbClr val="FFFF00"/>
                  </a:solidFill>
                  <a:latin typeface="Times New Roman" panose="02020603050405020304" pitchFamily="18" charset="0"/>
                  <a:cs typeface="Times New Roman" panose="02020603050405020304" pitchFamily="18" charset="0"/>
                </a:rPr>
                <a:t>LUYỆN TẬP</a:t>
              </a:r>
              <a:endParaRPr lang="en-US" sz="2400" dirty="0">
                <a:solidFill>
                  <a:srgbClr val="FFFF00"/>
                </a:solidFill>
              </a:endParaRPr>
            </a:p>
          </p:txBody>
        </p:sp>
      </p:grpSp>
    </p:spTree>
    <p:extLst>
      <p:ext uri="{BB962C8B-B14F-4D97-AF65-F5344CB8AC3E}">
        <p14:creationId xmlns:p14="http://schemas.microsoft.com/office/powerpoint/2010/main" val="27050901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1000"/>
                                        <p:tgtEl>
                                          <p:spTgt spid="34">
                                            <p:txEl>
                                              <p:pRg st="0" end="0"/>
                                            </p:txEl>
                                          </p:spTgt>
                                        </p:tgtEl>
                                      </p:cBhvr>
                                    </p:animEffect>
                                    <p:anim calcmode="lin" valueType="num">
                                      <p:cBhvr>
                                        <p:cTn id="8"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
                                            <p:txEl>
                                              <p:pRg st="1" end="1"/>
                                            </p:txEl>
                                          </p:spTgt>
                                        </p:tgtEl>
                                        <p:attrNameLst>
                                          <p:attrName>style.visibility</p:attrName>
                                        </p:attrNameLst>
                                      </p:cBhvr>
                                      <p:to>
                                        <p:strVal val="visible"/>
                                      </p:to>
                                    </p:set>
                                    <p:animEffect transition="in" filter="fade">
                                      <p:cBhvr>
                                        <p:cTn id="13" dur="1000"/>
                                        <p:tgtEl>
                                          <p:spTgt spid="34">
                                            <p:txEl>
                                              <p:pRg st="1" end="1"/>
                                            </p:txEl>
                                          </p:spTgt>
                                        </p:tgtEl>
                                      </p:cBhvr>
                                    </p:animEffect>
                                    <p:anim calcmode="lin" valueType="num">
                                      <p:cBhvr>
                                        <p:cTn id="14" dur="10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4">
                                            <p:txEl>
                                              <p:pRg st="2" end="2"/>
                                            </p:txEl>
                                          </p:spTgt>
                                        </p:tgtEl>
                                        <p:attrNameLst>
                                          <p:attrName>style.visibility</p:attrName>
                                        </p:attrNameLst>
                                      </p:cBhvr>
                                      <p:to>
                                        <p:strVal val="visible"/>
                                      </p:to>
                                    </p:set>
                                    <p:animEffect transition="in" filter="fade">
                                      <p:cBhvr>
                                        <p:cTn id="19" dur="1000"/>
                                        <p:tgtEl>
                                          <p:spTgt spid="34">
                                            <p:txEl>
                                              <p:pRg st="2" end="2"/>
                                            </p:txEl>
                                          </p:spTgt>
                                        </p:tgtEl>
                                      </p:cBhvr>
                                    </p:animEffect>
                                    <p:anim calcmode="lin" valueType="num">
                                      <p:cBhvr>
                                        <p:cTn id="20" dur="1000" fill="hold"/>
                                        <p:tgtEl>
                                          <p:spTgt spid="3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4">
                                            <p:txEl>
                                              <p:pRg st="3" end="3"/>
                                            </p:txEl>
                                          </p:spTgt>
                                        </p:tgtEl>
                                        <p:attrNameLst>
                                          <p:attrName>style.visibility</p:attrName>
                                        </p:attrNameLst>
                                      </p:cBhvr>
                                      <p:to>
                                        <p:strVal val="visible"/>
                                      </p:to>
                                    </p:set>
                                    <p:animEffect transition="in" filter="fade">
                                      <p:cBhvr>
                                        <p:cTn id="25" dur="1000"/>
                                        <p:tgtEl>
                                          <p:spTgt spid="34">
                                            <p:txEl>
                                              <p:pRg st="3" end="3"/>
                                            </p:txEl>
                                          </p:spTgt>
                                        </p:tgtEl>
                                      </p:cBhvr>
                                    </p:animEffect>
                                    <p:anim calcmode="lin" valueType="num">
                                      <p:cBhvr>
                                        <p:cTn id="26" dur="10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3" descr="Chuyên đề về xác định công thức của hợp chất vô cơ và hữu cơ - Tech12h">
            <a:extLst>
              <a:ext uri="{FF2B5EF4-FFF2-40B4-BE49-F238E27FC236}">
                <a16:creationId xmlns:a16="http://schemas.microsoft.com/office/drawing/2014/main" xmlns="" id="{43D80D0E-F9AC-4D0D-9116-29FEC2960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1" y="144543"/>
            <a:ext cx="2521284" cy="20775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3EB32F49-3D44-4F28-BF72-F7004207C04D}"/>
              </a:ext>
            </a:extLst>
          </p:cNvPr>
          <p:cNvSpPr txBox="1"/>
          <p:nvPr/>
        </p:nvSpPr>
        <p:spPr>
          <a:xfrm>
            <a:off x="3938078" y="1183312"/>
            <a:ext cx="4666342" cy="492443"/>
          </a:xfrm>
          <a:prstGeom prst="rect">
            <a:avLst/>
          </a:prstGeom>
          <a:noFill/>
        </p:spPr>
        <p:txBody>
          <a:bodyPr wrap="none" lIns="0" tIns="0" rIns="0" bIns="0" rtlCol="0">
            <a:spAutoFit/>
          </a:bodyPr>
          <a:lstStyle/>
          <a:p>
            <a:r>
              <a:rPr lang="en-US" sz="3200" b="1" dirty="0" smtClean="0">
                <a:solidFill>
                  <a:srgbClr val="1F4E79"/>
                </a:solidFill>
                <a:latin typeface="Arial" pitchFamily="34" charset="0"/>
                <a:cs typeface="Arial" pitchFamily="34" charset="0"/>
              </a:rPr>
              <a:t>Bài tập 134( SBT –T38): </a:t>
            </a:r>
            <a:endParaRPr lang="en-US" sz="4000" b="1" dirty="0">
              <a:solidFill>
                <a:srgbClr val="1F4E79"/>
              </a:solidFill>
              <a:latin typeface="Arial" pitchFamily="34" charset="0"/>
              <a:cs typeface="Arial" pitchFamily="34" charset="0"/>
            </a:endParaRPr>
          </a:p>
        </p:txBody>
      </p:sp>
      <p:sp>
        <p:nvSpPr>
          <p:cNvPr id="11" name="TextBox 10">
            <a:extLst>
              <a:ext uri="{FF2B5EF4-FFF2-40B4-BE49-F238E27FC236}">
                <a16:creationId xmlns:a16="http://schemas.microsoft.com/office/drawing/2014/main" xmlns="" id="{2C721AC1-5D30-4EEB-9041-19D01D7E42D0}"/>
              </a:ext>
            </a:extLst>
          </p:cNvPr>
          <p:cNvSpPr txBox="1"/>
          <p:nvPr/>
        </p:nvSpPr>
        <p:spPr>
          <a:xfrm>
            <a:off x="2045478" y="2298134"/>
            <a:ext cx="8575508" cy="2677656"/>
          </a:xfrm>
          <a:prstGeom prst="rect">
            <a:avLst/>
          </a:prstGeom>
          <a:noFill/>
        </p:spPr>
        <p:txBody>
          <a:bodyPr wrap="square">
            <a:spAutoFit/>
          </a:bodyPr>
          <a:lstStyle/>
          <a:p>
            <a:r>
              <a:rPr lang="en-US" sz="2800" b="1" dirty="0" smtClean="0">
                <a:solidFill>
                  <a:srgbClr val="0070C0"/>
                </a:solidFill>
                <a:latin typeface="Arial" pitchFamily="34" charset="0"/>
                <a:cs typeface="Arial" pitchFamily="34" charset="0"/>
              </a:rPr>
              <a:t>Bạn Minh dùng tờ tiền mệnh giá 200 000 đồng để mua một quyển truyện 17 000 đồng. Cô bán hàng có các tờ tiền mệnh giá 50 000 đồng, 20 000 đồng, 10 000 đồng, 5 000 đồng, 2 000 đồng, 1 000 đồng. Bạn Minh nhận được ít nhất bao nhiêu tờ tiền từ cô bán hàng?</a:t>
            </a:r>
            <a:endParaRPr lang="en-US" sz="2800" b="1" dirty="0">
              <a:solidFill>
                <a:srgbClr val="0070C0"/>
              </a:solidFill>
              <a:latin typeface="Arial" pitchFamily="34" charset="0"/>
              <a:cs typeface="Arial" pitchFamily="34" charset="0"/>
            </a:endParaRPr>
          </a:p>
        </p:txBody>
      </p:sp>
      <p:grpSp>
        <p:nvGrpSpPr>
          <p:cNvPr id="8" name="Group 7">
            <a:extLst>
              <a:ext uri="{FF2B5EF4-FFF2-40B4-BE49-F238E27FC236}">
                <a16:creationId xmlns:a16="http://schemas.microsoft.com/office/drawing/2014/main" xmlns="" id="{CA5C00B0-B2B6-4792-8C67-F8C09471186E}"/>
              </a:ext>
            </a:extLst>
          </p:cNvPr>
          <p:cNvGrpSpPr/>
          <p:nvPr/>
        </p:nvGrpSpPr>
        <p:grpSpPr>
          <a:xfrm rot="5400000">
            <a:off x="8383393" y="3218531"/>
            <a:ext cx="6891246" cy="653685"/>
            <a:chOff x="4871257" y="83128"/>
            <a:chExt cx="7501721" cy="653685"/>
          </a:xfrm>
        </p:grpSpPr>
        <p:sp>
          <p:nvSpPr>
            <p:cNvPr id="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TextBox 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HOẠT ĐỘNG </a:t>
              </a:r>
              <a:r>
                <a:rPr lang="en-US" sz="2400" b="1" dirty="0" smtClean="0">
                  <a:solidFill>
                    <a:srgbClr val="FFFF00"/>
                  </a:solidFill>
                  <a:latin typeface="Times New Roman" panose="02020603050405020304" pitchFamily="18" charset="0"/>
                  <a:cs typeface="Times New Roman" panose="02020603050405020304" pitchFamily="18" charset="0"/>
                </a:rPr>
                <a:t>LUYỆN TẬP</a:t>
              </a:r>
              <a:endParaRPr lang="en-US" sz="2400" dirty="0">
                <a:solidFill>
                  <a:srgbClr val="FFFF00"/>
                </a:solidFill>
              </a:endParaRPr>
            </a:p>
          </p:txBody>
        </p:sp>
      </p:grpSp>
    </p:spTree>
    <p:extLst>
      <p:ext uri="{BB962C8B-B14F-4D97-AF65-F5344CB8AC3E}">
        <p14:creationId xmlns:p14="http://schemas.microsoft.com/office/powerpoint/2010/main" val="408916201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xmlns="" id="{97E81228-EC61-4337-8FCD-FEE6A5684E7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xmlns="" id="{04D47F80-AD84-4BC4-B02E-F977E4577B66}"/>
              </a:ext>
            </a:extLst>
          </p:cNvPr>
          <p:cNvSpPr>
            <a:spLocks noChangeArrowheads="1"/>
          </p:cNvSpPr>
          <p:nvPr/>
        </p:nvSpPr>
        <p:spPr bwMode="auto">
          <a:xfrm>
            <a:off x="0" y="8858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7">
            <a:extLst>
              <a:ext uri="{FF2B5EF4-FFF2-40B4-BE49-F238E27FC236}">
                <a16:creationId xmlns:a16="http://schemas.microsoft.com/office/drawing/2014/main" xmlns="" id="{A5159DB8-36C5-4BDC-AA0F-1A4AB3045794}"/>
              </a:ext>
            </a:extLst>
          </p:cNvPr>
          <p:cNvSpPr>
            <a:spLocks noChangeArrowheads="1"/>
          </p:cNvSpPr>
          <p:nvPr/>
        </p:nvSpPr>
        <p:spPr bwMode="auto">
          <a:xfrm>
            <a:off x="0" y="228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xmlns="" id="{2C721AC1-5D30-4EEB-9041-19D01D7E42D0}"/>
              </a:ext>
            </a:extLst>
          </p:cNvPr>
          <p:cNvSpPr txBox="1"/>
          <p:nvPr/>
        </p:nvSpPr>
        <p:spPr>
          <a:xfrm>
            <a:off x="775648" y="578607"/>
            <a:ext cx="8932231" cy="6038576"/>
          </a:xfrm>
          <a:prstGeom prst="rect">
            <a:avLst/>
          </a:prstGeom>
          <a:noFill/>
        </p:spPr>
        <p:txBody>
          <a:bodyPr wrap="square">
            <a:spAutoFit/>
          </a:bodyPr>
          <a:lstStyle/>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Số tiền cô bán hàng phải trả lại là: </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200 000 – 17 000 = 183 000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Muốn bạn Minh nhận được ít số tờ tiền nhất thì cô bán hàng cần phải chọn các tờ tiền có mệnh giá lớn ( càng nhiều càng tốt) để trả lại. Vậy số tiền 183 000 có thể chọn như sau:</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3  tờ mệnh giá 50 000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1 tờ mệnh giá 20 000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1 tờ mệnh giá 10 000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1 tờ mệnh giá 2000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1 tờ mệnh giá 1000 đồng</a:t>
            </a:r>
          </a:p>
          <a:p>
            <a:pPr algn="just">
              <a:lnSpc>
                <a:spcPct val="115000"/>
              </a:lnSpc>
              <a:spcAft>
                <a:spcPts val="0"/>
              </a:spcAft>
            </a:pPr>
            <a:r>
              <a:rPr lang="en-US" sz="2800" dirty="0">
                <a:solidFill>
                  <a:srgbClr val="002060"/>
                </a:solidFill>
                <a:latin typeface="Arial" pitchFamily="34" charset="0"/>
                <a:ea typeface="Times New Roman" panose="02020603050405020304" pitchFamily="18" charset="0"/>
                <a:cs typeface="Arial" pitchFamily="34" charset="0"/>
              </a:rPr>
              <a:t>Vậy Minh nhận được ít nhất 7 tờ tiền từ cô bán hàng.</a:t>
            </a:r>
            <a:endParaRPr lang="en-US" sz="2800" dirty="0">
              <a:solidFill>
                <a:srgbClr val="002060"/>
              </a:solidFill>
              <a:effectLst/>
              <a:latin typeface="Arial" pitchFamily="34" charset="0"/>
              <a:ea typeface="Times New Roman" panose="02020603050405020304" pitchFamily="18" charset="0"/>
              <a:cs typeface="Arial" pitchFamily="34" charset="0"/>
            </a:endParaRPr>
          </a:p>
        </p:txBody>
      </p:sp>
      <p:pic>
        <p:nvPicPr>
          <p:cNvPr id="3" name="Picture 2"/>
          <p:cNvPicPr>
            <a:picLocks noChangeAspect="1"/>
          </p:cNvPicPr>
          <p:nvPr/>
        </p:nvPicPr>
        <p:blipFill>
          <a:blip r:embed="rId3"/>
          <a:stretch>
            <a:fillRect/>
          </a:stretch>
        </p:blipFill>
        <p:spPr>
          <a:xfrm>
            <a:off x="9184463" y="-252934"/>
            <a:ext cx="2281569" cy="2277517"/>
          </a:xfrm>
          <a:prstGeom prst="rect">
            <a:avLst/>
          </a:prstGeom>
        </p:spPr>
      </p:pic>
      <p:sp>
        <p:nvSpPr>
          <p:cNvPr id="4" name="TextBox 3"/>
          <p:cNvSpPr txBox="1"/>
          <p:nvPr/>
        </p:nvSpPr>
        <p:spPr>
          <a:xfrm>
            <a:off x="4169045" y="42786"/>
            <a:ext cx="2541722" cy="584775"/>
          </a:xfrm>
          <a:prstGeom prst="rect">
            <a:avLst/>
          </a:prstGeom>
          <a:noFill/>
        </p:spPr>
        <p:txBody>
          <a:bodyPr wrap="square" rtlCol="0">
            <a:spAutoFit/>
          </a:bodyPr>
          <a:lstStyle/>
          <a:p>
            <a:r>
              <a:rPr lang="en-US" sz="3200" b="1" dirty="0" smtClean="0">
                <a:solidFill>
                  <a:srgbClr val="002060"/>
                </a:solidFill>
                <a:latin typeface="Arial" panose="020B0604020202020204" pitchFamily="34" charset="0"/>
                <a:cs typeface="Arial" panose="020B0604020202020204" pitchFamily="34" charset="0"/>
              </a:rPr>
              <a:t>Bài giải</a:t>
            </a:r>
            <a:endParaRPr lang="en-US" sz="3200" b="1" dirty="0">
              <a:solidFill>
                <a:srgbClr val="002060"/>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xmlns="" id="{CA5C00B0-B2B6-4792-8C67-F8C09471186E}"/>
              </a:ext>
            </a:extLst>
          </p:cNvPr>
          <p:cNvGrpSpPr/>
          <p:nvPr/>
        </p:nvGrpSpPr>
        <p:grpSpPr>
          <a:xfrm rot="5400000">
            <a:off x="8376862" y="3251304"/>
            <a:ext cx="6891246" cy="653685"/>
            <a:chOff x="4871257" y="83128"/>
            <a:chExt cx="7501721" cy="653685"/>
          </a:xfrm>
        </p:grpSpPr>
        <p:sp>
          <p:nvSpPr>
            <p:cNvPr id="11"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TextBox 11">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pPr algn="ctr"/>
              <a:r>
                <a:rPr lang="en-US" sz="2400" b="1" dirty="0">
                  <a:solidFill>
                    <a:srgbClr val="FFFF00"/>
                  </a:solidFill>
                  <a:latin typeface="Arial" pitchFamily="34" charset="0"/>
                  <a:cs typeface="Arial" pitchFamily="34" charset="0"/>
                </a:rPr>
                <a:t>HOẠT ĐỘNG </a:t>
              </a:r>
              <a:r>
                <a:rPr lang="en-US" sz="2400" b="1" dirty="0" smtClean="0">
                  <a:solidFill>
                    <a:srgbClr val="FFFF00"/>
                  </a:solidFill>
                  <a:latin typeface="Arial" pitchFamily="34" charset="0"/>
                  <a:cs typeface="Arial" pitchFamily="34" charset="0"/>
                </a:rPr>
                <a:t>LUYỆN TẬP</a:t>
              </a:r>
              <a:endParaRPr lang="en-US" sz="2400" dirty="0">
                <a:solidFill>
                  <a:srgbClr val="FFFF00"/>
                </a:solidFill>
                <a:latin typeface="Arial" pitchFamily="34" charset="0"/>
                <a:cs typeface="Arial" pitchFamily="34" charset="0"/>
              </a:endParaRPr>
            </a:p>
          </p:txBody>
        </p:sp>
      </p:grpSp>
    </p:spTree>
    <p:extLst>
      <p:ext uri="{BB962C8B-B14F-4D97-AF65-F5344CB8AC3E}">
        <p14:creationId xmlns:p14="http://schemas.microsoft.com/office/powerpoint/2010/main" val="534863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75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19">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 calcmode="lin" valueType="num">
                                      <p:cBhvr additive="base">
                                        <p:cTn id="12" dur="750" fill="hold"/>
                                        <p:tgtEl>
                                          <p:spTgt spid="19">
                                            <p:txEl>
                                              <p:pRg st="1" end="1"/>
                                            </p:txEl>
                                          </p:spTgt>
                                        </p:tgtEl>
                                        <p:attrNameLst>
                                          <p:attrName>ppt_x</p:attrName>
                                        </p:attrNameLst>
                                      </p:cBhvr>
                                      <p:tavLst>
                                        <p:tav tm="0">
                                          <p:val>
                                            <p:strVal val="0-#ppt_w/2"/>
                                          </p:val>
                                        </p:tav>
                                        <p:tav tm="100000">
                                          <p:val>
                                            <p:strVal val="#ppt_x"/>
                                          </p:val>
                                        </p:tav>
                                      </p:tavLst>
                                    </p:anim>
                                    <p:anim calcmode="lin" valueType="num">
                                      <p:cBhvr additive="base">
                                        <p:cTn id="13" dur="750" fill="hold"/>
                                        <p:tgtEl>
                                          <p:spTgt spid="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100"/>
                                  </p:stCondLst>
                                  <p:childTnLst>
                                    <p:set>
                                      <p:cBhvr>
                                        <p:cTn id="17" dur="1" fill="hold">
                                          <p:stCondLst>
                                            <p:cond delay="0"/>
                                          </p:stCondLst>
                                        </p:cTn>
                                        <p:tgtEl>
                                          <p:spTgt spid="19">
                                            <p:txEl>
                                              <p:pRg st="2" end="2"/>
                                            </p:txEl>
                                          </p:spTgt>
                                        </p:tgtEl>
                                        <p:attrNameLst>
                                          <p:attrName>style.visibility</p:attrName>
                                        </p:attrNameLst>
                                      </p:cBhvr>
                                      <p:to>
                                        <p:strVal val="visible"/>
                                      </p:to>
                                    </p:set>
                                    <p:anim calcmode="lin" valueType="num">
                                      <p:cBhvr additive="base">
                                        <p:cTn id="18" dur="1900" fill="hold"/>
                                        <p:tgtEl>
                                          <p:spTgt spid="19">
                                            <p:txEl>
                                              <p:pRg st="2" end="2"/>
                                            </p:txEl>
                                          </p:spTgt>
                                        </p:tgtEl>
                                        <p:attrNameLst>
                                          <p:attrName>ppt_x</p:attrName>
                                        </p:attrNameLst>
                                      </p:cBhvr>
                                      <p:tavLst>
                                        <p:tav tm="0">
                                          <p:val>
                                            <p:strVal val="0-#ppt_w/2"/>
                                          </p:val>
                                        </p:tav>
                                        <p:tav tm="100000">
                                          <p:val>
                                            <p:strVal val="#ppt_x"/>
                                          </p:val>
                                        </p:tav>
                                      </p:tavLst>
                                    </p:anim>
                                    <p:anim calcmode="lin" valueType="num">
                                      <p:cBhvr additive="base">
                                        <p:cTn id="19" dur="1900" fill="hold"/>
                                        <p:tgtEl>
                                          <p:spTgt spid="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9">
                                            <p:txEl>
                                              <p:pRg st="3" end="3"/>
                                            </p:txEl>
                                          </p:spTgt>
                                        </p:tgtEl>
                                        <p:attrNameLst>
                                          <p:attrName>style.visibility</p:attrName>
                                        </p:attrNameLst>
                                      </p:cBhvr>
                                      <p:to>
                                        <p:strVal val="visible"/>
                                      </p:to>
                                    </p:set>
                                    <p:anim calcmode="lin" valueType="num">
                                      <p:cBhvr additive="base">
                                        <p:cTn id="24" dur="750" fill="hold"/>
                                        <p:tgtEl>
                                          <p:spTgt spid="19">
                                            <p:txEl>
                                              <p:pRg st="3" end="3"/>
                                            </p:txEl>
                                          </p:spTgt>
                                        </p:tgtEl>
                                        <p:attrNameLst>
                                          <p:attrName>ppt_x</p:attrName>
                                        </p:attrNameLst>
                                      </p:cBhvr>
                                      <p:tavLst>
                                        <p:tav tm="0">
                                          <p:val>
                                            <p:strVal val="0-#ppt_w/2"/>
                                          </p:val>
                                        </p:tav>
                                        <p:tav tm="100000">
                                          <p:val>
                                            <p:strVal val="#ppt_x"/>
                                          </p:val>
                                        </p:tav>
                                      </p:tavLst>
                                    </p:anim>
                                    <p:anim calcmode="lin" valueType="num">
                                      <p:cBhvr additive="base">
                                        <p:cTn id="25" dur="750" fill="hold"/>
                                        <p:tgtEl>
                                          <p:spTgt spid="19">
                                            <p:txEl>
                                              <p:pRg st="3" end="3"/>
                                            </p:txEl>
                                          </p:spTgt>
                                        </p:tgtEl>
                                        <p:attrNameLst>
                                          <p:attrName>ppt_y</p:attrName>
                                        </p:attrNameLst>
                                      </p:cBhvr>
                                      <p:tavLst>
                                        <p:tav tm="0">
                                          <p:val>
                                            <p:strVal val="#ppt_y"/>
                                          </p:val>
                                        </p:tav>
                                        <p:tav tm="100000">
                                          <p:val>
                                            <p:strVal val="#ppt_y"/>
                                          </p:val>
                                        </p:tav>
                                      </p:tavLst>
                                    </p:anim>
                                  </p:childTnLst>
                                </p:cTn>
                              </p:par>
                            </p:childTnLst>
                          </p:cTn>
                        </p:par>
                        <p:par>
                          <p:cTn id="26" fill="hold">
                            <p:stCondLst>
                              <p:cond delay="750"/>
                            </p:stCondLst>
                            <p:childTnLst>
                              <p:par>
                                <p:cTn id="27" presetID="2" presetClass="entr" presetSubtype="8" fill="hold" nodeType="afterEffect">
                                  <p:stCondLst>
                                    <p:cond delay="0"/>
                                  </p:stCondLst>
                                  <p:childTnLst>
                                    <p:set>
                                      <p:cBhvr>
                                        <p:cTn id="28" dur="1" fill="hold">
                                          <p:stCondLst>
                                            <p:cond delay="0"/>
                                          </p:stCondLst>
                                        </p:cTn>
                                        <p:tgtEl>
                                          <p:spTgt spid="19">
                                            <p:txEl>
                                              <p:pRg st="4" end="4"/>
                                            </p:txEl>
                                          </p:spTgt>
                                        </p:tgtEl>
                                        <p:attrNameLst>
                                          <p:attrName>style.visibility</p:attrName>
                                        </p:attrNameLst>
                                      </p:cBhvr>
                                      <p:to>
                                        <p:strVal val="visible"/>
                                      </p:to>
                                    </p:set>
                                    <p:anim calcmode="lin" valueType="num">
                                      <p:cBhvr additive="base">
                                        <p:cTn id="29" dur="750" fill="hold"/>
                                        <p:tgtEl>
                                          <p:spTgt spid="19">
                                            <p:txEl>
                                              <p:pRg st="4" end="4"/>
                                            </p:txEl>
                                          </p:spTgt>
                                        </p:tgtEl>
                                        <p:attrNameLst>
                                          <p:attrName>ppt_x</p:attrName>
                                        </p:attrNameLst>
                                      </p:cBhvr>
                                      <p:tavLst>
                                        <p:tav tm="0">
                                          <p:val>
                                            <p:strVal val="0-#ppt_w/2"/>
                                          </p:val>
                                        </p:tav>
                                        <p:tav tm="100000">
                                          <p:val>
                                            <p:strVal val="#ppt_x"/>
                                          </p:val>
                                        </p:tav>
                                      </p:tavLst>
                                    </p:anim>
                                    <p:anim calcmode="lin" valueType="num">
                                      <p:cBhvr additive="base">
                                        <p:cTn id="30" dur="750" fill="hold"/>
                                        <p:tgtEl>
                                          <p:spTgt spid="19">
                                            <p:txEl>
                                              <p:pRg st="4" end="4"/>
                                            </p:txEl>
                                          </p:spTgt>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19">
                                            <p:txEl>
                                              <p:pRg st="5" end="5"/>
                                            </p:txEl>
                                          </p:spTgt>
                                        </p:tgtEl>
                                        <p:attrNameLst>
                                          <p:attrName>style.visibility</p:attrName>
                                        </p:attrNameLst>
                                      </p:cBhvr>
                                      <p:to>
                                        <p:strVal val="visible"/>
                                      </p:to>
                                    </p:set>
                                    <p:anim calcmode="lin" valueType="num">
                                      <p:cBhvr additive="base">
                                        <p:cTn id="34" dur="750" fill="hold"/>
                                        <p:tgtEl>
                                          <p:spTgt spid="19">
                                            <p:txEl>
                                              <p:pRg st="5" end="5"/>
                                            </p:txEl>
                                          </p:spTgt>
                                        </p:tgtEl>
                                        <p:attrNameLst>
                                          <p:attrName>ppt_x</p:attrName>
                                        </p:attrNameLst>
                                      </p:cBhvr>
                                      <p:tavLst>
                                        <p:tav tm="0">
                                          <p:val>
                                            <p:strVal val="0-#ppt_w/2"/>
                                          </p:val>
                                        </p:tav>
                                        <p:tav tm="100000">
                                          <p:val>
                                            <p:strVal val="#ppt_x"/>
                                          </p:val>
                                        </p:tav>
                                      </p:tavLst>
                                    </p:anim>
                                    <p:anim calcmode="lin" valueType="num">
                                      <p:cBhvr additive="base">
                                        <p:cTn id="35" dur="750" fill="hold"/>
                                        <p:tgtEl>
                                          <p:spTgt spid="19">
                                            <p:txEl>
                                              <p:pRg st="5" end="5"/>
                                            </p:txEl>
                                          </p:spTgt>
                                        </p:tgtEl>
                                        <p:attrNameLst>
                                          <p:attrName>ppt_y</p:attrName>
                                        </p:attrNameLst>
                                      </p:cBhvr>
                                      <p:tavLst>
                                        <p:tav tm="0">
                                          <p:val>
                                            <p:strVal val="#ppt_y"/>
                                          </p:val>
                                        </p:tav>
                                        <p:tav tm="100000">
                                          <p:val>
                                            <p:strVal val="#ppt_y"/>
                                          </p:val>
                                        </p:tav>
                                      </p:tavLst>
                                    </p:anim>
                                  </p:childTnLst>
                                </p:cTn>
                              </p:par>
                            </p:childTnLst>
                          </p:cTn>
                        </p:par>
                        <p:par>
                          <p:cTn id="36" fill="hold">
                            <p:stCondLst>
                              <p:cond delay="2250"/>
                            </p:stCondLst>
                            <p:childTnLst>
                              <p:par>
                                <p:cTn id="37" presetID="2" presetClass="entr" presetSubtype="8" fill="hold" nodeType="afterEffect">
                                  <p:stCondLst>
                                    <p:cond delay="0"/>
                                  </p:stCondLst>
                                  <p:childTnLst>
                                    <p:set>
                                      <p:cBhvr>
                                        <p:cTn id="38" dur="1" fill="hold">
                                          <p:stCondLst>
                                            <p:cond delay="0"/>
                                          </p:stCondLst>
                                        </p:cTn>
                                        <p:tgtEl>
                                          <p:spTgt spid="19">
                                            <p:txEl>
                                              <p:pRg st="6" end="6"/>
                                            </p:txEl>
                                          </p:spTgt>
                                        </p:tgtEl>
                                        <p:attrNameLst>
                                          <p:attrName>style.visibility</p:attrName>
                                        </p:attrNameLst>
                                      </p:cBhvr>
                                      <p:to>
                                        <p:strVal val="visible"/>
                                      </p:to>
                                    </p:set>
                                    <p:anim calcmode="lin" valueType="num">
                                      <p:cBhvr additive="base">
                                        <p:cTn id="39" dur="750" fill="hold"/>
                                        <p:tgtEl>
                                          <p:spTgt spid="19">
                                            <p:txEl>
                                              <p:pRg st="6" end="6"/>
                                            </p:txEl>
                                          </p:spTgt>
                                        </p:tgtEl>
                                        <p:attrNameLst>
                                          <p:attrName>ppt_x</p:attrName>
                                        </p:attrNameLst>
                                      </p:cBhvr>
                                      <p:tavLst>
                                        <p:tav tm="0">
                                          <p:val>
                                            <p:strVal val="0-#ppt_w/2"/>
                                          </p:val>
                                        </p:tav>
                                        <p:tav tm="100000">
                                          <p:val>
                                            <p:strVal val="#ppt_x"/>
                                          </p:val>
                                        </p:tav>
                                      </p:tavLst>
                                    </p:anim>
                                    <p:anim calcmode="lin" valueType="num">
                                      <p:cBhvr additive="base">
                                        <p:cTn id="40" dur="750" fill="hold"/>
                                        <p:tgtEl>
                                          <p:spTgt spid="19">
                                            <p:txEl>
                                              <p:pRg st="6" end="6"/>
                                            </p:txEl>
                                          </p:spTgt>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nodeType="afterEffect">
                                  <p:stCondLst>
                                    <p:cond delay="0"/>
                                  </p:stCondLst>
                                  <p:childTnLst>
                                    <p:set>
                                      <p:cBhvr>
                                        <p:cTn id="43" dur="1" fill="hold">
                                          <p:stCondLst>
                                            <p:cond delay="0"/>
                                          </p:stCondLst>
                                        </p:cTn>
                                        <p:tgtEl>
                                          <p:spTgt spid="19">
                                            <p:txEl>
                                              <p:pRg st="7" end="7"/>
                                            </p:txEl>
                                          </p:spTgt>
                                        </p:tgtEl>
                                        <p:attrNameLst>
                                          <p:attrName>style.visibility</p:attrName>
                                        </p:attrNameLst>
                                      </p:cBhvr>
                                      <p:to>
                                        <p:strVal val="visible"/>
                                      </p:to>
                                    </p:set>
                                    <p:anim calcmode="lin" valueType="num">
                                      <p:cBhvr additive="base">
                                        <p:cTn id="44" dur="750" fill="hold"/>
                                        <p:tgtEl>
                                          <p:spTgt spid="19">
                                            <p:txEl>
                                              <p:pRg st="7" end="7"/>
                                            </p:txEl>
                                          </p:spTgt>
                                        </p:tgtEl>
                                        <p:attrNameLst>
                                          <p:attrName>ppt_x</p:attrName>
                                        </p:attrNameLst>
                                      </p:cBhvr>
                                      <p:tavLst>
                                        <p:tav tm="0">
                                          <p:val>
                                            <p:strVal val="0-#ppt_w/2"/>
                                          </p:val>
                                        </p:tav>
                                        <p:tav tm="100000">
                                          <p:val>
                                            <p:strVal val="#ppt_x"/>
                                          </p:val>
                                        </p:tav>
                                      </p:tavLst>
                                    </p:anim>
                                    <p:anim calcmode="lin" valueType="num">
                                      <p:cBhvr additive="base">
                                        <p:cTn id="45" dur="750" fill="hold"/>
                                        <p:tgtEl>
                                          <p:spTgt spid="1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19">
                                            <p:txEl>
                                              <p:pRg st="8" end="8"/>
                                            </p:txEl>
                                          </p:spTgt>
                                        </p:tgtEl>
                                        <p:attrNameLst>
                                          <p:attrName>style.visibility</p:attrName>
                                        </p:attrNameLst>
                                      </p:cBhvr>
                                      <p:to>
                                        <p:strVal val="visible"/>
                                      </p:to>
                                    </p:set>
                                    <p:anim calcmode="lin" valueType="num">
                                      <p:cBhvr additive="base">
                                        <p:cTn id="50" dur="750" fill="hold"/>
                                        <p:tgtEl>
                                          <p:spTgt spid="19">
                                            <p:txEl>
                                              <p:pRg st="8" end="8"/>
                                            </p:txEl>
                                          </p:spTgt>
                                        </p:tgtEl>
                                        <p:attrNameLst>
                                          <p:attrName>ppt_x</p:attrName>
                                        </p:attrNameLst>
                                      </p:cBhvr>
                                      <p:tavLst>
                                        <p:tav tm="0">
                                          <p:val>
                                            <p:strVal val="0-#ppt_w/2"/>
                                          </p:val>
                                        </p:tav>
                                        <p:tav tm="100000">
                                          <p:val>
                                            <p:strVal val="#ppt_x"/>
                                          </p:val>
                                        </p:tav>
                                      </p:tavLst>
                                    </p:anim>
                                    <p:anim calcmode="lin" valueType="num">
                                      <p:cBhvr additive="base">
                                        <p:cTn id="51" dur="750" fill="hold"/>
                                        <p:tgtEl>
                                          <p:spTgt spid="1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096A91-93C8-4C7A-BF68-944591874A6D}">
  <ds:schemaRefs>
    <ds:schemaRef ds:uri="16c05727-aa75-4e4a-9b5f-8a80a1165891"/>
    <ds:schemaRef ds:uri="71af3243-3dd4-4a8d-8c0d-dd76da1f02a5"/>
    <ds:schemaRef ds:uri="http://purl.org/dc/elements/1.1/"/>
    <ds:schemaRef ds:uri="http://schemas.microsoft.com/office/2006/metadata/properties"/>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850</TotalTime>
  <Words>1000</Words>
  <Application>Microsoft Office PowerPoint</Application>
  <PresentationFormat>Custom</PresentationFormat>
  <Paragraphs>174</Paragraphs>
  <Slides>15</Slides>
  <Notes>10</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Office Theme</vt:lpstr>
      <vt:lpstr>Equation</vt:lpstr>
      <vt:lpstr> BÀI TẬP CHƯƠNG 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ACER</cp:lastModifiedBy>
  <cp:revision>36</cp:revision>
  <dcterms:created xsi:type="dcterms:W3CDTF">2021-06-07T13:44:30Z</dcterms:created>
  <dcterms:modified xsi:type="dcterms:W3CDTF">2021-08-02T10:12:34Z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