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75" r:id="rId3"/>
    <p:sldId id="286" r:id="rId4"/>
    <p:sldId id="287" r:id="rId5"/>
    <p:sldId id="288" r:id="rId6"/>
    <p:sldId id="289" r:id="rId7"/>
    <p:sldId id="293" r:id="rId8"/>
    <p:sldId id="290" r:id="rId9"/>
    <p:sldId id="292" r:id="rId10"/>
    <p:sldId id="294" r:id="rId11"/>
    <p:sldId id="257" r:id="rId12"/>
    <p:sldId id="264" r:id="rId13"/>
    <p:sldId id="258" r:id="rId14"/>
    <p:sldId id="259" r:id="rId15"/>
    <p:sldId id="260" r:id="rId16"/>
    <p:sldId id="262" r:id="rId17"/>
    <p:sldId id="261" r:id="rId18"/>
    <p:sldId id="263" r:id="rId19"/>
    <p:sldId id="270" r:id="rId20"/>
    <p:sldId id="278" r:id="rId21"/>
    <p:sldId id="279" r:id="rId22"/>
    <p:sldId id="282" r:id="rId23"/>
    <p:sldId id="283" r:id="rId24"/>
    <p:sldId id="285"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3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05" autoAdjust="0"/>
  </p:normalViewPr>
  <p:slideViewPr>
    <p:cSldViewPr>
      <p:cViewPr varScale="1">
        <p:scale>
          <a:sx n="65" d="100"/>
          <a:sy n="65" d="100"/>
        </p:scale>
        <p:origin x="1320"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E58E5-BE33-46CC-BE7A-A6C585D69952}" type="datetimeFigureOut">
              <a:rPr lang="en-US" smtClean="0"/>
              <a:t>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CA007-0E24-4BB8-97A0-7639F675F719}" type="slidenum">
              <a:rPr lang="en-US" smtClean="0"/>
              <a:t>‹#›</a:t>
            </a:fld>
            <a:endParaRPr lang="en-US"/>
          </a:p>
        </p:txBody>
      </p:sp>
    </p:spTree>
    <p:extLst>
      <p:ext uri="{BB962C8B-B14F-4D97-AF65-F5344CB8AC3E}">
        <p14:creationId xmlns:p14="http://schemas.microsoft.com/office/powerpoint/2010/main" val="2166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9CA007-0E24-4BB8-97A0-7639F675F719}" type="slidenum">
              <a:rPr lang="en-US" smtClean="0"/>
              <a:t>12</a:t>
            </a:fld>
            <a:endParaRPr lang="en-US"/>
          </a:p>
        </p:txBody>
      </p:sp>
    </p:spTree>
    <p:extLst>
      <p:ext uri="{BB962C8B-B14F-4D97-AF65-F5344CB8AC3E}">
        <p14:creationId xmlns:p14="http://schemas.microsoft.com/office/powerpoint/2010/main" val="87653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D31876-5378-468C-8BAF-0B193A78AB34}"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9C78D-85F1-434E-830A-27E213F27619}" type="slidenum">
              <a:rPr lang="en-US" smtClean="0"/>
              <a:t>‹#›</a:t>
            </a:fld>
            <a:endParaRPr lang="en-US"/>
          </a:p>
        </p:txBody>
      </p:sp>
    </p:spTree>
    <p:extLst>
      <p:ext uri="{BB962C8B-B14F-4D97-AF65-F5344CB8AC3E}">
        <p14:creationId xmlns:p14="http://schemas.microsoft.com/office/powerpoint/2010/main" val="37784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31876-5378-468C-8BAF-0B193A78AB34}"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9C78D-85F1-434E-830A-27E213F27619}" type="slidenum">
              <a:rPr lang="en-US" smtClean="0"/>
              <a:t>‹#›</a:t>
            </a:fld>
            <a:endParaRPr lang="en-US"/>
          </a:p>
        </p:txBody>
      </p:sp>
    </p:spTree>
    <p:extLst>
      <p:ext uri="{BB962C8B-B14F-4D97-AF65-F5344CB8AC3E}">
        <p14:creationId xmlns:p14="http://schemas.microsoft.com/office/powerpoint/2010/main" val="59087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31876-5378-468C-8BAF-0B193A78AB34}"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9C78D-85F1-434E-830A-27E213F27619}" type="slidenum">
              <a:rPr lang="en-US" smtClean="0"/>
              <a:t>‹#›</a:t>
            </a:fld>
            <a:endParaRPr lang="en-US"/>
          </a:p>
        </p:txBody>
      </p:sp>
    </p:spTree>
    <p:extLst>
      <p:ext uri="{BB962C8B-B14F-4D97-AF65-F5344CB8AC3E}">
        <p14:creationId xmlns:p14="http://schemas.microsoft.com/office/powerpoint/2010/main" val="275627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grpSp>
      <p:sp>
        <p:nvSpPr>
          <p:cNvPr id="25703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570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CAF858-B895-4F1E-AA55-32972C506653}"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6434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5"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AC41B1-7739-405F-B6BC-90F29D684363}"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14"/>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86802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5"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EB888D-9008-4C0F-9D71-3BB1EEC47CEC}"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14"/>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509475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6"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CC8B0C-AA73-4200-B398-BF6C028CEC6E}"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Rectangle 14"/>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611258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8"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5854B4-25E5-4C79-B9C4-5C05DA1DA1FB}"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Rectangle 14"/>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649788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4"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BE6402-DDDD-42C1-B20F-73FFC0958516}"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Rectangle 14"/>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157894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3"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44E371-2848-48CD-BE56-30785491F674}"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Rectangle 14"/>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92825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6"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4A5284-025C-4180-AB00-B698A822142F}"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Rectangle 14"/>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27664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31876-5378-468C-8BAF-0B193A78AB34}"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9C78D-85F1-434E-830A-27E213F27619}" type="slidenum">
              <a:rPr lang="en-US" smtClean="0"/>
              <a:t>‹#›</a:t>
            </a:fld>
            <a:endParaRPr lang="en-US"/>
          </a:p>
        </p:txBody>
      </p:sp>
    </p:spTree>
    <p:extLst>
      <p:ext uri="{BB962C8B-B14F-4D97-AF65-F5344CB8AC3E}">
        <p14:creationId xmlns:p14="http://schemas.microsoft.com/office/powerpoint/2010/main" val="3272098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6"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CB7E2F-11E3-47FF-903F-C3BD1A49524E}"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Rectangle 14"/>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223596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5"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4CC249-D32C-42F3-AD14-4A21BA72D9B0}"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14"/>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488393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5"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DFE3B9A-61B5-48FD-B3BD-859871AD6D9F}"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14"/>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421417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838BD1-CE97-479D-ABD0-DFBF256B1DFE}"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9370426"/>
      </p:ext>
    </p:extLst>
  </p:cSld>
  <p:clrMapOvr>
    <a:masterClrMapping/>
  </p:clrMapOvr>
  <p:transition spd="med">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31876-5378-468C-8BAF-0B193A78AB34}"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9C78D-85F1-434E-830A-27E213F27619}" type="slidenum">
              <a:rPr lang="en-US" smtClean="0"/>
              <a:t>‹#›</a:t>
            </a:fld>
            <a:endParaRPr lang="en-US"/>
          </a:p>
        </p:txBody>
      </p:sp>
    </p:spTree>
    <p:extLst>
      <p:ext uri="{BB962C8B-B14F-4D97-AF65-F5344CB8AC3E}">
        <p14:creationId xmlns:p14="http://schemas.microsoft.com/office/powerpoint/2010/main" val="221411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D31876-5378-468C-8BAF-0B193A78AB34}"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9C78D-85F1-434E-830A-27E213F27619}" type="slidenum">
              <a:rPr lang="en-US" smtClean="0"/>
              <a:t>‹#›</a:t>
            </a:fld>
            <a:endParaRPr lang="en-US"/>
          </a:p>
        </p:txBody>
      </p:sp>
    </p:spTree>
    <p:extLst>
      <p:ext uri="{BB962C8B-B14F-4D97-AF65-F5344CB8AC3E}">
        <p14:creationId xmlns:p14="http://schemas.microsoft.com/office/powerpoint/2010/main" val="422618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D31876-5378-468C-8BAF-0B193A78AB34}" type="datetimeFigureOut">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9C78D-85F1-434E-830A-27E213F27619}" type="slidenum">
              <a:rPr lang="en-US" smtClean="0"/>
              <a:t>‹#›</a:t>
            </a:fld>
            <a:endParaRPr lang="en-US"/>
          </a:p>
        </p:txBody>
      </p:sp>
    </p:spTree>
    <p:extLst>
      <p:ext uri="{BB962C8B-B14F-4D97-AF65-F5344CB8AC3E}">
        <p14:creationId xmlns:p14="http://schemas.microsoft.com/office/powerpoint/2010/main" val="245615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D31876-5378-468C-8BAF-0B193A78AB34}" type="datetimeFigureOut">
              <a:rPr lang="en-US" smtClean="0"/>
              <a:t>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9C78D-85F1-434E-830A-27E213F27619}" type="slidenum">
              <a:rPr lang="en-US" smtClean="0"/>
              <a:t>‹#›</a:t>
            </a:fld>
            <a:endParaRPr lang="en-US"/>
          </a:p>
        </p:txBody>
      </p:sp>
    </p:spTree>
    <p:extLst>
      <p:ext uri="{BB962C8B-B14F-4D97-AF65-F5344CB8AC3E}">
        <p14:creationId xmlns:p14="http://schemas.microsoft.com/office/powerpoint/2010/main" val="145010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31876-5378-468C-8BAF-0B193A78AB34}" type="datetimeFigureOut">
              <a:rPr lang="en-US" smtClean="0"/>
              <a:t>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9C78D-85F1-434E-830A-27E213F27619}" type="slidenum">
              <a:rPr lang="en-US" smtClean="0"/>
              <a:t>‹#›</a:t>
            </a:fld>
            <a:endParaRPr lang="en-US"/>
          </a:p>
        </p:txBody>
      </p:sp>
    </p:spTree>
    <p:extLst>
      <p:ext uri="{BB962C8B-B14F-4D97-AF65-F5344CB8AC3E}">
        <p14:creationId xmlns:p14="http://schemas.microsoft.com/office/powerpoint/2010/main" val="88922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31876-5378-468C-8BAF-0B193A78AB34}"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9C78D-85F1-434E-830A-27E213F27619}" type="slidenum">
              <a:rPr lang="en-US" smtClean="0"/>
              <a:t>‹#›</a:t>
            </a:fld>
            <a:endParaRPr lang="en-US"/>
          </a:p>
        </p:txBody>
      </p:sp>
    </p:spTree>
    <p:extLst>
      <p:ext uri="{BB962C8B-B14F-4D97-AF65-F5344CB8AC3E}">
        <p14:creationId xmlns:p14="http://schemas.microsoft.com/office/powerpoint/2010/main" val="242685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31876-5378-468C-8BAF-0B193A78AB34}"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9C78D-85F1-434E-830A-27E213F27619}" type="slidenum">
              <a:rPr lang="en-US" smtClean="0"/>
              <a:t>‹#›</a:t>
            </a:fld>
            <a:endParaRPr lang="en-US"/>
          </a:p>
        </p:txBody>
      </p:sp>
    </p:spTree>
    <p:extLst>
      <p:ext uri="{BB962C8B-B14F-4D97-AF65-F5344CB8AC3E}">
        <p14:creationId xmlns:p14="http://schemas.microsoft.com/office/powerpoint/2010/main" val="288232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31876-5378-468C-8BAF-0B193A78AB34}" type="datetimeFigureOut">
              <a:rPr lang="en-US" smtClean="0"/>
              <a:t>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9C78D-85F1-434E-830A-27E213F27619}" type="slidenum">
              <a:rPr lang="en-US" smtClean="0"/>
              <a:t>‹#›</a:t>
            </a:fld>
            <a:endParaRPr lang="en-US"/>
          </a:p>
        </p:txBody>
      </p:sp>
    </p:spTree>
    <p:extLst>
      <p:ext uri="{BB962C8B-B14F-4D97-AF65-F5344CB8AC3E}">
        <p14:creationId xmlns:p14="http://schemas.microsoft.com/office/powerpoint/2010/main" val="416069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600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FA8077-382C-42A6-A35B-6559A8DBEF5C}"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560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2560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2560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2560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2560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grpSp>
        <p:sp>
          <p:nvSpPr>
            <p:cNvPr id="2560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2560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grpSp>
      <p:sp>
        <p:nvSpPr>
          <p:cNvPr id="2560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60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34625368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slide" Target="slide19.xml"/><Relationship Id="rId3" Type="http://schemas.openxmlformats.org/officeDocument/2006/relationships/slide" Target="slide13.xml"/><Relationship Id="rId7" Type="http://schemas.openxmlformats.org/officeDocument/2006/relationships/slide" Target="slide4.xml"/><Relationship Id="rId12" Type="http://schemas.openxmlformats.org/officeDocument/2006/relationships/slide" Target="slide18.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17.xml"/><Relationship Id="rId5" Type="http://schemas.openxmlformats.org/officeDocument/2006/relationships/slide" Target="slide15.xml"/><Relationship Id="rId10" Type="http://schemas.openxmlformats.org/officeDocument/2006/relationships/image" Target="../media/image17.gif"/><Relationship Id="rId4" Type="http://schemas.openxmlformats.org/officeDocument/2006/relationships/slide" Target="slide14.xml"/><Relationship Id="rId9"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audio" Target="../media/audio2.wav"/><Relationship Id="rId7"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21.gif"/><Relationship Id="rId10" Type="http://schemas.openxmlformats.org/officeDocument/2006/relationships/slide" Target="slide11.xml"/><Relationship Id="rId4" Type="http://schemas.openxmlformats.org/officeDocument/2006/relationships/audio" Target="../media/audio3.wav"/><Relationship Id="rId9" Type="http://schemas.openxmlformats.org/officeDocument/2006/relationships/image" Target="../media/image14.gi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jpeg"/><Relationship Id="rId2" Type="http://schemas.openxmlformats.org/officeDocument/2006/relationships/hyperlink" Target="file:///G:\HAI\DAY%20THUC%20HANH\vo\lop%206\My%20Documents\SONG\ATGT%20(khoi7)\vong3(khoi7).ppt" TargetMode="Externa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slide" Target="slide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file:///G:\HAI\DAY%20THUC%20HANH\vo\lop%206\My%20Documents\SONG\ATGT%20(khoi7)\vong3(khoi7).ppt" TargetMode="External"/><Relationship Id="rId7"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slide" Target="slide24.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1975" cy="1333500"/>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95250"/>
            <a:ext cx="561975" cy="13335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78" y="95250"/>
            <a:ext cx="857250" cy="2667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05486"/>
            <a:ext cx="857250" cy="2667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832" y="105486"/>
            <a:ext cx="857250" cy="2667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95250"/>
            <a:ext cx="857250" cy="266700"/>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053" y="119134"/>
            <a:ext cx="857250" cy="266700"/>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368" y="95250"/>
            <a:ext cx="857250" cy="2667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50" y="95250"/>
            <a:ext cx="857250" cy="266700"/>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902" y="95250"/>
            <a:ext cx="857250" cy="266700"/>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852" y="91554"/>
            <a:ext cx="857250" cy="266700"/>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 y="5905500"/>
            <a:ext cx="1428750" cy="952500"/>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660" y="5918061"/>
            <a:ext cx="1428750" cy="952500"/>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294" y="5905500"/>
            <a:ext cx="1428750" cy="952500"/>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6044" y="5918061"/>
            <a:ext cx="1428750" cy="952500"/>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755" y="5905500"/>
            <a:ext cx="1428750" cy="952500"/>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877" y="5858068"/>
            <a:ext cx="1428750" cy="952500"/>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035" y="5888440"/>
            <a:ext cx="1428750" cy="952500"/>
          </a:xfrm>
          <a:prstGeom prst="rect">
            <a:avLst/>
          </a:prstGeom>
        </p:spPr>
      </p:pic>
      <p:sp>
        <p:nvSpPr>
          <p:cNvPr id="42" name="Rectangle 41"/>
          <p:cNvSpPr/>
          <p:nvPr/>
        </p:nvSpPr>
        <p:spPr>
          <a:xfrm>
            <a:off x="3224510" y="1295400"/>
            <a:ext cx="2694969"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vi-V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vi-VN"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BÀI </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14</a:t>
            </a:r>
            <a:r>
              <a:rPr lang="vi-V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3" name="Rectangle 42"/>
          <p:cNvSpPr/>
          <p:nvPr/>
        </p:nvSpPr>
        <p:spPr>
          <a:xfrm>
            <a:off x="1235219" y="2904367"/>
            <a:ext cx="6673557" cy="1569660"/>
          </a:xfrm>
          <a:prstGeom prst="rect">
            <a:avLst/>
          </a:prstGeom>
          <a:noFill/>
        </p:spPr>
        <p:txBody>
          <a:bodyPr wrap="none">
            <a:spAutoFit/>
          </a:bodyPr>
          <a:lstStyle/>
          <a:p>
            <a:pPr algn="ctr">
              <a:defRPr/>
            </a:pPr>
            <a:r>
              <a:rPr lang="en-US" sz="4800"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QUYỀN </a:t>
            </a:r>
            <a:r>
              <a:rPr lang="en-US" sz="4800" b="1"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VÀ NGHĨA VỤ</a:t>
            </a:r>
          </a:p>
          <a:p>
            <a:pPr algn="ctr">
              <a:defRPr/>
            </a:pPr>
            <a:r>
              <a:rPr lang="en-US" sz="4800" b="1"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LAO ĐỘNG (T2)</a:t>
            </a:r>
            <a:endParaRPr lang="en-US" sz="48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endParaRPr>
          </a:p>
        </p:txBody>
      </p:sp>
      <p:sp>
        <p:nvSpPr>
          <p:cNvPr id="44" name="Rectangle 43"/>
          <p:cNvSpPr/>
          <p:nvPr/>
        </p:nvSpPr>
        <p:spPr>
          <a:xfrm>
            <a:off x="-156020" y="4445889"/>
            <a:ext cx="9094884" cy="707886"/>
          </a:xfrm>
          <a:prstGeom prst="rect">
            <a:avLst/>
          </a:prstGeom>
          <a:noFill/>
        </p:spPr>
        <p:txBody>
          <a:bodyPr>
            <a:spAutoFit/>
          </a:bodyPr>
          <a:lstStyle/>
          <a:p>
            <a:pPr algn="ctr">
              <a:defRPr/>
            </a:pPr>
            <a:r>
              <a:rPr lang="vi-VN" sz="4000" b="1" dirty="0" smtClean="0">
                <a:ln w="10541" cmpd="sng">
                  <a:solidFill>
                    <a:srgbClr val="7D7D7D">
                      <a:tint val="100000"/>
                      <a:shade val="100000"/>
                      <a:satMod val="110000"/>
                    </a:srgbClr>
                  </a:solidFill>
                  <a:prstDash val="solid"/>
                </a:ln>
                <a:solidFill>
                  <a:schemeClr val="tx1"/>
                </a:solidFill>
                <a:latin typeface="Times New Roman" pitchFamily="18" charset="0"/>
                <a:cs typeface="Times New Roman" pitchFamily="18" charset="0"/>
              </a:rPr>
              <a:t> </a:t>
            </a:r>
            <a:endParaRPr lang="en-US" sz="4000" b="1" dirty="0">
              <a:ln w="10541" cmpd="sng">
                <a:solidFill>
                  <a:srgbClr val="7D7D7D">
                    <a:tint val="100000"/>
                    <a:shade val="100000"/>
                    <a:satMod val="110000"/>
                  </a:srgbClr>
                </a:solidFill>
                <a:prstDash val="solid"/>
              </a:ln>
              <a:solidFill>
                <a:schemeClr val="tx1"/>
              </a:solidFill>
              <a:latin typeface="Times New Roman" pitchFamily="18" charset="0"/>
              <a:cs typeface="Times New Roman" pitchFamily="18" charset="0"/>
            </a:endParaRPr>
          </a:p>
        </p:txBody>
      </p:sp>
      <p:sp>
        <p:nvSpPr>
          <p:cNvPr id="45" name="AutoShape 3"/>
          <p:cNvSpPr>
            <a:spLocks noChangeArrowheads="1"/>
          </p:cNvSpPr>
          <p:nvPr/>
        </p:nvSpPr>
        <p:spPr bwMode="auto">
          <a:xfrm>
            <a:off x="7315200" y="4876800"/>
            <a:ext cx="428625" cy="409575"/>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endParaRPr lang="vi-VN">
              <a:solidFill>
                <a:srgbClr val="FFFFFF"/>
              </a:solidFill>
              <a:latin typeface="Times New Roman" panose="02020603050405020304" pitchFamily="18" charset="0"/>
            </a:endParaRPr>
          </a:p>
        </p:txBody>
      </p:sp>
      <p:sp>
        <p:nvSpPr>
          <p:cNvPr id="46" name="AutoShape 4"/>
          <p:cNvSpPr>
            <a:spLocks noChangeArrowheads="1"/>
          </p:cNvSpPr>
          <p:nvPr/>
        </p:nvSpPr>
        <p:spPr bwMode="auto">
          <a:xfrm>
            <a:off x="0" y="3505200"/>
            <a:ext cx="366713" cy="431800"/>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endParaRPr lang="vi-VN">
              <a:solidFill>
                <a:srgbClr val="FFFFFF"/>
              </a:solidFill>
              <a:latin typeface="Times New Roman" panose="02020603050405020304" pitchFamily="18" charset="0"/>
            </a:endParaRPr>
          </a:p>
        </p:txBody>
      </p:sp>
      <p:sp>
        <p:nvSpPr>
          <p:cNvPr id="47" name="AutoShape 5"/>
          <p:cNvSpPr>
            <a:spLocks noChangeArrowheads="1"/>
          </p:cNvSpPr>
          <p:nvPr/>
        </p:nvSpPr>
        <p:spPr bwMode="auto">
          <a:xfrm>
            <a:off x="133350" y="532765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a:solidFill>
                <a:srgbClr val="FFFFFF"/>
              </a:solidFill>
            </a:endParaRPr>
          </a:p>
        </p:txBody>
      </p:sp>
      <p:sp>
        <p:nvSpPr>
          <p:cNvPr id="48" name="AutoShape 7"/>
          <p:cNvSpPr>
            <a:spLocks noChangeArrowheads="1"/>
          </p:cNvSpPr>
          <p:nvPr/>
        </p:nvSpPr>
        <p:spPr bwMode="auto">
          <a:xfrm>
            <a:off x="1498600" y="76200"/>
            <a:ext cx="457200" cy="6858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endParaRPr lang="vi-VN">
              <a:solidFill>
                <a:srgbClr val="FFFFFF"/>
              </a:solidFill>
              <a:latin typeface="Times New Roman" panose="02020603050405020304" pitchFamily="18" charset="0"/>
            </a:endParaRPr>
          </a:p>
        </p:txBody>
      </p:sp>
      <p:sp>
        <p:nvSpPr>
          <p:cNvPr id="49" name="AutoShape 8"/>
          <p:cNvSpPr>
            <a:spLocks noChangeArrowheads="1"/>
          </p:cNvSpPr>
          <p:nvPr/>
        </p:nvSpPr>
        <p:spPr bwMode="auto">
          <a:xfrm>
            <a:off x="4762500" y="981075"/>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a:solidFill>
                <a:srgbClr val="FFFFFF"/>
              </a:solidFill>
            </a:endParaRPr>
          </a:p>
        </p:txBody>
      </p:sp>
      <p:sp>
        <p:nvSpPr>
          <p:cNvPr id="50" name="AutoShape 9"/>
          <p:cNvSpPr>
            <a:spLocks noChangeArrowheads="1"/>
          </p:cNvSpPr>
          <p:nvPr/>
        </p:nvSpPr>
        <p:spPr bwMode="auto">
          <a:xfrm>
            <a:off x="342900" y="1922463"/>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a:solidFill>
                <a:srgbClr val="FFFFFF"/>
              </a:solidFill>
            </a:endParaRPr>
          </a:p>
        </p:txBody>
      </p:sp>
      <p:sp>
        <p:nvSpPr>
          <p:cNvPr id="51" name="AutoShape 10"/>
          <p:cNvSpPr>
            <a:spLocks noChangeArrowheads="1"/>
          </p:cNvSpPr>
          <p:nvPr/>
        </p:nvSpPr>
        <p:spPr bwMode="auto">
          <a:xfrm>
            <a:off x="7329488" y="76200"/>
            <a:ext cx="366712"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endParaRPr lang="vi-VN">
              <a:solidFill>
                <a:srgbClr val="FFFFFF"/>
              </a:solidFill>
              <a:latin typeface="Times New Roman" panose="02020603050405020304" pitchFamily="18" charset="0"/>
            </a:endParaRPr>
          </a:p>
        </p:txBody>
      </p:sp>
      <p:sp>
        <p:nvSpPr>
          <p:cNvPr id="52" name="AutoShape 11"/>
          <p:cNvSpPr>
            <a:spLocks noChangeArrowheads="1"/>
          </p:cNvSpPr>
          <p:nvPr/>
        </p:nvSpPr>
        <p:spPr bwMode="auto">
          <a:xfrm>
            <a:off x="3792538" y="2498725"/>
            <a:ext cx="366712" cy="431800"/>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endParaRPr lang="vi-VN">
              <a:solidFill>
                <a:srgbClr val="FFFFFF"/>
              </a:solidFill>
              <a:latin typeface="Times New Roman" panose="02020603050405020304" pitchFamily="18" charset="0"/>
            </a:endParaRPr>
          </a:p>
        </p:txBody>
      </p:sp>
      <p:sp>
        <p:nvSpPr>
          <p:cNvPr id="53" name="AutoShape 13"/>
          <p:cNvSpPr>
            <a:spLocks noChangeArrowheads="1"/>
          </p:cNvSpPr>
          <p:nvPr/>
        </p:nvSpPr>
        <p:spPr bwMode="auto">
          <a:xfrm>
            <a:off x="1244600" y="1165225"/>
            <a:ext cx="508000" cy="403225"/>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endParaRPr lang="vi-VN">
              <a:solidFill>
                <a:srgbClr val="FFFFFF"/>
              </a:solidFill>
              <a:latin typeface="Times New Roman" panose="02020603050405020304" pitchFamily="18" charset="0"/>
            </a:endParaRPr>
          </a:p>
        </p:txBody>
      </p:sp>
      <p:sp>
        <p:nvSpPr>
          <p:cNvPr id="54" name="AutoShape 14"/>
          <p:cNvSpPr>
            <a:spLocks noChangeArrowheads="1"/>
          </p:cNvSpPr>
          <p:nvPr/>
        </p:nvSpPr>
        <p:spPr bwMode="auto">
          <a:xfrm>
            <a:off x="8458200" y="19812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a:solidFill>
                <a:srgbClr val="FFFFFF"/>
              </a:solidFill>
            </a:endParaRPr>
          </a:p>
        </p:txBody>
      </p:sp>
      <p:sp>
        <p:nvSpPr>
          <p:cNvPr id="55" name="AutoShape 15"/>
          <p:cNvSpPr>
            <a:spLocks noChangeArrowheads="1"/>
          </p:cNvSpPr>
          <p:nvPr/>
        </p:nvSpPr>
        <p:spPr bwMode="auto">
          <a:xfrm>
            <a:off x="3429000" y="60198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endParaRPr lang="vi-VN">
              <a:solidFill>
                <a:srgbClr val="FFFFFF"/>
              </a:solidFill>
              <a:latin typeface="Times New Roman" panose="02020603050405020304" pitchFamily="18" charset="0"/>
            </a:endParaRPr>
          </a:p>
        </p:txBody>
      </p:sp>
      <p:sp>
        <p:nvSpPr>
          <p:cNvPr id="56" name="AutoShape 16"/>
          <p:cNvSpPr>
            <a:spLocks noChangeArrowheads="1"/>
          </p:cNvSpPr>
          <p:nvPr/>
        </p:nvSpPr>
        <p:spPr bwMode="auto">
          <a:xfrm>
            <a:off x="8305800" y="403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endParaRPr lang="vi-VN">
              <a:solidFill>
                <a:srgbClr val="FFFFFF"/>
              </a:solidFill>
              <a:latin typeface="Times New Roman" panose="02020603050405020304" pitchFamily="18" charset="0"/>
            </a:endParaRPr>
          </a:p>
        </p:txBody>
      </p:sp>
      <p:sp>
        <p:nvSpPr>
          <p:cNvPr id="57" name="AutoShape 17"/>
          <p:cNvSpPr>
            <a:spLocks noChangeArrowheads="1"/>
          </p:cNvSpPr>
          <p:nvPr/>
        </p:nvSpPr>
        <p:spPr bwMode="auto">
          <a:xfrm>
            <a:off x="2286000" y="5181600"/>
            <a:ext cx="609600" cy="685800"/>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a:solidFill>
                <a:srgbClr val="FFFFFF"/>
              </a:solidFill>
            </a:endParaRPr>
          </a:p>
        </p:txBody>
      </p:sp>
      <p:sp>
        <p:nvSpPr>
          <p:cNvPr id="58" name="AutoShape 18"/>
          <p:cNvSpPr>
            <a:spLocks noChangeArrowheads="1"/>
          </p:cNvSpPr>
          <p:nvPr/>
        </p:nvSpPr>
        <p:spPr bwMode="auto">
          <a:xfrm>
            <a:off x="5599113" y="5618163"/>
            <a:ext cx="457200" cy="6858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endParaRPr lang="vi-VN">
              <a:solidFill>
                <a:srgbClr val="FFFFFF"/>
              </a:solidFill>
              <a:latin typeface="Times New Roman" panose="02020603050405020304" pitchFamily="18" charset="0"/>
            </a:endParaRPr>
          </a:p>
        </p:txBody>
      </p:sp>
      <p:sp>
        <p:nvSpPr>
          <p:cNvPr id="59" name="AutoShape 19"/>
          <p:cNvSpPr>
            <a:spLocks noChangeArrowheads="1"/>
          </p:cNvSpPr>
          <p:nvPr/>
        </p:nvSpPr>
        <p:spPr bwMode="auto">
          <a:xfrm>
            <a:off x="7681913" y="5770563"/>
            <a:ext cx="533400" cy="5334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a:solidFill>
                <a:srgbClr val="FFFFFF"/>
              </a:solidFill>
            </a:endParaRPr>
          </a:p>
        </p:txBody>
      </p:sp>
      <p:sp>
        <p:nvSpPr>
          <p:cNvPr id="60" name="AutoShape 20"/>
          <p:cNvSpPr>
            <a:spLocks noChangeArrowheads="1"/>
          </p:cNvSpPr>
          <p:nvPr/>
        </p:nvSpPr>
        <p:spPr bwMode="auto">
          <a:xfrm>
            <a:off x="1200150" y="5843588"/>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endParaRPr lang="vi-VN">
              <a:solidFill>
                <a:srgbClr val="FFFFFF"/>
              </a:solidFill>
              <a:latin typeface="Times New Roman" panose="02020603050405020304" pitchFamily="18" charset="0"/>
            </a:endParaRPr>
          </a:p>
        </p:txBody>
      </p:sp>
      <p:sp>
        <p:nvSpPr>
          <p:cNvPr id="61" name="AutoShape 21"/>
          <p:cNvSpPr>
            <a:spLocks noChangeArrowheads="1"/>
          </p:cNvSpPr>
          <p:nvPr/>
        </p:nvSpPr>
        <p:spPr bwMode="auto">
          <a:xfrm>
            <a:off x="6400800" y="6019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endParaRPr lang="vi-VN">
              <a:solidFill>
                <a:srgbClr val="FFFFFF"/>
              </a:solidFill>
              <a:latin typeface="Times New Roman" panose="02020603050405020304" pitchFamily="18" charset="0"/>
            </a:endParaRPr>
          </a:p>
        </p:txBody>
      </p:sp>
      <p:sp>
        <p:nvSpPr>
          <p:cNvPr id="62" name="AutoShape 22"/>
          <p:cNvSpPr>
            <a:spLocks noChangeArrowheads="1"/>
          </p:cNvSpPr>
          <p:nvPr/>
        </p:nvSpPr>
        <p:spPr bwMode="auto">
          <a:xfrm>
            <a:off x="8382000" y="51816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a:solidFill>
                <a:srgbClr val="FFFFFF"/>
              </a:solidFill>
            </a:endParaRPr>
          </a:p>
        </p:txBody>
      </p:sp>
    </p:spTree>
    <p:extLst>
      <p:ext uri="{BB962C8B-B14F-4D97-AF65-F5344CB8AC3E}">
        <p14:creationId xmlns:p14="http://schemas.microsoft.com/office/powerpoint/2010/main" val="382213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50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ppt_x</p:attrName>
                                        </p:attrNameLst>
                                      </p:cBhvr>
                                      <p:tavLst>
                                        <p:tav tm="0">
                                          <p:val>
                                            <p:fltVal val="0.5"/>
                                          </p:val>
                                        </p:tav>
                                        <p:tav tm="100000">
                                          <p:val>
                                            <p:strVal val="#ppt_x"/>
                                          </p:val>
                                        </p:tav>
                                      </p:tavLst>
                                    </p:anim>
                                    <p:anim calcmode="lin" valueType="num">
                                      <p:cBhvr>
                                        <p:cTn id="10" dur="1000" fill="hold"/>
                                        <p:tgtEl>
                                          <p:spTgt spid="45"/>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1000" fill="hold"/>
                                        <p:tgtEl>
                                          <p:spTgt spid="46"/>
                                        </p:tgtEl>
                                        <p:attrNameLst>
                                          <p:attrName>ppt_w</p:attrName>
                                        </p:attrNameLst>
                                      </p:cBhvr>
                                      <p:tavLst>
                                        <p:tav tm="0">
                                          <p:val>
                                            <p:fltVal val="0"/>
                                          </p:val>
                                        </p:tav>
                                        <p:tav tm="100000">
                                          <p:val>
                                            <p:strVal val="#ppt_w"/>
                                          </p:val>
                                        </p:tav>
                                      </p:tavLst>
                                    </p:anim>
                                    <p:anim calcmode="lin" valueType="num">
                                      <p:cBhvr>
                                        <p:cTn id="14" dur="1000" fill="hold"/>
                                        <p:tgtEl>
                                          <p:spTgt spid="46"/>
                                        </p:tgtEl>
                                        <p:attrNameLst>
                                          <p:attrName>ppt_h</p:attrName>
                                        </p:attrNameLst>
                                      </p:cBhvr>
                                      <p:tavLst>
                                        <p:tav tm="0">
                                          <p:val>
                                            <p:fltVal val="0"/>
                                          </p:val>
                                        </p:tav>
                                        <p:tav tm="100000">
                                          <p:val>
                                            <p:strVal val="#ppt_h"/>
                                          </p:val>
                                        </p:tav>
                                      </p:tavLst>
                                    </p:anim>
                                    <p:anim calcmode="lin" valueType="num">
                                      <p:cBhvr>
                                        <p:cTn id="15" dur="1000" fill="hold"/>
                                        <p:tgtEl>
                                          <p:spTgt spid="46"/>
                                        </p:tgtEl>
                                        <p:attrNameLst>
                                          <p:attrName>ppt_x</p:attrName>
                                        </p:attrNameLst>
                                      </p:cBhvr>
                                      <p:tavLst>
                                        <p:tav tm="0">
                                          <p:val>
                                            <p:fltVal val="0.5"/>
                                          </p:val>
                                        </p:tav>
                                        <p:tav tm="100000">
                                          <p:val>
                                            <p:strVal val="#ppt_x"/>
                                          </p:val>
                                        </p:tav>
                                      </p:tavLst>
                                    </p:anim>
                                    <p:anim calcmode="lin" valueType="num">
                                      <p:cBhvr>
                                        <p:cTn id="16" dur="1000" fill="hold"/>
                                        <p:tgtEl>
                                          <p:spTgt spid="46"/>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1000" fill="hold"/>
                                        <p:tgtEl>
                                          <p:spTgt spid="47"/>
                                        </p:tgtEl>
                                        <p:attrNameLst>
                                          <p:attrName>ppt_w</p:attrName>
                                        </p:attrNameLst>
                                      </p:cBhvr>
                                      <p:tavLst>
                                        <p:tav tm="0">
                                          <p:val>
                                            <p:fltVal val="0"/>
                                          </p:val>
                                        </p:tav>
                                        <p:tav tm="100000">
                                          <p:val>
                                            <p:strVal val="#ppt_w"/>
                                          </p:val>
                                        </p:tav>
                                      </p:tavLst>
                                    </p:anim>
                                    <p:anim calcmode="lin" valueType="num">
                                      <p:cBhvr>
                                        <p:cTn id="20" dur="1000" fill="hold"/>
                                        <p:tgtEl>
                                          <p:spTgt spid="47"/>
                                        </p:tgtEl>
                                        <p:attrNameLst>
                                          <p:attrName>ppt_h</p:attrName>
                                        </p:attrNameLst>
                                      </p:cBhvr>
                                      <p:tavLst>
                                        <p:tav tm="0">
                                          <p:val>
                                            <p:fltVal val="0"/>
                                          </p:val>
                                        </p:tav>
                                        <p:tav tm="100000">
                                          <p:val>
                                            <p:strVal val="#ppt_h"/>
                                          </p:val>
                                        </p:tav>
                                      </p:tavLst>
                                    </p:anim>
                                    <p:anim calcmode="lin" valueType="num">
                                      <p:cBhvr>
                                        <p:cTn id="21" dur="1000" fill="hold"/>
                                        <p:tgtEl>
                                          <p:spTgt spid="47"/>
                                        </p:tgtEl>
                                        <p:attrNameLst>
                                          <p:attrName>ppt_x</p:attrName>
                                        </p:attrNameLst>
                                      </p:cBhvr>
                                      <p:tavLst>
                                        <p:tav tm="0">
                                          <p:val>
                                            <p:fltVal val="0.5"/>
                                          </p:val>
                                        </p:tav>
                                        <p:tav tm="100000">
                                          <p:val>
                                            <p:strVal val="#ppt_x"/>
                                          </p:val>
                                        </p:tav>
                                      </p:tavLst>
                                    </p:anim>
                                    <p:anim calcmode="lin" valueType="num">
                                      <p:cBhvr>
                                        <p:cTn id="22" dur="1000" fill="hold"/>
                                        <p:tgtEl>
                                          <p:spTgt spid="47"/>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50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ppt_x</p:attrName>
                                        </p:attrNameLst>
                                      </p:cBhvr>
                                      <p:tavLst>
                                        <p:tav tm="0">
                                          <p:val>
                                            <p:fltVal val="0.5"/>
                                          </p:val>
                                        </p:tav>
                                        <p:tav tm="100000">
                                          <p:val>
                                            <p:strVal val="#ppt_x"/>
                                          </p:val>
                                        </p:tav>
                                      </p:tavLst>
                                    </p:anim>
                                    <p:anim calcmode="lin" valueType="num">
                                      <p:cBhvr>
                                        <p:cTn id="28" dur="1000" fill="hold"/>
                                        <p:tgtEl>
                                          <p:spTgt spid="48"/>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1000" fill="hold"/>
                                        <p:tgtEl>
                                          <p:spTgt spid="49"/>
                                        </p:tgtEl>
                                        <p:attrNameLst>
                                          <p:attrName>ppt_w</p:attrName>
                                        </p:attrNameLst>
                                      </p:cBhvr>
                                      <p:tavLst>
                                        <p:tav tm="0">
                                          <p:val>
                                            <p:fltVal val="0"/>
                                          </p:val>
                                        </p:tav>
                                        <p:tav tm="100000">
                                          <p:val>
                                            <p:strVal val="#ppt_w"/>
                                          </p:val>
                                        </p:tav>
                                      </p:tavLst>
                                    </p:anim>
                                    <p:anim calcmode="lin" valueType="num">
                                      <p:cBhvr>
                                        <p:cTn id="32" dur="1000" fill="hold"/>
                                        <p:tgtEl>
                                          <p:spTgt spid="49"/>
                                        </p:tgtEl>
                                        <p:attrNameLst>
                                          <p:attrName>ppt_h</p:attrName>
                                        </p:attrNameLst>
                                      </p:cBhvr>
                                      <p:tavLst>
                                        <p:tav tm="0">
                                          <p:val>
                                            <p:fltVal val="0"/>
                                          </p:val>
                                        </p:tav>
                                        <p:tav tm="100000">
                                          <p:val>
                                            <p:strVal val="#ppt_h"/>
                                          </p:val>
                                        </p:tav>
                                      </p:tavLst>
                                    </p:anim>
                                    <p:anim calcmode="lin" valueType="num">
                                      <p:cBhvr>
                                        <p:cTn id="33" dur="1000" fill="hold"/>
                                        <p:tgtEl>
                                          <p:spTgt spid="49"/>
                                        </p:tgtEl>
                                        <p:attrNameLst>
                                          <p:attrName>ppt_x</p:attrName>
                                        </p:attrNameLst>
                                      </p:cBhvr>
                                      <p:tavLst>
                                        <p:tav tm="0">
                                          <p:val>
                                            <p:fltVal val="0.5"/>
                                          </p:val>
                                        </p:tav>
                                        <p:tav tm="100000">
                                          <p:val>
                                            <p:strVal val="#ppt_x"/>
                                          </p:val>
                                        </p:tav>
                                      </p:tavLst>
                                    </p:anim>
                                    <p:anim calcmode="lin" valueType="num">
                                      <p:cBhvr>
                                        <p:cTn id="34" dur="1000" fill="hold"/>
                                        <p:tgtEl>
                                          <p:spTgt spid="49"/>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1000" fill="hold"/>
                                        <p:tgtEl>
                                          <p:spTgt spid="50"/>
                                        </p:tgtEl>
                                        <p:attrNameLst>
                                          <p:attrName>ppt_w</p:attrName>
                                        </p:attrNameLst>
                                      </p:cBhvr>
                                      <p:tavLst>
                                        <p:tav tm="0">
                                          <p:val>
                                            <p:fltVal val="0"/>
                                          </p:val>
                                        </p:tav>
                                        <p:tav tm="100000">
                                          <p:val>
                                            <p:strVal val="#ppt_w"/>
                                          </p:val>
                                        </p:tav>
                                      </p:tavLst>
                                    </p:anim>
                                    <p:anim calcmode="lin" valueType="num">
                                      <p:cBhvr>
                                        <p:cTn id="38" dur="1000" fill="hold"/>
                                        <p:tgtEl>
                                          <p:spTgt spid="50"/>
                                        </p:tgtEl>
                                        <p:attrNameLst>
                                          <p:attrName>ppt_h</p:attrName>
                                        </p:attrNameLst>
                                      </p:cBhvr>
                                      <p:tavLst>
                                        <p:tav tm="0">
                                          <p:val>
                                            <p:fltVal val="0"/>
                                          </p:val>
                                        </p:tav>
                                        <p:tav tm="100000">
                                          <p:val>
                                            <p:strVal val="#ppt_h"/>
                                          </p:val>
                                        </p:tav>
                                      </p:tavLst>
                                    </p:anim>
                                    <p:anim calcmode="lin" valueType="num">
                                      <p:cBhvr>
                                        <p:cTn id="39" dur="1000" fill="hold"/>
                                        <p:tgtEl>
                                          <p:spTgt spid="50"/>
                                        </p:tgtEl>
                                        <p:attrNameLst>
                                          <p:attrName>ppt_x</p:attrName>
                                        </p:attrNameLst>
                                      </p:cBhvr>
                                      <p:tavLst>
                                        <p:tav tm="0">
                                          <p:val>
                                            <p:fltVal val="0.5"/>
                                          </p:val>
                                        </p:tav>
                                        <p:tav tm="100000">
                                          <p:val>
                                            <p:strVal val="#ppt_x"/>
                                          </p:val>
                                        </p:tav>
                                      </p:tavLst>
                                    </p:anim>
                                    <p:anim calcmode="lin" valueType="num">
                                      <p:cBhvr>
                                        <p:cTn id="40" dur="1000" fill="hold"/>
                                        <p:tgtEl>
                                          <p:spTgt spid="50"/>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51"/>
                                        </p:tgtEl>
                                        <p:attrNameLst>
                                          <p:attrName>style.visibility</p:attrName>
                                        </p:attrNameLst>
                                      </p:cBhvr>
                                      <p:to>
                                        <p:strVal val="visible"/>
                                      </p:to>
                                    </p:set>
                                    <p:anim calcmode="lin" valueType="num">
                                      <p:cBhvr>
                                        <p:cTn id="43" dur="1000" fill="hold"/>
                                        <p:tgtEl>
                                          <p:spTgt spid="51"/>
                                        </p:tgtEl>
                                        <p:attrNameLst>
                                          <p:attrName>ppt_w</p:attrName>
                                        </p:attrNameLst>
                                      </p:cBhvr>
                                      <p:tavLst>
                                        <p:tav tm="0">
                                          <p:val>
                                            <p:fltVal val="0"/>
                                          </p:val>
                                        </p:tav>
                                        <p:tav tm="100000">
                                          <p:val>
                                            <p:strVal val="#ppt_w"/>
                                          </p:val>
                                        </p:tav>
                                      </p:tavLst>
                                    </p:anim>
                                    <p:anim calcmode="lin" valueType="num">
                                      <p:cBhvr>
                                        <p:cTn id="44" dur="1000" fill="hold"/>
                                        <p:tgtEl>
                                          <p:spTgt spid="51"/>
                                        </p:tgtEl>
                                        <p:attrNameLst>
                                          <p:attrName>ppt_h</p:attrName>
                                        </p:attrNameLst>
                                      </p:cBhvr>
                                      <p:tavLst>
                                        <p:tav tm="0">
                                          <p:val>
                                            <p:fltVal val="0"/>
                                          </p:val>
                                        </p:tav>
                                        <p:tav tm="100000">
                                          <p:val>
                                            <p:strVal val="#ppt_h"/>
                                          </p:val>
                                        </p:tav>
                                      </p:tavLst>
                                    </p:anim>
                                    <p:anim calcmode="lin" valueType="num">
                                      <p:cBhvr>
                                        <p:cTn id="45" dur="1000" fill="hold"/>
                                        <p:tgtEl>
                                          <p:spTgt spid="51"/>
                                        </p:tgtEl>
                                        <p:attrNameLst>
                                          <p:attrName>ppt_x</p:attrName>
                                        </p:attrNameLst>
                                      </p:cBhvr>
                                      <p:tavLst>
                                        <p:tav tm="0">
                                          <p:val>
                                            <p:fltVal val="0.5"/>
                                          </p:val>
                                        </p:tav>
                                        <p:tav tm="100000">
                                          <p:val>
                                            <p:strVal val="#ppt_x"/>
                                          </p:val>
                                        </p:tav>
                                      </p:tavLst>
                                    </p:anim>
                                    <p:anim calcmode="lin" valueType="num">
                                      <p:cBhvr>
                                        <p:cTn id="46" dur="1000" fill="hold"/>
                                        <p:tgtEl>
                                          <p:spTgt spid="51"/>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000"/>
                                  </p:stCondLst>
                                  <p:childTnLst>
                                    <p:set>
                                      <p:cBhvr>
                                        <p:cTn id="48" dur="1" fill="hold">
                                          <p:stCondLst>
                                            <p:cond delay="0"/>
                                          </p:stCondLst>
                                        </p:cTn>
                                        <p:tgtEl>
                                          <p:spTgt spid="52"/>
                                        </p:tgtEl>
                                        <p:attrNameLst>
                                          <p:attrName>style.visibility</p:attrName>
                                        </p:attrNameLst>
                                      </p:cBhvr>
                                      <p:to>
                                        <p:strVal val="visible"/>
                                      </p:to>
                                    </p:set>
                                    <p:anim calcmode="lin" valueType="num">
                                      <p:cBhvr>
                                        <p:cTn id="49" dur="1000" fill="hold"/>
                                        <p:tgtEl>
                                          <p:spTgt spid="52"/>
                                        </p:tgtEl>
                                        <p:attrNameLst>
                                          <p:attrName>ppt_w</p:attrName>
                                        </p:attrNameLst>
                                      </p:cBhvr>
                                      <p:tavLst>
                                        <p:tav tm="0">
                                          <p:val>
                                            <p:fltVal val="0"/>
                                          </p:val>
                                        </p:tav>
                                        <p:tav tm="100000">
                                          <p:val>
                                            <p:strVal val="#ppt_w"/>
                                          </p:val>
                                        </p:tav>
                                      </p:tavLst>
                                    </p:anim>
                                    <p:anim calcmode="lin" valueType="num">
                                      <p:cBhvr>
                                        <p:cTn id="50" dur="1000" fill="hold"/>
                                        <p:tgtEl>
                                          <p:spTgt spid="52"/>
                                        </p:tgtEl>
                                        <p:attrNameLst>
                                          <p:attrName>ppt_h</p:attrName>
                                        </p:attrNameLst>
                                      </p:cBhvr>
                                      <p:tavLst>
                                        <p:tav tm="0">
                                          <p:val>
                                            <p:fltVal val="0"/>
                                          </p:val>
                                        </p:tav>
                                        <p:tav tm="100000">
                                          <p:val>
                                            <p:strVal val="#ppt_h"/>
                                          </p:val>
                                        </p:tav>
                                      </p:tavLst>
                                    </p:anim>
                                    <p:anim calcmode="lin" valueType="num">
                                      <p:cBhvr>
                                        <p:cTn id="51" dur="1000" fill="hold"/>
                                        <p:tgtEl>
                                          <p:spTgt spid="52"/>
                                        </p:tgtEl>
                                        <p:attrNameLst>
                                          <p:attrName>ppt_x</p:attrName>
                                        </p:attrNameLst>
                                      </p:cBhvr>
                                      <p:tavLst>
                                        <p:tav tm="0">
                                          <p:val>
                                            <p:fltVal val="0.5"/>
                                          </p:val>
                                        </p:tav>
                                        <p:tav tm="100000">
                                          <p:val>
                                            <p:strVal val="#ppt_x"/>
                                          </p:val>
                                        </p:tav>
                                      </p:tavLst>
                                    </p:anim>
                                    <p:anim calcmode="lin" valueType="num">
                                      <p:cBhvr>
                                        <p:cTn id="52" dur="1000" fill="hold"/>
                                        <p:tgtEl>
                                          <p:spTgt spid="52"/>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p:cTn id="55" dur="1000" fill="hold"/>
                                        <p:tgtEl>
                                          <p:spTgt spid="53"/>
                                        </p:tgtEl>
                                        <p:attrNameLst>
                                          <p:attrName>ppt_w</p:attrName>
                                        </p:attrNameLst>
                                      </p:cBhvr>
                                      <p:tavLst>
                                        <p:tav tm="0">
                                          <p:val>
                                            <p:fltVal val="0"/>
                                          </p:val>
                                        </p:tav>
                                        <p:tav tm="100000">
                                          <p:val>
                                            <p:strVal val="#ppt_w"/>
                                          </p:val>
                                        </p:tav>
                                      </p:tavLst>
                                    </p:anim>
                                    <p:anim calcmode="lin" valueType="num">
                                      <p:cBhvr>
                                        <p:cTn id="56" dur="1000" fill="hold"/>
                                        <p:tgtEl>
                                          <p:spTgt spid="53"/>
                                        </p:tgtEl>
                                        <p:attrNameLst>
                                          <p:attrName>ppt_h</p:attrName>
                                        </p:attrNameLst>
                                      </p:cBhvr>
                                      <p:tavLst>
                                        <p:tav tm="0">
                                          <p:val>
                                            <p:fltVal val="0"/>
                                          </p:val>
                                        </p:tav>
                                        <p:tav tm="100000">
                                          <p:val>
                                            <p:strVal val="#ppt_h"/>
                                          </p:val>
                                        </p:tav>
                                      </p:tavLst>
                                    </p:anim>
                                    <p:anim calcmode="lin" valueType="num">
                                      <p:cBhvr>
                                        <p:cTn id="57" dur="1000" fill="hold"/>
                                        <p:tgtEl>
                                          <p:spTgt spid="53"/>
                                        </p:tgtEl>
                                        <p:attrNameLst>
                                          <p:attrName>ppt_x</p:attrName>
                                        </p:attrNameLst>
                                      </p:cBhvr>
                                      <p:tavLst>
                                        <p:tav tm="0">
                                          <p:val>
                                            <p:fltVal val="0.5"/>
                                          </p:val>
                                        </p:tav>
                                        <p:tav tm="100000">
                                          <p:val>
                                            <p:strVal val="#ppt_x"/>
                                          </p:val>
                                        </p:tav>
                                      </p:tavLst>
                                    </p:anim>
                                    <p:anim calcmode="lin" valueType="num">
                                      <p:cBhvr>
                                        <p:cTn id="58" dur="1000" fill="hold"/>
                                        <p:tgtEl>
                                          <p:spTgt spid="53"/>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1000" fill="hold"/>
                                        <p:tgtEl>
                                          <p:spTgt spid="54"/>
                                        </p:tgtEl>
                                        <p:attrNameLst>
                                          <p:attrName>ppt_w</p:attrName>
                                        </p:attrNameLst>
                                      </p:cBhvr>
                                      <p:tavLst>
                                        <p:tav tm="0">
                                          <p:val>
                                            <p:fltVal val="0"/>
                                          </p:val>
                                        </p:tav>
                                        <p:tav tm="100000">
                                          <p:val>
                                            <p:strVal val="#ppt_w"/>
                                          </p:val>
                                        </p:tav>
                                      </p:tavLst>
                                    </p:anim>
                                    <p:anim calcmode="lin" valueType="num">
                                      <p:cBhvr>
                                        <p:cTn id="62" dur="1000" fill="hold"/>
                                        <p:tgtEl>
                                          <p:spTgt spid="54"/>
                                        </p:tgtEl>
                                        <p:attrNameLst>
                                          <p:attrName>ppt_h</p:attrName>
                                        </p:attrNameLst>
                                      </p:cBhvr>
                                      <p:tavLst>
                                        <p:tav tm="0">
                                          <p:val>
                                            <p:fltVal val="0"/>
                                          </p:val>
                                        </p:tav>
                                        <p:tav tm="100000">
                                          <p:val>
                                            <p:strVal val="#ppt_h"/>
                                          </p:val>
                                        </p:tav>
                                      </p:tavLst>
                                    </p:anim>
                                    <p:anim calcmode="lin" valueType="num">
                                      <p:cBhvr>
                                        <p:cTn id="63" dur="1000" fill="hold"/>
                                        <p:tgtEl>
                                          <p:spTgt spid="54"/>
                                        </p:tgtEl>
                                        <p:attrNameLst>
                                          <p:attrName>ppt_x</p:attrName>
                                        </p:attrNameLst>
                                      </p:cBhvr>
                                      <p:tavLst>
                                        <p:tav tm="0">
                                          <p:val>
                                            <p:fltVal val="0.5"/>
                                          </p:val>
                                        </p:tav>
                                        <p:tav tm="100000">
                                          <p:val>
                                            <p:strVal val="#ppt_x"/>
                                          </p:val>
                                        </p:tav>
                                      </p:tavLst>
                                    </p:anim>
                                    <p:anim calcmode="lin" valueType="num">
                                      <p:cBhvr>
                                        <p:cTn id="64" dur="1000" fill="hold"/>
                                        <p:tgtEl>
                                          <p:spTgt spid="54"/>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ppt_x</p:attrName>
                                        </p:attrNameLst>
                                      </p:cBhvr>
                                      <p:tavLst>
                                        <p:tav tm="0">
                                          <p:val>
                                            <p:fltVal val="0.5"/>
                                          </p:val>
                                        </p:tav>
                                        <p:tav tm="100000">
                                          <p:val>
                                            <p:strVal val="#ppt_x"/>
                                          </p:val>
                                        </p:tav>
                                      </p:tavLst>
                                    </p:anim>
                                    <p:anim calcmode="lin" valueType="num">
                                      <p:cBhvr>
                                        <p:cTn id="70" dur="1000" fill="hold"/>
                                        <p:tgtEl>
                                          <p:spTgt spid="55"/>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1000" fill="hold"/>
                                        <p:tgtEl>
                                          <p:spTgt spid="56"/>
                                        </p:tgtEl>
                                        <p:attrNameLst>
                                          <p:attrName>ppt_w</p:attrName>
                                        </p:attrNameLst>
                                      </p:cBhvr>
                                      <p:tavLst>
                                        <p:tav tm="0">
                                          <p:val>
                                            <p:fltVal val="0"/>
                                          </p:val>
                                        </p:tav>
                                        <p:tav tm="100000">
                                          <p:val>
                                            <p:strVal val="#ppt_w"/>
                                          </p:val>
                                        </p:tav>
                                      </p:tavLst>
                                    </p:anim>
                                    <p:anim calcmode="lin" valueType="num">
                                      <p:cBhvr>
                                        <p:cTn id="74" dur="1000" fill="hold"/>
                                        <p:tgtEl>
                                          <p:spTgt spid="56"/>
                                        </p:tgtEl>
                                        <p:attrNameLst>
                                          <p:attrName>ppt_h</p:attrName>
                                        </p:attrNameLst>
                                      </p:cBhvr>
                                      <p:tavLst>
                                        <p:tav tm="0">
                                          <p:val>
                                            <p:fltVal val="0"/>
                                          </p:val>
                                        </p:tav>
                                        <p:tav tm="100000">
                                          <p:val>
                                            <p:strVal val="#ppt_h"/>
                                          </p:val>
                                        </p:tav>
                                      </p:tavLst>
                                    </p:anim>
                                    <p:anim calcmode="lin" valueType="num">
                                      <p:cBhvr>
                                        <p:cTn id="75" dur="1000" fill="hold"/>
                                        <p:tgtEl>
                                          <p:spTgt spid="56"/>
                                        </p:tgtEl>
                                        <p:attrNameLst>
                                          <p:attrName>ppt_x</p:attrName>
                                        </p:attrNameLst>
                                      </p:cBhvr>
                                      <p:tavLst>
                                        <p:tav tm="0">
                                          <p:val>
                                            <p:fltVal val="0.5"/>
                                          </p:val>
                                        </p:tav>
                                        <p:tav tm="100000">
                                          <p:val>
                                            <p:strVal val="#ppt_x"/>
                                          </p:val>
                                        </p:tav>
                                      </p:tavLst>
                                    </p:anim>
                                    <p:anim calcmode="lin" valueType="num">
                                      <p:cBhvr>
                                        <p:cTn id="76" dur="1000" fill="hold"/>
                                        <p:tgtEl>
                                          <p:spTgt spid="56"/>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500"/>
                                  </p:stCondLst>
                                  <p:childTnLst>
                                    <p:set>
                                      <p:cBhvr>
                                        <p:cTn id="78" dur="1" fill="hold">
                                          <p:stCondLst>
                                            <p:cond delay="0"/>
                                          </p:stCondLst>
                                        </p:cTn>
                                        <p:tgtEl>
                                          <p:spTgt spid="57"/>
                                        </p:tgtEl>
                                        <p:attrNameLst>
                                          <p:attrName>style.visibility</p:attrName>
                                        </p:attrNameLst>
                                      </p:cBhvr>
                                      <p:to>
                                        <p:strVal val="visible"/>
                                      </p:to>
                                    </p:set>
                                    <p:anim calcmode="lin" valueType="num">
                                      <p:cBhvr>
                                        <p:cTn id="79" dur="1000" fill="hold"/>
                                        <p:tgtEl>
                                          <p:spTgt spid="57"/>
                                        </p:tgtEl>
                                        <p:attrNameLst>
                                          <p:attrName>ppt_w</p:attrName>
                                        </p:attrNameLst>
                                      </p:cBhvr>
                                      <p:tavLst>
                                        <p:tav tm="0">
                                          <p:val>
                                            <p:fltVal val="0"/>
                                          </p:val>
                                        </p:tav>
                                        <p:tav tm="100000">
                                          <p:val>
                                            <p:strVal val="#ppt_w"/>
                                          </p:val>
                                        </p:tav>
                                      </p:tavLst>
                                    </p:anim>
                                    <p:anim calcmode="lin" valueType="num">
                                      <p:cBhvr>
                                        <p:cTn id="80" dur="1000" fill="hold"/>
                                        <p:tgtEl>
                                          <p:spTgt spid="57"/>
                                        </p:tgtEl>
                                        <p:attrNameLst>
                                          <p:attrName>ppt_h</p:attrName>
                                        </p:attrNameLst>
                                      </p:cBhvr>
                                      <p:tavLst>
                                        <p:tav tm="0">
                                          <p:val>
                                            <p:fltVal val="0"/>
                                          </p:val>
                                        </p:tav>
                                        <p:tav tm="100000">
                                          <p:val>
                                            <p:strVal val="#ppt_h"/>
                                          </p:val>
                                        </p:tav>
                                      </p:tavLst>
                                    </p:anim>
                                    <p:anim calcmode="lin" valueType="num">
                                      <p:cBhvr>
                                        <p:cTn id="81" dur="1000" fill="hold"/>
                                        <p:tgtEl>
                                          <p:spTgt spid="57"/>
                                        </p:tgtEl>
                                        <p:attrNameLst>
                                          <p:attrName>ppt_x</p:attrName>
                                        </p:attrNameLst>
                                      </p:cBhvr>
                                      <p:tavLst>
                                        <p:tav tm="0">
                                          <p:val>
                                            <p:fltVal val="0.5"/>
                                          </p:val>
                                        </p:tav>
                                        <p:tav tm="100000">
                                          <p:val>
                                            <p:strVal val="#ppt_x"/>
                                          </p:val>
                                        </p:tav>
                                      </p:tavLst>
                                    </p:anim>
                                    <p:anim calcmode="lin" valueType="num">
                                      <p:cBhvr>
                                        <p:cTn id="82" dur="1000" fill="hold"/>
                                        <p:tgtEl>
                                          <p:spTgt spid="57"/>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1000" fill="hold"/>
                                        <p:tgtEl>
                                          <p:spTgt spid="58"/>
                                        </p:tgtEl>
                                        <p:attrNameLst>
                                          <p:attrName>ppt_w</p:attrName>
                                        </p:attrNameLst>
                                      </p:cBhvr>
                                      <p:tavLst>
                                        <p:tav tm="0">
                                          <p:val>
                                            <p:fltVal val="0"/>
                                          </p:val>
                                        </p:tav>
                                        <p:tav tm="100000">
                                          <p:val>
                                            <p:strVal val="#ppt_w"/>
                                          </p:val>
                                        </p:tav>
                                      </p:tavLst>
                                    </p:anim>
                                    <p:anim calcmode="lin" valueType="num">
                                      <p:cBhvr>
                                        <p:cTn id="86" dur="1000" fill="hold"/>
                                        <p:tgtEl>
                                          <p:spTgt spid="58"/>
                                        </p:tgtEl>
                                        <p:attrNameLst>
                                          <p:attrName>ppt_h</p:attrName>
                                        </p:attrNameLst>
                                      </p:cBhvr>
                                      <p:tavLst>
                                        <p:tav tm="0">
                                          <p:val>
                                            <p:fltVal val="0"/>
                                          </p:val>
                                        </p:tav>
                                        <p:tav tm="100000">
                                          <p:val>
                                            <p:strVal val="#ppt_h"/>
                                          </p:val>
                                        </p:tav>
                                      </p:tavLst>
                                    </p:anim>
                                    <p:anim calcmode="lin" valueType="num">
                                      <p:cBhvr>
                                        <p:cTn id="87" dur="1000" fill="hold"/>
                                        <p:tgtEl>
                                          <p:spTgt spid="58"/>
                                        </p:tgtEl>
                                        <p:attrNameLst>
                                          <p:attrName>ppt_x</p:attrName>
                                        </p:attrNameLst>
                                      </p:cBhvr>
                                      <p:tavLst>
                                        <p:tav tm="0">
                                          <p:val>
                                            <p:fltVal val="0.5"/>
                                          </p:val>
                                        </p:tav>
                                        <p:tav tm="100000">
                                          <p:val>
                                            <p:strVal val="#ppt_x"/>
                                          </p:val>
                                        </p:tav>
                                      </p:tavLst>
                                    </p:anim>
                                    <p:anim calcmode="lin" valueType="num">
                                      <p:cBhvr>
                                        <p:cTn id="88" dur="1000" fill="hold"/>
                                        <p:tgtEl>
                                          <p:spTgt spid="58"/>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1000" fill="hold"/>
                                        <p:tgtEl>
                                          <p:spTgt spid="59"/>
                                        </p:tgtEl>
                                        <p:attrNameLst>
                                          <p:attrName>ppt_w</p:attrName>
                                        </p:attrNameLst>
                                      </p:cBhvr>
                                      <p:tavLst>
                                        <p:tav tm="0">
                                          <p:val>
                                            <p:fltVal val="0"/>
                                          </p:val>
                                        </p:tav>
                                        <p:tav tm="100000">
                                          <p:val>
                                            <p:strVal val="#ppt_w"/>
                                          </p:val>
                                        </p:tav>
                                      </p:tavLst>
                                    </p:anim>
                                    <p:anim calcmode="lin" valueType="num">
                                      <p:cBhvr>
                                        <p:cTn id="92" dur="1000" fill="hold"/>
                                        <p:tgtEl>
                                          <p:spTgt spid="59"/>
                                        </p:tgtEl>
                                        <p:attrNameLst>
                                          <p:attrName>ppt_h</p:attrName>
                                        </p:attrNameLst>
                                      </p:cBhvr>
                                      <p:tavLst>
                                        <p:tav tm="0">
                                          <p:val>
                                            <p:fltVal val="0"/>
                                          </p:val>
                                        </p:tav>
                                        <p:tav tm="100000">
                                          <p:val>
                                            <p:strVal val="#ppt_h"/>
                                          </p:val>
                                        </p:tav>
                                      </p:tavLst>
                                    </p:anim>
                                    <p:anim calcmode="lin" valueType="num">
                                      <p:cBhvr>
                                        <p:cTn id="93" dur="1000" fill="hold"/>
                                        <p:tgtEl>
                                          <p:spTgt spid="59"/>
                                        </p:tgtEl>
                                        <p:attrNameLst>
                                          <p:attrName>ppt_x</p:attrName>
                                        </p:attrNameLst>
                                      </p:cBhvr>
                                      <p:tavLst>
                                        <p:tav tm="0">
                                          <p:val>
                                            <p:fltVal val="0.5"/>
                                          </p:val>
                                        </p:tav>
                                        <p:tav tm="100000">
                                          <p:val>
                                            <p:strVal val="#ppt_x"/>
                                          </p:val>
                                        </p:tav>
                                      </p:tavLst>
                                    </p:anim>
                                    <p:anim calcmode="lin" valueType="num">
                                      <p:cBhvr>
                                        <p:cTn id="94" dur="1000" fill="hold"/>
                                        <p:tgtEl>
                                          <p:spTgt spid="59"/>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1000" fill="hold"/>
                                        <p:tgtEl>
                                          <p:spTgt spid="60"/>
                                        </p:tgtEl>
                                        <p:attrNameLst>
                                          <p:attrName>ppt_w</p:attrName>
                                        </p:attrNameLst>
                                      </p:cBhvr>
                                      <p:tavLst>
                                        <p:tav tm="0">
                                          <p:val>
                                            <p:fltVal val="0"/>
                                          </p:val>
                                        </p:tav>
                                        <p:tav tm="100000">
                                          <p:val>
                                            <p:strVal val="#ppt_w"/>
                                          </p:val>
                                        </p:tav>
                                      </p:tavLst>
                                    </p:anim>
                                    <p:anim calcmode="lin" valueType="num">
                                      <p:cBhvr>
                                        <p:cTn id="98" dur="1000" fill="hold"/>
                                        <p:tgtEl>
                                          <p:spTgt spid="60"/>
                                        </p:tgtEl>
                                        <p:attrNameLst>
                                          <p:attrName>ppt_h</p:attrName>
                                        </p:attrNameLst>
                                      </p:cBhvr>
                                      <p:tavLst>
                                        <p:tav tm="0">
                                          <p:val>
                                            <p:fltVal val="0"/>
                                          </p:val>
                                        </p:tav>
                                        <p:tav tm="100000">
                                          <p:val>
                                            <p:strVal val="#ppt_h"/>
                                          </p:val>
                                        </p:tav>
                                      </p:tavLst>
                                    </p:anim>
                                    <p:anim calcmode="lin" valueType="num">
                                      <p:cBhvr>
                                        <p:cTn id="99" dur="1000" fill="hold"/>
                                        <p:tgtEl>
                                          <p:spTgt spid="60"/>
                                        </p:tgtEl>
                                        <p:attrNameLst>
                                          <p:attrName>ppt_x</p:attrName>
                                        </p:attrNameLst>
                                      </p:cBhvr>
                                      <p:tavLst>
                                        <p:tav tm="0">
                                          <p:val>
                                            <p:fltVal val="0.5"/>
                                          </p:val>
                                        </p:tav>
                                        <p:tav tm="100000">
                                          <p:val>
                                            <p:strVal val="#ppt_x"/>
                                          </p:val>
                                        </p:tav>
                                      </p:tavLst>
                                    </p:anim>
                                    <p:anim calcmode="lin" valueType="num">
                                      <p:cBhvr>
                                        <p:cTn id="100" dur="1000" fill="hold"/>
                                        <p:tgtEl>
                                          <p:spTgt spid="60"/>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1500"/>
                                  </p:stCondLst>
                                  <p:childTnLst>
                                    <p:set>
                                      <p:cBhvr>
                                        <p:cTn id="102" dur="1" fill="hold">
                                          <p:stCondLst>
                                            <p:cond delay="0"/>
                                          </p:stCondLst>
                                        </p:cTn>
                                        <p:tgtEl>
                                          <p:spTgt spid="61"/>
                                        </p:tgtEl>
                                        <p:attrNameLst>
                                          <p:attrName>style.visibility</p:attrName>
                                        </p:attrNameLst>
                                      </p:cBhvr>
                                      <p:to>
                                        <p:strVal val="visible"/>
                                      </p:to>
                                    </p:set>
                                    <p:anim calcmode="lin" valueType="num">
                                      <p:cBhvr>
                                        <p:cTn id="103" dur="1000" fill="hold"/>
                                        <p:tgtEl>
                                          <p:spTgt spid="61"/>
                                        </p:tgtEl>
                                        <p:attrNameLst>
                                          <p:attrName>ppt_w</p:attrName>
                                        </p:attrNameLst>
                                      </p:cBhvr>
                                      <p:tavLst>
                                        <p:tav tm="0">
                                          <p:val>
                                            <p:fltVal val="0"/>
                                          </p:val>
                                        </p:tav>
                                        <p:tav tm="100000">
                                          <p:val>
                                            <p:strVal val="#ppt_w"/>
                                          </p:val>
                                        </p:tav>
                                      </p:tavLst>
                                    </p:anim>
                                    <p:anim calcmode="lin" valueType="num">
                                      <p:cBhvr>
                                        <p:cTn id="104" dur="1000" fill="hold"/>
                                        <p:tgtEl>
                                          <p:spTgt spid="61"/>
                                        </p:tgtEl>
                                        <p:attrNameLst>
                                          <p:attrName>ppt_h</p:attrName>
                                        </p:attrNameLst>
                                      </p:cBhvr>
                                      <p:tavLst>
                                        <p:tav tm="0">
                                          <p:val>
                                            <p:fltVal val="0"/>
                                          </p:val>
                                        </p:tav>
                                        <p:tav tm="100000">
                                          <p:val>
                                            <p:strVal val="#ppt_h"/>
                                          </p:val>
                                        </p:tav>
                                      </p:tavLst>
                                    </p:anim>
                                    <p:anim calcmode="lin" valueType="num">
                                      <p:cBhvr>
                                        <p:cTn id="105" dur="1000" fill="hold"/>
                                        <p:tgtEl>
                                          <p:spTgt spid="61"/>
                                        </p:tgtEl>
                                        <p:attrNameLst>
                                          <p:attrName>ppt_x</p:attrName>
                                        </p:attrNameLst>
                                      </p:cBhvr>
                                      <p:tavLst>
                                        <p:tav tm="0">
                                          <p:val>
                                            <p:fltVal val="0.5"/>
                                          </p:val>
                                        </p:tav>
                                        <p:tav tm="100000">
                                          <p:val>
                                            <p:strVal val="#ppt_x"/>
                                          </p:val>
                                        </p:tav>
                                      </p:tavLst>
                                    </p:anim>
                                    <p:anim calcmode="lin" valueType="num">
                                      <p:cBhvr>
                                        <p:cTn id="106" dur="1000" fill="hold"/>
                                        <p:tgtEl>
                                          <p:spTgt spid="61"/>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62"/>
                                        </p:tgtEl>
                                        <p:attrNameLst>
                                          <p:attrName>style.visibility</p:attrName>
                                        </p:attrNameLst>
                                      </p:cBhvr>
                                      <p:to>
                                        <p:strVal val="visible"/>
                                      </p:to>
                                    </p:set>
                                    <p:anim calcmode="lin" valueType="num">
                                      <p:cBhvr>
                                        <p:cTn id="109" dur="1000" fill="hold"/>
                                        <p:tgtEl>
                                          <p:spTgt spid="62"/>
                                        </p:tgtEl>
                                        <p:attrNameLst>
                                          <p:attrName>ppt_w</p:attrName>
                                        </p:attrNameLst>
                                      </p:cBhvr>
                                      <p:tavLst>
                                        <p:tav tm="0">
                                          <p:val>
                                            <p:fltVal val="0"/>
                                          </p:val>
                                        </p:tav>
                                        <p:tav tm="100000">
                                          <p:val>
                                            <p:strVal val="#ppt_w"/>
                                          </p:val>
                                        </p:tav>
                                      </p:tavLst>
                                    </p:anim>
                                    <p:anim calcmode="lin" valueType="num">
                                      <p:cBhvr>
                                        <p:cTn id="110" dur="1000" fill="hold"/>
                                        <p:tgtEl>
                                          <p:spTgt spid="62"/>
                                        </p:tgtEl>
                                        <p:attrNameLst>
                                          <p:attrName>ppt_h</p:attrName>
                                        </p:attrNameLst>
                                      </p:cBhvr>
                                      <p:tavLst>
                                        <p:tav tm="0">
                                          <p:val>
                                            <p:fltVal val="0"/>
                                          </p:val>
                                        </p:tav>
                                        <p:tav tm="100000">
                                          <p:val>
                                            <p:strVal val="#ppt_h"/>
                                          </p:val>
                                        </p:tav>
                                      </p:tavLst>
                                    </p:anim>
                                    <p:anim calcmode="lin" valueType="num">
                                      <p:cBhvr>
                                        <p:cTn id="111" dur="1000" fill="hold"/>
                                        <p:tgtEl>
                                          <p:spTgt spid="62"/>
                                        </p:tgtEl>
                                        <p:attrNameLst>
                                          <p:attrName>ppt_x</p:attrName>
                                        </p:attrNameLst>
                                      </p:cBhvr>
                                      <p:tavLst>
                                        <p:tav tm="0">
                                          <p:val>
                                            <p:fltVal val="0.5"/>
                                          </p:val>
                                        </p:tav>
                                        <p:tav tm="100000">
                                          <p:val>
                                            <p:strVal val="#ppt_x"/>
                                          </p:val>
                                        </p:tav>
                                      </p:tavLst>
                                    </p:anim>
                                    <p:anim calcmode="lin" valueType="num">
                                      <p:cBhvr>
                                        <p:cTn id="112" dur="1000" fill="hold"/>
                                        <p:tgtEl>
                                          <p:spTgt spid="62"/>
                                        </p:tgtEl>
                                        <p:attrNameLst>
                                          <p:attrName>ppt_y</p:attrName>
                                        </p:attrNameLst>
                                      </p:cBhvr>
                                      <p:tavLst>
                                        <p:tav tm="0">
                                          <p:val>
                                            <p:fltVal val="0.5"/>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5" presetClass="entr" presetSubtype="0" fill="hold"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2000"/>
                                        <p:tgtEl>
                                          <p:spTgt spid="43"/>
                                        </p:tgtEl>
                                      </p:cBhvr>
                                    </p:animEffect>
                                    <p:anim calcmode="lin" valueType="num">
                                      <p:cBhvr>
                                        <p:cTn id="118" dur="2000" fill="hold"/>
                                        <p:tgtEl>
                                          <p:spTgt spid="43"/>
                                        </p:tgtEl>
                                        <p:attrNameLst>
                                          <p:attrName>ppt_w</p:attrName>
                                        </p:attrNameLst>
                                      </p:cBhvr>
                                      <p:tavLst>
                                        <p:tav tm="0" fmla="#ppt_w*sin(2.5*pi*$)">
                                          <p:val>
                                            <p:fltVal val="0"/>
                                          </p:val>
                                        </p:tav>
                                        <p:tav tm="100000">
                                          <p:val>
                                            <p:fltVal val="1"/>
                                          </p:val>
                                        </p:tav>
                                      </p:tavLst>
                                    </p:anim>
                                    <p:anim calcmode="lin" valueType="num">
                                      <p:cBhvr>
                                        <p:cTn id="119" dur="2000" fill="hold"/>
                                        <p:tgtEl>
                                          <p:spTgt spid="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animBg="1"/>
      <p:bldP spid="51" grpId="0" animBg="1"/>
      <p:bldP spid="52" grpId="0" animBg="1"/>
      <p:bldP spid="53" grpId="0" animBg="1"/>
      <p:bldP spid="55" grpId="0" animBg="1"/>
      <p:bldP spid="56" grpId="0" animBg="1"/>
      <p:bldP spid="58" grpId="0" animBg="1"/>
      <p:bldP spid="60" grpId="0" animBg="1"/>
      <p:bldP spid="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23717"/>
            <a:ext cx="3352800" cy="646331"/>
          </a:xfrm>
          <a:prstGeom prst="rect">
            <a:avLst/>
          </a:prstGeom>
          <a:noFill/>
        </p:spPr>
        <p:txBody>
          <a:bodyPr wrap="square" rtlCol="0">
            <a:spAutoFit/>
          </a:bodyPr>
          <a:lstStyle/>
          <a:p>
            <a:r>
              <a:rPr lang="en-US" sz="3600" b="1" smtClean="0">
                <a:latin typeface="Times New Roman" pitchFamily="18" charset="0"/>
                <a:cs typeface="Times New Roman" pitchFamily="18" charset="0"/>
              </a:rPr>
              <a:t>Trò chơi Ô chữ</a:t>
            </a:r>
            <a:endParaRPr lang="en-US" sz="3600" b="1" dirty="0">
              <a:latin typeface="Times New Roman" pitchFamily="18" charset="0"/>
              <a:cs typeface="Times New Roman" pitchFamily="18" charset="0"/>
            </a:endParaRPr>
          </a:p>
        </p:txBody>
      </p:sp>
      <p:sp>
        <p:nvSpPr>
          <p:cNvPr id="5" name="Oval 4"/>
          <p:cNvSpPr/>
          <p:nvPr/>
        </p:nvSpPr>
        <p:spPr>
          <a:xfrm>
            <a:off x="100252" y="1603990"/>
            <a:ext cx="457200" cy="457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6" name="Oval 5"/>
          <p:cNvSpPr/>
          <p:nvPr/>
        </p:nvSpPr>
        <p:spPr>
          <a:xfrm>
            <a:off x="91589" y="2071186"/>
            <a:ext cx="457200" cy="457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7" name="Oval 6"/>
          <p:cNvSpPr/>
          <p:nvPr/>
        </p:nvSpPr>
        <p:spPr>
          <a:xfrm>
            <a:off x="82575" y="2564456"/>
            <a:ext cx="457200" cy="457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8" name="Oval 7"/>
          <p:cNvSpPr/>
          <p:nvPr/>
        </p:nvSpPr>
        <p:spPr>
          <a:xfrm>
            <a:off x="100252" y="3501596"/>
            <a:ext cx="457200" cy="457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 name="Oval 8"/>
          <p:cNvSpPr/>
          <p:nvPr/>
        </p:nvSpPr>
        <p:spPr>
          <a:xfrm>
            <a:off x="86001" y="3035378"/>
            <a:ext cx="457200" cy="457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1" name="Oval 10"/>
          <p:cNvSpPr/>
          <p:nvPr/>
        </p:nvSpPr>
        <p:spPr>
          <a:xfrm>
            <a:off x="602092" y="1600200"/>
            <a:ext cx="457200" cy="457200"/>
          </a:xfrm>
          <a:prstGeom prst="ellipse">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Oval 11"/>
          <p:cNvSpPr/>
          <p:nvPr/>
        </p:nvSpPr>
        <p:spPr>
          <a:xfrm>
            <a:off x="609600" y="2066976"/>
            <a:ext cx="457200" cy="457200"/>
          </a:xfrm>
          <a:prstGeom prst="ellipse">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3" name="Oval 12"/>
          <p:cNvSpPr/>
          <p:nvPr/>
        </p:nvSpPr>
        <p:spPr>
          <a:xfrm>
            <a:off x="602092" y="2525282"/>
            <a:ext cx="457200" cy="457200"/>
          </a:xfrm>
          <a:prstGeom prst="ellipse">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 name="Oval 13"/>
          <p:cNvSpPr/>
          <p:nvPr/>
        </p:nvSpPr>
        <p:spPr>
          <a:xfrm>
            <a:off x="609600" y="2998442"/>
            <a:ext cx="457200" cy="457200"/>
          </a:xfrm>
          <a:prstGeom prst="ellipse">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5" name="Oval 14"/>
          <p:cNvSpPr/>
          <p:nvPr/>
        </p:nvSpPr>
        <p:spPr>
          <a:xfrm>
            <a:off x="595552" y="3481373"/>
            <a:ext cx="457200" cy="457200"/>
          </a:xfrm>
          <a:prstGeom prst="ellipse">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3" name="Oval 22"/>
          <p:cNvSpPr/>
          <p:nvPr/>
        </p:nvSpPr>
        <p:spPr>
          <a:xfrm>
            <a:off x="85795" y="3967993"/>
            <a:ext cx="457200" cy="457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4" name="Oval 23"/>
          <p:cNvSpPr/>
          <p:nvPr/>
        </p:nvSpPr>
        <p:spPr>
          <a:xfrm>
            <a:off x="68691" y="4438962"/>
            <a:ext cx="457200" cy="4572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5" name="Oval 24"/>
          <p:cNvSpPr/>
          <p:nvPr/>
        </p:nvSpPr>
        <p:spPr>
          <a:xfrm>
            <a:off x="595552" y="3964203"/>
            <a:ext cx="457200" cy="457200"/>
          </a:xfrm>
          <a:prstGeom prst="ellipse">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6" name="Oval 25"/>
          <p:cNvSpPr/>
          <p:nvPr/>
        </p:nvSpPr>
        <p:spPr>
          <a:xfrm>
            <a:off x="595552" y="4438962"/>
            <a:ext cx="457200" cy="457200"/>
          </a:xfrm>
          <a:prstGeom prst="ellipse">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7" name="TextBox 26"/>
          <p:cNvSpPr txBox="1"/>
          <p:nvPr/>
        </p:nvSpPr>
        <p:spPr>
          <a:xfrm>
            <a:off x="0" y="4919008"/>
            <a:ext cx="9138597" cy="1938992"/>
          </a:xfrm>
          <a:prstGeom prst="rect">
            <a:avLst/>
          </a:prstGeom>
          <a:solidFill>
            <a:schemeClr val="accent3">
              <a:lumMod val="60000"/>
              <a:lumOff val="40000"/>
            </a:schemeClr>
          </a:solidFill>
        </p:spPr>
        <p:txBody>
          <a:bodyPr wrap="square" rtlCol="0">
            <a:spAutoFit/>
          </a:bodyPr>
          <a:lstStyle/>
          <a:p>
            <a:r>
              <a:rPr lang="en-US" sz="3000" b="1" err="1" smtClean="0">
                <a:latin typeface="Times New Roman" pitchFamily="18" charset="0"/>
                <a:cs typeface="Times New Roman" pitchFamily="18" charset="0"/>
              </a:rPr>
              <a:t>Câu</a:t>
            </a:r>
            <a:r>
              <a:rPr lang="en-US" sz="3000" b="1" smtClean="0">
                <a:latin typeface="Times New Roman" pitchFamily="18" charset="0"/>
                <a:cs typeface="Times New Roman" pitchFamily="18" charset="0"/>
              </a:rPr>
              <a:t> 1: Điền vào chỗ trống: “Lao động là 1 nghĩa vụ … của mỗi công dân đối với Tổ Quốc. Ai cũng phải tùy khả năng mình mà tự nguyện tự giác tham gia lao động, góp phần xây dựng nước nhà.”</a:t>
            </a:r>
            <a:endParaRPr lang="en-US" sz="3000" b="1" dirty="0">
              <a:latin typeface="Times New Roman" pitchFamily="18" charset="0"/>
              <a:cs typeface="Times New Roman" pitchFamily="18" charset="0"/>
            </a:endParaRPr>
          </a:p>
        </p:txBody>
      </p:sp>
      <p:sp>
        <p:nvSpPr>
          <p:cNvPr id="28" name="TextBox 27"/>
          <p:cNvSpPr txBox="1"/>
          <p:nvPr/>
        </p:nvSpPr>
        <p:spPr>
          <a:xfrm>
            <a:off x="-26158" y="5119578"/>
            <a:ext cx="9125234" cy="1200329"/>
          </a:xfrm>
          <a:prstGeom prst="rect">
            <a:avLst/>
          </a:prstGeom>
          <a:solidFill>
            <a:schemeClr val="accent3">
              <a:lumMod val="60000"/>
              <a:lumOff val="40000"/>
            </a:schemeClr>
          </a:solidFill>
        </p:spPr>
        <p:txBody>
          <a:bodyPr wrap="square" rtlCol="0">
            <a:spAutoFit/>
          </a:bodyPr>
          <a:lstStyle/>
          <a:p>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a:t>
            </a:r>
            <a:r>
              <a:rPr lang="en-US" sz="3600" b="1" smtClean="0">
                <a:latin typeface="Times New Roman" pitchFamily="18" charset="0"/>
                <a:cs typeface="Times New Roman" pitchFamily="18" charset="0"/>
              </a:rPr>
              <a:t>2: Lao động là hoạt động có mục đích của con người nhằm tạo ra cái gì?</a:t>
            </a:r>
            <a:endParaRPr lang="en-US" sz="3600" b="1" dirty="0">
              <a:latin typeface="Times New Roman" pitchFamily="18" charset="0"/>
              <a:cs typeface="Times New Roman" pitchFamily="18" charset="0"/>
            </a:endParaRPr>
          </a:p>
        </p:txBody>
      </p:sp>
      <p:sp>
        <p:nvSpPr>
          <p:cNvPr id="29" name="TextBox 28"/>
          <p:cNvSpPr txBox="1"/>
          <p:nvPr/>
        </p:nvSpPr>
        <p:spPr>
          <a:xfrm>
            <a:off x="-31395" y="5091347"/>
            <a:ext cx="9151392" cy="1754326"/>
          </a:xfrm>
          <a:prstGeom prst="rect">
            <a:avLst/>
          </a:prstGeom>
          <a:solidFill>
            <a:schemeClr val="accent3">
              <a:lumMod val="60000"/>
              <a:lumOff val="40000"/>
            </a:schemeClr>
          </a:solidFill>
        </p:spPr>
        <p:txBody>
          <a:bodyPr wrap="square" rtlCol="0">
            <a:spAutoFit/>
          </a:bodyPr>
          <a:lstStyle/>
          <a:p>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3</a:t>
            </a:r>
            <a:r>
              <a:rPr lang="en-US" sz="3600" b="1" smtClean="0">
                <a:latin typeface="Times New Roman" pitchFamily="18" charset="0"/>
                <a:cs typeface="Times New Roman" pitchFamily="18" charset="0"/>
              </a:rPr>
              <a:t>: Mọi công dân có quyền gì khi sử dụng sức lao động của mình để chọn ngành nghề phù hợp với bản thân</a:t>
            </a:r>
            <a:r>
              <a:rPr lang="vi-VN" sz="3600" b="1"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30" name="TextBox 29"/>
          <p:cNvSpPr txBox="1"/>
          <p:nvPr/>
        </p:nvSpPr>
        <p:spPr>
          <a:xfrm>
            <a:off x="-16703" y="5436112"/>
            <a:ext cx="9128494" cy="646331"/>
          </a:xfrm>
          <a:prstGeom prst="rect">
            <a:avLst/>
          </a:prstGeom>
          <a:solidFill>
            <a:schemeClr val="accent3">
              <a:lumMod val="60000"/>
              <a:lumOff val="40000"/>
            </a:schemeClr>
          </a:solidFill>
        </p:spPr>
        <p:txBody>
          <a:bodyPr wrap="square" rtlCol="0">
            <a:spAutoFit/>
          </a:bodyPr>
          <a:lstStyle/>
          <a:p>
            <a:r>
              <a:rPr lang="en-US" sz="3600" b="1" smtClean="0">
                <a:latin typeface="Times New Roman" pitchFamily="18" charset="0"/>
                <a:cs typeface="Times New Roman" pitchFamily="18" charset="0"/>
              </a:rPr>
              <a:t>Câu 5: Lao động là quyền và nghĩa vụ của ai?</a:t>
            </a:r>
            <a:endParaRPr lang="en-US" sz="3600" b="1">
              <a:latin typeface="Times New Roman" pitchFamily="18" charset="0"/>
              <a:cs typeface="Times New Roman" pitchFamily="18" charset="0"/>
            </a:endParaRPr>
          </a:p>
        </p:txBody>
      </p:sp>
      <p:sp>
        <p:nvSpPr>
          <p:cNvPr id="31" name="TextBox 30"/>
          <p:cNvSpPr txBox="1"/>
          <p:nvPr/>
        </p:nvSpPr>
        <p:spPr>
          <a:xfrm>
            <a:off x="-39237" y="5427023"/>
            <a:ext cx="9151392" cy="1200329"/>
          </a:xfrm>
          <a:prstGeom prst="rect">
            <a:avLst/>
          </a:prstGeom>
          <a:solidFill>
            <a:schemeClr val="accent3">
              <a:lumMod val="60000"/>
              <a:lumOff val="40000"/>
            </a:schemeClr>
          </a:solidFill>
        </p:spPr>
        <p:txBody>
          <a:bodyPr wrap="square" rtlCol="0">
            <a:spAutoFit/>
          </a:bodyPr>
          <a:lstStyle/>
          <a:p>
            <a:r>
              <a:rPr lang="en-US" sz="3600" b="1" err="1" smtClean="0">
                <a:latin typeface="Times New Roman" pitchFamily="18" charset="0"/>
                <a:cs typeface="Times New Roman" pitchFamily="18" charset="0"/>
              </a:rPr>
              <a:t>Câu</a:t>
            </a:r>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4</a:t>
            </a:r>
            <a:r>
              <a:rPr lang="en-US" sz="3600" b="1" smtClean="0">
                <a:latin typeface="Times New Roman" pitchFamily="18" charset="0"/>
                <a:cs typeface="Times New Roman" pitchFamily="18" charset="0"/>
              </a:rPr>
              <a:t>: Lao động là nhân tố quyết định sự tồn tại, phát triển của ai?</a:t>
            </a:r>
            <a:endParaRPr lang="en-US" sz="3600" b="1">
              <a:latin typeface="Times New Roman" pitchFamily="18" charset="0"/>
              <a:cs typeface="Times New Roman" pitchFamily="18" charset="0"/>
            </a:endParaRPr>
          </a:p>
        </p:txBody>
      </p:sp>
      <p:sp>
        <p:nvSpPr>
          <p:cNvPr id="32" name="TextBox 31"/>
          <p:cNvSpPr txBox="1"/>
          <p:nvPr/>
        </p:nvSpPr>
        <p:spPr>
          <a:xfrm>
            <a:off x="-42225" y="5119992"/>
            <a:ext cx="9164296" cy="1754326"/>
          </a:xfrm>
          <a:prstGeom prst="rect">
            <a:avLst/>
          </a:prstGeom>
          <a:solidFill>
            <a:schemeClr val="accent3">
              <a:lumMod val="60000"/>
              <a:lumOff val="40000"/>
            </a:schemeClr>
          </a:solidFill>
        </p:spPr>
        <p:txBody>
          <a:bodyPr wrap="square" rtlCol="0">
            <a:spAutoFit/>
          </a:bodyPr>
          <a:lstStyle/>
          <a:p>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6</a:t>
            </a:r>
            <a:r>
              <a:rPr lang="en-US" sz="3600" b="1" smtClean="0"/>
              <a:t>: </a:t>
            </a:r>
            <a:r>
              <a:rPr lang="en-US" sz="3600" b="1" smtClean="0">
                <a:latin typeface="Times New Roman" pitchFamily="18" charset="0"/>
                <a:cs typeface="Times New Roman" pitchFamily="18" charset="0"/>
              </a:rPr>
              <a:t>Nhà nước đã đưa ra cái gì để khuyến khích, tạo điều kiện và giúp đỡ các tổ chức, cá nhân trong và ngoài nước</a:t>
            </a:r>
            <a:r>
              <a:rPr lang="vi-VN" sz="3600" b="1"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33" name="TextBox 32"/>
          <p:cNvSpPr txBox="1"/>
          <p:nvPr/>
        </p:nvSpPr>
        <p:spPr>
          <a:xfrm>
            <a:off x="-3260" y="5423436"/>
            <a:ext cx="9128029" cy="1200329"/>
          </a:xfrm>
          <a:prstGeom prst="rect">
            <a:avLst/>
          </a:prstGeom>
          <a:solidFill>
            <a:schemeClr val="accent3">
              <a:lumMod val="60000"/>
              <a:lumOff val="40000"/>
            </a:schemeClr>
          </a:solidFill>
        </p:spPr>
        <p:txBody>
          <a:bodyPr wrap="square" rtlCol="0">
            <a:spAutoFit/>
          </a:bodyPr>
          <a:lstStyle/>
          <a:p>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a:t>
            </a:r>
            <a:r>
              <a:rPr lang="en-US" sz="3600" b="1" smtClean="0">
                <a:latin typeface="Times New Roman" pitchFamily="18" charset="0"/>
                <a:cs typeface="Times New Roman" pitchFamily="18" charset="0"/>
              </a:rPr>
              <a:t>7: Điền vào chỗ trống: “Lao động là quyền và ... của công dân.”</a:t>
            </a:r>
            <a:endParaRPr lang="en-US" sz="3600" b="1" dirty="0">
              <a:latin typeface="Times New Roman" pitchFamily="18" charset="0"/>
              <a:cs typeface="Times New Roman" pitchFamily="18" charset="0"/>
            </a:endParaRP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612" y="148938"/>
            <a:ext cx="1435417" cy="1435417"/>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7" y="126391"/>
            <a:ext cx="918528" cy="110223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76598562"/>
              </p:ext>
            </p:extLst>
          </p:nvPr>
        </p:nvGraphicFramePr>
        <p:xfrm>
          <a:off x="1206389" y="1650483"/>
          <a:ext cx="7835386" cy="3148083"/>
        </p:xfrm>
        <a:graphic>
          <a:graphicData uri="http://schemas.openxmlformats.org/drawingml/2006/table">
            <a:tbl>
              <a:tblPr firstRow="1" bandRow="1">
                <a:tableStyleId>{69CF1AB2-1976-4502-BF36-3FF5EA218861}</a:tableStyleId>
              </a:tblPr>
              <a:tblGrid>
                <a:gridCol w="602722">
                  <a:extLst>
                    <a:ext uri="{9D8B030D-6E8A-4147-A177-3AD203B41FA5}">
                      <a16:colId xmlns:a16="http://schemas.microsoft.com/office/drawing/2014/main" val="20000"/>
                    </a:ext>
                  </a:extLst>
                </a:gridCol>
                <a:gridCol w="602722">
                  <a:extLst>
                    <a:ext uri="{9D8B030D-6E8A-4147-A177-3AD203B41FA5}">
                      <a16:colId xmlns:a16="http://schemas.microsoft.com/office/drawing/2014/main" val="20001"/>
                    </a:ext>
                  </a:extLst>
                </a:gridCol>
                <a:gridCol w="602722">
                  <a:extLst>
                    <a:ext uri="{9D8B030D-6E8A-4147-A177-3AD203B41FA5}">
                      <a16:colId xmlns:a16="http://schemas.microsoft.com/office/drawing/2014/main" val="20002"/>
                    </a:ext>
                  </a:extLst>
                </a:gridCol>
                <a:gridCol w="602722">
                  <a:extLst>
                    <a:ext uri="{9D8B030D-6E8A-4147-A177-3AD203B41FA5}">
                      <a16:colId xmlns:a16="http://schemas.microsoft.com/office/drawing/2014/main" val="20003"/>
                    </a:ext>
                  </a:extLst>
                </a:gridCol>
                <a:gridCol w="602722">
                  <a:extLst>
                    <a:ext uri="{9D8B030D-6E8A-4147-A177-3AD203B41FA5}">
                      <a16:colId xmlns:a16="http://schemas.microsoft.com/office/drawing/2014/main" val="20004"/>
                    </a:ext>
                  </a:extLst>
                </a:gridCol>
                <a:gridCol w="602722">
                  <a:extLst>
                    <a:ext uri="{9D8B030D-6E8A-4147-A177-3AD203B41FA5}">
                      <a16:colId xmlns:a16="http://schemas.microsoft.com/office/drawing/2014/main" val="20005"/>
                    </a:ext>
                  </a:extLst>
                </a:gridCol>
                <a:gridCol w="602722">
                  <a:extLst>
                    <a:ext uri="{9D8B030D-6E8A-4147-A177-3AD203B41FA5}">
                      <a16:colId xmlns:a16="http://schemas.microsoft.com/office/drawing/2014/main" val="20006"/>
                    </a:ext>
                  </a:extLst>
                </a:gridCol>
                <a:gridCol w="602722">
                  <a:extLst>
                    <a:ext uri="{9D8B030D-6E8A-4147-A177-3AD203B41FA5}">
                      <a16:colId xmlns:a16="http://schemas.microsoft.com/office/drawing/2014/main" val="20007"/>
                    </a:ext>
                  </a:extLst>
                </a:gridCol>
                <a:gridCol w="602722">
                  <a:extLst>
                    <a:ext uri="{9D8B030D-6E8A-4147-A177-3AD203B41FA5}">
                      <a16:colId xmlns:a16="http://schemas.microsoft.com/office/drawing/2014/main" val="20008"/>
                    </a:ext>
                  </a:extLst>
                </a:gridCol>
                <a:gridCol w="602722">
                  <a:extLst>
                    <a:ext uri="{9D8B030D-6E8A-4147-A177-3AD203B41FA5}">
                      <a16:colId xmlns:a16="http://schemas.microsoft.com/office/drawing/2014/main" val="20009"/>
                    </a:ext>
                  </a:extLst>
                </a:gridCol>
                <a:gridCol w="602722">
                  <a:extLst>
                    <a:ext uri="{9D8B030D-6E8A-4147-A177-3AD203B41FA5}">
                      <a16:colId xmlns:a16="http://schemas.microsoft.com/office/drawing/2014/main" val="20010"/>
                    </a:ext>
                  </a:extLst>
                </a:gridCol>
                <a:gridCol w="602722">
                  <a:extLst>
                    <a:ext uri="{9D8B030D-6E8A-4147-A177-3AD203B41FA5}">
                      <a16:colId xmlns:a16="http://schemas.microsoft.com/office/drawing/2014/main" val="20011"/>
                    </a:ext>
                  </a:extLst>
                </a:gridCol>
                <a:gridCol w="602722">
                  <a:extLst>
                    <a:ext uri="{9D8B030D-6E8A-4147-A177-3AD203B41FA5}">
                      <a16:colId xmlns:a16="http://schemas.microsoft.com/office/drawing/2014/main" val="20012"/>
                    </a:ext>
                  </a:extLst>
                </a:gridCol>
              </a:tblGrid>
              <a:tr h="559317">
                <a:tc>
                  <a:txBody>
                    <a:bodyPr/>
                    <a:lstStyle/>
                    <a:p>
                      <a:endParaRPr lang="en-US">
                        <a:solidFill>
                          <a:srgbClr val="A9E3F4"/>
                        </a:solidFill>
                      </a:endParaRPr>
                    </a:p>
                  </a:txBody>
                  <a:tcPr>
                    <a:solidFill>
                      <a:srgbClr val="FFFF00"/>
                    </a:solidFill>
                  </a:tcPr>
                </a:tc>
                <a:tc>
                  <a:txBody>
                    <a:bodyPr/>
                    <a:lstStyle/>
                    <a:p>
                      <a:endParaRPr lang="en-US">
                        <a:solidFill>
                          <a:srgbClr val="A9E3F4"/>
                        </a:solidFill>
                      </a:endParaRPr>
                    </a:p>
                  </a:txBody>
                  <a:tcPr>
                    <a:solidFill>
                      <a:srgbClr val="FFFF00"/>
                    </a:solidFill>
                  </a:tcPr>
                </a:tc>
                <a:tc>
                  <a:txBody>
                    <a:bodyPr/>
                    <a:lstStyle/>
                    <a:p>
                      <a:endParaRPr lang="en-US">
                        <a:solidFill>
                          <a:srgbClr val="A9E3F4"/>
                        </a:solidFill>
                      </a:endParaRPr>
                    </a:p>
                  </a:txBody>
                  <a:tcPr>
                    <a:solidFill>
                      <a:srgbClr val="FFFF00"/>
                    </a:solidFill>
                  </a:tcPr>
                </a:tc>
                <a:tc>
                  <a:txBody>
                    <a:bodyPr/>
                    <a:lstStyle/>
                    <a:p>
                      <a:endParaRPr lang="en-US">
                        <a:solidFill>
                          <a:srgbClr val="A9E3F4"/>
                        </a:solidFill>
                      </a:endParaRPr>
                    </a:p>
                  </a:txBody>
                  <a:tcPr>
                    <a:solidFill>
                      <a:srgbClr val="FFFF00"/>
                    </a:solidFill>
                  </a:tcPr>
                </a:tc>
                <a:tc>
                  <a:txBody>
                    <a:bodyPr/>
                    <a:lstStyle/>
                    <a:p>
                      <a:endParaRPr lang="en-US">
                        <a:solidFill>
                          <a:srgbClr val="A9E3F4"/>
                        </a:solidFill>
                      </a:endParaRPr>
                    </a:p>
                  </a:txBody>
                  <a:tcPr>
                    <a:solidFill>
                      <a:srgbClr val="FFFF00"/>
                    </a:solidFill>
                  </a:tcPr>
                </a:tc>
                <a:tc>
                  <a:txBody>
                    <a:bodyPr/>
                    <a:lstStyle/>
                    <a:p>
                      <a:endParaRPr lang="en-US">
                        <a:solidFill>
                          <a:srgbClr val="A9E3F4"/>
                        </a:solidFill>
                      </a:endParaRPr>
                    </a:p>
                  </a:txBody>
                  <a:tcPr>
                    <a:solidFill>
                      <a:srgbClr val="FFFF00"/>
                    </a:solidFill>
                  </a:tcPr>
                </a:tc>
                <a:tc>
                  <a:txBody>
                    <a:bodyPr/>
                    <a:lstStyle/>
                    <a:p>
                      <a:endParaRPr lang="en-US">
                        <a:solidFill>
                          <a:srgbClr val="A9E3F4"/>
                        </a:solidFill>
                      </a:endParaRPr>
                    </a:p>
                  </a:txBody>
                  <a:tcPr>
                    <a:solidFill>
                      <a:srgbClr val="FFFF00"/>
                    </a:solidFill>
                  </a:tcPr>
                </a:tc>
                <a:tc>
                  <a:txBody>
                    <a:bodyPr/>
                    <a:lstStyle/>
                    <a:p>
                      <a:endParaRPr lang="en-US">
                        <a:solidFill>
                          <a:srgbClr val="A9E3F4"/>
                        </a:solidFill>
                      </a:endParaRPr>
                    </a:p>
                  </a:txBody>
                  <a:tcPr>
                    <a:solidFill>
                      <a:srgbClr val="FFFF00"/>
                    </a:solidFill>
                  </a:tcPr>
                </a:tc>
                <a:tc>
                  <a:txBody>
                    <a:bodyPr/>
                    <a:lstStyle/>
                    <a:p>
                      <a:endParaRPr lang="en-US">
                        <a:solidFill>
                          <a:srgbClr val="A9E3F4"/>
                        </a:solidFill>
                      </a:endParaRPr>
                    </a:p>
                  </a:txBody>
                  <a:tcPr>
                    <a:solidFill>
                      <a:srgbClr val="FFFF00"/>
                    </a:solidFill>
                  </a:tcPr>
                </a:tc>
                <a:tc>
                  <a:txBody>
                    <a:bodyPr/>
                    <a:lstStyle/>
                    <a:p>
                      <a:endParaRPr lang="en-US">
                        <a:solidFill>
                          <a:srgbClr val="A9E3F4"/>
                        </a:solidFill>
                      </a:endParaRPr>
                    </a:p>
                  </a:txBody>
                  <a:tcPr>
                    <a:solidFill>
                      <a:srgbClr val="FFFF00"/>
                    </a:solidFill>
                  </a:tcPr>
                </a:tc>
                <a:tc>
                  <a:txBody>
                    <a:bodyPr/>
                    <a:lstStyle/>
                    <a:p>
                      <a:endParaRPr lang="en-US">
                        <a:solidFill>
                          <a:srgbClr val="A9E3F4"/>
                        </a:solidFill>
                      </a:endParaRPr>
                    </a:p>
                  </a:txBody>
                  <a:tcPr>
                    <a:solidFill>
                      <a:srgbClr val="FFFF00"/>
                    </a:solidFill>
                  </a:tcPr>
                </a:tc>
                <a:tc>
                  <a:txBody>
                    <a:bodyPr/>
                    <a:lstStyle/>
                    <a:p>
                      <a:endParaRPr lang="en-US">
                        <a:solidFill>
                          <a:srgbClr val="002060"/>
                        </a:solidFill>
                      </a:endParaRPr>
                    </a:p>
                  </a:txBody>
                  <a:tcPr/>
                </a:tc>
                <a:tc>
                  <a:txBody>
                    <a:bodyPr/>
                    <a:lstStyle/>
                    <a:p>
                      <a:endParaRPr lang="en-US">
                        <a:solidFill>
                          <a:srgbClr val="002060"/>
                        </a:solidFill>
                      </a:endParaRPr>
                    </a:p>
                  </a:txBody>
                  <a:tcPr/>
                </a:tc>
                <a:extLst>
                  <a:ext uri="{0D108BD9-81ED-4DB2-BD59-A6C34878D82A}">
                    <a16:rowId xmlns:a16="http://schemas.microsoft.com/office/drawing/2014/main" val="10000"/>
                  </a:ext>
                </a:extLst>
              </a:tr>
              <a:tr h="43146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solidFill>
                          <a:srgbClr val="FFFF00"/>
                        </a:solidFill>
                      </a:endParaRPr>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3146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solidFill>
                          <a:srgbClr val="FFFF00"/>
                        </a:solidFill>
                      </a:endParaRPr>
                    </a:p>
                  </a:txBody>
                  <a:tcPr>
                    <a:solidFill>
                      <a:srgbClr val="FFFF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3146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solidFill>
                          <a:srgbClr val="FFFF00"/>
                        </a:solidFill>
                      </a:endParaRPr>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extLst>
                  <a:ext uri="{0D108BD9-81ED-4DB2-BD59-A6C34878D82A}">
                    <a16:rowId xmlns:a16="http://schemas.microsoft.com/office/drawing/2014/main" val="10003"/>
                  </a:ext>
                </a:extLst>
              </a:tr>
              <a:tr h="43146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rgbClr val="FFFF00"/>
                    </a:solidFill>
                  </a:tcPr>
                </a:tc>
                <a:tc>
                  <a:txBody>
                    <a:bodyPr/>
                    <a:lstStyle/>
                    <a:p>
                      <a:endParaRPr lang="en-US">
                        <a:solidFill>
                          <a:srgbClr val="FFFF00"/>
                        </a:solidFill>
                      </a:endParaRPr>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tc>
                <a:extLst>
                  <a:ext uri="{0D108BD9-81ED-4DB2-BD59-A6C34878D82A}">
                    <a16:rowId xmlns:a16="http://schemas.microsoft.com/office/drawing/2014/main" val="10004"/>
                  </a:ext>
                </a:extLst>
              </a:tr>
              <a:tr h="43146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solidFill>
                          <a:srgbClr val="FFFF00"/>
                        </a:solidFill>
                      </a:endParaRPr>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tc>
                <a:extLst>
                  <a:ext uri="{0D108BD9-81ED-4DB2-BD59-A6C34878D82A}">
                    <a16:rowId xmlns:a16="http://schemas.microsoft.com/office/drawing/2014/main" val="10005"/>
                  </a:ext>
                </a:extLst>
              </a:tr>
              <a:tr h="43146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rgbClr val="FFFF00"/>
                    </a:solidFill>
                  </a:tcPr>
                </a:tc>
                <a:tc>
                  <a:txBody>
                    <a:bodyPr/>
                    <a:lstStyle/>
                    <a:p>
                      <a:endParaRPr lang="en-US">
                        <a:solidFill>
                          <a:srgbClr val="FFFF00"/>
                        </a:solidFill>
                      </a:endParaRPr>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FF"/>
                    </a:solidFill>
                  </a:tcPr>
                </a:tc>
                <a:extLst>
                  <a:ext uri="{0D108BD9-81ED-4DB2-BD59-A6C34878D82A}">
                    <a16:rowId xmlns:a16="http://schemas.microsoft.com/office/drawing/2014/main" val="10006"/>
                  </a:ext>
                </a:extLst>
              </a:tr>
            </a:tbl>
          </a:graphicData>
        </a:graphic>
      </p:graphicFrame>
      <p:sp>
        <p:nvSpPr>
          <p:cNvPr id="52" name="TextBox 51"/>
          <p:cNvSpPr txBox="1"/>
          <p:nvPr/>
        </p:nvSpPr>
        <p:spPr>
          <a:xfrm>
            <a:off x="1259859" y="1667957"/>
            <a:ext cx="6553200"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T  H   I   Ê   N  G   </a:t>
            </a:r>
            <a:r>
              <a:rPr lang="en-US" sz="3600" b="1" smtClean="0">
                <a:solidFill>
                  <a:schemeClr val="accent4">
                    <a:lumMod val="50000"/>
                  </a:schemeClr>
                </a:solidFill>
                <a:latin typeface="Times New Roman" panose="02020603050405020304" pitchFamily="18" charset="0"/>
                <a:cs typeface="Times New Roman" panose="02020603050405020304" pitchFamily="18" charset="0"/>
              </a:rPr>
              <a:t>L</a:t>
            </a:r>
            <a:r>
              <a:rPr lang="en-US" sz="3600" b="1" smtClean="0">
                <a:solidFill>
                  <a:srgbClr val="FF0000"/>
                </a:solidFill>
                <a:latin typeface="Times New Roman" panose="02020603050405020304" pitchFamily="18" charset="0"/>
                <a:cs typeface="Times New Roman" panose="02020603050405020304" pitchFamily="18" charset="0"/>
              </a:rPr>
              <a:t>   I   Ê   N  G</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3573892" y="2156614"/>
            <a:ext cx="6553200"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 C  Ủ   </a:t>
            </a:r>
            <a:r>
              <a:rPr lang="en-US" sz="3600" b="1" smtClean="0">
                <a:solidFill>
                  <a:srgbClr val="00B050"/>
                </a:solidFill>
                <a:latin typeface="Times New Roman" panose="02020603050405020304" pitchFamily="18" charset="0"/>
                <a:cs typeface="Times New Roman" panose="02020603050405020304" pitchFamily="18" charset="0"/>
              </a:rPr>
              <a:t>A</a:t>
            </a:r>
            <a:r>
              <a:rPr lang="en-US" sz="3600" b="1" smtClean="0">
                <a:solidFill>
                  <a:srgbClr val="FF0000"/>
                </a:solidFill>
                <a:latin typeface="Times New Roman" panose="02020603050405020304" pitchFamily="18" charset="0"/>
                <a:cs typeface="Times New Roman" panose="02020603050405020304" pitchFamily="18" charset="0"/>
              </a:rPr>
              <a:t>  C  Ả   I</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3073709" y="2553825"/>
            <a:ext cx="6553200"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T   Ự  D  </a:t>
            </a:r>
            <a:r>
              <a:rPr lang="en-US" sz="3600" b="1" smtClean="0">
                <a:solidFill>
                  <a:srgbClr val="7030A0"/>
                </a:solidFill>
                <a:latin typeface="Times New Roman" panose="02020603050405020304" pitchFamily="18" charset="0"/>
                <a:cs typeface="Times New Roman" panose="02020603050405020304" pitchFamily="18" charset="0"/>
              </a:rPr>
              <a:t>O</a:t>
            </a:r>
            <a:endParaRPr lang="en-US" sz="3600" b="1">
              <a:solidFill>
                <a:srgbClr val="7030A0"/>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4876800" y="2980041"/>
            <a:ext cx="4419600" cy="646331"/>
          </a:xfrm>
          <a:prstGeom prst="rect">
            <a:avLst/>
          </a:prstGeom>
          <a:noFill/>
        </p:spPr>
        <p:txBody>
          <a:bodyPr wrap="square" rtlCol="0">
            <a:spAutoFit/>
          </a:bodyPr>
          <a:lstStyle/>
          <a:p>
            <a:r>
              <a:rPr lang="en-US" sz="3600" b="1" smtClean="0">
                <a:latin typeface="Times New Roman" panose="02020603050405020304" pitchFamily="18" charset="0"/>
                <a:cs typeface="Times New Roman" panose="02020603050405020304" pitchFamily="18" charset="0"/>
              </a:rPr>
              <a:t>Đ</a:t>
            </a:r>
            <a:r>
              <a:rPr lang="en-US" sz="3600" b="1" smtClean="0">
                <a:solidFill>
                  <a:srgbClr val="FF0000"/>
                </a:solidFill>
                <a:latin typeface="Times New Roman" panose="02020603050405020304" pitchFamily="18" charset="0"/>
                <a:cs typeface="Times New Roman" panose="02020603050405020304" pitchFamily="18" charset="0"/>
              </a:rPr>
              <a:t>  Ấ   T  N   Ư  Ớ  C</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4178609" y="3459294"/>
            <a:ext cx="4343400"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 C  </a:t>
            </a:r>
            <a:r>
              <a:rPr lang="en-US" sz="3600" b="1" smtClean="0">
                <a:solidFill>
                  <a:srgbClr val="00B0F0"/>
                </a:solidFill>
                <a:latin typeface="Times New Roman" panose="02020603050405020304" pitchFamily="18" charset="0"/>
                <a:cs typeface="Times New Roman" panose="02020603050405020304" pitchFamily="18" charset="0"/>
              </a:rPr>
              <a:t>Ô</a:t>
            </a:r>
            <a:r>
              <a:rPr lang="en-US" sz="3600" b="1" smtClean="0">
                <a:solidFill>
                  <a:srgbClr val="FF0000"/>
                </a:solidFill>
                <a:latin typeface="Times New Roman" panose="02020603050405020304" pitchFamily="18" charset="0"/>
                <a:cs typeface="Times New Roman" panose="02020603050405020304" pitchFamily="18" charset="0"/>
              </a:rPr>
              <a:t>  N  G   D  Â  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4200218" y="4290474"/>
            <a:ext cx="4408532"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N</a:t>
            </a: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smtClean="0">
                <a:solidFill>
                  <a:srgbClr val="002060"/>
                </a:solidFill>
                <a:latin typeface="Times New Roman" panose="02020603050405020304" pitchFamily="18" charset="0"/>
                <a:cs typeface="Times New Roman" panose="02020603050405020304" pitchFamily="18" charset="0"/>
              </a:rPr>
              <a:t>G</a:t>
            </a:r>
            <a:r>
              <a:rPr lang="en-US" sz="3600" b="1" smtClean="0">
                <a:solidFill>
                  <a:srgbClr val="FF0000"/>
                </a:solidFill>
                <a:latin typeface="Times New Roman" panose="02020603050405020304" pitchFamily="18" charset="0"/>
                <a:cs typeface="Times New Roman" panose="02020603050405020304" pitchFamily="18" charset="0"/>
              </a:rPr>
              <a:t>   H   Ĩ   A  V   Ụ  </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3073709" y="3893414"/>
            <a:ext cx="6553200"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C  H   Í   </a:t>
            </a:r>
            <a:r>
              <a:rPr lang="en-US" sz="3600" b="1" smtClean="0">
                <a:solidFill>
                  <a:schemeClr val="tx1">
                    <a:lumMod val="75000"/>
                    <a:lumOff val="25000"/>
                  </a:schemeClr>
                </a:solidFill>
                <a:latin typeface="Times New Roman" panose="02020603050405020304" pitchFamily="18" charset="0"/>
                <a:cs typeface="Times New Roman" panose="02020603050405020304" pitchFamily="18" charset="0"/>
              </a:rPr>
              <a:t>N</a:t>
            </a:r>
            <a:r>
              <a:rPr lang="en-US" sz="3600" b="1" smtClean="0">
                <a:solidFill>
                  <a:srgbClr val="FF0000"/>
                </a:solidFill>
                <a:latin typeface="Times New Roman" panose="02020603050405020304" pitchFamily="18" charset="0"/>
                <a:cs typeface="Times New Roman" panose="02020603050405020304" pitchFamily="18" charset="0"/>
              </a:rPr>
              <a:t>   H  S   Á  C  H</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02" y="1324182"/>
            <a:ext cx="723900" cy="247650"/>
          </a:xfrm>
          <a:prstGeom prst="rect">
            <a:avLst/>
          </a:prstGeom>
        </p:spPr>
      </p:pic>
    </p:spTree>
    <p:extLst>
      <p:ext uri="{BB962C8B-B14F-4D97-AF65-F5344CB8AC3E}">
        <p14:creationId xmlns:p14="http://schemas.microsoft.com/office/powerpoint/2010/main" val="81327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1" nodeType="clickEffect">
                                  <p:stCondLst>
                                    <p:cond delay="0"/>
                                  </p:stCondLst>
                                  <p:childTnLst>
                                    <p:animEffect transition="out" filter="circle(out)">
                                      <p:cBhvr>
                                        <p:cTn id="20" dur="2000"/>
                                        <p:tgtEl>
                                          <p:spTgt spid="27"/>
                                        </p:tgtEl>
                                      </p:cBhvr>
                                    </p:animEffect>
                                    <p:set>
                                      <p:cBhvr>
                                        <p:cTn id="21"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xit" presetSubtype="0" fill="hold" grpId="1" nodeType="clickEffect">
                                  <p:stCondLst>
                                    <p:cond delay="0"/>
                                  </p:stCondLst>
                                  <p:childTnLst>
                                    <p:animEffect transition="out" filter="wipe(down)">
                                      <p:cBhvr>
                                        <p:cTn id="31" dur="180" accel="50000">
                                          <p:stCondLst>
                                            <p:cond delay="1820"/>
                                          </p:stCondLst>
                                        </p:cTn>
                                        <p:tgtEl>
                                          <p:spTgt spid="28"/>
                                        </p:tgtEl>
                                      </p:cBhvr>
                                    </p:animEffect>
                                    <p:anim calcmode="lin" valueType="num">
                                      <p:cBhvr>
                                        <p:cTn id="32" dur="1822" tmFilter="0,0; 0.14,0.31; 0.43,0.73; 0.71,0.91; 1.0,1.0">
                                          <p:stCondLst>
                                            <p:cond delay="0"/>
                                          </p:stCondLst>
                                        </p:cTn>
                                        <p:tgtEl>
                                          <p:spTgt spid="28"/>
                                        </p:tgtEl>
                                        <p:attrNameLst>
                                          <p:attrName>ppt_x</p:attrName>
                                        </p:attrNameLst>
                                      </p:cBhvr>
                                      <p:tavLst>
                                        <p:tav tm="0">
                                          <p:val>
                                            <p:strVal val="ppt_x"/>
                                          </p:val>
                                        </p:tav>
                                        <p:tav tm="100000">
                                          <p:val>
                                            <p:strVal val="#ppt_x+0.25"/>
                                          </p:val>
                                        </p:tav>
                                      </p:tavLst>
                                    </p:anim>
                                    <p:anim calcmode="lin" valueType="num">
                                      <p:cBhvr>
                                        <p:cTn id="33" dur="178">
                                          <p:stCondLst>
                                            <p:cond delay="1822"/>
                                          </p:stCondLst>
                                        </p:cTn>
                                        <p:tgtEl>
                                          <p:spTgt spid="28"/>
                                        </p:tgtEl>
                                        <p:attrNameLst>
                                          <p:attrName>ppt_x</p:attrName>
                                        </p:attrNameLst>
                                      </p:cBhvr>
                                      <p:tavLst>
                                        <p:tav tm="0">
                                          <p:val>
                                            <p:strVal val="ppt_x"/>
                                          </p:val>
                                        </p:tav>
                                        <p:tav tm="100000">
                                          <p:val>
                                            <p:strVal val="ppt_x"/>
                                          </p:val>
                                        </p:tav>
                                      </p:tavLst>
                                    </p:anim>
                                    <p:anim calcmode="lin" valueType="num">
                                      <p:cBhvr>
                                        <p:cTn id="34" dur="664" tmFilter="0.0,0.0;0.25,0.07;0.50,0.2;0.75,0.467;1.0,1.0">
                                          <p:stCondLst>
                                            <p:cond delay="0"/>
                                          </p:stCondLst>
                                        </p:cTn>
                                        <p:tgtEl>
                                          <p:spTgt spid="2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5" dur="664" tmFilter="0, 0; 0.125,0.2665; 0.25,0.4; 0.375,0.465; 0.5,0.5;  0.625,0.535; 0.75,0.6; 0.875,0.7335; 1,1">
                                          <p:stCondLst>
                                            <p:cond delay="664"/>
                                          </p:stCondLst>
                                        </p:cTn>
                                        <p:tgtEl>
                                          <p:spTgt spid="2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6" dur="332" tmFilter="0, 0; 0.125,0.2665; 0.25,0.4; 0.375,0.465; 0.5,0.5;  0.625,0.535; 0.75,0.6; 0.875,0.7335; 1,1">
                                          <p:stCondLst>
                                            <p:cond delay="1324"/>
                                          </p:stCondLst>
                                        </p:cTn>
                                        <p:tgtEl>
                                          <p:spTgt spid="2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7" dur="164" tmFilter="0, 0; 0.125,0.2665; 0.25,0.4; 0.375,0.465; 0.5,0.5;  0.625,0.535; 0.75,0.6; 0.875,0.7335; 1,1">
                                          <p:stCondLst>
                                            <p:cond delay="1656"/>
                                          </p:stCondLst>
                                        </p:cTn>
                                        <p:tgtEl>
                                          <p:spTgt spid="2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8" dur="180" accel="50000">
                                          <p:stCondLst>
                                            <p:cond delay="1820"/>
                                          </p:stCondLst>
                                        </p:cTn>
                                        <p:tgtEl>
                                          <p:spTgt spid="28"/>
                                        </p:tgtEl>
                                        <p:attrNameLst>
                                          <p:attrName>ppt_y</p:attrName>
                                        </p:attrNameLst>
                                      </p:cBhvr>
                                      <p:tavLst>
                                        <p:tav tm="0">
                                          <p:val>
                                            <p:strVal val="ppt_y"/>
                                          </p:val>
                                        </p:tav>
                                        <p:tav tm="100000">
                                          <p:val>
                                            <p:strVal val="ppt_y+ppt_h"/>
                                          </p:val>
                                        </p:tav>
                                      </p:tavLst>
                                    </p:anim>
                                    <p:animScale>
                                      <p:cBhvr>
                                        <p:cTn id="39" dur="26">
                                          <p:stCondLst>
                                            <p:cond delay="620"/>
                                          </p:stCondLst>
                                        </p:cTn>
                                        <p:tgtEl>
                                          <p:spTgt spid="28"/>
                                        </p:tgtEl>
                                      </p:cBhvr>
                                      <p:to x="100000" y="60000"/>
                                    </p:animScale>
                                    <p:animScale>
                                      <p:cBhvr>
                                        <p:cTn id="40" dur="166" decel="50000">
                                          <p:stCondLst>
                                            <p:cond delay="646"/>
                                          </p:stCondLst>
                                        </p:cTn>
                                        <p:tgtEl>
                                          <p:spTgt spid="28"/>
                                        </p:tgtEl>
                                      </p:cBhvr>
                                      <p:to x="100000" y="100000"/>
                                    </p:animScale>
                                    <p:animScale>
                                      <p:cBhvr>
                                        <p:cTn id="41" dur="26">
                                          <p:stCondLst>
                                            <p:cond delay="1312"/>
                                          </p:stCondLst>
                                        </p:cTn>
                                        <p:tgtEl>
                                          <p:spTgt spid="28"/>
                                        </p:tgtEl>
                                      </p:cBhvr>
                                      <p:to x="100000" y="80000"/>
                                    </p:animScale>
                                    <p:animScale>
                                      <p:cBhvr>
                                        <p:cTn id="42" dur="166" decel="50000">
                                          <p:stCondLst>
                                            <p:cond delay="1338"/>
                                          </p:stCondLst>
                                        </p:cTn>
                                        <p:tgtEl>
                                          <p:spTgt spid="28"/>
                                        </p:tgtEl>
                                      </p:cBhvr>
                                      <p:to x="100000" y="100000"/>
                                    </p:animScale>
                                    <p:animScale>
                                      <p:cBhvr>
                                        <p:cTn id="43" dur="26">
                                          <p:stCondLst>
                                            <p:cond delay="1642"/>
                                          </p:stCondLst>
                                        </p:cTn>
                                        <p:tgtEl>
                                          <p:spTgt spid="28"/>
                                        </p:tgtEl>
                                      </p:cBhvr>
                                      <p:to x="100000" y="90000"/>
                                    </p:animScale>
                                    <p:animScale>
                                      <p:cBhvr>
                                        <p:cTn id="44" dur="166" decel="50000">
                                          <p:stCondLst>
                                            <p:cond delay="1668"/>
                                          </p:stCondLst>
                                        </p:cTn>
                                        <p:tgtEl>
                                          <p:spTgt spid="28"/>
                                        </p:tgtEl>
                                      </p:cBhvr>
                                      <p:to x="100000" y="100000"/>
                                    </p:animScale>
                                    <p:animScale>
                                      <p:cBhvr>
                                        <p:cTn id="45" dur="26">
                                          <p:stCondLst>
                                            <p:cond delay="1808"/>
                                          </p:stCondLst>
                                        </p:cTn>
                                        <p:tgtEl>
                                          <p:spTgt spid="28"/>
                                        </p:tgtEl>
                                      </p:cBhvr>
                                      <p:to x="100000" y="95000"/>
                                    </p:animScale>
                                    <p:animScale>
                                      <p:cBhvr>
                                        <p:cTn id="46" dur="166" decel="50000">
                                          <p:stCondLst>
                                            <p:cond delay="1834"/>
                                          </p:stCondLst>
                                        </p:cTn>
                                        <p:tgtEl>
                                          <p:spTgt spid="28"/>
                                        </p:tgtEl>
                                      </p:cBhvr>
                                      <p:to x="100000" y="100000"/>
                                    </p:animScale>
                                    <p:set>
                                      <p:cBhvr>
                                        <p:cTn id="47" dur="1" fill="hold">
                                          <p:stCondLst>
                                            <p:cond delay="1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circle(in)">
                                      <p:cBhvr>
                                        <p:cTn id="53" dur="20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xit" presetSubtype="0" fill="hold" grpId="1" nodeType="clickEffect">
                                  <p:stCondLst>
                                    <p:cond delay="0"/>
                                  </p:stCondLst>
                                  <p:childTnLst>
                                    <p:animEffect transition="out" filter="fade">
                                      <p:cBhvr>
                                        <p:cTn id="57" dur="2000"/>
                                        <p:tgtEl>
                                          <p:spTgt spid="29"/>
                                        </p:tgtEl>
                                      </p:cBhvr>
                                    </p:animEffect>
                                    <p:anim calcmode="lin" valueType="num">
                                      <p:cBhvr>
                                        <p:cTn id="58" dur="200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9" dur="2000"/>
                                        <p:tgtEl>
                                          <p:spTgt spid="29"/>
                                        </p:tgtEl>
                                        <p:attrNameLst>
                                          <p:attrName>ppt_h</p:attrName>
                                        </p:attrNameLst>
                                      </p:cBhvr>
                                      <p:tavLst>
                                        <p:tav tm="0">
                                          <p:val>
                                            <p:strVal val="ppt_h"/>
                                          </p:val>
                                        </p:tav>
                                        <p:tav tm="100000">
                                          <p:val>
                                            <p:strVal val="ppt_h"/>
                                          </p:val>
                                        </p:tav>
                                      </p:tavLst>
                                    </p:anim>
                                    <p:set>
                                      <p:cBhvr>
                                        <p:cTn id="60" dur="1" fill="hold">
                                          <p:stCondLst>
                                            <p:cond delay="1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1" nodeType="clickEffect">
                                  <p:stCondLst>
                                    <p:cond delay="0"/>
                                  </p:stCondLst>
                                  <p:childTnLst>
                                    <p:anim calcmode="lin" valueType="num">
                                      <p:cBhvr additive="base">
                                        <p:cTn id="70" dur="500"/>
                                        <p:tgtEl>
                                          <p:spTgt spid="31"/>
                                        </p:tgtEl>
                                        <p:attrNameLst>
                                          <p:attrName>ppt_x</p:attrName>
                                        </p:attrNameLst>
                                      </p:cBhvr>
                                      <p:tavLst>
                                        <p:tav tm="0">
                                          <p:val>
                                            <p:strVal val="ppt_x"/>
                                          </p:val>
                                        </p:tav>
                                        <p:tav tm="100000">
                                          <p:val>
                                            <p:strVal val="ppt_x"/>
                                          </p:val>
                                        </p:tav>
                                      </p:tavLst>
                                    </p:anim>
                                    <p:anim calcmode="lin" valueType="num">
                                      <p:cBhvr additive="base">
                                        <p:cTn id="71" dur="500"/>
                                        <p:tgtEl>
                                          <p:spTgt spid="31"/>
                                        </p:tgtEl>
                                        <p:attrNameLst>
                                          <p:attrName>ppt_y</p:attrName>
                                        </p:attrNameLst>
                                      </p:cBhvr>
                                      <p:tavLst>
                                        <p:tav tm="0">
                                          <p:val>
                                            <p:strVal val="ppt_y"/>
                                          </p:val>
                                        </p:tav>
                                        <p:tav tm="100000">
                                          <p:val>
                                            <p:strVal val="1+ppt_h/2"/>
                                          </p:val>
                                        </p:tav>
                                      </p:tavLst>
                                    </p:anim>
                                    <p:set>
                                      <p:cBhvr>
                                        <p:cTn id="7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3" restart="whenNotActive" fill="hold" evtFilter="cancelBubble" nodeType="interactiveSeq">
                <p:stCondLst>
                  <p:cond evt="onClick" delay="0">
                    <p:tgtEl>
                      <p:spTgt spid="8"/>
                    </p:tgtEl>
                  </p:cond>
                </p:stCondLst>
                <p:endSync evt="end" delay="0">
                  <p:rtn val="all"/>
                </p:endSync>
                <p:childTnLst>
                  <p:par>
                    <p:cTn id="74" fill="hold">
                      <p:stCondLst>
                        <p:cond delay="0"/>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circle(in)">
                                      <p:cBhvr>
                                        <p:cTn id="78" dur="20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30"/>
                                        </p:tgtEl>
                                        <p:attrNameLst>
                                          <p:attrName>ppt_x</p:attrName>
                                        </p:attrNameLst>
                                      </p:cBhvr>
                                      <p:tavLst>
                                        <p:tav tm="0">
                                          <p:val>
                                            <p:strVal val="ppt_x"/>
                                          </p:val>
                                        </p:tav>
                                        <p:tav tm="100000">
                                          <p:val>
                                            <p:strVal val="ppt_x"/>
                                          </p:val>
                                        </p:tav>
                                      </p:tavLst>
                                    </p:anim>
                                    <p:anim calcmode="lin" valueType="num">
                                      <p:cBhvr additive="base">
                                        <p:cTn id="83" dur="500"/>
                                        <p:tgtEl>
                                          <p:spTgt spid="30"/>
                                        </p:tgtEl>
                                        <p:attrNameLst>
                                          <p:attrName>ppt_y</p:attrName>
                                        </p:attrNameLst>
                                      </p:cBhvr>
                                      <p:tavLst>
                                        <p:tav tm="0">
                                          <p:val>
                                            <p:strVal val="ppt_y"/>
                                          </p:val>
                                        </p:tav>
                                        <p:tav tm="100000">
                                          <p:val>
                                            <p:strVal val="1+ppt_h/2"/>
                                          </p:val>
                                        </p:tav>
                                      </p:tavLst>
                                    </p:anim>
                                    <p:set>
                                      <p:cBhvr>
                                        <p:cTn id="8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5" restart="whenNotActive" fill="hold" evtFilter="cancelBubble" nodeType="interactiveSeq">
                <p:stCondLst>
                  <p:cond evt="onClick" delay="0">
                    <p:tgtEl>
                      <p:spTgt spid="23"/>
                    </p:tgtEl>
                  </p:cond>
                </p:stCondLst>
                <p:endSync evt="end" delay="0">
                  <p:rtn val="all"/>
                </p:endSync>
                <p:childTnLst>
                  <p:par>
                    <p:cTn id="86" fill="hold">
                      <p:stCondLst>
                        <p:cond delay="0"/>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additive="base">
                                        <p:cTn id="90" dur="500" fill="hold"/>
                                        <p:tgtEl>
                                          <p:spTgt spid="32"/>
                                        </p:tgtEl>
                                        <p:attrNameLst>
                                          <p:attrName>ppt_x</p:attrName>
                                        </p:attrNameLst>
                                      </p:cBhvr>
                                      <p:tavLst>
                                        <p:tav tm="0">
                                          <p:val>
                                            <p:strVal val="#ppt_x"/>
                                          </p:val>
                                        </p:tav>
                                        <p:tav tm="100000">
                                          <p:val>
                                            <p:strVal val="#ppt_x"/>
                                          </p:val>
                                        </p:tav>
                                      </p:tavLst>
                                    </p:anim>
                                    <p:anim calcmode="lin" valueType="num">
                                      <p:cBhvr additive="base">
                                        <p:cTn id="9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6" restart="whenNotActive" fill="hold" evtFilter="cancelBubble" nodeType="interactiveSeq">
                <p:stCondLst>
                  <p:cond evt="onClick" delay="0">
                    <p:tgtEl>
                      <p:spTgt spid="24"/>
                    </p:tgtEl>
                  </p:cond>
                </p:stCondLst>
                <p:endSync evt="end" delay="0">
                  <p:rtn val="all"/>
                </p:endSync>
                <p:childTnLst>
                  <p:par>
                    <p:cTn id="97" fill="hold">
                      <p:stCondLst>
                        <p:cond delay="0"/>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barn(inVertical)">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xit" presetSubtype="10" fill="hold" grpId="1" nodeType="clickEffect">
                                  <p:stCondLst>
                                    <p:cond delay="0"/>
                                  </p:stCondLst>
                                  <p:childTnLst>
                                    <p:animEffect transition="out" filter="randombar(horizontal)">
                                      <p:cBhvr>
                                        <p:cTn id="105" dur="500"/>
                                        <p:tgtEl>
                                          <p:spTgt spid="33"/>
                                        </p:tgtEl>
                                      </p:cBhvr>
                                    </p:animEffect>
                                    <p:set>
                                      <p:cBhvr>
                                        <p:cTn id="106"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12"/>
                    </p:tgtEl>
                  </p:cond>
                </p:stCondLst>
                <p:endSync evt="end" delay="0">
                  <p:rtn val="all"/>
                </p:endSync>
                <p:childTnLst>
                  <p:par>
                    <p:cTn id="108" fill="hold">
                      <p:stCondLst>
                        <p:cond delay="0"/>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500"/>
                                        <p:tgtEl>
                                          <p:spTgt spid="53"/>
                                        </p:tgtEl>
                                      </p:cBhvr>
                                    </p:animEffect>
                                  </p:childTnLst>
                                </p:cTn>
                              </p:par>
                            </p:childTnLst>
                          </p:cTn>
                        </p:par>
                      </p:childTnLst>
                    </p:cTn>
                  </p:par>
                </p:childTnLst>
              </p:cTn>
              <p:nextCondLst>
                <p:cond evt="onClick" delay="0">
                  <p:tgtEl>
                    <p:spTgt spid="12"/>
                  </p:tgtEl>
                </p:cond>
              </p:nextCondLst>
            </p:seq>
            <p:seq concurrent="1" nextAc="seek">
              <p:cTn id="113" restart="whenNotActive" fill="hold" evtFilter="cancelBubble" nodeType="interactiveSeq">
                <p:stCondLst>
                  <p:cond evt="onClick" delay="0">
                    <p:tgtEl>
                      <p:spTgt spid="13"/>
                    </p:tgtEl>
                  </p:cond>
                </p:stCondLst>
                <p:endSync evt="end" delay="0">
                  <p:rtn val="all"/>
                </p:endSync>
                <p:childTnLst>
                  <p:par>
                    <p:cTn id="114" fill="hold">
                      <p:stCondLst>
                        <p:cond delay="0"/>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barn(inVertical)">
                                      <p:cBhvr>
                                        <p:cTn id="118" dur="500"/>
                                        <p:tgtEl>
                                          <p:spTgt spid="54"/>
                                        </p:tgtEl>
                                      </p:cBhvr>
                                    </p:animEffect>
                                  </p:childTnLst>
                                </p:cTn>
                              </p:par>
                            </p:childTnLst>
                          </p:cTn>
                        </p:par>
                      </p:childTnLst>
                    </p:cTn>
                  </p:par>
                </p:childTnLst>
              </p:cTn>
              <p:nextCondLst>
                <p:cond evt="onClick" delay="0">
                  <p:tgtEl>
                    <p:spTgt spid="13"/>
                  </p:tgtEl>
                </p:cond>
              </p:nextCondLst>
            </p:seq>
            <p:seq concurrent="1" nextAc="seek">
              <p:cTn id="119" restart="whenNotActive" fill="hold" evtFilter="cancelBubble" nodeType="interactiveSeq">
                <p:stCondLst>
                  <p:cond evt="onClick" delay="0">
                    <p:tgtEl>
                      <p:spTgt spid="14"/>
                    </p:tgtEl>
                  </p:cond>
                </p:stCondLst>
                <p:endSync evt="end" delay="0">
                  <p:rtn val="all"/>
                </p:endSync>
                <p:childTnLst>
                  <p:par>
                    <p:cTn id="120" fill="hold">
                      <p:stCondLst>
                        <p:cond delay="0"/>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wipe(down)">
                                      <p:cBhvr>
                                        <p:cTn id="124" dur="500"/>
                                        <p:tgtEl>
                                          <p:spTgt spid="55"/>
                                        </p:tgtEl>
                                      </p:cBhvr>
                                    </p:animEffect>
                                  </p:childTnLst>
                                </p:cTn>
                              </p:par>
                            </p:childTnLst>
                          </p:cTn>
                        </p:par>
                      </p:childTnLst>
                    </p:cTn>
                  </p:par>
                </p:childTnLst>
              </p:cTn>
              <p:nextCondLst>
                <p:cond evt="onClick" delay="0">
                  <p:tgtEl>
                    <p:spTgt spid="14"/>
                  </p:tgtEl>
                </p:cond>
              </p:nextCondLst>
            </p:seq>
            <p:seq concurrent="1" nextAc="seek">
              <p:cTn id="125" restart="whenNotActive" fill="hold" evtFilter="cancelBubble" nodeType="interactiveSeq">
                <p:stCondLst>
                  <p:cond evt="onClick" delay="0">
                    <p:tgtEl>
                      <p:spTgt spid="15"/>
                    </p:tgtEl>
                  </p:cond>
                </p:stCondLst>
                <p:endSync evt="end" delay="0">
                  <p:rtn val="all"/>
                </p:endSync>
                <p:childTnLst>
                  <p:par>
                    <p:cTn id="126" fill="hold">
                      <p:stCondLst>
                        <p:cond delay="0"/>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5"/>
                  </p:tgtEl>
                </p:cond>
              </p:nextCondLst>
            </p:seq>
            <p:seq concurrent="1" nextAc="seek">
              <p:cTn id="133" restart="whenNotActive" fill="hold" evtFilter="cancelBubble" nodeType="interactiveSeq">
                <p:stCondLst>
                  <p:cond evt="onClick" delay="0">
                    <p:tgtEl>
                      <p:spTgt spid="25"/>
                    </p:tgtEl>
                  </p:cond>
                </p:stCondLst>
                <p:endSync evt="end" delay="0">
                  <p:rtn val="all"/>
                </p:endSync>
                <p:childTnLst>
                  <p:par>
                    <p:cTn id="134" fill="hold">
                      <p:stCondLst>
                        <p:cond delay="0"/>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58"/>
                                        </p:tgtEl>
                                        <p:attrNameLst>
                                          <p:attrName>style.visibility</p:attrName>
                                        </p:attrNameLst>
                                      </p:cBhvr>
                                      <p:to>
                                        <p:strVal val="visible"/>
                                      </p:to>
                                    </p:set>
                                    <p:anim calcmode="lin" valueType="num">
                                      <p:cBhvr additive="base">
                                        <p:cTn id="138" dur="500" fill="hold"/>
                                        <p:tgtEl>
                                          <p:spTgt spid="58"/>
                                        </p:tgtEl>
                                        <p:attrNameLst>
                                          <p:attrName>ppt_x</p:attrName>
                                        </p:attrNameLst>
                                      </p:cBhvr>
                                      <p:tavLst>
                                        <p:tav tm="0">
                                          <p:val>
                                            <p:strVal val="#ppt_x"/>
                                          </p:val>
                                        </p:tav>
                                        <p:tav tm="100000">
                                          <p:val>
                                            <p:strVal val="#ppt_x"/>
                                          </p:val>
                                        </p:tav>
                                      </p:tavLst>
                                    </p:anim>
                                    <p:anim calcmode="lin" valueType="num">
                                      <p:cBhvr additive="base">
                                        <p:cTn id="139"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5"/>
                  </p:tgtEl>
                </p:cond>
              </p:nextCondLst>
            </p:seq>
            <p:seq concurrent="1" nextAc="seek">
              <p:cTn id="140" restart="whenNotActive" fill="hold" evtFilter="cancelBubble" nodeType="interactiveSeq">
                <p:stCondLst>
                  <p:cond evt="onClick" delay="0">
                    <p:tgtEl>
                      <p:spTgt spid="26"/>
                    </p:tgtEl>
                  </p:cond>
                </p:stCondLst>
                <p:endSync evt="end" delay="0">
                  <p:rtn val="all"/>
                </p:endSync>
                <p:childTnLst>
                  <p:par>
                    <p:cTn id="141" fill="hold">
                      <p:stCondLst>
                        <p:cond delay="0"/>
                      </p:stCondLst>
                      <p:childTnLst>
                        <p:par>
                          <p:cTn id="142" fill="hold">
                            <p:stCondLst>
                              <p:cond delay="0"/>
                            </p:stCondLst>
                            <p:childTnLst>
                              <p:par>
                                <p:cTn id="143" presetID="14" presetClass="entr" presetSubtype="10" fill="hold" grpId="0" nodeType="click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randombar(horizontal)">
                                      <p:cBhvr>
                                        <p:cTn id="145" dur="500"/>
                                        <p:tgtEl>
                                          <p:spTgt spid="57"/>
                                        </p:tgtEl>
                                      </p:cBhvr>
                                    </p:animEffect>
                                  </p:childTnLst>
                                </p:cTn>
                              </p:par>
                            </p:childTnLst>
                          </p:cTn>
                        </p:par>
                      </p:childTnLst>
                    </p:cTn>
                  </p:par>
                </p:childTnLst>
              </p:cTn>
              <p:nextCondLst>
                <p:cond evt="onClick" delay="0">
                  <p:tgtEl>
                    <p:spTgt spid="26"/>
                  </p:tgtEl>
                </p:cond>
              </p:nextCondLst>
            </p:seq>
            <p:seq concurrent="1" nextAc="seek">
              <p:cTn id="146" restart="whenNotActive" fill="hold" evtFilter="cancelBubble" nodeType="interactiveSeq">
                <p:stCondLst>
                  <p:cond evt="onClick" delay="0">
                    <p:tgtEl>
                      <p:spTgt spid="11"/>
                    </p:tgtEl>
                  </p:cond>
                </p:stCondLst>
                <p:endSync evt="end" delay="0">
                  <p:rtn val="all"/>
                </p:endSync>
                <p:childTnLst>
                  <p:par>
                    <p:cTn id="147" fill="hold">
                      <p:stCondLst>
                        <p:cond delay="0"/>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additive="base">
                                        <p:cTn id="151" dur="500" fill="hold"/>
                                        <p:tgtEl>
                                          <p:spTgt spid="52"/>
                                        </p:tgtEl>
                                        <p:attrNameLst>
                                          <p:attrName>ppt_x</p:attrName>
                                        </p:attrNameLst>
                                      </p:cBhvr>
                                      <p:tavLst>
                                        <p:tav tm="0">
                                          <p:val>
                                            <p:strVal val="#ppt_x"/>
                                          </p:val>
                                        </p:tav>
                                        <p:tav tm="100000">
                                          <p:val>
                                            <p:strVal val="#ppt_x"/>
                                          </p:val>
                                        </p:tav>
                                      </p:tavLst>
                                    </p:anim>
                                    <p:anim calcmode="lin" valueType="num">
                                      <p:cBhvr additive="base">
                                        <p:cTn id="15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1"/>
                  </p:tgtEl>
                </p:cond>
              </p:nextCondLst>
            </p:seq>
          </p:childTnLst>
        </p:cTn>
      </p:par>
    </p:tnLst>
    <p:bldLst>
      <p:bldP spid="4" grpId="0"/>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52" grpId="0"/>
      <p:bldP spid="53" grpId="0"/>
      <p:bldP spid="54" grpId="0"/>
      <p:bldP spid="55"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a:hlinkClick r:id="rId2" action="ppaction://hlinksldjump"/>
          </p:cNvPr>
          <p:cNvSpPr/>
          <p:nvPr/>
        </p:nvSpPr>
        <p:spPr>
          <a:xfrm>
            <a:off x="3916893" y="1527020"/>
            <a:ext cx="1524000" cy="457200"/>
          </a:xfrm>
          <a:prstGeom prst="cloudCallout">
            <a:avLst>
              <a:gd name="adj1" fmla="val -18039"/>
              <a:gd name="adj2" fmla="val 21987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5" name="Cloud Callout 4">
            <a:hlinkClick r:id="rId3" action="ppaction://hlinksldjump"/>
          </p:cNvPr>
          <p:cNvSpPr/>
          <p:nvPr/>
        </p:nvSpPr>
        <p:spPr>
          <a:xfrm>
            <a:off x="5991730" y="1758777"/>
            <a:ext cx="1524000" cy="457200"/>
          </a:xfrm>
          <a:prstGeom prst="cloudCallout">
            <a:avLst>
              <a:gd name="adj1" fmla="val -56033"/>
              <a:gd name="adj2" fmla="val 945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6" name="Cloud Callout 5">
            <a:hlinkClick r:id="rId4" action="ppaction://hlinksldjump"/>
          </p:cNvPr>
          <p:cNvSpPr/>
          <p:nvPr/>
        </p:nvSpPr>
        <p:spPr>
          <a:xfrm>
            <a:off x="6269582" y="3159661"/>
            <a:ext cx="1524000" cy="457200"/>
          </a:xfrm>
          <a:prstGeom prst="cloudCallout">
            <a:avLst>
              <a:gd name="adj1" fmla="val -77872"/>
              <a:gd name="adj2" fmla="val -6860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7" name="Cloud Callout 6">
            <a:hlinkClick r:id="rId5" action="ppaction://hlinksldjump"/>
          </p:cNvPr>
          <p:cNvSpPr/>
          <p:nvPr/>
        </p:nvSpPr>
        <p:spPr>
          <a:xfrm>
            <a:off x="5486368" y="4526770"/>
            <a:ext cx="1524000" cy="457200"/>
          </a:xfrm>
          <a:prstGeom prst="cloudCallout">
            <a:avLst>
              <a:gd name="adj1" fmla="val -45681"/>
              <a:gd name="adj2" fmla="val -14613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p:txBody>
      </p:sp>
      <p:sp>
        <p:nvSpPr>
          <p:cNvPr id="8" name="Cloud Callout 7">
            <a:hlinkClick r:id="rId6" action="ppaction://hlinksldjump"/>
          </p:cNvPr>
          <p:cNvSpPr/>
          <p:nvPr/>
        </p:nvSpPr>
        <p:spPr>
          <a:xfrm>
            <a:off x="2993231" y="4755370"/>
            <a:ext cx="1524000" cy="457200"/>
          </a:xfrm>
          <a:prstGeom prst="cloudCallout">
            <a:avLst>
              <a:gd name="adj1" fmla="val 71275"/>
              <a:gd name="adj2" fmla="val -16977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p:txBody>
      </p:sp>
      <p:sp>
        <p:nvSpPr>
          <p:cNvPr id="9" name="Rectangle 8"/>
          <p:cNvSpPr/>
          <p:nvPr/>
        </p:nvSpPr>
        <p:spPr>
          <a:xfrm>
            <a:off x="2150618" y="152400"/>
            <a:ext cx="5147564" cy="923330"/>
          </a:xfrm>
          <a:prstGeom prst="rect">
            <a:avLst/>
          </a:prstGeom>
          <a:noFill/>
        </p:spPr>
        <p:txBody>
          <a:bodyPr wrap="none" lIns="91440" tIns="45720" rIns="91440" bIns="45720">
            <a:spAutoFit/>
          </a:bodyPr>
          <a:lstStyle/>
          <a:p>
            <a:pPr algn="ctr"/>
            <a:r>
              <a:rPr lang="en-US" sz="54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Ai</a:t>
            </a:r>
            <a:r>
              <a:rPr lang="en-US" sz="5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cap="none" spc="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nhanh</a:t>
            </a:r>
            <a:r>
              <a:rPr lang="en-US" sz="5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tay</a:t>
            </a:r>
            <a:r>
              <a:rPr lang="en-US" sz="5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cap="none" spc="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hơn</a:t>
            </a:r>
            <a:endParaRPr lang="en-US" sz="5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5231" y="2305794"/>
            <a:ext cx="1938338" cy="1938338"/>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573" y="6063042"/>
            <a:ext cx="887389" cy="790575"/>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44042"/>
            <a:ext cx="847725" cy="1685925"/>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96275" y="344043"/>
            <a:ext cx="847725" cy="1685925"/>
          </a:xfrm>
          <a:prstGeom prst="rect">
            <a:avLst/>
          </a:prstGeom>
        </p:spPr>
      </p:pic>
      <p:sp>
        <p:nvSpPr>
          <p:cNvPr id="20" name="Cloud Callout 19">
            <a:hlinkClick r:id="rId11" action="ppaction://hlinksldjump"/>
          </p:cNvPr>
          <p:cNvSpPr/>
          <p:nvPr/>
        </p:nvSpPr>
        <p:spPr>
          <a:xfrm>
            <a:off x="1171006" y="3880786"/>
            <a:ext cx="1524000" cy="457200"/>
          </a:xfrm>
          <a:prstGeom prst="cloudCallout">
            <a:avLst>
              <a:gd name="adj1" fmla="val 116947"/>
              <a:gd name="adj2" fmla="val -2948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atin typeface="Times New Roman" pitchFamily="18" charset="0"/>
                <a:cs typeface="Times New Roman" pitchFamily="18" charset="0"/>
              </a:rPr>
              <a:t>6</a:t>
            </a:r>
          </a:p>
        </p:txBody>
      </p:sp>
      <p:sp>
        <p:nvSpPr>
          <p:cNvPr id="21" name="Cloud Callout 20">
            <a:hlinkClick r:id="rId12" action="ppaction://hlinksldjump"/>
          </p:cNvPr>
          <p:cNvSpPr/>
          <p:nvPr/>
        </p:nvSpPr>
        <p:spPr>
          <a:xfrm>
            <a:off x="1083718" y="2686950"/>
            <a:ext cx="1524000" cy="457200"/>
          </a:xfrm>
          <a:prstGeom prst="cloudCallout">
            <a:avLst>
              <a:gd name="adj1" fmla="val 126798"/>
              <a:gd name="adj2" fmla="val 1078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Times New Roman" pitchFamily="18" charset="0"/>
                <a:cs typeface="Times New Roman" pitchFamily="18" charset="0"/>
              </a:rPr>
              <a:t>7</a:t>
            </a:r>
            <a:endParaRPr lang="en-US" b="1" dirty="0">
              <a:latin typeface="Times New Roman" pitchFamily="18" charset="0"/>
              <a:cs typeface="Times New Roman" pitchFamily="18" charset="0"/>
            </a:endParaRPr>
          </a:p>
        </p:txBody>
      </p:sp>
      <p:sp>
        <p:nvSpPr>
          <p:cNvPr id="22" name="Cloud Callout 21">
            <a:hlinkClick r:id="rId13" action="ppaction://hlinksldjump"/>
          </p:cNvPr>
          <p:cNvSpPr/>
          <p:nvPr/>
        </p:nvSpPr>
        <p:spPr>
          <a:xfrm>
            <a:off x="1727202" y="1686922"/>
            <a:ext cx="1524000" cy="457200"/>
          </a:xfrm>
          <a:prstGeom prst="cloudCallout">
            <a:avLst>
              <a:gd name="adj1" fmla="val 97246"/>
              <a:gd name="adj2" fmla="val 176490"/>
            </a:avLst>
          </a:prstGeom>
          <a:solidFill>
            <a:schemeClr val="bg2">
              <a:lumMod val="5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latin typeface="Times New Roman" pitchFamily="18" charset="0"/>
                <a:cs typeface="Times New Roman" pitchFamily="18" charset="0"/>
              </a:rPr>
              <a:t>8</a:t>
            </a:r>
          </a:p>
        </p:txBody>
      </p:sp>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3317" y="6069957"/>
            <a:ext cx="887389" cy="790575"/>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79135" y="6063043"/>
            <a:ext cx="887389" cy="790575"/>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2972" y="6069957"/>
            <a:ext cx="887389" cy="790575"/>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6180" y="6069957"/>
            <a:ext cx="887389" cy="790575"/>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7757" y="6053412"/>
            <a:ext cx="887389" cy="790575"/>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1582" y="6037873"/>
            <a:ext cx="887389" cy="790575"/>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53400" y="6057207"/>
            <a:ext cx="887389" cy="790575"/>
          </a:xfrm>
          <a:prstGeom prst="rect">
            <a:avLst/>
          </a:prstGeom>
        </p:spPr>
      </p:pic>
    </p:spTree>
    <p:extLst>
      <p:ext uri="{BB962C8B-B14F-4D97-AF65-F5344CB8AC3E}">
        <p14:creationId xmlns:p14="http://schemas.microsoft.com/office/powerpoint/2010/main" val="39758513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
                                            <p:txEl>
                                              <p:pRg st="0" end="0"/>
                                            </p:txEl>
                                          </p:spTgt>
                                        </p:tgtEl>
                                        <p:attrNameLst>
                                          <p:attrName>ppt_x</p:attrName>
                                          <p:attrName>ppt_y</p:attrName>
                                        </p:attrNameLst>
                                      </p:cBhvr>
                                    </p:animMotion>
                                    <p:animRot by="1500000">
                                      <p:cBhvr>
                                        <p:cTn id="7" dur="125" fill="hold">
                                          <p:stCondLst>
                                            <p:cond delay="0"/>
                                          </p:stCondLst>
                                        </p:cTn>
                                        <p:tgtEl>
                                          <p:spTgt spid="9">
                                            <p:txEl>
                                              <p:pRg st="0" end="0"/>
                                            </p:txEl>
                                          </p:spTgt>
                                        </p:tgtEl>
                                        <p:attrNameLst>
                                          <p:attrName>r</p:attrName>
                                        </p:attrNameLst>
                                      </p:cBhvr>
                                    </p:animRot>
                                    <p:animRot by="-1500000">
                                      <p:cBhvr>
                                        <p:cTn id="8" dur="125" fill="hold">
                                          <p:stCondLst>
                                            <p:cond delay="125"/>
                                          </p:stCondLst>
                                        </p:cTn>
                                        <p:tgtEl>
                                          <p:spTgt spid="9">
                                            <p:txEl>
                                              <p:pRg st="0" end="0"/>
                                            </p:txEl>
                                          </p:spTgt>
                                        </p:tgtEl>
                                        <p:attrNameLst>
                                          <p:attrName>r</p:attrName>
                                        </p:attrNameLst>
                                      </p:cBhvr>
                                    </p:animRot>
                                    <p:animRot by="-1500000">
                                      <p:cBhvr>
                                        <p:cTn id="9" dur="125" fill="hold">
                                          <p:stCondLst>
                                            <p:cond delay="250"/>
                                          </p:stCondLst>
                                        </p:cTn>
                                        <p:tgtEl>
                                          <p:spTgt spid="9">
                                            <p:txEl>
                                              <p:pRg st="0" end="0"/>
                                            </p:txEl>
                                          </p:spTgt>
                                        </p:tgtEl>
                                        <p:attrNameLst>
                                          <p:attrName>r</p:attrName>
                                        </p:attrNameLst>
                                      </p:cBhvr>
                                    </p:animRot>
                                    <p:animRot by="1500000">
                                      <p:cBhvr>
                                        <p:cTn id="10" dur="125" fill="hold">
                                          <p:stCondLst>
                                            <p:cond delay="375"/>
                                          </p:stCondLst>
                                        </p:cTn>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173" y="217352"/>
            <a:ext cx="8599227"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err="1" smtClean="0">
                <a:latin typeface="Times New Roman" pitchFamily="18" charset="0"/>
                <a:cs typeface="Times New Roman" pitchFamily="18" charset="0"/>
              </a:rPr>
              <a:t>Câu</a:t>
            </a:r>
            <a:r>
              <a:rPr lang="en-US" sz="3200" b="1" smtClean="0">
                <a:latin typeface="Times New Roman" pitchFamily="18" charset="0"/>
                <a:cs typeface="Times New Roman" pitchFamily="18" charset="0"/>
              </a:rPr>
              <a:t> 1: “Trong xã hội ta, không có nghề nào thấp lém, chỉ những kẻ lười biếng, ỷ lại mới đáng xấu hổ. Người nấu bếp, người quét rác cũng như thầy giáo, kĩ sư, nếu làm tròn trách nhiệm thì đều vẻ vang như nhau..” Đó là câu nói của ai? </a:t>
            </a:r>
            <a:endParaRPr lang="en-US" sz="3200" b="1" dirty="0">
              <a:latin typeface="Times New Roman" pitchFamily="18" charset="0"/>
              <a:cs typeface="Times New Roman" pitchFamily="18" charset="0"/>
            </a:endParaRPr>
          </a:p>
        </p:txBody>
      </p:sp>
      <p:sp>
        <p:nvSpPr>
          <p:cNvPr id="5" name="Rounded Rectangle 4"/>
          <p:cNvSpPr/>
          <p:nvPr/>
        </p:nvSpPr>
        <p:spPr>
          <a:xfrm>
            <a:off x="316173" y="3581400"/>
            <a:ext cx="4227394" cy="762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vi-VN" sz="2400" b="1" dirty="0">
                <a:latin typeface="Times New Roman" pitchFamily="18" charset="0"/>
                <a:cs typeface="Times New Roman" pitchFamily="18" charset="0"/>
              </a:rPr>
              <a:t>A</a:t>
            </a:r>
            <a:r>
              <a:rPr lang="vi-VN" sz="2400" b="1">
                <a:latin typeface="Times New Roman" pitchFamily="18" charset="0"/>
                <a:cs typeface="Times New Roman" pitchFamily="18" charset="0"/>
              </a:rPr>
              <a:t>. </a:t>
            </a:r>
            <a:r>
              <a:rPr lang="en-US" sz="2400" b="1">
                <a:solidFill>
                  <a:prstClr val="black"/>
                </a:solidFill>
                <a:latin typeface="Times New Roman" pitchFamily="18" charset="0"/>
                <a:cs typeface="Times New Roman" pitchFamily="18" charset="0"/>
              </a:rPr>
              <a:t>Hồ Chí </a:t>
            </a:r>
            <a:r>
              <a:rPr lang="en-US" sz="2400" b="1" smtClean="0">
                <a:solidFill>
                  <a:prstClr val="black"/>
                </a:solidFill>
                <a:latin typeface="Times New Roman" pitchFamily="18" charset="0"/>
                <a:cs typeface="Times New Roman" pitchFamily="18" charset="0"/>
              </a:rPr>
              <a:t>Minh</a:t>
            </a:r>
            <a:endParaRPr lang="vi-VN" sz="2400" b="1" dirty="0">
              <a:latin typeface="Times New Roman" pitchFamily="18" charset="0"/>
              <a:cs typeface="Times New Roman" pitchFamily="18" charset="0"/>
            </a:endParaRPr>
          </a:p>
        </p:txBody>
      </p:sp>
      <p:sp>
        <p:nvSpPr>
          <p:cNvPr id="6" name="Rounded Rectangle 5"/>
          <p:cNvSpPr/>
          <p:nvPr/>
        </p:nvSpPr>
        <p:spPr>
          <a:xfrm>
            <a:off x="5029200" y="3581537"/>
            <a:ext cx="38862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b="1" smtClean="0">
              <a:latin typeface="Times New Roman" pitchFamily="18" charset="0"/>
              <a:cs typeface="Times New Roman" pitchFamily="18" charset="0"/>
            </a:endParaRPr>
          </a:p>
          <a:p>
            <a:pPr algn="ctr"/>
            <a:r>
              <a:rPr lang="en-US" sz="2400" b="1" smtClean="0">
                <a:latin typeface="Times New Roman" pitchFamily="18" charset="0"/>
                <a:cs typeface="Times New Roman" pitchFamily="18" charset="0"/>
              </a:rPr>
              <a:t>B. Cao Bá Quát</a:t>
            </a:r>
            <a:endParaRPr lang="vi-VN" sz="2400" b="1">
              <a:latin typeface="Times New Roman" pitchFamily="18" charset="0"/>
              <a:cs typeface="Times New Roman" pitchFamily="18" charset="0"/>
            </a:endParaRPr>
          </a:p>
          <a:p>
            <a:pPr algn="ctr"/>
            <a:endParaRPr lang="en-US" sz="2400" b="1" dirty="0">
              <a:latin typeface="Times New Roman" pitchFamily="18" charset="0"/>
              <a:cs typeface="Times New Roman" pitchFamily="18" charset="0"/>
            </a:endParaRPr>
          </a:p>
        </p:txBody>
      </p:sp>
      <p:sp>
        <p:nvSpPr>
          <p:cNvPr id="7" name="Rounded Rectangle 6"/>
          <p:cNvSpPr/>
          <p:nvPr/>
        </p:nvSpPr>
        <p:spPr>
          <a:xfrm>
            <a:off x="286603" y="4946358"/>
            <a:ext cx="428426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C</a:t>
            </a:r>
            <a:r>
              <a:rPr lang="en-US" sz="2400" b="1" smtClean="0">
                <a:latin typeface="Times New Roman" pitchFamily="18" charset="0"/>
                <a:cs typeface="Times New Roman" pitchFamily="18" charset="0"/>
              </a:rPr>
              <a:t>. Võ Nguyên Giáp</a:t>
            </a:r>
            <a:endParaRPr lang="en-US" sz="2400" b="1" dirty="0">
              <a:latin typeface="Times New Roman" pitchFamily="18" charset="0"/>
              <a:cs typeface="Times New Roman" pitchFamily="18" charset="0"/>
            </a:endParaRPr>
          </a:p>
        </p:txBody>
      </p:sp>
      <p:sp>
        <p:nvSpPr>
          <p:cNvPr id="8" name="Rounded Rectangle 7"/>
          <p:cNvSpPr/>
          <p:nvPr/>
        </p:nvSpPr>
        <p:spPr>
          <a:xfrm>
            <a:off x="5029200" y="4977521"/>
            <a:ext cx="38862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D</a:t>
            </a:r>
            <a:r>
              <a:rPr lang="en-US" sz="2400" b="1" smtClean="0">
                <a:latin typeface="Times New Roman" pitchFamily="18" charset="0"/>
                <a:cs typeface="Times New Roman" pitchFamily="18" charset="0"/>
              </a:rPr>
              <a:t>. Trần Phú</a:t>
            </a:r>
            <a:endParaRPr lang="en-US" sz="2400" b="1" dirty="0">
              <a:latin typeface="Times New Roman" pitchFamily="18" charset="0"/>
              <a:cs typeface="Times New Roman" pitchFamily="18" charset="0"/>
            </a:endParaRPr>
          </a:p>
        </p:txBody>
      </p:sp>
      <p:sp>
        <p:nvSpPr>
          <p:cNvPr id="9" name="Rounded Rectangle 8"/>
          <p:cNvSpPr/>
          <p:nvPr/>
        </p:nvSpPr>
        <p:spPr>
          <a:xfrm>
            <a:off x="316338" y="3581400"/>
            <a:ext cx="4255827"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A</a:t>
            </a:r>
            <a:r>
              <a:rPr lang="en-US" sz="2400" b="1" smtClean="0">
                <a:latin typeface="Times New Roman" pitchFamily="18" charset="0"/>
                <a:cs typeface="Times New Roman" pitchFamily="18" charset="0"/>
              </a:rPr>
              <a:t>. Hồ Chí Minh</a:t>
            </a:r>
            <a:endParaRPr lang="en-US" sz="2400" b="1" dirty="0">
              <a:latin typeface="Times New Roman" pitchFamily="18" charset="0"/>
              <a:cs typeface="Times New Roman" pitchFamily="18" charset="0"/>
            </a:endParaRPr>
          </a:p>
        </p:txBody>
      </p:sp>
      <p:sp>
        <p:nvSpPr>
          <p:cNvPr id="10" name="Rounded Rectangle 9"/>
          <p:cNvSpPr/>
          <p:nvPr/>
        </p:nvSpPr>
        <p:spPr>
          <a:xfrm>
            <a:off x="5029200" y="3577830"/>
            <a:ext cx="38862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smtClean="0">
                <a:latin typeface="Times New Roman" pitchFamily="18" charset="0"/>
                <a:cs typeface="Times New Roman" pitchFamily="18" charset="0"/>
              </a:rPr>
              <a:t>B</a:t>
            </a:r>
            <a:r>
              <a:rPr lang="vi-VN"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rPr>
              <a:t>Cao Bá Quát</a:t>
            </a:r>
            <a:endParaRPr lang="vi-VN" sz="2400" b="1" dirty="0" smtClean="0">
              <a:latin typeface="Times New Roman" pitchFamily="18" charset="0"/>
              <a:cs typeface="Times New Roman" pitchFamily="18" charset="0"/>
            </a:endParaRPr>
          </a:p>
        </p:txBody>
      </p:sp>
      <p:sp>
        <p:nvSpPr>
          <p:cNvPr id="11" name="Rounded Rectangle 10"/>
          <p:cNvSpPr/>
          <p:nvPr/>
        </p:nvSpPr>
        <p:spPr>
          <a:xfrm>
            <a:off x="269541" y="4946358"/>
            <a:ext cx="4309283"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C</a:t>
            </a:r>
            <a:r>
              <a:rPr lang="en-US" sz="2400" b="1" smtClean="0">
                <a:latin typeface="Times New Roman" pitchFamily="18" charset="0"/>
                <a:cs typeface="Times New Roman" pitchFamily="18" charset="0"/>
              </a:rPr>
              <a:t>. Võ Nguyên Giáp</a:t>
            </a:r>
            <a:endParaRPr lang="en-US" sz="2400" b="1" dirty="0" smtClean="0">
              <a:latin typeface="Times New Roman" pitchFamily="18" charset="0"/>
              <a:cs typeface="Times New Roman" pitchFamily="18" charset="0"/>
            </a:endParaRPr>
          </a:p>
        </p:txBody>
      </p:sp>
      <p:sp>
        <p:nvSpPr>
          <p:cNvPr id="12" name="Rounded Rectangle 11"/>
          <p:cNvSpPr/>
          <p:nvPr/>
        </p:nvSpPr>
        <p:spPr>
          <a:xfrm>
            <a:off x="5021238" y="4977521"/>
            <a:ext cx="38862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D</a:t>
            </a:r>
            <a:r>
              <a:rPr lang="en-US" sz="2400" b="1" smtClean="0">
                <a:latin typeface="Times New Roman" pitchFamily="18" charset="0"/>
                <a:cs typeface="Times New Roman" pitchFamily="18" charset="0"/>
              </a:rPr>
              <a:t>. Trần Phú</a:t>
            </a:r>
            <a:endParaRPr lang="en-US" sz="2400" b="1" dirty="0" smtClean="0">
              <a:latin typeface="Times New Roman" pitchFamily="18" charset="0"/>
              <a:cs typeface="Times New Roman" pitchFamily="18" charset="0"/>
            </a:endParaRPr>
          </a:p>
        </p:txBody>
      </p:sp>
      <p:pic>
        <p:nvPicPr>
          <p:cNvPr id="20" name="Picture 19"/>
          <p:cNvPicPr>
            <a:picLocks noChangeAspect="1"/>
          </p:cNvPicPr>
          <p:nvPr/>
        </p:nvPicPr>
        <p:blipFill>
          <a:blip r:embed="rId3"/>
          <a:stretch>
            <a:fillRect/>
          </a:stretch>
        </p:blipFill>
        <p:spPr>
          <a:xfrm>
            <a:off x="17060" y="5906942"/>
            <a:ext cx="1432684" cy="951058"/>
          </a:xfrm>
          <a:prstGeom prst="rect">
            <a:avLst/>
          </a:prstGeom>
        </p:spPr>
      </p:pic>
      <p:pic>
        <p:nvPicPr>
          <p:cNvPr id="21" name="Picture 20"/>
          <p:cNvPicPr>
            <a:picLocks noChangeAspect="1"/>
          </p:cNvPicPr>
          <p:nvPr/>
        </p:nvPicPr>
        <p:blipFill>
          <a:blip r:embed="rId3"/>
          <a:stretch>
            <a:fillRect/>
          </a:stretch>
        </p:blipFill>
        <p:spPr>
          <a:xfrm>
            <a:off x="1577050" y="5906942"/>
            <a:ext cx="1432684" cy="951058"/>
          </a:xfrm>
          <a:prstGeom prst="rect">
            <a:avLst/>
          </a:prstGeom>
        </p:spPr>
      </p:pic>
      <p:pic>
        <p:nvPicPr>
          <p:cNvPr id="22" name="Picture 21"/>
          <p:cNvPicPr>
            <a:picLocks noChangeAspect="1"/>
          </p:cNvPicPr>
          <p:nvPr/>
        </p:nvPicPr>
        <p:blipFill>
          <a:blip r:embed="rId3"/>
          <a:stretch>
            <a:fillRect/>
          </a:stretch>
        </p:blipFill>
        <p:spPr>
          <a:xfrm>
            <a:off x="3132492" y="5906942"/>
            <a:ext cx="1432684" cy="951058"/>
          </a:xfrm>
          <a:prstGeom prst="rect">
            <a:avLst/>
          </a:prstGeom>
        </p:spPr>
      </p:pic>
      <p:pic>
        <p:nvPicPr>
          <p:cNvPr id="23" name="Picture 22"/>
          <p:cNvPicPr>
            <a:picLocks noChangeAspect="1"/>
          </p:cNvPicPr>
          <p:nvPr/>
        </p:nvPicPr>
        <p:blipFill>
          <a:blip r:embed="rId3"/>
          <a:stretch>
            <a:fillRect/>
          </a:stretch>
        </p:blipFill>
        <p:spPr>
          <a:xfrm>
            <a:off x="4687934" y="5906942"/>
            <a:ext cx="1432684" cy="951058"/>
          </a:xfrm>
          <a:prstGeom prst="rect">
            <a:avLst/>
          </a:prstGeom>
        </p:spPr>
      </p:pic>
      <p:pic>
        <p:nvPicPr>
          <p:cNvPr id="24" name="Picture 23"/>
          <p:cNvPicPr>
            <a:picLocks noChangeAspect="1"/>
          </p:cNvPicPr>
          <p:nvPr/>
        </p:nvPicPr>
        <p:blipFill>
          <a:blip r:embed="rId3"/>
          <a:stretch>
            <a:fillRect/>
          </a:stretch>
        </p:blipFill>
        <p:spPr>
          <a:xfrm>
            <a:off x="6199625" y="5906942"/>
            <a:ext cx="1432684" cy="951058"/>
          </a:xfrm>
          <a:prstGeom prst="rect">
            <a:avLst/>
          </a:prstGeom>
        </p:spPr>
      </p:pic>
      <p:pic>
        <p:nvPicPr>
          <p:cNvPr id="25" name="Picture 24"/>
          <p:cNvPicPr>
            <a:picLocks noChangeAspect="1"/>
          </p:cNvPicPr>
          <p:nvPr/>
        </p:nvPicPr>
        <p:blipFill>
          <a:blip r:embed="rId3"/>
          <a:stretch>
            <a:fillRect/>
          </a:stretch>
        </p:blipFill>
        <p:spPr>
          <a:xfrm>
            <a:off x="7711316" y="5906942"/>
            <a:ext cx="1432684" cy="951058"/>
          </a:xfrm>
          <a:prstGeom prst="rect">
            <a:avLst/>
          </a:prstGeom>
        </p:spPr>
      </p:pic>
      <p:pic>
        <p:nvPicPr>
          <p:cNvPr id="27" name="Picture 26">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t="-41739"/>
          <a:stretch/>
        </p:blipFill>
        <p:spPr>
          <a:xfrm>
            <a:off x="-77119" y="-170119"/>
            <a:ext cx="725167" cy="1147389"/>
          </a:xfrm>
          <a:prstGeom prst="rect">
            <a:avLst/>
          </a:prstGeom>
        </p:spPr>
      </p:pic>
    </p:spTree>
    <p:extLst>
      <p:ext uri="{BB962C8B-B14F-4D97-AF65-F5344CB8AC3E}">
        <p14:creationId xmlns:p14="http://schemas.microsoft.com/office/powerpoint/2010/main" val="3534477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10"/>
                                        </p:tgtEl>
                                        <p:attrNameLst>
                                          <p:attrName>ppt_w</p:attrName>
                                        </p:attrNameLst>
                                      </p:cBhvr>
                                      <p:tavLst>
                                        <p:tav tm="0">
                                          <p:val>
                                            <p:strVal val="ppt_w"/>
                                          </p:val>
                                        </p:tav>
                                        <p:tav tm="100000">
                                          <p:val>
                                            <p:fltVal val="0"/>
                                          </p:val>
                                        </p:tav>
                                      </p:tavLst>
                                    </p:anim>
                                    <p:anim calcmode="lin" valueType="num">
                                      <p:cBhvr>
                                        <p:cTn id="13" dur="1000"/>
                                        <p:tgtEl>
                                          <p:spTgt spid="10"/>
                                        </p:tgtEl>
                                        <p:attrNameLst>
                                          <p:attrName>ppt_h</p:attrName>
                                        </p:attrNameLst>
                                      </p:cBhvr>
                                      <p:tavLst>
                                        <p:tav tm="0">
                                          <p:val>
                                            <p:strVal val="ppt_h"/>
                                          </p:val>
                                        </p:tav>
                                        <p:tav tm="100000">
                                          <p:val>
                                            <p:fltVal val="0"/>
                                          </p:val>
                                        </p:tav>
                                      </p:tavLst>
                                    </p:anim>
                                    <p:anim calcmode="lin" valueType="num">
                                      <p:cBhvr>
                                        <p:cTn id="14" dur="1000"/>
                                        <p:tgtEl>
                                          <p:spTgt spid="10"/>
                                        </p:tgtEl>
                                        <p:attrNameLst>
                                          <p:attrName>style.rotation</p:attrName>
                                        </p:attrNameLst>
                                      </p:cBhvr>
                                      <p:tavLst>
                                        <p:tav tm="0">
                                          <p:val>
                                            <p:fltVal val="0"/>
                                          </p:val>
                                        </p:tav>
                                        <p:tav tm="100000">
                                          <p:val>
                                            <p:fltVal val="90"/>
                                          </p:val>
                                        </p:tav>
                                      </p:tavLst>
                                    </p:anim>
                                    <p:animEffect transition="out" filter="fade">
                                      <p:cBhvr>
                                        <p:cTn id="15" dur="1000"/>
                                        <p:tgtEl>
                                          <p:spTgt spid="10"/>
                                        </p:tgtEl>
                                      </p:cBhvr>
                                    </p:animEffect>
                                    <p:set>
                                      <p:cBhvr>
                                        <p:cTn id="16" dur="1" fill="hold">
                                          <p:stCondLst>
                                            <p:cond delay="999"/>
                                          </p:stCondLst>
                                        </p:cTn>
                                        <p:tgtEl>
                                          <p:spTgt spid="10"/>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11"/>
                                        </p:tgtEl>
                                        <p:attrNameLst>
                                          <p:attrName>ppt_w</p:attrName>
                                        </p:attrNameLst>
                                      </p:cBhvr>
                                      <p:tavLst>
                                        <p:tav tm="0">
                                          <p:val>
                                            <p:strVal val="ppt_w"/>
                                          </p:val>
                                        </p:tav>
                                        <p:tav tm="100000">
                                          <p:val>
                                            <p:fltVal val="0"/>
                                          </p:val>
                                        </p:tav>
                                      </p:tavLst>
                                    </p:anim>
                                    <p:anim calcmode="lin" valueType="num">
                                      <p:cBhvr>
                                        <p:cTn id="19" dur="1000"/>
                                        <p:tgtEl>
                                          <p:spTgt spid="11"/>
                                        </p:tgtEl>
                                        <p:attrNameLst>
                                          <p:attrName>ppt_h</p:attrName>
                                        </p:attrNameLst>
                                      </p:cBhvr>
                                      <p:tavLst>
                                        <p:tav tm="0">
                                          <p:val>
                                            <p:strVal val="ppt_h"/>
                                          </p:val>
                                        </p:tav>
                                        <p:tav tm="100000">
                                          <p:val>
                                            <p:fltVal val="0"/>
                                          </p:val>
                                        </p:tav>
                                      </p:tavLst>
                                    </p:anim>
                                    <p:anim calcmode="lin" valueType="num">
                                      <p:cBhvr>
                                        <p:cTn id="20" dur="1000"/>
                                        <p:tgtEl>
                                          <p:spTgt spid="11"/>
                                        </p:tgtEl>
                                        <p:attrNameLst>
                                          <p:attrName>style.rotation</p:attrName>
                                        </p:attrNameLst>
                                      </p:cBhvr>
                                      <p:tavLst>
                                        <p:tav tm="0">
                                          <p:val>
                                            <p:fltVal val="0"/>
                                          </p:val>
                                        </p:tav>
                                        <p:tav tm="100000">
                                          <p:val>
                                            <p:fltVal val="90"/>
                                          </p:val>
                                        </p:tav>
                                      </p:tavLst>
                                    </p:anim>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2"/>
                                        </p:tgtEl>
                                        <p:attrNameLst>
                                          <p:attrName>ppt_w</p:attrName>
                                        </p:attrNameLst>
                                      </p:cBhvr>
                                      <p:tavLst>
                                        <p:tav tm="0">
                                          <p:val>
                                            <p:strVal val="ppt_w"/>
                                          </p:val>
                                        </p:tav>
                                        <p:tav tm="100000">
                                          <p:val>
                                            <p:fltVal val="0"/>
                                          </p:val>
                                        </p:tav>
                                      </p:tavLst>
                                    </p:anim>
                                    <p:anim calcmode="lin" valueType="num">
                                      <p:cBhvr>
                                        <p:cTn id="25" dur="1000"/>
                                        <p:tgtEl>
                                          <p:spTgt spid="12"/>
                                        </p:tgtEl>
                                        <p:attrNameLst>
                                          <p:attrName>ppt_h</p:attrName>
                                        </p:attrNameLst>
                                      </p:cBhvr>
                                      <p:tavLst>
                                        <p:tav tm="0">
                                          <p:val>
                                            <p:strVal val="ppt_h"/>
                                          </p:val>
                                        </p:tav>
                                        <p:tav tm="100000">
                                          <p:val>
                                            <p:fltVal val="0"/>
                                          </p:val>
                                        </p:tav>
                                      </p:tavLst>
                                    </p:anim>
                                    <p:anim calcmode="lin" valueType="num">
                                      <p:cBhvr>
                                        <p:cTn id="26" dur="1000"/>
                                        <p:tgtEl>
                                          <p:spTgt spid="12"/>
                                        </p:tgtEl>
                                        <p:attrNameLst>
                                          <p:attrName>style.rotation</p:attrName>
                                        </p:attrNameLst>
                                      </p:cBhvr>
                                      <p:tavLst>
                                        <p:tav tm="0">
                                          <p:val>
                                            <p:fltVal val="0"/>
                                          </p:val>
                                        </p:tav>
                                        <p:tav tm="100000">
                                          <p:val>
                                            <p:fltVal val="90"/>
                                          </p:val>
                                        </p:tav>
                                      </p:tavLst>
                                    </p:anim>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32" presetClass="emph" presetSubtype="0" fill="hold" nodeType="withEffect">
                                  <p:stCondLst>
                                    <p:cond delay="0"/>
                                  </p:stCondLst>
                                  <p:childTnLst>
                                    <p:animRot by="120000">
                                      <p:cBhvr>
                                        <p:cTn id="30" dur="300" fill="hold">
                                          <p:stCondLst>
                                            <p:cond delay="0"/>
                                          </p:stCondLst>
                                        </p:cTn>
                                        <p:tgtEl>
                                          <p:spTgt spid="27"/>
                                        </p:tgtEl>
                                        <p:attrNameLst>
                                          <p:attrName>r</p:attrName>
                                        </p:attrNameLst>
                                      </p:cBhvr>
                                    </p:animRot>
                                    <p:animRot by="-240000">
                                      <p:cBhvr>
                                        <p:cTn id="31" dur="600" fill="hold">
                                          <p:stCondLst>
                                            <p:cond delay="600"/>
                                          </p:stCondLst>
                                        </p:cTn>
                                        <p:tgtEl>
                                          <p:spTgt spid="27"/>
                                        </p:tgtEl>
                                        <p:attrNameLst>
                                          <p:attrName>r</p:attrName>
                                        </p:attrNameLst>
                                      </p:cBhvr>
                                    </p:animRot>
                                    <p:animRot by="240000">
                                      <p:cBhvr>
                                        <p:cTn id="32" dur="600" fill="hold">
                                          <p:stCondLst>
                                            <p:cond delay="1200"/>
                                          </p:stCondLst>
                                        </p:cTn>
                                        <p:tgtEl>
                                          <p:spTgt spid="27"/>
                                        </p:tgtEl>
                                        <p:attrNameLst>
                                          <p:attrName>r</p:attrName>
                                        </p:attrNameLst>
                                      </p:cBhvr>
                                    </p:animRot>
                                    <p:animRot by="-240000">
                                      <p:cBhvr>
                                        <p:cTn id="33" dur="600" fill="hold">
                                          <p:stCondLst>
                                            <p:cond delay="1800"/>
                                          </p:stCondLst>
                                        </p:cTn>
                                        <p:tgtEl>
                                          <p:spTgt spid="27"/>
                                        </p:tgtEl>
                                        <p:attrNameLst>
                                          <p:attrName>r</p:attrName>
                                        </p:attrNameLst>
                                      </p:cBhvr>
                                    </p:animRot>
                                    <p:animRot by="120000">
                                      <p:cBhvr>
                                        <p:cTn id="34" dur="600" fill="hold">
                                          <p:stCondLst>
                                            <p:cond delay="24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04800"/>
            <a:ext cx="73152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err="1" smtClean="0">
                <a:latin typeface="Times New Roman" pitchFamily="18" charset="0"/>
                <a:cs typeface="Times New Roman" pitchFamily="18" charset="0"/>
              </a:rPr>
              <a:t>Câu</a:t>
            </a:r>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2</a:t>
            </a:r>
            <a:r>
              <a:rPr lang="en-US" sz="3600" b="1" smtClean="0">
                <a:latin typeface="Times New Roman" pitchFamily="18" charset="0"/>
                <a:cs typeface="Times New Roman" pitchFamily="18" charset="0"/>
              </a:rPr>
              <a:t>: Pháp luật nhà nước Việt Nam ta cấm nhận trẻ em chưa đủ bao nhiêu tuổi vào làm việc?</a:t>
            </a:r>
            <a:endParaRPr lang="en-US" sz="3600" b="1" dirty="0">
              <a:latin typeface="Times New Roman" pitchFamily="18" charset="0"/>
              <a:cs typeface="Times New Roman" pitchFamily="18" charset="0"/>
            </a:endParaRPr>
          </a:p>
        </p:txBody>
      </p:sp>
      <p:sp>
        <p:nvSpPr>
          <p:cNvPr id="5" name="Rounded Rectangle 4"/>
          <p:cNvSpPr/>
          <p:nvPr/>
        </p:nvSpPr>
        <p:spPr>
          <a:xfrm>
            <a:off x="5105399" y="4191000"/>
            <a:ext cx="3886199" cy="762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a:latin typeface="Times New Roman" pitchFamily="18" charset="0"/>
                <a:cs typeface="Times New Roman" pitchFamily="18" charset="0"/>
              </a:rPr>
              <a:t>D</a:t>
            </a:r>
            <a:r>
              <a:rPr lang="vi-VN"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rPr>
              <a:t>15.</a:t>
            </a:r>
            <a:endParaRPr lang="vi-VN" sz="2400" b="1" dirty="0">
              <a:latin typeface="Times New Roman" pitchFamily="18" charset="0"/>
              <a:cs typeface="Times New Roman" pitchFamily="18" charset="0"/>
            </a:endParaRPr>
          </a:p>
        </p:txBody>
      </p:sp>
      <p:sp>
        <p:nvSpPr>
          <p:cNvPr id="6" name="Rounded Rectangle 5"/>
          <p:cNvSpPr/>
          <p:nvPr/>
        </p:nvSpPr>
        <p:spPr>
          <a:xfrm>
            <a:off x="5029200" y="2822675"/>
            <a:ext cx="38862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B</a:t>
            </a:r>
            <a:r>
              <a:rPr lang="en-US" sz="2400" b="1" smtClean="0">
                <a:latin typeface="Times New Roman" pitchFamily="18" charset="0"/>
                <a:cs typeface="Times New Roman" pitchFamily="18" charset="0"/>
              </a:rPr>
              <a:t>. 14</a:t>
            </a:r>
            <a:endParaRPr lang="vi-VN" sz="2400" b="1">
              <a:latin typeface="Times New Roman" pitchFamily="18" charset="0"/>
              <a:cs typeface="Times New Roman" pitchFamily="18" charset="0"/>
            </a:endParaRPr>
          </a:p>
        </p:txBody>
      </p:sp>
      <p:sp>
        <p:nvSpPr>
          <p:cNvPr id="7" name="Rounded Rectangle 6"/>
          <p:cNvSpPr/>
          <p:nvPr/>
        </p:nvSpPr>
        <p:spPr>
          <a:xfrm>
            <a:off x="502692" y="4215383"/>
            <a:ext cx="3916908"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C</a:t>
            </a:r>
            <a:r>
              <a:rPr lang="en-US" sz="2400" b="1" smtClean="0">
                <a:latin typeface="Times New Roman" pitchFamily="18" charset="0"/>
                <a:cs typeface="Times New Roman" pitchFamily="18" charset="0"/>
              </a:rPr>
              <a:t>. 18.</a:t>
            </a:r>
            <a:endParaRPr lang="en-US" sz="2400" b="1" dirty="0">
              <a:latin typeface="Times New Roman" pitchFamily="18" charset="0"/>
              <a:cs typeface="Times New Roman" pitchFamily="18" charset="0"/>
            </a:endParaRPr>
          </a:p>
        </p:txBody>
      </p:sp>
      <p:sp>
        <p:nvSpPr>
          <p:cNvPr id="8" name="Rounded Rectangle 7"/>
          <p:cNvSpPr/>
          <p:nvPr/>
        </p:nvSpPr>
        <p:spPr>
          <a:xfrm>
            <a:off x="457200" y="2819400"/>
            <a:ext cx="38862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latin typeface="Times New Roman" pitchFamily="18" charset="0"/>
                <a:cs typeface="Times New Roman" pitchFamily="18" charset="0"/>
              </a:rPr>
              <a:t>A</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16</a:t>
            </a:r>
            <a:endParaRPr lang="en-US" sz="2400" b="1" dirty="0">
              <a:latin typeface="Times New Roman" pitchFamily="18" charset="0"/>
              <a:cs typeface="Times New Roman" pitchFamily="18" charset="0"/>
            </a:endParaRPr>
          </a:p>
        </p:txBody>
      </p:sp>
      <p:sp>
        <p:nvSpPr>
          <p:cNvPr id="9" name="Rounded Rectangle 8"/>
          <p:cNvSpPr/>
          <p:nvPr/>
        </p:nvSpPr>
        <p:spPr>
          <a:xfrm>
            <a:off x="5067298" y="4192589"/>
            <a:ext cx="39624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Times New Roman" pitchFamily="18" charset="0"/>
                <a:cs typeface="Times New Roman" pitchFamily="18" charset="0"/>
              </a:rPr>
              <a:t>D</a:t>
            </a:r>
            <a:r>
              <a:rPr lang="en-US" sz="2400" b="1" smtClean="0">
                <a:latin typeface="Times New Roman" pitchFamily="18" charset="0"/>
                <a:cs typeface="Times New Roman" pitchFamily="18" charset="0"/>
              </a:rPr>
              <a:t>. 15.</a:t>
            </a:r>
            <a:endParaRPr lang="en-US" sz="2400" b="1" dirty="0">
              <a:latin typeface="Times New Roman" pitchFamily="18" charset="0"/>
              <a:cs typeface="Times New Roman" pitchFamily="18" charset="0"/>
            </a:endParaRPr>
          </a:p>
        </p:txBody>
      </p:sp>
      <p:sp>
        <p:nvSpPr>
          <p:cNvPr id="10" name="Rounded Rectangle 9"/>
          <p:cNvSpPr/>
          <p:nvPr/>
        </p:nvSpPr>
        <p:spPr>
          <a:xfrm>
            <a:off x="5029200" y="2822400"/>
            <a:ext cx="3886200" cy="7699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smtClean="0">
                <a:latin typeface="Times New Roman" pitchFamily="18" charset="0"/>
                <a:cs typeface="Times New Roman" pitchFamily="18" charset="0"/>
              </a:rPr>
              <a:t>B</a:t>
            </a:r>
            <a:r>
              <a:rPr lang="vi-VN"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rPr>
              <a:t>14</a:t>
            </a:r>
            <a:endParaRPr lang="vi-VN" sz="2400" b="1" dirty="0" smtClean="0">
              <a:latin typeface="Times New Roman" pitchFamily="18" charset="0"/>
              <a:cs typeface="Times New Roman" pitchFamily="18" charset="0"/>
            </a:endParaRPr>
          </a:p>
        </p:txBody>
      </p:sp>
      <p:sp>
        <p:nvSpPr>
          <p:cNvPr id="11" name="Rounded Rectangle 10"/>
          <p:cNvSpPr/>
          <p:nvPr/>
        </p:nvSpPr>
        <p:spPr>
          <a:xfrm>
            <a:off x="500415" y="4215109"/>
            <a:ext cx="3916907"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C</a:t>
            </a:r>
            <a:r>
              <a:rPr lang="en-US" sz="2400" b="1" smtClean="0">
                <a:latin typeface="Times New Roman" pitchFamily="18" charset="0"/>
                <a:cs typeface="Times New Roman" pitchFamily="18" charset="0"/>
              </a:rPr>
              <a:t>. 18.</a:t>
            </a:r>
            <a:endParaRPr lang="en-US" sz="2400" b="1" dirty="0" smtClean="0">
              <a:latin typeface="Times New Roman" pitchFamily="18" charset="0"/>
              <a:cs typeface="Times New Roman" pitchFamily="18" charset="0"/>
            </a:endParaRPr>
          </a:p>
        </p:txBody>
      </p:sp>
      <p:sp>
        <p:nvSpPr>
          <p:cNvPr id="12" name="Rounded Rectangle 11"/>
          <p:cNvSpPr/>
          <p:nvPr/>
        </p:nvSpPr>
        <p:spPr>
          <a:xfrm>
            <a:off x="457200" y="2819126"/>
            <a:ext cx="38862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latin typeface="Times New Roman" pitchFamily="18" charset="0"/>
                <a:cs typeface="Times New Roman" pitchFamily="18" charset="0"/>
              </a:rPr>
              <a:t>A</a:t>
            </a:r>
            <a:r>
              <a:rPr lang="en-US" sz="2400" b="1" smtClean="0">
                <a:latin typeface="Times New Roman" pitchFamily="18" charset="0"/>
                <a:cs typeface="Times New Roman" pitchFamily="18" charset="0"/>
              </a:rPr>
              <a:t>. 16</a:t>
            </a:r>
            <a:endParaRPr lang="en-US" sz="2400" b="1" dirty="0" smtClean="0">
              <a:latin typeface="Times New Roman" pitchFamily="18" charset="0"/>
              <a:cs typeface="Times New Roman" pitchFamily="18" charset="0"/>
            </a:endParaRPr>
          </a:p>
        </p:txBody>
      </p:sp>
      <p:pic>
        <p:nvPicPr>
          <p:cNvPr id="13" name="Picture 12"/>
          <p:cNvPicPr>
            <a:picLocks noChangeAspect="1"/>
          </p:cNvPicPr>
          <p:nvPr/>
        </p:nvPicPr>
        <p:blipFill>
          <a:blip r:embed="rId2"/>
          <a:stretch>
            <a:fillRect/>
          </a:stretch>
        </p:blipFill>
        <p:spPr>
          <a:xfrm>
            <a:off x="27162" y="5943600"/>
            <a:ext cx="1420637" cy="914400"/>
          </a:xfrm>
          <a:prstGeom prst="rect">
            <a:avLst/>
          </a:prstGeom>
        </p:spPr>
      </p:pic>
      <p:pic>
        <p:nvPicPr>
          <p:cNvPr id="14" name="Picture 13"/>
          <p:cNvPicPr>
            <a:picLocks noChangeAspect="1"/>
          </p:cNvPicPr>
          <p:nvPr/>
        </p:nvPicPr>
        <p:blipFill>
          <a:blip r:embed="rId2"/>
          <a:stretch>
            <a:fillRect/>
          </a:stretch>
        </p:blipFill>
        <p:spPr>
          <a:xfrm>
            <a:off x="1566952" y="5943600"/>
            <a:ext cx="1420637" cy="914400"/>
          </a:xfrm>
          <a:prstGeom prst="rect">
            <a:avLst/>
          </a:prstGeom>
        </p:spPr>
      </p:pic>
      <p:pic>
        <p:nvPicPr>
          <p:cNvPr id="15" name="Picture 14"/>
          <p:cNvPicPr>
            <a:picLocks noChangeAspect="1"/>
          </p:cNvPicPr>
          <p:nvPr/>
        </p:nvPicPr>
        <p:blipFill>
          <a:blip r:embed="rId2"/>
          <a:stretch>
            <a:fillRect/>
          </a:stretch>
        </p:blipFill>
        <p:spPr>
          <a:xfrm>
            <a:off x="3085796" y="5943600"/>
            <a:ext cx="1420637" cy="914400"/>
          </a:xfrm>
          <a:prstGeom prst="rect">
            <a:avLst/>
          </a:prstGeom>
        </p:spPr>
      </p:pic>
      <p:pic>
        <p:nvPicPr>
          <p:cNvPr id="16" name="Picture 15"/>
          <p:cNvPicPr>
            <a:picLocks noChangeAspect="1"/>
          </p:cNvPicPr>
          <p:nvPr/>
        </p:nvPicPr>
        <p:blipFill>
          <a:blip r:embed="rId2"/>
          <a:stretch>
            <a:fillRect/>
          </a:stretch>
        </p:blipFill>
        <p:spPr>
          <a:xfrm>
            <a:off x="4636959" y="5943600"/>
            <a:ext cx="1420637" cy="914400"/>
          </a:xfrm>
          <a:prstGeom prst="rect">
            <a:avLst/>
          </a:prstGeom>
        </p:spPr>
      </p:pic>
      <p:pic>
        <p:nvPicPr>
          <p:cNvPr id="17" name="Picture 16"/>
          <p:cNvPicPr>
            <a:picLocks noChangeAspect="1"/>
          </p:cNvPicPr>
          <p:nvPr/>
        </p:nvPicPr>
        <p:blipFill>
          <a:blip r:embed="rId2"/>
          <a:stretch>
            <a:fillRect/>
          </a:stretch>
        </p:blipFill>
        <p:spPr>
          <a:xfrm>
            <a:off x="6172200" y="5934228"/>
            <a:ext cx="1420637" cy="914400"/>
          </a:xfrm>
          <a:prstGeom prst="rect">
            <a:avLst/>
          </a:prstGeom>
        </p:spPr>
      </p:pic>
      <p:pic>
        <p:nvPicPr>
          <p:cNvPr id="18" name="Picture 17"/>
          <p:cNvPicPr>
            <a:picLocks noChangeAspect="1"/>
          </p:cNvPicPr>
          <p:nvPr/>
        </p:nvPicPr>
        <p:blipFill>
          <a:blip r:embed="rId2"/>
          <a:stretch>
            <a:fillRect/>
          </a:stretch>
        </p:blipFill>
        <p:spPr>
          <a:xfrm>
            <a:off x="7723363" y="5934228"/>
            <a:ext cx="1420637" cy="914400"/>
          </a:xfrm>
          <a:prstGeom prst="rect">
            <a:avLst/>
          </a:prstGeom>
        </p:spPr>
      </p:pic>
      <p:pic>
        <p:nvPicPr>
          <p:cNvPr id="19" name="Picture 18">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t="-41739"/>
          <a:stretch/>
        </p:blipFill>
        <p:spPr>
          <a:xfrm>
            <a:off x="140108" y="-152400"/>
            <a:ext cx="725167" cy="1147389"/>
          </a:xfrm>
          <a:prstGeom prst="rect">
            <a:avLst/>
          </a:prstGeom>
        </p:spPr>
      </p:pic>
    </p:spTree>
    <p:extLst>
      <p:ext uri="{BB962C8B-B14F-4D97-AF65-F5344CB8AC3E}">
        <p14:creationId xmlns:p14="http://schemas.microsoft.com/office/powerpoint/2010/main" val="17206374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10"/>
                                        </p:tgtEl>
                                        <p:attrNameLst>
                                          <p:attrName>ppt_w</p:attrName>
                                        </p:attrNameLst>
                                      </p:cBhvr>
                                      <p:tavLst>
                                        <p:tav tm="0">
                                          <p:val>
                                            <p:strVal val="ppt_w"/>
                                          </p:val>
                                        </p:tav>
                                        <p:tav tm="100000">
                                          <p:val>
                                            <p:fltVal val="0"/>
                                          </p:val>
                                        </p:tav>
                                      </p:tavLst>
                                    </p:anim>
                                    <p:anim calcmode="lin" valueType="num">
                                      <p:cBhvr>
                                        <p:cTn id="13" dur="1000"/>
                                        <p:tgtEl>
                                          <p:spTgt spid="10"/>
                                        </p:tgtEl>
                                        <p:attrNameLst>
                                          <p:attrName>ppt_h</p:attrName>
                                        </p:attrNameLst>
                                      </p:cBhvr>
                                      <p:tavLst>
                                        <p:tav tm="0">
                                          <p:val>
                                            <p:strVal val="ppt_h"/>
                                          </p:val>
                                        </p:tav>
                                        <p:tav tm="100000">
                                          <p:val>
                                            <p:fltVal val="0"/>
                                          </p:val>
                                        </p:tav>
                                      </p:tavLst>
                                    </p:anim>
                                    <p:anim calcmode="lin" valueType="num">
                                      <p:cBhvr>
                                        <p:cTn id="14" dur="1000"/>
                                        <p:tgtEl>
                                          <p:spTgt spid="10"/>
                                        </p:tgtEl>
                                        <p:attrNameLst>
                                          <p:attrName>style.rotation</p:attrName>
                                        </p:attrNameLst>
                                      </p:cBhvr>
                                      <p:tavLst>
                                        <p:tav tm="0">
                                          <p:val>
                                            <p:fltVal val="0"/>
                                          </p:val>
                                        </p:tav>
                                        <p:tav tm="100000">
                                          <p:val>
                                            <p:fltVal val="90"/>
                                          </p:val>
                                        </p:tav>
                                      </p:tavLst>
                                    </p:anim>
                                    <p:animEffect transition="out" filter="fade">
                                      <p:cBhvr>
                                        <p:cTn id="15" dur="1000"/>
                                        <p:tgtEl>
                                          <p:spTgt spid="10"/>
                                        </p:tgtEl>
                                      </p:cBhvr>
                                    </p:animEffect>
                                    <p:set>
                                      <p:cBhvr>
                                        <p:cTn id="16" dur="1" fill="hold">
                                          <p:stCondLst>
                                            <p:cond delay="999"/>
                                          </p:stCondLst>
                                        </p:cTn>
                                        <p:tgtEl>
                                          <p:spTgt spid="10"/>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11"/>
                                        </p:tgtEl>
                                        <p:attrNameLst>
                                          <p:attrName>ppt_w</p:attrName>
                                        </p:attrNameLst>
                                      </p:cBhvr>
                                      <p:tavLst>
                                        <p:tav tm="0">
                                          <p:val>
                                            <p:strVal val="ppt_w"/>
                                          </p:val>
                                        </p:tav>
                                        <p:tav tm="100000">
                                          <p:val>
                                            <p:fltVal val="0"/>
                                          </p:val>
                                        </p:tav>
                                      </p:tavLst>
                                    </p:anim>
                                    <p:anim calcmode="lin" valueType="num">
                                      <p:cBhvr>
                                        <p:cTn id="19" dur="1000"/>
                                        <p:tgtEl>
                                          <p:spTgt spid="11"/>
                                        </p:tgtEl>
                                        <p:attrNameLst>
                                          <p:attrName>ppt_h</p:attrName>
                                        </p:attrNameLst>
                                      </p:cBhvr>
                                      <p:tavLst>
                                        <p:tav tm="0">
                                          <p:val>
                                            <p:strVal val="ppt_h"/>
                                          </p:val>
                                        </p:tav>
                                        <p:tav tm="100000">
                                          <p:val>
                                            <p:fltVal val="0"/>
                                          </p:val>
                                        </p:tav>
                                      </p:tavLst>
                                    </p:anim>
                                    <p:anim calcmode="lin" valueType="num">
                                      <p:cBhvr>
                                        <p:cTn id="20" dur="1000"/>
                                        <p:tgtEl>
                                          <p:spTgt spid="11"/>
                                        </p:tgtEl>
                                        <p:attrNameLst>
                                          <p:attrName>style.rotation</p:attrName>
                                        </p:attrNameLst>
                                      </p:cBhvr>
                                      <p:tavLst>
                                        <p:tav tm="0">
                                          <p:val>
                                            <p:fltVal val="0"/>
                                          </p:val>
                                        </p:tav>
                                        <p:tav tm="100000">
                                          <p:val>
                                            <p:fltVal val="90"/>
                                          </p:val>
                                        </p:tav>
                                      </p:tavLst>
                                    </p:anim>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2"/>
                                        </p:tgtEl>
                                        <p:attrNameLst>
                                          <p:attrName>ppt_w</p:attrName>
                                        </p:attrNameLst>
                                      </p:cBhvr>
                                      <p:tavLst>
                                        <p:tav tm="0">
                                          <p:val>
                                            <p:strVal val="ppt_w"/>
                                          </p:val>
                                        </p:tav>
                                        <p:tav tm="100000">
                                          <p:val>
                                            <p:fltVal val="0"/>
                                          </p:val>
                                        </p:tav>
                                      </p:tavLst>
                                    </p:anim>
                                    <p:anim calcmode="lin" valueType="num">
                                      <p:cBhvr>
                                        <p:cTn id="25" dur="1000"/>
                                        <p:tgtEl>
                                          <p:spTgt spid="12"/>
                                        </p:tgtEl>
                                        <p:attrNameLst>
                                          <p:attrName>ppt_h</p:attrName>
                                        </p:attrNameLst>
                                      </p:cBhvr>
                                      <p:tavLst>
                                        <p:tav tm="0">
                                          <p:val>
                                            <p:strVal val="ppt_h"/>
                                          </p:val>
                                        </p:tav>
                                        <p:tav tm="100000">
                                          <p:val>
                                            <p:fltVal val="0"/>
                                          </p:val>
                                        </p:tav>
                                      </p:tavLst>
                                    </p:anim>
                                    <p:anim calcmode="lin" valueType="num">
                                      <p:cBhvr>
                                        <p:cTn id="26" dur="1000"/>
                                        <p:tgtEl>
                                          <p:spTgt spid="12"/>
                                        </p:tgtEl>
                                        <p:attrNameLst>
                                          <p:attrName>style.rotation</p:attrName>
                                        </p:attrNameLst>
                                      </p:cBhvr>
                                      <p:tavLst>
                                        <p:tav tm="0">
                                          <p:val>
                                            <p:fltVal val="0"/>
                                          </p:val>
                                        </p:tav>
                                        <p:tav tm="100000">
                                          <p:val>
                                            <p:fltVal val="90"/>
                                          </p:val>
                                        </p:tav>
                                      </p:tavLst>
                                    </p:anim>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32" presetClass="emph" presetSubtype="0" fill="hold" nodeType="withEffect">
                                  <p:stCondLst>
                                    <p:cond delay="0"/>
                                  </p:stCondLst>
                                  <p:childTnLst>
                                    <p:animRot by="120000">
                                      <p:cBhvr>
                                        <p:cTn id="30" dur="300" fill="hold">
                                          <p:stCondLst>
                                            <p:cond delay="0"/>
                                          </p:stCondLst>
                                        </p:cTn>
                                        <p:tgtEl>
                                          <p:spTgt spid="19"/>
                                        </p:tgtEl>
                                        <p:attrNameLst>
                                          <p:attrName>r</p:attrName>
                                        </p:attrNameLst>
                                      </p:cBhvr>
                                    </p:animRot>
                                    <p:animRot by="-240000">
                                      <p:cBhvr>
                                        <p:cTn id="31" dur="600" fill="hold">
                                          <p:stCondLst>
                                            <p:cond delay="600"/>
                                          </p:stCondLst>
                                        </p:cTn>
                                        <p:tgtEl>
                                          <p:spTgt spid="19"/>
                                        </p:tgtEl>
                                        <p:attrNameLst>
                                          <p:attrName>r</p:attrName>
                                        </p:attrNameLst>
                                      </p:cBhvr>
                                    </p:animRot>
                                    <p:animRot by="240000">
                                      <p:cBhvr>
                                        <p:cTn id="32" dur="600" fill="hold">
                                          <p:stCondLst>
                                            <p:cond delay="1200"/>
                                          </p:stCondLst>
                                        </p:cTn>
                                        <p:tgtEl>
                                          <p:spTgt spid="19"/>
                                        </p:tgtEl>
                                        <p:attrNameLst>
                                          <p:attrName>r</p:attrName>
                                        </p:attrNameLst>
                                      </p:cBhvr>
                                    </p:animRot>
                                    <p:animRot by="-240000">
                                      <p:cBhvr>
                                        <p:cTn id="33" dur="600" fill="hold">
                                          <p:stCondLst>
                                            <p:cond delay="1800"/>
                                          </p:stCondLst>
                                        </p:cTn>
                                        <p:tgtEl>
                                          <p:spTgt spid="19"/>
                                        </p:tgtEl>
                                        <p:attrNameLst>
                                          <p:attrName>r</p:attrName>
                                        </p:attrNameLst>
                                      </p:cBhvr>
                                    </p:animRot>
                                    <p:animRot by="120000">
                                      <p:cBhvr>
                                        <p:cTn id="34" dur="600" fill="hold">
                                          <p:stCondLst>
                                            <p:cond delay="24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04800"/>
            <a:ext cx="73152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err="1" smtClean="0">
                <a:latin typeface="Times New Roman" pitchFamily="18" charset="0"/>
                <a:cs typeface="Times New Roman" pitchFamily="18" charset="0"/>
              </a:rPr>
              <a:t>Câu</a:t>
            </a:r>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3</a:t>
            </a:r>
            <a:r>
              <a:rPr lang="en-US" sz="3600" b="1" smtClean="0">
                <a:latin typeface="Times New Roman" pitchFamily="18" charset="0"/>
                <a:cs typeface="Times New Roman" pitchFamily="18" charset="0"/>
              </a:rPr>
              <a:t>: Theo em nguồn thu nhập từ hoạt động lao động nào sau đây trái pháp luật?</a:t>
            </a:r>
            <a:endParaRPr lang="en-US" sz="3600" b="1" dirty="0">
              <a:latin typeface="Times New Roman" pitchFamily="18" charset="0"/>
              <a:cs typeface="Times New Roman" pitchFamily="18" charset="0"/>
            </a:endParaRPr>
          </a:p>
        </p:txBody>
      </p:sp>
      <p:sp>
        <p:nvSpPr>
          <p:cNvPr id="5" name="Rounded Rectangle 4"/>
          <p:cNvSpPr/>
          <p:nvPr/>
        </p:nvSpPr>
        <p:spPr>
          <a:xfrm>
            <a:off x="316173" y="2850425"/>
            <a:ext cx="4227394" cy="762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smtClean="0">
                <a:latin typeface="Times New Roman" pitchFamily="18" charset="0"/>
                <a:cs typeface="Times New Roman" pitchFamily="18" charset="0"/>
              </a:rPr>
              <a:t>A. Vận chuyển Ma túy.</a:t>
            </a:r>
            <a:endParaRPr lang="en-US" sz="2400" b="1" dirty="0">
              <a:latin typeface="Times New Roman" pitchFamily="18" charset="0"/>
              <a:cs typeface="Times New Roman" pitchFamily="18" charset="0"/>
            </a:endParaRPr>
          </a:p>
        </p:txBody>
      </p:sp>
      <p:sp>
        <p:nvSpPr>
          <p:cNvPr id="6" name="Rounded Rectangle 5"/>
          <p:cNvSpPr/>
          <p:nvPr/>
        </p:nvSpPr>
        <p:spPr>
          <a:xfrm>
            <a:off x="5029200" y="2822675"/>
            <a:ext cx="38862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B</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Phục vụ nhà hàng</a:t>
            </a:r>
            <a:r>
              <a:rPr lang="en-US" sz="2400" b="1" smtClean="0">
                <a:latin typeface="Times New Roman" pitchFamily="18" charset="0"/>
                <a:cs typeface="Times New Roman" pitchFamily="18" charset="0"/>
              </a:rPr>
              <a:t>.</a:t>
            </a:r>
            <a:endParaRPr lang="vi-VN" sz="2400" b="1">
              <a:latin typeface="Times New Roman" pitchFamily="18" charset="0"/>
              <a:cs typeface="Times New Roman" pitchFamily="18" charset="0"/>
            </a:endParaRPr>
          </a:p>
        </p:txBody>
      </p:sp>
      <p:sp>
        <p:nvSpPr>
          <p:cNvPr id="7" name="Rounded Rectangle 6"/>
          <p:cNvSpPr/>
          <p:nvPr/>
        </p:nvSpPr>
        <p:spPr>
          <a:xfrm>
            <a:off x="286603" y="4215383"/>
            <a:ext cx="428426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C</a:t>
            </a:r>
            <a:r>
              <a:rPr lang="en-US" sz="2400" b="1" smtClean="0">
                <a:latin typeface="Times New Roman" pitchFamily="18" charset="0"/>
                <a:cs typeface="Times New Roman" pitchFamily="18" charset="0"/>
              </a:rPr>
              <a:t>. Lao công</a:t>
            </a:r>
            <a:endParaRPr lang="en-US" sz="2400" b="1" dirty="0">
              <a:latin typeface="Times New Roman" pitchFamily="18" charset="0"/>
              <a:cs typeface="Times New Roman" pitchFamily="18" charset="0"/>
            </a:endParaRPr>
          </a:p>
        </p:txBody>
      </p:sp>
      <p:sp>
        <p:nvSpPr>
          <p:cNvPr id="8" name="Rounded Rectangle 7"/>
          <p:cNvSpPr/>
          <p:nvPr/>
        </p:nvSpPr>
        <p:spPr>
          <a:xfrm>
            <a:off x="5029200" y="4218659"/>
            <a:ext cx="38862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D</a:t>
            </a:r>
            <a:r>
              <a:rPr lang="en-US" sz="2400" b="1" smtClean="0">
                <a:latin typeface="Times New Roman" pitchFamily="18" charset="0"/>
                <a:cs typeface="Times New Roman" pitchFamily="18" charset="0"/>
              </a:rPr>
              <a:t>. Truyền dạy nghề thêu.</a:t>
            </a:r>
            <a:endParaRPr lang="en-US" sz="2400" b="1" dirty="0">
              <a:latin typeface="Times New Roman" pitchFamily="18" charset="0"/>
              <a:cs typeface="Times New Roman" pitchFamily="18" charset="0"/>
            </a:endParaRPr>
          </a:p>
        </p:txBody>
      </p:sp>
      <p:sp>
        <p:nvSpPr>
          <p:cNvPr id="9" name="Rounded Rectangle 8"/>
          <p:cNvSpPr/>
          <p:nvPr/>
        </p:nvSpPr>
        <p:spPr>
          <a:xfrm>
            <a:off x="300818" y="2852869"/>
            <a:ext cx="4255827"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A</a:t>
            </a:r>
            <a:r>
              <a:rPr lang="en-US" sz="2400" b="1" smtClean="0">
                <a:latin typeface="Times New Roman" pitchFamily="18" charset="0"/>
                <a:cs typeface="Times New Roman" pitchFamily="18" charset="0"/>
              </a:rPr>
              <a:t>. Vận chuyển Ma túy.</a:t>
            </a:r>
            <a:endParaRPr lang="en-US" sz="2400" b="1" dirty="0">
              <a:latin typeface="Times New Roman" pitchFamily="18" charset="0"/>
              <a:cs typeface="Times New Roman" pitchFamily="18" charset="0"/>
            </a:endParaRPr>
          </a:p>
        </p:txBody>
      </p:sp>
      <p:sp>
        <p:nvSpPr>
          <p:cNvPr id="10" name="Rounded Rectangle 9"/>
          <p:cNvSpPr/>
          <p:nvPr/>
        </p:nvSpPr>
        <p:spPr>
          <a:xfrm>
            <a:off x="5029200" y="2822675"/>
            <a:ext cx="3886200" cy="7897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smtClean="0">
                <a:latin typeface="Times New Roman" pitchFamily="18" charset="0"/>
                <a:cs typeface="Times New Roman" pitchFamily="18" charset="0"/>
              </a:rPr>
              <a:t>B</a:t>
            </a:r>
            <a:r>
              <a:rPr lang="vi-VN"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rPr>
              <a:t>Phục vụ nhà hàng.</a:t>
            </a:r>
            <a:endParaRPr lang="vi-VN" sz="2400" b="1" dirty="0" smtClean="0">
              <a:latin typeface="Times New Roman" pitchFamily="18" charset="0"/>
              <a:cs typeface="Times New Roman" pitchFamily="18" charset="0"/>
            </a:endParaRPr>
          </a:p>
        </p:txBody>
      </p:sp>
      <p:sp>
        <p:nvSpPr>
          <p:cNvPr id="11" name="Rounded Rectangle 10"/>
          <p:cNvSpPr/>
          <p:nvPr/>
        </p:nvSpPr>
        <p:spPr>
          <a:xfrm>
            <a:off x="286603" y="4215383"/>
            <a:ext cx="428426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C</a:t>
            </a:r>
            <a:r>
              <a:rPr lang="en-US" sz="2400" b="1" smtClean="0">
                <a:latin typeface="Times New Roman" pitchFamily="18" charset="0"/>
                <a:cs typeface="Times New Roman" pitchFamily="18" charset="0"/>
              </a:rPr>
              <a:t>. Lao công</a:t>
            </a:r>
            <a:endParaRPr lang="en-US" sz="2400" b="1" dirty="0">
              <a:latin typeface="Times New Roman" pitchFamily="18" charset="0"/>
              <a:cs typeface="Times New Roman" pitchFamily="18" charset="0"/>
            </a:endParaRPr>
          </a:p>
        </p:txBody>
      </p:sp>
      <p:sp>
        <p:nvSpPr>
          <p:cNvPr id="12" name="Rounded Rectangle 11"/>
          <p:cNvSpPr/>
          <p:nvPr/>
        </p:nvSpPr>
        <p:spPr>
          <a:xfrm>
            <a:off x="5029200" y="4215383"/>
            <a:ext cx="3891888"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D</a:t>
            </a:r>
            <a:r>
              <a:rPr lang="en-US" sz="2400" b="1" smtClean="0">
                <a:latin typeface="Times New Roman" pitchFamily="18" charset="0"/>
                <a:cs typeface="Times New Roman" pitchFamily="18" charset="0"/>
              </a:rPr>
              <a:t>. Truyền dạy nghề thêu.</a:t>
            </a:r>
            <a:endParaRPr lang="en-US" sz="2400" b="1" dirty="0" smtClean="0">
              <a:latin typeface="Times New Roman" pitchFamily="18" charset="0"/>
              <a:cs typeface="Times New Roman" pitchFamily="18" charset="0"/>
            </a:endParaRPr>
          </a:p>
        </p:txBody>
      </p:sp>
      <p:pic>
        <p:nvPicPr>
          <p:cNvPr id="13" name="Picture 1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41739"/>
          <a:stretch/>
        </p:blipFill>
        <p:spPr>
          <a:xfrm>
            <a:off x="181272" y="-37531"/>
            <a:ext cx="725167" cy="1147389"/>
          </a:xfrm>
          <a:prstGeom prst="rect">
            <a:avLst/>
          </a:prstGeom>
        </p:spPr>
      </p:pic>
    </p:spTree>
    <p:extLst>
      <p:ext uri="{BB962C8B-B14F-4D97-AF65-F5344CB8AC3E}">
        <p14:creationId xmlns:p14="http://schemas.microsoft.com/office/powerpoint/2010/main" val="3179024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10"/>
                                        </p:tgtEl>
                                        <p:attrNameLst>
                                          <p:attrName>ppt_w</p:attrName>
                                        </p:attrNameLst>
                                      </p:cBhvr>
                                      <p:tavLst>
                                        <p:tav tm="0">
                                          <p:val>
                                            <p:strVal val="ppt_w"/>
                                          </p:val>
                                        </p:tav>
                                        <p:tav tm="100000">
                                          <p:val>
                                            <p:fltVal val="0"/>
                                          </p:val>
                                        </p:tav>
                                      </p:tavLst>
                                    </p:anim>
                                    <p:anim calcmode="lin" valueType="num">
                                      <p:cBhvr>
                                        <p:cTn id="13" dur="1000"/>
                                        <p:tgtEl>
                                          <p:spTgt spid="10"/>
                                        </p:tgtEl>
                                        <p:attrNameLst>
                                          <p:attrName>ppt_h</p:attrName>
                                        </p:attrNameLst>
                                      </p:cBhvr>
                                      <p:tavLst>
                                        <p:tav tm="0">
                                          <p:val>
                                            <p:strVal val="ppt_h"/>
                                          </p:val>
                                        </p:tav>
                                        <p:tav tm="100000">
                                          <p:val>
                                            <p:fltVal val="0"/>
                                          </p:val>
                                        </p:tav>
                                      </p:tavLst>
                                    </p:anim>
                                    <p:anim calcmode="lin" valueType="num">
                                      <p:cBhvr>
                                        <p:cTn id="14" dur="1000"/>
                                        <p:tgtEl>
                                          <p:spTgt spid="10"/>
                                        </p:tgtEl>
                                        <p:attrNameLst>
                                          <p:attrName>style.rotation</p:attrName>
                                        </p:attrNameLst>
                                      </p:cBhvr>
                                      <p:tavLst>
                                        <p:tav tm="0">
                                          <p:val>
                                            <p:fltVal val="0"/>
                                          </p:val>
                                        </p:tav>
                                        <p:tav tm="100000">
                                          <p:val>
                                            <p:fltVal val="90"/>
                                          </p:val>
                                        </p:tav>
                                      </p:tavLst>
                                    </p:anim>
                                    <p:animEffect transition="out" filter="fade">
                                      <p:cBhvr>
                                        <p:cTn id="15" dur="1000"/>
                                        <p:tgtEl>
                                          <p:spTgt spid="10"/>
                                        </p:tgtEl>
                                      </p:cBhvr>
                                    </p:animEffect>
                                    <p:set>
                                      <p:cBhvr>
                                        <p:cTn id="16" dur="1" fill="hold">
                                          <p:stCondLst>
                                            <p:cond delay="999"/>
                                          </p:stCondLst>
                                        </p:cTn>
                                        <p:tgtEl>
                                          <p:spTgt spid="10"/>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11"/>
                                        </p:tgtEl>
                                        <p:attrNameLst>
                                          <p:attrName>ppt_w</p:attrName>
                                        </p:attrNameLst>
                                      </p:cBhvr>
                                      <p:tavLst>
                                        <p:tav tm="0">
                                          <p:val>
                                            <p:strVal val="ppt_w"/>
                                          </p:val>
                                        </p:tav>
                                        <p:tav tm="100000">
                                          <p:val>
                                            <p:fltVal val="0"/>
                                          </p:val>
                                        </p:tav>
                                      </p:tavLst>
                                    </p:anim>
                                    <p:anim calcmode="lin" valueType="num">
                                      <p:cBhvr>
                                        <p:cTn id="19" dur="1000"/>
                                        <p:tgtEl>
                                          <p:spTgt spid="11"/>
                                        </p:tgtEl>
                                        <p:attrNameLst>
                                          <p:attrName>ppt_h</p:attrName>
                                        </p:attrNameLst>
                                      </p:cBhvr>
                                      <p:tavLst>
                                        <p:tav tm="0">
                                          <p:val>
                                            <p:strVal val="ppt_h"/>
                                          </p:val>
                                        </p:tav>
                                        <p:tav tm="100000">
                                          <p:val>
                                            <p:fltVal val="0"/>
                                          </p:val>
                                        </p:tav>
                                      </p:tavLst>
                                    </p:anim>
                                    <p:anim calcmode="lin" valueType="num">
                                      <p:cBhvr>
                                        <p:cTn id="20" dur="1000"/>
                                        <p:tgtEl>
                                          <p:spTgt spid="11"/>
                                        </p:tgtEl>
                                        <p:attrNameLst>
                                          <p:attrName>style.rotation</p:attrName>
                                        </p:attrNameLst>
                                      </p:cBhvr>
                                      <p:tavLst>
                                        <p:tav tm="0">
                                          <p:val>
                                            <p:fltVal val="0"/>
                                          </p:val>
                                        </p:tav>
                                        <p:tav tm="100000">
                                          <p:val>
                                            <p:fltVal val="90"/>
                                          </p:val>
                                        </p:tav>
                                      </p:tavLst>
                                    </p:anim>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2"/>
                                        </p:tgtEl>
                                        <p:attrNameLst>
                                          <p:attrName>ppt_w</p:attrName>
                                        </p:attrNameLst>
                                      </p:cBhvr>
                                      <p:tavLst>
                                        <p:tav tm="0">
                                          <p:val>
                                            <p:strVal val="ppt_w"/>
                                          </p:val>
                                        </p:tav>
                                        <p:tav tm="100000">
                                          <p:val>
                                            <p:fltVal val="0"/>
                                          </p:val>
                                        </p:tav>
                                      </p:tavLst>
                                    </p:anim>
                                    <p:anim calcmode="lin" valueType="num">
                                      <p:cBhvr>
                                        <p:cTn id="25" dur="1000"/>
                                        <p:tgtEl>
                                          <p:spTgt spid="12"/>
                                        </p:tgtEl>
                                        <p:attrNameLst>
                                          <p:attrName>ppt_h</p:attrName>
                                        </p:attrNameLst>
                                      </p:cBhvr>
                                      <p:tavLst>
                                        <p:tav tm="0">
                                          <p:val>
                                            <p:strVal val="ppt_h"/>
                                          </p:val>
                                        </p:tav>
                                        <p:tav tm="100000">
                                          <p:val>
                                            <p:fltVal val="0"/>
                                          </p:val>
                                        </p:tav>
                                      </p:tavLst>
                                    </p:anim>
                                    <p:anim calcmode="lin" valueType="num">
                                      <p:cBhvr>
                                        <p:cTn id="26" dur="1000"/>
                                        <p:tgtEl>
                                          <p:spTgt spid="12"/>
                                        </p:tgtEl>
                                        <p:attrNameLst>
                                          <p:attrName>style.rotation</p:attrName>
                                        </p:attrNameLst>
                                      </p:cBhvr>
                                      <p:tavLst>
                                        <p:tav tm="0">
                                          <p:val>
                                            <p:fltVal val="0"/>
                                          </p:val>
                                        </p:tav>
                                        <p:tav tm="100000">
                                          <p:val>
                                            <p:fltVal val="90"/>
                                          </p:val>
                                        </p:tav>
                                      </p:tavLst>
                                    </p:anim>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32" presetClass="emph" presetSubtype="0" fill="hold" nodeType="withEffect">
                                  <p:stCondLst>
                                    <p:cond delay="0"/>
                                  </p:stCondLst>
                                  <p:childTnLst>
                                    <p:animRot by="120000">
                                      <p:cBhvr>
                                        <p:cTn id="30" dur="300" fill="hold">
                                          <p:stCondLst>
                                            <p:cond delay="0"/>
                                          </p:stCondLst>
                                        </p:cTn>
                                        <p:tgtEl>
                                          <p:spTgt spid="13"/>
                                        </p:tgtEl>
                                        <p:attrNameLst>
                                          <p:attrName>r</p:attrName>
                                        </p:attrNameLst>
                                      </p:cBhvr>
                                    </p:animRot>
                                    <p:animRot by="-240000">
                                      <p:cBhvr>
                                        <p:cTn id="31" dur="600" fill="hold">
                                          <p:stCondLst>
                                            <p:cond delay="600"/>
                                          </p:stCondLst>
                                        </p:cTn>
                                        <p:tgtEl>
                                          <p:spTgt spid="13"/>
                                        </p:tgtEl>
                                        <p:attrNameLst>
                                          <p:attrName>r</p:attrName>
                                        </p:attrNameLst>
                                      </p:cBhvr>
                                    </p:animRot>
                                    <p:animRot by="240000">
                                      <p:cBhvr>
                                        <p:cTn id="32" dur="600" fill="hold">
                                          <p:stCondLst>
                                            <p:cond delay="1200"/>
                                          </p:stCondLst>
                                        </p:cTn>
                                        <p:tgtEl>
                                          <p:spTgt spid="13"/>
                                        </p:tgtEl>
                                        <p:attrNameLst>
                                          <p:attrName>r</p:attrName>
                                        </p:attrNameLst>
                                      </p:cBhvr>
                                    </p:animRot>
                                    <p:animRot by="-240000">
                                      <p:cBhvr>
                                        <p:cTn id="33" dur="600" fill="hold">
                                          <p:stCondLst>
                                            <p:cond delay="1800"/>
                                          </p:stCondLst>
                                        </p:cTn>
                                        <p:tgtEl>
                                          <p:spTgt spid="13"/>
                                        </p:tgtEl>
                                        <p:attrNameLst>
                                          <p:attrName>r</p:attrName>
                                        </p:attrNameLst>
                                      </p:cBhvr>
                                    </p:animRot>
                                    <p:animRot by="120000">
                                      <p:cBhvr>
                                        <p:cTn id="34" dur="600" fill="hold">
                                          <p:stCondLst>
                                            <p:cond delay="2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orizontal Scroll 13"/>
          <p:cNvSpPr/>
          <p:nvPr/>
        </p:nvSpPr>
        <p:spPr>
          <a:xfrm>
            <a:off x="1055145" y="532903"/>
            <a:ext cx="6431790" cy="1638300"/>
          </a:xfrm>
          <a:prstGeom prst="horizontalScroll">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err="1" smtClean="0">
                <a:solidFill>
                  <a:schemeClr val="tx1"/>
                </a:solidFill>
                <a:latin typeface="Times New Roman" pitchFamily="18" charset="0"/>
                <a:cs typeface="Times New Roman" pitchFamily="18" charset="0"/>
              </a:rPr>
              <a:t>Câu</a:t>
            </a:r>
            <a:r>
              <a:rPr lang="en-US" sz="3600" b="1" smtClean="0">
                <a:solidFill>
                  <a:schemeClr val="tx1"/>
                </a:solidFill>
                <a:latin typeface="Times New Roman" pitchFamily="18" charset="0"/>
                <a:cs typeface="Times New Roman" pitchFamily="18" charset="0"/>
              </a:rPr>
              <a:t> </a:t>
            </a:r>
            <a:r>
              <a:rPr lang="en-US" sz="3600" b="1">
                <a:solidFill>
                  <a:schemeClr val="tx1"/>
                </a:solidFill>
                <a:latin typeface="Times New Roman" pitchFamily="18" charset="0"/>
                <a:cs typeface="Times New Roman" pitchFamily="18" charset="0"/>
              </a:rPr>
              <a:t>4</a:t>
            </a:r>
            <a:r>
              <a:rPr lang="en-US" sz="3600" b="1" smtClean="0">
                <a:solidFill>
                  <a:schemeClr val="tx1"/>
                </a:solidFill>
                <a:latin typeface="Times New Roman" pitchFamily="18" charset="0"/>
                <a:cs typeface="Times New Roman" pitchFamily="18" charset="0"/>
              </a:rPr>
              <a:t>: Những hành vi nào sau đây bị pháp luật nghiêm cấm?</a:t>
            </a:r>
            <a:endParaRPr lang="en-US" sz="3600" dirty="0">
              <a:solidFill>
                <a:schemeClr val="tx1"/>
              </a:solidFill>
              <a:latin typeface="Times New Roman" pitchFamily="18" charset="0"/>
              <a:cs typeface="Times New Roman" pitchFamily="18" charset="0"/>
            </a:endParaRPr>
          </a:p>
        </p:txBody>
      </p:sp>
      <p:sp>
        <p:nvSpPr>
          <p:cNvPr id="15" name="Rounded Rectangle 14"/>
          <p:cNvSpPr/>
          <p:nvPr/>
        </p:nvSpPr>
        <p:spPr>
          <a:xfrm>
            <a:off x="457200" y="2422478"/>
            <a:ext cx="4064900" cy="7620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A</a:t>
            </a:r>
            <a:r>
              <a:rPr lang="en-US" sz="2400" b="1" smtClean="0">
                <a:latin typeface="Times New Roman" pitchFamily="18" charset="0"/>
                <a:cs typeface="Times New Roman" pitchFamily="18" charset="0"/>
              </a:rPr>
              <a:t>. Từ chối nhận trẻ em dưới 15 tuổi vào làm việc.</a:t>
            </a:r>
            <a:endParaRPr lang="en-US" sz="2400" b="1" dirty="0">
              <a:latin typeface="Times New Roman" pitchFamily="18" charset="0"/>
              <a:cs typeface="Times New Roman" pitchFamily="18" charset="0"/>
            </a:endParaRPr>
          </a:p>
        </p:txBody>
      </p:sp>
      <p:sp>
        <p:nvSpPr>
          <p:cNvPr id="16" name="Rounded Rectangle 15"/>
          <p:cNvSpPr/>
          <p:nvPr/>
        </p:nvSpPr>
        <p:spPr>
          <a:xfrm>
            <a:off x="4899261" y="2422477"/>
            <a:ext cx="4015906" cy="7620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B</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Lạm dụng, bóc lột sức lao động của trẻ em.</a:t>
            </a:r>
            <a:endParaRPr lang="vi-VN" sz="2400" b="1" dirty="0">
              <a:latin typeface="Times New Roman" pitchFamily="18" charset="0"/>
              <a:cs typeface="Times New Roman" pitchFamily="18" charset="0"/>
            </a:endParaRPr>
          </a:p>
        </p:txBody>
      </p:sp>
      <p:sp>
        <p:nvSpPr>
          <p:cNvPr id="17" name="Rounded Rectangle 16"/>
          <p:cNvSpPr/>
          <p:nvPr/>
        </p:nvSpPr>
        <p:spPr>
          <a:xfrm>
            <a:off x="457200" y="3699965"/>
            <a:ext cx="4191000" cy="7620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C</a:t>
            </a:r>
            <a:r>
              <a:rPr lang="en-US" sz="2400" b="1" smtClean="0">
                <a:latin typeface="Times New Roman" pitchFamily="18" charset="0"/>
                <a:cs typeface="Times New Roman" pitchFamily="18" charset="0"/>
              </a:rPr>
              <a:t>. Tự do chọn học nghề đúng với khả năng của bản thân.</a:t>
            </a:r>
            <a:endParaRPr lang="en-US" sz="2400" b="1" dirty="0">
              <a:latin typeface="Times New Roman" pitchFamily="18" charset="0"/>
              <a:cs typeface="Times New Roman" pitchFamily="18" charset="0"/>
            </a:endParaRPr>
          </a:p>
        </p:txBody>
      </p:sp>
      <p:sp>
        <p:nvSpPr>
          <p:cNvPr id="18" name="Rounded Rectangle 17"/>
          <p:cNvSpPr/>
          <p:nvPr/>
        </p:nvSpPr>
        <p:spPr>
          <a:xfrm>
            <a:off x="4876800" y="3699965"/>
            <a:ext cx="4015906" cy="7620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smtClean="0">
                <a:latin typeface="Times New Roman" pitchFamily="18" charset="0"/>
                <a:cs typeface="Times New Roman" pitchFamily="18" charset="0"/>
              </a:rPr>
              <a:t>D. Khuyến </a:t>
            </a:r>
            <a:r>
              <a:rPr lang="en-US" sz="2400" b="1">
                <a:latin typeface="Times New Roman" pitchFamily="18" charset="0"/>
                <a:cs typeface="Times New Roman" pitchFamily="18" charset="0"/>
              </a:rPr>
              <a:t>khích, tạo điều kiện việc làm cho người dân</a:t>
            </a:r>
            <a:endParaRPr lang="en-US" sz="2400" b="1" dirty="0">
              <a:latin typeface="Times New Roman" pitchFamily="18" charset="0"/>
              <a:cs typeface="Times New Roman" pitchFamily="18" charset="0"/>
            </a:endParaRPr>
          </a:p>
        </p:txBody>
      </p:sp>
      <p:sp>
        <p:nvSpPr>
          <p:cNvPr id="19" name="Rounded Rectangle 18"/>
          <p:cNvSpPr/>
          <p:nvPr/>
        </p:nvSpPr>
        <p:spPr>
          <a:xfrm>
            <a:off x="2971800" y="4934305"/>
            <a:ext cx="4267200" cy="7620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E</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Lợi dụng danh nghĩa dạy nghề để trục </a:t>
            </a:r>
            <a:r>
              <a:rPr lang="en-US" sz="2400" b="1" smtClean="0">
                <a:latin typeface="Times New Roman" pitchFamily="18" charset="0"/>
                <a:cs typeface="Times New Roman" pitchFamily="18" charset="0"/>
              </a:rPr>
              <a:t>lợi.</a:t>
            </a:r>
            <a:endParaRPr lang="en-US" sz="2400" b="1">
              <a:latin typeface="Times New Roman" pitchFamily="18" charset="0"/>
              <a:cs typeface="Times New Roman" pitchFamily="18"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1" y="4267199"/>
            <a:ext cx="857250" cy="2652215"/>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350" y="5905500"/>
            <a:ext cx="1428750" cy="952500"/>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6100" y="5905500"/>
            <a:ext cx="1428750" cy="952500"/>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2533" y="5881190"/>
            <a:ext cx="1428750" cy="952500"/>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1283" y="5881190"/>
            <a:ext cx="1428750" cy="952500"/>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1285" y="5881190"/>
            <a:ext cx="1428750" cy="952500"/>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0035" y="5881190"/>
            <a:ext cx="1428750" cy="952500"/>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003"/>
            <a:ext cx="2286000" cy="476250"/>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6100" y="58003"/>
            <a:ext cx="2286000" cy="476250"/>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9600" y="58003"/>
            <a:ext cx="2286000" cy="476250"/>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7034" y="29286"/>
            <a:ext cx="2556965" cy="476250"/>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633" y="-11266"/>
            <a:ext cx="6566279" cy="952500"/>
          </a:xfrm>
          <a:prstGeom prst="rect">
            <a:avLst/>
          </a:prstGeom>
        </p:spPr>
      </p:pic>
      <p:sp>
        <p:nvSpPr>
          <p:cNvPr id="32" name="Oval 31"/>
          <p:cNvSpPr/>
          <p:nvPr/>
        </p:nvSpPr>
        <p:spPr>
          <a:xfrm>
            <a:off x="7858267" y="457200"/>
            <a:ext cx="914400"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err="1" smtClean="0">
                <a:latin typeface="Times New Roman" pitchFamily="18" charset="0"/>
                <a:cs typeface="Times New Roman" pitchFamily="18" charset="0"/>
              </a:rPr>
              <a:t>Hết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giờ</a:t>
            </a:r>
            <a:endParaRPr lang="en-US" b="1" dirty="0">
              <a:latin typeface="Times New Roman" pitchFamily="18" charset="0"/>
              <a:cs typeface="Times New Roman" pitchFamily="18" charset="0"/>
            </a:endParaRPr>
          </a:p>
        </p:txBody>
      </p:sp>
      <p:sp>
        <p:nvSpPr>
          <p:cNvPr id="33" name="Oval 32"/>
          <p:cNvSpPr/>
          <p:nvPr/>
        </p:nvSpPr>
        <p:spPr>
          <a:xfrm>
            <a:off x="7858267" y="457200"/>
            <a:ext cx="914400"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0</a:t>
            </a:r>
            <a:endParaRPr lang="en-US" sz="3600" b="1" dirty="0">
              <a:latin typeface="Times New Roman" pitchFamily="18" charset="0"/>
              <a:cs typeface="Times New Roman" pitchFamily="18" charset="0"/>
            </a:endParaRPr>
          </a:p>
        </p:txBody>
      </p:sp>
      <p:sp>
        <p:nvSpPr>
          <p:cNvPr id="34" name="Oval 33"/>
          <p:cNvSpPr/>
          <p:nvPr/>
        </p:nvSpPr>
        <p:spPr>
          <a:xfrm>
            <a:off x="7843653" y="460853"/>
            <a:ext cx="914400"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p:txBody>
      </p:sp>
      <p:sp>
        <p:nvSpPr>
          <p:cNvPr id="35" name="Oval 34"/>
          <p:cNvSpPr/>
          <p:nvPr/>
        </p:nvSpPr>
        <p:spPr>
          <a:xfrm>
            <a:off x="7821733" y="457200"/>
            <a:ext cx="914400"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2</a:t>
            </a:r>
            <a:endParaRPr lang="en-US" sz="3600" b="1" dirty="0">
              <a:latin typeface="Times New Roman" pitchFamily="18" charset="0"/>
              <a:cs typeface="Times New Roman" pitchFamily="18" charset="0"/>
            </a:endParaRPr>
          </a:p>
        </p:txBody>
      </p:sp>
      <p:sp>
        <p:nvSpPr>
          <p:cNvPr id="36" name="Oval 35"/>
          <p:cNvSpPr/>
          <p:nvPr/>
        </p:nvSpPr>
        <p:spPr>
          <a:xfrm>
            <a:off x="7843653" y="457200"/>
            <a:ext cx="914400"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3</a:t>
            </a:r>
            <a:endParaRPr lang="en-US" sz="3600" b="1" dirty="0">
              <a:latin typeface="Times New Roman" pitchFamily="18" charset="0"/>
              <a:cs typeface="Times New Roman" pitchFamily="18" charset="0"/>
            </a:endParaRPr>
          </a:p>
        </p:txBody>
      </p:sp>
      <p:sp>
        <p:nvSpPr>
          <p:cNvPr id="37" name="Oval 36"/>
          <p:cNvSpPr/>
          <p:nvPr/>
        </p:nvSpPr>
        <p:spPr>
          <a:xfrm>
            <a:off x="7822777" y="460853"/>
            <a:ext cx="914400"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4</a:t>
            </a:r>
            <a:endParaRPr lang="en-US" sz="3600" b="1" dirty="0">
              <a:latin typeface="Times New Roman" pitchFamily="18" charset="0"/>
              <a:cs typeface="Times New Roman" pitchFamily="18" charset="0"/>
            </a:endParaRPr>
          </a:p>
        </p:txBody>
      </p:sp>
      <p:sp>
        <p:nvSpPr>
          <p:cNvPr id="38" name="Oval 37"/>
          <p:cNvSpPr/>
          <p:nvPr/>
        </p:nvSpPr>
        <p:spPr>
          <a:xfrm>
            <a:off x="7844697" y="457200"/>
            <a:ext cx="914400"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5</a:t>
            </a:r>
            <a:endParaRPr lang="en-US" sz="3600" b="1" dirty="0">
              <a:latin typeface="Times New Roman" pitchFamily="18" charset="0"/>
              <a:cs typeface="Times New Roman" pitchFamily="18" charset="0"/>
            </a:endParaRPr>
          </a:p>
        </p:txBody>
      </p:sp>
      <p:sp>
        <p:nvSpPr>
          <p:cNvPr id="39" name="Oval 38"/>
          <p:cNvSpPr/>
          <p:nvPr/>
        </p:nvSpPr>
        <p:spPr>
          <a:xfrm>
            <a:off x="7843653" y="460853"/>
            <a:ext cx="914400"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6</a:t>
            </a:r>
            <a:endParaRPr lang="en-US" sz="3600" b="1" dirty="0">
              <a:latin typeface="Times New Roman" pitchFamily="18" charset="0"/>
              <a:cs typeface="Times New Roman" pitchFamily="18" charset="0"/>
            </a:endParaRPr>
          </a:p>
        </p:txBody>
      </p:sp>
      <p:sp>
        <p:nvSpPr>
          <p:cNvPr id="40" name="Oval 39"/>
          <p:cNvSpPr/>
          <p:nvPr/>
        </p:nvSpPr>
        <p:spPr>
          <a:xfrm>
            <a:off x="7821733" y="460853"/>
            <a:ext cx="914400"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7</a:t>
            </a:r>
            <a:endParaRPr lang="en-US" sz="3600" b="1" dirty="0">
              <a:latin typeface="Times New Roman" pitchFamily="18" charset="0"/>
              <a:cs typeface="Times New Roman" pitchFamily="18" charset="0"/>
            </a:endParaRPr>
          </a:p>
        </p:txBody>
      </p:sp>
      <p:sp>
        <p:nvSpPr>
          <p:cNvPr id="41" name="Oval 40"/>
          <p:cNvSpPr/>
          <p:nvPr/>
        </p:nvSpPr>
        <p:spPr>
          <a:xfrm>
            <a:off x="7858267" y="460853"/>
            <a:ext cx="914400"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8</a:t>
            </a:r>
            <a:endParaRPr lang="en-US" sz="3600" b="1" dirty="0">
              <a:latin typeface="Times New Roman" pitchFamily="18" charset="0"/>
              <a:cs typeface="Times New Roman" pitchFamily="18" charset="0"/>
            </a:endParaRPr>
          </a:p>
        </p:txBody>
      </p:sp>
      <p:sp>
        <p:nvSpPr>
          <p:cNvPr id="42" name="Oval 41"/>
          <p:cNvSpPr/>
          <p:nvPr/>
        </p:nvSpPr>
        <p:spPr>
          <a:xfrm>
            <a:off x="7843653" y="460853"/>
            <a:ext cx="914400"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9</a:t>
            </a:r>
            <a:endParaRPr lang="en-US" sz="3600" b="1" dirty="0">
              <a:latin typeface="Times New Roman" pitchFamily="18" charset="0"/>
              <a:cs typeface="Times New Roman" pitchFamily="18" charset="0"/>
            </a:endParaRPr>
          </a:p>
        </p:txBody>
      </p:sp>
      <p:sp>
        <p:nvSpPr>
          <p:cNvPr id="43" name="Oval 42"/>
          <p:cNvSpPr/>
          <p:nvPr/>
        </p:nvSpPr>
        <p:spPr>
          <a:xfrm>
            <a:off x="7843653" y="460853"/>
            <a:ext cx="914400"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10</a:t>
            </a:r>
            <a:endParaRPr lang="en-US" sz="3600" b="1" dirty="0">
              <a:latin typeface="Times New Roman" pitchFamily="18" charset="0"/>
              <a:cs typeface="Times New Roman" pitchFamily="18" charset="0"/>
            </a:endParaRPr>
          </a:p>
        </p:txBody>
      </p:sp>
      <p:sp>
        <p:nvSpPr>
          <p:cNvPr id="44" name="Up Arrow Callout 43"/>
          <p:cNvSpPr/>
          <p:nvPr/>
        </p:nvSpPr>
        <p:spPr>
          <a:xfrm>
            <a:off x="7563134" y="1146653"/>
            <a:ext cx="1504666" cy="533400"/>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Start</a:t>
            </a:r>
            <a:endParaRPr lang="en-US" sz="3200" b="1" dirty="0">
              <a:latin typeface="Times New Roman" pitchFamily="18" charset="0"/>
              <a:cs typeface="Times New Roman" pitchFamily="18" charset="0"/>
            </a:endParaRPr>
          </a:p>
        </p:txBody>
      </p:sp>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10258" y="978818"/>
            <a:ext cx="981189" cy="335670"/>
          </a:xfrm>
          <a:prstGeom prst="rect">
            <a:avLst/>
          </a:prstGeom>
        </p:spPr>
      </p:pic>
      <p:sp>
        <p:nvSpPr>
          <p:cNvPr id="46" name="Right Arrow 45">
            <a:hlinkClick r:id="rId10" action="ppaction://hlinksldjump"/>
          </p:cNvPr>
          <p:cNvSpPr/>
          <p:nvPr/>
        </p:nvSpPr>
        <p:spPr>
          <a:xfrm>
            <a:off x="8258554" y="5344520"/>
            <a:ext cx="634152" cy="5715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5192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5"/>
                    </p:tgtEl>
                  </p:cond>
                </p:stCondLst>
                <p:endSync evt="end" delay="0">
                  <p:rtn val="all"/>
                </p:endSync>
                <p:childTnLst>
                  <p:par>
                    <p:cTn id="46" fill="hold">
                      <p:stCondLst>
                        <p:cond delay="0"/>
                      </p:stCondLst>
                      <p:childTnLst>
                        <p:par>
                          <p:cTn id="47" fill="hold">
                            <p:stCondLst>
                              <p:cond delay="0"/>
                            </p:stCondLst>
                            <p:childTnLst>
                              <p:par>
                                <p:cTn id="48" presetID="27" presetClass="emph" presetSubtype="0" fill="remove" grpId="1" nodeType="clickEffect">
                                  <p:stCondLst>
                                    <p:cond delay="0"/>
                                  </p:stCondLst>
                                  <p:childTnLst>
                                    <p:animClr clrSpc="rgb" dir="cw">
                                      <p:cBhvr override="childStyle">
                                        <p:cTn id="49" dur="250" autoRev="1" fill="remove"/>
                                        <p:tgtEl>
                                          <p:spTgt spid="15"/>
                                        </p:tgtEl>
                                        <p:attrNameLst>
                                          <p:attrName>style.color</p:attrName>
                                        </p:attrNameLst>
                                      </p:cBhvr>
                                      <p:to>
                                        <a:schemeClr val="bg1"/>
                                      </p:to>
                                    </p:animClr>
                                    <p:animClr clrSpc="rgb" dir="cw">
                                      <p:cBhvr>
                                        <p:cTn id="50" dur="250" autoRev="1" fill="remove"/>
                                        <p:tgtEl>
                                          <p:spTgt spid="15"/>
                                        </p:tgtEl>
                                        <p:attrNameLst>
                                          <p:attrName>fillcolor</p:attrName>
                                        </p:attrNameLst>
                                      </p:cBhvr>
                                      <p:to>
                                        <a:schemeClr val="bg1"/>
                                      </p:to>
                                    </p:animClr>
                                    <p:set>
                                      <p:cBhvr>
                                        <p:cTn id="51" dur="250" autoRev="1" fill="remove"/>
                                        <p:tgtEl>
                                          <p:spTgt spid="15"/>
                                        </p:tgtEl>
                                        <p:attrNameLst>
                                          <p:attrName>fill.type</p:attrName>
                                        </p:attrNameLst>
                                      </p:cBhvr>
                                      <p:to>
                                        <p:strVal val="solid"/>
                                      </p:to>
                                    </p:set>
                                    <p:set>
                                      <p:cBhvr>
                                        <p:cTn id="52" dur="250" autoRev="1" fill="remove"/>
                                        <p:tgtEl>
                                          <p:spTgt spid="1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15"/>
                  </p:tgtEl>
                </p:cond>
              </p:nextCondLst>
            </p:seq>
            <p:seq concurrent="1" nextAc="seek">
              <p:cTn id="53" restart="whenNotActive" fill="hold" evtFilter="cancelBubble" nodeType="interactiveSeq">
                <p:stCondLst>
                  <p:cond evt="onClick" delay="0">
                    <p:tgtEl>
                      <p:spTgt spid="17"/>
                    </p:tgtEl>
                  </p:cond>
                </p:stCondLst>
                <p:endSync evt="end" delay="0">
                  <p:rtn val="all"/>
                </p:endSync>
                <p:childTnLst>
                  <p:par>
                    <p:cTn id="54" fill="hold">
                      <p:stCondLst>
                        <p:cond delay="0"/>
                      </p:stCondLst>
                      <p:childTnLst>
                        <p:par>
                          <p:cTn id="55" fill="hold">
                            <p:stCondLst>
                              <p:cond delay="0"/>
                            </p:stCondLst>
                            <p:childTnLst>
                              <p:par>
                                <p:cTn id="56" presetID="27" presetClass="emph" presetSubtype="0" fill="remove" grpId="1" nodeType="clickEffect">
                                  <p:stCondLst>
                                    <p:cond delay="0"/>
                                  </p:stCondLst>
                                  <p:childTnLst>
                                    <p:animClr clrSpc="rgb" dir="cw">
                                      <p:cBhvr override="childStyle">
                                        <p:cTn id="57" dur="250" autoRev="1" fill="remove"/>
                                        <p:tgtEl>
                                          <p:spTgt spid="17"/>
                                        </p:tgtEl>
                                        <p:attrNameLst>
                                          <p:attrName>style.color</p:attrName>
                                        </p:attrNameLst>
                                      </p:cBhvr>
                                      <p:to>
                                        <a:schemeClr val="bg1"/>
                                      </p:to>
                                    </p:animClr>
                                    <p:animClr clrSpc="rgb" dir="cw">
                                      <p:cBhvr>
                                        <p:cTn id="58" dur="250" autoRev="1" fill="remove"/>
                                        <p:tgtEl>
                                          <p:spTgt spid="17"/>
                                        </p:tgtEl>
                                        <p:attrNameLst>
                                          <p:attrName>fillcolor</p:attrName>
                                        </p:attrNameLst>
                                      </p:cBhvr>
                                      <p:to>
                                        <a:schemeClr val="bg1"/>
                                      </p:to>
                                    </p:animClr>
                                    <p:set>
                                      <p:cBhvr>
                                        <p:cTn id="59" dur="250" autoRev="1" fill="remove"/>
                                        <p:tgtEl>
                                          <p:spTgt spid="17"/>
                                        </p:tgtEl>
                                        <p:attrNameLst>
                                          <p:attrName>fill.type</p:attrName>
                                        </p:attrNameLst>
                                      </p:cBhvr>
                                      <p:to>
                                        <p:strVal val="solid"/>
                                      </p:to>
                                    </p:set>
                                    <p:set>
                                      <p:cBhvr>
                                        <p:cTn id="60" dur="250" autoRev="1" fill="remove"/>
                                        <p:tgtEl>
                                          <p:spTgt spid="17"/>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18"/>
                    </p:tgtEl>
                  </p:cond>
                </p:stCondLst>
                <p:endSync evt="end" delay="0">
                  <p:rtn val="all"/>
                </p:endSync>
                <p:childTnLst>
                  <p:par>
                    <p:cTn id="62" fill="hold">
                      <p:stCondLst>
                        <p:cond delay="0"/>
                      </p:stCondLst>
                      <p:childTnLst>
                        <p:par>
                          <p:cTn id="63" fill="hold">
                            <p:stCondLst>
                              <p:cond delay="0"/>
                            </p:stCondLst>
                            <p:childTnLst>
                              <p:par>
                                <p:cTn id="64" presetID="27" presetClass="emph" presetSubtype="0" fill="remove" grpId="1" nodeType="clickEffect">
                                  <p:stCondLst>
                                    <p:cond delay="0"/>
                                  </p:stCondLst>
                                  <p:childTnLst>
                                    <p:animClr clrSpc="rgb" dir="cw">
                                      <p:cBhvr override="childStyle">
                                        <p:cTn id="65" dur="250" autoRev="1" fill="remove"/>
                                        <p:tgtEl>
                                          <p:spTgt spid="18"/>
                                        </p:tgtEl>
                                        <p:attrNameLst>
                                          <p:attrName>style.color</p:attrName>
                                        </p:attrNameLst>
                                      </p:cBhvr>
                                      <p:to>
                                        <a:schemeClr val="bg1"/>
                                      </p:to>
                                    </p:animClr>
                                    <p:animClr clrSpc="rgb" dir="cw">
                                      <p:cBhvr>
                                        <p:cTn id="66" dur="250" autoRev="1" fill="remove"/>
                                        <p:tgtEl>
                                          <p:spTgt spid="18"/>
                                        </p:tgtEl>
                                        <p:attrNameLst>
                                          <p:attrName>fillcolor</p:attrName>
                                        </p:attrNameLst>
                                      </p:cBhvr>
                                      <p:to>
                                        <a:schemeClr val="bg1"/>
                                      </p:to>
                                    </p:animClr>
                                    <p:set>
                                      <p:cBhvr>
                                        <p:cTn id="67" dur="250" autoRev="1" fill="remove"/>
                                        <p:tgtEl>
                                          <p:spTgt spid="18"/>
                                        </p:tgtEl>
                                        <p:attrNameLst>
                                          <p:attrName>fill.type</p:attrName>
                                        </p:attrNameLst>
                                      </p:cBhvr>
                                      <p:to>
                                        <p:strVal val="solid"/>
                                      </p:to>
                                    </p:set>
                                    <p:set>
                                      <p:cBhvr>
                                        <p:cTn id="68" dur="250" autoRev="1" fill="remove"/>
                                        <p:tgtEl>
                                          <p:spTgt spid="18"/>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18"/>
                  </p:tgtEl>
                </p:cond>
              </p:nextCondLst>
            </p:seq>
            <p:seq concurrent="1" nextAc="seek">
              <p:cTn id="69" restart="whenNotActive" fill="hold" evtFilter="cancelBubble" nodeType="interactiveSeq">
                <p:stCondLst>
                  <p:cond evt="onClick" delay="0">
                    <p:tgtEl>
                      <p:spTgt spid="16"/>
                    </p:tgtEl>
                  </p:cond>
                </p:stCondLst>
                <p:endSync evt="end" delay="0">
                  <p:rtn val="all"/>
                </p:endSync>
                <p:childTnLst>
                  <p:par>
                    <p:cTn id="70" fill="hold">
                      <p:stCondLst>
                        <p:cond delay="0"/>
                      </p:stCondLst>
                      <p:childTnLst>
                        <p:par>
                          <p:cTn id="71" fill="hold">
                            <p:stCondLst>
                              <p:cond delay="0"/>
                            </p:stCondLst>
                            <p:childTnLst>
                              <p:par>
                                <p:cTn id="72" presetID="22" presetClass="emph" presetSubtype="0" fill="hold" grpId="1" nodeType="clickEffect">
                                  <p:stCondLst>
                                    <p:cond delay="0"/>
                                  </p:stCondLst>
                                  <p:childTnLst>
                                    <p:animClr clrSpc="hsl" dir="cw">
                                      <p:cBhvr override="childStyle">
                                        <p:cTn id="73" dur="500" fill="hold"/>
                                        <p:tgtEl>
                                          <p:spTgt spid="16"/>
                                        </p:tgtEl>
                                        <p:attrNameLst>
                                          <p:attrName>style.color</p:attrName>
                                        </p:attrNameLst>
                                      </p:cBhvr>
                                      <p:by>
                                        <p:hsl h="-7200000" s="0" l="0"/>
                                      </p:by>
                                    </p:animClr>
                                    <p:animClr clrSpc="hsl" dir="cw">
                                      <p:cBhvr>
                                        <p:cTn id="74" dur="500" fill="hold"/>
                                        <p:tgtEl>
                                          <p:spTgt spid="16"/>
                                        </p:tgtEl>
                                        <p:attrNameLst>
                                          <p:attrName>fillcolor</p:attrName>
                                        </p:attrNameLst>
                                      </p:cBhvr>
                                      <p:by>
                                        <p:hsl h="-7200000" s="0" l="0"/>
                                      </p:by>
                                    </p:animClr>
                                    <p:animClr clrSpc="hsl" dir="cw">
                                      <p:cBhvr>
                                        <p:cTn id="75" dur="500" fill="hold"/>
                                        <p:tgtEl>
                                          <p:spTgt spid="16"/>
                                        </p:tgtEl>
                                        <p:attrNameLst>
                                          <p:attrName>stroke.color</p:attrName>
                                        </p:attrNameLst>
                                      </p:cBhvr>
                                      <p:by>
                                        <p:hsl h="-7200000" s="0" l="0"/>
                                      </p:by>
                                    </p:animClr>
                                    <p:set>
                                      <p:cBhvr>
                                        <p:cTn id="76" dur="500" fill="hold"/>
                                        <p:tgtEl>
                                          <p:spTgt spid="16"/>
                                        </p:tgtEl>
                                        <p:attrNameLst>
                                          <p:attrName>fill.type</p:attrName>
                                        </p:attrNameLst>
                                      </p:cBhvr>
                                      <p:to>
                                        <p:strVal val="solid"/>
                                      </p:to>
                                    </p:set>
                                  </p:childTnLst>
                                  <p:subTnLst>
                                    <p:audio>
                                      <p:cMediaNode>
                                        <p:cTn display="0" masterRel="sameClick">
                                          <p:stCondLst>
                                            <p:cond evt="begin" delay="0">
                                              <p:tn val="7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seq concurrent="1" nextAc="seek">
              <p:cTn id="77" restart="whenNotActive" fill="hold" evtFilter="cancelBubble" nodeType="interactiveSeq">
                <p:stCondLst>
                  <p:cond evt="onClick" delay="0">
                    <p:tgtEl>
                      <p:spTgt spid="19"/>
                    </p:tgtEl>
                  </p:cond>
                </p:stCondLst>
                <p:endSync evt="end" delay="0">
                  <p:rtn val="all"/>
                </p:endSync>
                <p:childTnLst>
                  <p:par>
                    <p:cTn id="78" fill="hold">
                      <p:stCondLst>
                        <p:cond delay="0"/>
                      </p:stCondLst>
                      <p:childTnLst>
                        <p:par>
                          <p:cTn id="79" fill="hold">
                            <p:stCondLst>
                              <p:cond delay="0"/>
                            </p:stCondLst>
                            <p:childTnLst>
                              <p:par>
                                <p:cTn id="80" presetID="22" presetClass="emph" presetSubtype="0" fill="hold" grpId="1" nodeType="clickEffect">
                                  <p:stCondLst>
                                    <p:cond delay="0"/>
                                  </p:stCondLst>
                                  <p:childTnLst>
                                    <p:animClr clrSpc="hsl" dir="cw">
                                      <p:cBhvr override="childStyle">
                                        <p:cTn id="81" dur="500" fill="hold"/>
                                        <p:tgtEl>
                                          <p:spTgt spid="19"/>
                                        </p:tgtEl>
                                        <p:attrNameLst>
                                          <p:attrName>style.color</p:attrName>
                                        </p:attrNameLst>
                                      </p:cBhvr>
                                      <p:by>
                                        <p:hsl h="-7200000" s="0" l="0"/>
                                      </p:by>
                                    </p:animClr>
                                    <p:animClr clrSpc="hsl" dir="cw">
                                      <p:cBhvr>
                                        <p:cTn id="82" dur="500" fill="hold"/>
                                        <p:tgtEl>
                                          <p:spTgt spid="19"/>
                                        </p:tgtEl>
                                        <p:attrNameLst>
                                          <p:attrName>fillcolor</p:attrName>
                                        </p:attrNameLst>
                                      </p:cBhvr>
                                      <p:by>
                                        <p:hsl h="-7200000" s="0" l="0"/>
                                      </p:by>
                                    </p:animClr>
                                    <p:animClr clrSpc="hsl" dir="cw">
                                      <p:cBhvr>
                                        <p:cTn id="83" dur="500" fill="hold"/>
                                        <p:tgtEl>
                                          <p:spTgt spid="19"/>
                                        </p:tgtEl>
                                        <p:attrNameLst>
                                          <p:attrName>stroke.color</p:attrName>
                                        </p:attrNameLst>
                                      </p:cBhvr>
                                      <p:by>
                                        <p:hsl h="-7200000" s="0" l="0"/>
                                      </p:by>
                                    </p:animClr>
                                    <p:set>
                                      <p:cBhvr>
                                        <p:cTn id="84" dur="500" fill="hold"/>
                                        <p:tgtEl>
                                          <p:spTgt spid="19"/>
                                        </p:tgtEl>
                                        <p:attrNameLst>
                                          <p:attrName>fill.type</p:attrName>
                                        </p:attrNameLst>
                                      </p:cBhvr>
                                      <p:to>
                                        <p:strVal val="solid"/>
                                      </p:to>
                                    </p:set>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85" restart="whenNotActive" fill="hold" evtFilter="cancelBubble" nodeType="interactiveSeq">
                <p:stCondLst>
                  <p:cond evt="onClick" delay="0">
                    <p:tgtEl>
                      <p:spTgt spid="44"/>
                    </p:tgtEl>
                  </p:cond>
                </p:stCondLst>
                <p:endSync evt="end" delay="0">
                  <p:rtn val="all"/>
                </p:endSync>
                <p:childTnLst>
                  <p:par>
                    <p:cTn id="86" fill="hold">
                      <p:stCondLst>
                        <p:cond delay="0"/>
                      </p:stCondLst>
                      <p:childTnLst>
                        <p:par>
                          <p:cTn id="87" fill="hold">
                            <p:stCondLst>
                              <p:cond delay="0"/>
                            </p:stCondLst>
                            <p:childTnLst>
                              <p:par>
                                <p:cTn id="88" presetID="6" presetClass="exit" presetSubtype="32" fill="hold" grpId="0" nodeType="afterEffect">
                                  <p:stCondLst>
                                    <p:cond delay="500"/>
                                  </p:stCondLst>
                                  <p:childTnLst>
                                    <p:animEffect transition="out" filter="circle(out)">
                                      <p:cBhvr>
                                        <p:cTn id="89" dur="2000"/>
                                        <p:tgtEl>
                                          <p:spTgt spid="43"/>
                                        </p:tgtEl>
                                      </p:cBhvr>
                                    </p:animEffect>
                                    <p:set>
                                      <p:cBhvr>
                                        <p:cTn id="90" dur="1" fill="hold">
                                          <p:stCondLst>
                                            <p:cond delay="1999"/>
                                          </p:stCondLst>
                                        </p:cTn>
                                        <p:tgtEl>
                                          <p:spTgt spid="43"/>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4" name="breeze.wav"/>
                                        </p:tgtEl>
                                      </p:cMediaNode>
                                    </p:audio>
                                  </p:subTnLst>
                                </p:cTn>
                              </p:par>
                            </p:childTnLst>
                          </p:cTn>
                        </p:par>
                        <p:par>
                          <p:cTn id="91" fill="hold">
                            <p:stCondLst>
                              <p:cond delay="2500"/>
                            </p:stCondLst>
                            <p:childTnLst>
                              <p:par>
                                <p:cTn id="92" presetID="6" presetClass="exit" presetSubtype="32" fill="hold" grpId="0" nodeType="afterEffect">
                                  <p:stCondLst>
                                    <p:cond delay="500"/>
                                  </p:stCondLst>
                                  <p:childTnLst>
                                    <p:animEffect transition="out" filter="circle(out)">
                                      <p:cBhvr>
                                        <p:cTn id="93" dur="2000"/>
                                        <p:tgtEl>
                                          <p:spTgt spid="42"/>
                                        </p:tgtEl>
                                      </p:cBhvr>
                                    </p:animEffect>
                                    <p:set>
                                      <p:cBhvr>
                                        <p:cTn id="94" dur="1" fill="hold">
                                          <p:stCondLst>
                                            <p:cond delay="1999"/>
                                          </p:stCondLst>
                                        </p:cTn>
                                        <p:tgtEl>
                                          <p:spTgt spid="42"/>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4" name="breeze.wav"/>
                                        </p:tgtEl>
                                      </p:cMediaNode>
                                    </p:audio>
                                  </p:subTnLst>
                                </p:cTn>
                              </p:par>
                            </p:childTnLst>
                          </p:cTn>
                        </p:par>
                        <p:par>
                          <p:cTn id="95" fill="hold">
                            <p:stCondLst>
                              <p:cond delay="5000"/>
                            </p:stCondLst>
                            <p:childTnLst>
                              <p:par>
                                <p:cTn id="96" presetID="6" presetClass="exit" presetSubtype="32" fill="hold" grpId="0" nodeType="afterEffect">
                                  <p:stCondLst>
                                    <p:cond delay="500"/>
                                  </p:stCondLst>
                                  <p:childTnLst>
                                    <p:animEffect transition="out" filter="circle(out)">
                                      <p:cBhvr>
                                        <p:cTn id="97" dur="2000"/>
                                        <p:tgtEl>
                                          <p:spTgt spid="41"/>
                                        </p:tgtEl>
                                      </p:cBhvr>
                                    </p:animEffect>
                                    <p:set>
                                      <p:cBhvr>
                                        <p:cTn id="98" dur="1" fill="hold">
                                          <p:stCondLst>
                                            <p:cond delay="1999"/>
                                          </p:stCondLst>
                                        </p:cTn>
                                        <p:tgtEl>
                                          <p:spTgt spid="41"/>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4" name="breeze.wav"/>
                                        </p:tgtEl>
                                      </p:cMediaNode>
                                    </p:audio>
                                  </p:subTnLst>
                                </p:cTn>
                              </p:par>
                            </p:childTnLst>
                          </p:cTn>
                        </p:par>
                        <p:par>
                          <p:cTn id="99" fill="hold">
                            <p:stCondLst>
                              <p:cond delay="7500"/>
                            </p:stCondLst>
                            <p:childTnLst>
                              <p:par>
                                <p:cTn id="100" presetID="6" presetClass="exit" presetSubtype="32" fill="hold" grpId="0" nodeType="afterEffect">
                                  <p:stCondLst>
                                    <p:cond delay="500"/>
                                  </p:stCondLst>
                                  <p:childTnLst>
                                    <p:animEffect transition="out" filter="circle(out)">
                                      <p:cBhvr>
                                        <p:cTn id="101" dur="2000"/>
                                        <p:tgtEl>
                                          <p:spTgt spid="40"/>
                                        </p:tgtEl>
                                      </p:cBhvr>
                                    </p:animEffect>
                                    <p:set>
                                      <p:cBhvr>
                                        <p:cTn id="102" dur="1" fill="hold">
                                          <p:stCondLst>
                                            <p:cond delay="1999"/>
                                          </p:stCondLst>
                                        </p:cTn>
                                        <p:tgtEl>
                                          <p:spTgt spid="40"/>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4" name="breeze.wav"/>
                                        </p:tgtEl>
                                      </p:cMediaNode>
                                    </p:audio>
                                  </p:subTnLst>
                                </p:cTn>
                              </p:par>
                            </p:childTnLst>
                          </p:cTn>
                        </p:par>
                        <p:par>
                          <p:cTn id="103" fill="hold">
                            <p:stCondLst>
                              <p:cond delay="10000"/>
                            </p:stCondLst>
                            <p:childTnLst>
                              <p:par>
                                <p:cTn id="104" presetID="6" presetClass="exit" presetSubtype="32" fill="hold" grpId="0" nodeType="afterEffect">
                                  <p:stCondLst>
                                    <p:cond delay="500"/>
                                  </p:stCondLst>
                                  <p:childTnLst>
                                    <p:animEffect transition="out" filter="circle(out)">
                                      <p:cBhvr>
                                        <p:cTn id="105" dur="2000"/>
                                        <p:tgtEl>
                                          <p:spTgt spid="39"/>
                                        </p:tgtEl>
                                      </p:cBhvr>
                                    </p:animEffect>
                                    <p:set>
                                      <p:cBhvr>
                                        <p:cTn id="106" dur="1" fill="hold">
                                          <p:stCondLst>
                                            <p:cond delay="1999"/>
                                          </p:stCondLst>
                                        </p:cTn>
                                        <p:tgtEl>
                                          <p:spTgt spid="39"/>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4" name="breeze.wav"/>
                                        </p:tgtEl>
                                      </p:cMediaNode>
                                    </p:audio>
                                  </p:subTnLst>
                                </p:cTn>
                              </p:par>
                            </p:childTnLst>
                          </p:cTn>
                        </p:par>
                        <p:par>
                          <p:cTn id="107" fill="hold">
                            <p:stCondLst>
                              <p:cond delay="12500"/>
                            </p:stCondLst>
                            <p:childTnLst>
                              <p:par>
                                <p:cTn id="108" presetID="6" presetClass="exit" presetSubtype="32" fill="hold" grpId="0" nodeType="afterEffect">
                                  <p:stCondLst>
                                    <p:cond delay="500"/>
                                  </p:stCondLst>
                                  <p:childTnLst>
                                    <p:animEffect transition="out" filter="circle(out)">
                                      <p:cBhvr>
                                        <p:cTn id="109" dur="2000"/>
                                        <p:tgtEl>
                                          <p:spTgt spid="38"/>
                                        </p:tgtEl>
                                      </p:cBhvr>
                                    </p:animEffect>
                                    <p:set>
                                      <p:cBhvr>
                                        <p:cTn id="110" dur="1" fill="hold">
                                          <p:stCondLst>
                                            <p:cond delay="1999"/>
                                          </p:stCondLst>
                                        </p:cTn>
                                        <p:tgtEl>
                                          <p:spTgt spid="38"/>
                                        </p:tgtEl>
                                        <p:attrNameLst>
                                          <p:attrName>style.visibility</p:attrName>
                                        </p:attrNameLst>
                                      </p:cBhvr>
                                      <p:to>
                                        <p:strVal val="hidden"/>
                                      </p:to>
                                    </p:set>
                                  </p:childTnLst>
                                  <p:subTnLst>
                                    <p:audio>
                                      <p:cMediaNode>
                                        <p:cTn display="0" masterRel="sameClick">
                                          <p:stCondLst>
                                            <p:cond evt="begin" delay="0">
                                              <p:tn val="108"/>
                                            </p:cond>
                                          </p:stCondLst>
                                          <p:endCondLst>
                                            <p:cond evt="onStopAudio" delay="0">
                                              <p:tgtEl>
                                                <p:sldTgt/>
                                              </p:tgtEl>
                                            </p:cond>
                                          </p:endCondLst>
                                        </p:cTn>
                                        <p:tgtEl>
                                          <p:sndTgt r:embed="rId4" name="breeze.wav"/>
                                        </p:tgtEl>
                                      </p:cMediaNode>
                                    </p:audio>
                                  </p:subTnLst>
                                </p:cTn>
                              </p:par>
                            </p:childTnLst>
                          </p:cTn>
                        </p:par>
                        <p:par>
                          <p:cTn id="111" fill="hold">
                            <p:stCondLst>
                              <p:cond delay="15000"/>
                            </p:stCondLst>
                            <p:childTnLst>
                              <p:par>
                                <p:cTn id="112" presetID="6" presetClass="exit" presetSubtype="32" fill="hold" grpId="0" nodeType="afterEffect">
                                  <p:stCondLst>
                                    <p:cond delay="500"/>
                                  </p:stCondLst>
                                  <p:childTnLst>
                                    <p:animEffect transition="out" filter="circle(out)">
                                      <p:cBhvr>
                                        <p:cTn id="113" dur="2000"/>
                                        <p:tgtEl>
                                          <p:spTgt spid="37"/>
                                        </p:tgtEl>
                                      </p:cBhvr>
                                    </p:animEffect>
                                    <p:set>
                                      <p:cBhvr>
                                        <p:cTn id="114" dur="1" fill="hold">
                                          <p:stCondLst>
                                            <p:cond delay="1999"/>
                                          </p:stCondLst>
                                        </p:cTn>
                                        <p:tgtEl>
                                          <p:spTgt spid="37"/>
                                        </p:tgtEl>
                                        <p:attrNameLst>
                                          <p:attrName>style.visibility</p:attrName>
                                        </p:attrNameLst>
                                      </p:cBhvr>
                                      <p:to>
                                        <p:strVal val="hidden"/>
                                      </p:to>
                                    </p:set>
                                  </p:childTnLst>
                                  <p:subTnLst>
                                    <p:audio>
                                      <p:cMediaNode>
                                        <p:cTn display="0" masterRel="sameClick">
                                          <p:stCondLst>
                                            <p:cond evt="begin" delay="0">
                                              <p:tn val="112"/>
                                            </p:cond>
                                          </p:stCondLst>
                                          <p:endCondLst>
                                            <p:cond evt="onStopAudio" delay="0">
                                              <p:tgtEl>
                                                <p:sldTgt/>
                                              </p:tgtEl>
                                            </p:cond>
                                          </p:endCondLst>
                                        </p:cTn>
                                        <p:tgtEl>
                                          <p:sndTgt r:embed="rId4" name="breeze.wav"/>
                                        </p:tgtEl>
                                      </p:cMediaNode>
                                    </p:audio>
                                  </p:subTnLst>
                                </p:cTn>
                              </p:par>
                            </p:childTnLst>
                          </p:cTn>
                        </p:par>
                        <p:par>
                          <p:cTn id="115" fill="hold">
                            <p:stCondLst>
                              <p:cond delay="17500"/>
                            </p:stCondLst>
                            <p:childTnLst>
                              <p:par>
                                <p:cTn id="116" presetID="6" presetClass="exit" presetSubtype="32" fill="hold" grpId="0" nodeType="afterEffect">
                                  <p:stCondLst>
                                    <p:cond delay="500"/>
                                  </p:stCondLst>
                                  <p:childTnLst>
                                    <p:animEffect transition="out" filter="circle(out)">
                                      <p:cBhvr>
                                        <p:cTn id="117" dur="2000"/>
                                        <p:tgtEl>
                                          <p:spTgt spid="36"/>
                                        </p:tgtEl>
                                      </p:cBhvr>
                                    </p:animEffect>
                                    <p:set>
                                      <p:cBhvr>
                                        <p:cTn id="118" dur="1" fill="hold">
                                          <p:stCondLst>
                                            <p:cond delay="1999"/>
                                          </p:stCondLst>
                                        </p:cTn>
                                        <p:tgtEl>
                                          <p:spTgt spid="36"/>
                                        </p:tgtEl>
                                        <p:attrNameLst>
                                          <p:attrName>style.visibility</p:attrName>
                                        </p:attrNameLst>
                                      </p:cBhvr>
                                      <p:to>
                                        <p:strVal val="hidden"/>
                                      </p:to>
                                    </p:set>
                                  </p:childTnLst>
                                  <p:subTnLst>
                                    <p:audio>
                                      <p:cMediaNode>
                                        <p:cTn display="0" masterRel="sameClick">
                                          <p:stCondLst>
                                            <p:cond evt="begin" delay="0">
                                              <p:tn val="116"/>
                                            </p:cond>
                                          </p:stCondLst>
                                          <p:endCondLst>
                                            <p:cond evt="onStopAudio" delay="0">
                                              <p:tgtEl>
                                                <p:sldTgt/>
                                              </p:tgtEl>
                                            </p:cond>
                                          </p:endCondLst>
                                        </p:cTn>
                                        <p:tgtEl>
                                          <p:sndTgt r:embed="rId4" name="breeze.wav"/>
                                        </p:tgtEl>
                                      </p:cMediaNode>
                                    </p:audio>
                                  </p:subTnLst>
                                </p:cTn>
                              </p:par>
                            </p:childTnLst>
                          </p:cTn>
                        </p:par>
                        <p:par>
                          <p:cTn id="119" fill="hold">
                            <p:stCondLst>
                              <p:cond delay="20000"/>
                            </p:stCondLst>
                            <p:childTnLst>
                              <p:par>
                                <p:cTn id="120" presetID="6" presetClass="exit" presetSubtype="32" fill="hold" grpId="0" nodeType="afterEffect">
                                  <p:stCondLst>
                                    <p:cond delay="500"/>
                                  </p:stCondLst>
                                  <p:childTnLst>
                                    <p:animEffect transition="out" filter="circle(out)">
                                      <p:cBhvr>
                                        <p:cTn id="121" dur="2000"/>
                                        <p:tgtEl>
                                          <p:spTgt spid="35"/>
                                        </p:tgtEl>
                                      </p:cBhvr>
                                    </p:animEffect>
                                    <p:set>
                                      <p:cBhvr>
                                        <p:cTn id="122" dur="1" fill="hold">
                                          <p:stCondLst>
                                            <p:cond delay="1999"/>
                                          </p:stCondLst>
                                        </p:cTn>
                                        <p:tgtEl>
                                          <p:spTgt spid="35"/>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4" name="breeze.wav"/>
                                        </p:tgtEl>
                                      </p:cMediaNode>
                                    </p:audio>
                                  </p:subTnLst>
                                </p:cTn>
                              </p:par>
                            </p:childTnLst>
                          </p:cTn>
                        </p:par>
                        <p:par>
                          <p:cTn id="123" fill="hold">
                            <p:stCondLst>
                              <p:cond delay="22500"/>
                            </p:stCondLst>
                            <p:childTnLst>
                              <p:par>
                                <p:cTn id="124" presetID="6" presetClass="exit" presetSubtype="32" fill="hold" grpId="0" nodeType="afterEffect">
                                  <p:stCondLst>
                                    <p:cond delay="500"/>
                                  </p:stCondLst>
                                  <p:childTnLst>
                                    <p:animEffect transition="out" filter="circle(out)">
                                      <p:cBhvr>
                                        <p:cTn id="125" dur="2000"/>
                                        <p:tgtEl>
                                          <p:spTgt spid="34"/>
                                        </p:tgtEl>
                                      </p:cBhvr>
                                    </p:animEffect>
                                    <p:set>
                                      <p:cBhvr>
                                        <p:cTn id="126" dur="1" fill="hold">
                                          <p:stCondLst>
                                            <p:cond delay="1999"/>
                                          </p:stCondLst>
                                        </p:cTn>
                                        <p:tgtEl>
                                          <p:spTgt spid="34"/>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4" name="breeze.wav"/>
                                        </p:tgtEl>
                                      </p:cMediaNode>
                                    </p:audio>
                                  </p:subTnLst>
                                </p:cTn>
                              </p:par>
                            </p:childTnLst>
                          </p:cTn>
                        </p:par>
                        <p:par>
                          <p:cTn id="127" fill="hold">
                            <p:stCondLst>
                              <p:cond delay="25000"/>
                            </p:stCondLst>
                            <p:childTnLst>
                              <p:par>
                                <p:cTn id="128" presetID="6" presetClass="exit" presetSubtype="32" fill="hold" grpId="0" nodeType="afterEffect">
                                  <p:stCondLst>
                                    <p:cond delay="500"/>
                                  </p:stCondLst>
                                  <p:childTnLst>
                                    <p:animEffect transition="out" filter="circle(out)">
                                      <p:cBhvr>
                                        <p:cTn id="129" dur="2000"/>
                                        <p:tgtEl>
                                          <p:spTgt spid="33"/>
                                        </p:tgtEl>
                                      </p:cBhvr>
                                    </p:animEffect>
                                    <p:set>
                                      <p:cBhvr>
                                        <p:cTn id="130" dur="1" fill="hold">
                                          <p:stCondLst>
                                            <p:cond delay="1999"/>
                                          </p:stCondLst>
                                        </p:cTn>
                                        <p:tgtEl>
                                          <p:spTgt spid="33"/>
                                        </p:tgtEl>
                                        <p:attrNameLst>
                                          <p:attrName>style.visibility</p:attrName>
                                        </p:attrNameLst>
                                      </p:cBhvr>
                                      <p:to>
                                        <p:strVal val="hidden"/>
                                      </p:to>
                                    </p:set>
                                  </p:childTnLst>
                                  <p:subTnLst>
                                    <p:audio>
                                      <p:cMediaNode>
                                        <p:cTn display="0" masterRel="sameClick">
                                          <p:stCondLst>
                                            <p:cond evt="begin" delay="0">
                                              <p:tn val="128"/>
                                            </p:cond>
                                          </p:stCondLst>
                                          <p:endCondLst>
                                            <p:cond evt="onStopAudio" delay="0">
                                              <p:tgtEl>
                                                <p:sldTgt/>
                                              </p:tgtEl>
                                            </p:cond>
                                          </p:endCondLst>
                                        </p:cTn>
                                        <p:tgtEl>
                                          <p:sndTgt r:embed="rId4" name="breeze.wav"/>
                                        </p:tgtEl>
                                      </p:cMediaNode>
                                    </p:audio>
                                  </p:subTnLst>
                                </p:cTn>
                              </p:par>
                            </p:childTnLst>
                          </p:cTn>
                        </p:par>
                        <p:par>
                          <p:cTn id="131" fill="hold">
                            <p:stCondLst>
                              <p:cond delay="27500"/>
                            </p:stCondLst>
                            <p:childTnLst>
                              <p:par>
                                <p:cTn id="132" presetID="6" presetClass="exit" presetSubtype="32" fill="hold" grpId="0" nodeType="afterEffect">
                                  <p:stCondLst>
                                    <p:cond delay="500"/>
                                  </p:stCondLst>
                                  <p:childTnLst>
                                    <p:animEffect transition="out" filter="circle(out)">
                                      <p:cBhvr>
                                        <p:cTn id="133" dur="2000"/>
                                        <p:tgtEl>
                                          <p:spTgt spid="32"/>
                                        </p:tgtEl>
                                      </p:cBhvr>
                                    </p:animEffect>
                                    <p:set>
                                      <p:cBhvr>
                                        <p:cTn id="134" dur="1" fill="hold">
                                          <p:stCondLst>
                                            <p:cond delay="1999"/>
                                          </p:stCondLst>
                                        </p:cTn>
                                        <p:tgtEl>
                                          <p:spTgt spid="32"/>
                                        </p:tgtEl>
                                        <p:attrNameLst>
                                          <p:attrName>style.visibility</p:attrName>
                                        </p:attrNameLst>
                                      </p:cBhvr>
                                      <p:to>
                                        <p:strVal val="hidden"/>
                                      </p:to>
                                    </p:set>
                                  </p:childTnLst>
                                  <p:subTnLst>
                                    <p:audio>
                                      <p:cMediaNode>
                                        <p:cTn display="0" masterRel="sameClick">
                                          <p:stCondLst>
                                            <p:cond evt="begin" delay="0">
                                              <p:tn val="132"/>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44"/>
                  </p:tgtEl>
                </p:cond>
              </p:nextCondLst>
            </p:seq>
          </p:childTnLst>
        </p:cTn>
      </p:par>
    </p:tnLst>
    <p:bldLst>
      <p:bldP spid="14"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04800"/>
            <a:ext cx="7315200"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err="1" smtClean="0">
                <a:latin typeface="Times New Roman" pitchFamily="18" charset="0"/>
                <a:cs typeface="Times New Roman" pitchFamily="18" charset="0"/>
              </a:rPr>
              <a:t>Câu</a:t>
            </a:r>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5</a:t>
            </a:r>
            <a:r>
              <a:rPr lang="en-US" sz="3600" b="1" smtClean="0">
                <a:latin typeface="Times New Roman" pitchFamily="18" charset="0"/>
                <a:cs typeface="Times New Roman" pitchFamily="18" charset="0"/>
              </a:rPr>
              <a:t>: Hằng, 16 tuổi, học hết lớp 9, do nhà đông em, gia đình khó khăn, Hằng muốn có việc làm để giúp đỡ bố mẹ. Theo em, Hằng có thể tìm việc bằng cách nào trong các cách sau đây?</a:t>
            </a:r>
            <a:endParaRPr lang="en-US" sz="3600" b="1" dirty="0">
              <a:latin typeface="Times New Roman" pitchFamily="18" charset="0"/>
              <a:cs typeface="Times New Roman" pitchFamily="18" charset="0"/>
            </a:endParaRPr>
          </a:p>
        </p:txBody>
      </p:sp>
      <p:sp>
        <p:nvSpPr>
          <p:cNvPr id="5" name="Rounded Rectangle 4"/>
          <p:cNvSpPr/>
          <p:nvPr/>
        </p:nvSpPr>
        <p:spPr>
          <a:xfrm>
            <a:off x="228600" y="4270620"/>
            <a:ext cx="4343400" cy="79063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2400" b="1">
                <a:latin typeface="Times New Roman" pitchFamily="18" charset="0"/>
                <a:cs typeface="Times New Roman" pitchFamily="18" charset="0"/>
              </a:rPr>
              <a:t>A</a:t>
            </a:r>
            <a:r>
              <a:rPr lang="vi-VN" sz="2400" b="1" smtClean="0">
                <a:latin typeface="Times New Roman" pitchFamily="18" charset="0"/>
                <a:cs typeface="Times New Roman" pitchFamily="18" charset="0"/>
              </a:rPr>
              <a:t>.</a:t>
            </a:r>
            <a:r>
              <a:rPr lang="en-US" sz="2400" b="1">
                <a:latin typeface="Times New Roman" pitchFamily="18" charset="0"/>
                <a:cs typeface="Times New Roman" pitchFamily="18" charset="0"/>
              </a:rPr>
              <a:t> Nhận hàng của cơ sở sản xuất về làm gia công.</a:t>
            </a:r>
            <a:endParaRPr lang="en-US" sz="2400" b="1" dirty="0">
              <a:latin typeface="Times New Roman" pitchFamily="18" charset="0"/>
              <a:cs typeface="Times New Roman" pitchFamily="18" charset="0"/>
            </a:endParaRPr>
          </a:p>
        </p:txBody>
      </p:sp>
      <p:sp>
        <p:nvSpPr>
          <p:cNvPr id="6" name="Rounded Rectangle 5"/>
          <p:cNvSpPr/>
          <p:nvPr/>
        </p:nvSpPr>
        <p:spPr>
          <a:xfrm>
            <a:off x="4724400" y="4260334"/>
            <a:ext cx="4226257"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smtClean="0">
                <a:latin typeface="Times New Roman" pitchFamily="18" charset="0"/>
                <a:cs typeface="Times New Roman" pitchFamily="18" charset="0"/>
              </a:rPr>
              <a:t>B</a:t>
            </a:r>
            <a:r>
              <a:rPr lang="en-US" sz="2400" b="1">
                <a:latin typeface="Times New Roman" pitchFamily="18" charset="0"/>
                <a:cs typeface="Times New Roman" pitchFamily="18" charset="0"/>
              </a:rPr>
              <a:t>. Xin vào biên chế, làm việc ở các cơ quan nhà nước.</a:t>
            </a:r>
            <a:endParaRPr lang="vi-VN" sz="2400" b="1" dirty="0">
              <a:latin typeface="Times New Roman" pitchFamily="18" charset="0"/>
              <a:cs typeface="Times New Roman" pitchFamily="18" charset="0"/>
            </a:endParaRPr>
          </a:p>
        </p:txBody>
      </p:sp>
      <p:sp>
        <p:nvSpPr>
          <p:cNvPr id="7" name="Rounded Rectangle 6"/>
          <p:cNvSpPr/>
          <p:nvPr/>
        </p:nvSpPr>
        <p:spPr>
          <a:xfrm>
            <a:off x="268405" y="5486400"/>
            <a:ext cx="4227395"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C</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Vay tiền ngân hàng để mở công ty.</a:t>
            </a:r>
            <a:endParaRPr lang="en-US" sz="2400" b="1" dirty="0">
              <a:latin typeface="Times New Roman" pitchFamily="18" charset="0"/>
              <a:cs typeface="Times New Roman" pitchFamily="18" charset="0"/>
            </a:endParaRPr>
          </a:p>
        </p:txBody>
      </p:sp>
      <p:sp>
        <p:nvSpPr>
          <p:cNvPr id="8" name="Rounded Rectangle 7"/>
          <p:cNvSpPr/>
          <p:nvPr/>
        </p:nvSpPr>
        <p:spPr>
          <a:xfrm>
            <a:off x="4724400" y="5419956"/>
            <a:ext cx="4226258"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smtClean="0">
                <a:latin typeface="Times New Roman" pitchFamily="18" charset="0"/>
                <a:cs typeface="Times New Roman" pitchFamily="18" charset="0"/>
              </a:rPr>
              <a:t>D</a:t>
            </a:r>
            <a:r>
              <a:rPr lang="en-US" sz="2400" b="1">
                <a:latin typeface="Times New Roman" pitchFamily="18" charset="0"/>
                <a:cs typeface="Times New Roman" pitchFamily="18" charset="0"/>
              </a:rPr>
              <a:t>. Xin làm hợp đồng ở các công ty lớn.</a:t>
            </a:r>
            <a:endParaRPr lang="en-US" sz="2400" b="1" dirty="0">
              <a:latin typeface="Times New Roman" pitchFamily="18" charset="0"/>
              <a:cs typeface="Times New Roman" pitchFamily="18" charset="0"/>
            </a:endParaRPr>
          </a:p>
        </p:txBody>
      </p:sp>
      <p:sp>
        <p:nvSpPr>
          <p:cNvPr id="9" name="Rounded Rectangle 8"/>
          <p:cNvSpPr/>
          <p:nvPr/>
        </p:nvSpPr>
        <p:spPr>
          <a:xfrm>
            <a:off x="228601" y="4270621"/>
            <a:ext cx="4371832" cy="8176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A</a:t>
            </a:r>
            <a:r>
              <a:rPr lang="en-US" sz="2400" b="1" smtClean="0">
                <a:latin typeface="Times New Roman" pitchFamily="18" charset="0"/>
                <a:cs typeface="Times New Roman" pitchFamily="18" charset="0"/>
              </a:rPr>
              <a:t>. Nhận hàng của cơ sở sản xuất về làm gia công.</a:t>
            </a:r>
            <a:endParaRPr lang="en-US" sz="2400" b="1" dirty="0">
              <a:latin typeface="Times New Roman" pitchFamily="18" charset="0"/>
              <a:cs typeface="Times New Roman" pitchFamily="18" charset="0"/>
            </a:endParaRPr>
          </a:p>
        </p:txBody>
      </p:sp>
      <p:sp>
        <p:nvSpPr>
          <p:cNvPr id="10" name="Rounded Rectangle 9"/>
          <p:cNvSpPr/>
          <p:nvPr/>
        </p:nvSpPr>
        <p:spPr>
          <a:xfrm>
            <a:off x="4724400" y="4257537"/>
            <a:ext cx="4226257"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smtClean="0">
                <a:latin typeface="Times New Roman" pitchFamily="18" charset="0"/>
                <a:cs typeface="Times New Roman" pitchFamily="18" charset="0"/>
              </a:rPr>
              <a:t>B</a:t>
            </a:r>
            <a:r>
              <a:rPr lang="vi-VN"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rPr>
              <a:t>Xin vào biên chế, làm việc ở các cơ quan nhà nước.</a:t>
            </a:r>
            <a:endParaRPr lang="vi-VN" sz="2400" b="1" dirty="0" smtClean="0">
              <a:latin typeface="Times New Roman" pitchFamily="18" charset="0"/>
              <a:cs typeface="Times New Roman" pitchFamily="18" charset="0"/>
            </a:endParaRPr>
          </a:p>
        </p:txBody>
      </p:sp>
      <p:sp>
        <p:nvSpPr>
          <p:cNvPr id="11" name="Rounded Rectangle 10"/>
          <p:cNvSpPr/>
          <p:nvPr/>
        </p:nvSpPr>
        <p:spPr>
          <a:xfrm>
            <a:off x="268406" y="5486400"/>
            <a:ext cx="4245592"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smtClean="0">
                <a:latin typeface="Times New Roman" pitchFamily="18" charset="0"/>
                <a:cs typeface="Times New Roman" pitchFamily="18" charset="0"/>
              </a:rPr>
              <a:t>C. Vay tiền ngân hàng để mở công ty.</a:t>
            </a:r>
            <a:endParaRPr lang="en-US" sz="2400" b="1" dirty="0" smtClean="0">
              <a:latin typeface="Times New Roman" pitchFamily="18" charset="0"/>
              <a:cs typeface="Times New Roman" pitchFamily="18" charset="0"/>
            </a:endParaRPr>
          </a:p>
        </p:txBody>
      </p:sp>
      <p:sp>
        <p:nvSpPr>
          <p:cNvPr id="12" name="Rounded Rectangle 11"/>
          <p:cNvSpPr/>
          <p:nvPr/>
        </p:nvSpPr>
        <p:spPr>
          <a:xfrm>
            <a:off x="4724400" y="5417159"/>
            <a:ext cx="4226258"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smtClean="0">
                <a:latin typeface="Times New Roman" pitchFamily="18" charset="0"/>
                <a:cs typeface="Times New Roman" pitchFamily="18" charset="0"/>
              </a:rPr>
              <a:t>D. Xin làm hợp đồng ở các công ty lớn.</a:t>
            </a:r>
            <a:endParaRPr lang="en-US" sz="2400" b="1" dirty="0" smtClean="0">
              <a:latin typeface="Times New Roman" pitchFamily="18" charset="0"/>
              <a:cs typeface="Times New Roman" pitchFamily="18" charset="0"/>
            </a:endParaRPr>
          </a:p>
        </p:txBody>
      </p:sp>
      <p:pic>
        <p:nvPicPr>
          <p:cNvPr id="13" name="Picture 1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41739"/>
          <a:stretch/>
        </p:blipFill>
        <p:spPr>
          <a:xfrm>
            <a:off x="163075" y="0"/>
            <a:ext cx="725167" cy="1147389"/>
          </a:xfrm>
          <a:prstGeom prst="rect">
            <a:avLst/>
          </a:prstGeom>
        </p:spPr>
      </p:pic>
    </p:spTree>
    <p:extLst>
      <p:ext uri="{BB962C8B-B14F-4D97-AF65-F5344CB8AC3E}">
        <p14:creationId xmlns:p14="http://schemas.microsoft.com/office/powerpoint/2010/main" val="7889847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10"/>
                                        </p:tgtEl>
                                        <p:attrNameLst>
                                          <p:attrName>ppt_w</p:attrName>
                                        </p:attrNameLst>
                                      </p:cBhvr>
                                      <p:tavLst>
                                        <p:tav tm="0">
                                          <p:val>
                                            <p:strVal val="ppt_w"/>
                                          </p:val>
                                        </p:tav>
                                        <p:tav tm="100000">
                                          <p:val>
                                            <p:fltVal val="0"/>
                                          </p:val>
                                        </p:tav>
                                      </p:tavLst>
                                    </p:anim>
                                    <p:anim calcmode="lin" valueType="num">
                                      <p:cBhvr>
                                        <p:cTn id="13" dur="1000"/>
                                        <p:tgtEl>
                                          <p:spTgt spid="10"/>
                                        </p:tgtEl>
                                        <p:attrNameLst>
                                          <p:attrName>ppt_h</p:attrName>
                                        </p:attrNameLst>
                                      </p:cBhvr>
                                      <p:tavLst>
                                        <p:tav tm="0">
                                          <p:val>
                                            <p:strVal val="ppt_h"/>
                                          </p:val>
                                        </p:tav>
                                        <p:tav tm="100000">
                                          <p:val>
                                            <p:fltVal val="0"/>
                                          </p:val>
                                        </p:tav>
                                      </p:tavLst>
                                    </p:anim>
                                    <p:anim calcmode="lin" valueType="num">
                                      <p:cBhvr>
                                        <p:cTn id="14" dur="1000"/>
                                        <p:tgtEl>
                                          <p:spTgt spid="10"/>
                                        </p:tgtEl>
                                        <p:attrNameLst>
                                          <p:attrName>style.rotation</p:attrName>
                                        </p:attrNameLst>
                                      </p:cBhvr>
                                      <p:tavLst>
                                        <p:tav tm="0">
                                          <p:val>
                                            <p:fltVal val="0"/>
                                          </p:val>
                                        </p:tav>
                                        <p:tav tm="100000">
                                          <p:val>
                                            <p:fltVal val="90"/>
                                          </p:val>
                                        </p:tav>
                                      </p:tavLst>
                                    </p:anim>
                                    <p:animEffect transition="out" filter="fade">
                                      <p:cBhvr>
                                        <p:cTn id="15" dur="1000"/>
                                        <p:tgtEl>
                                          <p:spTgt spid="10"/>
                                        </p:tgtEl>
                                      </p:cBhvr>
                                    </p:animEffect>
                                    <p:set>
                                      <p:cBhvr>
                                        <p:cTn id="16" dur="1" fill="hold">
                                          <p:stCondLst>
                                            <p:cond delay="999"/>
                                          </p:stCondLst>
                                        </p:cTn>
                                        <p:tgtEl>
                                          <p:spTgt spid="10"/>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11"/>
                                        </p:tgtEl>
                                        <p:attrNameLst>
                                          <p:attrName>ppt_w</p:attrName>
                                        </p:attrNameLst>
                                      </p:cBhvr>
                                      <p:tavLst>
                                        <p:tav tm="0">
                                          <p:val>
                                            <p:strVal val="ppt_w"/>
                                          </p:val>
                                        </p:tav>
                                        <p:tav tm="100000">
                                          <p:val>
                                            <p:fltVal val="0"/>
                                          </p:val>
                                        </p:tav>
                                      </p:tavLst>
                                    </p:anim>
                                    <p:anim calcmode="lin" valueType="num">
                                      <p:cBhvr>
                                        <p:cTn id="19" dur="1000"/>
                                        <p:tgtEl>
                                          <p:spTgt spid="11"/>
                                        </p:tgtEl>
                                        <p:attrNameLst>
                                          <p:attrName>ppt_h</p:attrName>
                                        </p:attrNameLst>
                                      </p:cBhvr>
                                      <p:tavLst>
                                        <p:tav tm="0">
                                          <p:val>
                                            <p:strVal val="ppt_h"/>
                                          </p:val>
                                        </p:tav>
                                        <p:tav tm="100000">
                                          <p:val>
                                            <p:fltVal val="0"/>
                                          </p:val>
                                        </p:tav>
                                      </p:tavLst>
                                    </p:anim>
                                    <p:anim calcmode="lin" valueType="num">
                                      <p:cBhvr>
                                        <p:cTn id="20" dur="1000"/>
                                        <p:tgtEl>
                                          <p:spTgt spid="11"/>
                                        </p:tgtEl>
                                        <p:attrNameLst>
                                          <p:attrName>style.rotation</p:attrName>
                                        </p:attrNameLst>
                                      </p:cBhvr>
                                      <p:tavLst>
                                        <p:tav tm="0">
                                          <p:val>
                                            <p:fltVal val="0"/>
                                          </p:val>
                                        </p:tav>
                                        <p:tav tm="100000">
                                          <p:val>
                                            <p:fltVal val="90"/>
                                          </p:val>
                                        </p:tav>
                                      </p:tavLst>
                                    </p:anim>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2"/>
                                        </p:tgtEl>
                                        <p:attrNameLst>
                                          <p:attrName>ppt_w</p:attrName>
                                        </p:attrNameLst>
                                      </p:cBhvr>
                                      <p:tavLst>
                                        <p:tav tm="0">
                                          <p:val>
                                            <p:strVal val="ppt_w"/>
                                          </p:val>
                                        </p:tav>
                                        <p:tav tm="100000">
                                          <p:val>
                                            <p:fltVal val="0"/>
                                          </p:val>
                                        </p:tav>
                                      </p:tavLst>
                                    </p:anim>
                                    <p:anim calcmode="lin" valueType="num">
                                      <p:cBhvr>
                                        <p:cTn id="25" dur="1000"/>
                                        <p:tgtEl>
                                          <p:spTgt spid="12"/>
                                        </p:tgtEl>
                                        <p:attrNameLst>
                                          <p:attrName>ppt_h</p:attrName>
                                        </p:attrNameLst>
                                      </p:cBhvr>
                                      <p:tavLst>
                                        <p:tav tm="0">
                                          <p:val>
                                            <p:strVal val="ppt_h"/>
                                          </p:val>
                                        </p:tav>
                                        <p:tav tm="100000">
                                          <p:val>
                                            <p:fltVal val="0"/>
                                          </p:val>
                                        </p:tav>
                                      </p:tavLst>
                                    </p:anim>
                                    <p:anim calcmode="lin" valueType="num">
                                      <p:cBhvr>
                                        <p:cTn id="26" dur="1000"/>
                                        <p:tgtEl>
                                          <p:spTgt spid="12"/>
                                        </p:tgtEl>
                                        <p:attrNameLst>
                                          <p:attrName>style.rotation</p:attrName>
                                        </p:attrNameLst>
                                      </p:cBhvr>
                                      <p:tavLst>
                                        <p:tav tm="0">
                                          <p:val>
                                            <p:fltVal val="0"/>
                                          </p:val>
                                        </p:tav>
                                        <p:tav tm="100000">
                                          <p:val>
                                            <p:fltVal val="90"/>
                                          </p:val>
                                        </p:tav>
                                      </p:tavLst>
                                    </p:anim>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32" presetClass="emph" presetSubtype="0" fill="hold" nodeType="withEffect">
                                  <p:stCondLst>
                                    <p:cond delay="0"/>
                                  </p:stCondLst>
                                  <p:childTnLst>
                                    <p:animRot by="120000">
                                      <p:cBhvr>
                                        <p:cTn id="30" dur="300" fill="hold">
                                          <p:stCondLst>
                                            <p:cond delay="0"/>
                                          </p:stCondLst>
                                        </p:cTn>
                                        <p:tgtEl>
                                          <p:spTgt spid="13"/>
                                        </p:tgtEl>
                                        <p:attrNameLst>
                                          <p:attrName>r</p:attrName>
                                        </p:attrNameLst>
                                      </p:cBhvr>
                                    </p:animRot>
                                    <p:animRot by="-240000">
                                      <p:cBhvr>
                                        <p:cTn id="31" dur="600" fill="hold">
                                          <p:stCondLst>
                                            <p:cond delay="600"/>
                                          </p:stCondLst>
                                        </p:cTn>
                                        <p:tgtEl>
                                          <p:spTgt spid="13"/>
                                        </p:tgtEl>
                                        <p:attrNameLst>
                                          <p:attrName>r</p:attrName>
                                        </p:attrNameLst>
                                      </p:cBhvr>
                                    </p:animRot>
                                    <p:animRot by="240000">
                                      <p:cBhvr>
                                        <p:cTn id="32" dur="600" fill="hold">
                                          <p:stCondLst>
                                            <p:cond delay="1200"/>
                                          </p:stCondLst>
                                        </p:cTn>
                                        <p:tgtEl>
                                          <p:spTgt spid="13"/>
                                        </p:tgtEl>
                                        <p:attrNameLst>
                                          <p:attrName>r</p:attrName>
                                        </p:attrNameLst>
                                      </p:cBhvr>
                                    </p:animRot>
                                    <p:animRot by="-240000">
                                      <p:cBhvr>
                                        <p:cTn id="33" dur="600" fill="hold">
                                          <p:stCondLst>
                                            <p:cond delay="1800"/>
                                          </p:stCondLst>
                                        </p:cTn>
                                        <p:tgtEl>
                                          <p:spTgt spid="13"/>
                                        </p:tgtEl>
                                        <p:attrNameLst>
                                          <p:attrName>r</p:attrName>
                                        </p:attrNameLst>
                                      </p:cBhvr>
                                    </p:animRot>
                                    <p:animRot by="120000">
                                      <p:cBhvr>
                                        <p:cTn id="34" dur="600" fill="hold">
                                          <p:stCondLst>
                                            <p:cond delay="2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20672"/>
            <a:ext cx="73152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err="1" smtClean="0">
                <a:latin typeface="Times New Roman" pitchFamily="18" charset="0"/>
                <a:cs typeface="Times New Roman" pitchFamily="18" charset="0"/>
              </a:rPr>
              <a:t>Câu</a:t>
            </a:r>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6</a:t>
            </a:r>
            <a:r>
              <a:rPr lang="en-US" sz="3600" b="1" smtClean="0">
                <a:latin typeface="Times New Roman" pitchFamily="18" charset="0"/>
                <a:cs typeface="Times New Roman" pitchFamily="18" charset="0"/>
              </a:rPr>
              <a:t>: Trong các quyền sau, quyền nào là quyền Lao động?</a:t>
            </a:r>
            <a:endParaRPr lang="en-US" sz="3600" b="1" dirty="0">
              <a:latin typeface="Times New Roman" pitchFamily="18" charset="0"/>
              <a:cs typeface="Times New Roman" pitchFamily="18" charset="0"/>
            </a:endParaRPr>
          </a:p>
        </p:txBody>
      </p:sp>
      <p:sp>
        <p:nvSpPr>
          <p:cNvPr id="5" name="Rounded Rectangle 4"/>
          <p:cNvSpPr/>
          <p:nvPr/>
        </p:nvSpPr>
        <p:spPr>
          <a:xfrm>
            <a:off x="2514599" y="3103273"/>
            <a:ext cx="4227394" cy="762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smtClean="0">
                <a:latin typeface="Times New Roman" pitchFamily="18" charset="0"/>
                <a:cs typeface="Times New Roman" pitchFamily="18" charset="0"/>
              </a:rPr>
              <a:t>B</a:t>
            </a:r>
            <a:r>
              <a:rPr lang="en-US" sz="2400" b="1">
                <a:latin typeface="Times New Roman" pitchFamily="18" charset="0"/>
                <a:cs typeface="Times New Roman" pitchFamily="18" charset="0"/>
              </a:rPr>
              <a:t>. Quyền được tự do kinh doanh và thuê mướn lao </a:t>
            </a:r>
            <a:r>
              <a:rPr lang="en-US" sz="2400" b="1" smtClean="0">
                <a:latin typeface="Times New Roman" pitchFamily="18" charset="0"/>
                <a:cs typeface="Times New Roman" pitchFamily="18" charset="0"/>
              </a:rPr>
              <a:t>động.</a:t>
            </a:r>
            <a:endParaRPr lang="en-US" sz="2400" b="1" dirty="0">
              <a:latin typeface="Times New Roman" pitchFamily="18" charset="0"/>
              <a:cs typeface="Times New Roman" pitchFamily="18" charset="0"/>
            </a:endParaRPr>
          </a:p>
        </p:txBody>
      </p:sp>
      <p:sp>
        <p:nvSpPr>
          <p:cNvPr id="6" name="Rounded Rectangle 5"/>
          <p:cNvSpPr/>
          <p:nvPr/>
        </p:nvSpPr>
        <p:spPr>
          <a:xfrm>
            <a:off x="2514599" y="4190999"/>
            <a:ext cx="4240933"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latin typeface="Times New Roman" pitchFamily="18" charset="0"/>
                <a:cs typeface="Times New Roman" pitchFamily="18" charset="0"/>
              </a:rPr>
              <a:t>C</a:t>
            </a:r>
            <a:r>
              <a:rPr lang="en-US" sz="2400" b="1">
                <a:latin typeface="Times New Roman" pitchFamily="18" charset="0"/>
                <a:cs typeface="Times New Roman" pitchFamily="18" charset="0"/>
              </a:rPr>
              <a:t>. Quyền sử dụng đất.</a:t>
            </a:r>
            <a:endParaRPr lang="vi-VN" sz="2400" b="1" dirty="0">
              <a:latin typeface="Times New Roman" pitchFamily="18" charset="0"/>
              <a:cs typeface="Times New Roman" pitchFamily="18" charset="0"/>
            </a:endParaRPr>
          </a:p>
        </p:txBody>
      </p:sp>
      <p:sp>
        <p:nvSpPr>
          <p:cNvPr id="7" name="Rounded Rectangle 6"/>
          <p:cNvSpPr/>
          <p:nvPr/>
        </p:nvSpPr>
        <p:spPr>
          <a:xfrm>
            <a:off x="2514600" y="2058813"/>
            <a:ext cx="428426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latin typeface="Times New Roman" pitchFamily="18" charset="0"/>
                <a:cs typeface="Times New Roman" pitchFamily="18" charset="0"/>
              </a:rPr>
              <a:t>A</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Quyền sở hữu tài sản.</a:t>
            </a:r>
            <a:endParaRPr lang="en-US" sz="2400" b="1" dirty="0">
              <a:latin typeface="Times New Roman" pitchFamily="18" charset="0"/>
              <a:cs typeface="Times New Roman" pitchFamily="18" charset="0"/>
            </a:endParaRPr>
          </a:p>
        </p:txBody>
      </p:sp>
      <p:sp>
        <p:nvSpPr>
          <p:cNvPr id="8" name="Rounded Rectangle 7"/>
          <p:cNvSpPr/>
          <p:nvPr/>
        </p:nvSpPr>
        <p:spPr>
          <a:xfrm>
            <a:off x="2514600" y="5217953"/>
            <a:ext cx="4234734" cy="95424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smtClean="0">
                <a:latin typeface="Times New Roman" pitchFamily="18" charset="0"/>
                <a:cs typeface="Times New Roman" pitchFamily="18" charset="0"/>
              </a:rPr>
              <a:t>D. </a:t>
            </a:r>
            <a:r>
              <a:rPr lang="en-US" sz="2400" b="1">
                <a:latin typeface="Times New Roman" pitchFamily="18" charset="0"/>
                <a:cs typeface="Times New Roman" pitchFamily="18" charset="0"/>
              </a:rPr>
              <a:t>Quyền được thành lập công </a:t>
            </a:r>
            <a:r>
              <a:rPr lang="en-US" sz="2400" b="1" smtClean="0">
                <a:latin typeface="Times New Roman" pitchFamily="18" charset="0"/>
                <a:cs typeface="Times New Roman" pitchFamily="18" charset="0"/>
              </a:rPr>
              <a:t>ty.</a:t>
            </a:r>
            <a:endParaRPr lang="en-US" sz="2400" b="1" dirty="0">
              <a:latin typeface="Times New Roman" pitchFamily="18" charset="0"/>
              <a:cs typeface="Times New Roman" pitchFamily="18" charset="0"/>
            </a:endParaRPr>
          </a:p>
        </p:txBody>
      </p:sp>
      <p:sp>
        <p:nvSpPr>
          <p:cNvPr id="9" name="Rounded Rectangle 8"/>
          <p:cNvSpPr/>
          <p:nvPr/>
        </p:nvSpPr>
        <p:spPr>
          <a:xfrm>
            <a:off x="2486166" y="3096234"/>
            <a:ext cx="4255827"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latin typeface="Times New Roman" pitchFamily="18" charset="0"/>
                <a:cs typeface="Times New Roman" pitchFamily="18" charset="0"/>
              </a:rPr>
              <a:t>B</a:t>
            </a:r>
            <a:r>
              <a:rPr lang="en-US" sz="2400" b="1" smtClean="0">
                <a:latin typeface="Times New Roman" pitchFamily="18" charset="0"/>
                <a:cs typeface="Times New Roman" pitchFamily="18" charset="0"/>
              </a:rPr>
              <a:t>. Quyền được tự do kinh doanh và thuê mướn lao động.</a:t>
            </a:r>
            <a:endParaRPr lang="en-US" sz="2400" b="1" dirty="0">
              <a:latin typeface="Times New Roman" pitchFamily="18" charset="0"/>
              <a:cs typeface="Times New Roman" pitchFamily="18" charset="0"/>
            </a:endParaRPr>
          </a:p>
        </p:txBody>
      </p:sp>
      <p:sp>
        <p:nvSpPr>
          <p:cNvPr id="10" name="Rounded Rectangle 9"/>
          <p:cNvSpPr/>
          <p:nvPr/>
        </p:nvSpPr>
        <p:spPr>
          <a:xfrm>
            <a:off x="2493507" y="4171391"/>
            <a:ext cx="4255827" cy="7897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latin typeface="Times New Roman" pitchFamily="18" charset="0"/>
                <a:cs typeface="Times New Roman" pitchFamily="18" charset="0"/>
              </a:rPr>
              <a:t>C</a:t>
            </a:r>
            <a:r>
              <a:rPr lang="vi-VN"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rPr>
              <a:t>Quyền sử dụng đất.</a:t>
            </a:r>
            <a:endParaRPr lang="vi-VN" sz="2400" b="1" dirty="0" smtClean="0">
              <a:latin typeface="Times New Roman" pitchFamily="18" charset="0"/>
              <a:cs typeface="Times New Roman" pitchFamily="18" charset="0"/>
            </a:endParaRPr>
          </a:p>
        </p:txBody>
      </p:sp>
      <p:sp>
        <p:nvSpPr>
          <p:cNvPr id="11" name="Rounded Rectangle 10"/>
          <p:cNvSpPr/>
          <p:nvPr/>
        </p:nvSpPr>
        <p:spPr>
          <a:xfrm>
            <a:off x="2514600" y="2058813"/>
            <a:ext cx="4284260" cy="7690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smtClean="0">
                <a:latin typeface="Times New Roman" pitchFamily="18" charset="0"/>
                <a:cs typeface="Times New Roman" pitchFamily="18" charset="0"/>
              </a:rPr>
              <a:t>A. Quyền sở hữu tài sản.</a:t>
            </a:r>
            <a:endParaRPr lang="en-US" sz="2400" b="1" dirty="0">
              <a:latin typeface="Times New Roman" pitchFamily="18" charset="0"/>
              <a:cs typeface="Times New Roman" pitchFamily="18" charset="0"/>
            </a:endParaRPr>
          </a:p>
        </p:txBody>
      </p:sp>
      <p:sp>
        <p:nvSpPr>
          <p:cNvPr id="12" name="Rounded Rectangle 11"/>
          <p:cNvSpPr/>
          <p:nvPr/>
        </p:nvSpPr>
        <p:spPr>
          <a:xfrm>
            <a:off x="2500954" y="5217954"/>
            <a:ext cx="4297906" cy="9542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D</a:t>
            </a:r>
            <a:r>
              <a:rPr lang="en-US" sz="2400" b="1" smtClean="0">
                <a:latin typeface="Times New Roman" pitchFamily="18" charset="0"/>
                <a:cs typeface="Times New Roman" pitchFamily="18" charset="0"/>
              </a:rPr>
              <a:t>. Quyền được thành lập công ty.</a:t>
            </a:r>
            <a:endParaRPr lang="en-US" sz="2400" b="1" dirty="0" smtClean="0">
              <a:latin typeface="Times New Roman" pitchFamily="18" charset="0"/>
              <a:cs typeface="Times New Roman" pitchFamily="18" charset="0"/>
            </a:endParaRPr>
          </a:p>
        </p:txBody>
      </p:sp>
      <p:pic>
        <p:nvPicPr>
          <p:cNvPr id="13" name="Picture 1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41739"/>
          <a:stretch/>
        </p:blipFill>
        <p:spPr>
          <a:xfrm>
            <a:off x="173311" y="0"/>
            <a:ext cx="725167" cy="1147389"/>
          </a:xfrm>
          <a:prstGeom prst="rect">
            <a:avLst/>
          </a:prstGeom>
        </p:spPr>
      </p:pic>
    </p:spTree>
    <p:extLst>
      <p:ext uri="{BB962C8B-B14F-4D97-AF65-F5344CB8AC3E}">
        <p14:creationId xmlns:p14="http://schemas.microsoft.com/office/powerpoint/2010/main" val="27379710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10"/>
                                        </p:tgtEl>
                                        <p:attrNameLst>
                                          <p:attrName>ppt_w</p:attrName>
                                        </p:attrNameLst>
                                      </p:cBhvr>
                                      <p:tavLst>
                                        <p:tav tm="0">
                                          <p:val>
                                            <p:strVal val="ppt_w"/>
                                          </p:val>
                                        </p:tav>
                                        <p:tav tm="100000">
                                          <p:val>
                                            <p:fltVal val="0"/>
                                          </p:val>
                                        </p:tav>
                                      </p:tavLst>
                                    </p:anim>
                                    <p:anim calcmode="lin" valueType="num">
                                      <p:cBhvr>
                                        <p:cTn id="13" dur="1000"/>
                                        <p:tgtEl>
                                          <p:spTgt spid="10"/>
                                        </p:tgtEl>
                                        <p:attrNameLst>
                                          <p:attrName>ppt_h</p:attrName>
                                        </p:attrNameLst>
                                      </p:cBhvr>
                                      <p:tavLst>
                                        <p:tav tm="0">
                                          <p:val>
                                            <p:strVal val="ppt_h"/>
                                          </p:val>
                                        </p:tav>
                                        <p:tav tm="100000">
                                          <p:val>
                                            <p:fltVal val="0"/>
                                          </p:val>
                                        </p:tav>
                                      </p:tavLst>
                                    </p:anim>
                                    <p:anim calcmode="lin" valueType="num">
                                      <p:cBhvr>
                                        <p:cTn id="14" dur="1000"/>
                                        <p:tgtEl>
                                          <p:spTgt spid="10"/>
                                        </p:tgtEl>
                                        <p:attrNameLst>
                                          <p:attrName>style.rotation</p:attrName>
                                        </p:attrNameLst>
                                      </p:cBhvr>
                                      <p:tavLst>
                                        <p:tav tm="0">
                                          <p:val>
                                            <p:fltVal val="0"/>
                                          </p:val>
                                        </p:tav>
                                        <p:tav tm="100000">
                                          <p:val>
                                            <p:fltVal val="90"/>
                                          </p:val>
                                        </p:tav>
                                      </p:tavLst>
                                    </p:anim>
                                    <p:animEffect transition="out" filter="fade">
                                      <p:cBhvr>
                                        <p:cTn id="15" dur="1000"/>
                                        <p:tgtEl>
                                          <p:spTgt spid="10"/>
                                        </p:tgtEl>
                                      </p:cBhvr>
                                    </p:animEffect>
                                    <p:set>
                                      <p:cBhvr>
                                        <p:cTn id="16" dur="1" fill="hold">
                                          <p:stCondLst>
                                            <p:cond delay="999"/>
                                          </p:stCondLst>
                                        </p:cTn>
                                        <p:tgtEl>
                                          <p:spTgt spid="10"/>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11"/>
                                        </p:tgtEl>
                                        <p:attrNameLst>
                                          <p:attrName>ppt_w</p:attrName>
                                        </p:attrNameLst>
                                      </p:cBhvr>
                                      <p:tavLst>
                                        <p:tav tm="0">
                                          <p:val>
                                            <p:strVal val="ppt_w"/>
                                          </p:val>
                                        </p:tav>
                                        <p:tav tm="100000">
                                          <p:val>
                                            <p:fltVal val="0"/>
                                          </p:val>
                                        </p:tav>
                                      </p:tavLst>
                                    </p:anim>
                                    <p:anim calcmode="lin" valueType="num">
                                      <p:cBhvr>
                                        <p:cTn id="19" dur="1000"/>
                                        <p:tgtEl>
                                          <p:spTgt spid="11"/>
                                        </p:tgtEl>
                                        <p:attrNameLst>
                                          <p:attrName>ppt_h</p:attrName>
                                        </p:attrNameLst>
                                      </p:cBhvr>
                                      <p:tavLst>
                                        <p:tav tm="0">
                                          <p:val>
                                            <p:strVal val="ppt_h"/>
                                          </p:val>
                                        </p:tav>
                                        <p:tav tm="100000">
                                          <p:val>
                                            <p:fltVal val="0"/>
                                          </p:val>
                                        </p:tav>
                                      </p:tavLst>
                                    </p:anim>
                                    <p:anim calcmode="lin" valueType="num">
                                      <p:cBhvr>
                                        <p:cTn id="20" dur="1000"/>
                                        <p:tgtEl>
                                          <p:spTgt spid="11"/>
                                        </p:tgtEl>
                                        <p:attrNameLst>
                                          <p:attrName>style.rotation</p:attrName>
                                        </p:attrNameLst>
                                      </p:cBhvr>
                                      <p:tavLst>
                                        <p:tav tm="0">
                                          <p:val>
                                            <p:fltVal val="0"/>
                                          </p:val>
                                        </p:tav>
                                        <p:tav tm="100000">
                                          <p:val>
                                            <p:fltVal val="90"/>
                                          </p:val>
                                        </p:tav>
                                      </p:tavLst>
                                    </p:anim>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2"/>
                                        </p:tgtEl>
                                        <p:attrNameLst>
                                          <p:attrName>ppt_w</p:attrName>
                                        </p:attrNameLst>
                                      </p:cBhvr>
                                      <p:tavLst>
                                        <p:tav tm="0">
                                          <p:val>
                                            <p:strVal val="ppt_w"/>
                                          </p:val>
                                        </p:tav>
                                        <p:tav tm="100000">
                                          <p:val>
                                            <p:fltVal val="0"/>
                                          </p:val>
                                        </p:tav>
                                      </p:tavLst>
                                    </p:anim>
                                    <p:anim calcmode="lin" valueType="num">
                                      <p:cBhvr>
                                        <p:cTn id="25" dur="1000"/>
                                        <p:tgtEl>
                                          <p:spTgt spid="12"/>
                                        </p:tgtEl>
                                        <p:attrNameLst>
                                          <p:attrName>ppt_h</p:attrName>
                                        </p:attrNameLst>
                                      </p:cBhvr>
                                      <p:tavLst>
                                        <p:tav tm="0">
                                          <p:val>
                                            <p:strVal val="ppt_h"/>
                                          </p:val>
                                        </p:tav>
                                        <p:tav tm="100000">
                                          <p:val>
                                            <p:fltVal val="0"/>
                                          </p:val>
                                        </p:tav>
                                      </p:tavLst>
                                    </p:anim>
                                    <p:anim calcmode="lin" valueType="num">
                                      <p:cBhvr>
                                        <p:cTn id="26" dur="1000"/>
                                        <p:tgtEl>
                                          <p:spTgt spid="12"/>
                                        </p:tgtEl>
                                        <p:attrNameLst>
                                          <p:attrName>style.rotation</p:attrName>
                                        </p:attrNameLst>
                                      </p:cBhvr>
                                      <p:tavLst>
                                        <p:tav tm="0">
                                          <p:val>
                                            <p:fltVal val="0"/>
                                          </p:val>
                                        </p:tav>
                                        <p:tav tm="100000">
                                          <p:val>
                                            <p:fltVal val="90"/>
                                          </p:val>
                                        </p:tav>
                                      </p:tavLst>
                                    </p:anim>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32" presetClass="emph" presetSubtype="0" fill="hold" nodeType="withEffect">
                                  <p:stCondLst>
                                    <p:cond delay="0"/>
                                  </p:stCondLst>
                                  <p:childTnLst>
                                    <p:animRot by="120000">
                                      <p:cBhvr>
                                        <p:cTn id="30" dur="300" fill="hold">
                                          <p:stCondLst>
                                            <p:cond delay="0"/>
                                          </p:stCondLst>
                                        </p:cTn>
                                        <p:tgtEl>
                                          <p:spTgt spid="13"/>
                                        </p:tgtEl>
                                        <p:attrNameLst>
                                          <p:attrName>r</p:attrName>
                                        </p:attrNameLst>
                                      </p:cBhvr>
                                    </p:animRot>
                                    <p:animRot by="-240000">
                                      <p:cBhvr>
                                        <p:cTn id="31" dur="600" fill="hold">
                                          <p:stCondLst>
                                            <p:cond delay="600"/>
                                          </p:stCondLst>
                                        </p:cTn>
                                        <p:tgtEl>
                                          <p:spTgt spid="13"/>
                                        </p:tgtEl>
                                        <p:attrNameLst>
                                          <p:attrName>r</p:attrName>
                                        </p:attrNameLst>
                                      </p:cBhvr>
                                    </p:animRot>
                                    <p:animRot by="240000">
                                      <p:cBhvr>
                                        <p:cTn id="32" dur="600" fill="hold">
                                          <p:stCondLst>
                                            <p:cond delay="1200"/>
                                          </p:stCondLst>
                                        </p:cTn>
                                        <p:tgtEl>
                                          <p:spTgt spid="13"/>
                                        </p:tgtEl>
                                        <p:attrNameLst>
                                          <p:attrName>r</p:attrName>
                                        </p:attrNameLst>
                                      </p:cBhvr>
                                    </p:animRot>
                                    <p:animRot by="-240000">
                                      <p:cBhvr>
                                        <p:cTn id="33" dur="600" fill="hold">
                                          <p:stCondLst>
                                            <p:cond delay="1800"/>
                                          </p:stCondLst>
                                        </p:cTn>
                                        <p:tgtEl>
                                          <p:spTgt spid="13"/>
                                        </p:tgtEl>
                                        <p:attrNameLst>
                                          <p:attrName>r</p:attrName>
                                        </p:attrNameLst>
                                      </p:cBhvr>
                                    </p:animRot>
                                    <p:animRot by="120000">
                                      <p:cBhvr>
                                        <p:cTn id="34" dur="600" fill="hold">
                                          <p:stCondLst>
                                            <p:cond delay="2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04800"/>
            <a:ext cx="73152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err="1" smtClean="0">
                <a:latin typeface="Times New Roman" pitchFamily="18" charset="0"/>
                <a:cs typeface="Times New Roman" pitchFamily="18" charset="0"/>
              </a:rPr>
              <a:t>Câu</a:t>
            </a:r>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7</a:t>
            </a:r>
            <a:r>
              <a:rPr lang="en-US" sz="3600" b="1" smtClean="0">
                <a:latin typeface="Times New Roman" pitchFamily="18" charset="0"/>
                <a:cs typeface="Times New Roman" pitchFamily="18" charset="0"/>
              </a:rPr>
              <a:t>: Ngày quốc tết lao động là ngày nào?</a:t>
            </a:r>
            <a:endParaRPr lang="en-US" sz="3600" b="1" dirty="0">
              <a:latin typeface="Times New Roman" pitchFamily="18" charset="0"/>
              <a:cs typeface="Times New Roman" pitchFamily="18" charset="0"/>
            </a:endParaRPr>
          </a:p>
        </p:txBody>
      </p:sp>
      <p:sp>
        <p:nvSpPr>
          <p:cNvPr id="5" name="Rounded Rectangle 4"/>
          <p:cNvSpPr/>
          <p:nvPr/>
        </p:nvSpPr>
        <p:spPr>
          <a:xfrm>
            <a:off x="223483" y="4760755"/>
            <a:ext cx="4227394" cy="762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a:latin typeface="Times New Roman" pitchFamily="18" charset="0"/>
                <a:cs typeface="Times New Roman" pitchFamily="18" charset="0"/>
              </a:rPr>
              <a:t>C</a:t>
            </a:r>
            <a:r>
              <a:rPr lang="en-US" sz="2400" b="1" smtClean="0">
                <a:latin typeface="Times New Roman" pitchFamily="18" charset="0"/>
                <a:cs typeface="Times New Roman" pitchFamily="18" charset="0"/>
              </a:rPr>
              <a:t>. 01/05</a:t>
            </a:r>
            <a:endParaRPr lang="en-US" sz="2400" b="1" dirty="0">
              <a:latin typeface="Times New Roman" pitchFamily="18" charset="0"/>
              <a:cs typeface="Times New Roman" pitchFamily="18" charset="0"/>
            </a:endParaRPr>
          </a:p>
        </p:txBody>
      </p:sp>
      <p:sp>
        <p:nvSpPr>
          <p:cNvPr id="6" name="Rounded Rectangle 5"/>
          <p:cNvSpPr/>
          <p:nvPr/>
        </p:nvSpPr>
        <p:spPr>
          <a:xfrm>
            <a:off x="5006453" y="2971800"/>
            <a:ext cx="38862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B</a:t>
            </a:r>
            <a:r>
              <a:rPr lang="en-US" sz="2400" b="1" smtClean="0">
                <a:latin typeface="Times New Roman" pitchFamily="18" charset="0"/>
                <a:cs typeface="Times New Roman" pitchFamily="18" charset="0"/>
              </a:rPr>
              <a:t>. 07/05.</a:t>
            </a:r>
            <a:endParaRPr lang="vi-VN" sz="2400" b="1" dirty="0">
              <a:latin typeface="Times New Roman" pitchFamily="18" charset="0"/>
              <a:cs typeface="Times New Roman" pitchFamily="18" charset="0"/>
            </a:endParaRPr>
          </a:p>
        </p:txBody>
      </p:sp>
      <p:sp>
        <p:nvSpPr>
          <p:cNvPr id="7" name="Rounded Rectangle 6"/>
          <p:cNvSpPr/>
          <p:nvPr/>
        </p:nvSpPr>
        <p:spPr>
          <a:xfrm>
            <a:off x="223483" y="2973214"/>
            <a:ext cx="428426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latin typeface="Times New Roman" pitchFamily="18" charset="0"/>
                <a:cs typeface="Times New Roman" pitchFamily="18" charset="0"/>
              </a:rPr>
              <a:t>A</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06/05</a:t>
            </a:r>
            <a:endParaRPr lang="en-US" sz="2400" b="1" dirty="0">
              <a:latin typeface="Times New Roman" pitchFamily="18" charset="0"/>
              <a:cs typeface="Times New Roman" pitchFamily="18" charset="0"/>
            </a:endParaRPr>
          </a:p>
        </p:txBody>
      </p:sp>
      <p:sp>
        <p:nvSpPr>
          <p:cNvPr id="8" name="Rounded Rectangle 7"/>
          <p:cNvSpPr/>
          <p:nvPr/>
        </p:nvSpPr>
        <p:spPr>
          <a:xfrm>
            <a:off x="4973471" y="4743197"/>
            <a:ext cx="38862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D</a:t>
            </a:r>
            <a:r>
              <a:rPr lang="en-US" sz="2400" b="1" smtClean="0">
                <a:latin typeface="Times New Roman" pitchFamily="18" charset="0"/>
                <a:cs typeface="Times New Roman" pitchFamily="18" charset="0"/>
              </a:rPr>
              <a:t>. 08/06.</a:t>
            </a:r>
            <a:endParaRPr lang="en-US" sz="2400" b="1" dirty="0">
              <a:latin typeface="Times New Roman" pitchFamily="18" charset="0"/>
              <a:cs typeface="Times New Roman" pitchFamily="18" charset="0"/>
            </a:endParaRPr>
          </a:p>
        </p:txBody>
      </p:sp>
      <p:sp>
        <p:nvSpPr>
          <p:cNvPr id="9" name="Rounded Rectangle 8"/>
          <p:cNvSpPr/>
          <p:nvPr/>
        </p:nvSpPr>
        <p:spPr>
          <a:xfrm>
            <a:off x="195050" y="4760755"/>
            <a:ext cx="4255827"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C</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01/05</a:t>
            </a:r>
            <a:endParaRPr lang="en-US" sz="2400" b="1" dirty="0">
              <a:latin typeface="Times New Roman" pitchFamily="18" charset="0"/>
              <a:cs typeface="Times New Roman" pitchFamily="18" charset="0"/>
            </a:endParaRPr>
          </a:p>
        </p:txBody>
      </p:sp>
      <p:sp>
        <p:nvSpPr>
          <p:cNvPr id="10" name="Rounded Rectangle 9"/>
          <p:cNvSpPr/>
          <p:nvPr/>
        </p:nvSpPr>
        <p:spPr>
          <a:xfrm>
            <a:off x="4999629" y="2971800"/>
            <a:ext cx="3899848" cy="7897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smtClean="0">
                <a:latin typeface="Times New Roman" pitchFamily="18" charset="0"/>
                <a:cs typeface="Times New Roman" pitchFamily="18" charset="0"/>
              </a:rPr>
              <a:t>B</a:t>
            </a:r>
            <a:r>
              <a:rPr lang="vi-VN"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rPr>
              <a:t>07/05.</a:t>
            </a:r>
            <a:endParaRPr lang="vi-VN" sz="2400" b="1" dirty="0" smtClean="0">
              <a:latin typeface="Times New Roman" pitchFamily="18" charset="0"/>
              <a:cs typeface="Times New Roman" pitchFamily="18" charset="0"/>
            </a:endParaRPr>
          </a:p>
        </p:txBody>
      </p:sp>
      <p:sp>
        <p:nvSpPr>
          <p:cNvPr id="11" name="Rounded Rectangle 10"/>
          <p:cNvSpPr/>
          <p:nvPr/>
        </p:nvSpPr>
        <p:spPr>
          <a:xfrm>
            <a:off x="223483" y="2973214"/>
            <a:ext cx="428426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smtClean="0">
                <a:latin typeface="Times New Roman" pitchFamily="18" charset="0"/>
                <a:cs typeface="Times New Roman" pitchFamily="18" charset="0"/>
              </a:rPr>
              <a:t>A. 06/05.</a:t>
            </a:r>
            <a:endParaRPr lang="en-US" sz="2400" b="1" dirty="0">
              <a:latin typeface="Times New Roman" pitchFamily="18" charset="0"/>
              <a:cs typeface="Times New Roman" pitchFamily="18" charset="0"/>
            </a:endParaRPr>
          </a:p>
        </p:txBody>
      </p:sp>
      <p:sp>
        <p:nvSpPr>
          <p:cNvPr id="12" name="Rounded Rectangle 11"/>
          <p:cNvSpPr/>
          <p:nvPr/>
        </p:nvSpPr>
        <p:spPr>
          <a:xfrm>
            <a:off x="4967783" y="4743197"/>
            <a:ext cx="3891888"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D</a:t>
            </a:r>
            <a:r>
              <a:rPr lang="en-US" sz="2400" b="1" smtClean="0">
                <a:latin typeface="Times New Roman" pitchFamily="18" charset="0"/>
                <a:cs typeface="Times New Roman" pitchFamily="18" charset="0"/>
              </a:rPr>
              <a:t>. 08/06.</a:t>
            </a:r>
            <a:endParaRPr lang="en-US" sz="2400" b="1" dirty="0" smtClean="0">
              <a:latin typeface="Times New Roman" pitchFamily="18" charset="0"/>
              <a:cs typeface="Times New Roman" pitchFamily="18" charset="0"/>
            </a:endParaRPr>
          </a:p>
        </p:txBody>
      </p:sp>
      <p:pic>
        <p:nvPicPr>
          <p:cNvPr id="13" name="Picture 1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41739"/>
          <a:stretch/>
        </p:blipFill>
        <p:spPr>
          <a:xfrm>
            <a:off x="189233" y="0"/>
            <a:ext cx="725167" cy="1147389"/>
          </a:xfrm>
          <a:prstGeom prst="rect">
            <a:avLst/>
          </a:prstGeom>
        </p:spPr>
      </p:pic>
    </p:spTree>
    <p:extLst>
      <p:ext uri="{BB962C8B-B14F-4D97-AF65-F5344CB8AC3E}">
        <p14:creationId xmlns:p14="http://schemas.microsoft.com/office/powerpoint/2010/main" val="38797404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10"/>
                                        </p:tgtEl>
                                        <p:attrNameLst>
                                          <p:attrName>ppt_w</p:attrName>
                                        </p:attrNameLst>
                                      </p:cBhvr>
                                      <p:tavLst>
                                        <p:tav tm="0">
                                          <p:val>
                                            <p:strVal val="ppt_w"/>
                                          </p:val>
                                        </p:tav>
                                        <p:tav tm="100000">
                                          <p:val>
                                            <p:fltVal val="0"/>
                                          </p:val>
                                        </p:tav>
                                      </p:tavLst>
                                    </p:anim>
                                    <p:anim calcmode="lin" valueType="num">
                                      <p:cBhvr>
                                        <p:cTn id="13" dur="1000"/>
                                        <p:tgtEl>
                                          <p:spTgt spid="10"/>
                                        </p:tgtEl>
                                        <p:attrNameLst>
                                          <p:attrName>ppt_h</p:attrName>
                                        </p:attrNameLst>
                                      </p:cBhvr>
                                      <p:tavLst>
                                        <p:tav tm="0">
                                          <p:val>
                                            <p:strVal val="ppt_h"/>
                                          </p:val>
                                        </p:tav>
                                        <p:tav tm="100000">
                                          <p:val>
                                            <p:fltVal val="0"/>
                                          </p:val>
                                        </p:tav>
                                      </p:tavLst>
                                    </p:anim>
                                    <p:anim calcmode="lin" valueType="num">
                                      <p:cBhvr>
                                        <p:cTn id="14" dur="1000"/>
                                        <p:tgtEl>
                                          <p:spTgt spid="10"/>
                                        </p:tgtEl>
                                        <p:attrNameLst>
                                          <p:attrName>style.rotation</p:attrName>
                                        </p:attrNameLst>
                                      </p:cBhvr>
                                      <p:tavLst>
                                        <p:tav tm="0">
                                          <p:val>
                                            <p:fltVal val="0"/>
                                          </p:val>
                                        </p:tav>
                                        <p:tav tm="100000">
                                          <p:val>
                                            <p:fltVal val="90"/>
                                          </p:val>
                                        </p:tav>
                                      </p:tavLst>
                                    </p:anim>
                                    <p:animEffect transition="out" filter="fade">
                                      <p:cBhvr>
                                        <p:cTn id="15" dur="1000"/>
                                        <p:tgtEl>
                                          <p:spTgt spid="10"/>
                                        </p:tgtEl>
                                      </p:cBhvr>
                                    </p:animEffect>
                                    <p:set>
                                      <p:cBhvr>
                                        <p:cTn id="16" dur="1" fill="hold">
                                          <p:stCondLst>
                                            <p:cond delay="999"/>
                                          </p:stCondLst>
                                        </p:cTn>
                                        <p:tgtEl>
                                          <p:spTgt spid="10"/>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11"/>
                                        </p:tgtEl>
                                        <p:attrNameLst>
                                          <p:attrName>ppt_w</p:attrName>
                                        </p:attrNameLst>
                                      </p:cBhvr>
                                      <p:tavLst>
                                        <p:tav tm="0">
                                          <p:val>
                                            <p:strVal val="ppt_w"/>
                                          </p:val>
                                        </p:tav>
                                        <p:tav tm="100000">
                                          <p:val>
                                            <p:fltVal val="0"/>
                                          </p:val>
                                        </p:tav>
                                      </p:tavLst>
                                    </p:anim>
                                    <p:anim calcmode="lin" valueType="num">
                                      <p:cBhvr>
                                        <p:cTn id="19" dur="1000"/>
                                        <p:tgtEl>
                                          <p:spTgt spid="11"/>
                                        </p:tgtEl>
                                        <p:attrNameLst>
                                          <p:attrName>ppt_h</p:attrName>
                                        </p:attrNameLst>
                                      </p:cBhvr>
                                      <p:tavLst>
                                        <p:tav tm="0">
                                          <p:val>
                                            <p:strVal val="ppt_h"/>
                                          </p:val>
                                        </p:tav>
                                        <p:tav tm="100000">
                                          <p:val>
                                            <p:fltVal val="0"/>
                                          </p:val>
                                        </p:tav>
                                      </p:tavLst>
                                    </p:anim>
                                    <p:anim calcmode="lin" valueType="num">
                                      <p:cBhvr>
                                        <p:cTn id="20" dur="1000"/>
                                        <p:tgtEl>
                                          <p:spTgt spid="11"/>
                                        </p:tgtEl>
                                        <p:attrNameLst>
                                          <p:attrName>style.rotation</p:attrName>
                                        </p:attrNameLst>
                                      </p:cBhvr>
                                      <p:tavLst>
                                        <p:tav tm="0">
                                          <p:val>
                                            <p:fltVal val="0"/>
                                          </p:val>
                                        </p:tav>
                                        <p:tav tm="100000">
                                          <p:val>
                                            <p:fltVal val="90"/>
                                          </p:val>
                                        </p:tav>
                                      </p:tavLst>
                                    </p:anim>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2"/>
                                        </p:tgtEl>
                                        <p:attrNameLst>
                                          <p:attrName>ppt_w</p:attrName>
                                        </p:attrNameLst>
                                      </p:cBhvr>
                                      <p:tavLst>
                                        <p:tav tm="0">
                                          <p:val>
                                            <p:strVal val="ppt_w"/>
                                          </p:val>
                                        </p:tav>
                                        <p:tav tm="100000">
                                          <p:val>
                                            <p:fltVal val="0"/>
                                          </p:val>
                                        </p:tav>
                                      </p:tavLst>
                                    </p:anim>
                                    <p:anim calcmode="lin" valueType="num">
                                      <p:cBhvr>
                                        <p:cTn id="25" dur="1000"/>
                                        <p:tgtEl>
                                          <p:spTgt spid="12"/>
                                        </p:tgtEl>
                                        <p:attrNameLst>
                                          <p:attrName>ppt_h</p:attrName>
                                        </p:attrNameLst>
                                      </p:cBhvr>
                                      <p:tavLst>
                                        <p:tav tm="0">
                                          <p:val>
                                            <p:strVal val="ppt_h"/>
                                          </p:val>
                                        </p:tav>
                                        <p:tav tm="100000">
                                          <p:val>
                                            <p:fltVal val="0"/>
                                          </p:val>
                                        </p:tav>
                                      </p:tavLst>
                                    </p:anim>
                                    <p:anim calcmode="lin" valueType="num">
                                      <p:cBhvr>
                                        <p:cTn id="26" dur="1000"/>
                                        <p:tgtEl>
                                          <p:spTgt spid="12"/>
                                        </p:tgtEl>
                                        <p:attrNameLst>
                                          <p:attrName>style.rotation</p:attrName>
                                        </p:attrNameLst>
                                      </p:cBhvr>
                                      <p:tavLst>
                                        <p:tav tm="0">
                                          <p:val>
                                            <p:fltVal val="0"/>
                                          </p:val>
                                        </p:tav>
                                        <p:tav tm="100000">
                                          <p:val>
                                            <p:fltVal val="90"/>
                                          </p:val>
                                        </p:tav>
                                      </p:tavLst>
                                    </p:anim>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32" presetClass="emph" presetSubtype="0" fill="hold" nodeType="withEffect">
                                  <p:stCondLst>
                                    <p:cond delay="0"/>
                                  </p:stCondLst>
                                  <p:childTnLst>
                                    <p:animRot by="120000">
                                      <p:cBhvr>
                                        <p:cTn id="30" dur="300" fill="hold">
                                          <p:stCondLst>
                                            <p:cond delay="0"/>
                                          </p:stCondLst>
                                        </p:cTn>
                                        <p:tgtEl>
                                          <p:spTgt spid="13"/>
                                        </p:tgtEl>
                                        <p:attrNameLst>
                                          <p:attrName>r</p:attrName>
                                        </p:attrNameLst>
                                      </p:cBhvr>
                                    </p:animRot>
                                    <p:animRot by="-240000">
                                      <p:cBhvr>
                                        <p:cTn id="31" dur="600" fill="hold">
                                          <p:stCondLst>
                                            <p:cond delay="600"/>
                                          </p:stCondLst>
                                        </p:cTn>
                                        <p:tgtEl>
                                          <p:spTgt spid="13"/>
                                        </p:tgtEl>
                                        <p:attrNameLst>
                                          <p:attrName>r</p:attrName>
                                        </p:attrNameLst>
                                      </p:cBhvr>
                                    </p:animRot>
                                    <p:animRot by="240000">
                                      <p:cBhvr>
                                        <p:cTn id="32" dur="600" fill="hold">
                                          <p:stCondLst>
                                            <p:cond delay="1200"/>
                                          </p:stCondLst>
                                        </p:cTn>
                                        <p:tgtEl>
                                          <p:spTgt spid="13"/>
                                        </p:tgtEl>
                                        <p:attrNameLst>
                                          <p:attrName>r</p:attrName>
                                        </p:attrNameLst>
                                      </p:cBhvr>
                                    </p:animRot>
                                    <p:animRot by="-240000">
                                      <p:cBhvr>
                                        <p:cTn id="33" dur="600" fill="hold">
                                          <p:stCondLst>
                                            <p:cond delay="1800"/>
                                          </p:stCondLst>
                                        </p:cTn>
                                        <p:tgtEl>
                                          <p:spTgt spid="13"/>
                                        </p:tgtEl>
                                        <p:attrNameLst>
                                          <p:attrName>r</p:attrName>
                                        </p:attrNameLst>
                                      </p:cBhvr>
                                    </p:animRot>
                                    <p:animRot by="120000">
                                      <p:cBhvr>
                                        <p:cTn id="34" dur="600" fill="hold">
                                          <p:stCondLst>
                                            <p:cond delay="2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04800"/>
            <a:ext cx="73152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err="1" smtClean="0">
                <a:latin typeface="Times New Roman" pitchFamily="18" charset="0"/>
                <a:cs typeface="Times New Roman" pitchFamily="18" charset="0"/>
              </a:rPr>
              <a:t>Câu</a:t>
            </a:r>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8</a:t>
            </a:r>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Hành vi nào sau đây của </a:t>
            </a:r>
            <a:r>
              <a:rPr lang="en-US" sz="3600" b="1">
                <a:solidFill>
                  <a:srgbClr val="00B050"/>
                </a:solidFill>
                <a:latin typeface="Times New Roman" pitchFamily="18" charset="0"/>
                <a:cs typeface="Times New Roman" pitchFamily="18" charset="0"/>
              </a:rPr>
              <a:t>người sử dụng lao </a:t>
            </a:r>
            <a:r>
              <a:rPr lang="en-US" sz="3600" b="1" smtClean="0">
                <a:solidFill>
                  <a:srgbClr val="00B050"/>
                </a:solidFill>
                <a:latin typeface="Times New Roman" pitchFamily="18" charset="0"/>
                <a:cs typeface="Times New Roman" pitchFamily="18" charset="0"/>
              </a:rPr>
              <a:t>động </a:t>
            </a:r>
            <a:r>
              <a:rPr lang="en-US" sz="3600" b="1">
                <a:latin typeface="Times New Roman" pitchFamily="18" charset="0"/>
                <a:cs typeface="Times New Roman" pitchFamily="18" charset="0"/>
              </a:rPr>
              <a:t>vi phạm </a:t>
            </a:r>
            <a:r>
              <a:rPr lang="en-US" sz="3600" b="1" smtClean="0">
                <a:latin typeface="Times New Roman" pitchFamily="18" charset="0"/>
                <a:cs typeface="Times New Roman" pitchFamily="18" charset="0"/>
              </a:rPr>
              <a:t>Luật Lao động?</a:t>
            </a:r>
            <a:endParaRPr lang="en-US" sz="3600" b="1" dirty="0">
              <a:latin typeface="Times New Roman" pitchFamily="18" charset="0"/>
              <a:cs typeface="Times New Roman" pitchFamily="18" charset="0"/>
            </a:endParaRPr>
          </a:p>
        </p:txBody>
      </p:sp>
      <p:sp>
        <p:nvSpPr>
          <p:cNvPr id="5" name="Rounded Rectangle 4"/>
          <p:cNvSpPr/>
          <p:nvPr/>
        </p:nvSpPr>
        <p:spPr>
          <a:xfrm>
            <a:off x="223482" y="4643155"/>
            <a:ext cx="4485848" cy="107184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a:latin typeface="Times New Roman" pitchFamily="18" charset="0"/>
                <a:cs typeface="Times New Roman" pitchFamily="18" charset="0"/>
              </a:rPr>
              <a:t>C. Kéo dài thời gian thử việc và không trả đủ tiền công theo thỏa </a:t>
            </a:r>
            <a:r>
              <a:rPr lang="en-US" sz="2400" b="1" smtClean="0">
                <a:latin typeface="Times New Roman" pitchFamily="18" charset="0"/>
                <a:cs typeface="Times New Roman" pitchFamily="18" charset="0"/>
              </a:rPr>
              <a:t>thuận</a:t>
            </a:r>
            <a:endParaRPr lang="en-US" sz="2400" b="1" dirty="0">
              <a:latin typeface="Times New Roman" pitchFamily="18" charset="0"/>
              <a:cs typeface="Times New Roman" pitchFamily="18" charset="0"/>
            </a:endParaRPr>
          </a:p>
        </p:txBody>
      </p:sp>
      <p:sp>
        <p:nvSpPr>
          <p:cNvPr id="6" name="Rounded Rectangle 5"/>
          <p:cNvSpPr/>
          <p:nvPr/>
        </p:nvSpPr>
        <p:spPr>
          <a:xfrm>
            <a:off x="4973471" y="2894068"/>
            <a:ext cx="3886200" cy="106833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B</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Nghỉ việc dài ngày không có lí do.</a:t>
            </a:r>
            <a:endParaRPr lang="vi-VN" sz="2400" b="1" dirty="0">
              <a:latin typeface="Times New Roman" pitchFamily="18" charset="0"/>
              <a:cs typeface="Times New Roman" pitchFamily="18" charset="0"/>
            </a:endParaRPr>
          </a:p>
        </p:txBody>
      </p:sp>
      <p:sp>
        <p:nvSpPr>
          <p:cNvPr id="7" name="Rounded Rectangle 6"/>
          <p:cNvSpPr/>
          <p:nvPr/>
        </p:nvSpPr>
        <p:spPr>
          <a:xfrm>
            <a:off x="223482" y="2899508"/>
            <a:ext cx="4284260" cy="10628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latin typeface="Times New Roman" pitchFamily="18" charset="0"/>
                <a:cs typeface="Times New Roman" pitchFamily="18" charset="0"/>
              </a:rPr>
              <a:t>A</a:t>
            </a:r>
            <a:r>
              <a:rPr lang="en-US" sz="2400" b="1">
                <a:latin typeface="Times New Roman" pitchFamily="18" charset="0"/>
                <a:cs typeface="Times New Roman" pitchFamily="18" charset="0"/>
              </a:rPr>
              <a:t>. Đi xuất khẩu lao động chưa hết thời gian đã trốn về </a:t>
            </a:r>
            <a:r>
              <a:rPr lang="en-US" sz="2400" b="1" smtClean="0">
                <a:latin typeface="Times New Roman" pitchFamily="18" charset="0"/>
                <a:cs typeface="Times New Roman" pitchFamily="18" charset="0"/>
              </a:rPr>
              <a:t>nước.</a:t>
            </a:r>
            <a:endParaRPr lang="en-US" sz="2400" b="1" dirty="0">
              <a:latin typeface="Times New Roman" pitchFamily="18" charset="0"/>
              <a:cs typeface="Times New Roman" pitchFamily="18" charset="0"/>
            </a:endParaRPr>
          </a:p>
        </p:txBody>
      </p:sp>
      <p:sp>
        <p:nvSpPr>
          <p:cNvPr id="8" name="Rounded Rectangle 7"/>
          <p:cNvSpPr/>
          <p:nvPr/>
        </p:nvSpPr>
        <p:spPr>
          <a:xfrm>
            <a:off x="4973471" y="4637716"/>
            <a:ext cx="3886200" cy="107728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D</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Tự ý bỏ việc không báo trước.</a:t>
            </a:r>
            <a:endParaRPr lang="en-US" sz="2400" b="1" dirty="0">
              <a:latin typeface="Times New Roman" pitchFamily="18" charset="0"/>
              <a:cs typeface="Times New Roman" pitchFamily="18" charset="0"/>
            </a:endParaRPr>
          </a:p>
        </p:txBody>
      </p:sp>
      <p:sp>
        <p:nvSpPr>
          <p:cNvPr id="9" name="Rounded Rectangle 8"/>
          <p:cNvSpPr/>
          <p:nvPr/>
        </p:nvSpPr>
        <p:spPr>
          <a:xfrm>
            <a:off x="194920" y="4637716"/>
            <a:ext cx="4529350" cy="10827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C</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Kéo dài thời gian thử việc và không trả đủ tiền công theo thỏa thuận.</a:t>
            </a:r>
            <a:endParaRPr lang="en-US" sz="2400" b="1" dirty="0">
              <a:latin typeface="Times New Roman" pitchFamily="18" charset="0"/>
              <a:cs typeface="Times New Roman" pitchFamily="18" charset="0"/>
            </a:endParaRPr>
          </a:p>
        </p:txBody>
      </p:sp>
      <p:sp>
        <p:nvSpPr>
          <p:cNvPr id="10" name="Rounded Rectangle 9"/>
          <p:cNvSpPr/>
          <p:nvPr/>
        </p:nvSpPr>
        <p:spPr>
          <a:xfrm>
            <a:off x="4973471" y="2880417"/>
            <a:ext cx="3913495" cy="10819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smtClean="0">
                <a:latin typeface="Times New Roman" pitchFamily="18" charset="0"/>
                <a:cs typeface="Times New Roman" pitchFamily="18" charset="0"/>
              </a:rPr>
              <a:t>B</a:t>
            </a:r>
            <a:r>
              <a:rPr lang="vi-VN"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rPr>
              <a:t>Nghỉ việc dài ngày không có lí do.</a:t>
            </a:r>
            <a:endParaRPr lang="vi-VN" sz="2400" b="1" dirty="0" smtClean="0">
              <a:latin typeface="Times New Roman" pitchFamily="18" charset="0"/>
              <a:cs typeface="Times New Roman" pitchFamily="18" charset="0"/>
            </a:endParaRPr>
          </a:p>
        </p:txBody>
      </p:sp>
      <p:sp>
        <p:nvSpPr>
          <p:cNvPr id="11" name="Rounded Rectangle 10"/>
          <p:cNvSpPr/>
          <p:nvPr/>
        </p:nvSpPr>
        <p:spPr>
          <a:xfrm>
            <a:off x="189232" y="2894068"/>
            <a:ext cx="4318509" cy="10683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smtClean="0">
                <a:latin typeface="Times New Roman" pitchFamily="18" charset="0"/>
                <a:cs typeface="Times New Roman" pitchFamily="18" charset="0"/>
              </a:rPr>
              <a:t>A. Đi xuất khẩu lao động chưa hết thời gian đã trốn về nước.</a:t>
            </a:r>
            <a:endParaRPr lang="en-US" sz="2400" b="1" dirty="0">
              <a:latin typeface="Times New Roman" pitchFamily="18" charset="0"/>
              <a:cs typeface="Times New Roman" pitchFamily="18" charset="0"/>
            </a:endParaRPr>
          </a:p>
        </p:txBody>
      </p:sp>
      <p:sp>
        <p:nvSpPr>
          <p:cNvPr id="12" name="Rounded Rectangle 11"/>
          <p:cNvSpPr/>
          <p:nvPr/>
        </p:nvSpPr>
        <p:spPr>
          <a:xfrm>
            <a:off x="4973471" y="4637717"/>
            <a:ext cx="3905534" cy="10772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D</a:t>
            </a:r>
            <a:r>
              <a:rPr lang="en-US" sz="2400" b="1" smtClean="0">
                <a:latin typeface="Times New Roman" pitchFamily="18" charset="0"/>
                <a:cs typeface="Times New Roman" pitchFamily="18" charset="0"/>
              </a:rPr>
              <a:t>. Tự ý bỏ việc không báo trước.</a:t>
            </a:r>
            <a:endParaRPr lang="en-US" sz="2400" b="1" dirty="0" smtClean="0">
              <a:latin typeface="Times New Roman" pitchFamily="18" charset="0"/>
              <a:cs typeface="Times New Roman" pitchFamily="18" charset="0"/>
            </a:endParaRPr>
          </a:p>
        </p:txBody>
      </p:sp>
      <p:pic>
        <p:nvPicPr>
          <p:cNvPr id="13" name="Picture 1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41739"/>
          <a:stretch/>
        </p:blipFill>
        <p:spPr>
          <a:xfrm>
            <a:off x="189233" y="0"/>
            <a:ext cx="725167" cy="1147389"/>
          </a:xfrm>
          <a:prstGeom prst="rect">
            <a:avLst/>
          </a:prstGeom>
        </p:spPr>
      </p:pic>
    </p:spTree>
    <p:extLst>
      <p:ext uri="{BB962C8B-B14F-4D97-AF65-F5344CB8AC3E}">
        <p14:creationId xmlns:p14="http://schemas.microsoft.com/office/powerpoint/2010/main" val="14425575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10"/>
                                        </p:tgtEl>
                                        <p:attrNameLst>
                                          <p:attrName>ppt_w</p:attrName>
                                        </p:attrNameLst>
                                      </p:cBhvr>
                                      <p:tavLst>
                                        <p:tav tm="0">
                                          <p:val>
                                            <p:strVal val="ppt_w"/>
                                          </p:val>
                                        </p:tav>
                                        <p:tav tm="100000">
                                          <p:val>
                                            <p:fltVal val="0"/>
                                          </p:val>
                                        </p:tav>
                                      </p:tavLst>
                                    </p:anim>
                                    <p:anim calcmode="lin" valueType="num">
                                      <p:cBhvr>
                                        <p:cTn id="13" dur="1000"/>
                                        <p:tgtEl>
                                          <p:spTgt spid="10"/>
                                        </p:tgtEl>
                                        <p:attrNameLst>
                                          <p:attrName>ppt_h</p:attrName>
                                        </p:attrNameLst>
                                      </p:cBhvr>
                                      <p:tavLst>
                                        <p:tav tm="0">
                                          <p:val>
                                            <p:strVal val="ppt_h"/>
                                          </p:val>
                                        </p:tav>
                                        <p:tav tm="100000">
                                          <p:val>
                                            <p:fltVal val="0"/>
                                          </p:val>
                                        </p:tav>
                                      </p:tavLst>
                                    </p:anim>
                                    <p:anim calcmode="lin" valueType="num">
                                      <p:cBhvr>
                                        <p:cTn id="14" dur="1000"/>
                                        <p:tgtEl>
                                          <p:spTgt spid="10"/>
                                        </p:tgtEl>
                                        <p:attrNameLst>
                                          <p:attrName>style.rotation</p:attrName>
                                        </p:attrNameLst>
                                      </p:cBhvr>
                                      <p:tavLst>
                                        <p:tav tm="0">
                                          <p:val>
                                            <p:fltVal val="0"/>
                                          </p:val>
                                        </p:tav>
                                        <p:tav tm="100000">
                                          <p:val>
                                            <p:fltVal val="90"/>
                                          </p:val>
                                        </p:tav>
                                      </p:tavLst>
                                    </p:anim>
                                    <p:animEffect transition="out" filter="fade">
                                      <p:cBhvr>
                                        <p:cTn id="15" dur="1000"/>
                                        <p:tgtEl>
                                          <p:spTgt spid="10"/>
                                        </p:tgtEl>
                                      </p:cBhvr>
                                    </p:animEffect>
                                    <p:set>
                                      <p:cBhvr>
                                        <p:cTn id="16" dur="1" fill="hold">
                                          <p:stCondLst>
                                            <p:cond delay="999"/>
                                          </p:stCondLst>
                                        </p:cTn>
                                        <p:tgtEl>
                                          <p:spTgt spid="10"/>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11"/>
                                        </p:tgtEl>
                                        <p:attrNameLst>
                                          <p:attrName>ppt_w</p:attrName>
                                        </p:attrNameLst>
                                      </p:cBhvr>
                                      <p:tavLst>
                                        <p:tav tm="0">
                                          <p:val>
                                            <p:strVal val="ppt_w"/>
                                          </p:val>
                                        </p:tav>
                                        <p:tav tm="100000">
                                          <p:val>
                                            <p:fltVal val="0"/>
                                          </p:val>
                                        </p:tav>
                                      </p:tavLst>
                                    </p:anim>
                                    <p:anim calcmode="lin" valueType="num">
                                      <p:cBhvr>
                                        <p:cTn id="19" dur="1000"/>
                                        <p:tgtEl>
                                          <p:spTgt spid="11"/>
                                        </p:tgtEl>
                                        <p:attrNameLst>
                                          <p:attrName>ppt_h</p:attrName>
                                        </p:attrNameLst>
                                      </p:cBhvr>
                                      <p:tavLst>
                                        <p:tav tm="0">
                                          <p:val>
                                            <p:strVal val="ppt_h"/>
                                          </p:val>
                                        </p:tav>
                                        <p:tav tm="100000">
                                          <p:val>
                                            <p:fltVal val="0"/>
                                          </p:val>
                                        </p:tav>
                                      </p:tavLst>
                                    </p:anim>
                                    <p:anim calcmode="lin" valueType="num">
                                      <p:cBhvr>
                                        <p:cTn id="20" dur="1000"/>
                                        <p:tgtEl>
                                          <p:spTgt spid="11"/>
                                        </p:tgtEl>
                                        <p:attrNameLst>
                                          <p:attrName>style.rotation</p:attrName>
                                        </p:attrNameLst>
                                      </p:cBhvr>
                                      <p:tavLst>
                                        <p:tav tm="0">
                                          <p:val>
                                            <p:fltVal val="0"/>
                                          </p:val>
                                        </p:tav>
                                        <p:tav tm="100000">
                                          <p:val>
                                            <p:fltVal val="90"/>
                                          </p:val>
                                        </p:tav>
                                      </p:tavLst>
                                    </p:anim>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2"/>
                                        </p:tgtEl>
                                        <p:attrNameLst>
                                          <p:attrName>ppt_w</p:attrName>
                                        </p:attrNameLst>
                                      </p:cBhvr>
                                      <p:tavLst>
                                        <p:tav tm="0">
                                          <p:val>
                                            <p:strVal val="ppt_w"/>
                                          </p:val>
                                        </p:tav>
                                        <p:tav tm="100000">
                                          <p:val>
                                            <p:fltVal val="0"/>
                                          </p:val>
                                        </p:tav>
                                      </p:tavLst>
                                    </p:anim>
                                    <p:anim calcmode="lin" valueType="num">
                                      <p:cBhvr>
                                        <p:cTn id="25" dur="1000"/>
                                        <p:tgtEl>
                                          <p:spTgt spid="12"/>
                                        </p:tgtEl>
                                        <p:attrNameLst>
                                          <p:attrName>ppt_h</p:attrName>
                                        </p:attrNameLst>
                                      </p:cBhvr>
                                      <p:tavLst>
                                        <p:tav tm="0">
                                          <p:val>
                                            <p:strVal val="ppt_h"/>
                                          </p:val>
                                        </p:tav>
                                        <p:tav tm="100000">
                                          <p:val>
                                            <p:fltVal val="0"/>
                                          </p:val>
                                        </p:tav>
                                      </p:tavLst>
                                    </p:anim>
                                    <p:anim calcmode="lin" valueType="num">
                                      <p:cBhvr>
                                        <p:cTn id="26" dur="1000"/>
                                        <p:tgtEl>
                                          <p:spTgt spid="12"/>
                                        </p:tgtEl>
                                        <p:attrNameLst>
                                          <p:attrName>style.rotation</p:attrName>
                                        </p:attrNameLst>
                                      </p:cBhvr>
                                      <p:tavLst>
                                        <p:tav tm="0">
                                          <p:val>
                                            <p:fltVal val="0"/>
                                          </p:val>
                                        </p:tav>
                                        <p:tav tm="100000">
                                          <p:val>
                                            <p:fltVal val="90"/>
                                          </p:val>
                                        </p:tav>
                                      </p:tavLst>
                                    </p:anim>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32" presetClass="emph" presetSubtype="0" fill="hold" nodeType="withEffect">
                                  <p:stCondLst>
                                    <p:cond delay="0"/>
                                  </p:stCondLst>
                                  <p:childTnLst>
                                    <p:animRot by="120000">
                                      <p:cBhvr>
                                        <p:cTn id="30" dur="300" fill="hold">
                                          <p:stCondLst>
                                            <p:cond delay="0"/>
                                          </p:stCondLst>
                                        </p:cTn>
                                        <p:tgtEl>
                                          <p:spTgt spid="13"/>
                                        </p:tgtEl>
                                        <p:attrNameLst>
                                          <p:attrName>r</p:attrName>
                                        </p:attrNameLst>
                                      </p:cBhvr>
                                    </p:animRot>
                                    <p:animRot by="-240000">
                                      <p:cBhvr>
                                        <p:cTn id="31" dur="600" fill="hold">
                                          <p:stCondLst>
                                            <p:cond delay="600"/>
                                          </p:stCondLst>
                                        </p:cTn>
                                        <p:tgtEl>
                                          <p:spTgt spid="13"/>
                                        </p:tgtEl>
                                        <p:attrNameLst>
                                          <p:attrName>r</p:attrName>
                                        </p:attrNameLst>
                                      </p:cBhvr>
                                    </p:animRot>
                                    <p:animRot by="240000">
                                      <p:cBhvr>
                                        <p:cTn id="32" dur="600" fill="hold">
                                          <p:stCondLst>
                                            <p:cond delay="1200"/>
                                          </p:stCondLst>
                                        </p:cTn>
                                        <p:tgtEl>
                                          <p:spTgt spid="13"/>
                                        </p:tgtEl>
                                        <p:attrNameLst>
                                          <p:attrName>r</p:attrName>
                                        </p:attrNameLst>
                                      </p:cBhvr>
                                    </p:animRot>
                                    <p:animRot by="-240000">
                                      <p:cBhvr>
                                        <p:cTn id="33" dur="600" fill="hold">
                                          <p:stCondLst>
                                            <p:cond delay="1800"/>
                                          </p:stCondLst>
                                        </p:cTn>
                                        <p:tgtEl>
                                          <p:spTgt spid="13"/>
                                        </p:tgtEl>
                                        <p:attrNameLst>
                                          <p:attrName>r</p:attrName>
                                        </p:attrNameLst>
                                      </p:cBhvr>
                                    </p:animRot>
                                    <p:animRot by="120000">
                                      <p:cBhvr>
                                        <p:cTn id="34" dur="600" fill="hold">
                                          <p:stCondLst>
                                            <p:cond delay="2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466725"/>
          </a:xfrm>
          <a:prstGeom prst="rect">
            <a:avLst/>
          </a:prstGeom>
          <a:solidFill>
            <a:srgbClr val="ACF6FA"/>
          </a:solidFill>
          <a:ln w="9525">
            <a:solidFill>
              <a:srgbClr val="66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Bài</a:t>
            </a:r>
            <a:r>
              <a:rPr lang="en-US" altLang="en-US" sz="2400" dirty="0">
                <a:latin typeface="Times New Roman" panose="02020603050405020304" pitchFamily="18" charset="0"/>
              </a:rPr>
              <a:t> 14: </a:t>
            </a:r>
            <a:r>
              <a:rPr lang="en-US" altLang="en-US" sz="2400" b="1" dirty="0" err="1">
                <a:latin typeface="Times New Roman" panose="02020603050405020304" pitchFamily="18" charset="0"/>
              </a:rPr>
              <a:t>Quyền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nghĩa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vụ</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lao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dân</a:t>
            </a:r>
            <a:r>
              <a:rPr lang="en-US" altLang="en-US" sz="2400" b="1" dirty="0">
                <a:latin typeface="Times New Roman" panose="02020603050405020304" pitchFamily="18" charset="0"/>
              </a:rPr>
              <a:t> </a:t>
            </a:r>
            <a:r>
              <a:rPr lang="en-US" altLang="en-US" sz="2000" dirty="0">
                <a:latin typeface="Times New Roman" panose="02020603050405020304" pitchFamily="18" charset="0"/>
              </a:rPr>
              <a:t>(</a:t>
            </a:r>
            <a:r>
              <a:rPr lang="en-US" altLang="en-US" sz="2000" dirty="0" err="1">
                <a:latin typeface="Times New Roman" panose="02020603050405020304" pitchFamily="18" charset="0"/>
              </a:rPr>
              <a:t>Tiết</a:t>
            </a:r>
            <a:r>
              <a:rPr lang="en-US" altLang="en-US" sz="2000" dirty="0">
                <a:latin typeface="Times New Roman" panose="02020603050405020304" pitchFamily="18" charset="0"/>
              </a:rPr>
              <a:t> </a:t>
            </a:r>
            <a:r>
              <a:rPr lang="en-US" altLang="en-US" sz="2000" dirty="0" smtClean="0">
                <a:latin typeface="Times New Roman" panose="02020603050405020304" pitchFamily="18" charset="0"/>
              </a:rPr>
              <a:t>2)</a:t>
            </a:r>
            <a:endParaRPr lang="en-US" altLang="en-US" sz="2000" dirty="0">
              <a:latin typeface="Times New Roman" panose="02020603050405020304" pitchFamily="18" charset="0"/>
            </a:endParaRPr>
          </a:p>
        </p:txBody>
      </p:sp>
      <p:sp>
        <p:nvSpPr>
          <p:cNvPr id="27651" name="Text Box 4"/>
          <p:cNvSpPr txBox="1">
            <a:spLocks noChangeArrowheads="1"/>
          </p:cNvSpPr>
          <p:nvPr/>
        </p:nvSpPr>
        <p:spPr bwMode="auto">
          <a:xfrm>
            <a:off x="1905000" y="1143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400">
              <a:latin typeface="Times New Roman" panose="02020603050405020304" pitchFamily="18" charset="0"/>
            </a:endParaRPr>
          </a:p>
        </p:txBody>
      </p:sp>
      <p:sp>
        <p:nvSpPr>
          <p:cNvPr id="27652" name="Text Box 28"/>
          <p:cNvSpPr txBox="1">
            <a:spLocks noChangeArrowheads="1"/>
          </p:cNvSpPr>
          <p:nvPr/>
        </p:nvSpPr>
        <p:spPr bwMode="auto">
          <a:xfrm>
            <a:off x="0" y="533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rPr>
              <a:t>1. Khái niệm lao động.</a:t>
            </a:r>
            <a:endParaRPr lang="en-US" altLang="en-US" sz="2400">
              <a:latin typeface="Times New Roman" panose="02020603050405020304" pitchFamily="18" charset="0"/>
            </a:endParaRPr>
          </a:p>
        </p:txBody>
      </p:sp>
      <p:sp>
        <p:nvSpPr>
          <p:cNvPr id="27653" name="Line 5"/>
          <p:cNvSpPr>
            <a:spLocks noChangeShapeType="1"/>
          </p:cNvSpPr>
          <p:nvPr/>
        </p:nvSpPr>
        <p:spPr bwMode="auto">
          <a:xfrm>
            <a:off x="4343400" y="457200"/>
            <a:ext cx="0" cy="640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Text Box 28"/>
          <p:cNvSpPr txBox="1">
            <a:spLocks noChangeArrowheads="1"/>
          </p:cNvSpPr>
          <p:nvPr/>
        </p:nvSpPr>
        <p:spPr bwMode="auto">
          <a:xfrm>
            <a:off x="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rPr>
              <a:t>2. Vai trò của lao động.</a:t>
            </a:r>
          </a:p>
        </p:txBody>
      </p:sp>
      <p:sp>
        <p:nvSpPr>
          <p:cNvPr id="5" name="Text Box 28"/>
          <p:cNvSpPr txBox="1">
            <a:spLocks noChangeArrowheads="1"/>
          </p:cNvSpPr>
          <p:nvPr/>
        </p:nvSpPr>
        <p:spPr bwMode="auto">
          <a:xfrm>
            <a:off x="0" y="1539366"/>
            <a:ext cx="4343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0000FF"/>
                </a:solidFill>
                <a:latin typeface="Times New Roman" panose="02020603050405020304" pitchFamily="18" charset="0"/>
              </a:rPr>
              <a:t>3. Lao </a:t>
            </a:r>
            <a:r>
              <a:rPr lang="en-US" altLang="en-US" sz="2400" dirty="0" err="1">
                <a:solidFill>
                  <a:srgbClr val="0000FF"/>
                </a:solidFill>
                <a:latin typeface="Times New Roman" panose="02020603050405020304" pitchFamily="18" charset="0"/>
              </a:rPr>
              <a:t>động</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là</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quyền</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và</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nghĩa</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vụ</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của</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công</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dân</a:t>
            </a:r>
            <a:r>
              <a:rPr lang="en-US" altLang="en-US" sz="2400" dirty="0">
                <a:solidFill>
                  <a:srgbClr val="0000FF"/>
                </a:solidFill>
                <a:latin typeface="Times New Roman" panose="02020603050405020304" pitchFamily="18" charset="0"/>
              </a:rPr>
              <a:t>.</a:t>
            </a:r>
          </a:p>
        </p:txBody>
      </p:sp>
      <p:sp>
        <p:nvSpPr>
          <p:cNvPr id="10" name="Text Box 28"/>
          <p:cNvSpPr txBox="1">
            <a:spLocks noChangeArrowheads="1"/>
          </p:cNvSpPr>
          <p:nvPr/>
        </p:nvSpPr>
        <p:spPr bwMode="auto">
          <a:xfrm>
            <a:off x="-152399" y="2314025"/>
            <a:ext cx="434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smtClean="0">
                <a:solidFill>
                  <a:srgbClr val="0000FF"/>
                </a:solidFill>
                <a:latin typeface="Times New Roman" panose="02020603050405020304" pitchFamily="18" charset="0"/>
              </a:rPr>
              <a:t>  4</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Hợp</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đồng</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lao</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động</a:t>
            </a:r>
            <a:endParaRPr lang="en-US" altLang="en-US" sz="2400" dirty="0">
              <a:solidFill>
                <a:srgbClr val="0000FF"/>
              </a:solidFill>
              <a:latin typeface="Times New Roman" panose="02020603050405020304" pitchFamily="18" charset="0"/>
            </a:endParaRPr>
          </a:p>
        </p:txBody>
      </p:sp>
      <p:sp>
        <p:nvSpPr>
          <p:cNvPr id="11" name="Text Box 28"/>
          <p:cNvSpPr txBox="1">
            <a:spLocks noChangeArrowheads="1"/>
          </p:cNvSpPr>
          <p:nvPr/>
        </p:nvSpPr>
        <p:spPr bwMode="auto">
          <a:xfrm>
            <a:off x="0" y="2775988"/>
            <a:ext cx="434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smtClean="0">
                <a:solidFill>
                  <a:srgbClr val="0000FF"/>
                </a:solidFill>
                <a:latin typeface="Times New Roman" panose="02020603050405020304" pitchFamily="18" charset="0"/>
              </a:rPr>
              <a:t> 5.Vai </a:t>
            </a:r>
            <a:r>
              <a:rPr lang="en-US" altLang="en-US" sz="2400" dirty="0" err="1" smtClean="0">
                <a:solidFill>
                  <a:srgbClr val="0000FF"/>
                </a:solidFill>
                <a:latin typeface="Times New Roman" panose="02020603050405020304" pitchFamily="18" charset="0"/>
              </a:rPr>
              <a:t>trò</a:t>
            </a:r>
            <a:r>
              <a:rPr lang="en-US" altLang="en-US" sz="2400" dirty="0" smtClean="0">
                <a:solidFill>
                  <a:srgbClr val="0000FF"/>
                </a:solidFill>
                <a:latin typeface="Times New Roman" panose="02020603050405020304" pitchFamily="18" charset="0"/>
              </a:rPr>
              <a:t> </a:t>
            </a:r>
            <a:r>
              <a:rPr lang="en-US" altLang="en-US" sz="2400" dirty="0" err="1" smtClean="0">
                <a:solidFill>
                  <a:srgbClr val="0000FF"/>
                </a:solidFill>
                <a:latin typeface="Times New Roman" panose="02020603050405020304" pitchFamily="18" charset="0"/>
              </a:rPr>
              <a:t>của</a:t>
            </a:r>
            <a:r>
              <a:rPr lang="en-US" altLang="en-US" sz="2400" dirty="0" smtClean="0">
                <a:solidFill>
                  <a:srgbClr val="0000FF"/>
                </a:solidFill>
                <a:latin typeface="Times New Roman" panose="02020603050405020304" pitchFamily="18" charset="0"/>
              </a:rPr>
              <a:t> </a:t>
            </a:r>
            <a:r>
              <a:rPr lang="en-US" altLang="en-US" sz="2400" dirty="0" err="1" smtClean="0">
                <a:solidFill>
                  <a:srgbClr val="0000FF"/>
                </a:solidFill>
                <a:latin typeface="Times New Roman" panose="02020603050405020304" pitchFamily="18" charset="0"/>
              </a:rPr>
              <a:t>Nhà</a:t>
            </a:r>
            <a:r>
              <a:rPr lang="en-US" altLang="en-US" sz="2400" dirty="0" smtClean="0">
                <a:solidFill>
                  <a:srgbClr val="0000FF"/>
                </a:solidFill>
                <a:latin typeface="Times New Roman" panose="02020603050405020304" pitchFamily="18" charset="0"/>
              </a:rPr>
              <a:t> </a:t>
            </a:r>
            <a:r>
              <a:rPr lang="en-US" altLang="en-US" sz="2400" dirty="0" err="1" smtClean="0">
                <a:solidFill>
                  <a:srgbClr val="0000FF"/>
                </a:solidFill>
                <a:latin typeface="Times New Roman" panose="02020603050405020304" pitchFamily="18" charset="0"/>
              </a:rPr>
              <a:t>nước</a:t>
            </a:r>
            <a:endParaRPr lang="en-US" altLang="en-US" sz="2400"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46870624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04800"/>
            <a:ext cx="73152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err="1" smtClean="0">
                <a:latin typeface="Times New Roman" pitchFamily="18" charset="0"/>
                <a:cs typeface="Times New Roman" pitchFamily="18" charset="0"/>
              </a:rPr>
              <a:t>Câu</a:t>
            </a:r>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7</a:t>
            </a:r>
            <a:r>
              <a:rPr lang="en-US" sz="3600" b="1" smtClean="0">
                <a:latin typeface="Times New Roman" pitchFamily="18" charset="0"/>
                <a:cs typeface="Times New Roman" pitchFamily="18" charset="0"/>
              </a:rPr>
              <a:t>: Ngày quốc tết lao động là ngày nào?</a:t>
            </a:r>
            <a:endParaRPr lang="en-US" sz="3600" b="1" dirty="0">
              <a:latin typeface="Times New Roman" pitchFamily="18" charset="0"/>
              <a:cs typeface="Times New Roman" pitchFamily="18" charset="0"/>
            </a:endParaRPr>
          </a:p>
        </p:txBody>
      </p:sp>
      <p:sp>
        <p:nvSpPr>
          <p:cNvPr id="5" name="Rounded Rectangle 4"/>
          <p:cNvSpPr/>
          <p:nvPr/>
        </p:nvSpPr>
        <p:spPr>
          <a:xfrm>
            <a:off x="223483" y="4760755"/>
            <a:ext cx="4227394" cy="762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a:latin typeface="Times New Roman" pitchFamily="18" charset="0"/>
                <a:cs typeface="Times New Roman" pitchFamily="18" charset="0"/>
              </a:rPr>
              <a:t>C</a:t>
            </a:r>
            <a:r>
              <a:rPr lang="en-US" sz="2400" b="1" smtClean="0">
                <a:latin typeface="Times New Roman" pitchFamily="18" charset="0"/>
                <a:cs typeface="Times New Roman" pitchFamily="18" charset="0"/>
              </a:rPr>
              <a:t>. 01/05</a:t>
            </a:r>
            <a:endParaRPr lang="en-US" sz="2400" b="1" dirty="0">
              <a:latin typeface="Times New Roman" pitchFamily="18" charset="0"/>
              <a:cs typeface="Times New Roman" pitchFamily="18" charset="0"/>
            </a:endParaRPr>
          </a:p>
        </p:txBody>
      </p:sp>
      <p:sp>
        <p:nvSpPr>
          <p:cNvPr id="6" name="Rounded Rectangle 5"/>
          <p:cNvSpPr/>
          <p:nvPr/>
        </p:nvSpPr>
        <p:spPr>
          <a:xfrm>
            <a:off x="5006453" y="2971800"/>
            <a:ext cx="38862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B</a:t>
            </a:r>
            <a:r>
              <a:rPr lang="en-US" sz="2400" b="1" smtClean="0">
                <a:latin typeface="Times New Roman" pitchFamily="18" charset="0"/>
                <a:cs typeface="Times New Roman" pitchFamily="18" charset="0"/>
              </a:rPr>
              <a:t>. 07/05.</a:t>
            </a:r>
            <a:endParaRPr lang="vi-VN" sz="2400" b="1" dirty="0">
              <a:latin typeface="Times New Roman" pitchFamily="18" charset="0"/>
              <a:cs typeface="Times New Roman" pitchFamily="18" charset="0"/>
            </a:endParaRPr>
          </a:p>
        </p:txBody>
      </p:sp>
      <p:sp>
        <p:nvSpPr>
          <p:cNvPr id="7" name="Rounded Rectangle 6"/>
          <p:cNvSpPr/>
          <p:nvPr/>
        </p:nvSpPr>
        <p:spPr>
          <a:xfrm>
            <a:off x="223483" y="2973214"/>
            <a:ext cx="428426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latin typeface="Times New Roman" pitchFamily="18" charset="0"/>
                <a:cs typeface="Times New Roman" pitchFamily="18" charset="0"/>
              </a:rPr>
              <a:t>A</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06/05</a:t>
            </a:r>
            <a:endParaRPr lang="en-US" sz="2400" b="1" dirty="0">
              <a:latin typeface="Times New Roman" pitchFamily="18" charset="0"/>
              <a:cs typeface="Times New Roman" pitchFamily="18" charset="0"/>
            </a:endParaRPr>
          </a:p>
        </p:txBody>
      </p:sp>
      <p:sp>
        <p:nvSpPr>
          <p:cNvPr id="8" name="Rounded Rectangle 7"/>
          <p:cNvSpPr/>
          <p:nvPr/>
        </p:nvSpPr>
        <p:spPr>
          <a:xfrm>
            <a:off x="4973471" y="4743197"/>
            <a:ext cx="3886200" cy="762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D</a:t>
            </a:r>
            <a:r>
              <a:rPr lang="en-US" sz="2400" b="1" smtClean="0">
                <a:latin typeface="Times New Roman" pitchFamily="18" charset="0"/>
                <a:cs typeface="Times New Roman" pitchFamily="18" charset="0"/>
              </a:rPr>
              <a:t>. 08/06.</a:t>
            </a:r>
            <a:endParaRPr lang="en-US" sz="2400" b="1" dirty="0">
              <a:latin typeface="Times New Roman" pitchFamily="18" charset="0"/>
              <a:cs typeface="Times New Roman" pitchFamily="18" charset="0"/>
            </a:endParaRPr>
          </a:p>
        </p:txBody>
      </p:sp>
      <p:sp>
        <p:nvSpPr>
          <p:cNvPr id="9" name="Rounded Rectangle 8"/>
          <p:cNvSpPr/>
          <p:nvPr/>
        </p:nvSpPr>
        <p:spPr>
          <a:xfrm>
            <a:off x="195050" y="4760755"/>
            <a:ext cx="4255827"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C</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01/05</a:t>
            </a:r>
            <a:endParaRPr lang="en-US" sz="2400" b="1" dirty="0">
              <a:latin typeface="Times New Roman" pitchFamily="18" charset="0"/>
              <a:cs typeface="Times New Roman" pitchFamily="18" charset="0"/>
            </a:endParaRPr>
          </a:p>
        </p:txBody>
      </p:sp>
      <p:sp>
        <p:nvSpPr>
          <p:cNvPr id="10" name="Rounded Rectangle 9"/>
          <p:cNvSpPr/>
          <p:nvPr/>
        </p:nvSpPr>
        <p:spPr>
          <a:xfrm>
            <a:off x="4999629" y="2971800"/>
            <a:ext cx="3899848" cy="7897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smtClean="0">
                <a:latin typeface="Times New Roman" pitchFamily="18" charset="0"/>
                <a:cs typeface="Times New Roman" pitchFamily="18" charset="0"/>
              </a:rPr>
              <a:t>B</a:t>
            </a:r>
            <a:r>
              <a:rPr lang="vi-VN"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rPr>
              <a:t>07/05.</a:t>
            </a:r>
            <a:endParaRPr lang="vi-VN" sz="2400" b="1" dirty="0" smtClean="0">
              <a:latin typeface="Times New Roman" pitchFamily="18" charset="0"/>
              <a:cs typeface="Times New Roman" pitchFamily="18" charset="0"/>
            </a:endParaRPr>
          </a:p>
        </p:txBody>
      </p:sp>
      <p:sp>
        <p:nvSpPr>
          <p:cNvPr id="11" name="Rounded Rectangle 10"/>
          <p:cNvSpPr/>
          <p:nvPr/>
        </p:nvSpPr>
        <p:spPr>
          <a:xfrm>
            <a:off x="223483" y="2973214"/>
            <a:ext cx="428426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smtClean="0">
                <a:latin typeface="Times New Roman" pitchFamily="18" charset="0"/>
                <a:cs typeface="Times New Roman" pitchFamily="18" charset="0"/>
              </a:rPr>
              <a:t>A. 06/05.</a:t>
            </a:r>
            <a:endParaRPr lang="en-US" sz="2400" b="1" dirty="0">
              <a:latin typeface="Times New Roman" pitchFamily="18" charset="0"/>
              <a:cs typeface="Times New Roman" pitchFamily="18" charset="0"/>
            </a:endParaRPr>
          </a:p>
        </p:txBody>
      </p:sp>
      <p:sp>
        <p:nvSpPr>
          <p:cNvPr id="12" name="Rounded Rectangle 11"/>
          <p:cNvSpPr/>
          <p:nvPr/>
        </p:nvSpPr>
        <p:spPr>
          <a:xfrm>
            <a:off x="4967783" y="4743197"/>
            <a:ext cx="3891888"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D</a:t>
            </a:r>
            <a:r>
              <a:rPr lang="en-US" sz="2400" b="1" smtClean="0">
                <a:latin typeface="Times New Roman" pitchFamily="18" charset="0"/>
                <a:cs typeface="Times New Roman" pitchFamily="18" charset="0"/>
              </a:rPr>
              <a:t>. 08/06.</a:t>
            </a:r>
            <a:endParaRPr lang="en-US" sz="2400" b="1" dirty="0" smtClean="0">
              <a:latin typeface="Times New Roman" pitchFamily="18" charset="0"/>
              <a:cs typeface="Times New Roman" pitchFamily="18" charset="0"/>
            </a:endParaRPr>
          </a:p>
        </p:txBody>
      </p:sp>
      <p:pic>
        <p:nvPicPr>
          <p:cNvPr id="13" name="Picture 1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41739"/>
          <a:stretch/>
        </p:blipFill>
        <p:spPr>
          <a:xfrm>
            <a:off x="189233" y="0"/>
            <a:ext cx="725167" cy="1147389"/>
          </a:xfrm>
          <a:prstGeom prst="rect">
            <a:avLst/>
          </a:prstGeom>
        </p:spPr>
      </p:pic>
    </p:spTree>
    <p:extLst>
      <p:ext uri="{BB962C8B-B14F-4D97-AF65-F5344CB8AC3E}">
        <p14:creationId xmlns:p14="http://schemas.microsoft.com/office/powerpoint/2010/main" val="36008849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10"/>
                                        </p:tgtEl>
                                        <p:attrNameLst>
                                          <p:attrName>ppt_w</p:attrName>
                                        </p:attrNameLst>
                                      </p:cBhvr>
                                      <p:tavLst>
                                        <p:tav tm="0">
                                          <p:val>
                                            <p:strVal val="ppt_w"/>
                                          </p:val>
                                        </p:tav>
                                        <p:tav tm="100000">
                                          <p:val>
                                            <p:fltVal val="0"/>
                                          </p:val>
                                        </p:tav>
                                      </p:tavLst>
                                    </p:anim>
                                    <p:anim calcmode="lin" valueType="num">
                                      <p:cBhvr>
                                        <p:cTn id="13" dur="1000"/>
                                        <p:tgtEl>
                                          <p:spTgt spid="10"/>
                                        </p:tgtEl>
                                        <p:attrNameLst>
                                          <p:attrName>ppt_h</p:attrName>
                                        </p:attrNameLst>
                                      </p:cBhvr>
                                      <p:tavLst>
                                        <p:tav tm="0">
                                          <p:val>
                                            <p:strVal val="ppt_h"/>
                                          </p:val>
                                        </p:tav>
                                        <p:tav tm="100000">
                                          <p:val>
                                            <p:fltVal val="0"/>
                                          </p:val>
                                        </p:tav>
                                      </p:tavLst>
                                    </p:anim>
                                    <p:anim calcmode="lin" valueType="num">
                                      <p:cBhvr>
                                        <p:cTn id="14" dur="1000"/>
                                        <p:tgtEl>
                                          <p:spTgt spid="10"/>
                                        </p:tgtEl>
                                        <p:attrNameLst>
                                          <p:attrName>style.rotation</p:attrName>
                                        </p:attrNameLst>
                                      </p:cBhvr>
                                      <p:tavLst>
                                        <p:tav tm="0">
                                          <p:val>
                                            <p:fltVal val="0"/>
                                          </p:val>
                                        </p:tav>
                                        <p:tav tm="100000">
                                          <p:val>
                                            <p:fltVal val="90"/>
                                          </p:val>
                                        </p:tav>
                                      </p:tavLst>
                                    </p:anim>
                                    <p:animEffect transition="out" filter="fade">
                                      <p:cBhvr>
                                        <p:cTn id="15" dur="1000"/>
                                        <p:tgtEl>
                                          <p:spTgt spid="10"/>
                                        </p:tgtEl>
                                      </p:cBhvr>
                                    </p:animEffect>
                                    <p:set>
                                      <p:cBhvr>
                                        <p:cTn id="16" dur="1" fill="hold">
                                          <p:stCondLst>
                                            <p:cond delay="999"/>
                                          </p:stCondLst>
                                        </p:cTn>
                                        <p:tgtEl>
                                          <p:spTgt spid="10"/>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11"/>
                                        </p:tgtEl>
                                        <p:attrNameLst>
                                          <p:attrName>ppt_w</p:attrName>
                                        </p:attrNameLst>
                                      </p:cBhvr>
                                      <p:tavLst>
                                        <p:tav tm="0">
                                          <p:val>
                                            <p:strVal val="ppt_w"/>
                                          </p:val>
                                        </p:tav>
                                        <p:tav tm="100000">
                                          <p:val>
                                            <p:fltVal val="0"/>
                                          </p:val>
                                        </p:tav>
                                      </p:tavLst>
                                    </p:anim>
                                    <p:anim calcmode="lin" valueType="num">
                                      <p:cBhvr>
                                        <p:cTn id="19" dur="1000"/>
                                        <p:tgtEl>
                                          <p:spTgt spid="11"/>
                                        </p:tgtEl>
                                        <p:attrNameLst>
                                          <p:attrName>ppt_h</p:attrName>
                                        </p:attrNameLst>
                                      </p:cBhvr>
                                      <p:tavLst>
                                        <p:tav tm="0">
                                          <p:val>
                                            <p:strVal val="ppt_h"/>
                                          </p:val>
                                        </p:tav>
                                        <p:tav tm="100000">
                                          <p:val>
                                            <p:fltVal val="0"/>
                                          </p:val>
                                        </p:tav>
                                      </p:tavLst>
                                    </p:anim>
                                    <p:anim calcmode="lin" valueType="num">
                                      <p:cBhvr>
                                        <p:cTn id="20" dur="1000"/>
                                        <p:tgtEl>
                                          <p:spTgt spid="11"/>
                                        </p:tgtEl>
                                        <p:attrNameLst>
                                          <p:attrName>style.rotation</p:attrName>
                                        </p:attrNameLst>
                                      </p:cBhvr>
                                      <p:tavLst>
                                        <p:tav tm="0">
                                          <p:val>
                                            <p:fltVal val="0"/>
                                          </p:val>
                                        </p:tav>
                                        <p:tav tm="100000">
                                          <p:val>
                                            <p:fltVal val="90"/>
                                          </p:val>
                                        </p:tav>
                                      </p:tavLst>
                                    </p:anim>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2"/>
                                        </p:tgtEl>
                                        <p:attrNameLst>
                                          <p:attrName>ppt_w</p:attrName>
                                        </p:attrNameLst>
                                      </p:cBhvr>
                                      <p:tavLst>
                                        <p:tav tm="0">
                                          <p:val>
                                            <p:strVal val="ppt_w"/>
                                          </p:val>
                                        </p:tav>
                                        <p:tav tm="100000">
                                          <p:val>
                                            <p:fltVal val="0"/>
                                          </p:val>
                                        </p:tav>
                                      </p:tavLst>
                                    </p:anim>
                                    <p:anim calcmode="lin" valueType="num">
                                      <p:cBhvr>
                                        <p:cTn id="25" dur="1000"/>
                                        <p:tgtEl>
                                          <p:spTgt spid="12"/>
                                        </p:tgtEl>
                                        <p:attrNameLst>
                                          <p:attrName>ppt_h</p:attrName>
                                        </p:attrNameLst>
                                      </p:cBhvr>
                                      <p:tavLst>
                                        <p:tav tm="0">
                                          <p:val>
                                            <p:strVal val="ppt_h"/>
                                          </p:val>
                                        </p:tav>
                                        <p:tav tm="100000">
                                          <p:val>
                                            <p:fltVal val="0"/>
                                          </p:val>
                                        </p:tav>
                                      </p:tavLst>
                                    </p:anim>
                                    <p:anim calcmode="lin" valueType="num">
                                      <p:cBhvr>
                                        <p:cTn id="26" dur="1000"/>
                                        <p:tgtEl>
                                          <p:spTgt spid="12"/>
                                        </p:tgtEl>
                                        <p:attrNameLst>
                                          <p:attrName>style.rotation</p:attrName>
                                        </p:attrNameLst>
                                      </p:cBhvr>
                                      <p:tavLst>
                                        <p:tav tm="0">
                                          <p:val>
                                            <p:fltVal val="0"/>
                                          </p:val>
                                        </p:tav>
                                        <p:tav tm="100000">
                                          <p:val>
                                            <p:fltVal val="90"/>
                                          </p:val>
                                        </p:tav>
                                      </p:tavLst>
                                    </p:anim>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cTn>
                              </p:par>
                              <p:par>
                                <p:cTn id="29" presetID="32" presetClass="emph" presetSubtype="0" fill="hold" nodeType="withEffect">
                                  <p:stCondLst>
                                    <p:cond delay="0"/>
                                  </p:stCondLst>
                                  <p:childTnLst>
                                    <p:animRot by="120000">
                                      <p:cBhvr>
                                        <p:cTn id="30" dur="300" fill="hold">
                                          <p:stCondLst>
                                            <p:cond delay="0"/>
                                          </p:stCondLst>
                                        </p:cTn>
                                        <p:tgtEl>
                                          <p:spTgt spid="13"/>
                                        </p:tgtEl>
                                        <p:attrNameLst>
                                          <p:attrName>r</p:attrName>
                                        </p:attrNameLst>
                                      </p:cBhvr>
                                    </p:animRot>
                                    <p:animRot by="-240000">
                                      <p:cBhvr>
                                        <p:cTn id="31" dur="600" fill="hold">
                                          <p:stCondLst>
                                            <p:cond delay="600"/>
                                          </p:stCondLst>
                                        </p:cTn>
                                        <p:tgtEl>
                                          <p:spTgt spid="13"/>
                                        </p:tgtEl>
                                        <p:attrNameLst>
                                          <p:attrName>r</p:attrName>
                                        </p:attrNameLst>
                                      </p:cBhvr>
                                    </p:animRot>
                                    <p:animRot by="240000">
                                      <p:cBhvr>
                                        <p:cTn id="32" dur="600" fill="hold">
                                          <p:stCondLst>
                                            <p:cond delay="1200"/>
                                          </p:stCondLst>
                                        </p:cTn>
                                        <p:tgtEl>
                                          <p:spTgt spid="13"/>
                                        </p:tgtEl>
                                        <p:attrNameLst>
                                          <p:attrName>r</p:attrName>
                                        </p:attrNameLst>
                                      </p:cBhvr>
                                    </p:animRot>
                                    <p:animRot by="-240000">
                                      <p:cBhvr>
                                        <p:cTn id="33" dur="600" fill="hold">
                                          <p:stCondLst>
                                            <p:cond delay="1800"/>
                                          </p:stCondLst>
                                        </p:cTn>
                                        <p:tgtEl>
                                          <p:spTgt spid="13"/>
                                        </p:tgtEl>
                                        <p:attrNameLst>
                                          <p:attrName>r</p:attrName>
                                        </p:attrNameLst>
                                      </p:cBhvr>
                                    </p:animRot>
                                    <p:animRot by="120000">
                                      <p:cBhvr>
                                        <p:cTn id="34" dur="600" fill="hold">
                                          <p:stCondLst>
                                            <p:cond delay="2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4733330"/>
            <a:ext cx="8229600" cy="1754326"/>
          </a:xfrm>
          <a:prstGeom prst="rect">
            <a:avLst/>
          </a:prstGeom>
          <a:noFill/>
        </p:spPr>
        <p:txBody>
          <a:bodyPr wrap="square" rtlCol="0">
            <a:spAutoFit/>
          </a:bodyPr>
          <a:lstStyle/>
          <a:p>
            <a:r>
              <a:rPr lang="en-US" sz="3600" b="1" smtClean="0">
                <a:latin typeface="Times New Roman" panose="02020603050405020304" pitchFamily="18" charset="0"/>
                <a:cs typeface="Times New Roman" panose="02020603050405020304" pitchFamily="18" charset="0"/>
              </a:rPr>
              <a:t>Yêu cầu: Mỗi đội xem câu hỏi, hội ý trong vòng 1 phút và sau đó cử đại diện lên trả lời câu hỏi.</a:t>
            </a:r>
            <a:endParaRPr lang="en-US" sz="3600" b="1">
              <a:latin typeface="Times New Roman" panose="02020603050405020304" pitchFamily="18" charset="0"/>
              <a:cs typeface="Times New Roman" panose="02020603050405020304" pitchFamily="18" charset="0"/>
            </a:endParaRPr>
          </a:p>
        </p:txBody>
      </p:sp>
      <p:sp>
        <p:nvSpPr>
          <p:cNvPr id="5" name="Rectangle 4"/>
          <p:cNvSpPr/>
          <p:nvPr/>
        </p:nvSpPr>
        <p:spPr>
          <a:xfrm>
            <a:off x="550189" y="3810000"/>
            <a:ext cx="4695260" cy="923330"/>
          </a:xfrm>
          <a:prstGeom prst="rect">
            <a:avLst/>
          </a:prstGeom>
          <a:noFill/>
        </p:spPr>
        <p:txBody>
          <a:bodyPr wrap="none" lIns="91440" tIns="45720" rIns="91440" bIns="45720">
            <a:spAutoFit/>
          </a:bodyPr>
          <a:lstStyle/>
          <a:p>
            <a:pPr algn="ctr"/>
            <a:r>
              <a:rPr lang="en-US" sz="5400" b="1" spc="50" smtClean="0">
                <a:ln w="9525" cmpd="sng">
                  <a:solidFill>
                    <a:schemeClr val="accent1"/>
                  </a:solidFill>
                  <a:prstDash val="solid"/>
                </a:ln>
                <a:solidFill>
                  <a:srgbClr val="92D050"/>
                </a:solidFill>
                <a:effectLst>
                  <a:glow rad="38100">
                    <a:schemeClr val="accent1">
                      <a:alpha val="40000"/>
                    </a:schemeClr>
                  </a:glow>
                </a:effectLst>
              </a:rPr>
              <a:t>Phần 4: Về đích</a:t>
            </a:r>
            <a:endParaRPr lang="en-US" sz="5400" b="1" cap="none" spc="50">
              <a:ln w="9525" cmpd="sng">
                <a:solidFill>
                  <a:schemeClr val="accent1"/>
                </a:solidFill>
                <a:prstDash val="solid"/>
              </a:ln>
              <a:solidFill>
                <a:srgbClr val="92D050"/>
              </a:solidFill>
              <a:effectLst>
                <a:glow rad="38100">
                  <a:schemeClr val="accent1">
                    <a:alpha val="40000"/>
                  </a:schemeClr>
                </a:glow>
              </a:effectLst>
            </a:endParaRPr>
          </a:p>
        </p:txBody>
      </p:sp>
    </p:spTree>
    <p:extLst>
      <p:ext uri="{BB962C8B-B14F-4D97-AF65-F5344CB8AC3E}">
        <p14:creationId xmlns:p14="http://schemas.microsoft.com/office/powerpoint/2010/main" val="29321360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77778E-7 3.33333E-6 L -2.77778E-7 -0.07223 " pathEditMode="relative" rAng="0" ptsTypes="AA">
                                      <p:cBhvr>
                                        <p:cTn id="6" dur="250" accel="50000" decel="50000" autoRev="1" fill="hold">
                                          <p:stCondLst>
                                            <p:cond delay="0"/>
                                          </p:stCondLst>
                                        </p:cTn>
                                        <p:tgtEl>
                                          <p:spTgt spid="5"/>
                                        </p:tgtEl>
                                        <p:attrNameLst>
                                          <p:attrName>ppt_x</p:attrName>
                                          <p:attrName>ppt_y</p:attrName>
                                        </p:attrNameLst>
                                      </p:cBhvr>
                                      <p:rCtr x="0" y="-3611"/>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0"/>
            <a:ext cx="2819400" cy="685800"/>
          </a:xfrm>
          <a:solidFill>
            <a:schemeClr val="bg1"/>
          </a:solidFill>
          <a:ln>
            <a:solidFill>
              <a:schemeClr val="bg1"/>
            </a:solidFill>
          </a:ln>
        </p:spPr>
        <p:txBody>
          <a:bodyPr>
            <a:noAutofit/>
          </a:bodyPr>
          <a:lstStyle/>
          <a:p>
            <a:r>
              <a:rPr lang="en-US" sz="3600" b="1" smtClean="0">
                <a:solidFill>
                  <a:srgbClr val="FF0000"/>
                </a:solidFill>
                <a:latin typeface="Times New Roman" panose="02020603050405020304" pitchFamily="18" charset="0"/>
                <a:cs typeface="Times New Roman" panose="02020603050405020304" pitchFamily="18" charset="0"/>
              </a:rPr>
              <a:t>LAO ĐỘNG</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49155" y="1219200"/>
            <a:ext cx="2698845" cy="1784444"/>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chemeClr val="tx1"/>
                </a:solidFill>
                <a:latin typeface="Times New Roman" panose="02020603050405020304" pitchFamily="18" charset="0"/>
                <a:cs typeface="Times New Roman" panose="02020603050405020304" pitchFamily="18" charset="0"/>
              </a:rPr>
              <a:t>- Hoạt động có mục đích, chủ yếu và quan trọng nhất của con người.</a:t>
            </a:r>
          </a:p>
          <a:p>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400801" y="1231710"/>
            <a:ext cx="2432712" cy="177193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a:t>
            </a:r>
            <a:r>
              <a:rPr lang="en-US" sz="2400" b="1" smtClean="0">
                <a:solidFill>
                  <a:schemeClr val="tx1"/>
                </a:solidFill>
                <a:latin typeface="Times New Roman" panose="02020603050405020304" pitchFamily="18" charset="0"/>
                <a:cs typeface="Times New Roman" panose="02020603050405020304" pitchFamily="18" charset="0"/>
              </a:rPr>
              <a:t> Quyền và nghĩa vụ của công dân.</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2400" y="4034618"/>
            <a:ext cx="3886200" cy="25504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chemeClr val="tx1"/>
                </a:solidFill>
                <a:latin typeface="Times New Roman" panose="02020603050405020304" pitchFamily="18" charset="0"/>
                <a:cs typeface="Times New Roman" panose="02020603050405020304" pitchFamily="18" charset="0"/>
              </a:rPr>
              <a:t>- Tự do sử dụng sức lao động để: học nghề, tìm kiếm việc làm, lựa chọn nghề nghiệp có ích cho xã hội và đem lại nguồn thu nhập cho bản thân và gia đình.</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67200" y="4034618"/>
            <a:ext cx="4724400" cy="2550426"/>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smtClean="0">
                <a:solidFill>
                  <a:schemeClr val="tx1"/>
                </a:solidFill>
                <a:latin typeface="Times New Roman" panose="02020603050405020304" pitchFamily="18" charset="0"/>
                <a:cs typeface="Times New Roman" panose="02020603050405020304" pitchFamily="18" charset="0"/>
              </a:rPr>
              <a:t>Có nghĩa vụ lao động: nuôi sống bản thân, gia đình, góp phần duy trì và phát triển đất nước.</a:t>
            </a:r>
          </a:p>
          <a:p>
            <a:pPr marL="342900" indent="-342900">
              <a:buFontTx/>
              <a:buChar char="-"/>
            </a:pPr>
            <a:r>
              <a:rPr lang="en-US" sz="2400" b="1" smtClean="0">
                <a:solidFill>
                  <a:schemeClr val="tx1"/>
                </a:solidFill>
                <a:latin typeface="Times New Roman" panose="02020603050405020304" pitchFamily="18" charset="0"/>
                <a:cs typeface="Times New Roman" panose="02020603050405020304" pitchFamily="18" charset="0"/>
              </a:rPr>
              <a:t>Là nghĩa vụ đối với: bản thân, gia đình, xã hội, đất nước của mỗi công dân.</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3317543" y="1219200"/>
            <a:ext cx="2702257" cy="1784444"/>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 Nhân tố quyết định sự tồn tại, phát triển của đất nước và nhân loại.</a:t>
            </a:r>
          </a:p>
        </p:txBody>
      </p:sp>
      <p:sp>
        <p:nvSpPr>
          <p:cNvPr id="9" name="TextBox 8"/>
          <p:cNvSpPr txBox="1"/>
          <p:nvPr/>
        </p:nvSpPr>
        <p:spPr>
          <a:xfrm>
            <a:off x="1524000" y="3257521"/>
            <a:ext cx="70104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QUYỀN VÀ NGHĨA VỤ CỦA CÔNG DÂN</a:t>
            </a:r>
            <a:endParaRPr lang="en-US" sz="2800" b="1">
              <a:solidFill>
                <a:srgbClr val="FF0000"/>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a:off x="1828800" y="685800"/>
            <a:ext cx="24384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07558" y="646307"/>
            <a:ext cx="2236242" cy="420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668671" y="685800"/>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371600" y="3717180"/>
            <a:ext cx="2438400" cy="254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11279" y="3717180"/>
            <a:ext cx="2236242" cy="243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684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0"/>
            <a:ext cx="2819400" cy="685800"/>
          </a:xfrm>
          <a:solidFill>
            <a:schemeClr val="bg1"/>
          </a:solidFill>
          <a:ln>
            <a:solidFill>
              <a:schemeClr val="bg1"/>
            </a:solidFill>
          </a:ln>
        </p:spPr>
        <p:txBody>
          <a:bodyPr>
            <a:noAutofit/>
          </a:bodyPr>
          <a:lstStyle/>
          <a:p>
            <a:r>
              <a:rPr lang="en-US" sz="3600" b="1" smtClean="0">
                <a:solidFill>
                  <a:srgbClr val="FF0000"/>
                </a:solidFill>
                <a:latin typeface="Times New Roman" panose="02020603050405020304" pitchFamily="18" charset="0"/>
                <a:cs typeface="Times New Roman" panose="02020603050405020304" pitchFamily="18" charset="0"/>
              </a:rPr>
              <a:t>LAO ĐỘNG</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12677" y="1142174"/>
            <a:ext cx="3232245" cy="2039971"/>
          </a:xfrm>
          <a:prstGeom prst="rect">
            <a:avLst/>
          </a:prstGeom>
          <a:solidFill>
            <a:srgbClr val="A9E3F4"/>
          </a:solidFill>
          <a:ln>
            <a:solidFill>
              <a:srgbClr val="A9E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chemeClr val="tx1"/>
                </a:solidFill>
                <a:latin typeface="Times New Roman" panose="02020603050405020304" pitchFamily="18" charset="0"/>
                <a:cs typeface="Times New Roman" panose="02020603050405020304" pitchFamily="18" charset="0"/>
              </a:rPr>
              <a:t>- Nhà nước có chính sách khuyến khích, tạo điều kiện thuận lợi cho các tổ chức, cá nhân .</a:t>
            </a:r>
          </a:p>
          <a:p>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2400" y="4034618"/>
            <a:ext cx="1752600" cy="168038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chemeClr val="tx1"/>
                </a:solidFill>
                <a:latin typeface="Times New Roman" panose="02020603050405020304" pitchFamily="18" charset="0"/>
                <a:cs typeface="Times New Roman" panose="02020603050405020304" pitchFamily="18" charset="0"/>
              </a:rPr>
              <a:t>- Nhận trẻ em chưa đủ 15 tuổi vào làm việc.</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193877" y="4034618"/>
            <a:ext cx="4724400" cy="168038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smtClean="0">
                <a:solidFill>
                  <a:schemeClr val="tx1"/>
                </a:solidFill>
                <a:latin typeface="Times New Roman" panose="02020603050405020304" pitchFamily="18" charset="0"/>
                <a:cs typeface="Times New Roman" panose="02020603050405020304" pitchFamily="18" charset="0"/>
              </a:rPr>
              <a:t>Sử dụng người lao động dưới 18 tuổi vào làm những công việc nặng nhọc, nguy hiểm hoặc tiếp xúc với các chất độc hại.</a:t>
            </a:r>
          </a:p>
        </p:txBody>
      </p:sp>
      <p:sp>
        <p:nvSpPr>
          <p:cNvPr id="8" name="Rectangle 7"/>
          <p:cNvSpPr/>
          <p:nvPr/>
        </p:nvSpPr>
        <p:spPr>
          <a:xfrm>
            <a:off x="3572443" y="1130177"/>
            <a:ext cx="5419157" cy="2051969"/>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 </a:t>
            </a:r>
            <a:r>
              <a:rPr lang="en-US" sz="2400" b="1" smtClean="0">
                <a:solidFill>
                  <a:schemeClr val="tx1"/>
                </a:solidFill>
                <a:latin typeface="Times New Roman" panose="02020603050405020304" pitchFamily="18" charset="0"/>
                <a:cs typeface="Times New Roman" panose="02020603050405020304" pitchFamily="18" charset="0"/>
              </a:rPr>
              <a:t>Nhà nước khuyến khích, tạo điều kiện thuận lợi hoặc giúp đỡ đối với các hoạt động tạo ra việc làm, tự tạo việc làm, dạy nghề và học để có việc làm, sản xuất, kinh doanh thu hút lao động.</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065327" y="3220444"/>
            <a:ext cx="1524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CẤM</a:t>
            </a:r>
            <a:endParaRPr lang="en-US" sz="2800" b="1">
              <a:solidFill>
                <a:srgbClr val="FF0000"/>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a:off x="1828800" y="685800"/>
            <a:ext cx="24384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07558" y="646307"/>
            <a:ext cx="2236242" cy="420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371600" y="3717180"/>
            <a:ext cx="2438400" cy="254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11279" y="3717180"/>
            <a:ext cx="2236242" cy="243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207155" y="4034618"/>
            <a:ext cx="1752600" cy="1680382"/>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chemeClr val="tx1"/>
                </a:solidFill>
                <a:latin typeface="Times New Roman" panose="02020603050405020304" pitchFamily="18" charset="0"/>
                <a:cs typeface="Times New Roman" panose="02020603050405020304" pitchFamily="18" charset="0"/>
              </a:rPr>
              <a:t>- Cưỡng bức, ngược đãi người lao động.</a:t>
            </a:r>
            <a:endParaRPr lang="en-US" sz="2400" b="1">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378445" y="3657473"/>
            <a:ext cx="384055" cy="463336"/>
          </a:xfrm>
          <a:prstGeom prst="rect">
            <a:avLst/>
          </a:prstGeom>
        </p:spPr>
      </p:pic>
    </p:spTree>
    <p:extLst>
      <p:ext uri="{BB962C8B-B14F-4D97-AF65-F5344CB8AC3E}">
        <p14:creationId xmlns:p14="http://schemas.microsoft.com/office/powerpoint/2010/main" val="3059070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990600" y="137160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r>
              <a:rPr lang="en-US" b="1">
                <a:solidFill>
                  <a:schemeClr val="tx2"/>
                </a:solidFill>
                <a:latin typeface=".VnArial" pitchFamily="34" charset="0"/>
              </a:rPr>
              <a:t>*</a:t>
            </a:r>
            <a:r>
              <a:rPr lang="en-US">
                <a:solidFill>
                  <a:schemeClr val="tx2"/>
                </a:solidFill>
                <a:latin typeface=".VnArial" pitchFamily="34" charset="0"/>
              </a:rPr>
              <a:t> </a:t>
            </a:r>
            <a:r>
              <a:rPr lang="en-US" sz="3600" b="1">
                <a:solidFill>
                  <a:srgbClr val="FF0000"/>
                </a:solidFill>
                <a:latin typeface="Times New Roman" panose="02020603050405020304" pitchFamily="18" charset="0"/>
                <a:cs typeface="Times New Roman" panose="02020603050405020304" pitchFamily="18" charset="0"/>
              </a:rPr>
              <a:t>HƯỚNG DẪN VỀ NHÀ</a:t>
            </a:r>
          </a:p>
        </p:txBody>
      </p:sp>
      <p:sp>
        <p:nvSpPr>
          <p:cNvPr id="3" name="TextBox 1"/>
          <p:cNvSpPr txBox="1">
            <a:spLocks noChangeArrowheads="1"/>
          </p:cNvSpPr>
          <p:nvPr/>
        </p:nvSpPr>
        <p:spPr bwMode="auto">
          <a:xfrm>
            <a:off x="381000" y="2133600"/>
            <a:ext cx="8534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marL="571500" indent="-571500">
              <a:lnSpc>
                <a:spcPct val="100000"/>
              </a:lnSpc>
              <a:spcBef>
                <a:spcPct val="0"/>
              </a:spcBef>
              <a:buClrTx/>
              <a:buFontTx/>
              <a:buChar char="-"/>
            </a:pPr>
            <a:r>
              <a:rPr lang="vi-VN" sz="3600" b="1" smtClean="0">
                <a:latin typeface="Times New Roman" panose="02020603050405020304" pitchFamily="18" charset="0"/>
                <a:cs typeface="Times New Roman" panose="02020603050405020304" pitchFamily="18" charset="0"/>
              </a:rPr>
              <a:t>Học </a:t>
            </a:r>
            <a:r>
              <a:rPr lang="vi-VN" sz="3600" b="1">
                <a:latin typeface="Times New Roman" panose="02020603050405020304" pitchFamily="18" charset="0"/>
                <a:cs typeface="Times New Roman" panose="02020603050405020304" pitchFamily="18" charset="0"/>
              </a:rPr>
              <a:t>bài, làm các bài tập còn lại ở </a:t>
            </a:r>
            <a:r>
              <a:rPr lang="en-US" sz="3600" b="1" smtClean="0">
                <a:latin typeface="Times New Roman" panose="02020603050405020304" pitchFamily="18" charset="0"/>
                <a:cs typeface="Times New Roman" panose="02020603050405020304" pitchFamily="18" charset="0"/>
              </a:rPr>
              <a:t>SGK</a:t>
            </a:r>
          </a:p>
          <a:p>
            <a:pPr marL="571500" indent="-571500">
              <a:lnSpc>
                <a:spcPct val="100000"/>
              </a:lnSpc>
              <a:spcBef>
                <a:spcPct val="0"/>
              </a:spcBef>
              <a:buClrTx/>
              <a:buFontTx/>
              <a:buChar char="-"/>
            </a:pPr>
            <a:r>
              <a:rPr lang="en-US" sz="3600" b="1" smtClean="0">
                <a:latin typeface="Times New Roman" panose="02020603050405020304" pitchFamily="18" charset="0"/>
                <a:cs typeface="Times New Roman" panose="02020603050405020304" pitchFamily="18" charset="0"/>
              </a:rPr>
              <a:t>Ôn bài.</a:t>
            </a:r>
            <a:endParaRPr lang="en-US" sz="3600" b="1">
              <a:latin typeface="Times New Roman" panose="02020603050405020304" pitchFamily="18" charset="0"/>
              <a:cs typeface="Times New Roman" panose="02020603050405020304" pitchFamily="18" charset="0"/>
            </a:endParaRPr>
          </a:p>
          <a:p>
            <a:pPr>
              <a:lnSpc>
                <a:spcPct val="100000"/>
              </a:lnSpc>
              <a:spcBef>
                <a:spcPct val="0"/>
              </a:spcBef>
              <a:buClrTx/>
              <a:buFontTx/>
              <a:buNone/>
            </a:pPr>
            <a:r>
              <a:rPr lang="en-US" sz="3600" b="1">
                <a:latin typeface="Times New Roman" panose="02020603050405020304" pitchFamily="18" charset="0"/>
                <a:cs typeface="Times New Roman" panose="02020603050405020304" pitchFamily="18" charset="0"/>
              </a:rPr>
              <a:t>- </a:t>
            </a:r>
            <a:r>
              <a:rPr lang="vi-VN" sz="3600" b="1">
                <a:latin typeface="Times New Roman" panose="02020603050405020304" pitchFamily="18" charset="0"/>
                <a:cs typeface="Times New Roman" panose="02020603050405020304" pitchFamily="18" charset="0"/>
              </a:rPr>
              <a:t>Học kỹ bài cũ Xem trước bài </a:t>
            </a:r>
            <a:r>
              <a:rPr lang="en-US" sz="3600" b="1" smtClean="0">
                <a:latin typeface="Times New Roman" panose="02020603050405020304" pitchFamily="18" charset="0"/>
                <a:cs typeface="Times New Roman" panose="02020603050405020304" pitchFamily="18" charset="0"/>
              </a:rPr>
              <a:t>15:</a:t>
            </a:r>
            <a:endParaRPr lang="en-US" sz="3600" b="1">
              <a:latin typeface="Times New Roman" panose="02020603050405020304" pitchFamily="18" charset="0"/>
              <a:cs typeface="Times New Roman" panose="02020603050405020304" pitchFamily="18" charset="0"/>
            </a:endParaRPr>
          </a:p>
          <a:p>
            <a:pPr>
              <a:lnSpc>
                <a:spcPct val="100000"/>
              </a:lnSpc>
              <a:spcBef>
                <a:spcPct val="0"/>
              </a:spcBef>
              <a:buClrTx/>
              <a:buFontTx/>
              <a:buNone/>
            </a:pPr>
            <a:r>
              <a:rPr lang="en-US" sz="3600" b="1">
                <a:latin typeface="Times New Roman" panose="02020603050405020304" pitchFamily="18" charset="0"/>
                <a:cs typeface="Times New Roman" panose="02020603050405020304" pitchFamily="18" charset="0"/>
              </a:rPr>
              <a:t>+ </a:t>
            </a:r>
            <a:r>
              <a:rPr lang="vi-VN" sz="3600" b="1">
                <a:latin typeface="Times New Roman" panose="02020603050405020304" pitchFamily="18" charset="0"/>
                <a:cs typeface="Times New Roman" panose="02020603050405020304" pitchFamily="18" charset="0"/>
              </a:rPr>
              <a:t>Đọc nội dung bà</a:t>
            </a:r>
            <a:r>
              <a:rPr lang="en-US" sz="3600" b="1">
                <a:latin typeface="Times New Roman" panose="02020603050405020304" pitchFamily="18" charset="0"/>
                <a:cs typeface="Times New Roman" panose="02020603050405020304" pitchFamily="18" charset="0"/>
              </a:rPr>
              <a:t>i</a:t>
            </a:r>
          </a:p>
          <a:p>
            <a:pPr>
              <a:lnSpc>
                <a:spcPct val="100000"/>
              </a:lnSpc>
              <a:spcBef>
                <a:spcPct val="0"/>
              </a:spcBef>
              <a:buClrTx/>
              <a:buFontTx/>
              <a:buNone/>
            </a:pPr>
            <a:r>
              <a:rPr lang="vi-VN" sz="3600" b="1">
                <a:latin typeface="Times New Roman" panose="02020603050405020304" pitchFamily="18" charset="0"/>
                <a:cs typeface="Times New Roman" panose="02020603050405020304" pitchFamily="18" charset="0"/>
              </a:rPr>
              <a:t>+ </a:t>
            </a:r>
            <a:r>
              <a:rPr lang="en-US" sz="3600" b="1">
                <a:latin typeface="Times New Roman" panose="02020603050405020304" pitchFamily="18" charset="0"/>
                <a:cs typeface="Times New Roman" panose="02020603050405020304" pitchFamily="18" charset="0"/>
              </a:rPr>
              <a:t>X</a:t>
            </a:r>
            <a:r>
              <a:rPr lang="vi-VN" sz="3600" b="1">
                <a:latin typeface="Times New Roman" panose="02020603050405020304" pitchFamily="18" charset="0"/>
                <a:cs typeface="Times New Roman" panose="02020603050405020304" pitchFamily="18" charset="0"/>
              </a:rPr>
              <a:t>em bài tập</a:t>
            </a:r>
            <a:endParaRPr lang="en-US" sz="3600" b="1">
              <a:latin typeface="Times New Roman" panose="02020603050405020304" pitchFamily="18" charset="0"/>
              <a:cs typeface="Times New Roman" panose="02020603050405020304" pitchFamily="18" charset="0"/>
            </a:endParaRPr>
          </a:p>
          <a:p>
            <a:pPr>
              <a:lnSpc>
                <a:spcPct val="100000"/>
              </a:lnSpc>
              <a:spcBef>
                <a:spcPct val="0"/>
              </a:spcBef>
              <a:buClrTx/>
              <a:buFontTx/>
              <a:buNone/>
            </a:pPr>
            <a:r>
              <a:rPr lang="vi-VN" sz="3600" b="1">
                <a:latin typeface="Times New Roman" panose="02020603050405020304" pitchFamily="18" charset="0"/>
                <a:cs typeface="Times New Roman" panose="02020603050405020304" pitchFamily="18" charset="0"/>
              </a:rPr>
              <a:t>+ </a:t>
            </a:r>
            <a:r>
              <a:rPr lang="en-US" sz="3600" b="1" smtClean="0">
                <a:latin typeface="Times New Roman" panose="02020603050405020304" pitchFamily="18" charset="0"/>
                <a:cs typeface="Times New Roman" panose="02020603050405020304" pitchFamily="18" charset="0"/>
              </a:rPr>
              <a:t>Tìm hiểu, tham khảo về các Pháp lệnh xử lí, trách nhiệm pháp lí của công dân.</a:t>
            </a:r>
            <a:endParaRPr lang="en-US" sz="3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6056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990600" y="838200"/>
            <a:ext cx="7543800" cy="5257800"/>
          </a:xfrm>
          <a:prstGeom prst="cloudCallout">
            <a:avLst>
              <a:gd name="adj1" fmla="val -53935"/>
              <a:gd name="adj2" fmla="val 4673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algn="ctr" eaLnBrk="1" hangingPunct="1"/>
            <a:endParaRPr lang="en-US" altLang="en-US" sz="4000" b="1">
              <a:solidFill>
                <a:srgbClr val="FFFF00"/>
              </a:solidFill>
              <a:latin typeface="Times New Roman" panose="02020603050405020304" pitchFamily="18" charset="0"/>
              <a:cs typeface="Times New Roman" panose="02020603050405020304" pitchFamily="18" charset="0"/>
            </a:endParaRPr>
          </a:p>
        </p:txBody>
      </p:sp>
      <p:sp>
        <p:nvSpPr>
          <p:cNvPr id="3" name="Rectangle 12"/>
          <p:cNvSpPr>
            <a:spLocks noChangeArrowheads="1"/>
          </p:cNvSpPr>
          <p:nvPr/>
        </p:nvSpPr>
        <p:spPr bwMode="auto">
          <a:xfrm>
            <a:off x="1600200" y="1295400"/>
            <a:ext cx="6477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algn="ctr" eaLnBrk="1" hangingPunct="1"/>
            <a:r>
              <a:rPr lang="en-US" altLang="en-US" sz="6600" b="1">
                <a:solidFill>
                  <a:srgbClr val="FFFF00"/>
                </a:solidFill>
                <a:latin typeface="Times New Roman" panose="02020603050405020304" pitchFamily="18" charset="0"/>
                <a:cs typeface="Times New Roman" panose="02020603050405020304" pitchFamily="18" charset="0"/>
              </a:rPr>
              <a:t>Nhà nước tạo điều kiện gì cho người lao động?</a:t>
            </a:r>
          </a:p>
        </p:txBody>
      </p:sp>
    </p:spTree>
    <p:extLst>
      <p:ext uri="{BB962C8B-B14F-4D97-AF65-F5344CB8AC3E}">
        <p14:creationId xmlns:p14="http://schemas.microsoft.com/office/powerpoint/2010/main" val="87193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Admn\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C:\Users\Admn\Desktop\2016-08-10_0925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C:\Users\Admn\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C:\Users\Admn\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42900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944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dissolve">
                                      <p:cBhvr>
                                        <p:cTn id="7" dur="500"/>
                                        <p:tgtEl>
                                          <p:spTgt spid="52228"/>
                                        </p:tgtEl>
                                      </p:cBhvr>
                                    </p:animEffect>
                                  </p:childTnLst>
                                </p:cTn>
                              </p:par>
                              <p:par>
                                <p:cTn id="8" presetID="9" presetClass="entr" presetSubtype="0" fill="hold" nodeType="withEffect">
                                  <p:stCondLst>
                                    <p:cond delay="0"/>
                                  </p:stCondLst>
                                  <p:childTnLst>
                                    <p:set>
                                      <p:cBhvr>
                                        <p:cTn id="9" dur="1" fill="hold">
                                          <p:stCondLst>
                                            <p:cond delay="0"/>
                                          </p:stCondLst>
                                        </p:cTn>
                                        <p:tgtEl>
                                          <p:spTgt spid="52226"/>
                                        </p:tgtEl>
                                        <p:attrNameLst>
                                          <p:attrName>style.visibility</p:attrName>
                                        </p:attrNameLst>
                                      </p:cBhvr>
                                      <p:to>
                                        <p:strVal val="visible"/>
                                      </p:to>
                                    </p:set>
                                    <p:animEffect transition="in" filter="dissolve">
                                      <p:cBhvr>
                                        <p:cTn id="10" dur="500"/>
                                        <p:tgtEl>
                                          <p:spTgt spid="52226"/>
                                        </p:tgtEl>
                                      </p:cBhvr>
                                    </p:animEffect>
                                  </p:childTnLst>
                                </p:cTn>
                              </p:par>
                              <p:par>
                                <p:cTn id="11" presetID="9" presetClass="entr" presetSubtype="0" fill="hold" nodeType="withEffect">
                                  <p:stCondLst>
                                    <p:cond delay="0"/>
                                  </p:stCondLst>
                                  <p:childTnLst>
                                    <p:set>
                                      <p:cBhvr>
                                        <p:cTn id="12" dur="1" fill="hold">
                                          <p:stCondLst>
                                            <p:cond delay="0"/>
                                          </p:stCondLst>
                                        </p:cTn>
                                        <p:tgtEl>
                                          <p:spTgt spid="52227"/>
                                        </p:tgtEl>
                                        <p:attrNameLst>
                                          <p:attrName>style.visibility</p:attrName>
                                        </p:attrNameLst>
                                      </p:cBhvr>
                                      <p:to>
                                        <p:strVal val="visible"/>
                                      </p:to>
                                    </p:set>
                                    <p:animEffect transition="in" filter="dissolve">
                                      <p:cBhvr>
                                        <p:cTn id="13" dur="500"/>
                                        <p:tgtEl>
                                          <p:spTgt spid="52227"/>
                                        </p:tgtEl>
                                      </p:cBhvr>
                                    </p:animEffect>
                                  </p:childTnLst>
                                </p:cTn>
                              </p:par>
                              <p:par>
                                <p:cTn id="14" presetID="9" presetClass="entr" presetSubtype="0" fill="hold" nodeType="withEffect">
                                  <p:stCondLst>
                                    <p:cond delay="0"/>
                                  </p:stCondLst>
                                  <p:childTnLst>
                                    <p:set>
                                      <p:cBhvr>
                                        <p:cTn id="15" dur="1" fill="hold">
                                          <p:stCondLst>
                                            <p:cond delay="0"/>
                                          </p:stCondLst>
                                        </p:cTn>
                                        <p:tgtEl>
                                          <p:spTgt spid="52229"/>
                                        </p:tgtEl>
                                        <p:attrNameLst>
                                          <p:attrName>style.visibility</p:attrName>
                                        </p:attrNameLst>
                                      </p:cBhvr>
                                      <p:to>
                                        <p:strVal val="visible"/>
                                      </p:to>
                                    </p:set>
                                    <p:animEffect transition="in" filter="dissolve">
                                      <p:cBhvr>
                                        <p:cTn id="16"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rot="5400000">
            <a:off x="7553325" y="688976"/>
            <a:ext cx="739775" cy="609600"/>
            <a:chOff x="2928" y="144"/>
            <a:chExt cx="1392" cy="288"/>
          </a:xfrm>
        </p:grpSpPr>
        <p:sp>
          <p:nvSpPr>
            <p:cNvPr id="204803"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cs typeface="Arial" charset="0"/>
              </a:endParaRPr>
            </a:p>
          </p:txBody>
        </p:sp>
        <p:sp>
          <p:nvSpPr>
            <p:cNvPr id="204804"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cs typeface="Arial" charset="0"/>
              </a:endParaRPr>
            </a:p>
          </p:txBody>
        </p:sp>
      </p:grpSp>
      <p:grpSp>
        <p:nvGrpSpPr>
          <p:cNvPr id="24579" name="Group 5"/>
          <p:cNvGrpSpPr>
            <a:grpSpLocks/>
          </p:cNvGrpSpPr>
          <p:nvPr/>
        </p:nvGrpSpPr>
        <p:grpSpPr bwMode="auto">
          <a:xfrm rot="5400000">
            <a:off x="1830387" y="688976"/>
            <a:ext cx="739775" cy="609600"/>
            <a:chOff x="2928" y="144"/>
            <a:chExt cx="1392" cy="288"/>
          </a:xfrm>
        </p:grpSpPr>
        <p:sp>
          <p:nvSpPr>
            <p:cNvPr id="204806"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cs typeface="Arial" charset="0"/>
              </a:endParaRPr>
            </a:p>
          </p:txBody>
        </p:sp>
        <p:sp>
          <p:nvSpPr>
            <p:cNvPr id="204807" name="AutoShape 7"/>
            <p:cNvSpPr>
              <a:spLocks noChangeArrowheads="1"/>
            </p:cNvSpPr>
            <p:nvPr/>
          </p:nvSpPr>
          <p:spPr bwMode="auto">
            <a:xfrm>
              <a:off x="2928" y="386"/>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cs typeface="Arial" charset="0"/>
              </a:endParaRPr>
            </a:p>
          </p:txBody>
        </p:sp>
      </p:grpSp>
      <p:grpSp>
        <p:nvGrpSpPr>
          <p:cNvPr id="24580" name="Group 8"/>
          <p:cNvGrpSpPr>
            <a:grpSpLocks/>
          </p:cNvGrpSpPr>
          <p:nvPr/>
        </p:nvGrpSpPr>
        <p:grpSpPr bwMode="auto">
          <a:xfrm rot="5400000">
            <a:off x="227806" y="610394"/>
            <a:ext cx="739775" cy="611188"/>
            <a:chOff x="2928" y="144"/>
            <a:chExt cx="1392" cy="288"/>
          </a:xfrm>
        </p:grpSpPr>
        <p:sp>
          <p:nvSpPr>
            <p:cNvPr id="204809"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cs typeface="Arial" charset="0"/>
              </a:endParaRPr>
            </a:p>
          </p:txBody>
        </p:sp>
        <p:sp>
          <p:nvSpPr>
            <p:cNvPr id="204810" name="AutoShape 10"/>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cs typeface="Arial" charset="0"/>
              </a:endParaRPr>
            </a:p>
          </p:txBody>
        </p:sp>
      </p:grpSp>
      <p:grpSp>
        <p:nvGrpSpPr>
          <p:cNvPr id="24581" name="Group 11"/>
          <p:cNvGrpSpPr>
            <a:grpSpLocks/>
          </p:cNvGrpSpPr>
          <p:nvPr/>
        </p:nvGrpSpPr>
        <p:grpSpPr bwMode="auto">
          <a:xfrm>
            <a:off x="381000" y="228600"/>
            <a:ext cx="7743825" cy="914400"/>
            <a:chOff x="240" y="192"/>
            <a:chExt cx="4878" cy="514"/>
          </a:xfrm>
        </p:grpSpPr>
        <p:pic>
          <p:nvPicPr>
            <p:cNvPr id="24593" name="Picture 12" descr="NGANG1">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 y="192"/>
              <a:ext cx="1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3" descr="NGANG1">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98"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14" descr="NGANG1">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12" y="489"/>
              <a:ext cx="15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15" descr="NGANG1">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5" y="491"/>
              <a:ext cx="16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16" name="AutoShape 16"/>
          <p:cNvSpPr>
            <a:spLocks noChangeArrowheads="1"/>
          </p:cNvSpPr>
          <p:nvPr/>
        </p:nvSpPr>
        <p:spPr bwMode="auto">
          <a:xfrm>
            <a:off x="76200" y="914400"/>
            <a:ext cx="8991600" cy="5943600"/>
          </a:xfrm>
          <a:prstGeom prst="roundRect">
            <a:avLst>
              <a:gd name="adj" fmla="val 3509"/>
            </a:avLst>
          </a:prstGeom>
          <a:solidFill>
            <a:srgbClr val="000000"/>
          </a:solidFill>
          <a:ln w="57150" cmpd="thinThick">
            <a:solidFill>
              <a:srgbClr val="FFCC66"/>
            </a:solidFill>
            <a:round/>
            <a:headEnd/>
            <a:tailEnd/>
          </a:ln>
          <a:effectLst/>
        </p:spPr>
        <p:txBody>
          <a:bodyPr/>
          <a:lstStyle/>
          <a:p>
            <a:pPr>
              <a:defRPr/>
            </a:pPr>
            <a:endParaRPr lang="en-US" sz="4400" b="1" dirty="0">
              <a:solidFill>
                <a:srgbClr val="003300"/>
              </a:solidFill>
              <a:effectLst>
                <a:outerShdw blurRad="38100" dist="38100" dir="2700000" algn="tl">
                  <a:srgbClr val="FFFFFF"/>
                </a:outerShdw>
              </a:effectLst>
              <a:latin typeface="Times New Roman" pitchFamily="18" charset="0"/>
              <a:cs typeface="Times New Roman" pitchFamily="18" charset="0"/>
            </a:endParaRPr>
          </a:p>
        </p:txBody>
      </p:sp>
      <p:grpSp>
        <p:nvGrpSpPr>
          <p:cNvPr id="24583" name="Group 17"/>
          <p:cNvGrpSpPr>
            <a:grpSpLocks/>
          </p:cNvGrpSpPr>
          <p:nvPr/>
        </p:nvGrpSpPr>
        <p:grpSpPr bwMode="auto">
          <a:xfrm>
            <a:off x="4641850" y="155575"/>
            <a:ext cx="2212975" cy="468313"/>
            <a:chOff x="2928" y="144"/>
            <a:chExt cx="1392" cy="288"/>
          </a:xfrm>
        </p:grpSpPr>
        <p:sp>
          <p:nvSpPr>
            <p:cNvPr id="204818" name="AutoShape 18"/>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cs typeface="Arial" charset="0"/>
              </a:endParaRPr>
            </a:p>
          </p:txBody>
        </p:sp>
        <p:sp>
          <p:nvSpPr>
            <p:cNvPr id="204819" name="AutoShape 19"/>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cs typeface="Arial" charset="0"/>
              </a:endParaRPr>
            </a:p>
          </p:txBody>
        </p:sp>
      </p:grpSp>
      <p:sp>
        <p:nvSpPr>
          <p:cNvPr id="10248" name="AutoShape 20"/>
          <p:cNvSpPr>
            <a:spLocks noChangeArrowheads="1"/>
          </p:cNvSpPr>
          <p:nvPr/>
        </p:nvSpPr>
        <p:spPr bwMode="auto">
          <a:xfrm>
            <a:off x="222250" y="0"/>
            <a:ext cx="4806950" cy="779463"/>
          </a:xfrm>
          <a:prstGeom prst="roundRect">
            <a:avLst>
              <a:gd name="adj" fmla="val 28685"/>
            </a:avLst>
          </a:prstGeom>
          <a:solidFill>
            <a:schemeClr val="accent2"/>
          </a:solidFill>
          <a:ln w="57150" cmpd="thickThin">
            <a:solidFill>
              <a:srgbClr val="FFCC66"/>
            </a:solidFill>
            <a:round/>
            <a:headEnd/>
            <a:tailEnd/>
          </a:ln>
        </p:spPr>
        <p:txBody>
          <a:bodyPr wrap="none" anchor="ctr"/>
          <a:lstStyle/>
          <a:p>
            <a:pPr algn="r" eaLnBrk="0" hangingPunct="0">
              <a:defRPr/>
            </a:pPr>
            <a:endPar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585" name="AutoShape 21"/>
          <p:cNvSpPr>
            <a:spLocks noChangeArrowheads="1"/>
          </p:cNvSpPr>
          <p:nvPr/>
        </p:nvSpPr>
        <p:spPr bwMode="auto">
          <a:xfrm>
            <a:off x="6705600" y="0"/>
            <a:ext cx="2438400" cy="779463"/>
          </a:xfrm>
          <a:prstGeom prst="roundRect">
            <a:avLst>
              <a:gd name="adj" fmla="val 28685"/>
            </a:avLst>
          </a:prstGeom>
          <a:gradFill rotWithShape="1">
            <a:gsLst>
              <a:gs pos="0">
                <a:srgbClr val="FF0000"/>
              </a:gs>
              <a:gs pos="100000">
                <a:srgbClr val="800000"/>
              </a:gs>
            </a:gsLst>
            <a:path path="shape">
              <a:fillToRect l="50000" t="50000" r="50000" b="50000"/>
            </a:path>
          </a:gradFill>
          <a:ln w="57150" cmpd="thinThick">
            <a:solidFill>
              <a:srgbClr val="FF6600"/>
            </a:solidFill>
            <a:round/>
            <a:headEnd/>
            <a:tailEnd/>
          </a:ln>
        </p:spPr>
        <p:txBody>
          <a:bodyPr wrap="none"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algn="ctr"/>
            <a:endParaRPr lang="en-US" altLang="en-US" sz="1000">
              <a:latin typeface="Times New Roman" panose="02020603050405020304" pitchFamily="18" charset="0"/>
            </a:endParaRPr>
          </a:p>
        </p:txBody>
      </p:sp>
      <p:pic>
        <p:nvPicPr>
          <p:cNvPr id="24586" name="Picture 24" descr="3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6553200"/>
            <a:ext cx="1619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25" descr="ThanhTracNguye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 y="64770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304800" y="990600"/>
            <a:ext cx="8534400" cy="5632450"/>
          </a:xfrm>
          <a:prstGeom prst="rect">
            <a:avLst/>
          </a:prstGeom>
          <a:blipFill>
            <a:blip r:embed="rId7"/>
            <a:stretch>
              <a:fillRect/>
            </a:stretch>
          </a:blipFill>
          <a:ln>
            <a:solidFill>
              <a:srgbClr val="FFC000"/>
            </a:solidFill>
          </a:ln>
        </p:spPr>
        <p:txBody>
          <a:bodyPr>
            <a:spAutoFit/>
          </a:bodyPr>
          <a:lstStyle/>
          <a:p>
            <a:pPr algn="just">
              <a:defRPr/>
            </a:pPr>
            <a:r>
              <a:rPr lang="en-US" sz="60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Khuyến</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khích</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tạo</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điều</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kiện</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cho</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tổ</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chức</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cá</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ngoài</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đầu</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tư</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sản</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xuất</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giải</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quyết</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cho</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lao</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6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5" name="TextBox 24"/>
          <p:cNvSpPr txBox="1"/>
          <p:nvPr/>
        </p:nvSpPr>
        <p:spPr>
          <a:xfrm>
            <a:off x="222250" y="1295400"/>
            <a:ext cx="8616950" cy="5170488"/>
          </a:xfrm>
          <a:prstGeom prst="rect">
            <a:avLst/>
          </a:prstGeom>
          <a:blipFill>
            <a:blip r:embed="rId7"/>
            <a:stretch>
              <a:fillRect/>
            </a:stretch>
          </a:blipFill>
          <a:ln>
            <a:solidFill>
              <a:srgbClr val="FF0066"/>
            </a:solidFill>
          </a:ln>
        </p:spPr>
        <p:txBody>
          <a:bodyPr wrap="square">
            <a:spAutoFit/>
          </a:bodyPr>
          <a:lstStyle/>
          <a:p>
            <a:pPr algn="just">
              <a:defRPr/>
            </a:pPr>
            <a:r>
              <a:rPr lang="en-US" sz="6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Tạo</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điều</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kiện</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thuận</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lợi</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thu</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hút</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dạy</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nghề</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nghề</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sản</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xuất</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kinh</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doanh</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tạo</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6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4590" name="TextBox 25"/>
          <p:cNvSpPr txBox="1">
            <a:spLocks noChangeArrowheads="1"/>
          </p:cNvSpPr>
          <p:nvPr/>
        </p:nvSpPr>
        <p:spPr bwMode="auto">
          <a:xfrm>
            <a:off x="152400" y="39688"/>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r>
              <a:rPr lang="en-US" altLang="en-US" sz="3600" b="1" dirty="0" smtClean="0">
                <a:solidFill>
                  <a:srgbClr val="00FF00"/>
                </a:solidFill>
                <a:latin typeface="Times New Roman" panose="02020603050405020304" pitchFamily="18" charset="0"/>
                <a:cs typeface="Times New Roman" panose="02020603050405020304" pitchFamily="18" charset="0"/>
              </a:rPr>
              <a:t>5. </a:t>
            </a:r>
            <a:r>
              <a:rPr lang="en-US" altLang="en-US" sz="3600" b="1" dirty="0" err="1">
                <a:solidFill>
                  <a:srgbClr val="00FF00"/>
                </a:solidFill>
                <a:latin typeface="Times New Roman" panose="02020603050405020304" pitchFamily="18" charset="0"/>
                <a:cs typeface="Times New Roman" panose="02020603050405020304" pitchFamily="18" charset="0"/>
              </a:rPr>
              <a:t>Vai</a:t>
            </a:r>
            <a:r>
              <a:rPr lang="en-US" altLang="en-US" sz="3600" b="1" dirty="0">
                <a:solidFill>
                  <a:srgbClr val="00FF00"/>
                </a:solidFill>
                <a:latin typeface="Times New Roman" panose="02020603050405020304" pitchFamily="18" charset="0"/>
                <a:cs typeface="Times New Roman" panose="02020603050405020304" pitchFamily="18" charset="0"/>
              </a:rPr>
              <a:t> </a:t>
            </a:r>
            <a:r>
              <a:rPr lang="en-US" altLang="en-US" sz="3600" b="1" dirty="0" err="1">
                <a:solidFill>
                  <a:srgbClr val="00FF00"/>
                </a:solidFill>
                <a:latin typeface="Times New Roman" panose="02020603050405020304" pitchFamily="18" charset="0"/>
                <a:cs typeface="Times New Roman" panose="02020603050405020304" pitchFamily="18" charset="0"/>
              </a:rPr>
              <a:t>trò</a:t>
            </a:r>
            <a:r>
              <a:rPr lang="en-US" altLang="en-US" sz="3600" b="1" dirty="0">
                <a:solidFill>
                  <a:srgbClr val="00FF00"/>
                </a:solidFill>
                <a:latin typeface="Times New Roman" panose="02020603050405020304" pitchFamily="18" charset="0"/>
                <a:cs typeface="Times New Roman" panose="02020603050405020304" pitchFamily="18" charset="0"/>
              </a:rPr>
              <a:t> </a:t>
            </a:r>
            <a:r>
              <a:rPr lang="en-US" altLang="en-US" sz="3600" b="1" dirty="0" err="1">
                <a:solidFill>
                  <a:srgbClr val="00FF00"/>
                </a:solidFill>
                <a:latin typeface="Times New Roman" panose="02020603050405020304" pitchFamily="18" charset="0"/>
                <a:cs typeface="Times New Roman" panose="02020603050405020304" pitchFamily="18" charset="0"/>
              </a:rPr>
              <a:t>của</a:t>
            </a:r>
            <a:r>
              <a:rPr lang="en-US" altLang="en-US" sz="3600" b="1" dirty="0">
                <a:solidFill>
                  <a:srgbClr val="00FF00"/>
                </a:solidFill>
                <a:latin typeface="Times New Roman" panose="02020603050405020304" pitchFamily="18" charset="0"/>
                <a:cs typeface="Times New Roman" panose="02020603050405020304" pitchFamily="18" charset="0"/>
              </a:rPr>
              <a:t> </a:t>
            </a:r>
            <a:r>
              <a:rPr lang="en-US" altLang="en-US" sz="3600" b="1" dirty="0" err="1">
                <a:solidFill>
                  <a:srgbClr val="00FF00"/>
                </a:solidFill>
                <a:latin typeface="Times New Roman" panose="02020603050405020304" pitchFamily="18" charset="0"/>
                <a:cs typeface="Times New Roman" panose="02020603050405020304" pitchFamily="18" charset="0"/>
              </a:rPr>
              <a:t>Nhà</a:t>
            </a:r>
            <a:r>
              <a:rPr lang="en-US" altLang="en-US" sz="3600" b="1" dirty="0">
                <a:solidFill>
                  <a:srgbClr val="00FF00"/>
                </a:solidFill>
                <a:latin typeface="Times New Roman" panose="02020603050405020304" pitchFamily="18" charset="0"/>
                <a:cs typeface="Times New Roman" panose="02020603050405020304" pitchFamily="18" charset="0"/>
              </a:rPr>
              <a:t> </a:t>
            </a:r>
            <a:r>
              <a:rPr lang="en-US" altLang="en-US" sz="3600" b="1" dirty="0" err="1">
                <a:solidFill>
                  <a:srgbClr val="00FF00"/>
                </a:solidFill>
                <a:latin typeface="Times New Roman" panose="02020603050405020304" pitchFamily="18" charset="0"/>
                <a:cs typeface="Times New Roman" panose="02020603050405020304" pitchFamily="18" charset="0"/>
              </a:rPr>
              <a:t>nước</a:t>
            </a:r>
            <a:r>
              <a:rPr lang="en-US" altLang="en-US" sz="3600" b="1" dirty="0">
                <a:solidFill>
                  <a:srgbClr val="00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8950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10248">
                                            <p:txEl>
                                              <p:pRg st="0" end="0"/>
                                            </p:txEl>
                                          </p:spTgt>
                                        </p:tgtEl>
                                        <p:attrNameLst>
                                          <p:attrName>style.visibility</p:attrName>
                                        </p:attrNameLst>
                                      </p:cBhvr>
                                      <p:to>
                                        <p:strVal val="visible"/>
                                      </p:to>
                                    </p:set>
                                    <p:animEffect transition="in" filter="wipe(down)">
                                      <p:cBhvr>
                                        <p:cTn id="7" dur="500"/>
                                        <p:tgtEl>
                                          <p:spTgt spid="102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xit" presetSubtype="0" fill="hold" grpId="1" nodeType="clickEffect">
                                  <p:stCondLst>
                                    <p:cond delay="0"/>
                                  </p:stCondLst>
                                  <p:childTnLst>
                                    <p:animEffect transition="out" filter="wedge">
                                      <p:cBhvr>
                                        <p:cTn id="16" dur="2000"/>
                                        <p:tgtEl>
                                          <p:spTgt spid="24"/>
                                        </p:tgtEl>
                                      </p:cBhvr>
                                    </p:animEffect>
                                    <p:set>
                                      <p:cBhvr>
                                        <p:cTn id="17" dur="1" fill="hold">
                                          <p:stCondLst>
                                            <p:cond delay="1999"/>
                                          </p:stCondLst>
                                        </p:cTn>
                                        <p:tgtEl>
                                          <p:spTgt spid="2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466725"/>
          </a:xfrm>
          <a:prstGeom prst="rect">
            <a:avLst/>
          </a:prstGeom>
          <a:solidFill>
            <a:srgbClr val="ACF6FA"/>
          </a:solidFill>
          <a:ln w="9525">
            <a:solidFill>
              <a:srgbClr val="66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Bài</a:t>
            </a:r>
            <a:r>
              <a:rPr lang="en-US" altLang="en-US" sz="2400" dirty="0">
                <a:latin typeface="Times New Roman" panose="02020603050405020304" pitchFamily="18" charset="0"/>
              </a:rPr>
              <a:t> 14: </a:t>
            </a:r>
            <a:r>
              <a:rPr lang="en-US" altLang="en-US" sz="2400" b="1" dirty="0" err="1">
                <a:latin typeface="Times New Roman" panose="02020603050405020304" pitchFamily="18" charset="0"/>
              </a:rPr>
              <a:t>Quyền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nghĩa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vụ</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lao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dân</a:t>
            </a:r>
            <a:r>
              <a:rPr lang="en-US" altLang="en-US" sz="2400" b="1" dirty="0">
                <a:latin typeface="Times New Roman" panose="02020603050405020304" pitchFamily="18" charset="0"/>
              </a:rPr>
              <a:t> </a:t>
            </a:r>
            <a:r>
              <a:rPr lang="en-US" altLang="en-US" sz="2000" dirty="0">
                <a:latin typeface="Times New Roman" panose="02020603050405020304" pitchFamily="18" charset="0"/>
              </a:rPr>
              <a:t>(</a:t>
            </a:r>
            <a:r>
              <a:rPr lang="en-US" altLang="en-US" sz="2000" dirty="0" err="1">
                <a:latin typeface="Times New Roman" panose="02020603050405020304" pitchFamily="18" charset="0"/>
              </a:rPr>
              <a:t>Tiết</a:t>
            </a:r>
            <a:r>
              <a:rPr lang="en-US" altLang="en-US" sz="2000" dirty="0">
                <a:latin typeface="Times New Roman" panose="02020603050405020304" pitchFamily="18" charset="0"/>
              </a:rPr>
              <a:t> </a:t>
            </a:r>
            <a:r>
              <a:rPr lang="en-US" altLang="en-US" sz="2000" dirty="0" smtClean="0">
                <a:latin typeface="Times New Roman" panose="02020603050405020304" pitchFamily="18" charset="0"/>
              </a:rPr>
              <a:t>2)</a:t>
            </a:r>
            <a:endParaRPr lang="en-US" altLang="en-US" sz="2000" dirty="0">
              <a:latin typeface="Times New Roman" panose="02020603050405020304" pitchFamily="18" charset="0"/>
            </a:endParaRPr>
          </a:p>
        </p:txBody>
      </p:sp>
      <p:sp>
        <p:nvSpPr>
          <p:cNvPr id="27651" name="Text Box 4"/>
          <p:cNvSpPr txBox="1">
            <a:spLocks noChangeArrowheads="1"/>
          </p:cNvSpPr>
          <p:nvPr/>
        </p:nvSpPr>
        <p:spPr bwMode="auto">
          <a:xfrm>
            <a:off x="1905000" y="1143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400">
              <a:latin typeface="Times New Roman" panose="02020603050405020304" pitchFamily="18" charset="0"/>
            </a:endParaRPr>
          </a:p>
        </p:txBody>
      </p:sp>
      <p:sp>
        <p:nvSpPr>
          <p:cNvPr id="27652" name="Text Box 28"/>
          <p:cNvSpPr txBox="1">
            <a:spLocks noChangeArrowheads="1"/>
          </p:cNvSpPr>
          <p:nvPr/>
        </p:nvSpPr>
        <p:spPr bwMode="auto">
          <a:xfrm>
            <a:off x="0" y="533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rPr>
              <a:t>1. Khái niệm lao động.</a:t>
            </a:r>
            <a:endParaRPr lang="en-US" altLang="en-US" sz="2400">
              <a:latin typeface="Times New Roman" panose="02020603050405020304" pitchFamily="18" charset="0"/>
            </a:endParaRPr>
          </a:p>
        </p:txBody>
      </p:sp>
      <p:sp>
        <p:nvSpPr>
          <p:cNvPr id="27653" name="Line 5"/>
          <p:cNvSpPr>
            <a:spLocks noChangeShapeType="1"/>
          </p:cNvSpPr>
          <p:nvPr/>
        </p:nvSpPr>
        <p:spPr bwMode="auto">
          <a:xfrm>
            <a:off x="4343400" y="457200"/>
            <a:ext cx="0" cy="640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Text Box 28"/>
          <p:cNvSpPr txBox="1">
            <a:spLocks noChangeArrowheads="1"/>
          </p:cNvSpPr>
          <p:nvPr/>
        </p:nvSpPr>
        <p:spPr bwMode="auto">
          <a:xfrm>
            <a:off x="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rPr>
              <a:t>2. Vai trò của lao động.</a:t>
            </a:r>
          </a:p>
        </p:txBody>
      </p:sp>
      <p:sp>
        <p:nvSpPr>
          <p:cNvPr id="5" name="Text Box 28"/>
          <p:cNvSpPr txBox="1">
            <a:spLocks noChangeArrowheads="1"/>
          </p:cNvSpPr>
          <p:nvPr/>
        </p:nvSpPr>
        <p:spPr bwMode="auto">
          <a:xfrm>
            <a:off x="0" y="1539366"/>
            <a:ext cx="4343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0000FF"/>
                </a:solidFill>
                <a:latin typeface="Times New Roman" panose="02020603050405020304" pitchFamily="18" charset="0"/>
              </a:rPr>
              <a:t>3. Lao </a:t>
            </a:r>
            <a:r>
              <a:rPr lang="en-US" altLang="en-US" sz="2400" dirty="0" err="1">
                <a:solidFill>
                  <a:srgbClr val="0000FF"/>
                </a:solidFill>
                <a:latin typeface="Times New Roman" panose="02020603050405020304" pitchFamily="18" charset="0"/>
              </a:rPr>
              <a:t>động</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là</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quyền</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và</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nghĩa</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vụ</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của</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công</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dân</a:t>
            </a:r>
            <a:r>
              <a:rPr lang="en-US" altLang="en-US" sz="2400" dirty="0">
                <a:solidFill>
                  <a:srgbClr val="0000FF"/>
                </a:solidFill>
                <a:latin typeface="Times New Roman" panose="02020603050405020304" pitchFamily="18" charset="0"/>
              </a:rPr>
              <a:t>.</a:t>
            </a:r>
          </a:p>
        </p:txBody>
      </p:sp>
      <p:sp>
        <p:nvSpPr>
          <p:cNvPr id="10" name="Text Box 28"/>
          <p:cNvSpPr txBox="1">
            <a:spLocks noChangeArrowheads="1"/>
          </p:cNvSpPr>
          <p:nvPr/>
        </p:nvSpPr>
        <p:spPr bwMode="auto">
          <a:xfrm>
            <a:off x="-152399" y="2314025"/>
            <a:ext cx="434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smtClean="0">
                <a:solidFill>
                  <a:srgbClr val="0000FF"/>
                </a:solidFill>
                <a:latin typeface="Times New Roman" panose="02020603050405020304" pitchFamily="18" charset="0"/>
              </a:rPr>
              <a:t>  4</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Hợp</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đồng</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lao</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động</a:t>
            </a:r>
            <a:endParaRPr lang="en-US" altLang="en-US" sz="2400" dirty="0">
              <a:solidFill>
                <a:srgbClr val="0000FF"/>
              </a:solidFill>
              <a:latin typeface="Times New Roman" panose="02020603050405020304" pitchFamily="18" charset="0"/>
            </a:endParaRPr>
          </a:p>
        </p:txBody>
      </p:sp>
      <p:sp>
        <p:nvSpPr>
          <p:cNvPr id="11" name="Text Box 28"/>
          <p:cNvSpPr txBox="1">
            <a:spLocks noChangeArrowheads="1"/>
          </p:cNvSpPr>
          <p:nvPr/>
        </p:nvSpPr>
        <p:spPr bwMode="auto">
          <a:xfrm>
            <a:off x="0" y="2775988"/>
            <a:ext cx="434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smtClean="0">
                <a:solidFill>
                  <a:srgbClr val="0000FF"/>
                </a:solidFill>
                <a:latin typeface="Times New Roman" panose="02020603050405020304" pitchFamily="18" charset="0"/>
              </a:rPr>
              <a:t> 5.Vai </a:t>
            </a:r>
            <a:r>
              <a:rPr lang="en-US" altLang="en-US" sz="2400" dirty="0" err="1" smtClean="0">
                <a:solidFill>
                  <a:srgbClr val="0000FF"/>
                </a:solidFill>
                <a:latin typeface="Times New Roman" panose="02020603050405020304" pitchFamily="18" charset="0"/>
              </a:rPr>
              <a:t>trò</a:t>
            </a:r>
            <a:r>
              <a:rPr lang="en-US" altLang="en-US" sz="2400" dirty="0" smtClean="0">
                <a:solidFill>
                  <a:srgbClr val="0000FF"/>
                </a:solidFill>
                <a:latin typeface="Times New Roman" panose="02020603050405020304" pitchFamily="18" charset="0"/>
              </a:rPr>
              <a:t> </a:t>
            </a:r>
            <a:r>
              <a:rPr lang="en-US" altLang="en-US" sz="2400" dirty="0" err="1" smtClean="0">
                <a:solidFill>
                  <a:srgbClr val="0000FF"/>
                </a:solidFill>
                <a:latin typeface="Times New Roman" panose="02020603050405020304" pitchFamily="18" charset="0"/>
              </a:rPr>
              <a:t>của</a:t>
            </a:r>
            <a:r>
              <a:rPr lang="en-US" altLang="en-US" sz="2400" dirty="0" smtClean="0">
                <a:solidFill>
                  <a:srgbClr val="0000FF"/>
                </a:solidFill>
                <a:latin typeface="Times New Roman" panose="02020603050405020304" pitchFamily="18" charset="0"/>
              </a:rPr>
              <a:t> </a:t>
            </a:r>
            <a:r>
              <a:rPr lang="en-US" altLang="en-US" sz="2400" dirty="0" err="1" smtClean="0">
                <a:solidFill>
                  <a:srgbClr val="0000FF"/>
                </a:solidFill>
                <a:latin typeface="Times New Roman" panose="02020603050405020304" pitchFamily="18" charset="0"/>
              </a:rPr>
              <a:t>Nhà</a:t>
            </a:r>
            <a:r>
              <a:rPr lang="en-US" altLang="en-US" sz="2400" dirty="0" smtClean="0">
                <a:solidFill>
                  <a:srgbClr val="0000FF"/>
                </a:solidFill>
                <a:latin typeface="Times New Roman" panose="02020603050405020304" pitchFamily="18" charset="0"/>
              </a:rPr>
              <a:t> </a:t>
            </a:r>
            <a:r>
              <a:rPr lang="en-US" altLang="en-US" sz="2400" dirty="0" err="1" smtClean="0">
                <a:solidFill>
                  <a:srgbClr val="0000FF"/>
                </a:solidFill>
                <a:latin typeface="Times New Roman" panose="02020603050405020304" pitchFamily="18" charset="0"/>
              </a:rPr>
              <a:t>nước</a:t>
            </a:r>
            <a:endParaRPr lang="en-US" altLang="en-US" sz="2400" dirty="0">
              <a:solidFill>
                <a:srgbClr val="0000FF"/>
              </a:solidFill>
              <a:latin typeface="Times New Roman" panose="02020603050405020304" pitchFamily="18" charset="0"/>
            </a:endParaRPr>
          </a:p>
        </p:txBody>
      </p:sp>
      <p:sp>
        <p:nvSpPr>
          <p:cNvPr id="12" name="Text Box 28"/>
          <p:cNvSpPr txBox="1">
            <a:spLocks noChangeArrowheads="1"/>
          </p:cNvSpPr>
          <p:nvPr/>
        </p:nvSpPr>
        <p:spPr bwMode="auto">
          <a:xfrm>
            <a:off x="0" y="3319665"/>
            <a:ext cx="434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smtClean="0">
                <a:solidFill>
                  <a:srgbClr val="0000FF"/>
                </a:solidFill>
                <a:latin typeface="Times New Roman" panose="02020603050405020304" pitchFamily="18" charset="0"/>
              </a:rPr>
              <a:t> 6. </a:t>
            </a:r>
            <a:r>
              <a:rPr lang="en-US" altLang="en-US" sz="2400" dirty="0" err="1" smtClean="0">
                <a:solidFill>
                  <a:srgbClr val="0000FF"/>
                </a:solidFill>
                <a:latin typeface="Times New Roman" panose="02020603050405020304" pitchFamily="18" charset="0"/>
              </a:rPr>
              <a:t>Quy</a:t>
            </a:r>
            <a:r>
              <a:rPr lang="en-US" altLang="en-US" sz="2400" dirty="0" smtClean="0">
                <a:solidFill>
                  <a:srgbClr val="0000FF"/>
                </a:solidFill>
                <a:latin typeface="Times New Roman" panose="02020603050405020304" pitchFamily="18" charset="0"/>
              </a:rPr>
              <a:t> </a:t>
            </a:r>
            <a:r>
              <a:rPr lang="en-US" altLang="en-US" sz="2400" dirty="0" err="1" smtClean="0">
                <a:solidFill>
                  <a:srgbClr val="0000FF"/>
                </a:solidFill>
                <a:latin typeface="Times New Roman" panose="02020603050405020304" pitchFamily="18" charset="0"/>
              </a:rPr>
              <a:t>định</a:t>
            </a:r>
            <a:r>
              <a:rPr lang="en-US" altLang="en-US" sz="2400" dirty="0" smtClean="0">
                <a:solidFill>
                  <a:srgbClr val="0000FF"/>
                </a:solidFill>
                <a:latin typeface="Times New Roman" panose="02020603050405020304" pitchFamily="18" charset="0"/>
              </a:rPr>
              <a:t> </a:t>
            </a:r>
            <a:r>
              <a:rPr lang="en-US" altLang="en-US" sz="2400" dirty="0" err="1" smtClean="0">
                <a:solidFill>
                  <a:srgbClr val="0000FF"/>
                </a:solidFill>
                <a:latin typeface="Times New Roman" panose="02020603050405020304" pitchFamily="18" charset="0"/>
              </a:rPr>
              <a:t>của</a:t>
            </a:r>
            <a:r>
              <a:rPr lang="en-US" altLang="en-US" sz="2400" dirty="0" smtClean="0">
                <a:solidFill>
                  <a:srgbClr val="0000FF"/>
                </a:solidFill>
                <a:latin typeface="Times New Roman" panose="02020603050405020304" pitchFamily="18" charset="0"/>
              </a:rPr>
              <a:t> </a:t>
            </a:r>
            <a:r>
              <a:rPr lang="en-US" altLang="en-US" sz="2400" dirty="0" err="1" smtClean="0">
                <a:solidFill>
                  <a:srgbClr val="0000FF"/>
                </a:solidFill>
                <a:latin typeface="Times New Roman" panose="02020603050405020304" pitchFamily="18" charset="0"/>
              </a:rPr>
              <a:t>Nhà</a:t>
            </a:r>
            <a:r>
              <a:rPr lang="en-US" altLang="en-US" sz="2400" dirty="0" smtClean="0">
                <a:solidFill>
                  <a:srgbClr val="0000FF"/>
                </a:solidFill>
                <a:latin typeface="Times New Roman" panose="02020603050405020304" pitchFamily="18" charset="0"/>
              </a:rPr>
              <a:t> </a:t>
            </a:r>
            <a:r>
              <a:rPr lang="en-US" altLang="en-US" sz="2400" dirty="0" err="1" smtClean="0">
                <a:solidFill>
                  <a:srgbClr val="0000FF"/>
                </a:solidFill>
                <a:latin typeface="Times New Roman" panose="02020603050405020304" pitchFamily="18" charset="0"/>
              </a:rPr>
              <a:t>nước</a:t>
            </a:r>
            <a:endParaRPr lang="en-US" altLang="en-US" sz="2400"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4964427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linds(horizont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990600" y="838200"/>
            <a:ext cx="7543800" cy="5257800"/>
          </a:xfrm>
          <a:prstGeom prst="cloudCallout">
            <a:avLst>
              <a:gd name="adj1" fmla="val -53935"/>
              <a:gd name="adj2" fmla="val 4673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algn="ctr" eaLnBrk="1" hangingPunct="1"/>
            <a:endParaRPr lang="en-US" altLang="en-US" sz="4000" b="1">
              <a:solidFill>
                <a:srgbClr val="FFFF00"/>
              </a:solidFill>
              <a:latin typeface="Times New Roman" panose="02020603050405020304" pitchFamily="18" charset="0"/>
              <a:cs typeface="Times New Roman" panose="02020603050405020304" pitchFamily="18" charset="0"/>
            </a:endParaRPr>
          </a:p>
        </p:txBody>
      </p:sp>
      <p:sp>
        <p:nvSpPr>
          <p:cNvPr id="3" name="Rectangle 12"/>
          <p:cNvSpPr>
            <a:spLocks noChangeArrowheads="1"/>
          </p:cNvSpPr>
          <p:nvPr/>
        </p:nvSpPr>
        <p:spPr bwMode="auto">
          <a:xfrm>
            <a:off x="1600200" y="1295400"/>
            <a:ext cx="6477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algn="ctr" eaLnBrk="1" hangingPunct="1"/>
            <a:r>
              <a:rPr lang="en-US" altLang="en-US" sz="6600" b="1">
                <a:solidFill>
                  <a:srgbClr val="FFFF00"/>
                </a:solidFill>
                <a:latin typeface="Times New Roman" panose="02020603050405020304" pitchFamily="18" charset="0"/>
                <a:cs typeface="Times New Roman" panose="02020603050405020304" pitchFamily="18" charset="0"/>
              </a:rPr>
              <a:t>Nhà nước quy định thế nào với người lao động?</a:t>
            </a:r>
          </a:p>
        </p:txBody>
      </p:sp>
    </p:spTree>
    <p:extLst>
      <p:ext uri="{BB962C8B-B14F-4D97-AF65-F5344CB8AC3E}">
        <p14:creationId xmlns:p14="http://schemas.microsoft.com/office/powerpoint/2010/main" val="4051499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rot="5400000">
            <a:off x="7553325" y="688976"/>
            <a:ext cx="739775" cy="609600"/>
            <a:chOff x="2928" y="144"/>
            <a:chExt cx="1392" cy="288"/>
          </a:xfrm>
        </p:grpSpPr>
        <p:sp>
          <p:nvSpPr>
            <p:cNvPr id="205827"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205828"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grpSp>
      <p:grpSp>
        <p:nvGrpSpPr>
          <p:cNvPr id="28675" name="Group 5"/>
          <p:cNvGrpSpPr>
            <a:grpSpLocks/>
          </p:cNvGrpSpPr>
          <p:nvPr/>
        </p:nvGrpSpPr>
        <p:grpSpPr bwMode="auto">
          <a:xfrm rot="5400000">
            <a:off x="1830387" y="688976"/>
            <a:ext cx="739775" cy="609600"/>
            <a:chOff x="2928" y="144"/>
            <a:chExt cx="1392" cy="288"/>
          </a:xfrm>
        </p:grpSpPr>
        <p:sp>
          <p:nvSpPr>
            <p:cNvPr id="205830"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205831" name="AutoShape 7"/>
            <p:cNvSpPr>
              <a:spLocks noChangeArrowheads="1"/>
            </p:cNvSpPr>
            <p:nvPr/>
          </p:nvSpPr>
          <p:spPr bwMode="auto">
            <a:xfrm>
              <a:off x="2928" y="386"/>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grpSp>
      <p:grpSp>
        <p:nvGrpSpPr>
          <p:cNvPr id="28676" name="Group 8"/>
          <p:cNvGrpSpPr>
            <a:grpSpLocks/>
          </p:cNvGrpSpPr>
          <p:nvPr/>
        </p:nvGrpSpPr>
        <p:grpSpPr bwMode="auto">
          <a:xfrm rot="5400000">
            <a:off x="227806" y="610394"/>
            <a:ext cx="739775" cy="611188"/>
            <a:chOff x="2928" y="144"/>
            <a:chExt cx="1392" cy="288"/>
          </a:xfrm>
        </p:grpSpPr>
        <p:sp>
          <p:nvSpPr>
            <p:cNvPr id="205833"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205834" name="AutoShape 10"/>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grpSp>
      <p:grpSp>
        <p:nvGrpSpPr>
          <p:cNvPr id="28677" name="Group 11"/>
          <p:cNvGrpSpPr>
            <a:grpSpLocks/>
          </p:cNvGrpSpPr>
          <p:nvPr/>
        </p:nvGrpSpPr>
        <p:grpSpPr bwMode="auto">
          <a:xfrm>
            <a:off x="379413" y="265113"/>
            <a:ext cx="7743825" cy="815975"/>
            <a:chOff x="240" y="192"/>
            <a:chExt cx="4878" cy="514"/>
          </a:xfrm>
        </p:grpSpPr>
        <p:pic>
          <p:nvPicPr>
            <p:cNvPr id="28690" name="Picture 12" descr="NGANG1">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 y="192"/>
              <a:ext cx="1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3" descr="NGANG1">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898"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14" descr="NGANG1">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312" y="489"/>
              <a:ext cx="15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15" descr="NGANG1">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5" y="491"/>
              <a:ext cx="16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8" name="AutoShape 16"/>
          <p:cNvSpPr>
            <a:spLocks noChangeArrowheads="1"/>
          </p:cNvSpPr>
          <p:nvPr/>
        </p:nvSpPr>
        <p:spPr bwMode="auto">
          <a:xfrm>
            <a:off x="0" y="914400"/>
            <a:ext cx="9144000" cy="6096000"/>
          </a:xfrm>
          <a:prstGeom prst="roundRect">
            <a:avLst>
              <a:gd name="adj" fmla="val 3509"/>
            </a:avLst>
          </a:prstGeom>
          <a:solidFill>
            <a:srgbClr val="000000"/>
          </a:solidFill>
          <a:ln w="57150" cmpd="thinThick">
            <a:solidFill>
              <a:srgbClr val="FFCC66"/>
            </a:solidFill>
            <a:round/>
            <a:headEnd/>
            <a:tailEnd/>
          </a:ln>
        </p:spPr>
        <p:txBody>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32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28679" name="Group 17"/>
          <p:cNvGrpSpPr>
            <a:grpSpLocks/>
          </p:cNvGrpSpPr>
          <p:nvPr/>
        </p:nvGrpSpPr>
        <p:grpSpPr bwMode="auto">
          <a:xfrm>
            <a:off x="4641850" y="155575"/>
            <a:ext cx="2212975" cy="468313"/>
            <a:chOff x="2928" y="144"/>
            <a:chExt cx="1392" cy="288"/>
          </a:xfrm>
        </p:grpSpPr>
        <p:sp>
          <p:nvSpPr>
            <p:cNvPr id="205842" name="AutoShape 18"/>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sp>
          <p:nvSpPr>
            <p:cNvPr id="205843" name="AutoShape 19"/>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Arial" charset="0"/>
              </a:endParaRPr>
            </a:p>
          </p:txBody>
        </p:sp>
      </p:grpSp>
      <p:sp>
        <p:nvSpPr>
          <p:cNvPr id="11272" name="AutoShape 20"/>
          <p:cNvSpPr>
            <a:spLocks noChangeArrowheads="1"/>
          </p:cNvSpPr>
          <p:nvPr/>
        </p:nvSpPr>
        <p:spPr bwMode="auto">
          <a:xfrm>
            <a:off x="304800" y="0"/>
            <a:ext cx="4800600" cy="779463"/>
          </a:xfrm>
          <a:prstGeom prst="roundRect">
            <a:avLst>
              <a:gd name="adj" fmla="val 28685"/>
            </a:avLst>
          </a:prstGeom>
          <a:solidFill>
            <a:schemeClr val="tx2">
              <a:lumMod val="50000"/>
            </a:schemeClr>
          </a:solidFill>
          <a:ln w="57150" cmpd="thickThin">
            <a:solidFill>
              <a:srgbClr val="FFCC66"/>
            </a:solidFill>
            <a:round/>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28681" name="AutoShape 21"/>
          <p:cNvSpPr>
            <a:spLocks noChangeArrowheads="1"/>
          </p:cNvSpPr>
          <p:nvPr/>
        </p:nvSpPr>
        <p:spPr bwMode="auto">
          <a:xfrm>
            <a:off x="6705600" y="0"/>
            <a:ext cx="2438400" cy="779463"/>
          </a:xfrm>
          <a:prstGeom prst="roundRect">
            <a:avLst>
              <a:gd name="adj" fmla="val 28685"/>
            </a:avLst>
          </a:prstGeom>
          <a:gradFill rotWithShape="1">
            <a:gsLst>
              <a:gs pos="0">
                <a:srgbClr val="FF0000"/>
              </a:gs>
              <a:gs pos="100000">
                <a:srgbClr val="800000"/>
              </a:gs>
            </a:gsLst>
            <a:path path="shape">
              <a:fillToRect l="50000" t="50000" r="50000" b="50000"/>
            </a:path>
          </a:gradFill>
          <a:ln w="57150" cmpd="thinThick">
            <a:solidFill>
              <a:srgbClr val="FF6600"/>
            </a:solidFill>
            <a:round/>
            <a:headEnd/>
            <a:tailEnd/>
          </a:ln>
        </p:spPr>
        <p:txBody>
          <a:bodyPr wrap="none" anchor="ct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pic>
        <p:nvPicPr>
          <p:cNvPr id="28682" name="Picture 24" descr="3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05750" y="6477000"/>
            <a:ext cx="10096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5" descr="ThanhTracNguye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 y="64770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52400" y="2057400"/>
            <a:ext cx="8839200" cy="3786188"/>
          </a:xfrm>
          <a:prstGeom prst="rect">
            <a:avLst/>
          </a:prstGeom>
          <a:ln>
            <a:solidFill>
              <a:srgbClr val="FF0066"/>
            </a:solidFill>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en-US" sz="8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vi-VN" sz="8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Cấm trẻ em chưa đủ 15 tuổi vào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8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làm việc …</a:t>
            </a:r>
          </a:p>
        </p:txBody>
      </p:sp>
      <p:sp>
        <p:nvSpPr>
          <p:cNvPr id="26" name="Rectangle 25"/>
          <p:cNvSpPr/>
          <p:nvPr/>
        </p:nvSpPr>
        <p:spPr>
          <a:xfrm>
            <a:off x="304800" y="1295400"/>
            <a:ext cx="8534400" cy="5170488"/>
          </a:xfrm>
          <a:prstGeom prst="rect">
            <a:avLst/>
          </a:prstGeom>
          <a:blipFill>
            <a:blip r:embed="rId2"/>
            <a:stretch>
              <a:fillRect/>
            </a:stretch>
          </a:blipFill>
          <a:ln>
            <a:solidFill>
              <a:srgbClr val="FFFF00"/>
            </a:solidFill>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vi-VN"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Cấm sử dụng người </a:t>
            </a:r>
            <a:r>
              <a:rPr kumimoji="0" lang="en-US" sz="6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dưới</a:t>
            </a:r>
            <a:r>
              <a:rPr kumimoji="0" lang="vi-VN"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18 tuổi làm vi</a:t>
            </a:r>
            <a:r>
              <a:rPr kumimoji="0" lang="en-US"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ệ</a:t>
            </a:r>
            <a:r>
              <a:rPr kumimoji="0" lang="vi-VN"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 nặng nhọc, nguy hiểm, tiếp xúc với các chất độc hại.</a:t>
            </a:r>
            <a:endParaRPr kumimoji="0" lang="en-US" sz="6600" b="0" i="0" u="none" strike="noStrike" kern="1200" cap="none" spc="0" normalizeH="0" baseline="0" noProof="0" dirty="0">
              <a:ln>
                <a:noFill/>
              </a:ln>
              <a:solidFill>
                <a:srgbClr val="FFFFFF"/>
              </a:solidFill>
              <a:effectLst/>
              <a:uLnTx/>
              <a:uFillTx/>
              <a:latin typeface="VNI-Times" pitchFamily="2" charset="0"/>
              <a:ea typeface="+mn-ea"/>
              <a:cs typeface="Arial" charset="0"/>
            </a:endParaRPr>
          </a:p>
        </p:txBody>
      </p:sp>
      <p:sp>
        <p:nvSpPr>
          <p:cNvPr id="27" name="Rectangle 26"/>
          <p:cNvSpPr/>
          <p:nvPr/>
        </p:nvSpPr>
        <p:spPr>
          <a:xfrm>
            <a:off x="304800" y="2057400"/>
            <a:ext cx="8534400" cy="3786188"/>
          </a:xfrm>
          <a:prstGeom prst="rect">
            <a:avLst/>
          </a:prstGeom>
          <a:blipFill>
            <a:blip r:embed="rId2"/>
            <a:stretch>
              <a:fillRect/>
            </a:stretch>
          </a:blipFill>
          <a:ln>
            <a:solidFill>
              <a:schemeClr val="tx1"/>
            </a:solidFill>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vi-VN" sz="8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vi-VN" sz="80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Cấm </a:t>
            </a:r>
            <a:r>
              <a:rPr kumimoji="0" lang="vi-VN" sz="80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lạm dụng </a:t>
            </a:r>
            <a:r>
              <a:rPr kumimoji="0" lang="vi-VN" sz="80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cưỡng bức , ng</a:t>
            </a:r>
            <a:r>
              <a:rPr kumimoji="0" lang="en-US" sz="8000" b="1" i="0" u="none" strike="noStrike" kern="1200" cap="none" spc="0" normalizeH="0" baseline="0" noProof="0" dirty="0" err="1">
                <a:ln>
                  <a:noFill/>
                </a:ln>
                <a:solidFill>
                  <a:schemeClr val="bg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ượ</a:t>
            </a:r>
            <a:r>
              <a:rPr kumimoji="0" lang="vi-VN" sz="80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 </a:t>
            </a:r>
            <a:r>
              <a:rPr kumimoji="0" lang="en-US" sz="80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đ</a:t>
            </a:r>
            <a:r>
              <a:rPr kumimoji="0" lang="vi-VN" sz="80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ãi người lao động</a:t>
            </a:r>
            <a:r>
              <a:rPr kumimoji="0" lang="en-US" sz="80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endParaRPr kumimoji="0" lang="vi-VN" sz="80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28" name="TextBox 27"/>
          <p:cNvSpPr txBox="1"/>
          <p:nvPr/>
        </p:nvSpPr>
        <p:spPr>
          <a:xfrm>
            <a:off x="304800" y="101600"/>
            <a:ext cx="4953000"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6</a:t>
            </a:r>
            <a:r>
              <a:rPr kumimoji="0" lang="en-US"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Quy</a:t>
            </a:r>
            <a:r>
              <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định</a:t>
            </a:r>
            <a:r>
              <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của</a:t>
            </a:r>
            <a:r>
              <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Nhà</a:t>
            </a:r>
            <a:r>
              <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nước</a:t>
            </a:r>
            <a:endPar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52780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xit" presetSubtype="0" fill="hold" grpId="1" nodeType="clickEffect">
                                  <p:stCondLst>
                                    <p:cond delay="0"/>
                                  </p:stCondLst>
                                  <p:childTnLst>
                                    <p:animEffect transition="out" filter="wedge">
                                      <p:cBhvr>
                                        <p:cTn id="11" dur="2000"/>
                                        <p:tgtEl>
                                          <p:spTgt spid="24"/>
                                        </p:tgtEl>
                                      </p:cBhvr>
                                    </p:animEffect>
                                    <p:set>
                                      <p:cBhvr>
                                        <p:cTn id="12" dur="1" fill="hold">
                                          <p:stCondLst>
                                            <p:cond delay="1999"/>
                                          </p:stCondLst>
                                        </p:cTn>
                                        <p:tgtEl>
                                          <p:spTgt spid="2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xit" presetSubtype="0" fill="hold" grpId="1" nodeType="clickEffect">
                                  <p:stCondLst>
                                    <p:cond delay="0"/>
                                  </p:stCondLst>
                                  <p:childTnLst>
                                    <p:animEffect transition="out" filter="wedge">
                                      <p:cBhvr>
                                        <p:cTn id="21" dur="2000"/>
                                        <p:tgtEl>
                                          <p:spTgt spid="26"/>
                                        </p:tgtEl>
                                      </p:cBhvr>
                                    </p:animEffect>
                                    <p:set>
                                      <p:cBhvr>
                                        <p:cTn id="22" dur="1" fill="hold">
                                          <p:stCondLst>
                                            <p:cond delay="1999"/>
                                          </p:stCondLst>
                                        </p:cTn>
                                        <p:tgtEl>
                                          <p:spTgt spid="2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6" grpId="0" animBg="1"/>
      <p:bldP spid="26" grpId="1"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466725"/>
          </a:xfrm>
          <a:prstGeom prst="rect">
            <a:avLst/>
          </a:prstGeom>
          <a:solidFill>
            <a:srgbClr val="ACF6FA"/>
          </a:solidFill>
          <a:ln w="9525">
            <a:solidFill>
              <a:srgbClr val="66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Bài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14: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Quyền</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và</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nghĩa</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vụ</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lao</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động</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của</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công</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dân</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Tiết</a:t>
            </a:r>
            <a:r>
              <a:rPr kumimoji="0" lang="en-US" alt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2)</a:t>
            </a:r>
            <a:endParaRPr kumimoji="0" lang="en-US" alt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7651" name="Text Box 4"/>
          <p:cNvSpPr txBox="1">
            <a:spLocks noChangeArrowheads="1"/>
          </p:cNvSpPr>
          <p:nvPr/>
        </p:nvSpPr>
        <p:spPr bwMode="auto">
          <a:xfrm>
            <a:off x="1905000" y="1143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7652" name="Text Box 28"/>
          <p:cNvSpPr txBox="1">
            <a:spLocks noChangeArrowheads="1"/>
          </p:cNvSpPr>
          <p:nvPr/>
        </p:nvSpPr>
        <p:spPr bwMode="auto">
          <a:xfrm>
            <a:off x="-1" y="777958"/>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1.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Khái</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niệm</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lao</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động</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7653" name="Line 5"/>
          <p:cNvSpPr>
            <a:spLocks noChangeShapeType="1"/>
          </p:cNvSpPr>
          <p:nvPr/>
        </p:nvSpPr>
        <p:spPr bwMode="auto">
          <a:xfrm>
            <a:off x="4343400" y="457200"/>
            <a:ext cx="0" cy="640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654" name="Text Box 28"/>
          <p:cNvSpPr txBox="1">
            <a:spLocks noChangeArrowheads="1"/>
          </p:cNvSpPr>
          <p:nvPr/>
        </p:nvSpPr>
        <p:spPr bwMode="auto">
          <a:xfrm>
            <a:off x="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Vai trò của lao động.</a:t>
            </a:r>
          </a:p>
        </p:txBody>
      </p:sp>
      <p:sp>
        <p:nvSpPr>
          <p:cNvPr id="5" name="Text Box 28"/>
          <p:cNvSpPr txBox="1">
            <a:spLocks noChangeArrowheads="1"/>
          </p:cNvSpPr>
          <p:nvPr/>
        </p:nvSpPr>
        <p:spPr bwMode="auto">
          <a:xfrm>
            <a:off x="0" y="1539366"/>
            <a:ext cx="4343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3. Lao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động</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là</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quyền</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và</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nghĩa</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vụ</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của</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công</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dân</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sp>
        <p:nvSpPr>
          <p:cNvPr id="10" name="Text Box 28"/>
          <p:cNvSpPr txBox="1">
            <a:spLocks noChangeArrowheads="1"/>
          </p:cNvSpPr>
          <p:nvPr/>
        </p:nvSpPr>
        <p:spPr bwMode="auto">
          <a:xfrm>
            <a:off x="-152399" y="2314025"/>
            <a:ext cx="434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4</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Hợp</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đồng</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lao</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động</a:t>
            </a:r>
            <a:endPar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11" name="Text Box 28"/>
          <p:cNvSpPr txBox="1">
            <a:spLocks noChangeArrowheads="1"/>
          </p:cNvSpPr>
          <p:nvPr/>
        </p:nvSpPr>
        <p:spPr bwMode="auto">
          <a:xfrm>
            <a:off x="0" y="2775988"/>
            <a:ext cx="434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5.Vai </a:t>
            </a:r>
            <a:r>
              <a:rPr kumimoji="0" lang="en-US" altLang="en-US" sz="24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trò</a:t>
            </a:r>
            <a:r>
              <a:rPr kumimoji="0" lang="en-US" altLang="en-US" sz="24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của</a:t>
            </a:r>
            <a:r>
              <a:rPr kumimoji="0" lang="en-US" altLang="en-US" sz="24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Nhà</a:t>
            </a:r>
            <a:r>
              <a:rPr kumimoji="0" lang="en-US" altLang="en-US" sz="24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nước</a:t>
            </a:r>
            <a:endPar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12" name="Text Box 28"/>
          <p:cNvSpPr txBox="1">
            <a:spLocks noChangeArrowheads="1"/>
          </p:cNvSpPr>
          <p:nvPr/>
        </p:nvSpPr>
        <p:spPr bwMode="auto">
          <a:xfrm>
            <a:off x="0" y="3319665"/>
            <a:ext cx="434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6. </a:t>
            </a:r>
            <a:r>
              <a:rPr kumimoji="0" lang="en-US" altLang="en-US" sz="24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Quy</a:t>
            </a:r>
            <a:r>
              <a:rPr kumimoji="0" lang="en-US" altLang="en-US" sz="24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định</a:t>
            </a:r>
            <a:r>
              <a:rPr kumimoji="0" lang="en-US" altLang="en-US" sz="24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của</a:t>
            </a:r>
            <a:r>
              <a:rPr kumimoji="0" lang="en-US" altLang="en-US" sz="24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Nhà</a:t>
            </a:r>
            <a:r>
              <a:rPr kumimoji="0" lang="en-US" altLang="en-US" sz="24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nước</a:t>
            </a:r>
            <a:endPar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13" name="Text Box 28"/>
          <p:cNvSpPr txBox="1">
            <a:spLocks noChangeArrowheads="1"/>
          </p:cNvSpPr>
          <p:nvPr/>
        </p:nvSpPr>
        <p:spPr bwMode="auto">
          <a:xfrm>
            <a:off x="-1" y="466237"/>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2400" b="1" dirty="0" smtClean="0">
                <a:solidFill>
                  <a:srgbClr val="0000FF"/>
                </a:solidFill>
                <a:latin typeface="Times New Roman" panose="02020603050405020304" pitchFamily="18" charset="0"/>
              </a:rPr>
              <a:t>I. NỘI DUNG BÀI HỌC</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ndParaRPr>
          </a:p>
        </p:txBody>
      </p:sp>
      <p:sp>
        <p:nvSpPr>
          <p:cNvPr id="14" name="Text Box 28"/>
          <p:cNvSpPr txBox="1">
            <a:spLocks noChangeArrowheads="1"/>
          </p:cNvSpPr>
          <p:nvPr/>
        </p:nvSpPr>
        <p:spPr bwMode="auto">
          <a:xfrm>
            <a:off x="-76199" y="3814165"/>
            <a:ext cx="434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II.</a:t>
            </a:r>
            <a:r>
              <a:rPr kumimoji="0" lang="en-US" altLang="en-US" sz="2400" b="0" i="0" u="none" strike="noStrike" kern="1200" cap="none" spc="0" normalizeH="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2400" b="1" i="0" u="none" strike="noStrike" kern="1200" cap="none" spc="0" normalizeH="0" noProof="0" dirty="0" smtClean="0">
                <a:ln>
                  <a:noFill/>
                </a:ln>
                <a:solidFill>
                  <a:srgbClr val="0000FF"/>
                </a:solidFill>
                <a:effectLst/>
                <a:uLnTx/>
                <a:uFillTx/>
                <a:latin typeface="Times New Roman" panose="02020603050405020304" pitchFamily="18" charset="0"/>
                <a:ea typeface="+mn-ea"/>
                <a:cs typeface="+mn-cs"/>
              </a:rPr>
              <a:t>BÀI TẬP</a:t>
            </a:r>
            <a:endPar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811321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linds(horizont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linds(horizontal)">
                                      <p:cBhvr>
                                        <p:cTn id="2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1754</Words>
  <PresentationFormat>On-screen Show (4:3)</PresentationFormat>
  <Paragraphs>191</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.VnArial</vt:lpstr>
      <vt:lpstr>Arial</vt:lpstr>
      <vt:lpstr>Calibri</vt:lpstr>
      <vt:lpstr>Garamond</vt:lpstr>
      <vt:lpstr>Times New Roman</vt:lpstr>
      <vt:lpstr>VNI-Times</vt:lpstr>
      <vt:lpstr>Wingdings</vt:lpstr>
      <vt:lpstr>Office Theme</vt:lpstr>
      <vt:lpstr>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LAO ĐỘNG</vt:lpstr>
      <vt:lpstr>LAO ĐỘNG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2017-09-23T00:04:54Z</dcterms:created>
  <dcterms:modified xsi:type="dcterms:W3CDTF">2022-01-03T13:24:01Z</dcterms:modified>
</cp:coreProperties>
</file>