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29"/>
  </p:notesMasterIdLst>
  <p:sldIdLst>
    <p:sldId id="328" r:id="rId2"/>
    <p:sldId id="329" r:id="rId3"/>
    <p:sldId id="288" r:id="rId4"/>
    <p:sldId id="413" r:id="rId5"/>
    <p:sldId id="293" r:id="rId6"/>
    <p:sldId id="291" r:id="rId7"/>
    <p:sldId id="294" r:id="rId8"/>
    <p:sldId id="290" r:id="rId9"/>
    <p:sldId id="414" r:id="rId10"/>
    <p:sldId id="399" r:id="rId11"/>
    <p:sldId id="408" r:id="rId12"/>
    <p:sldId id="276" r:id="rId13"/>
    <p:sldId id="415" r:id="rId14"/>
    <p:sldId id="416" r:id="rId15"/>
    <p:sldId id="410" r:id="rId16"/>
    <p:sldId id="330" r:id="rId17"/>
    <p:sldId id="411" r:id="rId18"/>
    <p:sldId id="417" r:id="rId19"/>
    <p:sldId id="338" r:id="rId20"/>
    <p:sldId id="302" r:id="rId21"/>
    <p:sldId id="418" r:id="rId22"/>
    <p:sldId id="419" r:id="rId23"/>
    <p:sldId id="331" r:id="rId24"/>
    <p:sldId id="420" r:id="rId25"/>
    <p:sldId id="334" r:id="rId26"/>
    <p:sldId id="332" r:id="rId27"/>
    <p:sldId id="333" r:id="rId28"/>
  </p:sldIdLst>
  <p:sldSz cx="12192000" cy="6858000"/>
  <p:notesSz cx="6858000" cy="9144000"/>
  <p:custDataLst>
    <p:tags r:id="rId3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iAYYJ+CqvYrdf855CZJbdxdgcPU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1" clrIdx="0">
    <p:extLst>
      <p:ext uri="{19B8F6BF-5375-455C-9EA6-DF929625EA0E}">
        <p15:presenceInfo xmlns:p15="http://schemas.microsoft.com/office/powerpoint/2012/main" userId="D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FF00"/>
    <a:srgbClr val="0000FF"/>
    <a:srgbClr val="FF00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5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35" Type="http://customschemas.google.com/relationships/presentationmetadata" Target="meta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43741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7171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9538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4676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2067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5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4738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9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8227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230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081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7139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282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7003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811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847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741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63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203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694" r:id="rId4"/>
    <p:sldLayoutId id="2147483695" r:id="rId5"/>
    <p:sldLayoutId id="2147483713" r:id="rId6"/>
    <p:sldLayoutId id="214748371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jpg"/><Relationship Id="rId10" Type="http://schemas.openxmlformats.org/officeDocument/2006/relationships/image" Target="../media/image8.GIF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11.GIF"/><Relationship Id="rId4" Type="http://schemas.openxmlformats.org/officeDocument/2006/relationships/image" Target="../media/image10.jp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11.GIF"/><Relationship Id="rId4" Type="http://schemas.openxmlformats.org/officeDocument/2006/relationships/image" Target="../media/image10.jpg"/><Relationship Id="rId9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11.GIF"/><Relationship Id="rId4" Type="http://schemas.openxmlformats.org/officeDocument/2006/relationships/image" Target="../media/image10.jpg"/><Relationship Id="rId9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jpg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6010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4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1280625"/>
            <a:ext cx="12433110" cy="3485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7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22: 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Vẽ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thẳng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song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song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89983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B10F8B-D97E-378D-D7BE-DB8D9A6B6C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2725656" y="2159912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 PHÁ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1E3D62-4169-88B3-2440-34C5FD09952D}"/>
              </a:ext>
            </a:extLst>
          </p:cNvPr>
          <p:cNvSpPr/>
          <p:nvPr/>
        </p:nvSpPr>
        <p:spPr>
          <a:xfrm>
            <a:off x="293430" y="275412"/>
            <a:ext cx="5999356" cy="57986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THỰC HÀNH VẼ ĐƯỜNG THẲNG SONG </a:t>
            </a:r>
            <a:r>
              <a:rPr lang="en-US" sz="2000" b="1" dirty="0" err="1"/>
              <a:t>SONG</a:t>
            </a:r>
            <a:endParaRPr lang="en-US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2E276F-E355-A32A-59D2-7C5D5895788C}"/>
              </a:ext>
            </a:extLst>
          </p:cNvPr>
          <p:cNvSpPr txBox="1"/>
          <p:nvPr/>
        </p:nvSpPr>
        <p:spPr>
          <a:xfrm>
            <a:off x="5624804" y="2070811"/>
            <a:ext cx="6205649" cy="3344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0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2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  <a:r>
              <a:rPr lang="en-US" sz="2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ê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êke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AB,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qua E,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0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2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r>
              <a:rPr lang="en-US" sz="2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0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2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</a:t>
            </a:r>
            <a:r>
              <a:rPr lang="en-US" sz="2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ê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ê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EM.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qua E,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D.</a:t>
            </a:r>
          </a:p>
          <a:p>
            <a:pPr algn="just"/>
            <a:r>
              <a:rPr lang="en-US" sz="2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0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2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</a:t>
            </a:r>
            <a:r>
              <a:rPr lang="en-US" sz="2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ED.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AB.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B8B05E-0FFF-7690-7952-EB936EA55861}"/>
              </a:ext>
            </a:extLst>
          </p:cNvPr>
          <p:cNvCxnSpPr/>
          <p:nvPr/>
        </p:nvCxnSpPr>
        <p:spPr>
          <a:xfrm>
            <a:off x="735981" y="4714479"/>
            <a:ext cx="338997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B05D5A6-AD3F-E4F0-BF11-3D84B9C6FC5F}"/>
              </a:ext>
            </a:extLst>
          </p:cNvPr>
          <p:cNvSpPr txBox="1"/>
          <p:nvPr/>
        </p:nvSpPr>
        <p:spPr>
          <a:xfrm>
            <a:off x="1823478" y="2546687"/>
            <a:ext cx="4391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441A44-4518-D64E-B1F2-5E36228A6F29}"/>
              </a:ext>
            </a:extLst>
          </p:cNvPr>
          <p:cNvSpPr txBox="1"/>
          <p:nvPr/>
        </p:nvSpPr>
        <p:spPr>
          <a:xfrm>
            <a:off x="779642" y="4714479"/>
            <a:ext cx="477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A00416-1385-178E-4A83-4C9B4F102992}"/>
              </a:ext>
            </a:extLst>
          </p:cNvPr>
          <p:cNvSpPr txBox="1"/>
          <p:nvPr/>
        </p:nvSpPr>
        <p:spPr>
          <a:xfrm>
            <a:off x="3727697" y="4714479"/>
            <a:ext cx="442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4ED0881E-652C-5831-F15A-C05438B70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445" y="2183653"/>
            <a:ext cx="1585912" cy="25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 descr="ButChi">
            <a:extLst>
              <a:ext uri="{FF2B5EF4-FFF2-40B4-BE49-F238E27FC236}">
                <a16:creationId xmlns:a16="http://schemas.microsoft.com/office/drawing/2014/main" id="{77656D62-54B1-9690-26C3-AF94418E9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1337">
            <a:off x="904296" y="3721785"/>
            <a:ext cx="1182688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AA9F8B-8D78-2D1F-CF52-35C7B4EA3E8D}"/>
              </a:ext>
            </a:extLst>
          </p:cNvPr>
          <p:cNvCxnSpPr>
            <a:cxnSpLocks/>
          </p:cNvCxnSpPr>
          <p:nvPr/>
        </p:nvCxnSpPr>
        <p:spPr>
          <a:xfrm>
            <a:off x="2010255" y="2721187"/>
            <a:ext cx="0" cy="263133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E77C2C0-64C4-7BEE-8252-7DACA29FED00}"/>
              </a:ext>
            </a:extLst>
          </p:cNvPr>
          <p:cNvSpPr txBox="1"/>
          <p:nvPr/>
        </p:nvSpPr>
        <p:spPr>
          <a:xfrm>
            <a:off x="1518561" y="2674695"/>
            <a:ext cx="469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n-lt"/>
              </a:rPr>
              <a:t>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A53AF5-63FE-79F9-C2BE-FD92E06B6944}"/>
              </a:ext>
            </a:extLst>
          </p:cNvPr>
          <p:cNvSpPr txBox="1"/>
          <p:nvPr/>
        </p:nvSpPr>
        <p:spPr>
          <a:xfrm>
            <a:off x="1567829" y="3412454"/>
            <a:ext cx="469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+mn-lt"/>
              </a:rPr>
              <a:t>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2E2C9A-984B-9BEA-A986-DED314314B2D}"/>
              </a:ext>
            </a:extLst>
          </p:cNvPr>
          <p:cNvSpPr txBox="1"/>
          <p:nvPr/>
        </p:nvSpPr>
        <p:spPr>
          <a:xfrm>
            <a:off x="1820318" y="3118464"/>
            <a:ext cx="469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1E7FCB-1488-D618-5CBA-20410971113B}"/>
              </a:ext>
            </a:extLst>
          </p:cNvPr>
          <p:cNvSpPr txBox="1"/>
          <p:nvPr/>
        </p:nvSpPr>
        <p:spPr>
          <a:xfrm>
            <a:off x="293430" y="988979"/>
            <a:ext cx="11184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+mn-lt"/>
              </a:rPr>
              <a:t>Vẽ</a:t>
            </a:r>
            <a:r>
              <a:rPr lang="en-US" sz="2400" b="1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n-lt"/>
              </a:rPr>
              <a:t>đường</a:t>
            </a:r>
            <a:r>
              <a:rPr lang="en-US" sz="2400" b="1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n-lt"/>
              </a:rPr>
              <a:t>thẳng</a:t>
            </a:r>
            <a:r>
              <a:rPr lang="en-US" sz="2400" b="1" dirty="0">
                <a:solidFill>
                  <a:srgbClr val="7030A0"/>
                </a:solidFill>
                <a:latin typeface="+mn-lt"/>
              </a:rPr>
              <a:t> CD </a:t>
            </a:r>
            <a:r>
              <a:rPr lang="en-US" sz="2400" b="1" dirty="0" err="1">
                <a:solidFill>
                  <a:srgbClr val="7030A0"/>
                </a:solidFill>
                <a:latin typeface="+mn-lt"/>
              </a:rPr>
              <a:t>đi</a:t>
            </a:r>
            <a:r>
              <a:rPr lang="en-US" sz="2400" b="1" dirty="0">
                <a:solidFill>
                  <a:srgbClr val="7030A0"/>
                </a:solidFill>
                <a:latin typeface="+mn-lt"/>
              </a:rPr>
              <a:t> qua </a:t>
            </a:r>
            <a:r>
              <a:rPr lang="en-US" sz="2400" b="1" dirty="0" err="1">
                <a:solidFill>
                  <a:srgbClr val="7030A0"/>
                </a:solidFill>
                <a:latin typeface="+mn-lt"/>
              </a:rPr>
              <a:t>điểm</a:t>
            </a:r>
            <a:r>
              <a:rPr lang="en-US" sz="2400" b="1" dirty="0">
                <a:solidFill>
                  <a:srgbClr val="7030A0"/>
                </a:solidFill>
                <a:latin typeface="+mn-lt"/>
              </a:rPr>
              <a:t> E </a:t>
            </a:r>
            <a:r>
              <a:rPr lang="en-US" sz="2400" b="1" dirty="0" err="1">
                <a:solidFill>
                  <a:srgbClr val="7030A0"/>
                </a:solidFill>
                <a:latin typeface="+mn-lt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+mn-lt"/>
              </a:rPr>
              <a:t> song </a:t>
            </a:r>
            <a:r>
              <a:rPr lang="en-US" sz="2400" b="1" dirty="0" err="1">
                <a:solidFill>
                  <a:srgbClr val="7030A0"/>
                </a:solidFill>
                <a:latin typeface="+mn-lt"/>
              </a:rPr>
              <a:t>song</a:t>
            </a:r>
            <a:r>
              <a:rPr lang="en-US" sz="2400" b="1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n-lt"/>
              </a:rPr>
              <a:t>với</a:t>
            </a:r>
            <a:r>
              <a:rPr lang="en-US" sz="2400" b="1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n-lt"/>
              </a:rPr>
              <a:t>đường</a:t>
            </a:r>
            <a:r>
              <a:rPr lang="en-US" sz="2400" b="1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n-lt"/>
              </a:rPr>
              <a:t>thẳng</a:t>
            </a:r>
            <a:r>
              <a:rPr lang="en-US" sz="2400" b="1" dirty="0">
                <a:solidFill>
                  <a:srgbClr val="7030A0"/>
                </a:solidFill>
                <a:latin typeface="+mn-lt"/>
              </a:rPr>
              <a:t> AB.</a:t>
            </a:r>
          </a:p>
        </p:txBody>
      </p:sp>
      <p:pic>
        <p:nvPicPr>
          <p:cNvPr id="21" name="Picture 10">
            <a:extLst>
              <a:ext uri="{FF2B5EF4-FFF2-40B4-BE49-F238E27FC236}">
                <a16:creationId xmlns:a16="http://schemas.microsoft.com/office/drawing/2014/main" id="{4ED05229-9946-96B9-D329-02253C094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00152" y="2666152"/>
            <a:ext cx="1585912" cy="25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9430D71-7945-C973-FEF1-DDEA5F12DC7D}"/>
              </a:ext>
            </a:extLst>
          </p:cNvPr>
          <p:cNvSpPr txBox="1"/>
          <p:nvPr/>
        </p:nvSpPr>
        <p:spPr>
          <a:xfrm>
            <a:off x="3218848" y="2538741"/>
            <a:ext cx="469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0372FC-1155-E16B-3A93-0613095A859A}"/>
              </a:ext>
            </a:extLst>
          </p:cNvPr>
          <p:cNvSpPr txBox="1"/>
          <p:nvPr/>
        </p:nvSpPr>
        <p:spPr>
          <a:xfrm>
            <a:off x="3218848" y="2679488"/>
            <a:ext cx="469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+mn-lt"/>
              </a:rPr>
              <a:t>D</a:t>
            </a:r>
          </a:p>
        </p:txBody>
      </p:sp>
      <p:pic>
        <p:nvPicPr>
          <p:cNvPr id="25" name="Picture 25" descr="ButChi">
            <a:extLst>
              <a:ext uri="{FF2B5EF4-FFF2-40B4-BE49-F238E27FC236}">
                <a16:creationId xmlns:a16="http://schemas.microsoft.com/office/drawing/2014/main" id="{2C91A901-D566-2F9A-6C06-2B7AEE723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1337">
            <a:off x="907956" y="2113312"/>
            <a:ext cx="1182688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FC45082-C4CD-1DE5-4933-5BFBD926CA30}"/>
              </a:ext>
            </a:extLst>
          </p:cNvPr>
          <p:cNvCxnSpPr>
            <a:cxnSpLocks/>
          </p:cNvCxnSpPr>
          <p:nvPr/>
        </p:nvCxnSpPr>
        <p:spPr>
          <a:xfrm>
            <a:off x="735981" y="3118464"/>
            <a:ext cx="3726837" cy="2014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63A6CC2-1B3F-69A5-3939-F35CCD0B6557}"/>
              </a:ext>
            </a:extLst>
          </p:cNvPr>
          <p:cNvSpPr txBox="1"/>
          <p:nvPr/>
        </p:nvSpPr>
        <p:spPr>
          <a:xfrm>
            <a:off x="32636" y="5483923"/>
            <a:ext cx="8725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+mn-lt"/>
              </a:rPr>
              <a:t>*</a:t>
            </a:r>
            <a:r>
              <a:rPr lang="en-US" sz="2400" b="1" dirty="0" err="1">
                <a:solidFill>
                  <a:srgbClr val="7030A0"/>
                </a:solidFill>
                <a:latin typeface="+mn-lt"/>
              </a:rPr>
              <a:t>Trường</a:t>
            </a:r>
            <a:r>
              <a:rPr lang="en-US" sz="2400" b="1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n-lt"/>
              </a:rPr>
              <a:t>hợp</a:t>
            </a:r>
            <a:r>
              <a:rPr lang="en-US" sz="2400" b="1" dirty="0">
                <a:solidFill>
                  <a:srgbClr val="7030A0"/>
                </a:solidFill>
                <a:latin typeface="+mn-lt"/>
              </a:rPr>
              <a:t>: </a:t>
            </a:r>
            <a:r>
              <a:rPr lang="en-US" sz="2400" b="1" dirty="0" err="1">
                <a:solidFill>
                  <a:srgbClr val="7030A0"/>
                </a:solidFill>
                <a:latin typeface="+mn-lt"/>
              </a:rPr>
              <a:t>Điểm</a:t>
            </a:r>
            <a:r>
              <a:rPr lang="en-US" sz="2400" b="1" dirty="0">
                <a:solidFill>
                  <a:srgbClr val="7030A0"/>
                </a:solidFill>
                <a:latin typeface="+mn-lt"/>
              </a:rPr>
              <a:t> E </a:t>
            </a:r>
            <a:r>
              <a:rPr lang="en-US" sz="2400" b="1" dirty="0" err="1">
                <a:solidFill>
                  <a:srgbClr val="7030A0"/>
                </a:solidFill>
                <a:latin typeface="+mn-lt"/>
              </a:rPr>
              <a:t>nằm</a:t>
            </a:r>
            <a:r>
              <a:rPr lang="en-US" sz="2400" b="1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n-lt"/>
              </a:rPr>
              <a:t>trên</a:t>
            </a:r>
            <a:r>
              <a:rPr lang="en-US" sz="2400" b="1" dirty="0">
                <a:solidFill>
                  <a:srgbClr val="7030A0"/>
                </a:solidFill>
                <a:latin typeface="+mn-lt"/>
              </a:rPr>
              <a:t>  </a:t>
            </a:r>
            <a:r>
              <a:rPr lang="en-US" sz="2400" b="1" dirty="0" err="1">
                <a:solidFill>
                  <a:srgbClr val="7030A0"/>
                </a:solidFill>
                <a:latin typeface="+mn-lt"/>
              </a:rPr>
              <a:t>đường</a:t>
            </a:r>
            <a:r>
              <a:rPr lang="en-US" sz="2400" b="1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n-lt"/>
              </a:rPr>
              <a:t>thẳng</a:t>
            </a:r>
            <a:r>
              <a:rPr lang="en-US" sz="2400" b="1" dirty="0">
                <a:solidFill>
                  <a:srgbClr val="7030A0"/>
                </a:solidFill>
                <a:latin typeface="+mn-lt"/>
              </a:rPr>
              <a:t> AB. </a:t>
            </a:r>
          </a:p>
        </p:txBody>
      </p:sp>
    </p:spTree>
    <p:extLst>
      <p:ext uri="{BB962C8B-B14F-4D97-AF65-F5344CB8AC3E}">
        <p14:creationId xmlns:p14="http://schemas.microsoft.com/office/powerpoint/2010/main" val="15170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15 0.00741 L -0.16185 0.0074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0.00143 -0.2826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25 4.44444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3" grpId="0"/>
      <p:bldP spid="13" grpId="1"/>
      <p:bldP spid="19" grpId="0"/>
      <p:bldP spid="22" grpId="0"/>
      <p:bldP spid="23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A6F3B4-E51C-D0BC-5993-A0451C6D6E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00" t="2449" r="8823" b="1134"/>
          <a:stretch/>
        </p:blipFill>
        <p:spPr>
          <a:xfrm>
            <a:off x="777922" y="457200"/>
            <a:ext cx="10904562" cy="432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07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A6F3B4-E51C-D0BC-5993-A0451C6D6E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00" t="29609" r="51202" b="1134"/>
          <a:stretch/>
        </p:blipFill>
        <p:spPr>
          <a:xfrm>
            <a:off x="982638" y="457201"/>
            <a:ext cx="9472001" cy="5477084"/>
          </a:xfrm>
          <a:prstGeom prst="rect">
            <a:avLst/>
          </a:prstGeom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8DBC971F-F357-B558-B14B-2996D15FB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4281" y="2150391"/>
            <a:ext cx="1585912" cy="457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5754FC-CA41-C17C-0455-41F73EE6634B}"/>
              </a:ext>
            </a:extLst>
          </p:cNvPr>
          <p:cNvCxnSpPr/>
          <p:nvPr/>
        </p:nvCxnSpPr>
        <p:spPr>
          <a:xfrm>
            <a:off x="3779520" y="3579808"/>
            <a:ext cx="4724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utChi">
            <a:extLst>
              <a:ext uri="{FF2B5EF4-FFF2-40B4-BE49-F238E27FC236}">
                <a16:creationId xmlns:a16="http://schemas.microsoft.com/office/drawing/2014/main" id="{7C8181EC-5095-4DC8-8B7A-43041D3A4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1337">
            <a:off x="3661474" y="2559841"/>
            <a:ext cx="1182688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498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90DC2D-14C3-3E9C-A9E1-ABB74A7C69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12" t="23579" r="5500" b="1134"/>
          <a:stretch/>
        </p:blipFill>
        <p:spPr>
          <a:xfrm>
            <a:off x="532264" y="382137"/>
            <a:ext cx="10795378" cy="5964072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16A85D68-D02C-1985-D9BB-390E30C47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91986">
            <a:off x="4761505" y="661064"/>
            <a:ext cx="1585912" cy="355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E71B2E-2EC6-F7A7-1B69-17047B762565}"/>
              </a:ext>
            </a:extLst>
          </p:cNvPr>
          <p:cNvCxnSpPr>
            <a:cxnSpLocks/>
          </p:cNvCxnSpPr>
          <p:nvPr/>
        </p:nvCxnSpPr>
        <p:spPr>
          <a:xfrm flipH="1">
            <a:off x="2893325" y="441814"/>
            <a:ext cx="3330055" cy="372075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25" descr="ButChi">
            <a:extLst>
              <a:ext uri="{FF2B5EF4-FFF2-40B4-BE49-F238E27FC236}">
                <a16:creationId xmlns:a16="http://schemas.microsoft.com/office/drawing/2014/main" id="{7072D81C-3BE8-FE91-8CDF-47BF1CA5B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1337">
            <a:off x="3175313" y="1723666"/>
            <a:ext cx="1182688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93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20053 -0.3726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6" y="-1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4CAF003-6366-77B6-3653-014639CF97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AA5190-9343-FA4E-2B44-0B58AA5C90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63" t="16200" r="11687" b="30097"/>
          <a:stretch/>
        </p:blipFill>
        <p:spPr>
          <a:xfrm>
            <a:off x="1463041" y="1519120"/>
            <a:ext cx="9265920" cy="49995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B96245-AC78-55C1-33ED-50355E0006CB}"/>
              </a:ext>
            </a:extLst>
          </p:cNvPr>
          <p:cNvSpPr txBox="1"/>
          <p:nvPr/>
        </p:nvSpPr>
        <p:spPr>
          <a:xfrm>
            <a:off x="594054" y="1057455"/>
            <a:ext cx="2477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+mn-lt"/>
              </a:rPr>
              <a:t>Kết</a:t>
            </a:r>
            <a:r>
              <a:rPr lang="en-US" sz="2400" b="1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n-lt"/>
              </a:rPr>
              <a:t>luận</a:t>
            </a:r>
            <a:r>
              <a:rPr lang="en-US" sz="2400" b="1" dirty="0">
                <a:solidFill>
                  <a:srgbClr val="7030A0"/>
                </a:solidFill>
                <a:latin typeface="+mn-lt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FDA246-B198-1673-3902-F81C37B9B0AE}"/>
              </a:ext>
            </a:extLst>
          </p:cNvPr>
          <p:cNvSpPr txBox="1"/>
          <p:nvPr/>
        </p:nvSpPr>
        <p:spPr>
          <a:xfrm>
            <a:off x="1320800" y="405622"/>
            <a:ext cx="9956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vẽ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2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đường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thẳng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song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song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cần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lưu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ý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gì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? 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797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22279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CBA34F-9B59-C11D-131F-9653362FD4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46" t="4923" r="11369"/>
          <a:stretch/>
        </p:blipFill>
        <p:spPr>
          <a:xfrm>
            <a:off x="764274" y="327547"/>
            <a:ext cx="10768083" cy="363030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8358E38-AD08-856C-FAC2-F9CF34A2AB35}"/>
              </a:ext>
            </a:extLst>
          </p:cNvPr>
          <p:cNvSpPr txBox="1"/>
          <p:nvPr/>
        </p:nvSpPr>
        <p:spPr>
          <a:xfrm>
            <a:off x="764275" y="4121624"/>
            <a:ext cx="10768082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kern="100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kern="100" dirty="0" err="1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00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400" kern="100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kern="100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400" kern="100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BX </a:t>
            </a:r>
            <a:r>
              <a:rPr lang="en-US" sz="2400" kern="100" dirty="0" err="1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kern="100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400" kern="100" dirty="0" err="1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2400" kern="100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B song </a:t>
            </a:r>
            <a:r>
              <a:rPr lang="en-US" sz="2400" kern="100" dirty="0" err="1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en-US" sz="2400" kern="100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400" kern="100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AC </a:t>
            </a:r>
            <a:r>
              <a:rPr lang="en-US" sz="2400" kern="100" dirty="0" err="1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kern="100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kern="100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ta </a:t>
            </a:r>
            <a:r>
              <a:rPr lang="en-US" sz="2400" kern="100" dirty="0" err="1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kern="100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kern="100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400" kern="100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kern="100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400" kern="100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BX </a:t>
            </a:r>
            <a:r>
              <a:rPr lang="en-US" sz="2400" kern="100" dirty="0" err="1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400" kern="100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400" kern="100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kern="100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400" kern="100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AB.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0716333-5A8F-2BDF-0547-722664E2B62E}"/>
              </a:ext>
            </a:extLst>
          </p:cNvPr>
          <p:cNvCxnSpPr/>
          <p:nvPr/>
        </p:nvCxnSpPr>
        <p:spPr>
          <a:xfrm>
            <a:off x="7929349" y="928048"/>
            <a:ext cx="297521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7A278B7-3FD2-7FF5-C0FE-ACB89A0E3254}"/>
              </a:ext>
            </a:extLst>
          </p:cNvPr>
          <p:cNvSpPr txBox="1"/>
          <p:nvPr/>
        </p:nvSpPr>
        <p:spPr>
          <a:xfrm>
            <a:off x="10456460" y="540745"/>
            <a:ext cx="448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558684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CBA34F-9B59-C11D-131F-9653362FD4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46" t="4923" r="11369"/>
          <a:stretch/>
        </p:blipFill>
        <p:spPr>
          <a:xfrm>
            <a:off x="764274" y="327547"/>
            <a:ext cx="10768083" cy="29752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43A1892-2056-33D7-F2E5-F9C47850DA95}"/>
              </a:ext>
            </a:extLst>
          </p:cNvPr>
          <p:cNvSpPr txBox="1"/>
          <p:nvPr/>
        </p:nvSpPr>
        <p:spPr>
          <a:xfrm>
            <a:off x="659643" y="3189336"/>
            <a:ext cx="11241205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b.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Để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vẽ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đường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thẳng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CY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vuông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góc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cạnh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AC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thì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ta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được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đường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thẳng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 CY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đi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qua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đỉnh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C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song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song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cạnh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AB.</a:t>
            </a:r>
          </a:p>
          <a:p>
            <a:pPr algn="just"/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Đặt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êke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sao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cho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đỉnh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góc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vuông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êke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trùng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đỉnh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C.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Cạnh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góc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vuông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thứ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nhất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êke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nằm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trên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cạnh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AC.</a:t>
            </a:r>
          </a:p>
          <a:p>
            <a:pPr algn="just"/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Trên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cạnh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góc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vuông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thứ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2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êke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lấy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điểm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Y.</a:t>
            </a:r>
          </a:p>
          <a:p>
            <a:pPr algn="just"/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Kẻ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đường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thẳng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đi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qua 2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điểm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C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Y ta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vẽ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được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đường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thẳng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 CY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đi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qua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đỉnh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C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song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song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cạnh</a:t>
            </a:r>
            <a:r>
              <a:rPr lang="en-US" sz="2400" kern="1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AB.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C91BD1-4279-2A10-013A-94C3B9B8D96E}"/>
              </a:ext>
            </a:extLst>
          </p:cNvPr>
          <p:cNvCxnSpPr>
            <a:cxnSpLocks/>
          </p:cNvCxnSpPr>
          <p:nvPr/>
        </p:nvCxnSpPr>
        <p:spPr>
          <a:xfrm>
            <a:off x="10822675" y="327547"/>
            <a:ext cx="0" cy="2579429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A79090A-852E-DE98-3B70-E2E39B45E417}"/>
              </a:ext>
            </a:extLst>
          </p:cNvPr>
          <p:cNvSpPr txBox="1"/>
          <p:nvPr/>
        </p:nvSpPr>
        <p:spPr>
          <a:xfrm>
            <a:off x="10953466" y="457200"/>
            <a:ext cx="448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737195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A35C76-2806-E699-A211-0B2B053EA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2936"/>
            <a:ext cx="12192000" cy="665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61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931124" y="3258774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81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7"/>
          <a:stretch/>
        </p:blipFill>
        <p:spPr>
          <a:xfrm>
            <a:off x="0" y="0"/>
            <a:ext cx="12192000" cy="6391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044FEA-6D46-7AA9-FB0C-A5CFCD7BE5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500" t="38468" r="27334" b="1355"/>
          <a:stretch/>
        </p:blipFill>
        <p:spPr>
          <a:xfrm>
            <a:off x="304800" y="264159"/>
            <a:ext cx="11358880" cy="612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09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7"/>
          <a:stretch/>
        </p:blipFill>
        <p:spPr>
          <a:xfrm>
            <a:off x="0" y="0"/>
            <a:ext cx="12192000" cy="63911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893BDE-E89C-87E3-1ADF-A7C93DFB53AC}"/>
              </a:ext>
            </a:extLst>
          </p:cNvPr>
          <p:cNvSpPr txBox="1"/>
          <p:nvPr/>
        </p:nvSpPr>
        <p:spPr>
          <a:xfrm>
            <a:off x="447040" y="19785"/>
            <a:ext cx="10850880" cy="3867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a/ Hai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phố</a:t>
            </a:r>
            <a:r>
              <a:rPr lang="en-US" sz="2800" dirty="0"/>
              <a:t> song </a:t>
            </a:r>
            <a:r>
              <a:rPr lang="en-US" sz="2800" dirty="0" err="1"/>
              <a:t>song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  </a:t>
            </a:r>
            <a:r>
              <a:rPr lang="en-US" sz="2800" dirty="0" err="1"/>
              <a:t>Patsteur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Nam </a:t>
            </a:r>
            <a:r>
              <a:rPr lang="en-US" sz="2800" dirty="0" err="1"/>
              <a:t>Kì</a:t>
            </a:r>
            <a:r>
              <a:rPr lang="en-US" sz="2800" dirty="0"/>
              <a:t> </a:t>
            </a:r>
            <a:r>
              <a:rPr lang="en-US" sz="2800" dirty="0" err="1"/>
              <a:t>Khởi</a:t>
            </a:r>
            <a:r>
              <a:rPr lang="en-US" sz="2800" dirty="0"/>
              <a:t> </a:t>
            </a:r>
            <a:r>
              <a:rPr lang="en-US" sz="2800" dirty="0" err="1"/>
              <a:t>Nghĩa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  Lê </a:t>
            </a:r>
            <a:r>
              <a:rPr lang="en-US" sz="2800" dirty="0" err="1"/>
              <a:t>Duẩn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Hàn</a:t>
            </a:r>
            <a:r>
              <a:rPr lang="en-US" sz="2800" dirty="0"/>
              <a:t> </a:t>
            </a:r>
            <a:r>
              <a:rPr lang="en-US" sz="2800" dirty="0" err="1"/>
              <a:t>Thuyên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  </a:t>
            </a:r>
            <a:r>
              <a:rPr lang="en-US" sz="2800" dirty="0" err="1"/>
              <a:t>Hàn</a:t>
            </a:r>
            <a:r>
              <a:rPr lang="en-US" sz="2800" dirty="0"/>
              <a:t> </a:t>
            </a:r>
            <a:r>
              <a:rPr lang="en-US" sz="2800" dirty="0" err="1"/>
              <a:t>Thuyên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Nguyễn Du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  Lê </a:t>
            </a:r>
            <a:r>
              <a:rPr lang="en-US" sz="2800" dirty="0" err="1"/>
              <a:t>Duẩn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Nguyễn Du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B42FE2-5C3E-D041-8155-FB9078F29F78}"/>
              </a:ext>
            </a:extLst>
          </p:cNvPr>
          <p:cNvSpPr txBox="1"/>
          <p:nvPr/>
        </p:nvSpPr>
        <p:spPr>
          <a:xfrm>
            <a:off x="670560" y="3429000"/>
            <a:ext cx="1085088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b/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ở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 30-4,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ấy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Dinh </a:t>
            </a:r>
            <a:r>
              <a:rPr lang="en-US" sz="2800" dirty="0" err="1"/>
              <a:t>Thống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phố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  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  -  Lê </a:t>
            </a:r>
            <a:r>
              <a:rPr lang="en-US" sz="2800" dirty="0" err="1"/>
              <a:t>Duẩn</a:t>
            </a:r>
            <a:r>
              <a:rPr lang="en-US" sz="2800" dirty="0"/>
              <a:t>  </a:t>
            </a:r>
            <a:r>
              <a:rPr lang="en-US" sz="2800" dirty="0" err="1"/>
              <a:t>đến</a:t>
            </a:r>
            <a:r>
              <a:rPr lang="en-US" sz="2800" dirty="0"/>
              <a:t> Nam </a:t>
            </a:r>
            <a:r>
              <a:rPr lang="en-US" sz="2800" dirty="0" err="1"/>
              <a:t>Kì</a:t>
            </a:r>
            <a:r>
              <a:rPr lang="en-US" sz="2800" dirty="0"/>
              <a:t> </a:t>
            </a:r>
            <a:r>
              <a:rPr lang="en-US" sz="2800" dirty="0" err="1"/>
              <a:t>Khởi</a:t>
            </a:r>
            <a:r>
              <a:rPr lang="en-US" sz="2800" dirty="0"/>
              <a:t> </a:t>
            </a:r>
            <a:r>
              <a:rPr lang="en-US" sz="2800" dirty="0" err="1"/>
              <a:t>Nghĩa</a:t>
            </a:r>
            <a:r>
              <a:rPr lang="en-US" sz="2800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  - </a:t>
            </a:r>
            <a:r>
              <a:rPr lang="en-US" sz="2800" dirty="0" err="1"/>
              <a:t>Hàn</a:t>
            </a:r>
            <a:r>
              <a:rPr lang="en-US" sz="2800" dirty="0"/>
              <a:t> </a:t>
            </a:r>
            <a:r>
              <a:rPr lang="en-US" sz="2800" dirty="0" err="1"/>
              <a:t>Thuyên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Nam </a:t>
            </a:r>
            <a:r>
              <a:rPr lang="en-US" sz="2800" dirty="0" err="1"/>
              <a:t>Kì</a:t>
            </a:r>
            <a:r>
              <a:rPr lang="en-US" sz="2800" dirty="0"/>
              <a:t> </a:t>
            </a:r>
            <a:r>
              <a:rPr lang="en-US" sz="2800" dirty="0" err="1"/>
              <a:t>Khởi</a:t>
            </a:r>
            <a:r>
              <a:rPr lang="en-US" sz="2800" dirty="0"/>
              <a:t> </a:t>
            </a:r>
            <a:r>
              <a:rPr lang="en-US" sz="2800" dirty="0" err="1"/>
              <a:t>Nghĩa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6287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VẬN DỤNG,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239446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DA04F-F9D5-4C4E-8769-FE440794A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" y="122976"/>
            <a:ext cx="12045696" cy="66933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242E43-1FE3-4375-B84F-15FC06509ABA}"/>
              </a:ext>
            </a:extLst>
          </p:cNvPr>
          <p:cNvSpPr txBox="1"/>
          <p:nvPr/>
        </p:nvSpPr>
        <p:spPr>
          <a:xfrm>
            <a:off x="2524836" y="3238259"/>
            <a:ext cx="743803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28687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3ADB9E-DBE2-7FAC-A4C3-4BBC53D7B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141"/>
            <a:ext cx="12192000" cy="475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83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50B81D0-831D-FE91-957E-2EB8E0B16D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680945" cy="665749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F7AF9C5-3323-601D-2DDA-B334322A0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709" y="819271"/>
            <a:ext cx="3510277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21FCFF19-5747-22B6-9DDF-B60D0BC22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06" y="776450"/>
            <a:ext cx="3638381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454BBE46-7AED-D9C6-05F1-2688E551E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308" y="803583"/>
            <a:ext cx="3991924" cy="397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3B9F785-8A90-B847-0E1D-2327097C5D34}"/>
              </a:ext>
            </a:extLst>
          </p:cNvPr>
          <p:cNvSpPr/>
          <p:nvPr/>
        </p:nvSpPr>
        <p:spPr>
          <a:xfrm>
            <a:off x="858006" y="5515382"/>
            <a:ext cx="11315060" cy="9367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tới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,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song </a:t>
            </a:r>
            <a:r>
              <a:rPr lang="en-US" sz="2400" dirty="0" err="1"/>
              <a:t>song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. Em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kể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958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294825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15166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39949D1-C53E-4B15-88AE-59580C1A0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4299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726" y="-474740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23812" y="141223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Ong</a:t>
            </a:r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168718" y="215762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đi</a:t>
            </a:r>
            <a:endParaRPr lang="en-US" sz="6600" dirty="0">
              <a:latin typeface="UTM Avo" panose="02040603050506020204" pitchFamily="18" charset="0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492513" y="279986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hoa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4308087" y="1411557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tìm</a:t>
            </a:r>
            <a:endParaRPr lang="en-US" sz="6600" dirty="0">
              <a:latin typeface="UTM Avo" panose="0204060305050602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99" y="3436622"/>
            <a:ext cx="2650039" cy="266181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31B07B-D237-4767-B404-DF663FB29702}"/>
              </a:ext>
            </a:extLst>
          </p:cNvPr>
          <p:cNvSpPr/>
          <p:nvPr/>
        </p:nvSpPr>
        <p:spPr>
          <a:xfrm>
            <a:off x="1393890" y="3837982"/>
            <a:ext cx="9877294" cy="2391394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/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sang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458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AC784F-9E49-4021-AFFB-447E09884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429983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864490" y="618683"/>
            <a:ext cx="9911362" cy="3685151"/>
          </a:xfrm>
          <a:prstGeom prst="hexagon">
            <a:avLst/>
          </a:prstGeom>
          <a:gradFill flip="none" rotWithShape="1">
            <a:gsLst>
              <a:gs pos="32000">
                <a:schemeClr val="accent4">
                  <a:lumMod val="60000"/>
                  <a:lumOff val="40000"/>
                </a:schemeClr>
              </a:gs>
              <a:gs pos="83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Ong Non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đang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tìm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bông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hoa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để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hút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Nhưng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chú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Ong Non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muốn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hút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hoa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thì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phải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trả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lời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câu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hỏi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hãy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giúp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Ong Non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hút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thật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nhiều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hoa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nhé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526" y="-396241"/>
            <a:ext cx="2857500" cy="2857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0" y="3713435"/>
            <a:ext cx="2206387" cy="22161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010236"/>
            <a:ext cx="3190875" cy="25871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5881">
            <a:off x="9180415" y="3527933"/>
            <a:ext cx="3190875" cy="25871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6079">
            <a:off x="7942489" y="3144691"/>
            <a:ext cx="3190875" cy="258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90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15EA661-12F6-4964-9871-097828769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63099"/>
            <a:ext cx="12191999" cy="6446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9" y="2334987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05874" y="5153510"/>
            <a:ext cx="2687136" cy="1607820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439" y="2219174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9128716" y="5115591"/>
            <a:ext cx="2641491" cy="1682345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40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3243312" y="5115591"/>
            <a:ext cx="2727616" cy="164573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103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129068" y="5115591"/>
            <a:ext cx="2849922" cy="164573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9E3267-3ED4-1324-9210-6FFF0187CB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971" t="23933" r="35586"/>
          <a:stretch/>
        </p:blipFill>
        <p:spPr>
          <a:xfrm>
            <a:off x="560447" y="5515762"/>
            <a:ext cx="2134296" cy="12144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FF997B-6183-46A5-5B9B-390F728B7C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525" t="23933" r="65090"/>
          <a:stretch/>
        </p:blipFill>
        <p:spPr>
          <a:xfrm>
            <a:off x="3546860" y="5469100"/>
            <a:ext cx="2226273" cy="13388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303B26-072F-C777-FB8A-566E9B2736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9936" t="23933" r="6897"/>
          <a:stretch/>
        </p:blipFill>
        <p:spPr>
          <a:xfrm>
            <a:off x="6495823" y="5434231"/>
            <a:ext cx="2238853" cy="13270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4993FC-6D83-70B7-FFC8-C51FE5DF270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702" t="20339" r="53290" b="40798"/>
          <a:stretch/>
        </p:blipFill>
        <p:spPr>
          <a:xfrm>
            <a:off x="9469617" y="5515762"/>
            <a:ext cx="2161936" cy="11573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8" y="1071563"/>
            <a:ext cx="1546198" cy="1410264"/>
          </a:xfrm>
          <a:prstGeom prst="rect">
            <a:avLst/>
          </a:prstGeom>
        </p:spPr>
      </p:pic>
      <p:sp>
        <p:nvSpPr>
          <p:cNvPr id="2" name="Speech Bubble: Rectangle with Corners Rounded 7">
            <a:extLst>
              <a:ext uri="{FF2B5EF4-FFF2-40B4-BE49-F238E27FC236}">
                <a16:creationId xmlns:a16="http://schemas.microsoft.com/office/drawing/2014/main" id="{6C56153B-6A09-22AA-E57F-E643800FDA29}"/>
              </a:ext>
            </a:extLst>
          </p:cNvPr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song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song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F99A83-81D3-5692-8D3C-3EC4725E4E20}"/>
              </a:ext>
            </a:extLst>
          </p:cNvPr>
          <p:cNvSpPr txBox="1"/>
          <p:nvPr/>
        </p:nvSpPr>
        <p:spPr>
          <a:xfrm>
            <a:off x="254027" y="5153510"/>
            <a:ext cx="45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570D00-1842-9DE3-B913-F5A3C3AF6DDC}"/>
              </a:ext>
            </a:extLst>
          </p:cNvPr>
          <p:cNvSpPr txBox="1"/>
          <p:nvPr/>
        </p:nvSpPr>
        <p:spPr>
          <a:xfrm>
            <a:off x="3354842" y="5115591"/>
            <a:ext cx="45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B.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6E3563-4F43-EF44-2373-79FDB83F0BC8}"/>
              </a:ext>
            </a:extLst>
          </p:cNvPr>
          <p:cNvSpPr txBox="1"/>
          <p:nvPr/>
        </p:nvSpPr>
        <p:spPr>
          <a:xfrm>
            <a:off x="6238890" y="5115591"/>
            <a:ext cx="45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C.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E0BCED-2D4E-5763-4909-06CF771FABA9}"/>
              </a:ext>
            </a:extLst>
          </p:cNvPr>
          <p:cNvSpPr txBox="1"/>
          <p:nvPr/>
        </p:nvSpPr>
        <p:spPr>
          <a:xfrm>
            <a:off x="9212134" y="5090825"/>
            <a:ext cx="45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D.</a:t>
            </a:r>
          </a:p>
        </p:txBody>
      </p:sp>
    </p:spTree>
    <p:extLst>
      <p:ext uri="{BB962C8B-B14F-4D97-AF65-F5344CB8AC3E}">
        <p14:creationId xmlns:p14="http://schemas.microsoft.com/office/powerpoint/2010/main" val="5233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0.76836 0.1210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1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C14778-17C5-47A3-B2AD-54EEF2147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84616"/>
            <a:ext cx="12191999" cy="6446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02" y="2064803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21528" y="4996543"/>
            <a:ext cx="2934336" cy="1861457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332" y="2062207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053181" y="4996543"/>
            <a:ext cx="2934336" cy="1801393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3125912" y="4996543"/>
            <a:ext cx="2886325" cy="1861457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008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023202" y="4996544"/>
            <a:ext cx="3168797" cy="1861456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581" y="2058872"/>
            <a:ext cx="2934336" cy="29343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9" y="787972"/>
            <a:ext cx="1516034" cy="13814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1DF10-2071-3675-CD24-A6123713CC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971" t="23933" r="35586"/>
          <a:stretch/>
        </p:blipFill>
        <p:spPr>
          <a:xfrm>
            <a:off x="306598" y="5426797"/>
            <a:ext cx="2512717" cy="1382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37F34B-477A-FA14-8578-3A7FAB2957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525" t="23933" r="65090"/>
          <a:stretch/>
        </p:blipFill>
        <p:spPr>
          <a:xfrm>
            <a:off x="3289987" y="5426797"/>
            <a:ext cx="2515424" cy="13558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58500C-748F-2447-ACC3-DEC17386B7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9936" t="23933" r="6897"/>
          <a:stretch/>
        </p:blipFill>
        <p:spPr>
          <a:xfrm>
            <a:off x="6261346" y="5426796"/>
            <a:ext cx="2443648" cy="12473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DC9207-BCDF-C716-21D3-B4BDBE88DA6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702" t="20339" r="53290" b="40798"/>
          <a:stretch/>
        </p:blipFill>
        <p:spPr>
          <a:xfrm>
            <a:off x="9447529" y="5426795"/>
            <a:ext cx="2437873" cy="12473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1CDD4E-2AB5-0785-2BDE-7AFA82630687}"/>
              </a:ext>
            </a:extLst>
          </p:cNvPr>
          <p:cNvSpPr txBox="1"/>
          <p:nvPr/>
        </p:nvSpPr>
        <p:spPr>
          <a:xfrm>
            <a:off x="155663" y="5090099"/>
            <a:ext cx="45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60DACC-A253-6753-FB7D-ED7EF6827C6F}"/>
              </a:ext>
            </a:extLst>
          </p:cNvPr>
          <p:cNvSpPr txBox="1"/>
          <p:nvPr/>
        </p:nvSpPr>
        <p:spPr>
          <a:xfrm>
            <a:off x="3201613" y="5034434"/>
            <a:ext cx="45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B.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01E71B-9311-2616-C340-C07637402A4F}"/>
              </a:ext>
            </a:extLst>
          </p:cNvPr>
          <p:cNvSpPr txBox="1"/>
          <p:nvPr/>
        </p:nvSpPr>
        <p:spPr>
          <a:xfrm>
            <a:off x="6161430" y="5015443"/>
            <a:ext cx="45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C.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07AB91-201A-CBEB-2A27-BD7F89FC9289}"/>
              </a:ext>
            </a:extLst>
          </p:cNvPr>
          <p:cNvSpPr txBox="1"/>
          <p:nvPr/>
        </p:nvSpPr>
        <p:spPr>
          <a:xfrm>
            <a:off x="9107298" y="4977552"/>
            <a:ext cx="45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D.</a:t>
            </a:r>
          </a:p>
        </p:txBody>
      </p:sp>
      <p:sp>
        <p:nvSpPr>
          <p:cNvPr id="16" name="Speech Bubble: Rectangle with Corners Rounded 7">
            <a:extLst>
              <a:ext uri="{FF2B5EF4-FFF2-40B4-BE49-F238E27FC236}">
                <a16:creationId xmlns:a16="http://schemas.microsoft.com/office/drawing/2014/main" id="{EB87672D-C5E3-3371-84A1-6E720D53FB28}"/>
              </a:ext>
            </a:extLst>
          </p:cNvPr>
          <p:cNvSpPr/>
          <p:nvPr/>
        </p:nvSpPr>
        <p:spPr>
          <a:xfrm>
            <a:off x="3935787" y="541233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2921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53711 0.1136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49" y="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D79C5F-DD76-4D34-B6D6-2513F485B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" y="423857"/>
            <a:ext cx="12191999" cy="64464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36" y="2982953"/>
            <a:ext cx="2527765" cy="25277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226" y="10937"/>
            <a:ext cx="2857500" cy="2857500"/>
          </a:xfrm>
          <a:prstGeom prst="rect">
            <a:avLst/>
          </a:prstGeom>
        </p:spPr>
      </p:pic>
      <p:sp>
        <p:nvSpPr>
          <p:cNvPr id="18" name="Rectangle: Rounded Corners 18"/>
          <p:cNvSpPr/>
          <p:nvPr/>
        </p:nvSpPr>
        <p:spPr>
          <a:xfrm>
            <a:off x="336076" y="5254919"/>
            <a:ext cx="2527765" cy="1603081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60" y="2868436"/>
            <a:ext cx="2576681" cy="2576681"/>
          </a:xfrm>
          <a:prstGeom prst="rect">
            <a:avLst/>
          </a:prstGeom>
        </p:spPr>
      </p:pic>
      <p:sp>
        <p:nvSpPr>
          <p:cNvPr id="27" name="Rectangle: Rounded Corners 20"/>
          <p:cNvSpPr/>
          <p:nvPr/>
        </p:nvSpPr>
        <p:spPr>
          <a:xfrm>
            <a:off x="3016245" y="5254919"/>
            <a:ext cx="3023368" cy="1603081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55" y="2868436"/>
            <a:ext cx="2576681" cy="2576681"/>
          </a:xfrm>
          <a:prstGeom prst="rect">
            <a:avLst/>
          </a:prstGeom>
        </p:spPr>
      </p:pic>
      <p:sp>
        <p:nvSpPr>
          <p:cNvPr id="29" name="Rectangle: Rounded Corners 22"/>
          <p:cNvSpPr/>
          <p:nvPr/>
        </p:nvSpPr>
        <p:spPr>
          <a:xfrm>
            <a:off x="6192018" y="5254919"/>
            <a:ext cx="2791486" cy="1603081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50" y="2868436"/>
            <a:ext cx="2576681" cy="2576681"/>
          </a:xfrm>
          <a:prstGeom prst="rect">
            <a:avLst/>
          </a:prstGeom>
        </p:spPr>
      </p:pic>
      <p:sp>
        <p:nvSpPr>
          <p:cNvPr id="31" name="Rectangle: Rounded Corners 24"/>
          <p:cNvSpPr/>
          <p:nvPr/>
        </p:nvSpPr>
        <p:spPr>
          <a:xfrm>
            <a:off x="9127523" y="5254919"/>
            <a:ext cx="2712172" cy="1592144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23E233-6EF0-ADC7-4971-96F3F14DE7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971" t="23933" r="35586"/>
          <a:stretch/>
        </p:blipFill>
        <p:spPr>
          <a:xfrm>
            <a:off x="447634" y="5622877"/>
            <a:ext cx="2206413" cy="1186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FCCD19-BBE8-9B8D-72E7-5DF1E815AC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525" t="23933" r="65090"/>
          <a:stretch/>
        </p:blipFill>
        <p:spPr>
          <a:xfrm>
            <a:off x="3294300" y="5622877"/>
            <a:ext cx="2472084" cy="11750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F00545-3428-126D-712D-C771224ED1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936" t="23933" r="6897"/>
          <a:stretch/>
        </p:blipFill>
        <p:spPr>
          <a:xfrm>
            <a:off x="6348783" y="5622877"/>
            <a:ext cx="2443648" cy="11120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7ABD6F-6434-897E-6B3E-10BC05623A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702" t="20339" r="53290" b="40798"/>
          <a:stretch/>
        </p:blipFill>
        <p:spPr>
          <a:xfrm>
            <a:off x="9330872" y="5622877"/>
            <a:ext cx="2437873" cy="10783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13" y="298064"/>
            <a:ext cx="1600202" cy="15324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3474C6-42A2-8446-C658-EAB5DD9B3ACC}"/>
              </a:ext>
            </a:extLst>
          </p:cNvPr>
          <p:cNvSpPr txBox="1"/>
          <p:nvPr/>
        </p:nvSpPr>
        <p:spPr>
          <a:xfrm>
            <a:off x="418137" y="5242577"/>
            <a:ext cx="45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F71775-AA21-A1E0-836E-79F3CE67D217}"/>
              </a:ext>
            </a:extLst>
          </p:cNvPr>
          <p:cNvSpPr txBox="1"/>
          <p:nvPr/>
        </p:nvSpPr>
        <p:spPr>
          <a:xfrm>
            <a:off x="3096074" y="5251233"/>
            <a:ext cx="45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B.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C8E76D-A77A-B0F1-DC26-4AFAE001B9E5}"/>
              </a:ext>
            </a:extLst>
          </p:cNvPr>
          <p:cNvSpPr txBox="1"/>
          <p:nvPr/>
        </p:nvSpPr>
        <p:spPr>
          <a:xfrm>
            <a:off x="6261443" y="5235061"/>
            <a:ext cx="45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4848CE-5BB2-ACBD-CE96-A8D2D848A1A4}"/>
              </a:ext>
            </a:extLst>
          </p:cNvPr>
          <p:cNvSpPr txBox="1"/>
          <p:nvPr/>
        </p:nvSpPr>
        <p:spPr>
          <a:xfrm>
            <a:off x="9173218" y="5216362"/>
            <a:ext cx="45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D.</a:t>
            </a:r>
          </a:p>
        </p:txBody>
      </p:sp>
      <p:sp>
        <p:nvSpPr>
          <p:cNvPr id="11" name="Speech Bubble: Rectangle with Corners Rounded 7">
            <a:extLst>
              <a:ext uri="{FF2B5EF4-FFF2-40B4-BE49-F238E27FC236}">
                <a16:creationId xmlns:a16="http://schemas.microsoft.com/office/drawing/2014/main" id="{8C31BAB9-867C-FA26-4D3E-A32A82D311DE}"/>
              </a:ext>
            </a:extLst>
          </p:cNvPr>
          <p:cNvSpPr/>
          <p:nvPr/>
        </p:nvSpPr>
        <p:spPr>
          <a:xfrm>
            <a:off x="3935787" y="541233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tù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00053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04518 0.2708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mph" presetSubtype="2" decel="6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mph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mph" presetSubtype="2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 bldLvl="0" animBg="1"/>
      <p:bldP spid="27" grpId="0" bldLvl="0" animBg="1"/>
      <p:bldP spid="29" grpId="0" bldLvl="0" animBg="1"/>
      <p:bldP spid="31" grpId="0" bldLvl="0" animBg="1"/>
      <p:bldP spid="1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62B860B-CFC0-4283-96A9-5A87249A2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2" y="411515"/>
            <a:ext cx="12191999" cy="6446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9103" y="2713596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508030" y="5335119"/>
            <a:ext cx="2385767" cy="1394294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40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7076" y="2318549"/>
            <a:ext cx="2934336" cy="3062923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340325" y="5335119"/>
            <a:ext cx="2385767" cy="1394294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163" y="2523973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172620" y="5335119"/>
            <a:ext cx="2385767" cy="1394294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40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0458" y="2523973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004915" y="5335119"/>
            <a:ext cx="2385767" cy="1394294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40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34A901-D0F1-AC15-1C3F-479A58CE15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971" t="23933" r="35586"/>
          <a:stretch/>
        </p:blipFill>
        <p:spPr>
          <a:xfrm>
            <a:off x="597706" y="5688875"/>
            <a:ext cx="2206413" cy="9400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0F4353-E982-BF10-7924-BE62EE6363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525" t="23933" r="65090"/>
          <a:stretch/>
        </p:blipFill>
        <p:spPr>
          <a:xfrm>
            <a:off x="3518167" y="5661579"/>
            <a:ext cx="2068245" cy="9839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1C91C7-4189-716D-1FB4-08E70AF0BF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936" t="23933" r="6897"/>
          <a:stretch/>
        </p:blipFill>
        <p:spPr>
          <a:xfrm>
            <a:off x="6356245" y="5661579"/>
            <a:ext cx="2071525" cy="998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767D00-A9DD-AED2-9212-38F1B6922A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702" t="20339" r="53290" b="40798"/>
          <a:stretch/>
        </p:blipFill>
        <p:spPr>
          <a:xfrm>
            <a:off x="9112099" y="5661579"/>
            <a:ext cx="2202110" cy="9907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937" y="406158"/>
            <a:ext cx="1766484" cy="14137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EB1F77-5D44-5580-DAD9-E90EB08A48FA}"/>
              </a:ext>
            </a:extLst>
          </p:cNvPr>
          <p:cNvSpPr txBox="1"/>
          <p:nvPr/>
        </p:nvSpPr>
        <p:spPr>
          <a:xfrm>
            <a:off x="597706" y="5335119"/>
            <a:ext cx="45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A.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CB9BBB-149B-F738-E2D6-13F986E2B627}"/>
              </a:ext>
            </a:extLst>
          </p:cNvPr>
          <p:cNvSpPr txBox="1"/>
          <p:nvPr/>
        </p:nvSpPr>
        <p:spPr>
          <a:xfrm>
            <a:off x="3459103" y="5288765"/>
            <a:ext cx="45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B.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704ABF-8E9D-2859-E0A0-9C6029E176C8}"/>
              </a:ext>
            </a:extLst>
          </p:cNvPr>
          <p:cNvSpPr txBox="1"/>
          <p:nvPr/>
        </p:nvSpPr>
        <p:spPr>
          <a:xfrm>
            <a:off x="6234480" y="5288765"/>
            <a:ext cx="45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C.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843F13-61FA-20AD-DCD4-0A3F85440D37}"/>
              </a:ext>
            </a:extLst>
          </p:cNvPr>
          <p:cNvSpPr txBox="1"/>
          <p:nvPr/>
        </p:nvSpPr>
        <p:spPr>
          <a:xfrm>
            <a:off x="9112099" y="5276150"/>
            <a:ext cx="45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D.</a:t>
            </a:r>
          </a:p>
        </p:txBody>
      </p:sp>
      <p:sp>
        <p:nvSpPr>
          <p:cNvPr id="15" name="Speech Bubble: Rectangle with Corners Rounded 7">
            <a:extLst>
              <a:ext uri="{FF2B5EF4-FFF2-40B4-BE49-F238E27FC236}">
                <a16:creationId xmlns:a16="http://schemas.microsoft.com/office/drawing/2014/main" id="{AB3F754A-F2E8-6F2C-9BD6-005DA647F0F2}"/>
              </a:ext>
            </a:extLst>
          </p:cNvPr>
          <p:cNvSpPr/>
          <p:nvPr/>
        </p:nvSpPr>
        <p:spPr>
          <a:xfrm>
            <a:off x="3935787" y="541233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nhọn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0399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25 0.2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15EA661-12F6-4964-9871-097828769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63099"/>
            <a:ext cx="12191999" cy="6446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9" y="2334987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05874" y="5153510"/>
            <a:ext cx="2687136" cy="1607820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439" y="2219174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9128716" y="5115591"/>
            <a:ext cx="2641491" cy="1682345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40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3243312" y="5115591"/>
            <a:ext cx="2727616" cy="164573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103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129068" y="5115591"/>
            <a:ext cx="2849922" cy="164573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8" y="1071563"/>
            <a:ext cx="1546198" cy="1410264"/>
          </a:xfrm>
          <a:prstGeom prst="rect">
            <a:avLst/>
          </a:prstGeom>
        </p:spPr>
      </p:pic>
      <p:sp>
        <p:nvSpPr>
          <p:cNvPr id="2" name="Speech Bubble: Rectangle with Corners Rounded 7">
            <a:extLst>
              <a:ext uri="{FF2B5EF4-FFF2-40B4-BE49-F238E27FC236}">
                <a16:creationId xmlns:a16="http://schemas.microsoft.com/office/drawing/2014/main" id="{6C56153B-6A09-22AA-E57F-E643800FDA29}"/>
              </a:ext>
            </a:extLst>
          </p:cNvPr>
          <p:cNvSpPr/>
          <p:nvPr/>
        </p:nvSpPr>
        <p:spPr>
          <a:xfrm>
            <a:off x="3688095" y="637155"/>
            <a:ext cx="507598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F99A83-81D3-5692-8D3C-3EC4725E4E20}"/>
              </a:ext>
            </a:extLst>
          </p:cNvPr>
          <p:cNvSpPr txBox="1"/>
          <p:nvPr/>
        </p:nvSpPr>
        <p:spPr>
          <a:xfrm>
            <a:off x="254027" y="5153510"/>
            <a:ext cx="45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570D00-1842-9DE3-B913-F5A3C3AF6DDC}"/>
              </a:ext>
            </a:extLst>
          </p:cNvPr>
          <p:cNvSpPr txBox="1"/>
          <p:nvPr/>
        </p:nvSpPr>
        <p:spPr>
          <a:xfrm>
            <a:off x="3354842" y="5115591"/>
            <a:ext cx="45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B.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6E3563-4F43-EF44-2373-79FDB83F0BC8}"/>
              </a:ext>
            </a:extLst>
          </p:cNvPr>
          <p:cNvSpPr txBox="1"/>
          <p:nvPr/>
        </p:nvSpPr>
        <p:spPr>
          <a:xfrm>
            <a:off x="6238890" y="5115591"/>
            <a:ext cx="45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C.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E0BCED-2D4E-5763-4909-06CF771FABA9}"/>
              </a:ext>
            </a:extLst>
          </p:cNvPr>
          <p:cNvSpPr txBox="1"/>
          <p:nvPr/>
        </p:nvSpPr>
        <p:spPr>
          <a:xfrm>
            <a:off x="9212134" y="5090825"/>
            <a:ext cx="45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1A30C9-C1FC-315B-A238-BF41CD0E94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8" t="54786" r="64033" b="10473"/>
          <a:stretch/>
        </p:blipFill>
        <p:spPr bwMode="auto">
          <a:xfrm>
            <a:off x="3417906" y="5452880"/>
            <a:ext cx="2404622" cy="11573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DCEE67-B689-0BD0-28D7-D9117BCD717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9936" t="11384" r="16626" b="28970"/>
          <a:stretch/>
        </p:blipFill>
        <p:spPr>
          <a:xfrm>
            <a:off x="9316162" y="5433584"/>
            <a:ext cx="2279447" cy="11573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C5F46E-FF1A-04E7-2E12-4E887DD807E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6025" t="57869" r="11539" b="10052"/>
          <a:stretch/>
        </p:blipFill>
        <p:spPr bwMode="auto">
          <a:xfrm>
            <a:off x="6385238" y="5490935"/>
            <a:ext cx="2378837" cy="10999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13F90A-24A4-C47A-7F33-752D9FAABA3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7971" t="23933" r="35586"/>
          <a:stretch/>
        </p:blipFill>
        <p:spPr>
          <a:xfrm>
            <a:off x="497563" y="5462950"/>
            <a:ext cx="2134296" cy="121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6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0.76836 0.1210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1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2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3532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2918</TotalTime>
  <Words>657</Words>
  <PresentationFormat>Widescreen</PresentationFormat>
  <Paragraphs>96</Paragraphs>
  <Slides>27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Times New Roman</vt:lpstr>
      <vt:lpstr>UTM Avo</vt:lpstr>
      <vt:lpstr>Wingdings</vt:lpstr>
      <vt:lpstr>Office Theme</vt:lpstr>
      <vt:lpstr>Tuần 7 Bài 22:  Tiết 34: Vẽ hai đường thẳng song song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2021-02-20T02:56:00Z</dcterms:created>
  <dcterms:modified xsi:type="dcterms:W3CDTF">2023-08-29T15:58:12Z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