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271" r:id="rId2"/>
    <p:sldId id="323" r:id="rId3"/>
    <p:sldId id="324" r:id="rId4"/>
    <p:sldId id="316" r:id="rId5"/>
    <p:sldId id="310" r:id="rId6"/>
    <p:sldId id="343" r:id="rId7"/>
    <p:sldId id="344" r:id="rId8"/>
    <p:sldId id="355" r:id="rId9"/>
    <p:sldId id="325" r:id="rId10"/>
    <p:sldId id="31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5E913B"/>
    <a:srgbClr val="CB6466"/>
    <a:srgbClr val="000000"/>
    <a:srgbClr val="61953D"/>
    <a:srgbClr val="5C8E3A"/>
    <a:srgbClr val="E36427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3353" autoAdjust="0"/>
  </p:normalViewPr>
  <p:slideViewPr>
    <p:cSldViewPr snapToGrid="0" showGuides="1">
      <p:cViewPr varScale="1">
        <p:scale>
          <a:sx n="55" d="100"/>
          <a:sy n="55" d="100"/>
        </p:scale>
        <p:origin x="96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the End-of-term test.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208293" y="1287315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14593" cy="81307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38611" y="424576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243444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Miming game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90778"/>
            <a:ext cx="4879384" cy="1809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Pronunciation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Intonation in question tags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Vocabulary</a:t>
            </a:r>
            <a:r>
              <a:rPr lang="en-GB" sz="2400" dirty="0">
                <a:solidFill>
                  <a:schemeClr val="tx1"/>
                </a:solidFill>
              </a:rPr>
              <a:t>: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Grammar</a:t>
            </a:r>
            <a:r>
              <a:rPr lang="en-GB" sz="2400" dirty="0">
                <a:solidFill>
                  <a:schemeClr val="tx1"/>
                </a:solidFill>
              </a:rPr>
              <a:t>: Compound nouns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4245763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Presentation: Restore and protect a local ecosystem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92060" y="1615017"/>
            <a:ext cx="1131536" cy="115152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13979" y="3173077"/>
            <a:ext cx="752321" cy="107268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2851" y="558618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89344" y="4600866"/>
            <a:ext cx="635007" cy="98531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539057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Wrap </a:t>
            </a:r>
            <a:r>
              <a:rPr lang="en-US" sz="2400" dirty="0">
                <a:solidFill>
                  <a:schemeClr val="tx1"/>
                </a:solidFill>
              </a:rPr>
              <a:t>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Homework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1795" y="339304"/>
            <a:ext cx="5382077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56302" y="35181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95755" y="2023617"/>
            <a:ext cx="10105818" cy="4120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600"/>
              <a:t>A student comes to the front </a:t>
            </a:r>
          </a:p>
          <a:p>
            <a:pPr marL="457200" indent="-457200">
              <a:buFontTx/>
              <a:buChar char="-"/>
            </a:pPr>
            <a:r>
              <a:rPr lang="en-US" sz="3600"/>
              <a:t>Teacher whispers one word into his/her ears.</a:t>
            </a:r>
          </a:p>
          <a:p>
            <a:pPr marL="457200" indent="-457200">
              <a:buFontTx/>
              <a:buChar char="-"/>
            </a:pPr>
            <a:r>
              <a:rPr lang="en-US" sz="3600"/>
              <a:t>Ss have to draw or mime the word. The rest of the class makes guesses. </a:t>
            </a:r>
          </a:p>
          <a:p>
            <a:pPr marL="457200" indent="-457200">
              <a:buFontTx/>
              <a:buChar char="-"/>
            </a:pPr>
            <a:r>
              <a:rPr lang="en-US" sz="3600"/>
              <a:t>The first student who correctly calls out the word gets a point.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5275" y="110446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MMING 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414" y="1846539"/>
            <a:ext cx="110948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I can't find my key. You will help me find it, </a:t>
            </a:r>
            <a:r>
              <a:rPr lang="en-US" sz="3800" b="1" dirty="0">
                <a:solidFill>
                  <a:srgbClr val="242021"/>
                </a:solidFill>
              </a:rPr>
              <a:t>won’t you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People have destroyed so many forests, </a:t>
            </a:r>
            <a:r>
              <a:rPr lang="en-US" sz="3800" b="1" dirty="0">
                <a:solidFill>
                  <a:srgbClr val="242021"/>
                </a:solidFill>
              </a:rPr>
              <a:t>haven’t they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I haven't been to Yellowstone. I think it's a famous natural park in the USA, </a:t>
            </a:r>
            <a:r>
              <a:rPr lang="en-US" sz="3800" b="1" dirty="0">
                <a:solidFill>
                  <a:srgbClr val="242021"/>
                </a:solidFill>
              </a:rPr>
              <a:t>isn’t it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I don’t know much about Sam. He didn’t graduate from university, </a:t>
            </a:r>
            <a:r>
              <a:rPr lang="en-US" sz="3800" b="1" dirty="0">
                <a:solidFill>
                  <a:srgbClr val="242021"/>
                </a:solidFill>
              </a:rPr>
              <a:t>did he</a:t>
            </a:r>
            <a:r>
              <a:rPr lang="en-US" sz="3800" dirty="0">
                <a:solidFill>
                  <a:srgbClr val="242021"/>
                </a:solidFill>
              </a:rPr>
              <a:t>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70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Mark the intonation in the question tags.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62569" y="2496003"/>
            <a:ext cx="694544" cy="581914"/>
          </a:xfrm>
          <a:prstGeom prst="rect">
            <a:avLst/>
          </a:prstGeom>
        </p:spPr>
      </p:pic>
      <p:pic>
        <p:nvPicPr>
          <p:cNvPr id="3" name="Track 81">
            <a:hlinkClick r:id="" action="ppaction://media"/>
            <a:extLst>
              <a:ext uri="{FF2B5EF4-FFF2-40B4-BE49-F238E27FC236}">
                <a16:creationId xmlns="" xmlns:a16="http://schemas.microsoft.com/office/drawing/2014/main" id="{AD4207FA-C1AA-CC4E-A45A-9EE1F508E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41377" y="105197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034" y="3576151"/>
            <a:ext cx="694544" cy="581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34" y="4722910"/>
            <a:ext cx="694544" cy="581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542708" y="6052747"/>
            <a:ext cx="694544" cy="5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4839" y="104176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Choose the correct word to complete each </a:t>
            </a:r>
            <a:r>
              <a:rPr lang="en-US" sz="2800" b="1" dirty="0" smtClean="0">
                <a:cs typeface="Arial" panose="020B0604020202020204" pitchFamily="34" charset="0"/>
              </a:rPr>
              <a:t>sentence.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942186"/>
            <a:ext cx="11605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1. </a:t>
            </a:r>
            <a:r>
              <a:rPr lang="en-US" sz="3600" dirty="0" err="1">
                <a:solidFill>
                  <a:srgbClr val="242021"/>
                </a:solidFill>
              </a:rPr>
              <a:t>Cuc</a:t>
            </a:r>
            <a:r>
              <a:rPr lang="en-US" sz="3600" dirty="0">
                <a:solidFill>
                  <a:srgbClr val="242021"/>
                </a:solidFill>
              </a:rPr>
              <a:t> Phuong National Park has a large number of flora and fauna </a:t>
            </a:r>
            <a:r>
              <a:rPr lang="en-US" sz="3600" dirty="0" smtClean="0">
                <a:solidFill>
                  <a:srgbClr val="3077B4"/>
                </a:solidFill>
              </a:rPr>
              <a:t>species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regions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Many species are saved from disappearing by </a:t>
            </a:r>
            <a:r>
              <a:rPr lang="en-US" sz="3600" dirty="0" smtClean="0">
                <a:solidFill>
                  <a:srgbClr val="3077B4"/>
                </a:solidFill>
              </a:rPr>
              <a:t>biodiversity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conservation </a:t>
            </a:r>
            <a:r>
              <a:rPr lang="en-US" sz="3600" dirty="0">
                <a:solidFill>
                  <a:srgbClr val="242021"/>
                </a:solidFill>
              </a:rPr>
              <a:t>efforts.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Reducing the use of fresh water can help to protect marine </a:t>
            </a:r>
            <a:r>
              <a:rPr lang="en-US" sz="3600" dirty="0" smtClean="0">
                <a:solidFill>
                  <a:srgbClr val="3077B4"/>
                </a:solidFill>
              </a:rPr>
              <a:t>ecosystems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national </a:t>
            </a:r>
            <a:r>
              <a:rPr lang="en-US" sz="3600" dirty="0">
                <a:solidFill>
                  <a:srgbClr val="3077B4"/>
                </a:solidFill>
              </a:rPr>
              <a:t>parks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The overuse of </a:t>
            </a:r>
            <a:r>
              <a:rPr lang="en-US" sz="3600" dirty="0">
                <a:solidFill>
                  <a:srgbClr val="3077B4"/>
                </a:solidFill>
              </a:rPr>
              <a:t>natural </a:t>
            </a:r>
            <a:r>
              <a:rPr lang="en-US" sz="3600" dirty="0" smtClean="0">
                <a:solidFill>
                  <a:srgbClr val="3077B4"/>
                </a:solidFill>
              </a:rPr>
              <a:t>resources </a:t>
            </a:r>
            <a:r>
              <a:rPr lang="en-US" sz="3600" dirty="0" smtClean="0">
                <a:solidFill>
                  <a:srgbClr val="242021"/>
                </a:solidFill>
              </a:rPr>
              <a:t>/ </a:t>
            </a:r>
            <a:r>
              <a:rPr lang="en-US" sz="3600" dirty="0" smtClean="0">
                <a:solidFill>
                  <a:srgbClr val="3077B4"/>
                </a:solidFill>
              </a:rPr>
              <a:t>climate </a:t>
            </a:r>
            <a:r>
              <a:rPr lang="en-US" sz="3600" dirty="0">
                <a:solidFill>
                  <a:srgbClr val="3077B4"/>
                </a:solidFill>
              </a:rPr>
              <a:t>change </a:t>
            </a:r>
            <a:r>
              <a:rPr lang="en-US" sz="3600" dirty="0">
                <a:solidFill>
                  <a:srgbClr val="242021"/>
                </a:solidFill>
              </a:rPr>
              <a:t>may lead to loss of biodiversity.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34499" y="2532184"/>
            <a:ext cx="1677976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1692" y="3616339"/>
            <a:ext cx="2567354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1692" y="4735664"/>
            <a:ext cx="2286000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79467" y="5280787"/>
            <a:ext cx="3442301" cy="580293"/>
          </a:xfrm>
          <a:prstGeom prst="roundRect">
            <a:avLst/>
          </a:prstGeom>
          <a:noFill/>
          <a:ln w="57150">
            <a:solidFill>
              <a:srgbClr val="F26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83616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Find and correct the mistakes in the following sentences</a:t>
            </a:r>
            <a:r>
              <a:rPr lang="en-US" sz="2800"/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14" y="1854417"/>
            <a:ext cx="1099657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You can get off at the next </a:t>
            </a:r>
            <a:r>
              <a:rPr lang="en-US" sz="4400" dirty="0" err="1">
                <a:solidFill>
                  <a:srgbClr val="242021"/>
                </a:solidFill>
              </a:rPr>
              <a:t>busstop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2. </a:t>
            </a:r>
            <a:r>
              <a:rPr lang="en-US" sz="4400" dirty="0">
                <a:solidFill>
                  <a:srgbClr val="242021"/>
                </a:solidFill>
              </a:rPr>
              <a:t>Watching the </a:t>
            </a:r>
            <a:r>
              <a:rPr lang="en-US" sz="4400" dirty="0" err="1">
                <a:solidFill>
                  <a:srgbClr val="242021"/>
                </a:solidFill>
              </a:rPr>
              <a:t>sunsetting</a:t>
            </a:r>
            <a:r>
              <a:rPr lang="en-US" sz="4400" dirty="0">
                <a:solidFill>
                  <a:srgbClr val="242021"/>
                </a:solidFill>
              </a:rPr>
              <a:t> at the beach is really amazing.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3. </a:t>
            </a:r>
            <a:r>
              <a:rPr lang="en-US" sz="4400" dirty="0">
                <a:solidFill>
                  <a:srgbClr val="242021"/>
                </a:solidFill>
              </a:rPr>
              <a:t>Did you have a chance to do any sightsee </a:t>
            </a:r>
            <a:endParaRPr lang="en-US" sz="4400" dirty="0" smtClean="0">
              <a:solidFill>
                <a:srgbClr val="242021"/>
              </a:solidFill>
            </a:endParaRPr>
          </a:p>
          <a:p>
            <a:r>
              <a:rPr lang="en-US" sz="4400" dirty="0" smtClean="0">
                <a:solidFill>
                  <a:srgbClr val="242021"/>
                </a:solidFill>
              </a:rPr>
              <a:t>in </a:t>
            </a:r>
            <a:r>
              <a:rPr lang="en-US" sz="4400" dirty="0">
                <a:solidFill>
                  <a:srgbClr val="242021"/>
                </a:solidFill>
              </a:rPr>
              <a:t>Paris?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4. </a:t>
            </a:r>
            <a:r>
              <a:rPr lang="en-US" sz="4400" dirty="0">
                <a:solidFill>
                  <a:srgbClr val="242021"/>
                </a:solidFill>
              </a:rPr>
              <a:t>Viet Nam has a large variety of fascinating </a:t>
            </a:r>
            <a:r>
              <a:rPr lang="en-US" sz="4400" dirty="0" err="1">
                <a:solidFill>
                  <a:srgbClr val="242021"/>
                </a:solidFill>
              </a:rPr>
              <a:t>wildlives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  <a:r>
              <a:rPr lang="en-US" sz="4400" dirty="0"/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55008" y="1878119"/>
            <a:ext cx="2293438" cy="732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b</a:t>
            </a:r>
            <a:r>
              <a:rPr lang="en-US" sz="4400" dirty="0" smtClean="0"/>
              <a:t>us stop</a:t>
            </a:r>
            <a:endParaRPr lang="en-US" sz="4400" dirty="0"/>
          </a:p>
        </p:txBody>
      </p:sp>
      <p:sp>
        <p:nvSpPr>
          <p:cNvPr id="20" name="Rounded Rectangle 19"/>
          <p:cNvSpPr/>
          <p:nvPr/>
        </p:nvSpPr>
        <p:spPr>
          <a:xfrm>
            <a:off x="4387298" y="2568052"/>
            <a:ext cx="2347610" cy="6832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sun set</a:t>
            </a:r>
            <a:endParaRPr lang="en-US" sz="4400" dirty="0"/>
          </a:p>
        </p:txBody>
      </p:sp>
      <p:sp>
        <p:nvSpPr>
          <p:cNvPr id="21" name="Rounded Rectangle 20"/>
          <p:cNvSpPr/>
          <p:nvPr/>
        </p:nvSpPr>
        <p:spPr>
          <a:xfrm>
            <a:off x="8669611" y="3711681"/>
            <a:ext cx="2924674" cy="961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sightseeing</a:t>
            </a:r>
            <a:endParaRPr lang="en-US" sz="4400" dirty="0"/>
          </a:p>
        </p:txBody>
      </p:sp>
      <p:sp>
        <p:nvSpPr>
          <p:cNvPr id="23" name="Rounded Rectangle 22"/>
          <p:cNvSpPr/>
          <p:nvPr/>
        </p:nvSpPr>
        <p:spPr>
          <a:xfrm>
            <a:off x="627674" y="5912852"/>
            <a:ext cx="2152764" cy="7912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wildlife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2" y="1017136"/>
            <a:ext cx="8411399" cy="377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293">
            <a:off x="8526211" y="2289608"/>
            <a:ext cx="3526387" cy="37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What have you learnt today?</a:t>
            </a:r>
            <a:endParaRPr lang="en-US" sz="36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10;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8912</TotalTime>
  <Words>390</Words>
  <Application>Microsoft Office PowerPoint</Application>
  <PresentationFormat>Widescreen</PresentationFormat>
  <Paragraphs>69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184</cp:revision>
  <dcterms:created xsi:type="dcterms:W3CDTF">2020-12-09T02:04:09Z</dcterms:created>
  <dcterms:modified xsi:type="dcterms:W3CDTF">2023-07-10T11:55:22Z</dcterms:modified>
</cp:coreProperties>
</file>