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21"/>
  </p:notesMasterIdLst>
  <p:sldIdLst>
    <p:sldId id="256" r:id="rId5"/>
    <p:sldId id="265" r:id="rId6"/>
    <p:sldId id="267" r:id="rId7"/>
    <p:sldId id="266" r:id="rId8"/>
    <p:sldId id="268" r:id="rId9"/>
    <p:sldId id="269" r:id="rId10"/>
    <p:sldId id="270" r:id="rId11"/>
    <p:sldId id="271" r:id="rId12"/>
    <p:sldId id="278" r:id="rId13"/>
    <p:sldId id="272" r:id="rId14"/>
    <p:sldId id="273" r:id="rId15"/>
    <p:sldId id="274" r:id="rId16"/>
    <p:sldId id="279" r:id="rId17"/>
    <p:sldId id="276" r:id="rId18"/>
    <p:sldId id="277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DFE6"/>
    <a:srgbClr val="CC0099"/>
    <a:srgbClr val="15142A"/>
    <a:srgbClr val="FAED3B"/>
    <a:srgbClr val="70AD47"/>
    <a:srgbClr val="A7FDFF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311" autoAdjust="0"/>
  </p:normalViewPr>
  <p:slideViewPr>
    <p:cSldViewPr snapToGrid="0">
      <p:cViewPr varScale="1">
        <p:scale>
          <a:sx n="61" d="100"/>
          <a:sy n="61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A430-23A4-4171-ACB1-4D607727A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9E2C53-C61D-4ED9-AB14-BBE30CE53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EE024-D335-43D8-BE68-D442329A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F9C27-966B-4986-8CAB-E0985EC8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46013-8A38-4EFE-8604-D12AF669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E81E-3965-4E92-9737-812FDB317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E3720-5F10-48F0-BD44-B89D641A7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455DE-F404-4861-BA56-19E68235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3E933-631C-4D9B-A492-941D2775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B67B2-D7DE-40FF-9075-A9DD0F0A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BA411C-DE3A-4530-8E77-E9D40CC90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07F3F-75EE-408D-B521-1ACE13B9C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9E12-A9AA-45A3-9FF1-5681B51F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3A156-18C4-4469-A97A-24C8E53AB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676F6-D57F-4D57-A075-3CA8A853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6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FB56F-9E1F-4BC2-B504-4B238445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21D6-1FA9-4C8C-8672-B5DD0E1ED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AE108-DEBE-47FF-9DDF-05A245C5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4C15E-35BF-4FC5-8A43-535D9BB6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1173C-9F3E-416F-8082-EB7FB3F5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7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1B2E-61DA-43A9-8AE5-B2312A5C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B14F1-61C5-452F-B393-CEDF29075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7177C-A795-45D6-9545-F5027080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56A75-4EB7-419D-934D-E9E1A671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81450-7188-4DAE-92D6-5ABCE956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5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20BF7-F8C5-4505-85C9-A6F23A85F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E9FA8-FA46-4F41-83D1-C75E2EB2A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15B37-A263-47BC-BC21-F2D8D6180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6ABD6-5953-4EA2-8ED7-7803EFAAA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52452-6CD6-4593-85C0-C8795CB9C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4B42D-7A88-4382-8B79-B227310C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DEAC-5213-4305-96B4-245529C1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0B6B1-ED97-4CD7-B963-461F742D4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9D97E-E727-49D3-8673-93F0529A8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98D607-33DB-49DC-96EF-ADE3449A2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0322A1-4384-45F7-A5ED-9ECD6AAE1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9E2357-0529-4A1B-942B-76D1F2AF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F2B43-CDA3-4028-96C3-EF7129C9C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5FEB5-6060-4806-AA7C-CB19545A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7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BCFE-54EF-446C-8644-079783A9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9E7BD-FE47-4927-A876-55D020BDC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89D52-2384-4265-8E08-D372F75F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955D4-FB4C-484C-88D6-FEF643CE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7D9452-C660-432F-A9D2-BA0E2BF4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DC5A8-B80D-4B2A-9A7E-4F2B434E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E0B9A-2AF6-4609-9CE7-A9B46AF4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0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192-05E6-441F-8995-2618C02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F815-5CEF-4A8E-8E17-4C49BE1D2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60C75-2487-44DB-B9FD-C1238BA91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4B434-FEA7-48F9-BE1F-3BDF3899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E6E9-5007-4A67-B47D-E67D382A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9D615-2AC9-4678-84C5-5B410BFD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6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D6D9F-B1E3-4B20-AFD8-5843B4BF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9A372-5F10-4BD7-B882-32C1773BF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411B2-3825-4C21-870F-8665FEA44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12D3F-5BEE-494F-A65C-273DD49E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F76C5-5AC6-44B8-B847-5BD11C7F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B31CC-2F09-446B-B81D-26D83E3C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3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C218A-5E5F-4B8E-B1DE-4AF13C5A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74E37-BD47-4C55-9396-5AB84DBD3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FA7F1-1CD3-4F54-9E3F-EB63D7CA2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B802D-6B5C-41E0-A3A5-8CAD284A2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4EF75-A2BF-4269-91FE-C25BC8C5A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61BF601D-B4FC-406C-9DB7-98DE0D19458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3" name="object 4"/>
          <p:cNvSpPr/>
          <p:nvPr/>
        </p:nvSpPr>
        <p:spPr>
          <a:xfrm>
            <a:off x="3580638" y="4748021"/>
            <a:ext cx="4914900" cy="0"/>
          </a:xfrm>
          <a:custGeom>
            <a:avLst/>
            <a:gdLst/>
            <a:ahLst/>
            <a:cxnLst/>
            <a:rect l="l" t="t" r="r" b="b"/>
            <a:pathLst>
              <a:path w="4914900">
                <a:moveTo>
                  <a:pt x="0" y="0"/>
                </a:moveTo>
                <a:lnTo>
                  <a:pt x="491490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5"/>
          <p:cNvSpPr txBox="1"/>
          <p:nvPr/>
        </p:nvSpPr>
        <p:spPr>
          <a:xfrm>
            <a:off x="3716963" y="5136993"/>
            <a:ext cx="4758073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sz="2800" spc="-5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800" spc="-5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spc="-5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: ……….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9"/>
          <p:cNvSpPr txBox="1"/>
          <p:nvPr/>
        </p:nvSpPr>
        <p:spPr>
          <a:xfrm>
            <a:off x="281099" y="201542"/>
            <a:ext cx="5821249" cy="1063753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15888" algn="ctr">
              <a:lnSpc>
                <a:spcPct val="100000"/>
              </a:lnSpc>
              <a:spcBef>
                <a:spcPts val="775"/>
              </a:spcBef>
            </a:pPr>
            <a:r>
              <a:rPr sz="2800" spc="-1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PHÒNG</a:t>
            </a:r>
            <a:r>
              <a:rPr sz="2800" spc="-5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800" spc="-1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GD&amp;ĐT</a:t>
            </a:r>
            <a:r>
              <a:rPr lang="en-US" sz="2800" spc="-1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marL="115888" algn="ctr">
              <a:lnSpc>
                <a:spcPct val="100000"/>
              </a:lnSpc>
              <a:spcBef>
                <a:spcPts val="775"/>
              </a:spcBef>
            </a:pPr>
            <a:r>
              <a:rPr sz="2800" spc="-5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sz="2800" spc="-45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800" spc="-1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THCS</a:t>
            </a:r>
            <a:r>
              <a:rPr lang="en-US" sz="2800" spc="-1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…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ject 10"/>
          <p:cNvSpPr txBox="1"/>
          <p:nvPr/>
        </p:nvSpPr>
        <p:spPr>
          <a:xfrm>
            <a:off x="2154173" y="2137409"/>
            <a:ext cx="812482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4670" algn="ctr">
              <a:lnSpc>
                <a:spcPct val="100000"/>
              </a:lnSpc>
              <a:spcBef>
                <a:spcPts val="100"/>
              </a:spcBef>
            </a:pPr>
            <a:endParaRPr sz="5000">
              <a:latin typeface="Times New Roman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94BDDD-A12E-4524-9C6E-23B18235F0F3}"/>
              </a:ext>
            </a:extLst>
          </p:cNvPr>
          <p:cNvSpPr txBox="1"/>
          <p:nvPr/>
        </p:nvSpPr>
        <p:spPr>
          <a:xfrm>
            <a:off x="1480457" y="1981200"/>
            <a:ext cx="9482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altLang="en-US" sz="3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7- C2 - SỐ THỰC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§4: LÀM TRÒN VÀ ƯỚC LƯỢNG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5198" y="3717327"/>
            <a:ext cx="1347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>
                <a:latin typeface="Arial" pitchFamily="34" charset="0"/>
                <a:cs typeface="Arial" pitchFamily="34" charset="0"/>
              </a:rPr>
              <a:t> 1</a:t>
            </a:r>
            <a:endParaRPr lang="vi-VN" sz="2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6094" y="200416"/>
            <a:ext cx="107222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Nhận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xét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: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Khi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đến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một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đó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thì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độ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xác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bằng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nửa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đơn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vị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58500"/>
              </p:ext>
            </p:extLst>
          </p:nvPr>
        </p:nvGraphicFramePr>
        <p:xfrm>
          <a:off x="628880" y="2217107"/>
          <a:ext cx="11070430" cy="2867406"/>
        </p:xfrm>
        <a:graphic>
          <a:graphicData uri="http://schemas.openxmlformats.org/drawingml/2006/table">
            <a:tbl>
              <a:tblPr/>
              <a:tblGrid>
                <a:gridCol w="6488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1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Làm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tròn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đến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hàng</a:t>
                      </a:r>
                      <a:endParaRPr lang="en-US" sz="2800" b="1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Độ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chính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xác</a:t>
                      </a:r>
                      <a:endParaRPr lang="en-US" sz="2800" b="1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50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đơn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vị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0,5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phần mười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0.05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0,005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34422" y="1352811"/>
            <a:ext cx="253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Bảng</a:t>
            </a:r>
            <a:r>
              <a:rPr lang="en-US" sz="2800" b="1">
                <a:latin typeface="+mj-lt"/>
                <a:cs typeface="Times New Roman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71189"/>
              </p:ext>
            </p:extLst>
          </p:nvPr>
        </p:nvGraphicFramePr>
        <p:xfrm>
          <a:off x="1465545" y="1002082"/>
          <a:ext cx="9219155" cy="2867406"/>
        </p:xfrm>
        <a:graphic>
          <a:graphicData uri="http://schemas.openxmlformats.org/drawingml/2006/table">
            <a:tbl>
              <a:tblPr/>
              <a:tblGrid>
                <a:gridCol w="3814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chinh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xác</a:t>
                      </a:r>
                      <a:endParaRPr lang="en-US" sz="2800" b="1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Làm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tròn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đến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hàng</a:t>
                      </a:r>
                      <a:endParaRPr lang="en-US" sz="2800" b="1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chục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đơn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vị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0.05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mười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0,005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7156" y="501041"/>
            <a:ext cx="499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Bảng</a:t>
            </a:r>
            <a:r>
              <a:rPr lang="en-US" sz="2800" b="1">
                <a:latin typeface="+mj-lt"/>
                <a:cs typeface="Times New Roman" pitchFamily="18" charset="0"/>
              </a:rPr>
              <a:t>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354" y="4108536"/>
            <a:ext cx="11718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cho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trước</a:t>
            </a:r>
            <a:r>
              <a:rPr lang="en-US" sz="2800">
                <a:latin typeface="+mj-lt"/>
                <a:cs typeface="Times New Roman" pitchFamily="18" charset="0"/>
              </a:rPr>
              <a:t>,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có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thể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sử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cách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nêu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trong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Bảng</a:t>
            </a:r>
            <a:r>
              <a:rPr lang="en-US" sz="2800">
                <a:latin typeface="+mj-lt"/>
                <a:cs typeface="Times New Roman" pitchFamily="18" charset="0"/>
              </a:rPr>
              <a:t>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301" y="0"/>
            <a:ext cx="5411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L</a:t>
            </a:r>
            <a:r>
              <a:rPr lang="vi-VN" sz="2800" b="1">
                <a:latin typeface="+mj-lt"/>
                <a:cs typeface="Times New Roman" pitchFamily="18" charset="0"/>
              </a:rPr>
              <a:t>uyện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244" y="475989"/>
            <a:ext cx="10910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088" y="1440493"/>
            <a:ext cx="8530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Giải</a:t>
            </a:r>
            <a:endParaRPr lang="en-US" sz="2800" i="1">
              <a:latin typeface="+mj-lt"/>
              <a:cs typeface="Times New Roman" pitchFamily="18" charset="0"/>
            </a:endParaRPr>
          </a:p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về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latin typeface="+mj-lt"/>
                <a:cs typeface="Times New Roman" pitchFamily="18" charset="0"/>
              </a:rPr>
              <a:t>độ</a:t>
            </a:r>
            <a:r>
              <a:rPr lang="en-US" sz="2800" i="1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193" y="2906038"/>
            <a:ext cx="5198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Ví dụ 3 (Sgk trang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614" y="3419605"/>
            <a:ext cx="7027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0,005.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457" y="4396636"/>
            <a:ext cx="108600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Giải</a:t>
            </a:r>
            <a:endParaRPr lang="en-US" sz="2800" i="1">
              <a:latin typeface="+mj-lt"/>
              <a:cs typeface="Times New Roman" pitchFamily="18" charset="0"/>
            </a:endParaRPr>
          </a:p>
          <a:p>
            <a:r>
              <a:rPr lang="fr-FR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phần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mười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865105"/>
              </p:ext>
            </p:extLst>
          </p:nvPr>
        </p:nvGraphicFramePr>
        <p:xfrm>
          <a:off x="8654440" y="5394281"/>
          <a:ext cx="21653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2158920" imgH="393480" progId="Equation.DSMT4">
                  <p:embed/>
                </p:oleObj>
              </mc:Choice>
              <mc:Fallback>
                <p:oleObj name="Equation" r:id="rId3" imgW="215892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4440" y="5394281"/>
                        <a:ext cx="216535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4088" y="2379945"/>
            <a:ext cx="946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về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latin typeface="+mj-lt"/>
                <a:cs typeface="Times New Roman" pitchFamily="18" charset="0"/>
              </a:rPr>
              <a:t>độ</a:t>
            </a:r>
            <a:r>
              <a:rPr lang="en-US" sz="2800" i="1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301" y="0"/>
            <a:ext cx="5411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L</a:t>
            </a:r>
            <a:r>
              <a:rPr lang="vi-VN" sz="2800" b="1">
                <a:latin typeface="+mj-lt"/>
                <a:cs typeface="Times New Roman" pitchFamily="18" charset="0"/>
              </a:rPr>
              <a:t>uyện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244" y="475989"/>
            <a:ext cx="10910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088" y="1440493"/>
            <a:ext cx="8530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Giải</a:t>
            </a:r>
            <a:endParaRPr lang="en-US" sz="2800" i="1">
              <a:latin typeface="+mj-lt"/>
              <a:cs typeface="Times New Roman" pitchFamily="18" charset="0"/>
            </a:endParaRPr>
          </a:p>
          <a:p>
            <a:r>
              <a:rPr lang="en-US" sz="2800">
                <a:latin typeface="+mj-lt"/>
                <a:cs typeface="Times New Roman" pitchFamily="18" charset="0"/>
              </a:rPr>
              <a:t>a) Số được làm tròn về số với </a:t>
            </a:r>
            <a:r>
              <a:rPr lang="en-US" sz="2800" i="1">
                <a:latin typeface="+mj-lt"/>
                <a:cs typeface="Times New Roman" pitchFamily="18" charset="0"/>
              </a:rPr>
              <a:t>độ </a:t>
            </a:r>
            <a:r>
              <a:rPr lang="en-US" sz="2800">
                <a:latin typeface="+mj-lt"/>
                <a:cs typeface="Times New Roman" pitchFamily="18" charset="0"/>
              </a:rPr>
              <a:t>chính xác 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193" y="2906038"/>
            <a:ext cx="5198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Ví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dụ</a:t>
            </a:r>
            <a:r>
              <a:rPr lang="en-US" sz="2800" b="1">
                <a:latin typeface="+mj-lt"/>
                <a:cs typeface="Times New Roman" pitchFamily="18" charset="0"/>
              </a:rPr>
              <a:t> 3 (</a:t>
            </a:r>
            <a:r>
              <a:rPr lang="en-US" sz="2800" b="1" err="1">
                <a:latin typeface="+mj-lt"/>
                <a:cs typeface="Times New Roman" pitchFamily="18" charset="0"/>
              </a:rPr>
              <a:t>Sgk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trang</a:t>
            </a:r>
            <a:r>
              <a:rPr lang="en-US" sz="2800" b="1">
                <a:latin typeface="+mj-lt"/>
                <a:cs typeface="Times New Roman" pitchFamily="18" charset="0"/>
              </a:rPr>
              <a:t>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614" y="3419605"/>
            <a:ext cx="7027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0,005.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4088" y="2379945"/>
            <a:ext cx="946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về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latin typeface="+mj-lt"/>
                <a:cs typeface="Times New Roman" pitchFamily="18" charset="0"/>
              </a:rPr>
              <a:t>độ</a:t>
            </a:r>
            <a:r>
              <a:rPr lang="en-US" sz="2800" i="1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1665" y="4434214"/>
            <a:ext cx="108600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Arial" pitchFamily="34" charset="0"/>
              </a:rPr>
              <a:t>Giải</a:t>
            </a:r>
            <a:endParaRPr lang="en-US" sz="2800">
              <a:latin typeface="+mj-lt"/>
              <a:cs typeface="Arial" pitchFamily="34" charset="0"/>
            </a:endParaRPr>
          </a:p>
          <a:p>
            <a:r>
              <a:rPr lang="fr-FR" sz="2800">
                <a:latin typeface="+mj-lt"/>
              </a:rPr>
              <a:t>b) </a:t>
            </a:r>
            <a:r>
              <a:rPr lang="en-US" sz="2800" err="1">
                <a:latin typeface="+mj-lt"/>
              </a:rPr>
              <a:t>Để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số</a:t>
            </a:r>
            <a:r>
              <a:rPr lang="en-US" sz="2800">
                <a:latin typeface="+mj-lt"/>
              </a:rPr>
              <a:t> - 3,2475 </a:t>
            </a:r>
            <a:r>
              <a:rPr lang="en-US" sz="2800" err="1">
                <a:latin typeface="+mj-lt"/>
              </a:rPr>
              <a:t>với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độ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chính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xác</a:t>
            </a:r>
            <a:r>
              <a:rPr lang="en-US" sz="2800">
                <a:latin typeface="+mj-lt"/>
              </a:rPr>
              <a:t> 0,005 </a:t>
            </a:r>
            <a:r>
              <a:rPr lang="en-US" sz="2800" err="1">
                <a:latin typeface="+mj-lt"/>
              </a:rPr>
              <a:t>ta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sẽ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đến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hàng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phần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trăm</a:t>
            </a:r>
            <a:r>
              <a:rPr lang="en-US" sz="2800">
                <a:latin typeface="+mj-lt"/>
              </a:rPr>
              <a:t>. </a:t>
            </a:r>
            <a:r>
              <a:rPr lang="en-US" sz="2800" err="1">
                <a:latin typeface="+mj-lt"/>
              </a:rPr>
              <a:t>Áp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dụng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quy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tắc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số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ta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được</a:t>
            </a:r>
            <a:r>
              <a:rPr lang="en-US" sz="2800">
                <a:latin typeface="+mj-lt"/>
              </a:rPr>
              <a:t> </a:t>
            </a:r>
          </a:p>
          <a:p>
            <a:r>
              <a:rPr lang="en-US" sz="2800">
                <a:latin typeface="+mj-lt"/>
              </a:rPr>
              <a:t>                                Vì vậy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966554"/>
              </p:ext>
            </p:extLst>
          </p:nvPr>
        </p:nvGraphicFramePr>
        <p:xfrm>
          <a:off x="1606839" y="5862745"/>
          <a:ext cx="2149476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5" name="Equation" r:id="rId3" imgW="2133360" imgH="393480" progId="Equation.DSMT4">
                  <p:embed/>
                </p:oleObj>
              </mc:Choice>
              <mc:Fallback>
                <p:oleObj name="Equation" r:id="rId3" imgW="21333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839" y="5862745"/>
                        <a:ext cx="2149476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636348"/>
              </p:ext>
            </p:extLst>
          </p:nvPr>
        </p:nvGraphicFramePr>
        <p:xfrm>
          <a:off x="5310909" y="5862745"/>
          <a:ext cx="2565400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Equation" r:id="rId5" imgW="2565360" imgH="393480" progId="Equation.DSMT4">
                  <p:embed/>
                </p:oleObj>
              </mc:Choice>
              <mc:Fallback>
                <p:oleObj name="Equation" r:id="rId5" imgW="25653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909" y="5862745"/>
                        <a:ext cx="2565400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729" y="225468"/>
            <a:ext cx="6613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HOẠT ĐỘNG LUYỆN TẬP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5989" y="688932"/>
            <a:ext cx="7741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Bài</a:t>
            </a:r>
            <a:r>
              <a:rPr lang="en-US" sz="2800" b="1">
                <a:latin typeface="+mj-lt"/>
                <a:cs typeface="Times New Roman" pitchFamily="18" charset="0"/>
              </a:rPr>
              <a:t> 1: 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51)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100" y="1265129"/>
            <a:ext cx="11448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Giải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98176244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5000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98180000</a:t>
            </a:r>
          </a:p>
          <a:p>
            <a:r>
              <a:rPr lang="en-US" sz="2800" err="1">
                <a:latin typeface="+mj-lt"/>
                <a:cs typeface="Times New Roman" pitchFamily="18" charset="0"/>
              </a:rPr>
              <a:t>Vậy</a:t>
            </a:r>
            <a:r>
              <a:rPr lang="en-US" sz="2800">
                <a:latin typeface="+mj-lt"/>
                <a:cs typeface="Times New Roman" pitchFamily="18" charset="0"/>
              </a:rPr>
              <a:t> 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134258" y="1801117"/>
          <a:ext cx="3725863" cy="336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6" name="Equation" r:id="rId3" imgW="3733560" imgH="330120" progId="Equation.DSMT4">
                  <p:embed/>
                </p:oleObj>
              </mc:Choice>
              <mc:Fallback>
                <p:oleObj name="Equation" r:id="rId3" imgW="373356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258" y="1801117"/>
                        <a:ext cx="3725863" cy="336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729" y="2354893"/>
            <a:ext cx="4822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Bài</a:t>
            </a:r>
            <a:r>
              <a:rPr lang="vi-VN" sz="2800" b="1">
                <a:latin typeface="+mj-lt"/>
                <a:cs typeface="Times New Roman" pitchFamily="18" charset="0"/>
              </a:rPr>
              <a:t>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51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677" y="3006247"/>
            <a:ext cx="11235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4,76908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đơn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vị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727635" y="4954326"/>
          <a:ext cx="1816100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7" name="Equation" r:id="rId5" imgW="1815840" imgH="393480" progId="Equation.DSMT4">
                  <p:embed/>
                </p:oleObj>
              </mc:Choice>
              <mc:Fallback>
                <p:oleObj name="Equation" r:id="rId5" imgW="18158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635" y="4954326"/>
                        <a:ext cx="1816100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0729" y="3944829"/>
            <a:ext cx="113235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- 4,76908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phần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mười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Vì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vậy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686384"/>
              </p:ext>
            </p:extLst>
          </p:nvPr>
        </p:nvGraphicFramePr>
        <p:xfrm>
          <a:off x="9128142" y="4437150"/>
          <a:ext cx="1886861" cy="43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8" name="Equation" r:id="rId7" imgW="2108160" imgH="393480" progId="Equation.DSMT4">
                  <p:embed/>
                </p:oleObj>
              </mc:Choice>
              <mc:Fallback>
                <p:oleObj name="Equation" r:id="rId7" imgW="21081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42" y="4437150"/>
                        <a:ext cx="1886861" cy="43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272079"/>
              </p:ext>
            </p:extLst>
          </p:nvPr>
        </p:nvGraphicFramePr>
        <p:xfrm>
          <a:off x="8347185" y="3537923"/>
          <a:ext cx="2519363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9" name="Equation" r:id="rId9" imgW="2527200" imgH="393480" progId="Equation.DSMT4">
                  <p:embed/>
                </p:oleObj>
              </mc:Choice>
              <mc:Fallback>
                <p:oleObj name="Equation" r:id="rId9" imgW="25272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185" y="3537923"/>
                        <a:ext cx="2519363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989" y="325677"/>
            <a:ext cx="5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latin typeface="Arial" pitchFamily="34" charset="0"/>
                <a:cs typeface="Arial" pitchFamily="34" charset="0"/>
              </a:rPr>
              <a:t>D. HOẠT ĐỘNG VẬN DỤNG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3F8CF-9D9B-4896-B1DD-536D71DC1203}"/>
              </a:ext>
            </a:extLst>
          </p:cNvPr>
          <p:cNvSpPr txBox="1"/>
          <p:nvPr/>
        </p:nvSpPr>
        <p:spPr>
          <a:xfrm>
            <a:off x="657355" y="2472779"/>
            <a:ext cx="10653647" cy="1192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err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Bài</a:t>
            </a:r>
            <a:r>
              <a:rPr lang="en-GB" sz="2800" b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1</a:t>
            </a:r>
            <a:r>
              <a:rPr lang="en-GB" sz="2800" b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Một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ăn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hình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có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kính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110 cm.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chu vi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ăn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làm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đến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hàng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chục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),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lấy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π = 3,14? </a:t>
            </a:r>
            <a:endParaRPr lang="en-US" sz="280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23ED2-C41F-43A2-B777-ACB9114B2F4E}"/>
              </a:ext>
            </a:extLst>
          </p:cNvPr>
          <p:cNvSpPr txBox="1"/>
          <p:nvPr/>
        </p:nvSpPr>
        <p:spPr>
          <a:xfrm>
            <a:off x="657355" y="3632631"/>
            <a:ext cx="10653647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err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Bài</a:t>
            </a:r>
            <a:r>
              <a:rPr lang="en-GB" sz="2800" b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2</a:t>
            </a:r>
            <a:r>
              <a:rPr lang="en-GB" sz="2800" b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Một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bánh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xe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hình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kính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0,65.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Nếu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bánh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xe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đó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quay 120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vòng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trên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mặt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đất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thì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được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đoạn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dài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bao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nhiêu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mét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làm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đến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hàng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đơn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vị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),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lấy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π ≈ 3,14?</a:t>
            </a:r>
            <a:r>
              <a:rPr lang="en-GB" sz="2800" i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en-US" sz="280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9141A-53F4-44F9-893D-C776B5A5F908}"/>
              </a:ext>
            </a:extLst>
          </p:cNvPr>
          <p:cNvSpPr txBox="1"/>
          <p:nvPr/>
        </p:nvSpPr>
        <p:spPr>
          <a:xfrm>
            <a:off x="657355" y="1675963"/>
            <a:ext cx="10653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Hãy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hoàn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thành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các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bài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tập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sau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:</a:t>
            </a:r>
            <a:endParaRPr lang="vi-VN" sz="2800" i="1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endParaRPr lang="en-US" sz="8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 flipH="1" flipV="1">
            <a:off x="955040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1" name="Oval 10"/>
          <p:cNvSpPr/>
          <p:nvPr/>
        </p:nvSpPr>
        <p:spPr>
          <a:xfrm flipH="1" flipV="1">
            <a:off x="9690100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2" name="Oval 11"/>
          <p:cNvSpPr/>
          <p:nvPr/>
        </p:nvSpPr>
        <p:spPr>
          <a:xfrm flipH="1" flipV="1">
            <a:off x="9836150" y="99218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3" name="Oval 12"/>
          <p:cNvSpPr/>
          <p:nvPr/>
        </p:nvSpPr>
        <p:spPr>
          <a:xfrm flipH="1" flipV="1">
            <a:off x="9985375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4" name="Oval 13"/>
          <p:cNvSpPr/>
          <p:nvPr/>
        </p:nvSpPr>
        <p:spPr>
          <a:xfrm flipH="1" flipV="1">
            <a:off x="10131425" y="99139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5" name="Oval 14"/>
          <p:cNvSpPr/>
          <p:nvPr/>
        </p:nvSpPr>
        <p:spPr>
          <a:xfrm flipH="1" flipV="1">
            <a:off x="10412413" y="991870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6" name="Oval 15"/>
          <p:cNvSpPr/>
          <p:nvPr/>
        </p:nvSpPr>
        <p:spPr>
          <a:xfrm flipH="1" flipV="1">
            <a:off x="1057275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7" name="Oval 16"/>
          <p:cNvSpPr/>
          <p:nvPr/>
        </p:nvSpPr>
        <p:spPr>
          <a:xfrm flipH="1" flipV="1">
            <a:off x="10734675" y="99202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8" name="Oval 17"/>
          <p:cNvSpPr/>
          <p:nvPr/>
        </p:nvSpPr>
        <p:spPr>
          <a:xfrm flipH="1" flipV="1">
            <a:off x="10266363" y="99234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9" name="Oval 18"/>
          <p:cNvSpPr/>
          <p:nvPr/>
        </p:nvSpPr>
        <p:spPr>
          <a:xfrm flipH="1" flipV="1">
            <a:off x="8574088" y="108997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 flipH="1" flipV="1">
            <a:off x="9717088" y="10890250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1" name="Oval 20"/>
          <p:cNvSpPr/>
          <p:nvPr/>
        </p:nvSpPr>
        <p:spPr>
          <a:xfrm flipH="1" flipV="1">
            <a:off x="9534525" y="101647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2" name="Oval 21"/>
          <p:cNvSpPr/>
          <p:nvPr/>
        </p:nvSpPr>
        <p:spPr>
          <a:xfrm flipH="1" flipV="1">
            <a:off x="968375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3" name="Oval 22"/>
          <p:cNvSpPr/>
          <p:nvPr/>
        </p:nvSpPr>
        <p:spPr>
          <a:xfrm flipH="1" flipV="1">
            <a:off x="9839325" y="101631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4" name="Oval 23"/>
          <p:cNvSpPr/>
          <p:nvPr/>
        </p:nvSpPr>
        <p:spPr>
          <a:xfrm flipH="1" flipV="1">
            <a:off x="9979025" y="101552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5" name="Oval 24"/>
          <p:cNvSpPr/>
          <p:nvPr/>
        </p:nvSpPr>
        <p:spPr>
          <a:xfrm flipH="1" flipV="1">
            <a:off x="1012190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6" name="Oval 25"/>
          <p:cNvSpPr/>
          <p:nvPr/>
        </p:nvSpPr>
        <p:spPr>
          <a:xfrm flipH="1" flipV="1">
            <a:off x="10402888" y="10399713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7" name="Oval 26"/>
          <p:cNvSpPr/>
          <p:nvPr/>
        </p:nvSpPr>
        <p:spPr>
          <a:xfrm flipH="1" flipV="1">
            <a:off x="9553575" y="106410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8" name="Oval 27"/>
          <p:cNvSpPr/>
          <p:nvPr/>
        </p:nvSpPr>
        <p:spPr>
          <a:xfrm flipH="1" flipV="1">
            <a:off x="9702800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9" name="Oval 28"/>
          <p:cNvSpPr/>
          <p:nvPr/>
        </p:nvSpPr>
        <p:spPr>
          <a:xfrm flipH="1" flipV="1">
            <a:off x="9877425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0" name="Oval 29"/>
          <p:cNvSpPr/>
          <p:nvPr/>
        </p:nvSpPr>
        <p:spPr>
          <a:xfrm flipH="1" flipV="1">
            <a:off x="10069513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1" name="Oval 30"/>
          <p:cNvSpPr/>
          <p:nvPr/>
        </p:nvSpPr>
        <p:spPr>
          <a:xfrm flipH="1" flipV="1">
            <a:off x="10264775" y="10652125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2" name="Oval 31"/>
          <p:cNvSpPr/>
          <p:nvPr/>
        </p:nvSpPr>
        <p:spPr>
          <a:xfrm flipH="1" flipV="1">
            <a:off x="9696450" y="104060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3" name="Oval 32"/>
          <p:cNvSpPr/>
          <p:nvPr/>
        </p:nvSpPr>
        <p:spPr>
          <a:xfrm flipH="1" flipV="1">
            <a:off x="10048875" y="104124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69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15370"/>
            <a:ext cx="5048518" cy="4743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 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Toán 6 tập 1 - Chân trời sáng tạo - Ch 4 - Bài 3 - BIỂU ĐỒ TR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Cloud Callout 2"/>
          <p:cNvSpPr/>
          <p:nvPr/>
        </p:nvSpPr>
        <p:spPr>
          <a:xfrm>
            <a:off x="-154745" y="620569"/>
            <a:ext cx="5294875" cy="2318197"/>
          </a:xfrm>
          <a:prstGeom prst="cloudCallout">
            <a:avLst>
              <a:gd name="adj1" fmla="val -17830"/>
              <a:gd name="adj2" fmla="val 8805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sát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hình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̃: </a:t>
            </a:r>
            <a:endParaRPr lang="vi-VN" sz="2800" b="1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66" y="0"/>
            <a:ext cx="7106433" cy="458452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701458" y="4772416"/>
            <a:ext cx="10759857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0,8 m.</a:t>
            </a:r>
          </a:p>
          <a:p>
            <a:pPr>
              <a:lnSpc>
                <a:spcPct val="150000"/>
              </a:lnSpc>
            </a:pP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3170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3" grpId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 flipH="1" flipV="1">
            <a:off x="955040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1" name="Oval 10"/>
          <p:cNvSpPr/>
          <p:nvPr/>
        </p:nvSpPr>
        <p:spPr>
          <a:xfrm flipH="1" flipV="1">
            <a:off x="9690100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2" name="Oval 11"/>
          <p:cNvSpPr/>
          <p:nvPr/>
        </p:nvSpPr>
        <p:spPr>
          <a:xfrm flipH="1" flipV="1">
            <a:off x="9836150" y="99218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3" name="Oval 12"/>
          <p:cNvSpPr/>
          <p:nvPr/>
        </p:nvSpPr>
        <p:spPr>
          <a:xfrm flipH="1" flipV="1">
            <a:off x="9985375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4" name="Oval 13"/>
          <p:cNvSpPr/>
          <p:nvPr/>
        </p:nvSpPr>
        <p:spPr>
          <a:xfrm flipH="1" flipV="1">
            <a:off x="10131425" y="99139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5" name="Oval 14"/>
          <p:cNvSpPr/>
          <p:nvPr/>
        </p:nvSpPr>
        <p:spPr>
          <a:xfrm flipH="1" flipV="1">
            <a:off x="10412413" y="991870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6" name="Oval 15"/>
          <p:cNvSpPr/>
          <p:nvPr/>
        </p:nvSpPr>
        <p:spPr>
          <a:xfrm flipH="1" flipV="1">
            <a:off x="1057275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7" name="Oval 16"/>
          <p:cNvSpPr/>
          <p:nvPr/>
        </p:nvSpPr>
        <p:spPr>
          <a:xfrm flipH="1" flipV="1">
            <a:off x="10734675" y="99202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8" name="Oval 17"/>
          <p:cNvSpPr/>
          <p:nvPr/>
        </p:nvSpPr>
        <p:spPr>
          <a:xfrm flipH="1" flipV="1">
            <a:off x="10266363" y="99234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9" name="Oval 18"/>
          <p:cNvSpPr/>
          <p:nvPr/>
        </p:nvSpPr>
        <p:spPr>
          <a:xfrm flipH="1" flipV="1">
            <a:off x="8574088" y="108997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 flipH="1" flipV="1">
            <a:off x="9717088" y="10890250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1" name="Oval 20"/>
          <p:cNvSpPr/>
          <p:nvPr/>
        </p:nvSpPr>
        <p:spPr>
          <a:xfrm flipH="1" flipV="1">
            <a:off x="9534525" y="101647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2" name="Oval 21"/>
          <p:cNvSpPr/>
          <p:nvPr/>
        </p:nvSpPr>
        <p:spPr>
          <a:xfrm flipH="1" flipV="1">
            <a:off x="968375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3" name="Oval 22"/>
          <p:cNvSpPr/>
          <p:nvPr/>
        </p:nvSpPr>
        <p:spPr>
          <a:xfrm flipH="1" flipV="1">
            <a:off x="9839325" y="101631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4" name="Oval 23"/>
          <p:cNvSpPr/>
          <p:nvPr/>
        </p:nvSpPr>
        <p:spPr>
          <a:xfrm flipH="1" flipV="1">
            <a:off x="9979025" y="101552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5" name="Oval 24"/>
          <p:cNvSpPr/>
          <p:nvPr/>
        </p:nvSpPr>
        <p:spPr>
          <a:xfrm flipH="1" flipV="1">
            <a:off x="1012190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6" name="Oval 25"/>
          <p:cNvSpPr/>
          <p:nvPr/>
        </p:nvSpPr>
        <p:spPr>
          <a:xfrm flipH="1" flipV="1">
            <a:off x="10402888" y="10399713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7" name="Oval 26"/>
          <p:cNvSpPr/>
          <p:nvPr/>
        </p:nvSpPr>
        <p:spPr>
          <a:xfrm flipH="1" flipV="1">
            <a:off x="9553575" y="106410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8" name="Oval 27"/>
          <p:cNvSpPr/>
          <p:nvPr/>
        </p:nvSpPr>
        <p:spPr>
          <a:xfrm flipH="1" flipV="1">
            <a:off x="9702800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9" name="Oval 28"/>
          <p:cNvSpPr/>
          <p:nvPr/>
        </p:nvSpPr>
        <p:spPr>
          <a:xfrm flipH="1" flipV="1">
            <a:off x="9877425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0" name="Oval 29"/>
          <p:cNvSpPr/>
          <p:nvPr/>
        </p:nvSpPr>
        <p:spPr>
          <a:xfrm flipH="1" flipV="1">
            <a:off x="10069513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1" name="Oval 30"/>
          <p:cNvSpPr/>
          <p:nvPr/>
        </p:nvSpPr>
        <p:spPr>
          <a:xfrm flipH="1" flipV="1">
            <a:off x="10264775" y="10652125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2" name="Oval 31"/>
          <p:cNvSpPr/>
          <p:nvPr/>
        </p:nvSpPr>
        <p:spPr>
          <a:xfrm flipH="1" flipV="1">
            <a:off x="9696450" y="104060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3" name="Oval 32"/>
          <p:cNvSpPr/>
          <p:nvPr/>
        </p:nvSpPr>
        <p:spPr>
          <a:xfrm flipH="1" flipV="1">
            <a:off x="10048875" y="104124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69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15370"/>
            <a:ext cx="5048518" cy="4743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 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Toán 6 tập 1 - Chân trời sáng tạo - Ch 4 - Bài 3 - BIỂU ĐỒ TR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Cloud Callout 2"/>
          <p:cNvSpPr/>
          <p:nvPr/>
        </p:nvSpPr>
        <p:spPr>
          <a:xfrm>
            <a:off x="0" y="620569"/>
            <a:ext cx="5275385" cy="2544662"/>
          </a:xfrm>
          <a:prstGeom prst="cloudCallout">
            <a:avLst>
              <a:gd name="adj1" fmla="val -17830"/>
              <a:gd name="adj2" fmla="val 8805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sát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hình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̃: </a:t>
            </a:r>
            <a:endParaRPr lang="vi-VN" sz="2800" b="1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66" y="0"/>
            <a:ext cx="7106433" cy="458452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839243" y="4847574"/>
            <a:ext cx="7064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S =  . R</a:t>
            </a:r>
            <a:r>
              <a:rPr lang="en-US" sz="2800" baseline="30000">
                <a:latin typeface="Arial" pitchFamily="34" charset="0"/>
                <a:cs typeface="Arial" pitchFamily="34" charset="0"/>
              </a:rPr>
              <a:t>2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015819"/>
              </p:ext>
            </p:extLst>
          </p:nvPr>
        </p:nvGraphicFramePr>
        <p:xfrm>
          <a:off x="6847781" y="4919598"/>
          <a:ext cx="442367" cy="379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Equation" r:id="rId4" imgW="266584" imgH="228501" progId="Equation.DSMT4">
                  <p:embed/>
                </p:oleObj>
              </mc:Choice>
              <mc:Fallback>
                <p:oleObj name="Equation" r:id="rId4" imgW="266584" imgH="228501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7781" y="4919598"/>
                        <a:ext cx="442367" cy="379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801666" y="5561556"/>
            <a:ext cx="6488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852271" y="5693493"/>
          <a:ext cx="42846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name="Equation" r:id="rId6" imgW="4292280" imgH="393480" progId="Equation.DSMT4">
                  <p:embed/>
                </p:oleObj>
              </mc:Choice>
              <mc:Fallback>
                <p:oleObj name="Equation" r:id="rId6" imgW="42922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271" y="5693493"/>
                        <a:ext cx="428466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9173207" y="5528741"/>
          <a:ext cx="7620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Equation" r:id="rId8" imgW="761760" imgH="622080" progId="Equation.DSMT4">
                  <p:embed/>
                </p:oleObj>
              </mc:Choice>
              <mc:Fallback>
                <p:oleObj name="Equation" r:id="rId8" imgW="76176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3207" y="5528741"/>
                        <a:ext cx="76200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000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70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0312" y="150312"/>
            <a:ext cx="3319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I. LÀM TRÒN SỐ.</a:t>
            </a:r>
            <a:endParaRPr lang="en-US" sz="2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619" y="676406"/>
            <a:ext cx="3958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: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729" y="1199626"/>
            <a:ext cx="11523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Hoá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>
                <a:latin typeface="Arial" pitchFamily="34" charset="0"/>
                <a:cs typeface="Arial" pitchFamily="34" charset="0"/>
              </a:rPr>
              <a:t> 9/2020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đình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574880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625" y="1728592"/>
            <a:ext cx="11448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574880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51" y="2680570"/>
            <a:ext cx="11260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 880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600" y="3557391"/>
            <a:ext cx="11185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575000đồng.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256" y="4572000"/>
            <a:ext cx="11423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đôi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781" y="300625"/>
            <a:ext cx="113360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Ở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xấp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xỉ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đạc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3565" y="2116507"/>
            <a:ext cx="212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780" y="2661510"/>
            <a:ext cx="112483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mở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lấy</a:t>
            </a:r>
            <a:r>
              <a:rPr lang="en-US" sz="2800">
                <a:latin typeface="Arial" pitchFamily="34" charset="0"/>
                <a:cs typeface="Arial" pitchFamily="34" charset="0"/>
              </a:rPr>
              <a:t> 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>
                <a:latin typeface="Arial" pitchFamily="34" charset="0"/>
                <a:cs typeface="Arial" pitchFamily="34" charset="0"/>
              </a:rPr>
              <a:t>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>
                <a:latin typeface="Arial" pitchFamily="34" charset="0"/>
                <a:cs typeface="Arial" pitchFamily="34" charset="0"/>
              </a:rPr>
              <a:t>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thay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>
                <a:latin typeface="Arial" pitchFamily="34" charset="0"/>
                <a:cs typeface="Arial" pitchFamily="34" charset="0"/>
              </a:rPr>
              <a:t>) 2,0096.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3437" y="4601082"/>
            <a:ext cx="826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S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mở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238589"/>
              </p:ext>
            </p:extLst>
          </p:nvPr>
        </p:nvGraphicFramePr>
        <p:xfrm>
          <a:off x="1103676" y="5255760"/>
          <a:ext cx="78867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Equation" r:id="rId3" imgW="7886520" imgH="647640" progId="Equation.DSMT4">
                  <p:embed/>
                </p:oleObj>
              </mc:Choice>
              <mc:Fallback>
                <p:oleObj name="Equation" r:id="rId3" imgW="7886520" imgH="647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676" y="5255760"/>
                        <a:ext cx="78867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619" y="413359"/>
            <a:ext cx="2931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411" y="1139868"/>
            <a:ext cx="109001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sân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Old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Traffoixl</a:t>
            </a:r>
            <a:r>
              <a:rPr lang="en-US" sz="2800">
                <a:latin typeface="Arial" pitchFamily="34" charset="0"/>
                <a:cs typeface="Arial" pitchFamily="34" charset="0"/>
              </a:rPr>
              <a:t> ở Greater Manchester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tháp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hồ</a:t>
            </a:r>
            <a:r>
              <a:rPr lang="en-US" sz="2800">
                <a:latin typeface="Arial" pitchFamily="34" charset="0"/>
                <a:cs typeface="Arial" pitchFamily="34" charset="0"/>
              </a:rPr>
              <a:t> Big Ben ở London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Vương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>
                <a:latin typeface="Arial" pitchFamily="34" charset="0"/>
                <a:cs typeface="Arial" pitchFamily="34" charset="0"/>
              </a:rPr>
              <a:t>)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201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dặm</a:t>
            </a:r>
            <a:r>
              <a:rPr lang="en-US" sz="2800">
                <a:latin typeface="Arial" pitchFamily="34" charset="0"/>
                <a:cs typeface="Arial" pitchFamily="34" charset="0"/>
              </a:rPr>
              <a:t>.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(</a:t>
            </a:r>
            <a:r>
              <a:rPr lang="en-US" sz="2800" i="1" err="1">
                <a:latin typeface="Arial" pitchFamily="34" charset="0"/>
                <a:cs typeface="Arial" pitchFamily="34" charset="0"/>
              </a:rPr>
              <a:t>Nguồn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: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htips</a:t>
            </a:r>
            <a:r>
              <a:rPr lang="en-US" sz="2800">
                <a:latin typeface="Arial" pitchFamily="34" charset="0"/>
                <a:cs typeface="Arial" pitchFamily="34" charset="0"/>
              </a:rPr>
              <a:t>:/www.google.com).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ki-lô-mét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),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dặm</a:t>
            </a:r>
            <a:r>
              <a:rPr lang="en-US" sz="2800">
                <a:latin typeface="Arial" pitchFamily="34" charset="0"/>
                <a:cs typeface="Arial" pitchFamily="34" charset="0"/>
              </a:rPr>
              <a:t> = 1.609344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5990" y="3707704"/>
            <a:ext cx="111732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sân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Old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Traffoixl</a:t>
            </a:r>
            <a:r>
              <a:rPr lang="en-US" sz="2800">
                <a:latin typeface="Arial" pitchFamily="34" charset="0"/>
                <a:cs typeface="Arial" pitchFamily="34" charset="0"/>
              </a:rPr>
              <a:t> ở Greater Manchester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tháp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hồ</a:t>
            </a:r>
            <a:r>
              <a:rPr lang="en-US" sz="2800">
                <a:latin typeface="Arial" pitchFamily="34" charset="0"/>
                <a:cs typeface="Arial" pitchFamily="34" charset="0"/>
              </a:rPr>
              <a:t> Big Ben ở London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Vương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>
                <a:latin typeface="Arial" pitchFamily="34" charset="0"/>
                <a:cs typeface="Arial" pitchFamily="34" charset="0"/>
              </a:rPr>
              <a:t>)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ki-lô-mét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087" y="23799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trước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781" y="876822"/>
            <a:ext cx="11386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2 (SGK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>
                <a:latin typeface="Arial" pitchFamily="34" charset="0"/>
                <a:cs typeface="Arial" pitchFamily="34" charset="0"/>
              </a:rPr>
              <a:t> 48)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937" y="1402915"/>
            <a:ext cx="6350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729" y="1929008"/>
            <a:ext cx="11123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ngang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ban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257" y="2963124"/>
            <a:ext cx="10382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25677" y="3820438"/>
            <a:ext cx="434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960" y="4509369"/>
            <a:ext cx="11235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>
                <a:latin typeface="Arial" pitchFamily="34" charset="0"/>
                <a:cs typeface="Arial" pitchFamily="34" charset="0"/>
              </a:rPr>
              <a:t> 4 &lt; 5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giư</a:t>
            </a:r>
            <a:r>
              <a:rPr lang="en-US" sz="2800">
                <a:latin typeface="Arial" pitchFamily="34" charset="0"/>
                <a:cs typeface="Arial" pitchFamily="34" charset="0"/>
              </a:rPr>
              <a:t>̃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800">
                <a:latin typeface="Arial" pitchFamily="34" charset="0"/>
                <a:cs typeface="Arial" pitchFamily="34" charset="0"/>
              </a:rPr>
              <a:t>̃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800">
                <a:latin typeface="Arial" pitchFamily="34" charset="0"/>
                <a:cs typeface="Arial" pitchFamily="34" charset="0"/>
              </a:rPr>
              <a:t>́ 4 ở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hàng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rồi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thay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0, 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054421" y="5509190"/>
          <a:ext cx="14351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4" imgW="1434960" imgH="330120" progId="Equation.DSMT4">
                  <p:embed/>
                </p:oleObj>
              </mc:Choice>
              <mc:Fallback>
                <p:oleObj name="Equation" r:id="rId4" imgW="143496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421" y="5509190"/>
                        <a:ext cx="14351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8827" y="425885"/>
            <a:ext cx="109853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số140.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nằm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ngang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140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144 – 140 = 4.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quá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253" y="3482236"/>
            <a:ext cx="105844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ý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b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464" y="1916482"/>
            <a:ext cx="114362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140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5. 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d.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672" y="4885925"/>
            <a:ext cx="447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2 (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Sgk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49)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677" y="5571209"/>
            <a:ext cx="11611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12 350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50?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5678" y="250521"/>
            <a:ext cx="447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Ví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dụ</a:t>
            </a:r>
            <a:r>
              <a:rPr lang="en-US" sz="2800" b="1">
                <a:latin typeface="+mj-lt"/>
                <a:cs typeface="Times New Roman" pitchFamily="18" charset="0"/>
              </a:rPr>
              <a:t> 2 (</a:t>
            </a:r>
            <a:r>
              <a:rPr lang="en-US" sz="2800" b="1" err="1">
                <a:latin typeface="+mj-lt"/>
                <a:cs typeface="Times New Roman" pitchFamily="18" charset="0"/>
              </a:rPr>
              <a:t>Sgk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trang</a:t>
            </a:r>
            <a:r>
              <a:rPr lang="en-US" sz="2800" b="1">
                <a:latin typeface="+mj-lt"/>
                <a:cs typeface="Times New Roman" pitchFamily="18" charset="0"/>
              </a:rPr>
              <a:t>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098" y="839244"/>
            <a:ext cx="11611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12 350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trăm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Vì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sao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kết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quả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có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5885" y="1841833"/>
            <a:ext cx="11160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err="1">
                <a:latin typeface="+mj-lt"/>
                <a:cs typeface="Times New Roman" pitchFamily="18" charset="0"/>
              </a:rPr>
              <a:t>Giải</a:t>
            </a:r>
            <a:endParaRPr lang="en-US" sz="2800">
              <a:latin typeface="+mj-lt"/>
              <a:cs typeface="Times New Roman" pitchFamily="18" charset="0"/>
            </a:endParaRPr>
          </a:p>
          <a:p>
            <a:r>
              <a:rPr lang="en-US" sz="2800" err="1">
                <a:latin typeface="+mj-lt"/>
                <a:cs typeface="Times New Roman" pitchFamily="18" charset="0"/>
              </a:rPr>
              <a:t>Khi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12 350 </a:t>
            </a:r>
            <a:r>
              <a:rPr lang="en-US" sz="2800" err="1">
                <a:latin typeface="+mj-lt"/>
                <a:cs typeface="Times New Roman" pitchFamily="18" charset="0"/>
              </a:rPr>
              <a:t>đên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trăm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12 400.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885" y="5033605"/>
            <a:ext cx="1103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12 350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được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làm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tròn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về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12 400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độ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chính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xác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50.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098" y="2990847"/>
            <a:ext cx="11123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Khoảng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cách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giữa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điểm</a:t>
            </a:r>
            <a:r>
              <a:rPr lang="en-US" sz="2800">
                <a:latin typeface="+mj-lt"/>
                <a:cs typeface="Times New Roman" pitchFamily="18" charset="0"/>
              </a:rPr>
              <a:t> 12 400 </a:t>
            </a:r>
            <a:r>
              <a:rPr lang="en-US" sz="2800" err="1">
                <a:latin typeface="+mj-lt"/>
                <a:cs typeface="Times New Roman" pitchFamily="18" charset="0"/>
              </a:rPr>
              <a:t>và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điểm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trên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trục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12400 – 12350 = 50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885" y="4139526"/>
            <a:ext cx="8104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Khoảng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cách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đó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vượt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quá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1321</Words>
  <PresentationFormat>Widescreen</PresentationFormat>
  <Paragraphs>115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Website@VnTeach.Com</dc:creator>
  <cp:keywords>Website@VnTeach.Com</cp:keywords>
  <dcterms:created xsi:type="dcterms:W3CDTF">2021-06-07T13:44:30Z</dcterms:created>
  <dcterms:modified xsi:type="dcterms:W3CDTF">2022-07-31T14:38:45Z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