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9" r:id="rId3"/>
    <p:sldId id="345" r:id="rId4"/>
    <p:sldId id="360" r:id="rId5"/>
    <p:sldId id="36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80" r:id="rId14"/>
    <p:sldId id="381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5" d="100"/>
          <a:sy n="35" d="100"/>
        </p:scale>
        <p:origin x="150" y="16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82033-56A8-452F-A17A-461F059E4530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mc:AlternateContent xmlns:mc="http://schemas.openxmlformats.org/markup-compatibility/2006">
      <mc:Choice xmlns:a14="http://schemas.microsoft.com/office/drawing/2010/main" Requires="a14">
        <dgm:pt modelId="{BE822D2C-BF92-435D-A824-C1B303E13C95}">
          <dgm:prSet phldrT="[Text]" custT="1"/>
          <dgm:spPr/>
          <dgm:t>
            <a:bodyPr/>
            <a:lstStyle/>
            <a:p>
              <a:r>
                <a:rPr lang="en-US" sz="5400" dirty="0" smtClean="0">
                  <a:latin typeface="Constantia" panose="02030602050306030303" pitchFamily="18" charset="0"/>
                </a:rPr>
                <a:t>Hàm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số</a:t>
              </a:r>
              <a:r>
                <a:rPr lang="en-US" sz="5400" dirty="0" smtClean="0">
                  <a:latin typeface="Constantia" panose="02030602050306030303" pitchFamily="18" charset="0"/>
                </a:rPr>
                <a:t>  y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540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a14:m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xác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định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khi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nào</a:t>
              </a:r>
              <a:r>
                <a:rPr lang="en-US" sz="5400" dirty="0" smtClean="0">
                  <a:latin typeface="Constantia" panose="02030602050306030303" pitchFamily="18" charset="0"/>
                </a:rPr>
                <a:t>?</a:t>
              </a:r>
            </a:p>
            <a:p>
              <a:r>
                <a:rPr lang="en-US" sz="5400" dirty="0" err="1" smtClean="0">
                  <a:latin typeface="Constantia" panose="02030602050306030303" pitchFamily="18" charset="0"/>
                </a:rPr>
                <a:t>Nhắc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lại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tập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giá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trị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của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hàm</a:t>
              </a:r>
              <a:r>
                <a:rPr lang="en-US" sz="5400" dirty="0" smtClean="0">
                  <a:latin typeface="Constantia" panose="02030602050306030303" pitchFamily="18" charset="0"/>
                </a:rPr>
                <a:t> y =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sinx</a:t>
              </a:r>
              <a:r>
                <a:rPr lang="en-US" sz="5400" dirty="0" smtClean="0">
                  <a:latin typeface="Constantia" panose="02030602050306030303" pitchFamily="18" charset="0"/>
                </a:rPr>
                <a:t>, y =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cosx</a:t>
              </a:r>
              <a:endParaRPr lang="en-US" sz="5400" dirty="0">
                <a:latin typeface="Constantia" panose="02030602050306030303" pitchFamily="18" charset="0"/>
              </a:endParaRPr>
            </a:p>
          </dgm:t>
        </dgm:pt>
      </mc:Choice>
      <mc:Fallback>
        <dgm:pt modelId="{BE822D2C-BF92-435D-A824-C1B303E13C95}">
          <dgm:prSet phldrT="[Text]" custT="1"/>
          <dgm:spPr/>
          <dgm:t>
            <a:bodyPr/>
            <a:lstStyle/>
            <a:p>
              <a:r>
                <a:rPr lang="en-US" sz="5400" dirty="0" smtClean="0">
                  <a:latin typeface="Constantia" panose="02030602050306030303" pitchFamily="18" charset="0"/>
                </a:rPr>
                <a:t>Hàm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số</a:t>
              </a:r>
              <a:r>
                <a:rPr lang="en-US" sz="5400" dirty="0" smtClean="0">
                  <a:latin typeface="Constantia" panose="02030602050306030303" pitchFamily="18" charset="0"/>
                </a:rPr>
                <a:t>  y = </a:t>
              </a:r>
              <a:r>
                <a:rPr lang="en-US" sz="5400" i="0" smtClean="0">
                  <a:latin typeface="Cambria Math" panose="02040503050406030204" pitchFamily="18" charset="0"/>
                </a:rPr>
                <a:t>(</a:t>
              </a:r>
              <a:r>
                <a:rPr lang="en-US" sz="5400" b="0" i="0" smtClean="0">
                  <a:latin typeface="Cambria Math" panose="02040503050406030204" pitchFamily="18" charset="0"/>
                </a:rPr>
                <a:t>𝑓(𝑥))/(𝑔(𝑥))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xác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định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khi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nào</a:t>
              </a:r>
              <a:r>
                <a:rPr lang="en-US" sz="5400" dirty="0" smtClean="0">
                  <a:latin typeface="Constantia" panose="02030602050306030303" pitchFamily="18" charset="0"/>
                </a:rPr>
                <a:t>?</a:t>
              </a:r>
            </a:p>
            <a:p>
              <a:r>
                <a:rPr lang="en-US" sz="5400" dirty="0" err="1" smtClean="0">
                  <a:latin typeface="Constantia" panose="02030602050306030303" pitchFamily="18" charset="0"/>
                </a:rPr>
                <a:t>Nhắc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lại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tập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giá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trị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của</a:t>
              </a:r>
              <a:r>
                <a:rPr lang="en-US" sz="5400" dirty="0" smtClean="0">
                  <a:latin typeface="Constantia" panose="02030602050306030303" pitchFamily="18" charset="0"/>
                </a:rPr>
                <a:t>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hàm</a:t>
              </a:r>
              <a:r>
                <a:rPr lang="en-US" sz="5400" dirty="0" smtClean="0">
                  <a:latin typeface="Constantia" panose="02030602050306030303" pitchFamily="18" charset="0"/>
                </a:rPr>
                <a:t> y =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sinx</a:t>
              </a:r>
              <a:r>
                <a:rPr lang="en-US" sz="5400" dirty="0" smtClean="0">
                  <a:latin typeface="Constantia" panose="02030602050306030303" pitchFamily="18" charset="0"/>
                </a:rPr>
                <a:t>, y = </a:t>
              </a:r>
              <a:r>
                <a:rPr lang="en-US" sz="5400" dirty="0" err="1" smtClean="0">
                  <a:latin typeface="Constantia" panose="02030602050306030303" pitchFamily="18" charset="0"/>
                </a:rPr>
                <a:t>cosx</a:t>
              </a:r>
              <a:endParaRPr lang="en-US" sz="5400" dirty="0">
                <a:latin typeface="Constantia" panose="02030602050306030303" pitchFamily="18" charset="0"/>
              </a:endParaRPr>
            </a:p>
          </dgm:t>
        </dgm:pt>
      </mc:Fallback>
    </mc:AlternateContent>
    <dgm:pt modelId="{F3249862-DD1A-4F3F-9040-D2299D221B17}" type="parTrans" cxnId="{E38EF961-304D-48F4-BF78-50A51652045C}">
      <dgm:prSet/>
      <dgm:spPr/>
      <dgm:t>
        <a:bodyPr/>
        <a:lstStyle/>
        <a:p>
          <a:endParaRPr lang="en-US"/>
        </a:p>
      </dgm:t>
    </dgm:pt>
    <dgm:pt modelId="{25175ED3-7D51-49EA-ABD1-53F6DD8C56A6}" type="sibTrans" cxnId="{E38EF961-304D-48F4-BF78-50A51652045C}">
      <dgm:prSet/>
      <dgm:spPr/>
      <dgm:t>
        <a:bodyPr/>
        <a:lstStyle/>
        <a:p>
          <a:endParaRPr lang="en-US"/>
        </a:p>
      </dgm:t>
    </dgm:pt>
    <dgm:pt modelId="{CF7EB594-0829-404D-A383-79FBB3EE0756}">
      <dgm:prSet phldrT="[Text]" custT="1"/>
      <dgm:spPr/>
      <dgm:t>
        <a:bodyPr/>
        <a:lstStyle/>
        <a:p>
          <a:r>
            <a:rPr lang="en-US" sz="5400" dirty="0" err="1" smtClean="0">
              <a:latin typeface="Constantia" panose="02030602050306030303" pitchFamily="18" charset="0"/>
            </a:rPr>
            <a:t>Nhắc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lại</a:t>
          </a:r>
          <a:r>
            <a:rPr lang="en-US" sz="5400" dirty="0" smtClean="0">
              <a:latin typeface="Constantia" panose="02030602050306030303" pitchFamily="18" charset="0"/>
            </a:rPr>
            <a:t> PP </a:t>
          </a:r>
          <a:r>
            <a:rPr lang="en-US" sz="5400" dirty="0" err="1" smtClean="0">
              <a:latin typeface="Constantia" panose="02030602050306030303" pitchFamily="18" charset="0"/>
            </a:rPr>
            <a:t>giải</a:t>
          </a:r>
          <a:r>
            <a:rPr lang="en-US" sz="5400" dirty="0" smtClean="0">
              <a:latin typeface="Constantia" panose="02030602050306030303" pitchFamily="18" charset="0"/>
            </a:rPr>
            <a:t> PT </a:t>
          </a:r>
          <a:r>
            <a:rPr lang="en-US" sz="5400" dirty="0" err="1" smtClean="0">
              <a:latin typeface="Constantia" panose="02030602050306030303" pitchFamily="18" charset="0"/>
            </a:rPr>
            <a:t>cosx</a:t>
          </a:r>
          <a:r>
            <a:rPr lang="en-US" sz="5400" dirty="0" smtClean="0">
              <a:latin typeface="Constantia" panose="02030602050306030303" pitchFamily="18" charset="0"/>
            </a:rPr>
            <a:t> = cos</a:t>
          </a:r>
          <a:r>
            <a:rPr lang="el-GR" sz="5400" dirty="0" smtClean="0">
              <a:latin typeface="Constantia" panose="02030602050306030303" pitchFamily="18" charset="0"/>
            </a:rPr>
            <a:t>α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endParaRPr lang="en-US" sz="5400" dirty="0">
            <a:latin typeface="Constantia" panose="02030602050306030303" pitchFamily="18" charset="0"/>
          </a:endParaRPr>
        </a:p>
      </dgm:t>
    </dgm:pt>
    <dgm:pt modelId="{72F2937D-7754-48C3-912D-9D9EDCF43195}" type="parTrans" cxnId="{F9FD8846-E3CD-4185-A9ED-1BDC9AE0D0B9}">
      <dgm:prSet/>
      <dgm:spPr/>
      <dgm:t>
        <a:bodyPr/>
        <a:lstStyle/>
        <a:p>
          <a:endParaRPr lang="en-US"/>
        </a:p>
      </dgm:t>
    </dgm:pt>
    <dgm:pt modelId="{A27D8BB4-CC1C-490D-9B0E-83EC6CCBD5D4}" type="sibTrans" cxnId="{F9FD8846-E3CD-4185-A9ED-1BDC9AE0D0B9}">
      <dgm:prSet/>
      <dgm:spPr/>
      <dgm:t>
        <a:bodyPr/>
        <a:lstStyle/>
        <a:p>
          <a:endParaRPr lang="en-US"/>
        </a:p>
      </dgm:t>
    </dgm:pt>
    <dgm:pt modelId="{8302A4FB-61B8-48FF-8E4F-379EBDBC6EA2}">
      <dgm:prSet phldrT="[Text]" custT="1"/>
      <dgm:spPr/>
      <dgm:t>
        <a:bodyPr/>
        <a:lstStyle/>
        <a:p>
          <a:r>
            <a:rPr lang="en-US" sz="5400" dirty="0" err="1" smtClean="0">
              <a:latin typeface="Constantia" panose="02030602050306030303" pitchFamily="18" charset="0"/>
            </a:rPr>
            <a:t>điều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kiện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có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nghiệm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và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cách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giải</a:t>
          </a:r>
          <a:r>
            <a:rPr lang="en-US" sz="5400" dirty="0" smtClean="0">
              <a:latin typeface="Constantia" panose="02030602050306030303" pitchFamily="18" charset="0"/>
            </a:rPr>
            <a:t> PT</a:t>
          </a:r>
        </a:p>
        <a:p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Asinx</a:t>
          </a:r>
          <a:r>
            <a:rPr lang="en-US" sz="5400" dirty="0" smtClean="0">
              <a:latin typeface="Constantia" panose="02030602050306030303" pitchFamily="18" charset="0"/>
            </a:rPr>
            <a:t> + </a:t>
          </a:r>
          <a:r>
            <a:rPr lang="en-US" sz="5400" dirty="0" err="1" smtClean="0">
              <a:latin typeface="Constantia" panose="02030602050306030303" pitchFamily="18" charset="0"/>
            </a:rPr>
            <a:t>Bcosx</a:t>
          </a:r>
          <a:r>
            <a:rPr lang="en-US" sz="5400" dirty="0" smtClean="0">
              <a:latin typeface="Constantia" panose="02030602050306030303" pitchFamily="18" charset="0"/>
            </a:rPr>
            <a:t> =C</a:t>
          </a:r>
          <a:endParaRPr lang="en-US" sz="5400" dirty="0">
            <a:latin typeface="Constantia" panose="02030602050306030303" pitchFamily="18" charset="0"/>
          </a:endParaRPr>
        </a:p>
      </dgm:t>
    </dgm:pt>
    <dgm:pt modelId="{BBB627CC-DBFB-416C-A793-5AD65A9ADD8D}" type="parTrans" cxnId="{4B1178D2-EBAB-4BBB-B2C5-40CAA03CB802}">
      <dgm:prSet/>
      <dgm:spPr/>
      <dgm:t>
        <a:bodyPr/>
        <a:lstStyle/>
        <a:p>
          <a:endParaRPr lang="en-US"/>
        </a:p>
      </dgm:t>
    </dgm:pt>
    <dgm:pt modelId="{70EEA60F-C761-417A-B333-524D6B25DC74}" type="sibTrans" cxnId="{4B1178D2-EBAB-4BBB-B2C5-40CAA03CB802}">
      <dgm:prSet/>
      <dgm:spPr/>
      <dgm:t>
        <a:bodyPr/>
        <a:lstStyle/>
        <a:p>
          <a:endParaRPr lang="en-US"/>
        </a:p>
      </dgm:t>
    </dgm:pt>
    <dgm:pt modelId="{16C7AA65-F564-4174-8DDA-A9A1296CF46D}">
      <dgm:prSet phldrT="[Text]" custT="1"/>
      <dgm:spPr/>
      <dgm:t>
        <a:bodyPr/>
        <a:lstStyle/>
        <a:p>
          <a:r>
            <a:rPr lang="en-US" sz="5400" dirty="0" err="1" smtClean="0">
              <a:latin typeface="Constantia" panose="02030602050306030303" pitchFamily="18" charset="0"/>
            </a:rPr>
            <a:t>Cách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giải</a:t>
          </a:r>
          <a:r>
            <a:rPr lang="en-US" sz="5400" dirty="0" smtClean="0">
              <a:latin typeface="Constantia" panose="02030602050306030303" pitchFamily="18" charset="0"/>
            </a:rPr>
            <a:t> PT </a:t>
          </a:r>
          <a:r>
            <a:rPr lang="en-US" sz="5400" dirty="0" err="1" smtClean="0">
              <a:latin typeface="Constantia" panose="02030602050306030303" pitchFamily="18" charset="0"/>
            </a:rPr>
            <a:t>bậc</a:t>
          </a:r>
          <a:r>
            <a:rPr lang="en-US" sz="5400" dirty="0" smtClean="0">
              <a:latin typeface="Constantia" panose="02030602050306030303" pitchFamily="18" charset="0"/>
            </a:rPr>
            <a:t> 2 </a:t>
          </a:r>
          <a:r>
            <a:rPr lang="en-US" sz="5400" dirty="0" err="1" smtClean="0">
              <a:latin typeface="Constantia" panose="02030602050306030303" pitchFamily="18" charset="0"/>
            </a:rPr>
            <a:t>đối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với</a:t>
          </a:r>
          <a:r>
            <a:rPr lang="en-US" sz="5400" dirty="0" smtClean="0">
              <a:latin typeface="Constantia" panose="02030602050306030303" pitchFamily="18" charset="0"/>
            </a:rPr>
            <a:t> 1 HSLG</a:t>
          </a:r>
          <a:endParaRPr lang="en-US" sz="5400" dirty="0">
            <a:latin typeface="Constantia" panose="02030602050306030303" pitchFamily="18" charset="0"/>
          </a:endParaRPr>
        </a:p>
      </dgm:t>
    </dgm:pt>
    <dgm:pt modelId="{CD9EEA9A-82E2-4AFA-86E1-76C6829C0BB0}" type="parTrans" cxnId="{4A7CA14E-987D-4106-9264-CAC495278DB2}">
      <dgm:prSet/>
      <dgm:spPr/>
      <dgm:t>
        <a:bodyPr/>
        <a:lstStyle/>
        <a:p>
          <a:endParaRPr lang="en-US"/>
        </a:p>
      </dgm:t>
    </dgm:pt>
    <dgm:pt modelId="{26D83B9F-EABA-4755-B6DE-80D3DA88878C}" type="sibTrans" cxnId="{4A7CA14E-987D-4106-9264-CAC495278DB2}">
      <dgm:prSet/>
      <dgm:spPr/>
      <dgm:t>
        <a:bodyPr/>
        <a:lstStyle/>
        <a:p>
          <a:endParaRPr lang="en-US"/>
        </a:p>
      </dgm:t>
    </dgm:pt>
    <dgm:pt modelId="{B824E574-25E4-4444-A8A2-43BE2BE68180}" type="pres">
      <dgm:prSet presAssocID="{0E382033-56A8-452F-A17A-461F059E4530}" presName="compositeShape" presStyleCnt="0">
        <dgm:presLayoutVars>
          <dgm:dir/>
          <dgm:resizeHandles/>
        </dgm:presLayoutVars>
      </dgm:prSet>
      <dgm:spPr/>
    </dgm:pt>
    <dgm:pt modelId="{75385333-9559-4CDB-8F25-086A9BE37CDB}" type="pres">
      <dgm:prSet presAssocID="{0E382033-56A8-452F-A17A-461F059E4530}" presName="pyramid" presStyleLbl="node1" presStyleIdx="0" presStyleCnt="1" custLinFactNeighborX="-57109" custLinFactNeighborY="8516"/>
      <dgm:spPr/>
    </dgm:pt>
    <dgm:pt modelId="{217D7B5C-6E4C-4104-95F6-95820E6BBC70}" type="pres">
      <dgm:prSet presAssocID="{0E382033-56A8-452F-A17A-461F059E4530}" presName="theList" presStyleCnt="0"/>
      <dgm:spPr/>
    </dgm:pt>
    <dgm:pt modelId="{FF3257FD-4206-407E-B3CD-416F0DCB8AF6}" type="pres">
      <dgm:prSet presAssocID="{BE822D2C-BF92-435D-A824-C1B303E13C95}" presName="aNode" presStyleLbl="fgAcc1" presStyleIdx="0" presStyleCnt="4" custScaleX="217307" custScaleY="130722" custLinFactY="47924" custLinFactNeighborX="322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3E772-06D6-4BAC-8D10-4E07FED7A6D9}" type="pres">
      <dgm:prSet presAssocID="{BE822D2C-BF92-435D-A824-C1B303E13C95}" presName="aSpace" presStyleCnt="0"/>
      <dgm:spPr/>
    </dgm:pt>
    <dgm:pt modelId="{7FA8DF61-AF21-4718-9858-2A98447BB084}" type="pres">
      <dgm:prSet presAssocID="{CF7EB594-0829-404D-A383-79FBB3EE0756}" presName="aNode" presStyleLbl="fgAcc1" presStyleIdx="1" presStyleCnt="4" custScaleX="216466" custLinFactY="51266" custLinFactNeighborX="3269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6834-45F9-48DA-B98F-A7749CEA2042}" type="pres">
      <dgm:prSet presAssocID="{CF7EB594-0829-404D-A383-79FBB3EE0756}" presName="aSpace" presStyleCnt="0"/>
      <dgm:spPr/>
    </dgm:pt>
    <dgm:pt modelId="{9999ECDC-F8C6-4CA1-A394-83B35B42598C}" type="pres">
      <dgm:prSet presAssocID="{8302A4FB-61B8-48FF-8E4F-379EBDBC6EA2}" presName="aNode" presStyleLbl="fgAcc1" presStyleIdx="2" presStyleCnt="4" custScaleX="219712" custLinFactY="54608" custLinFactNeighborX="310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88C0D-FF4B-449C-9A52-7F272EC21390}" type="pres">
      <dgm:prSet presAssocID="{8302A4FB-61B8-48FF-8E4F-379EBDBC6EA2}" presName="aSpace" presStyleCnt="0"/>
      <dgm:spPr/>
    </dgm:pt>
    <dgm:pt modelId="{C4C48B5C-C7C5-44B3-8CC0-DCB40EB4223B}" type="pres">
      <dgm:prSet presAssocID="{16C7AA65-F564-4174-8DDA-A9A1296CF46D}" presName="aNode" presStyleLbl="fgAcc1" presStyleIdx="3" presStyleCnt="4" custScaleX="219712" custLinFactY="51158" custLinFactNeighborX="310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196AB-D6DA-4027-8E1B-C9A6C7771CC5}" type="pres">
      <dgm:prSet presAssocID="{16C7AA65-F564-4174-8DDA-A9A1296CF46D}" presName="aSpace" presStyleCnt="0"/>
      <dgm:spPr/>
    </dgm:pt>
  </dgm:ptLst>
  <dgm:cxnLst>
    <dgm:cxn modelId="{4A7CA14E-987D-4106-9264-CAC495278DB2}" srcId="{0E382033-56A8-452F-A17A-461F059E4530}" destId="{16C7AA65-F564-4174-8DDA-A9A1296CF46D}" srcOrd="3" destOrd="0" parTransId="{CD9EEA9A-82E2-4AFA-86E1-76C6829C0BB0}" sibTransId="{26D83B9F-EABA-4755-B6DE-80D3DA88878C}"/>
    <dgm:cxn modelId="{E0466B38-9F74-4218-BEB0-C2FF5D40E708}" type="presOf" srcId="{CF7EB594-0829-404D-A383-79FBB3EE0756}" destId="{7FA8DF61-AF21-4718-9858-2A98447BB084}" srcOrd="0" destOrd="0" presId="urn:microsoft.com/office/officeart/2005/8/layout/pyramid2"/>
    <dgm:cxn modelId="{0E5C76A5-0641-4C7C-A707-F9CAF2C7C8DE}" type="presOf" srcId="{BE822D2C-BF92-435D-A824-C1B303E13C95}" destId="{FF3257FD-4206-407E-B3CD-416F0DCB8AF6}" srcOrd="0" destOrd="0" presId="urn:microsoft.com/office/officeart/2005/8/layout/pyramid2"/>
    <dgm:cxn modelId="{F9FD8846-E3CD-4185-A9ED-1BDC9AE0D0B9}" srcId="{0E382033-56A8-452F-A17A-461F059E4530}" destId="{CF7EB594-0829-404D-A383-79FBB3EE0756}" srcOrd="1" destOrd="0" parTransId="{72F2937D-7754-48C3-912D-9D9EDCF43195}" sibTransId="{A27D8BB4-CC1C-490D-9B0E-83EC6CCBD5D4}"/>
    <dgm:cxn modelId="{E38EF961-304D-48F4-BF78-50A51652045C}" srcId="{0E382033-56A8-452F-A17A-461F059E4530}" destId="{BE822D2C-BF92-435D-A824-C1B303E13C95}" srcOrd="0" destOrd="0" parTransId="{F3249862-DD1A-4F3F-9040-D2299D221B17}" sibTransId="{25175ED3-7D51-49EA-ABD1-53F6DD8C56A6}"/>
    <dgm:cxn modelId="{109891E3-B9BC-41B9-B068-BDF210C15657}" type="presOf" srcId="{0E382033-56A8-452F-A17A-461F059E4530}" destId="{B824E574-25E4-4444-A8A2-43BE2BE68180}" srcOrd="0" destOrd="0" presId="urn:microsoft.com/office/officeart/2005/8/layout/pyramid2"/>
    <dgm:cxn modelId="{1AD68655-BEDE-4B8D-BE8F-19A7306D739B}" type="presOf" srcId="{8302A4FB-61B8-48FF-8E4F-379EBDBC6EA2}" destId="{9999ECDC-F8C6-4CA1-A394-83B35B42598C}" srcOrd="0" destOrd="0" presId="urn:microsoft.com/office/officeart/2005/8/layout/pyramid2"/>
    <dgm:cxn modelId="{338CEC0C-FBF4-4CE9-AB26-AC1C30567767}" type="presOf" srcId="{16C7AA65-F564-4174-8DDA-A9A1296CF46D}" destId="{C4C48B5C-C7C5-44B3-8CC0-DCB40EB4223B}" srcOrd="0" destOrd="0" presId="urn:microsoft.com/office/officeart/2005/8/layout/pyramid2"/>
    <dgm:cxn modelId="{4B1178D2-EBAB-4BBB-B2C5-40CAA03CB802}" srcId="{0E382033-56A8-452F-A17A-461F059E4530}" destId="{8302A4FB-61B8-48FF-8E4F-379EBDBC6EA2}" srcOrd="2" destOrd="0" parTransId="{BBB627CC-DBFB-416C-A793-5AD65A9ADD8D}" sibTransId="{70EEA60F-C761-417A-B333-524D6B25DC74}"/>
    <dgm:cxn modelId="{2D12F68C-15A2-4839-A533-B1C33CB20D6B}" type="presParOf" srcId="{B824E574-25E4-4444-A8A2-43BE2BE68180}" destId="{75385333-9559-4CDB-8F25-086A9BE37CDB}" srcOrd="0" destOrd="0" presId="urn:microsoft.com/office/officeart/2005/8/layout/pyramid2"/>
    <dgm:cxn modelId="{F8444D03-F321-41C5-9394-DB4132E50669}" type="presParOf" srcId="{B824E574-25E4-4444-A8A2-43BE2BE68180}" destId="{217D7B5C-6E4C-4104-95F6-95820E6BBC70}" srcOrd="1" destOrd="0" presId="urn:microsoft.com/office/officeart/2005/8/layout/pyramid2"/>
    <dgm:cxn modelId="{32452C37-0904-4A81-9556-487944984D87}" type="presParOf" srcId="{217D7B5C-6E4C-4104-95F6-95820E6BBC70}" destId="{FF3257FD-4206-407E-B3CD-416F0DCB8AF6}" srcOrd="0" destOrd="0" presId="urn:microsoft.com/office/officeart/2005/8/layout/pyramid2"/>
    <dgm:cxn modelId="{7A328568-1DC8-46FA-BF5B-387552217049}" type="presParOf" srcId="{217D7B5C-6E4C-4104-95F6-95820E6BBC70}" destId="{5BE3E772-06D6-4BAC-8D10-4E07FED7A6D9}" srcOrd="1" destOrd="0" presId="urn:microsoft.com/office/officeart/2005/8/layout/pyramid2"/>
    <dgm:cxn modelId="{1302D2B6-214D-4684-AF40-99F3BADFA528}" type="presParOf" srcId="{217D7B5C-6E4C-4104-95F6-95820E6BBC70}" destId="{7FA8DF61-AF21-4718-9858-2A98447BB084}" srcOrd="2" destOrd="0" presId="urn:microsoft.com/office/officeart/2005/8/layout/pyramid2"/>
    <dgm:cxn modelId="{40F8DAD4-D46E-400B-AE95-D9E30D233DFB}" type="presParOf" srcId="{217D7B5C-6E4C-4104-95F6-95820E6BBC70}" destId="{C9986834-45F9-48DA-B98F-A7749CEA2042}" srcOrd="3" destOrd="0" presId="urn:microsoft.com/office/officeart/2005/8/layout/pyramid2"/>
    <dgm:cxn modelId="{377D6C9D-BE63-411B-8B51-1CEC73BB25C6}" type="presParOf" srcId="{217D7B5C-6E4C-4104-95F6-95820E6BBC70}" destId="{9999ECDC-F8C6-4CA1-A394-83B35B42598C}" srcOrd="4" destOrd="0" presId="urn:microsoft.com/office/officeart/2005/8/layout/pyramid2"/>
    <dgm:cxn modelId="{32CDC6E4-84FC-4048-A01A-E5E43D0CF2E2}" type="presParOf" srcId="{217D7B5C-6E4C-4104-95F6-95820E6BBC70}" destId="{77088C0D-FF4B-449C-9A52-7F272EC21390}" srcOrd="5" destOrd="0" presId="urn:microsoft.com/office/officeart/2005/8/layout/pyramid2"/>
    <dgm:cxn modelId="{159E2A1D-106D-4797-ADE8-AD17CFEA86F2}" type="presParOf" srcId="{217D7B5C-6E4C-4104-95F6-95820E6BBC70}" destId="{C4C48B5C-C7C5-44B3-8CC0-DCB40EB4223B}" srcOrd="6" destOrd="0" presId="urn:microsoft.com/office/officeart/2005/8/layout/pyramid2"/>
    <dgm:cxn modelId="{310C401B-C07B-42C6-B752-85C00ED1B2D8}" type="presParOf" srcId="{217D7B5C-6E4C-4104-95F6-95820E6BBC70}" destId="{374196AB-D6DA-4027-8E1B-C9A6C7771CC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82033-56A8-452F-A17A-461F059E4530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BE822D2C-BF92-435D-A824-C1B303E13C95}">
      <dgm:prSet phldrT="[Text]" custT="1"/>
      <dgm:spPr>
        <a:blipFill>
          <a:blip xmlns:r="http://schemas.openxmlformats.org/officeDocument/2006/relationships" r:embed="rId1"/>
          <a:stretch>
            <a:fillRect b="-1052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3249862-DD1A-4F3F-9040-D2299D221B17}" type="parTrans" cxnId="{E38EF961-304D-48F4-BF78-50A51652045C}">
      <dgm:prSet/>
      <dgm:spPr/>
      <dgm:t>
        <a:bodyPr/>
        <a:lstStyle/>
        <a:p>
          <a:endParaRPr lang="en-US"/>
        </a:p>
      </dgm:t>
    </dgm:pt>
    <dgm:pt modelId="{25175ED3-7D51-49EA-ABD1-53F6DD8C56A6}" type="sibTrans" cxnId="{E38EF961-304D-48F4-BF78-50A51652045C}">
      <dgm:prSet/>
      <dgm:spPr/>
      <dgm:t>
        <a:bodyPr/>
        <a:lstStyle/>
        <a:p>
          <a:endParaRPr lang="en-US"/>
        </a:p>
      </dgm:t>
    </dgm:pt>
    <dgm:pt modelId="{CF7EB594-0829-404D-A383-79FBB3EE0756}">
      <dgm:prSet phldrT="[Text]" custT="1"/>
      <dgm:spPr/>
      <dgm:t>
        <a:bodyPr/>
        <a:lstStyle/>
        <a:p>
          <a:r>
            <a:rPr lang="en-US" sz="5400" dirty="0" err="1" smtClean="0">
              <a:latin typeface="Constantia" panose="02030602050306030303" pitchFamily="18" charset="0"/>
            </a:rPr>
            <a:t>Nhắc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lại</a:t>
          </a:r>
          <a:r>
            <a:rPr lang="en-US" sz="5400" dirty="0" smtClean="0">
              <a:latin typeface="Constantia" panose="02030602050306030303" pitchFamily="18" charset="0"/>
            </a:rPr>
            <a:t> PP </a:t>
          </a:r>
          <a:r>
            <a:rPr lang="en-US" sz="5400" dirty="0" err="1" smtClean="0">
              <a:latin typeface="Constantia" panose="02030602050306030303" pitchFamily="18" charset="0"/>
            </a:rPr>
            <a:t>giải</a:t>
          </a:r>
          <a:r>
            <a:rPr lang="en-US" sz="5400" dirty="0" smtClean="0">
              <a:latin typeface="Constantia" panose="02030602050306030303" pitchFamily="18" charset="0"/>
            </a:rPr>
            <a:t> PT </a:t>
          </a:r>
          <a:r>
            <a:rPr lang="en-US" sz="5400" dirty="0" err="1" smtClean="0">
              <a:latin typeface="Constantia" panose="02030602050306030303" pitchFamily="18" charset="0"/>
            </a:rPr>
            <a:t>cosx</a:t>
          </a:r>
          <a:r>
            <a:rPr lang="en-US" sz="5400" dirty="0" smtClean="0">
              <a:latin typeface="Constantia" panose="02030602050306030303" pitchFamily="18" charset="0"/>
            </a:rPr>
            <a:t> = cos</a:t>
          </a:r>
          <a:r>
            <a:rPr lang="el-GR" sz="5400" dirty="0" smtClean="0">
              <a:latin typeface="Constantia" panose="02030602050306030303" pitchFamily="18" charset="0"/>
            </a:rPr>
            <a:t>α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endParaRPr lang="en-US" sz="5400" dirty="0">
            <a:latin typeface="Constantia" panose="02030602050306030303" pitchFamily="18" charset="0"/>
          </a:endParaRPr>
        </a:p>
      </dgm:t>
    </dgm:pt>
    <dgm:pt modelId="{72F2937D-7754-48C3-912D-9D9EDCF43195}" type="parTrans" cxnId="{F9FD8846-E3CD-4185-A9ED-1BDC9AE0D0B9}">
      <dgm:prSet/>
      <dgm:spPr/>
      <dgm:t>
        <a:bodyPr/>
        <a:lstStyle/>
        <a:p>
          <a:endParaRPr lang="en-US"/>
        </a:p>
      </dgm:t>
    </dgm:pt>
    <dgm:pt modelId="{A27D8BB4-CC1C-490D-9B0E-83EC6CCBD5D4}" type="sibTrans" cxnId="{F9FD8846-E3CD-4185-A9ED-1BDC9AE0D0B9}">
      <dgm:prSet/>
      <dgm:spPr/>
      <dgm:t>
        <a:bodyPr/>
        <a:lstStyle/>
        <a:p>
          <a:endParaRPr lang="en-US"/>
        </a:p>
      </dgm:t>
    </dgm:pt>
    <dgm:pt modelId="{8302A4FB-61B8-48FF-8E4F-379EBDBC6EA2}">
      <dgm:prSet phldrT="[Text]" custT="1"/>
      <dgm:spPr/>
      <dgm:t>
        <a:bodyPr/>
        <a:lstStyle/>
        <a:p>
          <a:r>
            <a:rPr lang="en-US" sz="5400" dirty="0" err="1" smtClean="0">
              <a:latin typeface="Constantia" panose="02030602050306030303" pitchFamily="18" charset="0"/>
            </a:rPr>
            <a:t>điều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kiện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có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nghiệm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và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cách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giải</a:t>
          </a:r>
          <a:r>
            <a:rPr lang="en-US" sz="5400" dirty="0" smtClean="0">
              <a:latin typeface="Constantia" panose="02030602050306030303" pitchFamily="18" charset="0"/>
            </a:rPr>
            <a:t> PT</a:t>
          </a:r>
        </a:p>
        <a:p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Asinx</a:t>
          </a:r>
          <a:r>
            <a:rPr lang="en-US" sz="5400" dirty="0" smtClean="0">
              <a:latin typeface="Constantia" panose="02030602050306030303" pitchFamily="18" charset="0"/>
            </a:rPr>
            <a:t> + </a:t>
          </a:r>
          <a:r>
            <a:rPr lang="en-US" sz="5400" dirty="0" err="1" smtClean="0">
              <a:latin typeface="Constantia" panose="02030602050306030303" pitchFamily="18" charset="0"/>
            </a:rPr>
            <a:t>Bcosx</a:t>
          </a:r>
          <a:r>
            <a:rPr lang="en-US" sz="5400" dirty="0" smtClean="0">
              <a:latin typeface="Constantia" panose="02030602050306030303" pitchFamily="18" charset="0"/>
            </a:rPr>
            <a:t> =C</a:t>
          </a:r>
          <a:endParaRPr lang="en-US" sz="5400" dirty="0">
            <a:latin typeface="Constantia" panose="02030602050306030303" pitchFamily="18" charset="0"/>
          </a:endParaRPr>
        </a:p>
      </dgm:t>
    </dgm:pt>
    <dgm:pt modelId="{BBB627CC-DBFB-416C-A793-5AD65A9ADD8D}" type="parTrans" cxnId="{4B1178D2-EBAB-4BBB-B2C5-40CAA03CB802}">
      <dgm:prSet/>
      <dgm:spPr/>
      <dgm:t>
        <a:bodyPr/>
        <a:lstStyle/>
        <a:p>
          <a:endParaRPr lang="en-US"/>
        </a:p>
      </dgm:t>
    </dgm:pt>
    <dgm:pt modelId="{70EEA60F-C761-417A-B333-524D6B25DC74}" type="sibTrans" cxnId="{4B1178D2-EBAB-4BBB-B2C5-40CAA03CB802}">
      <dgm:prSet/>
      <dgm:spPr/>
      <dgm:t>
        <a:bodyPr/>
        <a:lstStyle/>
        <a:p>
          <a:endParaRPr lang="en-US"/>
        </a:p>
      </dgm:t>
    </dgm:pt>
    <dgm:pt modelId="{16C7AA65-F564-4174-8DDA-A9A1296CF46D}">
      <dgm:prSet phldrT="[Text]" custT="1"/>
      <dgm:spPr/>
      <dgm:t>
        <a:bodyPr/>
        <a:lstStyle/>
        <a:p>
          <a:r>
            <a:rPr lang="en-US" sz="5400" dirty="0" err="1" smtClean="0">
              <a:latin typeface="Constantia" panose="02030602050306030303" pitchFamily="18" charset="0"/>
            </a:rPr>
            <a:t>Cách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giải</a:t>
          </a:r>
          <a:r>
            <a:rPr lang="en-US" sz="5400" dirty="0" smtClean="0">
              <a:latin typeface="Constantia" panose="02030602050306030303" pitchFamily="18" charset="0"/>
            </a:rPr>
            <a:t> PT </a:t>
          </a:r>
          <a:r>
            <a:rPr lang="en-US" sz="5400" dirty="0" err="1" smtClean="0">
              <a:latin typeface="Constantia" panose="02030602050306030303" pitchFamily="18" charset="0"/>
            </a:rPr>
            <a:t>bậc</a:t>
          </a:r>
          <a:r>
            <a:rPr lang="en-US" sz="5400" dirty="0" smtClean="0">
              <a:latin typeface="Constantia" panose="02030602050306030303" pitchFamily="18" charset="0"/>
            </a:rPr>
            <a:t> 2 </a:t>
          </a:r>
          <a:r>
            <a:rPr lang="en-US" sz="5400" dirty="0" err="1" smtClean="0">
              <a:latin typeface="Constantia" panose="02030602050306030303" pitchFamily="18" charset="0"/>
            </a:rPr>
            <a:t>đối</a:t>
          </a:r>
          <a:r>
            <a:rPr lang="en-US" sz="5400" dirty="0" smtClean="0">
              <a:latin typeface="Constantia" panose="02030602050306030303" pitchFamily="18" charset="0"/>
            </a:rPr>
            <a:t> </a:t>
          </a:r>
          <a:r>
            <a:rPr lang="en-US" sz="5400" dirty="0" err="1" smtClean="0">
              <a:latin typeface="Constantia" panose="02030602050306030303" pitchFamily="18" charset="0"/>
            </a:rPr>
            <a:t>với</a:t>
          </a:r>
          <a:r>
            <a:rPr lang="en-US" sz="5400" dirty="0" smtClean="0">
              <a:latin typeface="Constantia" panose="02030602050306030303" pitchFamily="18" charset="0"/>
            </a:rPr>
            <a:t> 1 HSLG</a:t>
          </a:r>
          <a:endParaRPr lang="en-US" sz="5400" dirty="0">
            <a:latin typeface="Constantia" panose="02030602050306030303" pitchFamily="18" charset="0"/>
          </a:endParaRPr>
        </a:p>
      </dgm:t>
    </dgm:pt>
    <dgm:pt modelId="{CD9EEA9A-82E2-4AFA-86E1-76C6829C0BB0}" type="parTrans" cxnId="{4A7CA14E-987D-4106-9264-CAC495278DB2}">
      <dgm:prSet/>
      <dgm:spPr/>
      <dgm:t>
        <a:bodyPr/>
        <a:lstStyle/>
        <a:p>
          <a:endParaRPr lang="en-US"/>
        </a:p>
      </dgm:t>
    </dgm:pt>
    <dgm:pt modelId="{26D83B9F-EABA-4755-B6DE-80D3DA88878C}" type="sibTrans" cxnId="{4A7CA14E-987D-4106-9264-CAC495278DB2}">
      <dgm:prSet/>
      <dgm:spPr/>
      <dgm:t>
        <a:bodyPr/>
        <a:lstStyle/>
        <a:p>
          <a:endParaRPr lang="en-US"/>
        </a:p>
      </dgm:t>
    </dgm:pt>
    <dgm:pt modelId="{B824E574-25E4-4444-A8A2-43BE2BE68180}" type="pres">
      <dgm:prSet presAssocID="{0E382033-56A8-452F-A17A-461F059E4530}" presName="compositeShape" presStyleCnt="0">
        <dgm:presLayoutVars>
          <dgm:dir/>
          <dgm:resizeHandles/>
        </dgm:presLayoutVars>
      </dgm:prSet>
      <dgm:spPr/>
    </dgm:pt>
    <dgm:pt modelId="{75385333-9559-4CDB-8F25-086A9BE37CDB}" type="pres">
      <dgm:prSet presAssocID="{0E382033-56A8-452F-A17A-461F059E4530}" presName="pyramid" presStyleLbl="node1" presStyleIdx="0" presStyleCnt="1" custLinFactNeighborX="-57109" custLinFactNeighborY="8516"/>
      <dgm:spPr/>
    </dgm:pt>
    <dgm:pt modelId="{217D7B5C-6E4C-4104-95F6-95820E6BBC70}" type="pres">
      <dgm:prSet presAssocID="{0E382033-56A8-452F-A17A-461F059E4530}" presName="theList" presStyleCnt="0"/>
      <dgm:spPr/>
    </dgm:pt>
    <dgm:pt modelId="{FF3257FD-4206-407E-B3CD-416F0DCB8AF6}" type="pres">
      <dgm:prSet presAssocID="{BE822D2C-BF92-435D-A824-C1B303E13C95}" presName="aNode" presStyleLbl="fgAcc1" presStyleIdx="0" presStyleCnt="4" custScaleX="217307" custScaleY="130722" custLinFactY="47924" custLinFactNeighborX="322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3E772-06D6-4BAC-8D10-4E07FED7A6D9}" type="pres">
      <dgm:prSet presAssocID="{BE822D2C-BF92-435D-A824-C1B303E13C95}" presName="aSpace" presStyleCnt="0"/>
      <dgm:spPr/>
    </dgm:pt>
    <dgm:pt modelId="{7FA8DF61-AF21-4718-9858-2A98447BB084}" type="pres">
      <dgm:prSet presAssocID="{CF7EB594-0829-404D-A383-79FBB3EE0756}" presName="aNode" presStyleLbl="fgAcc1" presStyleIdx="1" presStyleCnt="4" custScaleX="216466" custLinFactY="51266" custLinFactNeighborX="3269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6834-45F9-48DA-B98F-A7749CEA2042}" type="pres">
      <dgm:prSet presAssocID="{CF7EB594-0829-404D-A383-79FBB3EE0756}" presName="aSpace" presStyleCnt="0"/>
      <dgm:spPr/>
    </dgm:pt>
    <dgm:pt modelId="{9999ECDC-F8C6-4CA1-A394-83B35B42598C}" type="pres">
      <dgm:prSet presAssocID="{8302A4FB-61B8-48FF-8E4F-379EBDBC6EA2}" presName="aNode" presStyleLbl="fgAcc1" presStyleIdx="2" presStyleCnt="4" custScaleX="219712" custLinFactY="54608" custLinFactNeighborX="310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88C0D-FF4B-449C-9A52-7F272EC21390}" type="pres">
      <dgm:prSet presAssocID="{8302A4FB-61B8-48FF-8E4F-379EBDBC6EA2}" presName="aSpace" presStyleCnt="0"/>
      <dgm:spPr/>
    </dgm:pt>
    <dgm:pt modelId="{C4C48B5C-C7C5-44B3-8CC0-DCB40EB4223B}" type="pres">
      <dgm:prSet presAssocID="{16C7AA65-F564-4174-8DDA-A9A1296CF46D}" presName="aNode" presStyleLbl="fgAcc1" presStyleIdx="3" presStyleCnt="4" custScaleX="219712" custLinFactY="51158" custLinFactNeighborX="310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196AB-D6DA-4027-8E1B-C9A6C7771CC5}" type="pres">
      <dgm:prSet presAssocID="{16C7AA65-F564-4174-8DDA-A9A1296CF46D}" presName="aSpace" presStyleCnt="0"/>
      <dgm:spPr/>
    </dgm:pt>
  </dgm:ptLst>
  <dgm:cxnLst>
    <dgm:cxn modelId="{4A7CA14E-987D-4106-9264-CAC495278DB2}" srcId="{0E382033-56A8-452F-A17A-461F059E4530}" destId="{16C7AA65-F564-4174-8DDA-A9A1296CF46D}" srcOrd="3" destOrd="0" parTransId="{CD9EEA9A-82E2-4AFA-86E1-76C6829C0BB0}" sibTransId="{26D83B9F-EABA-4755-B6DE-80D3DA88878C}"/>
    <dgm:cxn modelId="{E0466B38-9F74-4218-BEB0-C2FF5D40E708}" type="presOf" srcId="{CF7EB594-0829-404D-A383-79FBB3EE0756}" destId="{7FA8DF61-AF21-4718-9858-2A98447BB084}" srcOrd="0" destOrd="0" presId="urn:microsoft.com/office/officeart/2005/8/layout/pyramid2"/>
    <dgm:cxn modelId="{0E5C76A5-0641-4C7C-A707-F9CAF2C7C8DE}" type="presOf" srcId="{BE822D2C-BF92-435D-A824-C1B303E13C95}" destId="{FF3257FD-4206-407E-B3CD-416F0DCB8AF6}" srcOrd="0" destOrd="0" presId="urn:microsoft.com/office/officeart/2005/8/layout/pyramid2"/>
    <dgm:cxn modelId="{F9FD8846-E3CD-4185-A9ED-1BDC9AE0D0B9}" srcId="{0E382033-56A8-452F-A17A-461F059E4530}" destId="{CF7EB594-0829-404D-A383-79FBB3EE0756}" srcOrd="1" destOrd="0" parTransId="{72F2937D-7754-48C3-912D-9D9EDCF43195}" sibTransId="{A27D8BB4-CC1C-490D-9B0E-83EC6CCBD5D4}"/>
    <dgm:cxn modelId="{E38EF961-304D-48F4-BF78-50A51652045C}" srcId="{0E382033-56A8-452F-A17A-461F059E4530}" destId="{BE822D2C-BF92-435D-A824-C1B303E13C95}" srcOrd="0" destOrd="0" parTransId="{F3249862-DD1A-4F3F-9040-D2299D221B17}" sibTransId="{25175ED3-7D51-49EA-ABD1-53F6DD8C56A6}"/>
    <dgm:cxn modelId="{109891E3-B9BC-41B9-B068-BDF210C15657}" type="presOf" srcId="{0E382033-56A8-452F-A17A-461F059E4530}" destId="{B824E574-25E4-4444-A8A2-43BE2BE68180}" srcOrd="0" destOrd="0" presId="urn:microsoft.com/office/officeart/2005/8/layout/pyramid2"/>
    <dgm:cxn modelId="{1AD68655-BEDE-4B8D-BE8F-19A7306D739B}" type="presOf" srcId="{8302A4FB-61B8-48FF-8E4F-379EBDBC6EA2}" destId="{9999ECDC-F8C6-4CA1-A394-83B35B42598C}" srcOrd="0" destOrd="0" presId="urn:microsoft.com/office/officeart/2005/8/layout/pyramid2"/>
    <dgm:cxn modelId="{338CEC0C-FBF4-4CE9-AB26-AC1C30567767}" type="presOf" srcId="{16C7AA65-F564-4174-8DDA-A9A1296CF46D}" destId="{C4C48B5C-C7C5-44B3-8CC0-DCB40EB4223B}" srcOrd="0" destOrd="0" presId="urn:microsoft.com/office/officeart/2005/8/layout/pyramid2"/>
    <dgm:cxn modelId="{4B1178D2-EBAB-4BBB-B2C5-40CAA03CB802}" srcId="{0E382033-56A8-452F-A17A-461F059E4530}" destId="{8302A4FB-61B8-48FF-8E4F-379EBDBC6EA2}" srcOrd="2" destOrd="0" parTransId="{BBB627CC-DBFB-416C-A793-5AD65A9ADD8D}" sibTransId="{70EEA60F-C761-417A-B333-524D6B25DC74}"/>
    <dgm:cxn modelId="{2D12F68C-15A2-4839-A533-B1C33CB20D6B}" type="presParOf" srcId="{B824E574-25E4-4444-A8A2-43BE2BE68180}" destId="{75385333-9559-4CDB-8F25-086A9BE37CDB}" srcOrd="0" destOrd="0" presId="urn:microsoft.com/office/officeart/2005/8/layout/pyramid2"/>
    <dgm:cxn modelId="{F8444D03-F321-41C5-9394-DB4132E50669}" type="presParOf" srcId="{B824E574-25E4-4444-A8A2-43BE2BE68180}" destId="{217D7B5C-6E4C-4104-95F6-95820E6BBC70}" srcOrd="1" destOrd="0" presId="urn:microsoft.com/office/officeart/2005/8/layout/pyramid2"/>
    <dgm:cxn modelId="{32452C37-0904-4A81-9556-487944984D87}" type="presParOf" srcId="{217D7B5C-6E4C-4104-95F6-95820E6BBC70}" destId="{FF3257FD-4206-407E-B3CD-416F0DCB8AF6}" srcOrd="0" destOrd="0" presId="urn:microsoft.com/office/officeart/2005/8/layout/pyramid2"/>
    <dgm:cxn modelId="{7A328568-1DC8-46FA-BF5B-387552217049}" type="presParOf" srcId="{217D7B5C-6E4C-4104-95F6-95820E6BBC70}" destId="{5BE3E772-06D6-4BAC-8D10-4E07FED7A6D9}" srcOrd="1" destOrd="0" presId="urn:microsoft.com/office/officeart/2005/8/layout/pyramid2"/>
    <dgm:cxn modelId="{1302D2B6-214D-4684-AF40-99F3BADFA528}" type="presParOf" srcId="{217D7B5C-6E4C-4104-95F6-95820E6BBC70}" destId="{7FA8DF61-AF21-4718-9858-2A98447BB084}" srcOrd="2" destOrd="0" presId="urn:microsoft.com/office/officeart/2005/8/layout/pyramid2"/>
    <dgm:cxn modelId="{40F8DAD4-D46E-400B-AE95-D9E30D233DFB}" type="presParOf" srcId="{217D7B5C-6E4C-4104-95F6-95820E6BBC70}" destId="{C9986834-45F9-48DA-B98F-A7749CEA2042}" srcOrd="3" destOrd="0" presId="urn:microsoft.com/office/officeart/2005/8/layout/pyramid2"/>
    <dgm:cxn modelId="{377D6C9D-BE63-411B-8B51-1CEC73BB25C6}" type="presParOf" srcId="{217D7B5C-6E4C-4104-95F6-95820E6BBC70}" destId="{9999ECDC-F8C6-4CA1-A394-83B35B42598C}" srcOrd="4" destOrd="0" presId="urn:microsoft.com/office/officeart/2005/8/layout/pyramid2"/>
    <dgm:cxn modelId="{32CDC6E4-84FC-4048-A01A-E5E43D0CF2E2}" type="presParOf" srcId="{217D7B5C-6E4C-4104-95F6-95820E6BBC70}" destId="{77088C0D-FF4B-449C-9A52-7F272EC21390}" srcOrd="5" destOrd="0" presId="urn:microsoft.com/office/officeart/2005/8/layout/pyramid2"/>
    <dgm:cxn modelId="{159E2A1D-106D-4797-ADE8-AD17CFEA86F2}" type="presParOf" srcId="{217D7B5C-6E4C-4104-95F6-95820E6BBC70}" destId="{C4C48B5C-C7C5-44B3-8CC0-DCB40EB4223B}" srcOrd="6" destOrd="0" presId="urn:microsoft.com/office/officeart/2005/8/layout/pyramid2"/>
    <dgm:cxn modelId="{310C401B-C07B-42C6-B752-85C00ED1B2D8}" type="presParOf" srcId="{217D7B5C-6E4C-4104-95F6-95820E6BBC70}" destId="{374196AB-D6DA-4027-8E1B-C9A6C7771CC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5333-9559-4CDB-8F25-086A9BE37CDB}">
      <dsp:nvSpPr>
        <dsp:cNvPr id="0" name=""/>
        <dsp:cNvSpPr/>
      </dsp:nvSpPr>
      <dsp:spPr>
        <a:xfrm>
          <a:off x="0" y="0"/>
          <a:ext cx="12157166" cy="12157166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257FD-4206-407E-B3CD-416F0DCB8AF6}">
      <dsp:nvSpPr>
        <dsp:cNvPr id="0" name=""/>
        <dsp:cNvSpPr/>
      </dsp:nvSpPr>
      <dsp:spPr>
        <a:xfrm>
          <a:off x="6716721" y="2438406"/>
          <a:ext cx="17171942" cy="2644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Constantia" panose="02030602050306030303" pitchFamily="18" charset="0"/>
            </a:rPr>
            <a:t>Hàm </a:t>
          </a:r>
          <a:r>
            <a:rPr lang="en-US" sz="5400" kern="1200" dirty="0" err="1" smtClean="0">
              <a:latin typeface="Constantia" panose="02030602050306030303" pitchFamily="18" charset="0"/>
            </a:rPr>
            <a:t>số</a:t>
          </a:r>
          <a:r>
            <a:rPr lang="en-US" sz="5400" kern="1200" dirty="0" smtClean="0">
              <a:latin typeface="Constantia" panose="02030602050306030303" pitchFamily="18" charset="0"/>
            </a:rPr>
            <a:t>  y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54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𝑓</m:t>
                  </m:r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𝑥</m:t>
                  </m:r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)</m:t>
                  </m:r>
                </m:num>
                <m:den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𝑔</m:t>
                  </m:r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𝑥</m:t>
                  </m:r>
                  <m:r>
                    <a:rPr lang="en-US" sz="5400" b="0" i="1" kern="1200" smtClean="0">
                      <a:latin typeface="Cambria Math" panose="02040503050406030204" pitchFamily="18" charset="0"/>
                    </a:rPr>
                    <m:t>)</m:t>
                  </m:r>
                </m:den>
              </m:f>
            </m:oMath>
          </a14:m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xác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định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khi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nào</a:t>
          </a:r>
          <a:r>
            <a:rPr lang="en-US" sz="5400" kern="1200" dirty="0" smtClean="0">
              <a:latin typeface="Constantia" panose="02030602050306030303" pitchFamily="18" charset="0"/>
            </a:rPr>
            <a:t>?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Constantia" panose="02030602050306030303" pitchFamily="18" charset="0"/>
            </a:rPr>
            <a:t>Nhắc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lại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tập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giá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trị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của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hàm</a:t>
          </a:r>
          <a:r>
            <a:rPr lang="en-US" sz="5400" kern="1200" dirty="0" smtClean="0">
              <a:latin typeface="Constantia" panose="02030602050306030303" pitchFamily="18" charset="0"/>
            </a:rPr>
            <a:t> y = </a:t>
          </a:r>
          <a:r>
            <a:rPr lang="en-US" sz="5400" kern="1200" dirty="0" err="1" smtClean="0">
              <a:latin typeface="Constantia" panose="02030602050306030303" pitchFamily="18" charset="0"/>
            </a:rPr>
            <a:t>sinx</a:t>
          </a:r>
          <a:r>
            <a:rPr lang="en-US" sz="5400" kern="1200" dirty="0" smtClean="0">
              <a:latin typeface="Constantia" panose="02030602050306030303" pitchFamily="18" charset="0"/>
            </a:rPr>
            <a:t>, y = </a:t>
          </a:r>
          <a:r>
            <a:rPr lang="en-US" sz="5400" kern="1200" dirty="0" err="1" smtClean="0">
              <a:latin typeface="Constantia" panose="02030602050306030303" pitchFamily="18" charset="0"/>
            </a:rPr>
            <a:t>cosx</a:t>
          </a:r>
          <a:endParaRPr lang="en-US" sz="5400" kern="1200" dirty="0">
            <a:latin typeface="Constantia" panose="02030602050306030303" pitchFamily="18" charset="0"/>
          </a:endParaRPr>
        </a:p>
      </dsp:txBody>
      <dsp:txXfrm>
        <a:off x="6845817" y="2567502"/>
        <a:ext cx="16913750" cy="2386351"/>
      </dsp:txXfrm>
    </dsp:sp>
    <dsp:sp modelId="{7FA8DF61-AF21-4718-9858-2A98447BB084}">
      <dsp:nvSpPr>
        <dsp:cNvPr id="0" name=""/>
        <dsp:cNvSpPr/>
      </dsp:nvSpPr>
      <dsp:spPr>
        <a:xfrm>
          <a:off x="6783217" y="5403437"/>
          <a:ext cx="17105485" cy="20230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29794"/>
              <a:satOff val="-3874"/>
              <a:lumOff val="9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Constantia" panose="02030602050306030303" pitchFamily="18" charset="0"/>
            </a:rPr>
            <a:t>Nhắc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lại</a:t>
          </a:r>
          <a:r>
            <a:rPr lang="en-US" sz="5400" kern="1200" dirty="0" smtClean="0">
              <a:latin typeface="Constantia" panose="02030602050306030303" pitchFamily="18" charset="0"/>
            </a:rPr>
            <a:t> PP </a:t>
          </a:r>
          <a:r>
            <a:rPr lang="en-US" sz="5400" kern="1200" dirty="0" err="1" smtClean="0">
              <a:latin typeface="Constantia" panose="02030602050306030303" pitchFamily="18" charset="0"/>
            </a:rPr>
            <a:t>giải</a:t>
          </a:r>
          <a:r>
            <a:rPr lang="en-US" sz="5400" kern="1200" dirty="0" smtClean="0">
              <a:latin typeface="Constantia" panose="02030602050306030303" pitchFamily="18" charset="0"/>
            </a:rPr>
            <a:t> PT </a:t>
          </a:r>
          <a:r>
            <a:rPr lang="en-US" sz="5400" kern="1200" dirty="0" err="1" smtClean="0">
              <a:latin typeface="Constantia" panose="02030602050306030303" pitchFamily="18" charset="0"/>
            </a:rPr>
            <a:t>cosx</a:t>
          </a:r>
          <a:r>
            <a:rPr lang="en-US" sz="5400" kern="1200" dirty="0" smtClean="0">
              <a:latin typeface="Constantia" panose="02030602050306030303" pitchFamily="18" charset="0"/>
            </a:rPr>
            <a:t> = cos</a:t>
          </a:r>
          <a:r>
            <a:rPr lang="el-GR" sz="5400" kern="1200" dirty="0" smtClean="0">
              <a:latin typeface="Constantia" panose="02030602050306030303" pitchFamily="18" charset="0"/>
            </a:rPr>
            <a:t>α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endParaRPr lang="en-US" sz="5400" kern="1200" dirty="0">
            <a:latin typeface="Constantia" panose="02030602050306030303" pitchFamily="18" charset="0"/>
          </a:endParaRPr>
        </a:p>
      </dsp:txBody>
      <dsp:txXfrm>
        <a:off x="6881973" y="5502193"/>
        <a:ext cx="16907973" cy="1825516"/>
      </dsp:txXfrm>
    </dsp:sp>
    <dsp:sp modelId="{9999ECDC-F8C6-4CA1-A394-83B35B42598C}">
      <dsp:nvSpPr>
        <dsp:cNvPr id="0" name=""/>
        <dsp:cNvSpPr/>
      </dsp:nvSpPr>
      <dsp:spPr>
        <a:xfrm>
          <a:off x="6526713" y="7746954"/>
          <a:ext cx="17361989" cy="20230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59588"/>
              <a:satOff val="-7748"/>
              <a:lumOff val="197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Constantia" panose="02030602050306030303" pitchFamily="18" charset="0"/>
            </a:rPr>
            <a:t>điều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kiện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có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nghiệm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và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cách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giải</a:t>
          </a:r>
          <a:r>
            <a:rPr lang="en-US" sz="5400" kern="1200" dirty="0" smtClean="0">
              <a:latin typeface="Constantia" panose="02030602050306030303" pitchFamily="18" charset="0"/>
            </a:rPr>
            <a:t> PT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Asinx</a:t>
          </a:r>
          <a:r>
            <a:rPr lang="en-US" sz="5400" kern="1200" dirty="0" smtClean="0">
              <a:latin typeface="Constantia" panose="02030602050306030303" pitchFamily="18" charset="0"/>
            </a:rPr>
            <a:t> + </a:t>
          </a:r>
          <a:r>
            <a:rPr lang="en-US" sz="5400" kern="1200" dirty="0" err="1" smtClean="0">
              <a:latin typeface="Constantia" panose="02030602050306030303" pitchFamily="18" charset="0"/>
            </a:rPr>
            <a:t>Bcosx</a:t>
          </a:r>
          <a:r>
            <a:rPr lang="en-US" sz="5400" kern="1200" dirty="0" smtClean="0">
              <a:latin typeface="Constantia" panose="02030602050306030303" pitchFamily="18" charset="0"/>
            </a:rPr>
            <a:t> =C</a:t>
          </a:r>
          <a:endParaRPr lang="en-US" sz="5400" kern="1200" dirty="0">
            <a:latin typeface="Constantia" panose="02030602050306030303" pitchFamily="18" charset="0"/>
          </a:endParaRPr>
        </a:p>
      </dsp:txBody>
      <dsp:txXfrm>
        <a:off x="6625469" y="7845710"/>
        <a:ext cx="17164477" cy="1825516"/>
      </dsp:txXfrm>
    </dsp:sp>
    <dsp:sp modelId="{C4C48B5C-C7C5-44B3-8CC0-DCB40EB4223B}">
      <dsp:nvSpPr>
        <dsp:cNvPr id="0" name=""/>
        <dsp:cNvSpPr/>
      </dsp:nvSpPr>
      <dsp:spPr>
        <a:xfrm>
          <a:off x="6526713" y="9953066"/>
          <a:ext cx="17361989" cy="20230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89382"/>
              <a:satOff val="-11622"/>
              <a:lumOff val="296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Constantia" panose="02030602050306030303" pitchFamily="18" charset="0"/>
            </a:rPr>
            <a:t>Cách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giải</a:t>
          </a:r>
          <a:r>
            <a:rPr lang="en-US" sz="5400" kern="1200" dirty="0" smtClean="0">
              <a:latin typeface="Constantia" panose="02030602050306030303" pitchFamily="18" charset="0"/>
            </a:rPr>
            <a:t> PT </a:t>
          </a:r>
          <a:r>
            <a:rPr lang="en-US" sz="5400" kern="1200" dirty="0" err="1" smtClean="0">
              <a:latin typeface="Constantia" panose="02030602050306030303" pitchFamily="18" charset="0"/>
            </a:rPr>
            <a:t>bậc</a:t>
          </a:r>
          <a:r>
            <a:rPr lang="en-US" sz="5400" kern="1200" dirty="0" smtClean="0">
              <a:latin typeface="Constantia" panose="02030602050306030303" pitchFamily="18" charset="0"/>
            </a:rPr>
            <a:t> 2 </a:t>
          </a:r>
          <a:r>
            <a:rPr lang="en-US" sz="5400" kern="1200" dirty="0" err="1" smtClean="0">
              <a:latin typeface="Constantia" panose="02030602050306030303" pitchFamily="18" charset="0"/>
            </a:rPr>
            <a:t>đối</a:t>
          </a:r>
          <a:r>
            <a:rPr lang="en-US" sz="5400" kern="1200" dirty="0" smtClean="0">
              <a:latin typeface="Constantia" panose="02030602050306030303" pitchFamily="18" charset="0"/>
            </a:rPr>
            <a:t> </a:t>
          </a:r>
          <a:r>
            <a:rPr lang="en-US" sz="5400" kern="1200" dirty="0" err="1" smtClean="0">
              <a:latin typeface="Constantia" panose="02030602050306030303" pitchFamily="18" charset="0"/>
            </a:rPr>
            <a:t>với</a:t>
          </a:r>
          <a:r>
            <a:rPr lang="en-US" sz="5400" kern="1200" dirty="0" smtClean="0">
              <a:latin typeface="Constantia" panose="02030602050306030303" pitchFamily="18" charset="0"/>
            </a:rPr>
            <a:t> 1 HSLG</a:t>
          </a:r>
          <a:endParaRPr lang="en-US" sz="5400" kern="1200" dirty="0">
            <a:latin typeface="Constantia" panose="02030602050306030303" pitchFamily="18" charset="0"/>
          </a:endParaRPr>
        </a:p>
      </dsp:txBody>
      <dsp:txXfrm>
        <a:off x="6625469" y="10051822"/>
        <a:ext cx="17164477" cy="182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e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6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0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24384000" cy="91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24384000" cy="9144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20274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spc="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1200" y="9920274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600"/>
            </a:lvl4pPr>
            <a:lvl5pPr marL="3657600" indent="0" algn="ctr">
              <a:buNone/>
              <a:defRPr sz="3600"/>
            </a:lvl5pPr>
            <a:lvl6pPr marL="4572000" indent="0" algn="ctr">
              <a:buNone/>
              <a:defRPr sz="3600"/>
            </a:lvl6pPr>
            <a:lvl7pPr marL="5486400" indent="0" algn="ctr">
              <a:buNone/>
              <a:defRPr sz="3600"/>
            </a:lvl7pPr>
            <a:lvl8pPr marL="6400800" indent="0" algn="ctr">
              <a:buNone/>
              <a:defRPr sz="3600"/>
            </a:lvl8pPr>
            <a:lvl9pPr marL="7315200" indent="0" algn="ctr">
              <a:buNone/>
              <a:defRPr sz="3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1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1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2" y="1524000"/>
            <a:ext cx="5257800" cy="108204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2" y="1524000"/>
            <a:ext cx="15163800" cy="10820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20116800" y="118526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4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24384000" cy="9144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24384000" cy="9144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20274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b="0" spc="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21200" y="9920274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256" y="1170432"/>
            <a:ext cx="19440144" cy="29992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8254" y="4572000"/>
            <a:ext cx="9509760" cy="8046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78640" y="4572000"/>
            <a:ext cx="9509760" cy="8046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3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56" y="4359272"/>
            <a:ext cx="9509760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600" b="0" cap="none" baseline="0">
                <a:solidFill>
                  <a:schemeClr val="accent1"/>
                </a:solidFill>
                <a:latin typeface="+mn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8256" y="5935576"/>
            <a:ext cx="9509760" cy="668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81776" y="4359272"/>
            <a:ext cx="9509760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46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marL="0" lvl="0" indent="0" algn="l" defTabSz="1828800" rtl="0" eaLnBrk="1" latinLnBrk="0" hangingPunct="1">
              <a:lnSpc>
                <a:spcPct val="90000"/>
              </a:lnSpc>
              <a:spcBef>
                <a:spcPts val="36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81776" y="5935576"/>
            <a:ext cx="9509760" cy="668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8256" y="943018"/>
            <a:ext cx="8778240" cy="34747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1645920"/>
            <a:ext cx="11356848" cy="1036929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256" y="4515012"/>
            <a:ext cx="8778240" cy="7524588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5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20276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spc="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24377904" cy="914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21200" y="9920276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4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8256" y="1170432"/>
            <a:ext cx="19440144" cy="29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57" y="4572000"/>
            <a:ext cx="19440146" cy="80467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8259" y="12941408"/>
            <a:ext cx="43082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865" y="12941408"/>
            <a:ext cx="11802918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667" y="12941408"/>
            <a:ext cx="194733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24000" y="1652648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80000"/>
        </a:lnSpc>
        <a:spcBef>
          <a:spcPct val="0"/>
        </a:spcBef>
        <a:buNone/>
        <a:defRPr sz="10000" kern="1200" cap="all" spc="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9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53035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8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91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7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7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8.e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5.png"/><Relationship Id="rId10" Type="http://schemas.openxmlformats.org/officeDocument/2006/relationships/image" Target="../media/image13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56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8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77274" y="3773877"/>
            <a:ext cx="534554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VÀ 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3169" y="4848532"/>
            <a:ext cx="18288000" cy="158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776249"/>
                </a:solidFill>
                <a:latin typeface="Constantia" panose="02030602050306030303" pitchFamily="18" charset="0"/>
                <a:ea typeface="Tahoma" pitchFamily="34" charset="0"/>
                <a:cs typeface="Chu Van An" panose="02020603050405020304" pitchFamily="18" charset="0"/>
              </a:rPr>
              <a:t>CHỮA BÀI </a:t>
            </a:r>
            <a:r>
              <a:rPr lang="vi-VN" sz="7200" b="1" dirty="0" smtClean="0">
                <a:solidFill>
                  <a:srgbClr val="776249"/>
                </a:solidFill>
                <a:latin typeface="Constantia" panose="02030602050306030303" pitchFamily="18" charset="0"/>
                <a:ea typeface="Tahoma" pitchFamily="34" charset="0"/>
                <a:cs typeface="Chu Van An" panose="02020603050405020304" pitchFamily="18" charset="0"/>
              </a:rPr>
              <a:t>KIỂM </a:t>
            </a:r>
            <a:r>
              <a:rPr lang="vi-VN" sz="7200" b="1" dirty="0">
                <a:solidFill>
                  <a:srgbClr val="776249"/>
                </a:solidFill>
                <a:latin typeface="Constantia" panose="02030602050306030303" pitchFamily="18" charset="0"/>
                <a:ea typeface="Tahoma" pitchFamily="34" charset="0"/>
                <a:cs typeface="Chu Van An" panose="02020603050405020304" pitchFamily="18" charset="0"/>
              </a:rPr>
              <a:t>TRA CHƯƠNG I</a:t>
            </a:r>
            <a:endParaRPr lang="en-US" sz="7200" b="1" dirty="0">
              <a:solidFill>
                <a:srgbClr val="776249"/>
              </a:solidFill>
              <a:latin typeface="Constantia" panose="02030602050306030303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2593214" y="7091767"/>
            <a:ext cx="19726534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 LƯỢNG GIÁC VÀ PHƯƠNG TRÌNH LƯỢNG GIÁC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55" y="6910098"/>
            <a:ext cx="22961239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4448210" y="1238155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210" y="1238155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102849" y="3140948"/>
                <a:ext cx="200712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 cả các giá trị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9" y="3140948"/>
                <a:ext cx="20071214" cy="754053"/>
              </a:xfrm>
              <a:prstGeom prst="rect">
                <a:avLst/>
              </a:prstGeom>
              <a:blipFill>
                <a:blip r:embed="rId4"/>
                <a:stretch>
                  <a:fillRect l="-1215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5943" y="4135004"/>
                <a:ext cx="5213225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43" y="4135004"/>
                <a:ext cx="5213225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754347" y="4102667"/>
                <a:ext cx="47904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5≤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≤5.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347" y="4102667"/>
                <a:ext cx="47904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93558" y="5438200"/>
                <a:ext cx="5213225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58" y="5438200"/>
                <a:ext cx="5213225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385110" y="5432920"/>
                <a:ext cx="49505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110" y="5432920"/>
                <a:ext cx="4950581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854790" y="7431352"/>
                <a:ext cx="490686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790" y="7431352"/>
                <a:ext cx="4906862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698624" y="7325478"/>
                <a:ext cx="1715677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/>
                  <a:t>Ta có: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24" y="7325478"/>
                <a:ext cx="17156770" cy="754053"/>
              </a:xfrm>
              <a:prstGeom prst="rect">
                <a:avLst/>
              </a:prstGeom>
              <a:blipFill>
                <a:blip r:embed="rId10"/>
                <a:stretch>
                  <a:fillRect l="-1421" t="-19512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0972800" y="8554613"/>
                <a:ext cx="9635791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8554613"/>
                <a:ext cx="9635791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782237" y="402140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1D2ED7D-AF24-42BB-B55E-E342BF6391D5}"/>
                  </a:ext>
                </a:extLst>
              </p:cNvPr>
              <p:cNvSpPr/>
              <p:nvPr/>
            </p:nvSpPr>
            <p:spPr>
              <a:xfrm>
                <a:off x="11432586" y="9591690"/>
                <a:ext cx="8531814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≤|5|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1D2ED7D-AF24-42BB-B55E-E342BF639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586" y="9591690"/>
                <a:ext cx="8531814" cy="754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18768AF-0AD2-485C-9642-5DD1C33DCC1B}"/>
                  </a:ext>
                </a:extLst>
              </p:cNvPr>
              <p:cNvSpPr/>
              <p:nvPr/>
            </p:nvSpPr>
            <p:spPr>
              <a:xfrm>
                <a:off x="14374346" y="10696747"/>
                <a:ext cx="4130279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5</a:t>
                </a:r>
                <a:endParaRPr lang="en-US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18768AF-0AD2-485C-9642-5DD1C33DC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346" y="10696747"/>
                <a:ext cx="4130279" cy="754053"/>
              </a:xfrm>
              <a:prstGeom prst="rect">
                <a:avLst/>
              </a:prstGeom>
              <a:blipFill>
                <a:blip r:embed="rId13"/>
                <a:stretch>
                  <a:fillRect t="-16260" b="-38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0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2" grpId="0"/>
      <p:bldP spid="57" grpId="0" animBg="1"/>
      <p:bldP spid="58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97031" y="6973265"/>
            <a:ext cx="23178662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102849" y="3140948"/>
            <a:ext cx="2007121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Giải các phương trình sau: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5943" y="4474035"/>
                <a:ext cx="7459919" cy="132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=1+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43" y="4474035"/>
                <a:ext cx="7459919" cy="1326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45735" y="4749276"/>
                <a:ext cx="10309465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35" y="4749276"/>
                <a:ext cx="10309465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vi-VN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597031" y="8339856"/>
                <a:ext cx="23405969" cy="572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inx</m:t>
                        </m:r>
                      </m:e>
                    </m:d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osx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−1)=0⇔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điều kiện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nghiệm của phương trình là: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1" y="8339856"/>
                <a:ext cx="23405969" cy="5725991"/>
              </a:xfrm>
              <a:prstGeom prst="rect">
                <a:avLst/>
              </a:prstGeom>
              <a:blipFill>
                <a:blip r:embed="rId5"/>
                <a:stretch>
                  <a:fillRect l="-1042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0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102849" y="3140948"/>
            <a:ext cx="2007121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Giải các phương trình sau: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5943" y="4474035"/>
                <a:ext cx="7459919" cy="132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=1+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43" y="4474035"/>
                <a:ext cx="7459919" cy="1326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45735" y="4749276"/>
                <a:ext cx="10309465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35" y="4749276"/>
                <a:ext cx="10309465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vi-VN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295562" y="8010411"/>
                <a:ext cx="21182142" cy="5377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/>
                  <a:t>b.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⇔4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  <m:r>
                          <a:rPr lang="vi-V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62" y="8010411"/>
                <a:ext cx="21182142" cy="5377819"/>
              </a:xfrm>
              <a:prstGeom prst="rect">
                <a:avLst/>
              </a:prstGeom>
              <a:blipFill>
                <a:blip r:embed="rId5"/>
                <a:stretch>
                  <a:fillRect l="-1151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8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90408" y="2057400"/>
            <a:ext cx="548740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CỦNG CỐ</a:t>
            </a:r>
            <a:endParaRPr lang="en-US" sz="100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733800"/>
            <a:ext cx="199644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200" dirty="0" err="1" smtClean="0">
                <a:latin typeface="Constantia" panose="02030602050306030303" pitchFamily="18" charset="0"/>
              </a:rPr>
              <a:t>Ghi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nhớ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cách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tìm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điều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kiện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>
                <a:latin typeface="Constantia" panose="02030602050306030303" pitchFamily="18" charset="0"/>
              </a:rPr>
              <a:t>xác</a:t>
            </a:r>
            <a:r>
              <a:rPr lang="en-US" sz="7200" dirty="0">
                <a:latin typeface="Constantia" panose="02030602050306030303" pitchFamily="18" charset="0"/>
              </a:rPr>
              <a:t> </a:t>
            </a:r>
            <a:r>
              <a:rPr lang="en-US" sz="7200" dirty="0" err="1">
                <a:latin typeface="Constantia" panose="02030602050306030303" pitchFamily="18" charset="0"/>
              </a:rPr>
              <a:t>định</a:t>
            </a:r>
            <a:r>
              <a:rPr lang="en-US" sz="7200" dirty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của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hàm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số</a:t>
            </a:r>
            <a:endParaRPr lang="en-US" sz="7200" dirty="0">
              <a:latin typeface="Constantia" panose="02030602050306030303" pitchFamily="18" charset="0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200" dirty="0" err="1" smtClean="0">
                <a:latin typeface="Constantia" panose="02030602050306030303" pitchFamily="18" charset="0"/>
              </a:rPr>
              <a:t>Tập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giá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>
                <a:latin typeface="Constantia" panose="02030602050306030303" pitchFamily="18" charset="0"/>
              </a:rPr>
              <a:t>trị</a:t>
            </a:r>
            <a:r>
              <a:rPr lang="en-US" sz="7200" dirty="0">
                <a:latin typeface="Constantia" panose="02030602050306030303" pitchFamily="18" charset="0"/>
              </a:rPr>
              <a:t> </a:t>
            </a:r>
            <a:r>
              <a:rPr lang="en-US" sz="7200" dirty="0" err="1">
                <a:latin typeface="Constantia" panose="02030602050306030303" pitchFamily="18" charset="0"/>
              </a:rPr>
              <a:t>của</a:t>
            </a:r>
            <a:r>
              <a:rPr lang="en-US" sz="7200" dirty="0">
                <a:latin typeface="Constantia" panose="02030602050306030303" pitchFamily="18" charset="0"/>
              </a:rPr>
              <a:t> </a:t>
            </a:r>
            <a:r>
              <a:rPr lang="en-US" sz="7200" dirty="0" err="1">
                <a:latin typeface="Constantia" panose="02030602050306030303" pitchFamily="18" charset="0"/>
              </a:rPr>
              <a:t>hàm</a:t>
            </a:r>
            <a:r>
              <a:rPr lang="en-US" sz="7200" dirty="0">
                <a:latin typeface="Constantia" panose="02030602050306030303" pitchFamily="18" charset="0"/>
              </a:rPr>
              <a:t> y = </a:t>
            </a:r>
            <a:r>
              <a:rPr lang="en-US" sz="7200" dirty="0" err="1">
                <a:latin typeface="Constantia" panose="02030602050306030303" pitchFamily="18" charset="0"/>
              </a:rPr>
              <a:t>sinx</a:t>
            </a:r>
            <a:r>
              <a:rPr lang="en-US" sz="7200" dirty="0">
                <a:latin typeface="Constantia" panose="02030602050306030303" pitchFamily="18" charset="0"/>
              </a:rPr>
              <a:t>, y = </a:t>
            </a:r>
            <a:r>
              <a:rPr lang="en-US" sz="7200" dirty="0" err="1" smtClean="0">
                <a:latin typeface="Constantia" panose="02030602050306030303" pitchFamily="18" charset="0"/>
              </a:rPr>
              <a:t>cosx</a:t>
            </a:r>
            <a:r>
              <a:rPr lang="en-US" sz="7200" dirty="0" smtClean="0">
                <a:latin typeface="Constantia" panose="02030602050306030303" pitchFamily="18" charset="0"/>
              </a:rPr>
              <a:t>.</a:t>
            </a: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200" dirty="0" err="1" smtClean="0">
                <a:latin typeface="Constantia" panose="02030602050306030303" pitchFamily="18" charset="0"/>
              </a:rPr>
              <a:t>Cách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giải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các</a:t>
            </a:r>
            <a:r>
              <a:rPr lang="en-US" sz="7200" dirty="0" smtClean="0">
                <a:latin typeface="Constantia" panose="02030602050306030303" pitchFamily="18" charset="0"/>
              </a:rPr>
              <a:t> PT LGCB, PTLG </a:t>
            </a:r>
            <a:r>
              <a:rPr lang="en-US" sz="7200" dirty="0" err="1" smtClean="0">
                <a:latin typeface="Constantia" panose="02030602050306030303" pitchFamily="18" charset="0"/>
              </a:rPr>
              <a:t>thường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gặp</a:t>
            </a:r>
            <a:endParaRPr lang="en-US" sz="7200" dirty="0" smtClean="0">
              <a:latin typeface="Constantia" panose="02030602050306030303" pitchFamily="18" charset="0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200" dirty="0" err="1" smtClean="0">
                <a:latin typeface="Constantia" panose="02030602050306030303" pitchFamily="18" charset="0"/>
              </a:rPr>
              <a:t>Cách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làm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bài</a:t>
            </a:r>
            <a:r>
              <a:rPr lang="en-US" sz="7200" dirty="0" smtClean="0">
                <a:latin typeface="Constantia" panose="02030602050306030303" pitchFamily="18" charset="0"/>
              </a:rPr>
              <a:t> </a:t>
            </a:r>
            <a:r>
              <a:rPr lang="en-US" sz="7200" dirty="0" err="1" smtClean="0">
                <a:latin typeface="Constantia" panose="02030602050306030303" pitchFamily="18" charset="0"/>
              </a:rPr>
              <a:t>tìm</a:t>
            </a:r>
            <a:r>
              <a:rPr lang="en-US" sz="7200" dirty="0" smtClean="0">
                <a:latin typeface="Constantia" panose="02030602050306030303" pitchFamily="18" charset="0"/>
              </a:rPr>
              <a:t> GTLN, GTNN.</a:t>
            </a:r>
          </a:p>
        </p:txBody>
      </p:sp>
    </p:spTree>
    <p:extLst>
      <p:ext uri="{BB962C8B-B14F-4D97-AF65-F5344CB8AC3E}">
        <p14:creationId xmlns:p14="http://schemas.microsoft.com/office/powerpoint/2010/main" val="42319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6525" y="1712709"/>
            <a:ext cx="81099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TẬP VỀ NHÀ</a:t>
            </a:r>
            <a:endParaRPr lang="en-US" sz="88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611662"/>
            <a:ext cx="15307909" cy="10248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Constantia" panose="02030602050306030303" pitchFamily="18" charset="0"/>
              </a:rPr>
              <a:t>Làm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lại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bài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tập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kiểm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tra</a:t>
            </a:r>
            <a:endParaRPr lang="en-US" sz="4400" dirty="0" smtClean="0">
              <a:latin typeface="Constantia" panose="0203060205030603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Constantia" panose="02030602050306030303" pitchFamily="18" charset="0"/>
              </a:rPr>
              <a:t>Làm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thêm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các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bài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tập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sau</a:t>
            </a:r>
            <a:r>
              <a:rPr lang="en-US" sz="4400" dirty="0" smtClean="0">
                <a:latin typeface="Constantia" panose="02030602050306030303" pitchFamily="18" charset="0"/>
              </a:rPr>
              <a:t>:</a:t>
            </a:r>
          </a:p>
          <a:p>
            <a:r>
              <a:rPr lang="en-US" sz="4400" dirty="0" err="1" smtClean="0">
                <a:latin typeface="Constantia" panose="02030602050306030303" pitchFamily="18" charset="0"/>
              </a:rPr>
              <a:t>Bài</a:t>
            </a:r>
            <a:r>
              <a:rPr lang="en-US" sz="4400" dirty="0" smtClean="0">
                <a:latin typeface="Constantia" panose="02030602050306030303" pitchFamily="18" charset="0"/>
              </a:rPr>
              <a:t> 1: </a:t>
            </a:r>
            <a:r>
              <a:rPr lang="en-US" sz="4400" dirty="0" err="1" smtClean="0">
                <a:latin typeface="Constantia" panose="02030602050306030303" pitchFamily="18" charset="0"/>
              </a:rPr>
              <a:t>Tìm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tập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xác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định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của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hàm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số</a:t>
            </a:r>
            <a:r>
              <a:rPr lang="en-US" sz="4400" dirty="0" smtClean="0">
                <a:latin typeface="Constantia" panose="02030602050306030303" pitchFamily="18" charset="0"/>
              </a:rPr>
              <a:t>:</a:t>
            </a:r>
          </a:p>
          <a:p>
            <a:endParaRPr lang="en-US" sz="4400" dirty="0">
              <a:latin typeface="Constantia" panose="02030602050306030303" pitchFamily="18" charset="0"/>
            </a:endParaRPr>
          </a:p>
          <a:p>
            <a:endParaRPr lang="en-US" sz="4400" dirty="0" smtClean="0">
              <a:latin typeface="Constantia" panose="02030602050306030303" pitchFamily="18" charset="0"/>
            </a:endParaRPr>
          </a:p>
          <a:p>
            <a:r>
              <a:rPr lang="en-US" sz="4400" dirty="0" err="1" smtClean="0">
                <a:latin typeface="Constantia" panose="02030602050306030303" pitchFamily="18" charset="0"/>
              </a:rPr>
              <a:t>Bài</a:t>
            </a:r>
            <a:r>
              <a:rPr lang="en-US" sz="4400" dirty="0" smtClean="0">
                <a:latin typeface="Constantia" panose="02030602050306030303" pitchFamily="18" charset="0"/>
              </a:rPr>
              <a:t> 2: </a:t>
            </a:r>
            <a:r>
              <a:rPr lang="en-US" sz="4400" dirty="0" err="1" smtClean="0">
                <a:latin typeface="Constantia" panose="02030602050306030303" pitchFamily="18" charset="0"/>
              </a:rPr>
              <a:t>Tìm</a:t>
            </a:r>
            <a:r>
              <a:rPr lang="en-US" sz="4400" dirty="0" smtClean="0">
                <a:latin typeface="Constantia" panose="02030602050306030303" pitchFamily="18" charset="0"/>
              </a:rPr>
              <a:t> GTLN, GTNN </a:t>
            </a:r>
            <a:r>
              <a:rPr lang="en-US" sz="4400" dirty="0" err="1" smtClean="0">
                <a:latin typeface="Constantia" panose="02030602050306030303" pitchFamily="18" charset="0"/>
              </a:rPr>
              <a:t>của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hàm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số</a:t>
            </a:r>
            <a:r>
              <a:rPr lang="en-US" sz="4400" dirty="0" smtClean="0">
                <a:latin typeface="Constantia" panose="02030602050306030303" pitchFamily="18" charset="0"/>
              </a:rPr>
              <a:t>: </a:t>
            </a:r>
          </a:p>
          <a:p>
            <a:endParaRPr lang="en-US" sz="4400" dirty="0">
              <a:latin typeface="Constantia" panose="02030602050306030303" pitchFamily="18" charset="0"/>
            </a:endParaRPr>
          </a:p>
          <a:p>
            <a:r>
              <a:rPr lang="en-US" sz="4400" dirty="0" err="1" smtClean="0">
                <a:latin typeface="Constantia" panose="02030602050306030303" pitchFamily="18" charset="0"/>
              </a:rPr>
              <a:t>Bài</a:t>
            </a:r>
            <a:r>
              <a:rPr lang="en-US" sz="4400" dirty="0" smtClean="0">
                <a:latin typeface="Constantia" panose="02030602050306030303" pitchFamily="18" charset="0"/>
              </a:rPr>
              <a:t> 3: </a:t>
            </a:r>
            <a:r>
              <a:rPr lang="en-US" sz="4400" dirty="0" err="1" smtClean="0">
                <a:latin typeface="Constantia" panose="02030602050306030303" pitchFamily="18" charset="0"/>
              </a:rPr>
              <a:t>Giải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phương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trình</a:t>
            </a:r>
            <a:r>
              <a:rPr lang="en-US" sz="4400" dirty="0" smtClean="0">
                <a:latin typeface="Constantia" panose="02030602050306030303" pitchFamily="18" charset="0"/>
              </a:rPr>
              <a:t>:</a:t>
            </a:r>
          </a:p>
          <a:p>
            <a:endParaRPr lang="en-US" sz="4400" dirty="0">
              <a:latin typeface="Constantia" panose="02030602050306030303" pitchFamily="18" charset="0"/>
            </a:endParaRPr>
          </a:p>
          <a:p>
            <a:endParaRPr lang="en-US" sz="4400" dirty="0" smtClean="0">
              <a:latin typeface="Constantia" panose="02030602050306030303" pitchFamily="18" charset="0"/>
            </a:endParaRPr>
          </a:p>
          <a:p>
            <a:endParaRPr lang="en-US" sz="4400" dirty="0">
              <a:latin typeface="Constantia" panose="02030602050306030303" pitchFamily="18" charset="0"/>
            </a:endParaRPr>
          </a:p>
          <a:p>
            <a:endParaRPr lang="en-US" sz="4400" dirty="0" smtClean="0">
              <a:latin typeface="Constantia" panose="02030602050306030303" pitchFamily="18" charset="0"/>
            </a:endParaRPr>
          </a:p>
          <a:p>
            <a:endParaRPr lang="en-US" sz="4400" dirty="0">
              <a:latin typeface="Constantia" panose="02030602050306030303" pitchFamily="18" charset="0"/>
            </a:endParaRPr>
          </a:p>
          <a:p>
            <a:endParaRPr lang="en-US" sz="4400" dirty="0" smtClean="0">
              <a:latin typeface="Constantia" panose="02030602050306030303" pitchFamily="18" charset="0"/>
            </a:endParaRPr>
          </a:p>
          <a:p>
            <a:r>
              <a:rPr lang="en-US" sz="4400" dirty="0" err="1" smtClean="0">
                <a:latin typeface="Constantia" panose="02030602050306030303" pitchFamily="18" charset="0"/>
              </a:rPr>
              <a:t>Bài</a:t>
            </a:r>
            <a:r>
              <a:rPr lang="en-US" sz="4400" dirty="0" smtClean="0">
                <a:latin typeface="Constantia" panose="02030602050306030303" pitchFamily="18" charset="0"/>
              </a:rPr>
              <a:t> 4: </a:t>
            </a:r>
            <a:r>
              <a:rPr lang="en-US" sz="4400" dirty="0" err="1" smtClean="0">
                <a:latin typeface="Constantia" panose="02030602050306030303" pitchFamily="18" charset="0"/>
              </a:rPr>
              <a:t>Tìm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điều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>
                <a:latin typeface="Constantia" panose="02030602050306030303" pitchFamily="18" charset="0"/>
              </a:rPr>
              <a:t>k</a:t>
            </a:r>
            <a:r>
              <a:rPr lang="en-US" sz="4400" dirty="0" err="1" smtClean="0">
                <a:latin typeface="Constantia" panose="02030602050306030303" pitchFamily="18" charset="0"/>
              </a:rPr>
              <a:t>iện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để</a:t>
            </a:r>
            <a:r>
              <a:rPr lang="en-US" sz="4400" dirty="0" smtClean="0">
                <a:latin typeface="Constantia" panose="02030602050306030303" pitchFamily="18" charset="0"/>
              </a:rPr>
              <a:t> PT                                         </a:t>
            </a:r>
            <a:r>
              <a:rPr lang="en-US" sz="4400" dirty="0" err="1" smtClean="0">
                <a:latin typeface="Constantia" panose="02030602050306030303" pitchFamily="18" charset="0"/>
              </a:rPr>
              <a:t>vô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nghiệm</a:t>
            </a:r>
            <a:r>
              <a:rPr lang="en-US" sz="4400" dirty="0" smtClean="0">
                <a:latin typeface="Constantia" panose="02030602050306030303" pitchFamily="18" charset="0"/>
              </a:rPr>
              <a:t>.  </a:t>
            </a:r>
            <a:endParaRPr lang="en-US" sz="4400" dirty="0">
              <a:latin typeface="Constantia" panose="02030602050306030303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05333"/>
              </p:ext>
            </p:extLst>
          </p:nvPr>
        </p:nvGraphicFramePr>
        <p:xfrm>
          <a:off x="2819400" y="9320213"/>
          <a:ext cx="519271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091880" imgH="203040" progId="Equation.DSMT4">
                  <p:embed/>
                </p:oleObj>
              </mc:Choice>
              <mc:Fallback>
                <p:oleObj name="Equation" r:id="rId3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9320213"/>
                        <a:ext cx="5192712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27381"/>
              </p:ext>
            </p:extLst>
          </p:nvPr>
        </p:nvGraphicFramePr>
        <p:xfrm>
          <a:off x="2741613" y="8110538"/>
          <a:ext cx="65722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1460160" imgH="228600" progId="Equation.DSMT4">
                  <p:embed/>
                </p:oleObj>
              </mc:Choice>
              <mc:Fallback>
                <p:oleObj name="Equation" r:id="rId5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1613" y="8110538"/>
                        <a:ext cx="65722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93439"/>
              </p:ext>
            </p:extLst>
          </p:nvPr>
        </p:nvGraphicFramePr>
        <p:xfrm>
          <a:off x="2871787" y="10336213"/>
          <a:ext cx="634841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1523880" imgH="241200" progId="Equation.DSMT4">
                  <p:embed/>
                </p:oleObj>
              </mc:Choice>
              <mc:Fallback>
                <p:oleObj name="Equation" r:id="rId7" imgW="1523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1787" y="10336213"/>
                        <a:ext cx="6348413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751"/>
              </p:ext>
            </p:extLst>
          </p:nvPr>
        </p:nvGraphicFramePr>
        <p:xfrm>
          <a:off x="7620000" y="12025313"/>
          <a:ext cx="5107151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9" imgW="1189996" imgH="181262" progId="Equation.DSMT4">
                  <p:embed/>
                </p:oleObj>
              </mc:Choice>
              <mc:Fallback>
                <p:oleObj name="Equation" r:id="rId9" imgW="1189996" imgH="1812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0" y="12025313"/>
                        <a:ext cx="5107151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61347"/>
              </p:ext>
            </p:extLst>
          </p:nvPr>
        </p:nvGraphicFramePr>
        <p:xfrm>
          <a:off x="10077635" y="5814765"/>
          <a:ext cx="4943654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1" imgW="1130040" imgH="241200" progId="Equation.DSMT4">
                  <p:embed/>
                </p:oleObj>
              </mc:Choice>
              <mc:Fallback>
                <p:oleObj name="Equation" r:id="rId11" imgW="1130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77635" y="5814765"/>
                        <a:ext cx="4943654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73538"/>
              </p:ext>
            </p:extLst>
          </p:nvPr>
        </p:nvGraphicFramePr>
        <p:xfrm>
          <a:off x="15831836" y="5589588"/>
          <a:ext cx="5732764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3" imgW="1434960" imgH="393480" progId="Equation.DSMT4">
                  <p:embed/>
                </p:oleObj>
              </mc:Choice>
              <mc:Fallback>
                <p:oleObj name="Equation" r:id="rId13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31836" y="5589588"/>
                        <a:ext cx="5732764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496263"/>
              </p:ext>
            </p:extLst>
          </p:nvPr>
        </p:nvGraphicFramePr>
        <p:xfrm>
          <a:off x="9711560" y="3581400"/>
          <a:ext cx="3015591" cy="152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5" imgW="771140" imgH="390992" progId="Equation.DSMT4">
                  <p:embed/>
                </p:oleObj>
              </mc:Choice>
              <mc:Fallback>
                <p:oleObj name="Equation" r:id="rId15" imgW="771140" imgH="3909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711560" y="3581400"/>
                        <a:ext cx="3015591" cy="152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321333809"/>
                  </p:ext>
                </p:extLst>
              </p:nvPr>
            </p:nvGraphicFramePr>
            <p:xfrm>
              <a:off x="0" y="1524001"/>
              <a:ext cx="24155400" cy="121571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321333809"/>
                  </p:ext>
                </p:extLst>
              </p:nvPr>
            </p:nvGraphicFramePr>
            <p:xfrm>
              <a:off x="0" y="1524001"/>
              <a:ext cx="24155400" cy="121571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3124200" y="6544806"/>
            <a:ext cx="3550973" cy="71711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KIỂM</a:t>
            </a:r>
          </a:p>
          <a:p>
            <a:pPr algn="ctr"/>
            <a:r>
              <a:rPr lang="en-US" sz="115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TRA </a:t>
            </a:r>
          </a:p>
          <a:p>
            <a:pPr algn="ctr"/>
            <a:r>
              <a:rPr lang="en-US" sz="115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</a:p>
          <a:p>
            <a:pPr algn="ctr"/>
            <a:r>
              <a:rPr lang="en-US" sz="115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CŨ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4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383572"/>
            <a:ext cx="22136901" cy="610296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723666"/>
            <a:chOff x="992187" y="2564544"/>
            <a:chExt cx="22353091" cy="472428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6218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3393252" y="102042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52" y="1020421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302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sinx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302793"/>
              </a:xfrm>
              <a:prstGeom prst="rect">
                <a:avLst/>
              </a:prstGeom>
              <a:blipFill>
                <a:blip r:embed="rId4"/>
                <a:stretch>
                  <a:fillRect l="-1432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10828" y="4454373"/>
                <a:ext cx="6534062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28" y="4454373"/>
                <a:ext cx="6534062" cy="131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501485" y="4538431"/>
                <a:ext cx="6632374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485" y="4538431"/>
                <a:ext cx="6632374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20049" y="5876051"/>
                <a:ext cx="69082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049" y="5876051"/>
                <a:ext cx="690827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814572" y="5650143"/>
                <a:ext cx="66323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572" y="5650143"/>
                <a:ext cx="663237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369444" y="8268805"/>
                <a:ext cx="16518756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44" y="8268805"/>
                <a:ext cx="16518756" cy="1415772"/>
              </a:xfrm>
              <a:prstGeom prst="rect">
                <a:avLst/>
              </a:prstGeom>
              <a:blipFill>
                <a:blip r:embed="rId9"/>
                <a:stretch>
                  <a:fillRect l="-1476" t="-9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999129" y="9236509"/>
                <a:ext cx="97464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TX</m:t>
                      </m:r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Đ: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9236509"/>
                <a:ext cx="974646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1279590" y="441599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4683189" y="1225013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89" y="1225013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437053"/>
            <a:ext cx="22565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nhỏ nhất của hàm số y = 7 - 3cosx là 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−10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1DFEB97-AC77-4E8F-BA12-37AC6CBF85C0}"/>
              </a:ext>
            </a:extLst>
          </p:cNvPr>
          <p:cNvSpPr/>
          <p:nvPr/>
        </p:nvSpPr>
        <p:spPr>
          <a:xfrm>
            <a:off x="4627453" y="10931022"/>
            <a:ext cx="523617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Vậy GTNN bằng 4.</a:t>
            </a:r>
            <a:endParaRPr 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420449" y="8157669"/>
                <a:ext cx="1612282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49" y="8157669"/>
                <a:ext cx="16122829" cy="754053"/>
              </a:xfrm>
              <a:prstGeom prst="rect">
                <a:avLst/>
              </a:prstGeom>
              <a:blipFill>
                <a:blip r:embed="rId8"/>
                <a:stretch>
                  <a:fillRect l="-147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4627453" y="9143938"/>
                <a:ext cx="5236174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⇔3≥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453" y="9143938"/>
                <a:ext cx="5236174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4544995" y="10082767"/>
                <a:ext cx="6650147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⇔10≥7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995" y="10082767"/>
                <a:ext cx="6650147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4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77" grpId="0"/>
      <p:bldP spid="51" grpId="0"/>
      <p:bldP spid="52" grpId="0"/>
      <p:bldP spid="56" grpId="0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43446" y="697326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4630400" y="1173632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173632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70843" y="3214020"/>
                <a:ext cx="2256588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5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3214020"/>
                <a:ext cx="22565882" cy="923330"/>
              </a:xfrm>
              <a:prstGeom prst="rect">
                <a:avLst/>
              </a:prstGeom>
              <a:blipFill>
                <a:blip r:embed="rId4"/>
                <a:stretch>
                  <a:fillRect l="-1432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4089036"/>
                <a:ext cx="4388542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4089036"/>
                <a:ext cx="4388542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482536" y="4257413"/>
                <a:ext cx="7918579" cy="96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536" y="4257413"/>
                <a:ext cx="7918579" cy="9646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95267" y="5504859"/>
                <a:ext cx="5132820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504859"/>
                <a:ext cx="5132820" cy="1317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489463" y="5722087"/>
                <a:ext cx="7712937" cy="96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463" y="5722087"/>
                <a:ext cx="7712937" cy="9646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165479" y="7543151"/>
                <a:ext cx="84832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79" y="7543151"/>
                <a:ext cx="848323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5694175" y="8613318"/>
                <a:ext cx="8483238" cy="230357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vi-VN" sz="5400" dirty="0"/>
              </a:p>
              <a:p>
                <a:pPr/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75" y="8613318"/>
                <a:ext cx="8483238" cy="23035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5694175" y="10339827"/>
                <a:ext cx="8483238" cy="274017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75" y="10339827"/>
                <a:ext cx="8483238" cy="27401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119447" y="41373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4177413" y="8580473"/>
                <a:ext cx="7027656" cy="121994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vi-VN" sz="4800" dirty="0"/>
                            <m:t> </m:t>
                          </m:r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413" y="8580473"/>
                <a:ext cx="7027656" cy="12199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2" grpId="0"/>
      <p:bldP spid="56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70125" y="2615005"/>
                <a:ext cx="22565882" cy="100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sz="5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25" y="2615005"/>
                <a:ext cx="22565882" cy="1001493"/>
              </a:xfrm>
              <a:prstGeom prst="rect">
                <a:avLst/>
              </a:prstGeom>
              <a:blipFill>
                <a:blip r:embed="rId4"/>
                <a:stretch>
                  <a:fillRect l="-1459" t="-914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516809" y="3897798"/>
                <a:ext cx="8680715" cy="113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800" dirty="0"/>
                  <a:t> </a:t>
                </a:r>
                <a:r>
                  <a:rPr lang="vi-VN" sz="4800" dirty="0"/>
                  <a:t>;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809" y="3897798"/>
                <a:ext cx="8680715" cy="1137299"/>
              </a:xfrm>
              <a:prstGeom prst="rect">
                <a:avLst/>
              </a:prstGeom>
              <a:blipFill>
                <a:blip r:embed="rId5"/>
                <a:stretch>
                  <a:fillRect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715258" y="3705261"/>
                <a:ext cx="10177935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vi-VN" sz="4800"/>
                        <m:t>;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  <m:r>
                        <m:rPr>
                          <m:nor/>
                        </m:rPr>
                        <a:rPr lang="en-GB" sz="5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3705261"/>
                <a:ext cx="10177935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57400" y="5284653"/>
                <a:ext cx="5132820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84653"/>
                <a:ext cx="5132820" cy="1449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516809" y="5417212"/>
                <a:ext cx="7712937" cy="1040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vi-VN"/>
                  <a:t>;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809" y="5417212"/>
                <a:ext cx="7712937" cy="1040670"/>
              </a:xfrm>
              <a:prstGeom prst="rect">
                <a:avLst/>
              </a:prstGeom>
              <a:blipFill>
                <a:blip r:embed="rId8"/>
                <a:stretch>
                  <a:fillRect t="-176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777441" y="8586129"/>
                <a:ext cx="14556852" cy="1335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41" y="8586129"/>
                <a:ext cx="14556852" cy="13354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698624" y="7325478"/>
                <a:ext cx="17156770" cy="1153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>
                  <a:latin typeface="+mj-lt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24" y="7325478"/>
                <a:ext cx="17156770" cy="1153586"/>
              </a:xfrm>
              <a:prstGeom prst="rect">
                <a:avLst/>
              </a:prstGeom>
              <a:blipFill>
                <a:blip r:embed="rId10"/>
                <a:stretch>
                  <a:fillRect l="-142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3479039" y="10512865"/>
                <a:ext cx="7027656" cy="261680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39" y="10512865"/>
                <a:ext cx="7027656" cy="26168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9085862" y="10481475"/>
                <a:ext cx="8483238" cy="272273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62" y="10481475"/>
                <a:ext cx="8483238" cy="27227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186136" y="40847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2" grpId="0"/>
      <p:bldP spid="56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70125" y="2615005"/>
                <a:ext cx="2256588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của phương trình sin</a:t>
                </a:r>
                <a:r>
                  <a:rPr lang="en-US" sz="5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– sinx = 0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m:rPr>
                            <m:sty m:val="p"/>
                          </m:rPr>
                          <a:rPr lang="en-US" sz="5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25" y="2615005"/>
                <a:ext cx="22565882" cy="923330"/>
              </a:xfrm>
              <a:prstGeom prst="rect">
                <a:avLst/>
              </a:prstGeom>
              <a:blipFill>
                <a:blip r:embed="rId4"/>
                <a:stretch>
                  <a:fillRect l="-1459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48038" y="3994911"/>
                <a:ext cx="2079334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38" y="3994911"/>
                <a:ext cx="2079334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86648" y="3999208"/>
                <a:ext cx="1769337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648" y="3999208"/>
                <a:ext cx="1769337" cy="1317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201400" y="4014578"/>
                <a:ext cx="2666183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014578"/>
                <a:ext cx="2666183" cy="1321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236008" y="4251439"/>
                <a:ext cx="26661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008" y="4251439"/>
                <a:ext cx="266618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085862" y="9079369"/>
                <a:ext cx="6827598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62" y="9079369"/>
                <a:ext cx="6827598" cy="2195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698624" y="7325478"/>
                <a:ext cx="17156770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=0⇔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=0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vi-VN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vi-VN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24" y="7325478"/>
                <a:ext cx="17156770" cy="1564916"/>
              </a:xfrm>
              <a:prstGeom prst="rect">
                <a:avLst/>
              </a:prstGeom>
              <a:blipFill>
                <a:blip r:embed="rId10"/>
                <a:stretch>
                  <a:fillRect l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5207156" y="11423957"/>
                <a:ext cx="10347873" cy="12167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vi-VN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b="0" i="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à 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nghi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ệ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tho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ả 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ã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n</m:t>
                      </m:r>
                    </m:oMath>
                  </m:oMathPara>
                </a14:m>
                <a:endParaRPr lang="en-US"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56" y="11423957"/>
                <a:ext cx="10347873" cy="12167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223806" y="41138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2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70125" y="2615005"/>
                <a:ext cx="2256588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3=0.</m:t>
                    </m:r>
                  </m:oMath>
                </a14:m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25" y="2615005"/>
                <a:ext cx="22565882" cy="754053"/>
              </a:xfrm>
              <a:prstGeom prst="rect">
                <a:avLst/>
              </a:prstGeom>
              <a:blipFill>
                <a:blip r:embed="rId4"/>
                <a:stretch>
                  <a:fillRect l="-108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53157" y="3441832"/>
                <a:ext cx="10605615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57" y="3441832"/>
                <a:ext cx="10605615" cy="1449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876548" y="3492495"/>
                <a:ext cx="10867743" cy="113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548" y="3492495"/>
                <a:ext cx="10867743" cy="1137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58922" y="5077654"/>
                <a:ext cx="9742478" cy="143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922" y="5077654"/>
                <a:ext cx="9742478" cy="14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70783" y="5012325"/>
                <a:ext cx="9942686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783" y="5012325"/>
                <a:ext cx="9942686" cy="1321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967634" y="8123405"/>
                <a:ext cx="11622031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+5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+2=0⇔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34" y="8123405"/>
                <a:ext cx="11622031" cy="2195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698624" y="7325478"/>
                <a:ext cx="17156770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3=0⇔1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3=0</m:t>
                    </m:r>
                  </m:oMath>
                </a14:m>
                <a:endParaRPr lang="en-US">
                  <a:latin typeface="+mj-lt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24" y="7325478"/>
                <a:ext cx="17156770" cy="768993"/>
              </a:xfrm>
              <a:prstGeom prst="rect">
                <a:avLst/>
              </a:prstGeom>
              <a:blipFill>
                <a:blip r:embed="rId10"/>
                <a:stretch>
                  <a:fillRect l="-1421" t="-158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4743777" y="8618287"/>
                <a:ext cx="8531814" cy="133549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777" y="8618287"/>
                <a:ext cx="8531814" cy="13354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453805" y="3420131"/>
            <a:ext cx="1064968" cy="111156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1D2ED7D-AF24-42BB-B55E-E342BF6391D5}"/>
                  </a:ext>
                </a:extLst>
              </p:cNvPr>
              <p:cNvSpPr/>
              <p:nvPr/>
            </p:nvSpPr>
            <p:spPr>
              <a:xfrm>
                <a:off x="3426958" y="10414702"/>
                <a:ext cx="8531814" cy="272696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1D2ED7D-AF24-42BB-B55E-E342BF639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58" y="10414702"/>
                <a:ext cx="8531814" cy="27269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2" grpId="0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56765" y="6855783"/>
            <a:ext cx="24150097" cy="6796784"/>
            <a:chOff x="1183280" y="6941416"/>
            <a:chExt cx="22135691" cy="6797669"/>
          </a:xfrm>
        </p:grpSpPr>
        <p:sp>
          <p:nvSpPr>
            <p:cNvPr id="125" name="Rounded Rectangle 124"/>
            <p:cNvSpPr/>
            <p:nvPr/>
          </p:nvSpPr>
          <p:spPr>
            <a:xfrm>
              <a:off x="1183280" y="743114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31574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011509" y="1274776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509" y="1274776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70125" y="2615005"/>
                <a:ext cx="22565882" cy="816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của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25" y="2615005"/>
                <a:ext cx="22565882" cy="816314"/>
              </a:xfrm>
              <a:prstGeom prst="rect">
                <a:avLst/>
              </a:prstGeom>
              <a:blipFill>
                <a:blip r:embed="rId4"/>
                <a:stretch>
                  <a:fillRect l="-1080" t="-7463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86280" y="3442167"/>
                <a:ext cx="10986662" cy="1800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mr>
                        <m:mr>
                          <m:e/>
                        </m:mr>
                      </m:m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280" y="3442167"/>
                <a:ext cx="10986662" cy="1800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025957" y="3631228"/>
                <a:ext cx="10138014" cy="1273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vi-VN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800" i="1">
                        <a:latin typeface="Cambria Math" panose="02040503050406030204" pitchFamily="18" charset="0"/>
                      </a:rPr>
                      <m:t>; </m:t>
                    </m:r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mr>
                    </m:m>
                    <m:r>
                      <a:rPr lang="en-US" sz="4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957" y="3631228"/>
                <a:ext cx="10138014" cy="12733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458922" y="5077654"/>
                <a:ext cx="9742478" cy="144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922" y="5077654"/>
                <a:ext cx="9742478" cy="1449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726638" y="5293562"/>
                <a:ext cx="9942686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638" y="5293562"/>
                <a:ext cx="9942686" cy="1321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389538" y="8261592"/>
                <a:ext cx="9996252" cy="83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8" y="8261592"/>
                <a:ext cx="9996252" cy="8319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698624" y="7325478"/>
                <a:ext cx="17156770" cy="816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24" y="7325478"/>
                <a:ext cx="17156770" cy="816314"/>
              </a:xfrm>
              <a:prstGeom prst="rect">
                <a:avLst/>
              </a:prstGeom>
              <a:blipFill>
                <a:blip r:embed="rId10"/>
                <a:stretch>
                  <a:fillRect l="-1421" t="-8955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4046119" y="8235078"/>
                <a:ext cx="9635791" cy="88498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119" y="8235078"/>
                <a:ext cx="9635791" cy="8849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513384" y="380127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1D2ED7D-AF24-42BB-B55E-E342BF6391D5}"/>
                  </a:ext>
                </a:extLst>
              </p:cNvPr>
              <p:cNvSpPr/>
              <p:nvPr/>
            </p:nvSpPr>
            <p:spPr>
              <a:xfrm>
                <a:off x="984326" y="9259175"/>
                <a:ext cx="8531814" cy="83195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1D2ED7D-AF24-42BB-B55E-E342BF639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26" y="9259175"/>
                <a:ext cx="8531814" cy="8319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18768AF-0AD2-485C-9642-5DD1C33DCC1B}"/>
                  </a:ext>
                </a:extLst>
              </p:cNvPr>
              <p:cNvSpPr/>
              <p:nvPr/>
            </p:nvSpPr>
            <p:spPr>
              <a:xfrm>
                <a:off x="7406558" y="10238446"/>
                <a:ext cx="4355995" cy="219547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18768AF-0AD2-485C-9642-5DD1C33DC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58" y="10238446"/>
                <a:ext cx="4355995" cy="2195473"/>
              </a:xfrm>
              <a:prstGeom prst="rect">
                <a:avLst/>
              </a:prstGeom>
              <a:blipFill>
                <a:blip r:embed="rId13"/>
                <a:stretch>
                  <a:fillRect r="-61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F6DF379-C056-48AD-B443-13799AC20354}"/>
                  </a:ext>
                </a:extLst>
              </p:cNvPr>
              <p:cNvSpPr/>
              <p:nvPr/>
            </p:nvSpPr>
            <p:spPr>
              <a:xfrm>
                <a:off x="12385110" y="10026040"/>
                <a:ext cx="11583873" cy="274017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F6DF379-C056-48AD-B443-13799AC20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110" y="10026040"/>
                <a:ext cx="11583873" cy="2740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584556" y="9314824"/>
                <a:ext cx="7384906" cy="884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556" y="9314824"/>
                <a:ext cx="7384906" cy="8849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8768AF-0AD2-485C-9642-5DD1C33DCC1B}"/>
                  </a:ext>
                </a:extLst>
              </p:cNvPr>
              <p:cNvSpPr/>
              <p:nvPr/>
            </p:nvSpPr>
            <p:spPr>
              <a:xfrm>
                <a:off x="1098672" y="10149866"/>
                <a:ext cx="6384312" cy="253018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8768AF-0AD2-485C-9642-5DD1C33DC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2" y="10149866"/>
                <a:ext cx="6384312" cy="25301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0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2" grpId="0"/>
      <p:bldP spid="57" grpId="0" animBg="1"/>
      <p:bldP spid="58" grpId="0"/>
      <p:bldP spid="76" grpId="0"/>
      <p:bldP spid="77" grpId="0"/>
      <p:bldP spid="3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4812</TotalTime>
  <Words>1044</Words>
  <Application>Microsoft Office PowerPoint</Application>
  <PresentationFormat>Custom</PresentationFormat>
  <Paragraphs>216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 Math</vt:lpstr>
      <vt:lpstr>Chu Van An</vt:lpstr>
      <vt:lpstr>Constantia</vt:lpstr>
      <vt:lpstr>MS Mincho</vt:lpstr>
      <vt:lpstr>Tahoma</vt:lpstr>
      <vt:lpstr>Times New Roman</vt:lpstr>
      <vt:lpstr>Tw Cen MT</vt:lpstr>
      <vt:lpstr>Tw Cen MT Condensed</vt:lpstr>
      <vt:lpstr>Wingdings 3</vt:lpstr>
      <vt:lpstr>Integral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465</cp:revision>
  <dcterms:created xsi:type="dcterms:W3CDTF">2013-08-31T11:42:51Z</dcterms:created>
  <dcterms:modified xsi:type="dcterms:W3CDTF">2021-09-02T12:11:43Z</dcterms:modified>
</cp:coreProperties>
</file>