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60" r:id="rId6"/>
    <p:sldId id="262" r:id="rId7"/>
    <p:sldId id="261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13" autoAdjust="0"/>
    <p:restoredTop sz="94660"/>
  </p:normalViewPr>
  <p:slideViewPr>
    <p:cSldViewPr snapToGrid="0">
      <p:cViewPr varScale="1">
        <p:scale>
          <a:sx n="89" d="100"/>
          <a:sy n="89" d="100"/>
        </p:scale>
        <p:origin x="68" y="2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06B7C-42B1-4453-AEE1-C995A092768D}" type="datetimeFigureOut">
              <a:rPr lang="en-US" smtClean="0"/>
              <a:t>29/05/2021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3DEB0-558C-4DCE-8752-14CBB30CBA18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15025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06B7C-42B1-4453-AEE1-C995A092768D}" type="datetimeFigureOut">
              <a:rPr lang="en-US" smtClean="0"/>
              <a:t>29/05/2021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3DEB0-558C-4DCE-8752-14CBB30CBA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1838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06B7C-42B1-4453-AEE1-C995A092768D}" type="datetimeFigureOut">
              <a:rPr lang="en-US" smtClean="0"/>
              <a:t>29/05/2021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3DEB0-558C-4DCE-8752-14CBB30CBA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982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06B7C-42B1-4453-AEE1-C995A092768D}" type="datetimeFigureOut">
              <a:rPr lang="en-US" smtClean="0"/>
              <a:t>29/05/2021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3DEB0-558C-4DCE-8752-14CBB30CBA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694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06B7C-42B1-4453-AEE1-C995A092768D}" type="datetimeFigureOut">
              <a:rPr lang="en-US" smtClean="0"/>
              <a:t>29/05/2021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3DEB0-558C-4DCE-8752-14CBB30CBA18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16835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06B7C-42B1-4453-AEE1-C995A092768D}" type="datetimeFigureOut">
              <a:rPr lang="en-US" smtClean="0"/>
              <a:t>29/05/2021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3DEB0-558C-4DCE-8752-14CBB30CBA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347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06B7C-42B1-4453-AEE1-C995A092768D}" type="datetimeFigureOut">
              <a:rPr lang="en-US" smtClean="0"/>
              <a:t>29/05/2021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3DEB0-558C-4DCE-8752-14CBB30CBA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666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06B7C-42B1-4453-AEE1-C995A092768D}" type="datetimeFigureOut">
              <a:rPr lang="en-US" smtClean="0"/>
              <a:t>29/05/2021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3DEB0-558C-4DCE-8752-14CBB30CBA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0930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06B7C-42B1-4453-AEE1-C995A092768D}" type="datetimeFigureOut">
              <a:rPr lang="en-US" smtClean="0"/>
              <a:t>29/05/2021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3DEB0-558C-4DCE-8752-14CBB30CBA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5715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A7706B7C-42B1-4453-AEE1-C995A092768D}" type="datetimeFigureOut">
              <a:rPr lang="en-US" smtClean="0"/>
              <a:t>29/05/2021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363DEB0-558C-4DCE-8752-14CBB30CBA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6339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06B7C-42B1-4453-AEE1-C995A092768D}" type="datetimeFigureOut">
              <a:rPr lang="en-US" smtClean="0"/>
              <a:t>29/05/2021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3DEB0-558C-4DCE-8752-14CBB30CBA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857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A7706B7C-42B1-4453-AEE1-C995A092768D}" type="datetimeFigureOut">
              <a:rPr lang="en-US" smtClean="0"/>
              <a:t>29/05/2021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9363DEB0-558C-4DCE-8752-14CBB30CBA18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85366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06AE55-0A08-4B6F-874C-213D4F259AD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6600" b="1">
                <a:solidFill>
                  <a:srgbClr val="0070C0"/>
                </a:solidFill>
              </a:rPr>
              <a:t>BÀI 26: KHÓA LƯỠNG PHÂN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CE45E4-6483-49FE-BA1B-12256105A48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>
                <a:solidFill>
                  <a:srgbClr val="002060"/>
                </a:solidFill>
              </a:rPr>
              <a:t>nhóm V1.1 Khoa học tự nhiên</a:t>
            </a:r>
          </a:p>
        </p:txBody>
      </p:sp>
    </p:spTree>
    <p:extLst>
      <p:ext uri="{BB962C8B-B14F-4D97-AF65-F5344CB8AC3E}">
        <p14:creationId xmlns:p14="http://schemas.microsoft.com/office/powerpoint/2010/main" val="42207991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D78202-E1BC-46CB-9EC1-8351B5FF0C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877828"/>
          </a:xfrm>
        </p:spPr>
        <p:txBody>
          <a:bodyPr/>
          <a:lstStyle/>
          <a:p>
            <a:r>
              <a:rPr lang="en-US" b="1">
                <a:solidFill>
                  <a:srgbClr val="7030A0"/>
                </a:solidFill>
              </a:rPr>
              <a:t>Luyện tập xây dựng khóa lưỡng phân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308E60A-A56C-4020-B9E1-7A3F8824C2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87656" y="1846263"/>
            <a:ext cx="7677013" cy="4022725"/>
          </a:xfrm>
        </p:spPr>
      </p:pic>
    </p:spTree>
    <p:extLst>
      <p:ext uri="{BB962C8B-B14F-4D97-AF65-F5344CB8AC3E}">
        <p14:creationId xmlns:p14="http://schemas.microsoft.com/office/powerpoint/2010/main" val="16709462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52D6C9-6C5E-4FE3-A6CE-B7285EC908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Đáp án: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97E2C5-83DA-49EB-87CA-19C3A41B61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1, Có xương sống 				Đi xuống 2</a:t>
            </a:r>
          </a:p>
          <a:p>
            <a:r>
              <a:rPr lang="en-US"/>
              <a:t>    Không có xương sống 				Cào cào (B)</a:t>
            </a:r>
          </a:p>
          <a:p>
            <a:r>
              <a:rPr lang="en-US"/>
              <a:t>2, Sống trên cạn					Cá mập (C)</a:t>
            </a:r>
          </a:p>
          <a:p>
            <a:r>
              <a:rPr lang="en-US"/>
              <a:t>    Sống trên cạn					Đi xuống 3</a:t>
            </a:r>
          </a:p>
          <a:p>
            <a:r>
              <a:rPr lang="en-US"/>
              <a:t>3, Biết bay					Chim (A)</a:t>
            </a:r>
          </a:p>
          <a:p>
            <a:r>
              <a:rPr lang="en-US"/>
              <a:t>    Không biết bay				Đi xuống 4</a:t>
            </a:r>
          </a:p>
          <a:p>
            <a:r>
              <a:rPr lang="en-US"/>
              <a:t>4, Sống dưới đất					Rùa (E)</a:t>
            </a:r>
          </a:p>
          <a:p>
            <a:r>
              <a:rPr lang="en-US"/>
              <a:t>    Sống trên cây					Khỉ (D)</a:t>
            </a:r>
          </a:p>
        </p:txBody>
      </p:sp>
    </p:spTree>
    <p:extLst>
      <p:ext uri="{BB962C8B-B14F-4D97-AF65-F5344CB8AC3E}">
        <p14:creationId xmlns:p14="http://schemas.microsoft.com/office/powerpoint/2010/main" val="5168636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2BCBF3-3242-4A96-8F01-F144B0E2AF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solidFill>
                  <a:srgbClr val="7030A0"/>
                </a:solidFill>
              </a:rPr>
              <a:t>Luyện tập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B1A61D0-1889-4D10-AF81-62608D16649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097280" y="1993106"/>
            <a:ext cx="10139839" cy="1950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9949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475DD8-221C-4562-91B4-5D66993F8B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Làm thế nào để phân biệt các loài sinh vật trong khu vườn?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A621566-84DF-478C-B04D-53B0BC2466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96963" y="2622955"/>
            <a:ext cx="10058400" cy="2469340"/>
          </a:xfrm>
        </p:spPr>
      </p:pic>
    </p:spTree>
    <p:extLst>
      <p:ext uri="{BB962C8B-B14F-4D97-AF65-F5344CB8AC3E}">
        <p14:creationId xmlns:p14="http://schemas.microsoft.com/office/powerpoint/2010/main" val="33496765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475DD8-221C-4562-91B4-5D66993F8B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Làm thế nào để phân biệt các loài sinh vật trong khu vườn?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A621566-84DF-478C-B04D-53B0BC2466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66800" y="1987161"/>
            <a:ext cx="10058400" cy="2469340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0004C9A-03D1-4A2B-B35A-C669913B291C}"/>
              </a:ext>
            </a:extLst>
          </p:cNvPr>
          <p:cNvSpPr txBox="1"/>
          <p:nvPr/>
        </p:nvSpPr>
        <p:spPr>
          <a:xfrm>
            <a:off x="1002506" y="4520476"/>
            <a:ext cx="105060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</a:rPr>
              <a:t>Cách phân biệt các loài sinh vật:</a:t>
            </a:r>
          </a:p>
          <a:p>
            <a:pPr marL="342900" indent="-342900">
              <a:buAutoNum type="arabicPeriod"/>
            </a:pPr>
            <a:r>
              <a:rPr lang="en-US" sz="2400">
                <a:solidFill>
                  <a:srgbClr val="0070C0"/>
                </a:solidFill>
              </a:rPr>
              <a:t>Quan sát hình dạng bên ngoài của các loài sinh vật</a:t>
            </a:r>
          </a:p>
          <a:p>
            <a:pPr marL="342900" indent="-342900">
              <a:buAutoNum type="arabicPeriod"/>
            </a:pPr>
            <a:r>
              <a:rPr lang="en-US" sz="2400">
                <a:solidFill>
                  <a:srgbClr val="0070C0"/>
                </a:solidFill>
              </a:rPr>
              <a:t>Chia nhóm sinh vật theo đặc điểm đặc trưng: nhóm động vật, nhóm thực vật…</a:t>
            </a:r>
          </a:p>
          <a:p>
            <a:pPr marL="342900" indent="-342900">
              <a:buAutoNum type="arabicPeriod"/>
            </a:pPr>
            <a:r>
              <a:rPr lang="en-US" sz="2400">
                <a:solidFill>
                  <a:srgbClr val="0070C0"/>
                </a:solidFill>
              </a:rPr>
              <a:t>Chia nhỏ tiếp các nhóm cho đến tận loài: côn trùng hay động vật có xương…</a:t>
            </a:r>
          </a:p>
        </p:txBody>
      </p:sp>
    </p:spTree>
    <p:extLst>
      <p:ext uri="{BB962C8B-B14F-4D97-AF65-F5344CB8AC3E}">
        <p14:creationId xmlns:p14="http://schemas.microsoft.com/office/powerpoint/2010/main" val="30008606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C55E36-A3BF-418B-AC1A-13CEBD54F2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Khóa lưỡng phân là gì?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A8F172-EFC6-4B63-9AB5-6C77448932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§"/>
            </a:pPr>
            <a:r>
              <a:rPr lang="en-US" sz="2800">
                <a:solidFill>
                  <a:srgbClr val="002060"/>
                </a:solidFill>
              </a:rPr>
              <a:t> </a:t>
            </a:r>
            <a:r>
              <a:rPr lang="vi-VN" sz="2800">
                <a:solidFill>
                  <a:srgbClr val="002060"/>
                </a:solidFill>
              </a:rPr>
              <a:t>“Khóa lưỡng phân” có nghĩa là được chia thành hai phần (phân đôi), các khóa lưỡng phân luôn đưa ra hai lựa chọn (Có/Không có) dựa trên các đặc điểm chính của sinh vật trong mỗi bước. </a:t>
            </a:r>
            <a:endParaRPr lang="en-US" sz="2800">
              <a:solidFill>
                <a:srgbClr val="002060"/>
              </a:solidFill>
            </a:endParaRPr>
          </a:p>
          <a:p>
            <a:pPr algn="just">
              <a:buFont typeface="Wingdings" panose="05000000000000000000" pitchFamily="2" charset="2"/>
              <a:buChar char="§"/>
            </a:pPr>
            <a:r>
              <a:rPr lang="en-US" sz="2800">
                <a:solidFill>
                  <a:srgbClr val="002060"/>
                </a:solidFill>
              </a:rPr>
              <a:t> </a:t>
            </a:r>
            <a:r>
              <a:rPr lang="vi-VN" sz="2800">
                <a:solidFill>
                  <a:srgbClr val="002060"/>
                </a:solidFill>
              </a:rPr>
              <a:t>Bằng cách lựa chọn chính xác sự lựa chọn phù hợp ở mỗi giai đoạn, ta có thể xác định tên của sinh vật ở cuối. </a:t>
            </a:r>
            <a:endParaRPr lang="en-US" sz="280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10478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5607C-6225-4BE1-AF23-B84B4CA00A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Có 2 dạng khóa lưỡng phân</a:t>
            </a:r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B1541AD-516B-4BE0-80EA-57131285F555}"/>
              </a:ext>
            </a:extLst>
          </p:cNvPr>
          <p:cNvSpPr txBox="1"/>
          <p:nvPr/>
        </p:nvSpPr>
        <p:spPr>
          <a:xfrm>
            <a:off x="1771650" y="5869094"/>
            <a:ext cx="330755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24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Dạng sơ đồ phân nhánh</a:t>
            </a:r>
            <a:endParaRPr lang="en-US" sz="2400" b="1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511C38A-224F-4C10-A82D-ABC83F85D419}"/>
              </a:ext>
            </a:extLst>
          </p:cNvPr>
          <p:cNvSpPr txBox="1"/>
          <p:nvPr/>
        </p:nvSpPr>
        <p:spPr>
          <a:xfrm>
            <a:off x="8020645" y="5869093"/>
            <a:ext cx="154483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24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Dạng viết </a:t>
            </a:r>
            <a:endParaRPr lang="en-US" sz="2400" b="1"/>
          </a:p>
        </p:txBody>
      </p:sp>
      <p:pic>
        <p:nvPicPr>
          <p:cNvPr id="1028" name="Picture 4" descr="Tiến hành xây dựng khóa lưỡng phân để phân loại chúng - Tech12h">
            <a:extLst>
              <a:ext uri="{FF2B5EF4-FFF2-40B4-BE49-F238E27FC236}">
                <a16:creationId xmlns:a16="http://schemas.microsoft.com/office/drawing/2014/main" id="{E029743C-E38D-4C4A-A6DE-1A4E41D306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957" y="2628690"/>
            <a:ext cx="5493124" cy="2457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F37E0BC-1308-4DF2-84F1-751DB964757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625" b="63250"/>
          <a:stretch/>
        </p:blipFill>
        <p:spPr>
          <a:xfrm>
            <a:off x="6047002" y="2735950"/>
            <a:ext cx="5492121" cy="2134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7312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BDA438-52BE-4215-873F-83315BA602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b="1">
                <a:solidFill>
                  <a:srgbClr val="002060"/>
                </a:solidFill>
              </a:rPr>
              <a:t>Mục đích của khóa lưỡng phân: </a:t>
            </a:r>
            <a:endParaRPr lang="en-US" b="1">
              <a:solidFill>
                <a:srgbClr val="002060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3E9BAF7-C0A0-410A-A702-A5332C0F93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910027"/>
            <a:ext cx="10058400" cy="2247636"/>
          </a:xfrm>
        </p:spPr>
        <p:txBody>
          <a:bodyPr>
            <a:normAutofit/>
          </a:bodyPr>
          <a:lstStyle/>
          <a:p>
            <a:r>
              <a:rPr lang="vi-VN" sz="2800">
                <a:solidFill>
                  <a:srgbClr val="0070C0"/>
                </a:solidFill>
              </a:rPr>
              <a:t>- Xác định và phân loại sinh vật</a:t>
            </a:r>
          </a:p>
          <a:p>
            <a:r>
              <a:rPr lang="vi-VN" sz="2800">
                <a:solidFill>
                  <a:srgbClr val="0070C0"/>
                </a:solidFill>
              </a:rPr>
              <a:t>- Giúp học sinh dễ dàng hiểu các khái niệm khoa học khó hơn</a:t>
            </a:r>
          </a:p>
          <a:p>
            <a:r>
              <a:rPr lang="vi-VN" sz="2800">
                <a:solidFill>
                  <a:srgbClr val="0070C0"/>
                </a:solidFill>
              </a:rPr>
              <a:t>- Sắp xếp một lượng lớn thông tin giúp việc xác định một sinh vật dễ dàng hơn. </a:t>
            </a:r>
          </a:p>
          <a:p>
            <a:endParaRPr lang="en-US" sz="280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80482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FE4DC2-B4C8-40D4-9129-D051153E86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solidFill>
                  <a:srgbClr val="002060"/>
                </a:solidFill>
              </a:rPr>
              <a:t>Xây dựng khóa lưỡng phân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1C0610E-2ADB-43D6-879F-477147B977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vi-VN" sz="280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Bước 1: Liệt kê các đặc điểm: </a:t>
            </a:r>
            <a:endParaRPr lang="en-US" sz="2800">
              <a:solidFill>
                <a:srgbClr val="7030A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vi-VN" sz="280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Bước 2: Sắp xếp các đặc điểm theo thứ tự. </a:t>
            </a:r>
            <a:endParaRPr lang="en-US" sz="2800">
              <a:solidFill>
                <a:srgbClr val="7030A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vi-VN" sz="280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Bước 3: Chia mẫu vật. </a:t>
            </a:r>
            <a:endParaRPr lang="en-US" sz="2800">
              <a:solidFill>
                <a:srgbClr val="7030A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vi-VN" sz="280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Bước 4: Chia nhỏ hơn nữa mẫu. </a:t>
            </a:r>
            <a:endParaRPr lang="en-US" sz="2800">
              <a:solidFill>
                <a:srgbClr val="7030A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vi-VN" sz="280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Bước 5: Vẽ sơ đồ khóa phân đôi</a:t>
            </a:r>
            <a:endParaRPr lang="en-US" sz="2800">
              <a:solidFill>
                <a:srgbClr val="7030A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en-US" sz="320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50276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497290-18A9-4AD9-98AC-6D2BD41A51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Thực hành xây dựng khóa lưỡng phân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4A6063F-7EC3-462E-91D8-7486B442EC8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59147" y="1846263"/>
            <a:ext cx="8934031" cy="4022725"/>
          </a:xfrm>
        </p:spPr>
      </p:pic>
    </p:spTree>
    <p:extLst>
      <p:ext uri="{BB962C8B-B14F-4D97-AF65-F5344CB8AC3E}">
        <p14:creationId xmlns:p14="http://schemas.microsoft.com/office/powerpoint/2010/main" val="10289926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3ACA2C6-D59E-4401-80CB-9C966701F5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3"/>
            <a:ext cx="12192000" cy="685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019328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21</TotalTime>
  <Words>417</Words>
  <Application>Microsoft Office PowerPoint</Application>
  <PresentationFormat>Widescreen</PresentationFormat>
  <Paragraphs>36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Wingdings</vt:lpstr>
      <vt:lpstr>Retrospect</vt:lpstr>
      <vt:lpstr>BÀI 26: KHÓA LƯỠNG PHÂN</vt:lpstr>
      <vt:lpstr>Làm thế nào để phân biệt các loài sinh vật trong khu vườn?</vt:lpstr>
      <vt:lpstr>Làm thế nào để phân biệt các loài sinh vật trong khu vườn?</vt:lpstr>
      <vt:lpstr>Khóa lưỡng phân là gì?</vt:lpstr>
      <vt:lpstr>Có 2 dạng khóa lưỡng phân</vt:lpstr>
      <vt:lpstr>Mục đích của khóa lưỡng phân: </vt:lpstr>
      <vt:lpstr>Xây dựng khóa lưỡng phân</vt:lpstr>
      <vt:lpstr>Thực hành xây dựng khóa lưỡng phân</vt:lpstr>
      <vt:lpstr>PowerPoint Presentation</vt:lpstr>
      <vt:lpstr>Luyện tập xây dựng khóa lưỡng phân</vt:lpstr>
      <vt:lpstr>Đáp án:</vt:lpstr>
      <vt:lpstr>Luyện tập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BÀI 26: KHÓA LƯỠNG PHÂN</dc:title>
  <dc:creator>Nguyen Thi Duyen</dc:creator>
  <cp:lastModifiedBy>Nguyen Thi Duyen</cp:lastModifiedBy>
  <cp:revision>7</cp:revision>
  <dcterms:created xsi:type="dcterms:W3CDTF">2021-04-19T01:00:51Z</dcterms:created>
  <dcterms:modified xsi:type="dcterms:W3CDTF">2021-05-29T02:29:12Z</dcterms:modified>
</cp:coreProperties>
</file>