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256" r:id="rId3"/>
    <p:sldId id="362" r:id="rId4"/>
    <p:sldId id="432" r:id="rId5"/>
    <p:sldId id="502" r:id="rId6"/>
    <p:sldId id="510" r:id="rId7"/>
    <p:sldId id="511" r:id="rId8"/>
    <p:sldId id="512" r:id="rId9"/>
    <p:sldId id="539" r:id="rId10"/>
    <p:sldId id="540" r:id="rId11"/>
    <p:sldId id="541" r:id="rId12"/>
    <p:sldId id="542" r:id="rId13"/>
    <p:sldId id="543" r:id="rId14"/>
    <p:sldId id="544" r:id="rId15"/>
    <p:sldId id="545" r:id="rId16"/>
    <p:sldId id="546"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E5"/>
    <a:srgbClr val="F8F8F8"/>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9" autoAdjust="0"/>
    <p:restoredTop sz="93970" autoAdjust="0"/>
  </p:normalViewPr>
  <p:slideViewPr>
    <p:cSldViewPr snapToGrid="0">
      <p:cViewPr varScale="1">
        <p:scale>
          <a:sx n="66" d="100"/>
          <a:sy n="66" d="100"/>
        </p:scale>
        <p:origin x="-684" y="-76"/>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277972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437137-6347-4C89-8122-C1382D955D31}"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37137-6347-4C89-8122-C1382D955D31}"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437137-6347-4C89-8122-C1382D955D31}"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437137-6347-4C89-8122-C1382D955D31}" type="datetimeFigureOut">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437137-6347-4C89-8122-C1382D955D31}" type="datetimeFigureOut">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37137-6347-4C89-8122-C1382D955D31}"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37137-6347-4C89-8122-C1382D955D31}"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12/11/2022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20. Sự lớn lên và sinh sản của tế bào </a:t>
            </a: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vi-VN" sz="2500" b="0">
                <a:solidFill>
                  <a:srgbClr val="F8F8F8"/>
                </a:solidFill>
                <a:latin typeface="Itim" panose="00000500000000000000" pitchFamily="2" charset="-34"/>
                <a:cs typeface="Itim" panose="00000500000000000000" pitchFamily="2" charset="-34"/>
              </a:rPr>
              <a:t>1. Kích thước tế bào chất và nhân thay đổi thế nào khi tế bào lớn lên? </a:t>
            </a:r>
          </a:p>
        </p:txBody>
      </p:sp>
      <p:sp>
        <p:nvSpPr>
          <p:cNvPr id="4" name="Google Shape;1794;p49"/>
          <p:cNvSpPr txBox="1"/>
          <p:nvPr/>
        </p:nvSpPr>
        <p:spPr>
          <a:xfrm>
            <a:off x="5147915" y="74295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5" name="Google Shape;1794;p49"/>
          <p:cNvSpPr txBox="1"/>
          <p:nvPr/>
        </p:nvSpPr>
        <p:spPr>
          <a:xfrm>
            <a:off x="5147915" y="413240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4" name="Google Shape;1794;p49"/>
          <p:cNvSpPr txBox="1"/>
          <p:nvPr/>
        </p:nvSpPr>
        <p:spPr>
          <a:xfrm>
            <a:off x="152400" y="4542332"/>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a:solidFill>
                  <a:srgbClr val="F8F8F8"/>
                </a:solidFill>
                <a:latin typeface="Itim" panose="00000500000000000000" pitchFamily="2" charset="-34"/>
                <a:cs typeface="Itim" panose="00000500000000000000" pitchFamily="2" charset="-34"/>
              </a:rPr>
              <a:t>- </a:t>
            </a:r>
            <a:r>
              <a:rPr lang="vi-VN" sz="2500">
                <a:solidFill>
                  <a:srgbClr val="F8F8F8"/>
                </a:solidFill>
                <a:latin typeface="Itim" panose="00000500000000000000" pitchFamily="2" charset="-34"/>
                <a:cs typeface="Itim" panose="00000500000000000000" pitchFamily="2" charset="-34"/>
              </a:rPr>
              <a:t>Khi tế bào lớn lên, kích thước của tế bào chất tăng lên nhiều, còn kích thước của nhân không thay đổi nhiều </a:t>
            </a:r>
          </a:p>
        </p:txBody>
      </p:sp>
      <p:pic>
        <p:nvPicPr>
          <p:cNvPr id="3" name="Picture 2"/>
          <p:cNvPicPr>
            <a:picLocks noChangeAspect="1"/>
          </p:cNvPicPr>
          <p:nvPr/>
        </p:nvPicPr>
        <p:blipFill>
          <a:blip r:embed="rId2"/>
          <a:stretch>
            <a:fillRect/>
          </a:stretch>
        </p:blipFill>
        <p:spPr>
          <a:xfrm>
            <a:off x="2835359" y="1330503"/>
            <a:ext cx="6521282"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vi-VN" sz="2500" b="0">
                <a:solidFill>
                  <a:srgbClr val="F8F8F8"/>
                </a:solidFill>
                <a:latin typeface="Itim" panose="00000500000000000000" pitchFamily="2" charset="-34"/>
                <a:cs typeface="Itim" panose="00000500000000000000" pitchFamily="2" charset="-34"/>
              </a:rPr>
              <a:t>2. Tế bào có lớn lên mãi được không? Tại sao? </a:t>
            </a:r>
          </a:p>
        </p:txBody>
      </p:sp>
      <p:sp>
        <p:nvSpPr>
          <p:cNvPr id="4" name="Google Shape;1794;p49"/>
          <p:cNvSpPr txBox="1"/>
          <p:nvPr/>
        </p:nvSpPr>
        <p:spPr>
          <a:xfrm>
            <a:off x="5147915" y="73343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5" name="Google Shape;1794;p49"/>
          <p:cNvSpPr txBox="1"/>
          <p:nvPr/>
        </p:nvSpPr>
        <p:spPr>
          <a:xfrm>
            <a:off x="5147915" y="399905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4" name="Google Shape;1794;p49"/>
          <p:cNvSpPr txBox="1"/>
          <p:nvPr/>
        </p:nvSpPr>
        <p:spPr>
          <a:xfrm>
            <a:off x="152400" y="4408982"/>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a:solidFill>
                  <a:srgbClr val="F8F8F8"/>
                </a:solidFill>
                <a:latin typeface="Itim" panose="00000500000000000000" pitchFamily="2" charset="-34"/>
                <a:cs typeface="Itim" panose="00000500000000000000" pitchFamily="2" charset="-34"/>
              </a:rPr>
              <a:t>- </a:t>
            </a:r>
            <a:r>
              <a:rPr lang="vi-VN" sz="2500">
                <a:solidFill>
                  <a:srgbClr val="F8F8F8"/>
                </a:solidFill>
                <a:latin typeface="Itim" panose="00000500000000000000" pitchFamily="2" charset="-34"/>
                <a:cs typeface="Itim" panose="00000500000000000000" pitchFamily="2" charset="-34"/>
              </a:rPr>
              <a:t>Không. Vì kích thước tế bào bị giới hạn bởi màng tế bào (và thành tế bào đối với tế bào thực vật). Khi kích thước tế bào lớn, sự trao đổi chất của tế bào sẽ chậm lại (do sự vận chuyển các chất đến từng thành phần trong tế bào sẽ chậm hơn) </a:t>
            </a:r>
          </a:p>
        </p:txBody>
      </p:sp>
      <p:pic>
        <p:nvPicPr>
          <p:cNvPr id="7" name="Picture 6"/>
          <p:cNvPicPr>
            <a:picLocks noChangeAspect="1"/>
          </p:cNvPicPr>
          <p:nvPr/>
        </p:nvPicPr>
        <p:blipFill>
          <a:blip r:embed="rId2"/>
          <a:stretch>
            <a:fillRect/>
          </a:stretch>
        </p:blipFill>
        <p:spPr>
          <a:xfrm>
            <a:off x="2835359" y="1197153"/>
            <a:ext cx="6521282"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3</a:t>
            </a:r>
            <a:r>
              <a:rPr lang="vi-VN" sz="2500" b="0">
                <a:solidFill>
                  <a:srgbClr val="F8F8F8"/>
                </a:solidFill>
                <a:latin typeface="Itim" panose="00000500000000000000" pitchFamily="2" charset="-34"/>
                <a:cs typeface="Itim" panose="00000500000000000000" pitchFamily="2" charset="-34"/>
              </a:rPr>
              <a:t>. Khi nào thì tế bào phân chia? </a:t>
            </a:r>
          </a:p>
        </p:txBody>
      </p:sp>
      <p:sp>
        <p:nvSpPr>
          <p:cNvPr id="4" name="Google Shape;1794;p49"/>
          <p:cNvSpPr txBox="1"/>
          <p:nvPr/>
        </p:nvSpPr>
        <p:spPr>
          <a:xfrm>
            <a:off x="5147915" y="65723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5" name="Google Shape;1794;p49"/>
          <p:cNvSpPr txBox="1"/>
          <p:nvPr/>
        </p:nvSpPr>
        <p:spPr>
          <a:xfrm>
            <a:off x="5147915" y="160828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1" name="Google Shape;1794;p49"/>
          <p:cNvSpPr txBox="1"/>
          <p:nvPr/>
        </p:nvSpPr>
        <p:spPr>
          <a:xfrm>
            <a:off x="152400" y="1043620"/>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Khi tế bào trưởng thành </a:t>
            </a:r>
          </a:p>
        </p:txBody>
      </p:sp>
      <p:sp>
        <p:nvSpPr>
          <p:cNvPr id="14" name="Google Shape;1794;p49"/>
          <p:cNvSpPr txBox="1"/>
          <p:nvPr/>
        </p:nvSpPr>
        <p:spPr>
          <a:xfrm>
            <a:off x="152400" y="2018207"/>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a:solidFill>
                  <a:srgbClr val="F8F8F8"/>
                </a:solidFill>
                <a:latin typeface="Itim" panose="00000500000000000000" pitchFamily="2" charset="-34"/>
                <a:cs typeface="Itim" panose="00000500000000000000" pitchFamily="2" charset="-34"/>
              </a:rPr>
              <a:t>- </a:t>
            </a:r>
            <a:r>
              <a:rPr lang="vi-VN" sz="2500">
                <a:solidFill>
                  <a:srgbClr val="F8F8F8"/>
                </a:solidFill>
                <a:latin typeface="Itim" panose="00000500000000000000" pitchFamily="2" charset="-34"/>
                <a:cs typeface="Itim" panose="00000500000000000000" pitchFamily="2" charset="-34"/>
              </a:rPr>
              <a:t>Khi tế bào lớn lên và đạt kích thước nhất định (tế bào trưởng thành) sẽ thực hiện quá trình phân chia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4</a:t>
            </a:r>
            <a:r>
              <a:rPr lang="vi-VN" sz="2500" b="0">
                <a:solidFill>
                  <a:srgbClr val="F8F8F8"/>
                </a:solidFill>
                <a:latin typeface="Itim" panose="00000500000000000000" pitchFamily="2" charset="-34"/>
                <a:cs typeface="Itim" panose="00000500000000000000" pitchFamily="2" charset="-34"/>
              </a:rPr>
              <a:t>. Cơ thể chúng ta gồm hàng tỉ tế bào được hình thành nhờ quá trình nào? </a:t>
            </a:r>
          </a:p>
        </p:txBody>
      </p:sp>
      <p:sp>
        <p:nvSpPr>
          <p:cNvPr id="4" name="Google Shape;1794;p49"/>
          <p:cNvSpPr txBox="1"/>
          <p:nvPr/>
        </p:nvSpPr>
        <p:spPr>
          <a:xfrm>
            <a:off x="5147915" y="74295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5" name="Google Shape;1794;p49"/>
          <p:cNvSpPr txBox="1"/>
          <p:nvPr/>
        </p:nvSpPr>
        <p:spPr>
          <a:xfrm>
            <a:off x="5147915" y="169400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1" name="Google Shape;1794;p49"/>
          <p:cNvSpPr txBox="1"/>
          <p:nvPr/>
        </p:nvSpPr>
        <p:spPr>
          <a:xfrm>
            <a:off x="152400" y="1129345"/>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Quá trình phân chia tế bào </a:t>
            </a:r>
          </a:p>
        </p:txBody>
      </p:sp>
      <p:sp>
        <p:nvSpPr>
          <p:cNvPr id="14" name="Google Shape;1794;p49"/>
          <p:cNvSpPr txBox="1"/>
          <p:nvPr/>
        </p:nvSpPr>
        <p:spPr>
          <a:xfrm>
            <a:off x="152400" y="2103932"/>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a:solidFill>
                  <a:srgbClr val="F8F8F8"/>
                </a:solidFill>
                <a:latin typeface="Itim" panose="00000500000000000000" pitchFamily="2" charset="-34"/>
                <a:cs typeface="Itim" panose="00000500000000000000" pitchFamily="2" charset="-34"/>
              </a:rPr>
              <a:t>- </a:t>
            </a:r>
            <a:r>
              <a:rPr lang="vi-VN" sz="2500">
                <a:solidFill>
                  <a:srgbClr val="F8F8F8"/>
                </a:solidFill>
                <a:latin typeface="Itim" panose="00000500000000000000" pitchFamily="2" charset="-34"/>
                <a:cs typeface="Itim" panose="00000500000000000000" pitchFamily="2" charset="-34"/>
              </a:rPr>
              <a:t>Cơ thể người xuất phát ban đầu chỉ gồm 1 tế bào, nhờ quá trình phân chia tế bào sẽ tạo ra hàng tỉ tế bào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5</a:t>
            </a:r>
            <a:r>
              <a:rPr lang="vi-VN" sz="2500" b="0">
                <a:solidFill>
                  <a:srgbClr val="F8F8F8"/>
                </a:solidFill>
                <a:latin typeface="Itim" panose="00000500000000000000" pitchFamily="2" charset="-34"/>
                <a:cs typeface="Itim" panose="00000500000000000000" pitchFamily="2" charset="-34"/>
              </a:rPr>
              <a:t>. Sự sinh sản tế bào có ý nghĩa gì? </a:t>
            </a:r>
          </a:p>
        </p:txBody>
      </p:sp>
      <p:sp>
        <p:nvSpPr>
          <p:cNvPr id="4" name="Google Shape;1794;p49"/>
          <p:cNvSpPr txBox="1"/>
          <p:nvPr/>
        </p:nvSpPr>
        <p:spPr>
          <a:xfrm>
            <a:off x="5147915" y="71438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5" name="Google Shape;1794;p49"/>
          <p:cNvSpPr txBox="1"/>
          <p:nvPr/>
        </p:nvSpPr>
        <p:spPr>
          <a:xfrm>
            <a:off x="5147915" y="166543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1" name="Google Shape;1794;p49"/>
          <p:cNvSpPr txBox="1"/>
          <p:nvPr/>
        </p:nvSpPr>
        <p:spPr>
          <a:xfrm>
            <a:off x="152400" y="1100770"/>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Giúp cơ thể lớn lên và thay thế tế bào </a:t>
            </a:r>
          </a:p>
        </p:txBody>
      </p:sp>
      <p:sp>
        <p:nvSpPr>
          <p:cNvPr id="14" name="Google Shape;1794;p49"/>
          <p:cNvSpPr txBox="1"/>
          <p:nvPr/>
        </p:nvSpPr>
        <p:spPr>
          <a:xfrm>
            <a:off x="152400" y="2075357"/>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a:solidFill>
                  <a:srgbClr val="F8F8F8"/>
                </a:solidFill>
                <a:latin typeface="Itim" panose="00000500000000000000" pitchFamily="2" charset="-34"/>
                <a:cs typeface="Itim" panose="00000500000000000000" pitchFamily="2" charset="-34"/>
              </a:rPr>
              <a:t>- </a:t>
            </a:r>
            <a:r>
              <a:rPr lang="vi-VN" sz="2500">
                <a:solidFill>
                  <a:srgbClr val="F8F8F8"/>
                </a:solidFill>
                <a:latin typeface="Itim" panose="00000500000000000000" pitchFamily="2" charset="-34"/>
                <a:cs typeface="Itim" panose="00000500000000000000" pitchFamily="2" charset="-34"/>
              </a:rPr>
              <a:t>Sự sinh sản tế bào giúp cơ thể sinh vật lớn lên và giúp thay thế các tế bào chết, tế bào già, tế bào bị tổn thương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6</a:t>
            </a:r>
            <a:r>
              <a:rPr lang="vi-VN" sz="2500" b="0">
                <a:solidFill>
                  <a:srgbClr val="F8F8F8"/>
                </a:solidFill>
                <a:latin typeface="Itim" panose="00000500000000000000" pitchFamily="2" charset="-34"/>
                <a:cs typeface="Itim" panose="00000500000000000000" pitchFamily="2" charset="-34"/>
              </a:rPr>
              <a:t>. Nhờ quá trình nào cơ thể có được những tế bào mới để thay thế cho những tế bào già, các tế bào chết, tế bào bị tổn thương? </a:t>
            </a:r>
          </a:p>
        </p:txBody>
      </p:sp>
      <p:sp>
        <p:nvSpPr>
          <p:cNvPr id="4" name="Google Shape;1794;p49"/>
          <p:cNvSpPr txBox="1"/>
          <p:nvPr/>
        </p:nvSpPr>
        <p:spPr>
          <a:xfrm>
            <a:off x="5147915" y="115253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5" name="Google Shape;1794;p49"/>
          <p:cNvSpPr txBox="1"/>
          <p:nvPr/>
        </p:nvSpPr>
        <p:spPr>
          <a:xfrm>
            <a:off x="5147915" y="210358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1" name="Google Shape;1794;p49"/>
          <p:cNvSpPr txBox="1"/>
          <p:nvPr/>
        </p:nvSpPr>
        <p:spPr>
          <a:xfrm>
            <a:off x="152400" y="1538920"/>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Sự sinh sản của tế bào </a:t>
            </a:r>
          </a:p>
        </p:txBody>
      </p:sp>
      <p:sp>
        <p:nvSpPr>
          <p:cNvPr id="14" name="Google Shape;1794;p49"/>
          <p:cNvSpPr txBox="1"/>
          <p:nvPr/>
        </p:nvSpPr>
        <p:spPr>
          <a:xfrm>
            <a:off x="152400" y="2513507"/>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en-US" sz="2500">
                <a:solidFill>
                  <a:srgbClr val="F8F8F8"/>
                </a:solidFill>
                <a:latin typeface="Itim" panose="00000500000000000000" pitchFamily="2" charset="-34"/>
                <a:cs typeface="Itim" panose="00000500000000000000" pitchFamily="2" charset="-34"/>
              </a:rPr>
              <a:t>- </a:t>
            </a:r>
            <a:r>
              <a:rPr lang="vi-VN" sz="2500">
                <a:solidFill>
                  <a:srgbClr val="F8F8F8"/>
                </a:solidFill>
                <a:latin typeface="Itim" panose="00000500000000000000" pitchFamily="2" charset="-34"/>
                <a:cs typeface="Itim" panose="00000500000000000000" pitchFamily="2" charset="-34"/>
              </a:rPr>
              <a:t>Nhờ quá trình phân chia tế bào (sinh sản của tế bào) giúp cơ thể có được những tế bào mới để thay thế cho những tế bào già, các tế bào chết, tế bào bị tổn thương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 THANKS!</a:t>
            </a: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Sự lớn lên của tế bào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ware, dishware, porcelain&#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3987" b="4634"/>
          <a:stretch>
            <a:fillRect/>
          </a:stretch>
        </p:blipFill>
        <p:spPr>
          <a:xfrm>
            <a:off x="1794024" y="1672869"/>
            <a:ext cx="8603952" cy="3657600"/>
          </a:xfrm>
          <a:prstGeom prst="rect">
            <a:avLst/>
          </a:prstGeom>
        </p:spPr>
      </p:pic>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Các tế bào con mới hình thành có kích thước bé. Nhờ quá trình trao đổi chất mà kích thước và khối lượng của chúng tăng dần lên, trở thành các tế bào trưởng thành </a:t>
            </a:r>
            <a:endParaRPr sz="3000" b="0">
              <a:solidFill>
                <a:srgbClr val="FFFF00"/>
              </a:solidFill>
              <a:latin typeface="Itim" panose="00000500000000000000" pitchFamily="2" charset="-34"/>
              <a:cs typeface="Itim" panose="00000500000000000000" pitchFamily="2" charset="-34"/>
            </a:endParaRPr>
          </a:p>
        </p:txBody>
      </p:sp>
      <p:sp>
        <p:nvSpPr>
          <p:cNvPr id="12" name="Google Shape;1794;p49"/>
          <p:cNvSpPr txBox="1"/>
          <p:nvPr/>
        </p:nvSpPr>
        <p:spPr>
          <a:xfrm>
            <a:off x="1681100" y="4376600"/>
            <a:ext cx="2317122" cy="15236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dirty="0" err="1">
                <a:solidFill>
                  <a:srgbClr val="F8F8F8"/>
                </a:solidFill>
                <a:latin typeface="Itim" panose="00000500000000000000" pitchFamily="2" charset="-34"/>
                <a:cs typeface="Itim" panose="00000500000000000000" pitchFamily="2" charset="-34"/>
              </a:rPr>
              <a:t>Tế</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bào</a:t>
            </a:r>
            <a:r>
              <a:rPr lang="en-US" sz="2500" kern="0" dirty="0">
                <a:solidFill>
                  <a:srgbClr val="F8F8F8"/>
                </a:solidFill>
                <a:latin typeface="Itim" panose="00000500000000000000" pitchFamily="2" charset="-34"/>
                <a:cs typeface="Itim" panose="00000500000000000000" pitchFamily="2" charset="-34"/>
              </a:rPr>
              <a:t> con </a:t>
            </a:r>
            <a:r>
              <a:rPr lang="en-US" sz="2500" kern="0" dirty="0" err="1">
                <a:solidFill>
                  <a:srgbClr val="F8F8F8"/>
                </a:solidFill>
                <a:latin typeface="Itim" panose="00000500000000000000" pitchFamily="2" charset="-34"/>
                <a:cs typeface="Itim" panose="00000500000000000000" pitchFamily="2" charset="-34"/>
              </a:rPr>
              <a:t>mới</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hình</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thành</a:t>
            </a:r>
            <a:r>
              <a:rPr lang="en-US" sz="2500" kern="0" dirty="0">
                <a:solidFill>
                  <a:srgbClr val="F8F8F8"/>
                </a:solidFill>
                <a:latin typeface="Itim" panose="00000500000000000000" pitchFamily="2" charset="-34"/>
                <a:cs typeface="Itim" panose="00000500000000000000" pitchFamily="2" charset="-34"/>
              </a:rPr>
              <a:t> </a:t>
            </a:r>
          </a:p>
        </p:txBody>
      </p:sp>
      <p:sp>
        <p:nvSpPr>
          <p:cNvPr id="13" name="Google Shape;1794;p49"/>
          <p:cNvSpPr txBox="1"/>
          <p:nvPr/>
        </p:nvSpPr>
        <p:spPr>
          <a:xfrm>
            <a:off x="4106321" y="5018553"/>
            <a:ext cx="1835657" cy="13437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dirty="0" err="1">
                <a:solidFill>
                  <a:srgbClr val="F8F8F8"/>
                </a:solidFill>
                <a:latin typeface="Itim" panose="00000500000000000000" pitchFamily="2" charset="-34"/>
                <a:cs typeface="Itim" panose="00000500000000000000" pitchFamily="2" charset="-34"/>
              </a:rPr>
              <a:t>Tế</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bào</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đang</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lớn</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lên</a:t>
            </a:r>
            <a:r>
              <a:rPr lang="en-US" sz="2500" kern="0" dirty="0">
                <a:solidFill>
                  <a:srgbClr val="F8F8F8"/>
                </a:solidFill>
                <a:latin typeface="Itim" panose="00000500000000000000" pitchFamily="2" charset="-34"/>
                <a:cs typeface="Itim" panose="00000500000000000000" pitchFamily="2" charset="-34"/>
              </a:rPr>
              <a:t> </a:t>
            </a:r>
          </a:p>
        </p:txBody>
      </p:sp>
      <p:sp>
        <p:nvSpPr>
          <p:cNvPr id="14" name="Google Shape;1794;p49"/>
          <p:cNvSpPr txBox="1"/>
          <p:nvPr/>
        </p:nvSpPr>
        <p:spPr>
          <a:xfrm>
            <a:off x="6929972" y="5384364"/>
            <a:ext cx="320725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dirty="0" err="1">
                <a:solidFill>
                  <a:srgbClr val="F8F8F8"/>
                </a:solidFill>
                <a:latin typeface="Itim" panose="00000500000000000000" pitchFamily="2" charset="-34"/>
                <a:cs typeface="Itim" panose="00000500000000000000" pitchFamily="2" charset="-34"/>
              </a:rPr>
              <a:t>Tế</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bào</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trưởng</a:t>
            </a:r>
            <a:r>
              <a:rPr lang="en-US" sz="2500" kern="0" dirty="0">
                <a:solidFill>
                  <a:srgbClr val="F8F8F8"/>
                </a:solidFill>
                <a:latin typeface="Itim" panose="00000500000000000000" pitchFamily="2" charset="-34"/>
                <a:cs typeface="Itim" panose="00000500000000000000" pitchFamily="2" charset="-34"/>
              </a:rPr>
              <a:t> </a:t>
            </a:r>
            <a:r>
              <a:rPr lang="en-US" sz="2500" kern="0" dirty="0" err="1">
                <a:solidFill>
                  <a:srgbClr val="F8F8F8"/>
                </a:solidFill>
                <a:latin typeface="Itim" panose="00000500000000000000" pitchFamily="2" charset="-34"/>
                <a:cs typeface="Itim" panose="00000500000000000000" pitchFamily="2" charset="-34"/>
              </a:rPr>
              <a:t>thành</a:t>
            </a:r>
            <a:r>
              <a:rPr lang="en-US" sz="2500" kern="0" dirty="0">
                <a:solidFill>
                  <a:srgbClr val="F8F8F8"/>
                </a:solidFill>
                <a:latin typeface="Itim" panose="00000500000000000000" pitchFamily="2" charset="-34"/>
                <a:cs typeface="Itim" panose="00000500000000000000" pitchFamily="2" charset="-34"/>
              </a:rPr>
              <a:t> </a:t>
            </a:r>
          </a:p>
        </p:txBody>
      </p:sp>
      <p:sp>
        <p:nvSpPr>
          <p:cNvPr id="15" name="Google Shape;1794;p49"/>
          <p:cNvSpPr txBox="1"/>
          <p:nvPr/>
        </p:nvSpPr>
        <p:spPr>
          <a:xfrm>
            <a:off x="10382210" y="3155322"/>
            <a:ext cx="117350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Nhân </a:t>
            </a:r>
          </a:p>
        </p:txBody>
      </p:sp>
      <p:sp>
        <p:nvSpPr>
          <p:cNvPr id="16" name="Google Shape;1794;p49"/>
          <p:cNvSpPr txBox="1"/>
          <p:nvPr/>
        </p:nvSpPr>
        <p:spPr>
          <a:xfrm>
            <a:off x="10135223" y="2034679"/>
            <a:ext cx="178351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Tế bào chất </a:t>
            </a:r>
          </a:p>
        </p:txBody>
      </p:sp>
      <p:cxnSp>
        <p:nvCxnSpPr>
          <p:cNvPr id="7" name="Straight Connector 6"/>
          <p:cNvCxnSpPr/>
          <p:nvPr/>
        </p:nvCxnSpPr>
        <p:spPr>
          <a:xfrm>
            <a:off x="9226877" y="2316758"/>
            <a:ext cx="89882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74664" y="3468956"/>
            <a:ext cx="243141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Sự sinh sản (phân chia) của tế bào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145657"/>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white dice&#10;&#10;Description automatically generated with medium confidence"/>
          <p:cNvPicPr>
            <a:picLocks noChangeAspect="1"/>
          </p:cNvPicPr>
          <p:nvPr/>
        </p:nvPicPr>
        <p:blipFill rotWithShape="1">
          <a:blip r:embed="rId2">
            <a:extLst>
              <a:ext uri="{28A0092B-C50C-407E-A947-70E740481C1C}">
                <a14:useLocalDpi xmlns:a14="http://schemas.microsoft.com/office/drawing/2010/main" val="0"/>
              </a:ext>
            </a:extLst>
          </a:blip>
          <a:srcRect t="5478"/>
          <a:stretch>
            <a:fillRect/>
          </a:stretch>
        </p:blipFill>
        <p:spPr>
          <a:xfrm>
            <a:off x="152400" y="1228725"/>
            <a:ext cx="11887200" cy="1970358"/>
          </a:xfrm>
          <a:prstGeom prst="rect">
            <a:avLst/>
          </a:prstGeom>
        </p:spPr>
      </p:pic>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Mỗi tế bào lớn lên đến một kích thước nhất định sẽ phân chia thành hai tế bào con. Quá trình này gọi là sự sinh sản của tế bào </a:t>
            </a:r>
            <a:endParaRPr sz="3000" b="0">
              <a:solidFill>
                <a:srgbClr val="FFFF00"/>
              </a:solidFill>
              <a:latin typeface="Itim" panose="00000500000000000000" pitchFamily="2" charset="-34"/>
              <a:cs typeface="Itim" panose="00000500000000000000" pitchFamily="2" charset="-34"/>
            </a:endParaRPr>
          </a:p>
        </p:txBody>
      </p:sp>
      <p:sp>
        <p:nvSpPr>
          <p:cNvPr id="32" name="Google Shape;1794;p49"/>
          <p:cNvSpPr txBox="1"/>
          <p:nvPr/>
        </p:nvSpPr>
        <p:spPr>
          <a:xfrm>
            <a:off x="1044958" y="3212724"/>
            <a:ext cx="1824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1 tế bào lớn lên rồi phân chia thành 2 tế bào </a:t>
            </a:r>
          </a:p>
        </p:txBody>
      </p:sp>
      <p:cxnSp>
        <p:nvCxnSpPr>
          <p:cNvPr id="10" name="Straight Arrow Connector 9"/>
          <p:cNvCxnSpPr/>
          <p:nvPr/>
        </p:nvCxnSpPr>
        <p:spPr>
          <a:xfrm>
            <a:off x="1504950" y="2227533"/>
            <a:ext cx="904875"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52850" y="2222112"/>
            <a:ext cx="904875"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96000" y="2227533"/>
            <a:ext cx="904875"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782050" y="2222112"/>
            <a:ext cx="904875"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31" name="Google Shape;1794;p49"/>
          <p:cNvSpPr txBox="1"/>
          <p:nvPr/>
        </p:nvSpPr>
        <p:spPr>
          <a:xfrm>
            <a:off x="3292858" y="3212724"/>
            <a:ext cx="1824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2 tế bào lớn lên </a:t>
            </a:r>
          </a:p>
        </p:txBody>
      </p:sp>
      <p:sp>
        <p:nvSpPr>
          <p:cNvPr id="33" name="Google Shape;1794;p49"/>
          <p:cNvSpPr txBox="1"/>
          <p:nvPr/>
        </p:nvSpPr>
        <p:spPr>
          <a:xfrm>
            <a:off x="5636008" y="3199083"/>
            <a:ext cx="1824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2 tế bào phân chia thành 4 tế bào </a:t>
            </a:r>
          </a:p>
        </p:txBody>
      </p:sp>
      <p:sp>
        <p:nvSpPr>
          <p:cNvPr id="34" name="Google Shape;1794;p49"/>
          <p:cNvSpPr txBox="1"/>
          <p:nvPr/>
        </p:nvSpPr>
        <p:spPr>
          <a:xfrm>
            <a:off x="8402201" y="3212724"/>
            <a:ext cx="1824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4 tế bào lớn lên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Ý nghĩa của sự lớn lên </a:t>
            </a:r>
            <a:br>
              <a:rPr lang="en-GB" sz="5000">
                <a:solidFill>
                  <a:srgbClr val="FFFF00"/>
                </a:solidFill>
                <a:latin typeface="Itim" panose="00000500000000000000" pitchFamily="2" charset="-34"/>
                <a:cs typeface="Itim" panose="00000500000000000000" pitchFamily="2" charset="-34"/>
              </a:rPr>
            </a:br>
            <a:r>
              <a:rPr lang="en-GB" sz="5000">
                <a:solidFill>
                  <a:srgbClr val="FFFF00"/>
                </a:solidFill>
                <a:latin typeface="Itim" panose="00000500000000000000" pitchFamily="2" charset="-34"/>
                <a:cs typeface="Itim" panose="00000500000000000000" pitchFamily="2" charset="-34"/>
              </a:rPr>
              <a:t>và sinh sản tế bào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35737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Sự lớn lên và sinh sản của tế bào có 2 vai trò chính: giúp cơ thể sinh vật lớn lên và giúp thay thế các tế bào chết, tế bào già, tế bào bị tổn thương </a:t>
            </a:r>
            <a:endParaRPr sz="3000" b="0">
              <a:solidFill>
                <a:srgbClr val="FFFF00"/>
              </a:solidFill>
              <a:latin typeface="Itim" panose="00000500000000000000" pitchFamily="2" charset="-34"/>
              <a:cs typeface="Itim" panose="00000500000000000000" pitchFamily="2" charset="-34"/>
            </a:endParaRPr>
          </a:p>
        </p:txBody>
      </p:sp>
      <p:pic>
        <p:nvPicPr>
          <p:cNvPr id="9" name="Picture 8" descr="A picture containing toy, doll, vector graphics&#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16221" t="2496" r="15917" b="2496"/>
          <a:stretch>
            <a:fillRect/>
          </a:stretch>
        </p:blipFill>
        <p:spPr>
          <a:xfrm>
            <a:off x="8541681" y="1292476"/>
            <a:ext cx="1959428" cy="2743200"/>
          </a:xfrm>
          <a:prstGeom prst="rect">
            <a:avLst/>
          </a:prstGeom>
        </p:spPr>
      </p:pic>
      <p:pic>
        <p:nvPicPr>
          <p:cNvPr id="11" name="Picture 10" descr="A picture containing indoo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140" y="4035676"/>
            <a:ext cx="4414185" cy="2743200"/>
          </a:xfrm>
          <a:prstGeom prst="rect">
            <a:avLst/>
          </a:prstGeom>
        </p:spPr>
      </p:pic>
      <p:pic>
        <p:nvPicPr>
          <p:cNvPr id="18" name="Picture 17"/>
          <p:cNvPicPr>
            <a:picLocks noChangeAspect="1"/>
          </p:cNvPicPr>
          <p:nvPr/>
        </p:nvPicPr>
        <p:blipFill>
          <a:blip r:embed="rId4"/>
          <a:stretch>
            <a:fillRect/>
          </a:stretch>
        </p:blipFill>
        <p:spPr>
          <a:xfrm>
            <a:off x="1247775" y="1292476"/>
            <a:ext cx="6391724" cy="2743200"/>
          </a:xfrm>
          <a:prstGeom prst="rect">
            <a:avLst/>
          </a:prstGeom>
        </p:spPr>
      </p:pic>
      <p:sp>
        <p:nvSpPr>
          <p:cNvPr id="6" name="Google Shape;1794;p49"/>
          <p:cNvSpPr txBox="1"/>
          <p:nvPr/>
        </p:nvSpPr>
        <p:spPr>
          <a:xfrm>
            <a:off x="3137092" y="4225940"/>
            <a:ext cx="230168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Sự lớn lên của cây ngô (bắp)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Sự lớn lên của sinh vật đa bào và sinh vật đơn bào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p:cNvSpPr txBox="1"/>
          <p:nvPr/>
        </p:nvSpPr>
        <p:spPr>
          <a:xfrm>
            <a:off x="657226" y="1012128"/>
            <a:ext cx="470814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Sinh vật đa bào: có nhiều tế bào </a:t>
            </a:r>
          </a:p>
          <a:p>
            <a:pPr lvl="0" algn="ctr">
              <a:defRPr/>
            </a:pPr>
            <a:endParaRPr lang="en-US" sz="2500" kern="0">
              <a:solidFill>
                <a:srgbClr val="00B0F0"/>
              </a:solidFill>
              <a:latin typeface="Itim" panose="00000500000000000000" pitchFamily="2" charset="-34"/>
              <a:cs typeface="Itim" panose="00000500000000000000" pitchFamily="2" charset="-34"/>
            </a:endParaRPr>
          </a:p>
          <a:p>
            <a:pPr lvl="0" algn="ctr">
              <a:defRPr/>
            </a:pPr>
            <a:r>
              <a:rPr lang="en-US" sz="2500" kern="0">
                <a:solidFill>
                  <a:srgbClr val="F8F8F8"/>
                </a:solidFill>
                <a:latin typeface="Itim" panose="00000500000000000000" pitchFamily="2" charset="-34"/>
                <a:cs typeface="Itim" panose="00000500000000000000" pitchFamily="2" charset="-34"/>
              </a:rPr>
              <a:t>Lớn lên chủ yếu là do sự tăng lên về kích thước và số lượng tế bào trong cơ thể </a:t>
            </a:r>
          </a:p>
        </p:txBody>
      </p:sp>
      <p:sp>
        <p:nvSpPr>
          <p:cNvPr id="7" name="Google Shape;1794;p49"/>
          <p:cNvSpPr txBox="1"/>
          <p:nvPr/>
        </p:nvSpPr>
        <p:spPr>
          <a:xfrm>
            <a:off x="6826634" y="1012128"/>
            <a:ext cx="450811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Sinh vật đơn bào: có một tế bào </a:t>
            </a:r>
          </a:p>
          <a:p>
            <a:pPr lvl="0" algn="ctr">
              <a:defRPr/>
            </a:pPr>
            <a:endParaRPr lang="en-US" sz="2500" kern="0">
              <a:solidFill>
                <a:srgbClr val="F8F8F8"/>
              </a:solidFill>
              <a:latin typeface="Itim" panose="00000500000000000000" pitchFamily="2" charset="-34"/>
              <a:cs typeface="Itim" panose="00000500000000000000" pitchFamily="2" charset="-34"/>
            </a:endParaRPr>
          </a:p>
          <a:p>
            <a:pPr lvl="0" algn="ctr">
              <a:defRPr/>
            </a:pPr>
            <a:r>
              <a:rPr lang="en-US" sz="2500" kern="0">
                <a:solidFill>
                  <a:srgbClr val="F8F8F8"/>
                </a:solidFill>
                <a:latin typeface="Itim" panose="00000500000000000000" pitchFamily="2" charset="-34"/>
                <a:cs typeface="Itim" panose="00000500000000000000" pitchFamily="2" charset="-34"/>
              </a:rPr>
              <a:t>Lớn lên chủ yếu là do sự tăng lên về kích thước của tế bào trong cơ thể </a:t>
            </a:r>
          </a:p>
        </p:txBody>
      </p:sp>
      <p:pic>
        <p:nvPicPr>
          <p:cNvPr id="4" name="Picture 3" descr="A picture containing invertebrate, worm&#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22036" r="10725"/>
          <a:stretch>
            <a:fillRect/>
          </a:stretch>
        </p:blipFill>
        <p:spPr>
          <a:xfrm>
            <a:off x="7596672" y="3102672"/>
            <a:ext cx="2968040" cy="2743200"/>
          </a:xfrm>
          <a:prstGeom prst="rect">
            <a:avLst/>
          </a:prstGeom>
        </p:spPr>
      </p:pic>
      <p:sp>
        <p:nvSpPr>
          <p:cNvPr id="10" name="Google Shape;1794;p49"/>
          <p:cNvSpPr txBox="1"/>
          <p:nvPr/>
        </p:nvSpPr>
        <p:spPr>
          <a:xfrm>
            <a:off x="8312050" y="5755974"/>
            <a:ext cx="1824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Vi khuẩn </a:t>
            </a:r>
          </a:p>
          <a:p>
            <a:pPr lvl="0" algn="ctr">
              <a:defRPr/>
            </a:pPr>
            <a:r>
              <a:rPr lang="en-US" sz="2500" kern="0">
                <a:solidFill>
                  <a:srgbClr val="F8F8F8"/>
                </a:solidFill>
                <a:latin typeface="Itim" panose="00000500000000000000" pitchFamily="2" charset="-34"/>
                <a:cs typeface="Itim" panose="00000500000000000000" pitchFamily="2" charset="-34"/>
              </a:rPr>
              <a:t>e coli </a:t>
            </a:r>
          </a:p>
        </p:txBody>
      </p:sp>
      <p:pic>
        <p:nvPicPr>
          <p:cNvPr id="8" name="Picture 7" descr="A group of cats&#10;&#10;Description automatically generated with medium confidence"/>
          <p:cNvPicPr>
            <a:picLocks noChangeAspect="1"/>
          </p:cNvPicPr>
          <p:nvPr/>
        </p:nvPicPr>
        <p:blipFill rotWithShape="1">
          <a:blip r:embed="rId3">
            <a:extLst>
              <a:ext uri="{28A0092B-C50C-407E-A947-70E740481C1C}">
                <a14:useLocalDpi xmlns:a14="http://schemas.microsoft.com/office/drawing/2010/main" val="0"/>
              </a:ext>
            </a:extLst>
          </a:blip>
          <a:srcRect t="45395" b="7390"/>
          <a:stretch>
            <a:fillRect/>
          </a:stretch>
        </p:blipFill>
        <p:spPr>
          <a:xfrm>
            <a:off x="152400" y="3102672"/>
            <a:ext cx="5807856" cy="2286000"/>
          </a:xfrm>
          <a:prstGeom prst="rect">
            <a:avLst/>
          </a:prstGeom>
        </p:spPr>
      </p:pic>
      <p:sp>
        <p:nvSpPr>
          <p:cNvPr id="13" name="Google Shape;1794;p49"/>
          <p:cNvSpPr txBox="1"/>
          <p:nvPr/>
        </p:nvSpPr>
        <p:spPr>
          <a:xfrm>
            <a:off x="2098867" y="5375370"/>
            <a:ext cx="1824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Sự lớn lên của mèo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Bài tập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98032"/>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04</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679</Words>
  <PresentationFormat>Custom</PresentationFormat>
  <Paragraphs>62</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Dinsey Cute Animals Newsletter by Slidesgo</vt:lpstr>
      <vt:lpstr>PowerPoint Presentation</vt:lpstr>
      <vt:lpstr>Sự lớn lên của tế bào </vt:lpstr>
      <vt:lpstr>Các tế bào con mới hình thành có kích thước bé. Nhờ quá trình trao đổi chất mà kích thước và khối lượng của chúng tăng dần lên, trở thành các tế bào trưởng thành </vt:lpstr>
      <vt:lpstr>Sự sinh sản (phân chia) của tế bào </vt:lpstr>
      <vt:lpstr>Mỗi tế bào lớn lên đến một kích thước nhất định sẽ phân chia thành hai tế bào con. Quá trình này gọi là sự sinh sản của tế bào </vt:lpstr>
      <vt:lpstr>Ý nghĩa của sự lớn lên  và sinh sản tế bào </vt:lpstr>
      <vt:lpstr>Sự lớn lên và sinh sản của tế bào có 2 vai trò chính: giúp cơ thể sinh vật lớn lên và giúp thay thế các tế bào chết, tế bào già, tế bào bị tổn thương </vt:lpstr>
      <vt:lpstr>Sự lớn lên của sinh vật đa bào và sinh vật đơn bào </vt:lpstr>
      <vt:lpstr>Bài tập </vt:lpstr>
      <vt:lpstr>1. Kích thước tế bào chất và nhân thay đổi thế nào khi tế bào lớn lên? </vt:lpstr>
      <vt:lpstr>2. Tế bào có lớn lên mãi được không? Tại sao? </vt:lpstr>
      <vt:lpstr>3. Khi nào thì tế bào phân chia? </vt:lpstr>
      <vt:lpstr>4. Cơ thể chúng ta gồm hàng tỉ tế bào được hình thành nhờ quá trình nào? </vt:lpstr>
      <vt:lpstr>5. Sự sinh sản tế bào có ý nghĩa gì? </vt:lpstr>
      <vt:lpstr>6. Nhờ quá trình nào cơ thể có được những tế bào mới để thay thế cho những tế bào già, các tế bào chết, tế bào bị tổn thương?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2022-12-11T12:03:30Z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9FBDEAE8346047BF8EAB57692E08F368</vt:lpwstr>
  </property>
  <property fmtid="{D5CDD505-2E9C-101B-9397-08002B2CF9AE}" pid="3" name="KSOProductBuildVer">
    <vt:lpwstr>1033-11.2.0.11341</vt:lpwstr>
  </property>
</Properties>
</file>