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41" r:id="rId2"/>
    <p:sldId id="318" r:id="rId3"/>
    <p:sldId id="319" r:id="rId4"/>
    <p:sldId id="320" r:id="rId5"/>
    <p:sldId id="347" r:id="rId6"/>
    <p:sldId id="348" r:id="rId7"/>
    <p:sldId id="349" r:id="rId8"/>
    <p:sldId id="321" r:id="rId9"/>
    <p:sldId id="322" r:id="rId10"/>
    <p:sldId id="323" r:id="rId11"/>
    <p:sldId id="325" r:id="rId12"/>
    <p:sldId id="326" r:id="rId13"/>
    <p:sldId id="267" r:id="rId14"/>
    <p:sldId id="295" r:id="rId15"/>
    <p:sldId id="296" r:id="rId16"/>
    <p:sldId id="297" r:id="rId17"/>
    <p:sldId id="298" r:id="rId18"/>
    <p:sldId id="299" r:id="rId19"/>
    <p:sldId id="342" r:id="rId20"/>
    <p:sldId id="334" r:id="rId21"/>
    <p:sldId id="335" r:id="rId22"/>
    <p:sldId id="336" r:id="rId23"/>
    <p:sldId id="337" r:id="rId24"/>
    <p:sldId id="338" r:id="rId25"/>
    <p:sldId id="302" r:id="rId26"/>
    <p:sldId id="339" r:id="rId27"/>
    <p:sldId id="340" r:id="rId28"/>
    <p:sldId id="307" r:id="rId29"/>
    <p:sldId id="346" r:id="rId30"/>
    <p:sldId id="272" r:id="rId31"/>
    <p:sldId id="294" r:id="rId32"/>
    <p:sldId id="312" r:id="rId33"/>
    <p:sldId id="266" r:id="rId34"/>
    <p:sldId id="300" r:id="rId35"/>
    <p:sldId id="268" r:id="rId36"/>
    <p:sldId id="301" r:id="rId37"/>
    <p:sldId id="303" r:id="rId38"/>
    <p:sldId id="313" r:id="rId39"/>
    <p:sldId id="315" r:id="rId40"/>
    <p:sldId id="317" r:id="rId41"/>
    <p:sldId id="327" r:id="rId42"/>
    <p:sldId id="328" r:id="rId43"/>
    <p:sldId id="329" r:id="rId44"/>
    <p:sldId id="330" r:id="rId45"/>
    <p:sldId id="331" r:id="rId46"/>
    <p:sldId id="332" r:id="rId47"/>
    <p:sldId id="33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1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B3A4-9DFA-47BA-99A9-2BA45C637BAC}" type="datetimeFigureOut">
              <a:rPr lang="en-GB" smtClean="0"/>
              <a:t>26/05/2020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2796-A4EC-4A03-A5F3-A41979F37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0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92796-A4EC-4A03-A5F3-A41979F379F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5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3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92796-A4EC-4A03-A5F3-A41979F379F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894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92796-A4EC-4A03-A5F3-A41979F379FE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13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2796-A4EC-4A03-A5F3-A41979F379F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4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280D-BCD1-4564-A9FA-E3DB2CA89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9D566-4462-4AE2-BE77-EC98C04E9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49AD-4025-4C42-9D94-5C03DD0B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CE6F-1C9C-467C-9566-A9E63CA9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C5E74-025A-4901-B909-6052EBCE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B48C-3233-4006-8EFC-E9F89D88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7DC43-CD00-48FA-90B6-AF98183A8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62BA3-C973-4D44-9490-34BDD294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11D0D-9CF4-412F-8A99-85255E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D0727-26B7-4FBE-B6D9-B3EA57B8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29930-39A8-4C59-9FA0-4C1B5B675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6D359-6C27-49CE-B002-4AA2AC203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6502-F71B-44A3-BECC-00910C2B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3BE79-1DA7-4F22-BC40-E767FC0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BE82-8BFA-4630-B999-771A353C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4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4" y="6356355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5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AD59-8C95-49D9-AF31-BE98AC6E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460F-B3AD-45D5-AC23-F4D056D8D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2FB2-0F1E-46F9-B717-CC7E3AE0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E428-D215-4A61-891C-FFC3A904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94D3-733E-43AF-9954-35CB4B6E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7FCE-56FF-47A6-98E8-45FB30BB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58A65-95BD-450A-B8BC-0966E32C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657E-3F70-44E5-A903-40CA3471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5CB7C-B681-4D30-85C2-C864AF38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B810F-5768-4637-AE93-82E7D563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4B5E-64B1-4516-9AB9-7AD023BD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B82E-AF12-498D-8EB6-B3FE33CF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5D49A-D855-45DC-9255-E815DB42A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F09BC-328C-4B22-A960-D827C534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0CB36-72ED-4886-ACDC-29B3CDD0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2FC52-BF5C-449F-82E1-1BB3B902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029E-1CEF-42B7-8BCB-DBB599D8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AC4F0-F792-4F23-98D5-743446B55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8B310-2A21-4142-8FB2-D4BC4BF01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80448-7481-49B2-BE57-E7C5037D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F13B3-817F-4361-8AE9-3EB40030C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E6011-041A-4F0F-A084-460A1AA7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C92AE1-9B58-4B6B-BFDC-86396820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EEC1D-8FFD-4BFF-AF24-A4721A47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CE80-0F0E-41EA-ABA3-9E786D69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47C7-F347-4280-AFCF-AFBF283A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203D6-B7FC-45E5-8268-00ED08B8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B5C58-A879-4FA3-8019-B9DC2434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00D04-54CB-4BC5-BD3B-D803E960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469CD-E219-44DC-815A-6DD3DEF4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1B82C-751B-4CB5-AAF6-639F296A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05BF-2B44-49DA-ABE4-BAEDB003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835F-E4D5-4722-AB55-3EAF6FA2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7BBE5-60FB-4F26-9E19-B4838E021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7F861-5C76-43CF-8052-8B7811F1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6EB06-2772-4B02-BB97-ADBB47D8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AA2F8-FF47-4618-955C-854F07B1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FB60-34B5-466A-AE46-E8BCB434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8E396-871A-4153-9592-6B74C5FAB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CB9DC-7BAC-4427-9D77-C18ED8A1F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4FFB0-43A3-4041-8AC6-79A55DA8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4FE89-FF26-41F3-AD74-80E94FBD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08ACB-1BED-49B7-B0A7-2B04C75E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D84FB-D786-42EB-AE2B-09B39D3F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9DC90-BFC9-4765-9683-409C89692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CEBB7-9D9C-4F91-8461-3A8AA572B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AA89-F01F-4D4C-924C-D754C6F4BFEE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F88F-5C95-4B9E-BB4E-2F61F68E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21226-6C30-46C3-B2FF-7A7C2C915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2C99-5ADE-46F8-BB14-50D3FA8AB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43.png"/><Relationship Id="rId7" Type="http://schemas.openxmlformats.org/officeDocument/2006/relationships/image" Target="../media/image26.emf"/><Relationship Id="rId12" Type="http://schemas.openxmlformats.org/officeDocument/2006/relationships/image" Target="../media/image32.png"/><Relationship Id="rId2" Type="http://schemas.openxmlformats.org/officeDocument/2006/relationships/image" Target="../media/image4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1.png"/><Relationship Id="rId5" Type="http://schemas.openxmlformats.org/officeDocument/2006/relationships/image" Target="../media/image45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4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57.png"/><Relationship Id="rId7" Type="http://schemas.openxmlformats.org/officeDocument/2006/relationships/image" Target="../media/image31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8.emf"/><Relationship Id="rId4" Type="http://schemas.openxmlformats.org/officeDocument/2006/relationships/image" Target="../media/image330.png"/><Relationship Id="rId9" Type="http://schemas.openxmlformats.org/officeDocument/2006/relationships/image" Target="../media/image3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1.png"/><Relationship Id="rId7" Type="http://schemas.openxmlformats.org/officeDocument/2006/relationships/image" Target="../media/image4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61.png"/><Relationship Id="rId7" Type="http://schemas.openxmlformats.org/officeDocument/2006/relationships/image" Target="../media/image500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63.png"/><Relationship Id="rId7" Type="http://schemas.openxmlformats.org/officeDocument/2006/relationships/image" Target="../media/image5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20.png"/><Relationship Id="rId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66.png"/><Relationship Id="rId7" Type="http://schemas.openxmlformats.org/officeDocument/2006/relationships/image" Target="../media/image5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0.png"/><Relationship Id="rId4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68.png"/><Relationship Id="rId7" Type="http://schemas.openxmlformats.org/officeDocument/2006/relationships/image" Target="../media/image64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30.png"/><Relationship Id="rId4" Type="http://schemas.openxmlformats.org/officeDocument/2006/relationships/image" Target="../media/image5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2.png"/><Relationship Id="rId7" Type="http://schemas.openxmlformats.org/officeDocument/2006/relationships/image" Target="../media/image5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64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58.wmf"/><Relationship Id="rId7" Type="http://schemas.openxmlformats.org/officeDocument/2006/relationships/image" Target="../media/image1410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image" Target="../media/image63.emf"/><Relationship Id="rId5" Type="http://schemas.openxmlformats.org/officeDocument/2006/relationships/image" Target="../media/image60.wmf"/><Relationship Id="rId10" Type="http://schemas.openxmlformats.org/officeDocument/2006/relationships/image" Target="../media/image62.png"/><Relationship Id="rId4" Type="http://schemas.openxmlformats.org/officeDocument/2006/relationships/image" Target="../media/image59.wmf"/><Relationship Id="rId9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8.wmf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image" Target="../media/image83.png"/><Relationship Id="rId5" Type="http://schemas.openxmlformats.org/officeDocument/2006/relationships/image" Target="../media/image60.wmf"/><Relationship Id="rId10" Type="http://schemas.openxmlformats.org/officeDocument/2006/relationships/image" Target="../media/image82.png"/><Relationship Id="rId4" Type="http://schemas.openxmlformats.org/officeDocument/2006/relationships/image" Target="../media/image59.wmf"/><Relationship Id="rId9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6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711.png"/><Relationship Id="rId2" Type="http://schemas.openxmlformats.org/officeDocument/2006/relationships/image" Target="../media/image7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701.png"/><Relationship Id="rId4" Type="http://schemas.openxmlformats.org/officeDocument/2006/relationships/image" Target="../media/image6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20.png"/><Relationship Id="rId10" Type="http://schemas.openxmlformats.org/officeDocument/2006/relationships/image" Target="../media/image77.emf"/><Relationship Id="rId4" Type="http://schemas.openxmlformats.org/officeDocument/2006/relationships/image" Target="../media/image620.png"/><Relationship Id="rId9" Type="http://schemas.openxmlformats.org/officeDocument/2006/relationships/image" Target="../media/image6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60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91.png"/><Relationship Id="rId4" Type="http://schemas.openxmlformats.org/officeDocument/2006/relationships/image" Target="../media/image77.png"/><Relationship Id="rId9" Type="http://schemas.openxmlformats.org/officeDocument/2006/relationships/image" Target="../media/image7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87.png"/><Relationship Id="rId4" Type="http://schemas.openxmlformats.org/officeDocument/2006/relationships/image" Target="../media/image722.png"/><Relationship Id="rId9" Type="http://schemas.openxmlformats.org/officeDocument/2006/relationships/image" Target="../media/image8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72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emf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99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0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10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4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09.png"/><Relationship Id="rId7" Type="http://schemas.openxmlformats.org/officeDocument/2006/relationships/image" Target="../media/image11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1.png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12.png"/><Relationship Id="rId4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14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11.png"/><Relationship Id="rId4" Type="http://schemas.openxmlformats.org/officeDocument/2006/relationships/image" Target="../media/image7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311.png"/><Relationship Id="rId7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10" Type="http://schemas.openxmlformats.org/officeDocument/2006/relationships/image" Target="../media/image14.emf"/><Relationship Id="rId4" Type="http://schemas.openxmlformats.org/officeDocument/2006/relationships/image" Target="../media/image14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3499" y="-132272"/>
            <a:ext cx="12201485" cy="69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2449" y="3042607"/>
            <a:ext cx="9937493" cy="366256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487" y="954165"/>
            <a:ext cx="1690485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4" y="1448058"/>
            <a:ext cx="12198659" cy="9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699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300"/>
              </a:spcBef>
            </a:pP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2400" y="2366772"/>
            <a:ext cx="9698767" cy="931004"/>
            <a:chOff x="2760356" y="4016252"/>
            <a:chExt cx="19400060" cy="186225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356" y="4016252"/>
              <a:ext cx="19400060" cy="1862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699" tIns="22850" rIns="45699" bIns="22850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2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32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3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ĐƯỜNG THẲNG VUÔNG GÓC VỚI MẶT PHẲNG (TIẾT 1)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2902" y="-4996"/>
            <a:ext cx="906946" cy="914227"/>
            <a:chOff x="12784885" y="1066801"/>
            <a:chExt cx="1814128" cy="1828690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831063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184882" cy="1338705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r>
                <a:rPr lang="en-US" sz="4049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53760" y="75347"/>
            <a:ext cx="1119042" cy="853402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" y="87681"/>
            <a:ext cx="1577312" cy="1598686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1117788" y="3330586"/>
            <a:ext cx="2908236" cy="605462"/>
            <a:chOff x="7448022" y="7086600"/>
            <a:chExt cx="5522218" cy="751709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4006270" cy="573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ĐỊNH NGHĨA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1117788" y="4121980"/>
            <a:ext cx="9924264" cy="605462"/>
            <a:chOff x="7448022" y="7086600"/>
            <a:chExt cx="18844399" cy="751709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7324790" cy="573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ĐIỀU KIỆN ĐỂ Đ</a:t>
              </a:r>
              <a:r>
                <a:rPr lang="vi-VN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ỜNG THẲNG VUÔNG GÓC VỚI MẶT PHẲNG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1117788" y="4841937"/>
            <a:ext cx="2758501" cy="605462"/>
            <a:chOff x="7448022" y="7086600"/>
            <a:chExt cx="5237900" cy="751709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3680582" cy="573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TÍNH CHẤT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05" y="82603"/>
            <a:ext cx="1692292" cy="169229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949F417-6F32-4469-9E6E-0A8891F7A12C}"/>
              </a:ext>
            </a:extLst>
          </p:cNvPr>
          <p:cNvSpPr/>
          <p:nvPr/>
        </p:nvSpPr>
        <p:spPr>
          <a:xfrm>
            <a:off x="1863543" y="5669655"/>
            <a:ext cx="9066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LIÊN HỆ GIỮA QUAN HỆ SONG </a:t>
            </a:r>
            <a:r>
              <a:rPr lang="en-US" sz="2400" b="1" dirty="0" err="1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VÀ QUAN HỆ VUÔNG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GÓC CỦA Đ</a:t>
            </a:r>
            <a:r>
              <a:rPr lang="vi-VN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ỜNG THẲNG VÀ MẶT PHẲNG</a:t>
            </a:r>
          </a:p>
        </p:txBody>
      </p:sp>
      <p:sp>
        <p:nvSpPr>
          <p:cNvPr id="69" name="Round Same Side Corner Rectangle 62">
            <a:extLst>
              <a:ext uri="{FF2B5EF4-FFF2-40B4-BE49-F238E27FC236}">
                <a16:creationId xmlns:a16="http://schemas.microsoft.com/office/drawing/2014/main" id="{A03662F0-D398-4658-99CE-DAD7EAFD06C9}"/>
              </a:ext>
            </a:extLst>
          </p:cNvPr>
          <p:cNvSpPr/>
          <p:nvPr/>
        </p:nvSpPr>
        <p:spPr>
          <a:xfrm rot="5400000">
            <a:off x="1256503" y="5597785"/>
            <a:ext cx="457141" cy="728356"/>
          </a:xfrm>
          <a:prstGeom prst="round2SameRect">
            <a:avLst/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255FB54-8BF1-4D09-B498-EE71D09AFDCE}"/>
              </a:ext>
            </a:extLst>
          </p:cNvPr>
          <p:cNvSpPr txBox="1"/>
          <p:nvPr/>
        </p:nvSpPr>
        <p:spPr>
          <a:xfrm>
            <a:off x="1125696" y="5756559"/>
            <a:ext cx="71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66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15DE57A-0C28-4AB7-AB9C-FEC12C9B9D79}"/>
              </a:ext>
            </a:extLst>
          </p:cNvPr>
          <p:cNvGrpSpPr/>
          <p:nvPr/>
        </p:nvGrpSpPr>
        <p:grpSpPr>
          <a:xfrm>
            <a:off x="72353" y="737316"/>
            <a:ext cx="12021090" cy="5919881"/>
            <a:chOff x="1809191" y="3352802"/>
            <a:chExt cx="20804682" cy="7846265"/>
          </a:xfrm>
        </p:grpSpPr>
        <p:sp>
          <p:nvSpPr>
            <p:cNvPr id="33" name="Round Same Side Corner Rectangle 60">
              <a:extLst>
                <a:ext uri="{FF2B5EF4-FFF2-40B4-BE49-F238E27FC236}">
                  <a16:creationId xmlns:a16="http://schemas.microsoft.com/office/drawing/2014/main" id="{ED6AC00F-87AD-4806-BF9C-E6B8FDCC2030}"/>
                </a:ext>
              </a:extLst>
            </p:cNvPr>
            <p:cNvSpPr/>
            <p:nvPr/>
          </p:nvSpPr>
          <p:spPr>
            <a:xfrm flipV="1">
              <a:off x="1809191" y="3827341"/>
              <a:ext cx="20658185" cy="7371726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807">
                <a:latin typeface="+mj-lt"/>
              </a:endParaRPr>
            </a:p>
          </p:txBody>
        </p:sp>
        <p:grpSp>
          <p:nvGrpSpPr>
            <p:cNvPr id="34" name="Group 56">
              <a:extLst>
                <a:ext uri="{FF2B5EF4-FFF2-40B4-BE49-F238E27FC236}">
                  <a16:creationId xmlns:a16="http://schemas.microsoft.com/office/drawing/2014/main" id="{B07B056E-B62D-4BA3-AAFA-230F63C5CE60}"/>
                </a:ext>
              </a:extLst>
            </p:cNvPr>
            <p:cNvGrpSpPr/>
            <p:nvPr/>
          </p:nvGrpSpPr>
          <p:grpSpPr>
            <a:xfrm>
              <a:off x="1955689" y="3352802"/>
              <a:ext cx="20658184" cy="1282041"/>
              <a:chOff x="1955689" y="3352802"/>
              <a:chExt cx="20658184" cy="1282041"/>
            </a:xfrm>
          </p:grpSpPr>
          <p:sp>
            <p:nvSpPr>
              <p:cNvPr id="35" name="Round Same Side Corner Rectangle 62">
                <a:extLst>
                  <a:ext uri="{FF2B5EF4-FFF2-40B4-BE49-F238E27FC236}">
                    <a16:creationId xmlns:a16="http://schemas.microsoft.com/office/drawing/2014/main" id="{2463F7C3-AC96-43CC-BA63-8C941D799E31}"/>
                  </a:ext>
                </a:extLst>
              </p:cNvPr>
              <p:cNvSpPr/>
              <p:nvPr/>
            </p:nvSpPr>
            <p:spPr>
              <a:xfrm rot="10800000" flipV="1">
                <a:off x="1955689" y="3352802"/>
                <a:ext cx="20658184" cy="786516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997" tIns="8999" rIns="17997" bIns="8999" rtlCol="0" anchor="ctr"/>
              <a:lstStyle/>
              <a:p>
                <a:pPr algn="ctr"/>
                <a:endParaRPr lang="en-US" sz="807">
                  <a:latin typeface="+mj-l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0C89D3-3212-49E7-B767-A9344C3E0514}"/>
                  </a:ext>
                </a:extLst>
              </p:cNvPr>
              <p:cNvSpPr/>
              <p:nvPr/>
            </p:nvSpPr>
            <p:spPr>
              <a:xfrm>
                <a:off x="3076004" y="3424481"/>
                <a:ext cx="19181255" cy="1210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Phương pháp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chứng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minh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đường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thẳng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mặt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phẳng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hay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sử</a:t>
                </a:r>
                <a:r>
                  <a:rPr lang="en-US" sz="2667" spc="-75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667" spc="-75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dụng</a:t>
                </a:r>
                <a:endParaRPr lang="en-US" sz="2667" spc="-75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2667" spc="-75" dirty="0">
                  <a:solidFill>
                    <a:schemeClr val="bg1"/>
                  </a:solidFill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20CA0AE-AD8F-4111-88A9-1078AF314D58}"/>
              </a:ext>
            </a:extLst>
          </p:cNvPr>
          <p:cNvSpPr txBox="1"/>
          <p:nvPr/>
        </p:nvSpPr>
        <p:spPr>
          <a:xfrm>
            <a:off x="98557" y="2001623"/>
            <a:ext cx="152704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Cách 1: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9D5DF4-CA66-40B2-84C3-4494CED34586}"/>
              </a:ext>
            </a:extLst>
          </p:cNvPr>
          <p:cNvSpPr/>
          <p:nvPr/>
        </p:nvSpPr>
        <p:spPr>
          <a:xfrm>
            <a:off x="1717399" y="1936903"/>
            <a:ext cx="6895512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25"/>
              </a:spcBef>
            </a:pPr>
            <a:r>
              <a:rPr lang="en-US" sz="26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Để chứng minh đường thẳng vuông góc với mặt phẳng ta chứng minh đường thẳng vuông góc với hai đường cắt nhau nằm trong mặt phẳng .</a:t>
            </a:r>
            <a:endParaRPr lang="en-US" sz="2667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B6A72-DC79-48B6-99C8-091B304CEA58}"/>
              </a:ext>
            </a:extLst>
          </p:cNvPr>
          <p:cNvSpPr txBox="1"/>
          <p:nvPr/>
        </p:nvSpPr>
        <p:spPr>
          <a:xfrm>
            <a:off x="203218" y="4359931"/>
            <a:ext cx="157635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</a:rPr>
              <a:t>Cách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A4239-F176-463A-AB36-B1EFE1A5CE9D}"/>
              </a:ext>
            </a:extLst>
          </p:cNvPr>
          <p:cNvSpPr/>
          <p:nvPr/>
        </p:nvSpPr>
        <p:spPr>
          <a:xfrm>
            <a:off x="1914582" y="4251365"/>
            <a:ext cx="3314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3200">
                <a:ea typeface="Tahoma" pitchFamily="34" charset="0"/>
                <a:cs typeface="Tahoma" pitchFamily="34" charset="0"/>
              </a:rPr>
              <a:t> Sử dụng tính chất </a:t>
            </a:r>
            <a:endParaRPr lang="en-US" sz="3200" dirty="0"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AA90E2-0B2C-43D7-A99F-9485AA3B31EF}"/>
                  </a:ext>
                </a:extLst>
              </p:cNvPr>
              <p:cNvSpPr/>
              <p:nvPr/>
            </p:nvSpPr>
            <p:spPr>
              <a:xfrm>
                <a:off x="1917310" y="4694172"/>
                <a:ext cx="3656899" cy="1371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3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3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32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32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3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en-US" sz="3200" i="1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i="1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FAA90E2-0B2C-43D7-A99F-9485AA3B3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10" y="4694172"/>
                <a:ext cx="3656899" cy="1371337"/>
              </a:xfrm>
              <a:prstGeom prst="rect">
                <a:avLst/>
              </a:prstGeom>
              <a:blipFill>
                <a:blip r:embed="rId3"/>
                <a:stretch>
                  <a:fillRect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8FA2E8D-855A-41BF-889F-44BAF3D5D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4805" y="1844869"/>
          <a:ext cx="3388783" cy="2595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4" imgW="4673160" imgH="2097360" progId="FXDraw3.Document">
                  <p:embed/>
                </p:oleObj>
              </mc:Choice>
              <mc:Fallback>
                <p:oleObj r:id="rId4" imgW="4673160" imgH="2097360" progId="FXDraw3.Document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8FA2E8D-855A-41BF-889F-44BAF3D5D8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4805" y="1844869"/>
                        <a:ext cx="3388783" cy="2595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arallelogram 5">
            <a:extLst>
              <a:ext uri="{FF2B5EF4-FFF2-40B4-BE49-F238E27FC236}">
                <a16:creationId xmlns:a16="http://schemas.microsoft.com/office/drawing/2014/main" id="{D97440B0-B3E2-4CB6-A074-A2075CAABBC3}"/>
              </a:ext>
            </a:extLst>
          </p:cNvPr>
          <p:cNvSpPr/>
          <p:nvPr/>
        </p:nvSpPr>
        <p:spPr>
          <a:xfrm>
            <a:off x="7134391" y="4810164"/>
            <a:ext cx="3278036" cy="1098472"/>
          </a:xfrm>
          <a:prstGeom prst="parallelogram">
            <a:avLst>
              <a:gd name="adj" fmla="val 6536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306766-B79A-4363-8792-1EE809CA98FA}"/>
              </a:ext>
            </a:extLst>
          </p:cNvPr>
          <p:cNvCxnSpPr/>
          <p:nvPr/>
        </p:nvCxnSpPr>
        <p:spPr>
          <a:xfrm>
            <a:off x="8026400" y="4241800"/>
            <a:ext cx="0" cy="1117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9626C3-E379-45E5-9277-5EC726684115}"/>
              </a:ext>
            </a:extLst>
          </p:cNvPr>
          <p:cNvCxnSpPr/>
          <p:nvPr/>
        </p:nvCxnSpPr>
        <p:spPr>
          <a:xfrm>
            <a:off x="8026400" y="5467927"/>
            <a:ext cx="0" cy="440709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AD5D7-8230-4389-920A-812AF189AB19}"/>
              </a:ext>
            </a:extLst>
          </p:cNvPr>
          <p:cNvCxnSpPr/>
          <p:nvPr/>
        </p:nvCxnSpPr>
        <p:spPr>
          <a:xfrm>
            <a:off x="8026400" y="5908637"/>
            <a:ext cx="0" cy="466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335CF-E65F-491D-B4F3-AD9B8180A6FF}"/>
              </a:ext>
            </a:extLst>
          </p:cNvPr>
          <p:cNvSpPr/>
          <p:nvPr/>
        </p:nvSpPr>
        <p:spPr>
          <a:xfrm>
            <a:off x="7905504" y="4200340"/>
            <a:ext cx="42821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>
                <a:ea typeface="Tahoma" pitchFamily="34" charset="0"/>
                <a:cs typeface="Tahoma" pitchFamily="34" charset="0"/>
              </a:rPr>
              <a:t>b</a:t>
            </a:r>
            <a:endParaRPr lang="vi-VN" sz="2667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D5F493-99D1-4EC2-AF25-6C4EAC645A57}"/>
              </a:ext>
            </a:extLst>
          </p:cNvPr>
          <p:cNvCxnSpPr/>
          <p:nvPr/>
        </p:nvCxnSpPr>
        <p:spPr>
          <a:xfrm>
            <a:off x="9144000" y="4251364"/>
            <a:ext cx="0" cy="1117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54B292-4017-44DD-86FD-D013B7A61DC5}"/>
              </a:ext>
            </a:extLst>
          </p:cNvPr>
          <p:cNvCxnSpPr/>
          <p:nvPr/>
        </p:nvCxnSpPr>
        <p:spPr>
          <a:xfrm>
            <a:off x="9144000" y="5443592"/>
            <a:ext cx="0" cy="440709"/>
          </a:xfrm>
          <a:prstGeom prst="line">
            <a:avLst/>
          </a:prstGeom>
          <a:ln w="9525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9337833-37CD-44A3-A68B-23EFCD8B9692}"/>
              </a:ext>
            </a:extLst>
          </p:cNvPr>
          <p:cNvCxnSpPr/>
          <p:nvPr/>
        </p:nvCxnSpPr>
        <p:spPr>
          <a:xfrm>
            <a:off x="9144000" y="5884302"/>
            <a:ext cx="0" cy="46676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E87DC-960B-4739-9D04-3A2AB587F9AC}"/>
              </a:ext>
            </a:extLst>
          </p:cNvPr>
          <p:cNvSpPr/>
          <p:nvPr/>
        </p:nvSpPr>
        <p:spPr>
          <a:xfrm>
            <a:off x="9028565" y="4267529"/>
            <a:ext cx="332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ea typeface="Tahoma" pitchFamily="34" charset="0"/>
                <a:cs typeface="Tahoma" pitchFamily="34" charset="0"/>
              </a:rPr>
              <a:t>a</a:t>
            </a:r>
            <a:endParaRPr lang="vi-VN" sz="240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A96BDE6-4EB1-49F4-AC89-787CA43B5B42}"/>
              </a:ext>
            </a:extLst>
          </p:cNvPr>
          <p:cNvSpPr/>
          <p:nvPr/>
        </p:nvSpPr>
        <p:spPr>
          <a:xfrm>
            <a:off x="7198119" y="5688282"/>
            <a:ext cx="211776" cy="380847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82B0E6-CCF5-4983-9229-9DC96705A090}"/>
                  </a:ext>
                </a:extLst>
              </p:cNvPr>
              <p:cNvSpPr/>
              <p:nvPr/>
            </p:nvSpPr>
            <p:spPr>
              <a:xfrm>
                <a:off x="7208968" y="5386262"/>
                <a:ext cx="7014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</m:oMath>
                  </m:oMathPara>
                </a14:m>
                <a:endParaRPr lang="vi-VN" sz="24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82B0E6-CCF5-4983-9229-9DC96705A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968" y="5386262"/>
                <a:ext cx="7014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8">
            <a:extLst>
              <a:ext uri="{FF2B5EF4-FFF2-40B4-BE49-F238E27FC236}">
                <a16:creationId xmlns:a16="http://schemas.microsoft.com/office/drawing/2014/main" id="{F0FDB83D-3BE7-4C87-BFDB-B2CE570D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4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7A70F4A-BD27-43FF-89BF-69155AE7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4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46F5B2C-5425-484A-A497-345ECCE0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1" y="1601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B95C7-2F87-47D4-9BB1-CF790022F0D0}"/>
                  </a:ext>
                </a:extLst>
              </p:cNvPr>
              <p:cNvSpPr/>
              <p:nvPr/>
            </p:nvSpPr>
            <p:spPr>
              <a:xfrm>
                <a:off x="2070020" y="4800601"/>
                <a:ext cx="11560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vi-VN" sz="3200" i="1">
                          <a:latin typeface="Cambria Math" panose="02040503050406030204" pitchFamily="18" charset="0"/>
                        </a:rPr>
                        <m:t>//</m:t>
                      </m:r>
                      <m:r>
                        <m:rPr>
                          <m:nor/>
                        </m:rPr>
                        <a:rPr lang="vi-VN" sz="3200" i="1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vi-VN" sz="320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97B95C7-2F87-47D4-9BB1-CF790022F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020" y="4800601"/>
                <a:ext cx="115608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5">
            <a:extLst>
              <a:ext uri="{FF2B5EF4-FFF2-40B4-BE49-F238E27FC236}">
                <a16:creationId xmlns:a16="http://schemas.microsoft.com/office/drawing/2014/main" id="{349509BE-64D1-426D-99C0-781983C2DE37}"/>
              </a:ext>
            </a:extLst>
          </p:cNvPr>
          <p:cNvGrpSpPr/>
          <p:nvPr/>
        </p:nvGrpSpPr>
        <p:grpSpPr>
          <a:xfrm>
            <a:off x="40453" y="83348"/>
            <a:ext cx="9826217" cy="913199"/>
            <a:chOff x="1268091" y="3326756"/>
            <a:chExt cx="11103001" cy="1940279"/>
          </a:xfrm>
        </p:grpSpPr>
        <p:sp>
          <p:nvSpPr>
            <p:cNvPr id="41" name="Rounded Rectangle 8">
              <a:extLst>
                <a:ext uri="{FF2B5EF4-FFF2-40B4-BE49-F238E27FC236}">
                  <a16:creationId xmlns:a16="http://schemas.microsoft.com/office/drawing/2014/main" id="{D983493D-FB9B-4EFF-B939-77D8DE1C5272}"/>
                </a:ext>
              </a:extLst>
            </p:cNvPr>
            <p:cNvSpPr/>
            <p:nvPr/>
          </p:nvSpPr>
          <p:spPr>
            <a:xfrm>
              <a:off x="1557471" y="3662995"/>
              <a:ext cx="10639167" cy="57829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B3CCD49C-A33B-4DEA-9A4B-3B7DF24AB2A5}"/>
                </a:ext>
              </a:extLst>
            </p:cNvPr>
            <p:cNvGrpSpPr/>
            <p:nvPr/>
          </p:nvGrpSpPr>
          <p:grpSpPr>
            <a:xfrm>
              <a:off x="1268091" y="3326756"/>
              <a:ext cx="11103001" cy="1940279"/>
              <a:chOff x="166396" y="8712046"/>
              <a:chExt cx="11103001" cy="1940279"/>
            </a:xfrm>
          </p:grpSpPr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E5A727A5-A88A-4171-891B-99E3E66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78"/>
                <a:ext cx="10884878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9E531D6-ED2D-4147-B840-6399E5BB20F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7" name="Freeform 45">
                  <a:extLst>
                    <a:ext uri="{FF2B5EF4-FFF2-40B4-BE49-F238E27FC236}">
                      <a16:creationId xmlns:a16="http://schemas.microsoft.com/office/drawing/2014/main" id="{C3D78D60-F018-45CA-966B-802B5A049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6">
                  <a:extLst>
                    <a:ext uri="{FF2B5EF4-FFF2-40B4-BE49-F238E27FC236}">
                      <a16:creationId xmlns:a16="http://schemas.microsoft.com/office/drawing/2014/main" id="{FA2361CF-E328-48DD-8BC4-11B00CD3C3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>
                  <a:extLst>
                    <a:ext uri="{FF2B5EF4-FFF2-40B4-BE49-F238E27FC236}">
                      <a16:creationId xmlns:a16="http://schemas.microsoft.com/office/drawing/2014/main" id="{180F686F-E0D3-4741-9B65-56DCB2633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>
                  <a:extLst>
                    <a:ext uri="{FF2B5EF4-FFF2-40B4-BE49-F238E27FC236}">
                      <a16:creationId xmlns:a16="http://schemas.microsoft.com/office/drawing/2014/main" id="{B6139131-D706-4438-BCF3-D6A4E01C2A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9">
                  <a:extLst>
                    <a:ext uri="{FF2B5EF4-FFF2-40B4-BE49-F238E27FC236}">
                      <a16:creationId xmlns:a16="http://schemas.microsoft.com/office/drawing/2014/main" id="{EDC06199-47A9-4CBA-9305-05E380BC7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>
                  <a:extLst>
                    <a:ext uri="{FF2B5EF4-FFF2-40B4-BE49-F238E27FC236}">
                      <a16:creationId xmlns:a16="http://schemas.microsoft.com/office/drawing/2014/main" id="{572A41A4-F51E-4000-AE26-61E03234C0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1">
                  <a:extLst>
                    <a:ext uri="{FF2B5EF4-FFF2-40B4-BE49-F238E27FC236}">
                      <a16:creationId xmlns:a16="http://schemas.microsoft.com/office/drawing/2014/main" id="{A5909D02-4203-4210-8CF2-476AE1F8F0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2">
                  <a:extLst>
                    <a:ext uri="{FF2B5EF4-FFF2-40B4-BE49-F238E27FC236}">
                      <a16:creationId xmlns:a16="http://schemas.microsoft.com/office/drawing/2014/main" id="{38C14AF6-97FF-44EF-ACDB-3F1EE16737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3">
                  <a:extLst>
                    <a:ext uri="{FF2B5EF4-FFF2-40B4-BE49-F238E27FC236}">
                      <a16:creationId xmlns:a16="http://schemas.microsoft.com/office/drawing/2014/main" id="{96C67A11-A2B5-4D4D-A4F7-BD7A6DAB1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Rectangle 54">
                  <a:extLst>
                    <a:ext uri="{FF2B5EF4-FFF2-40B4-BE49-F238E27FC236}">
                      <a16:creationId xmlns:a16="http://schemas.microsoft.com/office/drawing/2014/main" id="{059A3D44-C05F-461A-B3E6-F519F1B9E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5">
                  <a:extLst>
                    <a:ext uri="{FF2B5EF4-FFF2-40B4-BE49-F238E27FC236}">
                      <a16:creationId xmlns:a16="http://schemas.microsoft.com/office/drawing/2014/main" id="{1EA114A5-2A25-4997-B0CD-F74C2E9D0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6">
                  <a:extLst>
                    <a:ext uri="{FF2B5EF4-FFF2-40B4-BE49-F238E27FC236}">
                      <a16:creationId xmlns:a16="http://schemas.microsoft.com/office/drawing/2014/main" id="{93CF19A9-F05B-4C5C-88B2-F00382F8E4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7F9415-1603-4B0A-AC08-9329B27C523A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0337283" cy="194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DẠNG 2: CM Đ</a:t>
                </a:r>
                <a:r>
                  <a:rPr lang="vi-VN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ỜNG THẲNG VUÔNG  GÓC VỚI MẶT PHẲNG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48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  <p:bldP spid="18" grpId="0" animBg="1"/>
      <p:bldP spid="4" grpId="0"/>
      <p:bldP spid="5" grpId="0"/>
      <p:bldP spid="6" grpId="0" animBg="1"/>
      <p:bldP spid="14" grpId="0"/>
      <p:bldP spid="15" grpId="0"/>
      <p:bldP spid="16" grpId="0" animBg="1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Same Side Corner Rectangle 60">
            <a:extLst>
              <a:ext uri="{FF2B5EF4-FFF2-40B4-BE49-F238E27FC236}">
                <a16:creationId xmlns:a16="http://schemas.microsoft.com/office/drawing/2014/main" id="{C4F2684E-FF04-47DC-802C-FDB46639D08B}"/>
              </a:ext>
            </a:extLst>
          </p:cNvPr>
          <p:cNvSpPr/>
          <p:nvPr/>
        </p:nvSpPr>
        <p:spPr>
          <a:xfrm flipV="1">
            <a:off x="177157" y="3126825"/>
            <a:ext cx="11641761" cy="3320473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" tIns="8999" rIns="17997" bIns="8999" rtlCol="0" anchor="ctr"/>
          <a:lstStyle/>
          <a:p>
            <a:pPr algn="ctr"/>
            <a:endParaRPr lang="en-US" sz="807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3493" y="2715148"/>
            <a:ext cx="2313942" cy="599132"/>
            <a:chOff x="1331979" y="6302728"/>
            <a:chExt cx="4536164" cy="89137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417884" y="4701169"/>
              <a:ext cx="828631" cy="4071887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2999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13717" y="6357630"/>
              <a:ext cx="2813135" cy="824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2999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331979" y="6302728"/>
              <a:ext cx="113461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595767" y="6454990"/>
              <a:ext cx="798220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2999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494" y="731214"/>
            <a:ext cx="11940823" cy="1069421"/>
            <a:chOff x="480509" y="1814723"/>
            <a:chExt cx="23501767" cy="3167717"/>
          </a:xfrm>
        </p:grpSpPr>
        <p:grpSp>
          <p:nvGrpSpPr>
            <p:cNvPr id="21" name="Group 20"/>
            <p:cNvGrpSpPr/>
            <p:nvPr/>
          </p:nvGrpSpPr>
          <p:grpSpPr>
            <a:xfrm>
              <a:off x="480509" y="1814723"/>
              <a:ext cx="22985532" cy="3167717"/>
              <a:chOff x="480509" y="1592884"/>
              <a:chExt cx="22985532" cy="316771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480509" y="1592884"/>
                <a:ext cx="22985532" cy="316771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844">
                  <a:defRPr/>
                </a:pPr>
                <a:endParaRPr lang="en-US" sz="3199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80509" y="1632986"/>
                <a:ext cx="3435164" cy="1549442"/>
                <a:chOff x="480509" y="1632986"/>
                <a:chExt cx="3435164" cy="1549442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231624"/>
                  <a:ext cx="227012" cy="21590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844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480509" y="1647218"/>
                  <a:ext cx="3271603" cy="1477973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844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674555"/>
                  <a:ext cx="582199" cy="700340"/>
                  <a:chOff x="7440266" y="3167590"/>
                  <a:chExt cx="757238" cy="996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205709"/>
                    <a:ext cx="344487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649501"/>
                    <a:ext cx="344487" cy="349252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2" y="3167590"/>
                    <a:ext cx="341312" cy="288926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288740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824749"/>
                    <a:ext cx="357187" cy="6349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475167"/>
                    <a:ext cx="357187" cy="6349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655658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844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40177" y="1632986"/>
                  <a:ext cx="2875496" cy="1549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7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1: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264253" y="3051853"/>
              <a:ext cx="21718023" cy="1589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99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081" y="1758801"/>
            <a:ext cx="2940987" cy="712794"/>
            <a:chOff x="98955" y="1087204"/>
            <a:chExt cx="1713794" cy="712888"/>
          </a:xfrm>
        </p:grpSpPr>
        <p:sp>
          <p:nvSpPr>
            <p:cNvPr id="69" name="Rectangle 68"/>
            <p:cNvSpPr/>
            <p:nvPr/>
          </p:nvSpPr>
          <p:spPr>
            <a:xfrm>
              <a:off x="531849" y="1182825"/>
              <a:ext cx="1280900" cy="61726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8955" y="1232172"/>
              <a:ext cx="476234" cy="5338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9901" y="1087204"/>
              <a:ext cx="704640" cy="58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28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436292" y="5522188"/>
            <a:ext cx="436728" cy="39702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5893B2-D395-4F32-8538-7352E491E821}"/>
              </a:ext>
            </a:extLst>
          </p:cNvPr>
          <p:cNvSpPr/>
          <p:nvPr/>
        </p:nvSpPr>
        <p:spPr>
          <a:xfrm>
            <a:off x="9615739" y="5627856"/>
            <a:ext cx="174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20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C8AC-CCBF-481B-ADAB-DA89422CB16C}"/>
              </a:ext>
            </a:extLst>
          </p:cNvPr>
          <p:cNvSpPr/>
          <p:nvPr/>
        </p:nvSpPr>
        <p:spPr>
          <a:xfrm>
            <a:off x="2" y="548995"/>
            <a:ext cx="119080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3648" indent="-1013833" algn="just">
              <a:lnSpc>
                <a:spcPct val="115000"/>
              </a:lnSpc>
              <a:tabLst>
                <a:tab pos="3780177" algn="l"/>
              </a:tabLst>
            </a:pPr>
            <a:r>
              <a:rPr lang="nl-N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04325" y="790754"/>
                <a:ext cx="9768195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hình vuông , cạnh bên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đáy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Khẳng định nào sau đây </a:t>
                </a:r>
                <a:r>
                  <a:rPr lang="vi-VN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25" y="790754"/>
                <a:ext cx="9768195" cy="757130"/>
              </a:xfrm>
              <a:prstGeom prst="rect">
                <a:avLst/>
              </a:prstGeom>
              <a:blipFill>
                <a:blip r:embed="rId2"/>
                <a:stretch>
                  <a:fillRect l="-999" t="-12097" r="-811" b="-16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973847" y="1919512"/>
                <a:ext cx="1959536" cy="4205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𝐶𝐷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⊥(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𝑆𝐵𝐶</m:t>
                      </m:r>
                      <m:r>
                        <a:rPr lang="en-US" sz="2133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133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47" y="1919512"/>
                <a:ext cx="1959536" cy="420564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137028" y="1901821"/>
            <a:ext cx="2767855" cy="617190"/>
            <a:chOff x="3210102" y="2891772"/>
            <a:chExt cx="2767854" cy="617191"/>
          </a:xfrm>
        </p:grpSpPr>
        <p:grpSp>
          <p:nvGrpSpPr>
            <p:cNvPr id="13" name="Group 12"/>
            <p:cNvGrpSpPr/>
            <p:nvPr/>
          </p:nvGrpSpPr>
          <p:grpSpPr>
            <a:xfrm>
              <a:off x="3210102" y="2891772"/>
              <a:ext cx="2767854" cy="617191"/>
              <a:chOff x="4665474" y="1018403"/>
              <a:chExt cx="1309438" cy="61726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986351" y="1018403"/>
                <a:ext cx="988561" cy="6172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665474" y="1090813"/>
                <a:ext cx="426993" cy="47597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4108924" y="2988585"/>
                  <a:ext cx="1666929" cy="4205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𝐵𝐶</m:t>
                        </m:r>
                        <m:r>
                          <a:rPr lang="vi-VN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𝑆𝐴𝐵</m:t>
                            </m:r>
                          </m:e>
                        </m:d>
                      </m:oMath>
                    </m:oMathPara>
                  </a14:m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924" y="2988585"/>
                  <a:ext cx="1666929" cy="4205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6078427" y="1913335"/>
            <a:ext cx="2838743" cy="617186"/>
            <a:chOff x="6374826" y="2891777"/>
            <a:chExt cx="2648402" cy="617187"/>
          </a:xfrm>
        </p:grpSpPr>
        <p:grpSp>
          <p:nvGrpSpPr>
            <p:cNvPr id="14" name="Group 13"/>
            <p:cNvGrpSpPr/>
            <p:nvPr/>
          </p:nvGrpSpPr>
          <p:grpSpPr>
            <a:xfrm>
              <a:off x="6374826" y="2891777"/>
              <a:ext cx="2648402" cy="617187"/>
              <a:chOff x="7537566" y="1193854"/>
              <a:chExt cx="2308544" cy="61726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951737" y="1193854"/>
                <a:ext cx="1782894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537566" y="1220163"/>
                <a:ext cx="590216" cy="5305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875957" y="1215728"/>
                <a:ext cx="1970153" cy="446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endParaRPr lang="en-US" sz="20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7130508" y="2963154"/>
                  <a:ext cx="1569338" cy="4205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vi-VN" sz="2133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133" i="1">
                            <a:solidFill>
                              <a:schemeClr val="bg1"/>
                            </a:solidFill>
                            <a:latin typeface="Cambria Math"/>
                          </a:rPr>
                          <m:t>⊥</m:t>
                        </m:r>
                        <m:d>
                          <m:dPr>
                            <m:ctrlP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d>
                      </m:oMath>
                    </m:oMathPara>
                  </a14:m>
                  <a:endParaRPr lang="en-US" sz="2133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508" y="2963154"/>
                  <a:ext cx="1569338" cy="4205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8852048" y="1913338"/>
            <a:ext cx="2773509" cy="617188"/>
            <a:chOff x="9140336" y="2966398"/>
            <a:chExt cx="2773507" cy="617188"/>
          </a:xfrm>
        </p:grpSpPr>
        <p:grpSp>
          <p:nvGrpSpPr>
            <p:cNvPr id="3" name="Group 2"/>
            <p:cNvGrpSpPr/>
            <p:nvPr/>
          </p:nvGrpSpPr>
          <p:grpSpPr>
            <a:xfrm>
              <a:off x="9140336" y="2966398"/>
              <a:ext cx="2773507" cy="617188"/>
              <a:chOff x="9014119" y="1230277"/>
              <a:chExt cx="1378524" cy="6172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302963" y="1230277"/>
                <a:ext cx="108968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014119" y="1266069"/>
                <a:ext cx="371765" cy="5002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9960258" y="3048823"/>
                  <a:ext cx="1753043" cy="4205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𝐵𝐷</m:t>
                        </m:r>
                        <m:r>
                          <a:rPr lang="en-US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⊥(</m:t>
                        </m:r>
                        <m:r>
                          <a:rPr lang="en-US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𝑆𝐴𝐶</m:t>
                        </m:r>
                        <m:r>
                          <a:rPr lang="en-US" sz="2133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133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133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0258" y="3048823"/>
                  <a:ext cx="1753043" cy="420564"/>
                </a:xfrm>
                <a:prstGeom prst="rect">
                  <a:avLst/>
                </a:prstGeom>
                <a:blipFill>
                  <a:blip r:embed="rId6"/>
                  <a:stretch>
                    <a:fillRect b="-188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8" name="Picture 6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63" y="2597685"/>
            <a:ext cx="2873852" cy="27454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7434" y="3299697"/>
                <a:ext cx="80314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dirty="0"/>
                  <a:t>  :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𝑆𝐴</m:t>
                    </m:r>
                    <m:r>
                      <a:rPr lang="fr-FR" sz="2400" i="1">
                        <a:latin typeface="Cambria Math"/>
                      </a:rPr>
                      <m:t>⊥(</m:t>
                    </m:r>
                    <m:r>
                      <a:rPr lang="fr-FR" sz="2400" i="1">
                        <a:latin typeface="Cambria Math"/>
                      </a:rPr>
                      <m:t>𝐴𝐵𝐶</m:t>
                    </m:r>
                    <m:r>
                      <a:rPr lang="fr-FR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𝑆𝐴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fr-FR" sz="2400" i="1">
                        <a:latin typeface="Cambria Math"/>
                      </a:rPr>
                      <m:t>𝐵𝐶</m:t>
                    </m:r>
                    <m:r>
                      <a:rPr lang="fr-FR" sz="2400" i="1">
                        <a:latin typeface="Cambria Math"/>
                      </a:rPr>
                      <m:t> ;</m:t>
                    </m:r>
                    <m:r>
                      <a:rPr lang="fr-FR" sz="2400" i="1">
                        <a:latin typeface="Cambria Math"/>
                      </a:rPr>
                      <m:t>𝑆𝐴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fr-FR" sz="2400" i="1">
                        <a:latin typeface="Cambria Math"/>
                      </a:rPr>
                      <m:t>𝐴𝐵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4" y="3299697"/>
                <a:ext cx="8031487" cy="830997"/>
              </a:xfrm>
              <a:prstGeom prst="rect">
                <a:avLst/>
              </a:prstGeom>
              <a:blipFill>
                <a:blip r:embed="rId8"/>
                <a:stretch>
                  <a:fillRect l="-1138" t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99D078-6EDC-4651-BC15-660BE736BCDF}"/>
                  </a:ext>
                </a:extLst>
              </p:cNvPr>
              <p:cNvSpPr/>
              <p:nvPr/>
            </p:nvSpPr>
            <p:spPr>
              <a:xfrm>
                <a:off x="762736" y="3619836"/>
                <a:ext cx="7415064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t</a:t>
                </a:r>
                <a:r>
                  <a:rPr lang="fr-FR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2400" i="1">
                        <a:latin typeface="Cambria Math"/>
                      </a:rPr>
                      <m:t>⇒</m:t>
                    </m:r>
                    <m:r>
                      <a:rPr lang="fr-FR" sz="2400" i="1">
                        <a:latin typeface="Cambria Math"/>
                      </a:rPr>
                      <m:t>𝐵𝐶</m:t>
                    </m:r>
                    <m:r>
                      <a:rPr lang="fr-FR" sz="2400" i="1">
                        <a:latin typeface="Cambria Math"/>
                      </a:rPr>
                      <m:t>⊥(</m:t>
                    </m:r>
                    <m:r>
                      <a:rPr lang="fr-FR" sz="2400" i="1">
                        <a:latin typeface="Cambria Math"/>
                      </a:rPr>
                      <m:t>𝑆𝐴𝐵</m:t>
                    </m:r>
                    <m:r>
                      <a:rPr lang="fr-FR" sz="2400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24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99D078-6EDC-4651-BC15-660BE736BC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6" y="3619836"/>
                <a:ext cx="7415064" cy="916148"/>
              </a:xfrm>
              <a:prstGeom prst="rect">
                <a:avLst/>
              </a:prstGeom>
              <a:blipFill>
                <a:blip r:embed="rId9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52CF11-B265-4618-A0D2-75FCED1F3784}"/>
                  </a:ext>
                </a:extLst>
              </p:cNvPr>
              <p:cNvSpPr/>
              <p:nvPr/>
            </p:nvSpPr>
            <p:spPr>
              <a:xfrm>
                <a:off x="579585" y="5062710"/>
                <a:ext cx="5463099" cy="824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133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133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vi-VN" sz="2133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𝐵𝐷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133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vi-VN" sz="2133" i="1">
                        <a:latin typeface="Cambria Math"/>
                      </a:rPr>
                      <m:t>⇒</m:t>
                    </m:r>
                    <m:r>
                      <a:rPr lang="vi-VN" sz="2133" i="1">
                        <a:latin typeface="Cambria Math"/>
                      </a:rPr>
                      <m:t>𝐵𝐷</m:t>
                    </m:r>
                    <m:r>
                      <a:rPr lang="vi-VN" sz="2133" i="1">
                        <a:latin typeface="Cambria Math"/>
                      </a:rPr>
                      <m:t>⊥(</m:t>
                    </m:r>
                    <m:r>
                      <a:rPr lang="vi-VN" sz="2133" i="1">
                        <a:latin typeface="Cambria Math"/>
                      </a:rPr>
                      <m:t>𝑆𝐴𝐶</m:t>
                    </m:r>
                    <m:r>
                      <a:rPr lang="vi-VN" sz="2133" i="1">
                        <a:latin typeface="Cambria Math"/>
                      </a:rPr>
                      <m:t>)⇒</m:t>
                    </m:r>
                  </m:oMath>
                </a14:m>
                <a:r>
                  <a:rPr lang="vi-VN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133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r-FR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2133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133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E52CF11-B265-4618-A0D2-75FCED1F3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5" y="5062710"/>
                <a:ext cx="5463099" cy="824521"/>
              </a:xfrm>
              <a:prstGeom prst="rect">
                <a:avLst/>
              </a:prstGeom>
              <a:blipFill>
                <a:blip r:embed="rId10"/>
                <a:stretch>
                  <a:fillRect l="-1674" r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E240518A-F584-45DA-A036-BDBEC3F2AFC9}"/>
              </a:ext>
            </a:extLst>
          </p:cNvPr>
          <p:cNvSpPr/>
          <p:nvPr/>
        </p:nvSpPr>
        <p:spPr>
          <a:xfrm>
            <a:off x="175248" y="1917860"/>
            <a:ext cx="776933" cy="53382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22F0EE-3F19-4A37-A26A-9FF9A1D86355}"/>
                  </a:ext>
                </a:extLst>
              </p:cNvPr>
              <p:cNvSpPr/>
              <p:nvPr/>
            </p:nvSpPr>
            <p:spPr>
              <a:xfrm>
                <a:off x="762736" y="4376221"/>
                <a:ext cx="6872844" cy="824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t</a:t>
                </a:r>
                <a:r>
                  <a:rPr lang="fr-FR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fr-FR" sz="2133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1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133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133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133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133" i="1">
                                <a:latin typeface="Cambria Math"/>
                              </a:rPr>
                              <m:t>𝐵</m:t>
                            </m:r>
                            <m:r>
                              <a:rPr lang="fr-FR" sz="2133" i="1">
                                <a:latin typeface="Cambria Math"/>
                              </a:rPr>
                              <m:t>⊥</m:t>
                            </m:r>
                            <m:r>
                              <a:rPr lang="vi-VN" sz="2133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  <m:e>
                            <m:r>
                              <a:rPr lang="fr-FR" sz="2133" i="1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133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sz="2133" i="1">
                                <a:latin typeface="Cambria Math"/>
                              </a:rPr>
                              <m:t>𝐵</m:t>
                            </m:r>
                            <m:r>
                              <a:rPr lang="fr-FR" sz="2133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133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fr-FR" sz="2133" i="1">
                        <a:latin typeface="Cambria Math"/>
                      </a:rPr>
                      <m:t>⇒</m:t>
                    </m:r>
                    <m:r>
                      <a:rPr lang="vi-VN" sz="2133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133" i="1">
                        <a:latin typeface="Cambria Math"/>
                      </a:rPr>
                      <m:t>𝐵</m:t>
                    </m:r>
                    <m:r>
                      <a:rPr lang="fr-FR" sz="2133" i="1">
                        <a:latin typeface="Cambria Math"/>
                      </a:rPr>
                      <m:t>⊥(</m:t>
                    </m:r>
                    <m:r>
                      <a:rPr lang="fr-FR" sz="2133" i="1">
                        <a:latin typeface="Cambria Math"/>
                      </a:rPr>
                      <m:t>𝑆𝐴𝐷</m:t>
                    </m:r>
                    <m:r>
                      <a:rPr lang="fr-FR" sz="2133" i="1">
                        <a:latin typeface="Cambria Math"/>
                      </a:rPr>
                      <m:t>)⇒</m:t>
                    </m:r>
                  </m:oMath>
                </a14:m>
                <a:r>
                  <a:rPr lang="fr-FR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133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vi-VN" sz="2133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2133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133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22F0EE-3F19-4A37-A26A-9FF9A1D86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6" y="4376221"/>
                <a:ext cx="6872844" cy="824521"/>
              </a:xfrm>
              <a:prstGeom prst="rect">
                <a:avLst/>
              </a:prstGeom>
              <a:blipFill>
                <a:blip r:embed="rId11"/>
                <a:stretch>
                  <a:fillRect l="-1330" r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5">
            <a:extLst>
              <a:ext uri="{FF2B5EF4-FFF2-40B4-BE49-F238E27FC236}">
                <a16:creationId xmlns:a16="http://schemas.microsoft.com/office/drawing/2014/main" id="{007E462F-12EC-4000-A3FA-B36EF24C69EE}"/>
              </a:ext>
            </a:extLst>
          </p:cNvPr>
          <p:cNvGrpSpPr/>
          <p:nvPr/>
        </p:nvGrpSpPr>
        <p:grpSpPr>
          <a:xfrm>
            <a:off x="233493" y="25200"/>
            <a:ext cx="9826217" cy="913199"/>
            <a:chOff x="1268091" y="3326756"/>
            <a:chExt cx="11103001" cy="1940279"/>
          </a:xfrm>
        </p:grpSpPr>
        <p:sp>
          <p:nvSpPr>
            <p:cNvPr id="91" name="Rounded Rectangle 8">
              <a:extLst>
                <a:ext uri="{FF2B5EF4-FFF2-40B4-BE49-F238E27FC236}">
                  <a16:creationId xmlns:a16="http://schemas.microsoft.com/office/drawing/2014/main" id="{5D9E6855-F371-4841-8BF4-F79E7B217913}"/>
                </a:ext>
              </a:extLst>
            </p:cNvPr>
            <p:cNvSpPr/>
            <p:nvPr/>
          </p:nvSpPr>
          <p:spPr>
            <a:xfrm>
              <a:off x="1557471" y="3662995"/>
              <a:ext cx="10639167" cy="57829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2" name="Group 65">
              <a:extLst>
                <a:ext uri="{FF2B5EF4-FFF2-40B4-BE49-F238E27FC236}">
                  <a16:creationId xmlns:a16="http://schemas.microsoft.com/office/drawing/2014/main" id="{1818219A-174C-4372-83DB-B10E1F172321}"/>
                </a:ext>
              </a:extLst>
            </p:cNvPr>
            <p:cNvGrpSpPr/>
            <p:nvPr/>
          </p:nvGrpSpPr>
          <p:grpSpPr>
            <a:xfrm>
              <a:off x="1268091" y="3326756"/>
              <a:ext cx="11103001" cy="1940279"/>
              <a:chOff x="166396" y="8712046"/>
              <a:chExt cx="11103001" cy="1940279"/>
            </a:xfrm>
          </p:grpSpPr>
          <p:sp>
            <p:nvSpPr>
              <p:cNvPr id="93" name="Freeform 20">
                <a:extLst>
                  <a:ext uri="{FF2B5EF4-FFF2-40B4-BE49-F238E27FC236}">
                    <a16:creationId xmlns:a16="http://schemas.microsoft.com/office/drawing/2014/main" id="{A9444E07-DEAB-45EE-8102-8E638E98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78"/>
                <a:ext cx="10884878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EC4F81F-CDB7-44DC-AF8E-EE8492DA106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6" name="Freeform 45">
                  <a:extLst>
                    <a:ext uri="{FF2B5EF4-FFF2-40B4-BE49-F238E27FC236}">
                      <a16:creationId xmlns:a16="http://schemas.microsoft.com/office/drawing/2014/main" id="{BE473440-20FC-4387-8A17-9D5B72BD3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46">
                  <a:extLst>
                    <a:ext uri="{FF2B5EF4-FFF2-40B4-BE49-F238E27FC236}">
                      <a16:creationId xmlns:a16="http://schemas.microsoft.com/office/drawing/2014/main" id="{6194DEE2-CE1F-44EA-8F4A-D474C78EA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47">
                  <a:extLst>
                    <a:ext uri="{FF2B5EF4-FFF2-40B4-BE49-F238E27FC236}">
                      <a16:creationId xmlns:a16="http://schemas.microsoft.com/office/drawing/2014/main" id="{1407BC1F-8657-47E1-A075-2F8D7D812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48">
                  <a:extLst>
                    <a:ext uri="{FF2B5EF4-FFF2-40B4-BE49-F238E27FC236}">
                      <a16:creationId xmlns:a16="http://schemas.microsoft.com/office/drawing/2014/main" id="{10DA8CC5-738B-4A58-9892-6EDE151E7F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49">
                  <a:extLst>
                    <a:ext uri="{FF2B5EF4-FFF2-40B4-BE49-F238E27FC236}">
                      <a16:creationId xmlns:a16="http://schemas.microsoft.com/office/drawing/2014/main" id="{1AA964F8-E5AF-473E-B773-48928CFAB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0">
                  <a:extLst>
                    <a:ext uri="{FF2B5EF4-FFF2-40B4-BE49-F238E27FC236}">
                      <a16:creationId xmlns:a16="http://schemas.microsoft.com/office/drawing/2014/main" id="{625D1E84-C0BC-4FEB-8294-293397561D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1">
                  <a:extLst>
                    <a:ext uri="{FF2B5EF4-FFF2-40B4-BE49-F238E27FC236}">
                      <a16:creationId xmlns:a16="http://schemas.microsoft.com/office/drawing/2014/main" id="{6ECE9A41-034F-4C5C-8CD6-882BEAFFC9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52">
                  <a:extLst>
                    <a:ext uri="{FF2B5EF4-FFF2-40B4-BE49-F238E27FC236}">
                      <a16:creationId xmlns:a16="http://schemas.microsoft.com/office/drawing/2014/main" id="{61551617-E888-4769-84AF-093CBEF531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Rectangle 53">
                  <a:extLst>
                    <a:ext uri="{FF2B5EF4-FFF2-40B4-BE49-F238E27FC236}">
                      <a16:creationId xmlns:a16="http://schemas.microsoft.com/office/drawing/2014/main" id="{FEBDE6C7-4677-4D48-AD39-D9B02FDE9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Rectangle 54">
                  <a:extLst>
                    <a:ext uri="{FF2B5EF4-FFF2-40B4-BE49-F238E27FC236}">
                      <a16:creationId xmlns:a16="http://schemas.microsoft.com/office/drawing/2014/main" id="{529BD406-2A9C-448B-81EE-B84C6F0C6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55">
                  <a:extLst>
                    <a:ext uri="{FF2B5EF4-FFF2-40B4-BE49-F238E27FC236}">
                      <a16:creationId xmlns:a16="http://schemas.microsoft.com/office/drawing/2014/main" id="{6EF0134D-BE58-4D9F-8B9F-B7FBD22CB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56">
                  <a:extLst>
                    <a:ext uri="{FF2B5EF4-FFF2-40B4-BE49-F238E27FC236}">
                      <a16:creationId xmlns:a16="http://schemas.microsoft.com/office/drawing/2014/main" id="{85925C4C-86E3-483B-89F9-FDD3F9EB28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A535A33-A570-4EAB-805A-66FECB5156DA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0337283" cy="194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DẠNG 2: CM Đ</a:t>
                </a:r>
                <a:r>
                  <a:rPr lang="vi-VN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ỜNG THẲNG VUÔNG  GÓC VỚI MẶT PHẲNG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7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9" grpId="0"/>
      <p:bldP spid="4" grpId="0"/>
      <p:bldP spid="17" grpId="0"/>
      <p:bldP spid="18" grpId="0"/>
      <p:bldP spid="2" grpId="0"/>
      <p:bldP spid="11" grpId="0"/>
      <p:bldP spid="15" grpId="0"/>
      <p:bldP spid="86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 Same Side Corner Rectangle 60">
            <a:extLst>
              <a:ext uri="{FF2B5EF4-FFF2-40B4-BE49-F238E27FC236}">
                <a16:creationId xmlns:a16="http://schemas.microsoft.com/office/drawing/2014/main" id="{5BB2884C-CD05-4C62-A6BC-DEDC4F4A2C04}"/>
              </a:ext>
            </a:extLst>
          </p:cNvPr>
          <p:cNvSpPr/>
          <p:nvPr/>
        </p:nvSpPr>
        <p:spPr>
          <a:xfrm flipV="1">
            <a:off x="154974" y="3361407"/>
            <a:ext cx="11667545" cy="3391307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" tIns="8999" rIns="17997" bIns="8999" rtlCol="0" anchor="ctr"/>
          <a:lstStyle/>
          <a:p>
            <a:pPr algn="ctr"/>
            <a:endParaRPr lang="en-US" sz="807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375" y="3066683"/>
            <a:ext cx="2313942" cy="599132"/>
            <a:chOff x="1331979" y="6302728"/>
            <a:chExt cx="4536164" cy="891377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 rot="16200000" flipV="1">
              <a:off x="3417884" y="4701169"/>
              <a:ext cx="828631" cy="4071887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2999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2384" y="6310717"/>
              <a:ext cx="2813135" cy="824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2999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 flipV="1">
              <a:off x="1331979" y="6302728"/>
              <a:ext cx="113461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595767" y="6454990"/>
              <a:ext cx="798220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2999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836" y="850571"/>
            <a:ext cx="11739683" cy="1423153"/>
            <a:chOff x="480509" y="1774420"/>
            <a:chExt cx="23437336" cy="3616692"/>
          </a:xfrm>
        </p:grpSpPr>
        <p:grpSp>
          <p:nvGrpSpPr>
            <p:cNvPr id="21" name="Group 20"/>
            <p:cNvGrpSpPr/>
            <p:nvPr/>
          </p:nvGrpSpPr>
          <p:grpSpPr>
            <a:xfrm>
              <a:off x="480509" y="1774420"/>
              <a:ext cx="22985532" cy="3616692"/>
              <a:chOff x="480509" y="1552581"/>
              <a:chExt cx="22985532" cy="361669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480509" y="1592883"/>
                <a:ext cx="22985532" cy="357639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844">
                  <a:defRPr/>
                </a:pPr>
                <a:endParaRPr lang="en-US" sz="3199" dirty="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80509" y="1552581"/>
                <a:ext cx="3579315" cy="1379116"/>
                <a:chOff x="480509" y="1552581"/>
                <a:chExt cx="3579315" cy="1379116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231624"/>
                  <a:ext cx="227012" cy="21590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844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480509" y="1647220"/>
                  <a:ext cx="3271603" cy="1284477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844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674555"/>
                  <a:ext cx="582199" cy="700340"/>
                  <a:chOff x="7440266" y="3167590"/>
                  <a:chExt cx="757238" cy="996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205709"/>
                    <a:ext cx="344487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649501"/>
                    <a:ext cx="344487" cy="349252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2" y="3167590"/>
                    <a:ext cx="341312" cy="288926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288740"/>
                    <a:ext cx="357187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824749"/>
                    <a:ext cx="357187" cy="6349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7" y="3475167"/>
                    <a:ext cx="357187" cy="63499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844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655658"/>
                  <a:ext cx="142624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844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4331" y="1552581"/>
                  <a:ext cx="2875493" cy="1329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799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2: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2199824" y="2574411"/>
              <a:ext cx="21718021" cy="136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699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532" y="2255773"/>
            <a:ext cx="2520072" cy="712794"/>
            <a:chOff x="130912" y="1087204"/>
            <a:chExt cx="1544720" cy="712888"/>
          </a:xfrm>
        </p:grpSpPr>
        <p:sp>
          <p:nvSpPr>
            <p:cNvPr id="69" name="Rectangle 68"/>
            <p:cNvSpPr/>
            <p:nvPr/>
          </p:nvSpPr>
          <p:spPr>
            <a:xfrm>
              <a:off x="531851" y="1182824"/>
              <a:ext cx="1143781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30912" y="1184703"/>
              <a:ext cx="476234" cy="56867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0931" y="1087204"/>
              <a:ext cx="733611" cy="58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28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454144" y="6316043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5893B2-D395-4F32-8538-7352E491E821}"/>
              </a:ext>
            </a:extLst>
          </p:cNvPr>
          <p:cNvSpPr/>
          <p:nvPr/>
        </p:nvSpPr>
        <p:spPr>
          <a:xfrm>
            <a:off x="4370229" y="6316043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C8AC-CCBF-481B-ADAB-DA89422CB16C}"/>
              </a:ext>
            </a:extLst>
          </p:cNvPr>
          <p:cNvSpPr/>
          <p:nvPr/>
        </p:nvSpPr>
        <p:spPr>
          <a:xfrm>
            <a:off x="2" y="548995"/>
            <a:ext cx="119080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3648" indent="-1013833" algn="just">
              <a:lnSpc>
                <a:spcPct val="115000"/>
              </a:lnSpc>
              <a:tabLst>
                <a:tab pos="3780177" algn="l"/>
              </a:tabLst>
            </a:pPr>
            <a:r>
              <a:rPr lang="nl-NL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51896" y="879634"/>
                <a:ext cx="9729996" cy="1882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𝑆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𝐴𝐵𝐶𝐷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là hình chữ nhật tâm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cạnh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𝑆𝐴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đáy. Gọi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hình chiếu của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𝑆𝐵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𝑆𝐷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đường thẳng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nào trong các mặt phẳng sau đây?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endParaRPr lang="vi-VN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96" y="879634"/>
                <a:ext cx="9729996" cy="1882567"/>
              </a:xfrm>
              <a:prstGeom prst="rect">
                <a:avLst/>
              </a:prstGeom>
              <a:blipFill>
                <a:blip r:embed="rId2"/>
                <a:stretch>
                  <a:fillRect l="-1003" t="-4854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43648" y="2448286"/>
                <a:ext cx="1114151" cy="4205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133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𝐴𝐻𝐾</m:t>
                          </m:r>
                        </m:e>
                      </m:d>
                      <m:r>
                        <m:rPr>
                          <m:nor/>
                        </m:rPr>
                        <a:rPr lang="en-US" sz="2133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2133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48" y="2448286"/>
                <a:ext cx="1114151" cy="420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8923724" y="2274309"/>
            <a:ext cx="2295900" cy="617188"/>
            <a:chOff x="8874305" y="2951887"/>
            <a:chExt cx="2880971" cy="617188"/>
          </a:xfrm>
        </p:grpSpPr>
        <p:grpSp>
          <p:nvGrpSpPr>
            <p:cNvPr id="3" name="Group 2"/>
            <p:cNvGrpSpPr/>
            <p:nvPr/>
          </p:nvGrpSpPr>
          <p:grpSpPr>
            <a:xfrm>
              <a:off x="8874305" y="2951887"/>
              <a:ext cx="2880971" cy="617188"/>
              <a:chOff x="8881892" y="1215764"/>
              <a:chExt cx="1431937" cy="6172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224149" y="1215764"/>
                <a:ext cx="108968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8881892" y="1300118"/>
                <a:ext cx="444378" cy="5002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9989657" y="3027736"/>
                  <a:ext cx="1343440" cy="42056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vi-VN" sz="21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𝑆𝐵𝐷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2133" dirty="0">
                            <a:solidFill>
                              <a:schemeClr val="bg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</m:oMath>
                    </m:oMathPara>
                  </a14:m>
                  <a:endParaRPr lang="vi-VN" sz="2133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9657" y="3027736"/>
                  <a:ext cx="1343440" cy="4205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2946060" y="2280184"/>
            <a:ext cx="5712383" cy="637190"/>
            <a:chOff x="3113476" y="2924942"/>
            <a:chExt cx="5712382" cy="637189"/>
          </a:xfrm>
        </p:grpSpPr>
        <p:grpSp>
          <p:nvGrpSpPr>
            <p:cNvPr id="62" name="Group 61"/>
            <p:cNvGrpSpPr/>
            <p:nvPr/>
          </p:nvGrpSpPr>
          <p:grpSpPr>
            <a:xfrm>
              <a:off x="3113476" y="2944940"/>
              <a:ext cx="2514822" cy="617191"/>
              <a:chOff x="3073075" y="2911774"/>
              <a:chExt cx="2514822" cy="61719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73075" y="2911774"/>
                <a:ext cx="2514822" cy="617191"/>
                <a:chOff x="4600650" y="1038407"/>
                <a:chExt cx="1189732" cy="617269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4948459" y="1038407"/>
                  <a:ext cx="841923" cy="617269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600650" y="1112554"/>
                  <a:ext cx="426993" cy="475971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4108924" y="2988586"/>
                    <a:ext cx="1168397" cy="4205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r>
                      <a:rPr lang="en-US" sz="2133" dirty="0"/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vi-VN" sz="2133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133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𝐴𝐻𝐷</m:t>
                            </m:r>
                          </m:e>
                        </m:d>
                      </m:oMath>
                    </a14:m>
                    <a:r>
                      <a:rPr lang="en-US" sz="2133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133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924" y="2988586"/>
                    <a:ext cx="1168397" cy="42056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/>
            <p:cNvGrpSpPr/>
            <p:nvPr/>
          </p:nvGrpSpPr>
          <p:grpSpPr>
            <a:xfrm>
              <a:off x="6259084" y="2924942"/>
              <a:ext cx="2566774" cy="617187"/>
              <a:chOff x="6218683" y="2891777"/>
              <a:chExt cx="2566773" cy="617187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218683" y="2891777"/>
                <a:ext cx="2566773" cy="617187"/>
                <a:chOff x="7401460" y="1193854"/>
                <a:chExt cx="2237390" cy="617268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7951738" y="1193854"/>
                  <a:ext cx="1658155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401460" y="1268380"/>
                  <a:ext cx="719263" cy="530551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7875957" y="1215728"/>
                  <a:ext cx="1762893" cy="446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0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7248556" y="2962948"/>
                    <a:ext cx="1094017" cy="46063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133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𝐴𝐾𝐵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133" dirty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2133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8556" y="2962948"/>
                    <a:ext cx="1094017" cy="46063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85" name="Picture 8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2" y="3573152"/>
            <a:ext cx="3394359" cy="31748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78128" y="5245519"/>
                <a:ext cx="451419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vi-VN" sz="2400" i="1">
                        <a:latin typeface="Cambria Math"/>
                      </a:rPr>
                      <m:t>𝐴𝐾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𝑆𝐶𝐷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28" y="5245519"/>
                <a:ext cx="4514193" cy="461665"/>
              </a:xfrm>
              <a:prstGeom prst="rect">
                <a:avLst/>
              </a:prstGeom>
              <a:blipFill>
                <a:blip r:embed="rId8"/>
                <a:stretch>
                  <a:fillRect l="-2162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75B44F-E018-4446-B726-6250D198BD1F}"/>
                  </a:ext>
                </a:extLst>
              </p:cNvPr>
              <p:cNvSpPr/>
              <p:nvPr/>
            </p:nvSpPr>
            <p:spPr>
              <a:xfrm>
                <a:off x="5354500" y="5260466"/>
                <a:ext cx="2345947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⇒</m:t>
                    </m:r>
                    <m:r>
                      <a:rPr lang="vi-VN" sz="2400" i="1">
                        <a:latin typeface="Cambria Math"/>
                      </a:rPr>
                      <m:t>𝐴𝐾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133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vi-VN" sz="2133">
                    <a:latin typeface="Times New Roman" pitchFamily="18" charset="0"/>
                    <a:cs typeface="Times New Roman" pitchFamily="18" charset="0"/>
                  </a:rPr>
                  <a:t>2)</a:t>
                </a:r>
                <a:endParaRPr lang="vi-VN" sz="2133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75B44F-E018-4446-B726-6250D198B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00" y="5260466"/>
                <a:ext cx="2345947" cy="453137"/>
              </a:xfrm>
              <a:prstGeom prst="rect">
                <a:avLst/>
              </a:prstGeom>
              <a:blipFill>
                <a:blip r:embed="rId9"/>
                <a:stretch>
                  <a:fillRect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F34E4E-D399-4B61-B6BF-806DC3A134C3}"/>
                  </a:ext>
                </a:extLst>
              </p:cNvPr>
              <p:cNvSpPr/>
              <p:nvPr/>
            </p:nvSpPr>
            <p:spPr>
              <a:xfrm>
                <a:off x="3068993" y="4797389"/>
                <a:ext cx="24602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⇒ </m:t>
                      </m:r>
                      <m:r>
                        <a:rPr lang="vi-VN" sz="2400" i="1">
                          <a:latin typeface="Cambria Math"/>
                        </a:rPr>
                        <m:t>𝐴𝐻</m:t>
                      </m:r>
                      <m:r>
                        <a:rPr lang="vi-VN" sz="24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latin typeface="Cambria Math"/>
                            </a:rPr>
                            <m:t>𝑆𝐵𝐶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F34E4E-D399-4B61-B6BF-806DC3A13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93" y="4797389"/>
                <a:ext cx="246024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44E52A-2573-4E47-B3D9-5735241579BB}"/>
                  </a:ext>
                </a:extLst>
              </p:cNvPr>
              <p:cNvSpPr/>
              <p:nvPr/>
            </p:nvSpPr>
            <p:spPr>
              <a:xfrm>
                <a:off x="3026786" y="3415456"/>
                <a:ext cx="2628605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</a:t>
                </a:r>
                <a:r>
                  <a:rPr lang="fr-FR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fr-FR" sz="2400" i="1">
                                <a:latin typeface="Cambria Math"/>
                              </a:rPr>
                              <m:t>&amp;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𝐵𝐶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⊥</m:t>
                            </m:r>
                            <m:r>
                              <a:rPr lang="fr-FR" sz="24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</m:oMath>
                </a14:m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44E52A-2573-4E47-B3D9-573524157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86" y="3415456"/>
                <a:ext cx="2628605" cy="9161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A0AF65B-5BD8-404A-876F-25D0665A63AD}"/>
                  </a:ext>
                </a:extLst>
              </p:cNvPr>
              <p:cNvSpPr/>
              <p:nvPr/>
            </p:nvSpPr>
            <p:spPr>
              <a:xfrm>
                <a:off x="7654059" y="3588097"/>
                <a:ext cx="1723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fr-FR" sz="240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𝐵𝐶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fr-FR" sz="2400" i="1">
                        <a:latin typeface="Cambria Math"/>
                      </a:rPr>
                      <m:t>𝐴𝐻</m:t>
                    </m:r>
                  </m:oMath>
                </a14:m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A0AF65B-5BD8-404A-876F-25D0665A6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059" y="3588097"/>
                <a:ext cx="17231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61DD34-3CC8-401A-AC3C-6A533720976B}"/>
                  </a:ext>
                </a:extLst>
              </p:cNvPr>
              <p:cNvSpPr/>
              <p:nvPr/>
            </p:nvSpPr>
            <p:spPr>
              <a:xfrm>
                <a:off x="3132767" y="4371622"/>
                <a:ext cx="26909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fr-FR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vi-VN" sz="2400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𝑔𝑡</m:t>
                        </m:r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C61DD34-3CC8-401A-AC3C-6A5337209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767" y="4371622"/>
                <a:ext cx="2690929" cy="830997"/>
              </a:xfrm>
              <a:prstGeom prst="rect">
                <a:avLst/>
              </a:prstGeom>
              <a:blipFill>
                <a:blip r:embed="rId13"/>
                <a:stretch>
                  <a:fillRect l="-3628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749B6E-17C2-45D8-AD2C-9576E26C6CC9}"/>
                  </a:ext>
                </a:extLst>
              </p:cNvPr>
              <p:cNvSpPr/>
              <p:nvPr/>
            </p:nvSpPr>
            <p:spPr>
              <a:xfrm>
                <a:off x="5306605" y="4802870"/>
                <a:ext cx="246024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⇒</m:t>
                    </m:r>
                    <m:r>
                      <a:rPr lang="vi-VN" sz="2400" i="1">
                        <a:latin typeface="Cambria Math"/>
                      </a:rPr>
                      <m:t>𝐴𝐻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r>
                      <a:rPr lang="vi-VN" sz="2400" i="1">
                        <a:latin typeface="Cambria Math"/>
                      </a:rPr>
                      <m:t>𝑆𝐶</m:t>
                    </m:r>
                  </m:oMath>
                </a14:m>
                <a:r>
                  <a:rPr lang="vi-VN" sz="2133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vi-VN" sz="2133">
                    <a:latin typeface="Times New Roman" pitchFamily="18" charset="0"/>
                    <a:cs typeface="Times New Roman" pitchFamily="18" charset="0"/>
                  </a:rPr>
                  <a:t>1)</a:t>
                </a:r>
                <a:endParaRPr lang="vi-VN" sz="2133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3749B6E-17C2-45D8-AD2C-9576E26C6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05" y="4802870"/>
                <a:ext cx="2460244" cy="453137"/>
              </a:xfrm>
              <a:prstGeom prst="rect">
                <a:avLst/>
              </a:prstGeom>
              <a:blipFill>
                <a:blip r:embed="rId14"/>
                <a:stretch>
                  <a:fillRect b="-2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1A323F8-01F1-46DA-A94C-9D813CA52CFA}"/>
                  </a:ext>
                </a:extLst>
              </p:cNvPr>
              <p:cNvSpPr/>
              <p:nvPr/>
            </p:nvSpPr>
            <p:spPr>
              <a:xfrm>
                <a:off x="1611936" y="5724838"/>
                <a:ext cx="41524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⇒</m:t>
                    </m:r>
                  </m:oMath>
                </a14:m>
                <a:r>
                  <a:rPr lang="vi-V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/>
                      </a:rPr>
                      <m:t>𝑆𝐶</m:t>
                    </m:r>
                    <m:r>
                      <a:rPr lang="vi-VN" sz="24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/>
                          </a:rPr>
                          <m:t>𝐴𝐻𝐾</m:t>
                        </m:r>
                      </m:e>
                    </m:d>
                  </m:oMath>
                </a14:m>
                <a:r>
                  <a:rPr lang="vi-VN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1A323F8-01F1-46DA-A94C-9D813CA52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936" y="5724838"/>
                <a:ext cx="4152483" cy="461665"/>
              </a:xfrm>
              <a:prstGeom prst="rect">
                <a:avLst/>
              </a:prstGeom>
              <a:blipFill>
                <a:blip r:embed="rId15"/>
                <a:stretch>
                  <a:fillRect l="-2199" t="-11842" r="-132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B3B621-3EBB-48FD-A6EA-7B12B96DAD86}"/>
                  </a:ext>
                </a:extLst>
              </p:cNvPr>
              <p:cNvSpPr/>
              <p:nvPr/>
            </p:nvSpPr>
            <p:spPr>
              <a:xfrm>
                <a:off x="5544909" y="3552466"/>
                <a:ext cx="2220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/>
                        </a:rPr>
                        <m:t>⇒</m:t>
                      </m:r>
                      <m:r>
                        <a:rPr lang="fr-FR" sz="2400" i="1">
                          <a:latin typeface="Cambria Math"/>
                        </a:rPr>
                        <m:t>𝐵𝐶</m:t>
                      </m:r>
                      <m:r>
                        <a:rPr lang="fr-FR" sz="2400" i="1">
                          <a:latin typeface="Cambria Math"/>
                        </a:rPr>
                        <m:t>⊥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/>
                            </a:rPr>
                            <m:t>𝑆𝐴𝐵</m:t>
                          </m:r>
                        </m:e>
                      </m:d>
                    </m:oMath>
                  </m:oMathPara>
                </a14:m>
                <a:endParaRPr lang="vi-VN" sz="240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B3B621-3EBB-48FD-A6EA-7B12B96DA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09" y="3552466"/>
                <a:ext cx="222035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4FA56A90-2192-4C19-B5EE-21B215D149AA}"/>
              </a:ext>
            </a:extLst>
          </p:cNvPr>
          <p:cNvSpPr/>
          <p:nvPr/>
        </p:nvSpPr>
        <p:spPr>
          <a:xfrm>
            <a:off x="107869" y="2375039"/>
            <a:ext cx="776933" cy="53382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grpSp>
        <p:nvGrpSpPr>
          <p:cNvPr id="66" name="Group 5">
            <a:extLst>
              <a:ext uri="{FF2B5EF4-FFF2-40B4-BE49-F238E27FC236}">
                <a16:creationId xmlns:a16="http://schemas.microsoft.com/office/drawing/2014/main" id="{E68850F5-25E5-4DEE-80DA-BD9CB5327823}"/>
              </a:ext>
            </a:extLst>
          </p:cNvPr>
          <p:cNvGrpSpPr/>
          <p:nvPr/>
        </p:nvGrpSpPr>
        <p:grpSpPr>
          <a:xfrm>
            <a:off x="40453" y="83348"/>
            <a:ext cx="9826217" cy="913199"/>
            <a:chOff x="1268091" y="3326756"/>
            <a:chExt cx="11103001" cy="1940279"/>
          </a:xfrm>
        </p:grpSpPr>
        <p:sp>
          <p:nvSpPr>
            <p:cNvPr id="72" name="Rounded Rectangle 8">
              <a:extLst>
                <a:ext uri="{FF2B5EF4-FFF2-40B4-BE49-F238E27FC236}">
                  <a16:creationId xmlns:a16="http://schemas.microsoft.com/office/drawing/2014/main" id="{5F01277C-B420-41D3-8580-0BFA96214F2D}"/>
                </a:ext>
              </a:extLst>
            </p:cNvPr>
            <p:cNvSpPr/>
            <p:nvPr/>
          </p:nvSpPr>
          <p:spPr>
            <a:xfrm>
              <a:off x="1557471" y="3662995"/>
              <a:ext cx="10639167" cy="57829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3" name="Group 65">
              <a:extLst>
                <a:ext uri="{FF2B5EF4-FFF2-40B4-BE49-F238E27FC236}">
                  <a16:creationId xmlns:a16="http://schemas.microsoft.com/office/drawing/2014/main" id="{9D276E14-EFF6-4191-982E-319C6EA5C34D}"/>
                </a:ext>
              </a:extLst>
            </p:cNvPr>
            <p:cNvGrpSpPr/>
            <p:nvPr/>
          </p:nvGrpSpPr>
          <p:grpSpPr>
            <a:xfrm>
              <a:off x="1268091" y="3326756"/>
              <a:ext cx="11103001" cy="1940279"/>
              <a:chOff x="166396" y="8712046"/>
              <a:chExt cx="11103001" cy="1940279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ECDAAC64-8AD8-4982-A5EB-5BD1E8FD9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78"/>
                <a:ext cx="10884878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2B7998B6-7195-4111-B4EE-9FA9DB9E475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8" name="Freeform 45">
                  <a:extLst>
                    <a:ext uri="{FF2B5EF4-FFF2-40B4-BE49-F238E27FC236}">
                      <a16:creationId xmlns:a16="http://schemas.microsoft.com/office/drawing/2014/main" id="{2C963EE5-2593-4B17-B972-20AE5539A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46">
                  <a:extLst>
                    <a:ext uri="{FF2B5EF4-FFF2-40B4-BE49-F238E27FC236}">
                      <a16:creationId xmlns:a16="http://schemas.microsoft.com/office/drawing/2014/main" id="{4BB3D6B9-CB85-48D5-8A5C-F32D307BB5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47">
                  <a:extLst>
                    <a:ext uri="{FF2B5EF4-FFF2-40B4-BE49-F238E27FC236}">
                      <a16:creationId xmlns:a16="http://schemas.microsoft.com/office/drawing/2014/main" id="{93C649C1-1122-439E-B42D-D193889814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48">
                  <a:extLst>
                    <a:ext uri="{FF2B5EF4-FFF2-40B4-BE49-F238E27FC236}">
                      <a16:creationId xmlns:a16="http://schemas.microsoft.com/office/drawing/2014/main" id="{C13B4C01-7CE7-48CF-9B36-CB2D9172EA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9">
                  <a:extLst>
                    <a:ext uri="{FF2B5EF4-FFF2-40B4-BE49-F238E27FC236}">
                      <a16:creationId xmlns:a16="http://schemas.microsoft.com/office/drawing/2014/main" id="{636D1927-FB61-41E2-8F99-C593297D7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50">
                  <a:extLst>
                    <a:ext uri="{FF2B5EF4-FFF2-40B4-BE49-F238E27FC236}">
                      <a16:creationId xmlns:a16="http://schemas.microsoft.com/office/drawing/2014/main" id="{27C4EDB9-A045-4473-8CC6-779A269A1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51">
                  <a:extLst>
                    <a:ext uri="{FF2B5EF4-FFF2-40B4-BE49-F238E27FC236}">
                      <a16:creationId xmlns:a16="http://schemas.microsoft.com/office/drawing/2014/main" id="{3859BD69-DFE5-4D6C-ABC2-760F39A8E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52">
                  <a:extLst>
                    <a:ext uri="{FF2B5EF4-FFF2-40B4-BE49-F238E27FC236}">
                      <a16:creationId xmlns:a16="http://schemas.microsoft.com/office/drawing/2014/main" id="{83E5B6E7-484F-44E9-BED6-C41C4EB229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Rectangle 53">
                  <a:extLst>
                    <a:ext uri="{FF2B5EF4-FFF2-40B4-BE49-F238E27FC236}">
                      <a16:creationId xmlns:a16="http://schemas.microsoft.com/office/drawing/2014/main" id="{B5448C34-97DE-450F-AF49-B05E5D1819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Rectangle 54">
                  <a:extLst>
                    <a:ext uri="{FF2B5EF4-FFF2-40B4-BE49-F238E27FC236}">
                      <a16:creationId xmlns:a16="http://schemas.microsoft.com/office/drawing/2014/main" id="{CC5CED10-7CB7-47A4-B2BB-2ADCA2ACE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5">
                  <a:extLst>
                    <a:ext uri="{FF2B5EF4-FFF2-40B4-BE49-F238E27FC236}">
                      <a16:creationId xmlns:a16="http://schemas.microsoft.com/office/drawing/2014/main" id="{76E5EA51-FDDC-4FE4-AFA4-D54ABF54E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56">
                  <a:extLst>
                    <a:ext uri="{FF2B5EF4-FFF2-40B4-BE49-F238E27FC236}">
                      <a16:creationId xmlns:a16="http://schemas.microsoft.com/office/drawing/2014/main" id="{8E79E21A-107D-4B8F-ABB9-F6BF307584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48D68BC-76C5-4C8E-B54B-FD160AC06ACD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0337283" cy="194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DẠNG 2: CM Đ</a:t>
                </a:r>
                <a:r>
                  <a:rPr lang="vi-VN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ỜNG THẲNG VUÔNG  GÓC VỚI MẶT PHẲNG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90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9" grpId="0"/>
      <p:bldP spid="4" grpId="0"/>
      <p:bldP spid="17" grpId="0"/>
      <p:bldP spid="18" grpId="0"/>
      <p:bldP spid="5" grpId="0"/>
      <p:bldP spid="11" grpId="0"/>
      <p:bldP spid="13" grpId="0"/>
      <p:bldP spid="15" grpId="0"/>
      <p:bldP spid="16" grpId="0"/>
      <p:bldP spid="22" grpId="0"/>
      <p:bldP spid="39" grpId="0"/>
      <p:bldP spid="42" grpId="0"/>
      <p:bldP spid="45" grpId="0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5756" y="2573257"/>
            <a:ext cx="11926984" cy="4355875"/>
            <a:chOff x="184495" y="3602024"/>
            <a:chExt cx="11926984" cy="468082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2803" y="31480"/>
            <a:ext cx="11906394" cy="1811953"/>
            <a:chOff x="480509" y="1592885"/>
            <a:chExt cx="23340845" cy="185771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80509" y="1592885"/>
              <a:ext cx="23340845" cy="18577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0509" y="1617993"/>
              <a:ext cx="3593007" cy="835088"/>
              <a:chOff x="480509" y="1617993"/>
              <a:chExt cx="3593007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9" y="1617993"/>
                <a:ext cx="2875497" cy="53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62629" y="3305492"/>
                <a:ext cx="11711007" cy="2223038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𝑨𝑪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𝑩𝑫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𝑨𝑪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𝑺𝑶</m:t>
                            </m:r>
                          </m:e>
                        </m:eqAr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𝑰𝑱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𝑰𝑱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𝑺𝑩𝑫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29" y="3305492"/>
                <a:ext cx="11711007" cy="2223038"/>
              </a:xfrm>
              <a:prstGeom prst="rect">
                <a:avLst/>
              </a:prstGeom>
              <a:blipFill>
                <a:blip r:embed="rId2"/>
                <a:stretch>
                  <a:fillRect t="-2740" b="-6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759536" y="294007"/>
                <a:ext cx="1117901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thoi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𝑺𝑶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𝑱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, 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36" y="294007"/>
                <a:ext cx="11179015" cy="1384995"/>
              </a:xfrm>
              <a:prstGeom prst="rect">
                <a:avLst/>
              </a:prstGeom>
              <a:blipFill>
                <a:blip r:embed="rId3"/>
                <a:stretch>
                  <a:fillRect l="-1146" t="-4405" r="-11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80D62A1-551F-4EEB-9239-B280AE1BA0CC}"/>
              </a:ext>
            </a:extLst>
          </p:cNvPr>
          <p:cNvGrpSpPr/>
          <p:nvPr/>
        </p:nvGrpSpPr>
        <p:grpSpPr>
          <a:xfrm>
            <a:off x="27136" y="1870296"/>
            <a:ext cx="11936957" cy="1127893"/>
            <a:chOff x="72068" y="1800156"/>
            <a:chExt cx="11936957" cy="1127893"/>
          </a:xfrm>
        </p:grpSpPr>
        <p:grpSp>
          <p:nvGrpSpPr>
            <p:cNvPr id="12" name="Group 11"/>
            <p:cNvGrpSpPr/>
            <p:nvPr/>
          </p:nvGrpSpPr>
          <p:grpSpPr>
            <a:xfrm>
              <a:off x="72068" y="1827156"/>
              <a:ext cx="2885460" cy="725940"/>
              <a:chOff x="277163" y="1182823"/>
              <a:chExt cx="3352547" cy="726033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31850" y="1182823"/>
                <a:ext cx="309786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77163" y="1208446"/>
                <a:ext cx="667167" cy="5792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1077226" y="1218323"/>
                    <a:ext cx="2259523" cy="6905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𝑰𝑱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⊥(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𝑺𝑨𝑩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7226" y="1218323"/>
                    <a:ext cx="2259523" cy="6905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3174821" y="1829301"/>
              <a:ext cx="2857856" cy="664917"/>
              <a:chOff x="4741795" y="1193853"/>
              <a:chExt cx="2763828" cy="665002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945303" y="1193853"/>
                <a:ext cx="256032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741795" y="1216043"/>
                <a:ext cx="519717" cy="58053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5391637" y="1239119"/>
                    <a:ext cx="1849691" cy="6197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𝑪𝑫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𝑺𝑨𝑫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637" y="1239119"/>
                    <a:ext cx="1849691" cy="61973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6233046" y="1829302"/>
              <a:ext cx="2834386" cy="690445"/>
              <a:chOff x="7661192" y="1189468"/>
              <a:chExt cx="4337047" cy="69053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951738" y="1193853"/>
                <a:ext cx="4046501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661192" y="1222823"/>
                <a:ext cx="825419" cy="5309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529045" y="1189468"/>
                    <a:ext cx="3152059" cy="6905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𝑰𝑱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⊥(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𝑺𝑩𝑫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799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9045" y="1189468"/>
                    <a:ext cx="3152059" cy="6905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582464-7556-4DD5-BDC7-3D5B22274191}"/>
                </a:ext>
              </a:extLst>
            </p:cNvPr>
            <p:cNvGrpSpPr/>
            <p:nvPr/>
          </p:nvGrpSpPr>
          <p:grpSpPr>
            <a:xfrm>
              <a:off x="9211528" y="1800156"/>
              <a:ext cx="2797497" cy="672556"/>
              <a:chOff x="9249093" y="1877326"/>
              <a:chExt cx="2797497" cy="67255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249093" y="1932695"/>
                <a:ext cx="2797497" cy="617187"/>
                <a:chOff x="9270337" y="1184615"/>
                <a:chExt cx="2759014" cy="61726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469031" y="1184615"/>
                  <a:ext cx="256032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9270337" y="1214335"/>
                  <a:ext cx="550926" cy="53973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199" dirty="0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38B5DA-BE02-4F19-BDE1-57D02046E08E}"/>
                  </a:ext>
                </a:extLst>
              </p:cNvPr>
              <p:cNvSpPr txBox="1"/>
              <p:nvPr/>
            </p:nvSpPr>
            <p:spPr>
              <a:xfrm>
                <a:off x="9807703" y="1877326"/>
                <a:ext cx="1627776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endParaRPr lang="en-US" sz="2799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949063" y="1919888"/>
                  <a:ext cx="2059962" cy="1008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𝑩𝑫</m:t>
                        </m:r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⊥(</m:t>
                        </m:r>
                        <m:r>
                          <a:rPr lang="en-US" sz="2400" b="1" smtClean="0"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9063" y="1919888"/>
                  <a:ext cx="2059962" cy="10081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139248" y="2818179"/>
            <a:ext cx="0" cy="4110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DE9E4DF8-DBAD-4A26-B3DE-C9D475C3B5F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13" y="2885080"/>
            <a:ext cx="4886430" cy="38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C7F73367-F851-4A5F-8990-B3B1955C35E2}"/>
              </a:ext>
            </a:extLst>
          </p:cNvPr>
          <p:cNvSpPr/>
          <p:nvPr/>
        </p:nvSpPr>
        <p:spPr>
          <a:xfrm>
            <a:off x="6188113" y="1917530"/>
            <a:ext cx="539435" cy="5308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2721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0433" y="2542163"/>
            <a:ext cx="11926984" cy="4119775"/>
            <a:chOff x="184495" y="3602024"/>
            <a:chExt cx="11926984" cy="468082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85606" y="-24739"/>
            <a:ext cx="11906394" cy="1811953"/>
            <a:chOff x="480509" y="1592885"/>
            <a:chExt cx="23340845" cy="185771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80509" y="1592885"/>
              <a:ext cx="23340845" cy="18577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0509" y="1647222"/>
              <a:ext cx="3480018" cy="805859"/>
              <a:chOff x="480509" y="1647222"/>
              <a:chExt cx="3480018" cy="80585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085030" y="1675399"/>
                <a:ext cx="2875497" cy="53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72068" y="3324854"/>
                <a:ext cx="5872239" cy="2753312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/>
                  <a:t>Ta có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:  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𝑺𝑨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⊥(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𝑺𝑨𝑩</m:t>
                        </m:r>
                      </m:e>
                    </m:d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 err="1"/>
                  <a:t>Mà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𝑪𝑬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//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⊥(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𝑺𝑨𝑩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𝑪𝑬</m:t>
                    </m:r>
                  </m:oMath>
                </a14:m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𝑺𝑨𝑩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8" y="3324854"/>
                <a:ext cx="5872239" cy="2753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62545F-19E1-4955-9C45-EC6C71CF9CE1}"/>
              </a:ext>
            </a:extLst>
          </p:cNvPr>
          <p:cNvGrpSpPr/>
          <p:nvPr/>
        </p:nvGrpSpPr>
        <p:grpSpPr>
          <a:xfrm>
            <a:off x="72068" y="1800156"/>
            <a:ext cx="11936957" cy="814639"/>
            <a:chOff x="72068" y="1800156"/>
            <a:chExt cx="11936957" cy="814639"/>
          </a:xfrm>
        </p:grpSpPr>
        <p:grpSp>
          <p:nvGrpSpPr>
            <p:cNvPr id="12" name="Group 11"/>
            <p:cNvGrpSpPr/>
            <p:nvPr/>
          </p:nvGrpSpPr>
          <p:grpSpPr>
            <a:xfrm>
              <a:off x="72068" y="1852776"/>
              <a:ext cx="2854174" cy="759905"/>
              <a:chOff x="277163" y="1208446"/>
              <a:chExt cx="3316196" cy="760002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95499" y="1245047"/>
                <a:ext cx="309786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77163" y="1208446"/>
                <a:ext cx="667167" cy="5792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912567" y="1277914"/>
                    <a:ext cx="2478927" cy="6905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𝑪𝑬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⊥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𝑺𝑨𝑩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2567" y="1277914"/>
                    <a:ext cx="2478927" cy="69053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/>
            <p:cNvGrpSpPr/>
            <p:nvPr/>
          </p:nvGrpSpPr>
          <p:grpSpPr>
            <a:xfrm>
              <a:off x="2931074" y="1881097"/>
              <a:ext cx="3566285" cy="693840"/>
              <a:chOff x="4506067" y="1245657"/>
              <a:chExt cx="3448949" cy="69392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704688" y="1245657"/>
                <a:ext cx="3023472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506067" y="1257977"/>
                <a:ext cx="519717" cy="58053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742450" y="1249053"/>
                    <a:ext cx="3212566" cy="6905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𝜟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𝑺𝑫𝑪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vu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ô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2800" b="1" i="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ạ</m:t>
                          </m:r>
                          <m:r>
                            <m:rPr>
                              <m:nor/>
                            </m:rPr>
                            <a:rPr lang="en-US" sz="2800" b="1" i="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800" b="1" i="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50" y="1249053"/>
                    <a:ext cx="3212566" cy="69053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6278494" y="1896437"/>
              <a:ext cx="2937284" cy="718358"/>
              <a:chOff x="7730734" y="1256613"/>
              <a:chExt cx="4494497" cy="718452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8178730" y="1256613"/>
                <a:ext cx="4046501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730734" y="1313832"/>
                <a:ext cx="825419" cy="53094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438403" y="1284530"/>
                    <a:ext cx="3339096" cy="6905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lnSpc>
                        <a:spcPct val="115000"/>
                      </a:lnSpc>
                      <a:spcAft>
                        <a:spcPts val="800"/>
                      </a:spcAft>
                      <a:defRPr sz="3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𝑪𝑩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𝑺𝑨𝑩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799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8403" y="1284530"/>
                    <a:ext cx="3339096" cy="69053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582464-7556-4DD5-BDC7-3D5B22274191}"/>
                </a:ext>
              </a:extLst>
            </p:cNvPr>
            <p:cNvGrpSpPr/>
            <p:nvPr/>
          </p:nvGrpSpPr>
          <p:grpSpPr>
            <a:xfrm>
              <a:off x="9211528" y="1800156"/>
              <a:ext cx="2797497" cy="672556"/>
              <a:chOff x="9249093" y="1877326"/>
              <a:chExt cx="2797497" cy="67255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9249093" y="1932695"/>
                <a:ext cx="2797497" cy="617187"/>
                <a:chOff x="9270337" y="1184615"/>
                <a:chExt cx="2759014" cy="61726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469031" y="1184615"/>
                  <a:ext cx="256032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9270337" y="1214335"/>
                  <a:ext cx="550926" cy="53973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199" dirty="0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38B5DA-BE02-4F19-BDE1-57D02046E08E}"/>
                  </a:ext>
                </a:extLst>
              </p:cNvPr>
              <p:cNvSpPr txBox="1"/>
              <p:nvPr/>
            </p:nvSpPr>
            <p:spPr>
              <a:xfrm>
                <a:off x="9807703" y="1877326"/>
                <a:ext cx="1627776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endParaRPr lang="en-US" sz="2799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103358" y="213244"/>
                <a:ext cx="10935828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chóp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thang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58" y="213244"/>
                <a:ext cx="10935828" cy="1969770"/>
              </a:xfrm>
              <a:prstGeom prst="rect">
                <a:avLst/>
              </a:prstGeom>
              <a:blipFill>
                <a:blip r:embed="rId6"/>
                <a:stretch>
                  <a:fillRect l="-1171" t="-3406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2D9298-1A5D-4DB7-BDA5-BD40475C8591}"/>
                  </a:ext>
                </a:extLst>
              </p:cNvPr>
              <p:cNvSpPr txBox="1"/>
              <p:nvPr/>
            </p:nvSpPr>
            <p:spPr>
              <a:xfrm>
                <a:off x="9949063" y="1919888"/>
                <a:ext cx="2059962" cy="619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𝑪𝑬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𝑺𝑪𝑫</m:t>
                      </m:r>
                      <m:r>
                        <a:rPr lang="en-US" sz="24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52D9298-1A5D-4DB7-BDA5-BD40475C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063" y="1919888"/>
                <a:ext cx="2059962" cy="619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123925" y="2773809"/>
            <a:ext cx="0" cy="3888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25045210-404F-4B0F-AC2C-4BCBD2DA1B1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32" y="2818179"/>
            <a:ext cx="4515493" cy="390978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C4A035B-48ED-43EC-8BBF-998590E90921}"/>
              </a:ext>
            </a:extLst>
          </p:cNvPr>
          <p:cNvSpPr/>
          <p:nvPr/>
        </p:nvSpPr>
        <p:spPr>
          <a:xfrm>
            <a:off x="40075" y="1856329"/>
            <a:ext cx="574215" cy="5791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37936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5751" y="3155811"/>
            <a:ext cx="11926984" cy="3621038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D03E0B-ADAA-48B4-BDC4-F453D6168B04}"/>
              </a:ext>
            </a:extLst>
          </p:cNvPr>
          <p:cNvGrpSpPr/>
          <p:nvPr/>
        </p:nvGrpSpPr>
        <p:grpSpPr>
          <a:xfrm>
            <a:off x="196972" y="75845"/>
            <a:ext cx="11913477" cy="1944517"/>
            <a:chOff x="109375" y="59786"/>
            <a:chExt cx="11913477" cy="194451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32539" y="59786"/>
              <a:ext cx="11890313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67969"/>
              <a:ext cx="1832828" cy="814519"/>
              <a:chOff x="480509" y="1617993"/>
              <a:chExt cx="3593007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9" y="1617993"/>
                <a:ext cx="2875497" cy="536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7191" y="5198358"/>
                <a:ext cx="7428364" cy="1538877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 (1)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(2):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𝑴𝑵</m:t>
                    </m:r>
                  </m:oMath>
                </a14:m>
                <a:r>
                  <a:rPr lang="en-US" sz="2800" b="1" i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1" y="5198358"/>
                <a:ext cx="7428364" cy="1538877"/>
              </a:xfrm>
              <a:prstGeom prst="rect">
                <a:avLst/>
              </a:prstGeom>
              <a:blipFill>
                <a:blip r:embed="rId2"/>
                <a:stretch>
                  <a:fillRect t="-4365" b="-9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241122" y="15108"/>
                <a:ext cx="11663372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lăng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trụ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trực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 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22" y="15108"/>
                <a:ext cx="11663372" cy="2431435"/>
              </a:xfrm>
              <a:prstGeom prst="rect">
                <a:avLst/>
              </a:prstGeom>
              <a:blipFill>
                <a:blip r:embed="rId3"/>
                <a:stretch>
                  <a:fillRect r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192194" y="2192488"/>
            <a:ext cx="11781442" cy="751889"/>
            <a:chOff x="213063" y="1826374"/>
            <a:chExt cx="11781442" cy="7518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51889"/>
              <a:chOff x="227583" y="1800156"/>
              <a:chExt cx="11781442" cy="7518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2885460" cy="725941"/>
                <a:chOff x="277163" y="1182823"/>
                <a:chExt cx="3352547" cy="726034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077226" y="1218323"/>
                      <a:ext cx="2478927" cy="6905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7226" y="1218323"/>
                      <a:ext cx="2478927" cy="69053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014279" cy="641845"/>
                <a:chOff x="4741795" y="1193853"/>
                <a:chExt cx="2915105" cy="641927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3"/>
                      <a:ext cx="2500580" cy="6197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3"/>
                      <a:ext cx="2500580" cy="61973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29302"/>
                <a:ext cx="2947917" cy="690445"/>
                <a:chOff x="7661192" y="1189468"/>
                <a:chExt cx="4510767" cy="69053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759577" y="1948891"/>
                  <a:ext cx="2059962" cy="619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𝑴𝑵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9577" y="1948891"/>
                  <a:ext cx="2059962" cy="6196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7709790" y="3361706"/>
            <a:ext cx="0" cy="3403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9200561" y="2281705"/>
            <a:ext cx="558610" cy="5396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72CC1B-B0A8-40AD-AAB1-6ADDB835600A}"/>
                  </a:ext>
                </a:extLst>
              </p:cNvPr>
              <p:cNvSpPr/>
              <p:nvPr/>
            </p:nvSpPr>
            <p:spPr>
              <a:xfrm>
                <a:off x="210781" y="3680358"/>
                <a:ext cx="7409744" cy="1538877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marL="228600" marR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BC)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(1)</a:t>
                </a:r>
              </a:p>
              <a:p>
                <a:pPr marL="22860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H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GB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C72CC1B-B0A8-40AD-AAB1-6ADDB8356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1" y="3680358"/>
                <a:ext cx="7409744" cy="1538877"/>
              </a:xfrm>
              <a:prstGeom prst="rect">
                <a:avLst/>
              </a:prstGeom>
              <a:blipFill>
                <a:blip r:embed="rId8"/>
                <a:stretch>
                  <a:fillRect t="-4365" r="-1646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594F84-12D6-46FF-A561-4714F3053C3A}"/>
              </a:ext>
            </a:extLst>
          </p:cNvPr>
          <p:cNvCxnSpPr>
            <a:cxnSpLocks/>
          </p:cNvCxnSpPr>
          <p:nvPr/>
        </p:nvCxnSpPr>
        <p:spPr>
          <a:xfrm>
            <a:off x="8556645" y="7228396"/>
            <a:ext cx="1716258" cy="56331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571D2BB6-A11C-4CF0-9531-A0FFE294E7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08" y="2729379"/>
            <a:ext cx="5250703" cy="42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0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5751" y="3155811"/>
            <a:ext cx="11926984" cy="3621038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234165" y="94612"/>
            <a:ext cx="11868570" cy="2073221"/>
            <a:chOff x="105865" y="67969"/>
            <a:chExt cx="12056815" cy="196456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5865" y="88019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67969"/>
              <a:ext cx="1919588" cy="814519"/>
              <a:chOff x="480509" y="1617993"/>
              <a:chExt cx="3763088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763088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8" y="1617993"/>
                <a:ext cx="2875496" cy="508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-98470" y="3987547"/>
                <a:ext cx="6194470" cy="1992206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𝑩𝑫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𝑨𝑶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𝑩𝑫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𝑶</m:t>
                            </m:r>
                          </m:e>
                        </m:eqAr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𝑩𝑫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𝑩𝑫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470" y="3987547"/>
                <a:ext cx="6194470" cy="1992206"/>
              </a:xfrm>
              <a:prstGeom prst="rect">
                <a:avLst/>
              </a:prstGeom>
              <a:blipFill>
                <a:blip r:embed="rId2"/>
                <a:stretch>
                  <a:fillRect b="-7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745618" y="106371"/>
                <a:ext cx="11179015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hộp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𝑫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  <m:r>
                      <a:rPr lang="en-GB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18" y="106371"/>
                <a:ext cx="11179015" cy="2431435"/>
              </a:xfrm>
              <a:prstGeom prst="rect">
                <a:avLst/>
              </a:prstGeom>
              <a:blipFill>
                <a:blip r:embed="rId3"/>
                <a:stretch>
                  <a:fillRect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192194" y="2192488"/>
            <a:ext cx="11938349" cy="742519"/>
            <a:chOff x="213063" y="1826374"/>
            <a:chExt cx="11938349" cy="7425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38307"/>
              <a:chOff x="227583" y="1800156"/>
              <a:chExt cx="11781442" cy="73830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3001475" cy="712359"/>
                <a:chOff x="277163" y="1182823"/>
                <a:chExt cx="3487342" cy="71245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3" y="1204739"/>
                      <a:ext cx="2949562" cy="6905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𝑪𝑫</m:t>
                            </m:r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𝑶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3" y="1204739"/>
                      <a:ext cx="2949562" cy="69053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014279" cy="641844"/>
                <a:chOff x="4741795" y="1193853"/>
                <a:chExt cx="2915105" cy="641926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3"/>
                      <a:ext cx="2500580" cy="61973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24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𝑶</m:t>
                            </m:r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3"/>
                      <a:ext cx="2500580" cy="61973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29302"/>
                <a:ext cx="2947917" cy="690445"/>
                <a:chOff x="7661192" y="1189468"/>
                <a:chExt cx="4510767" cy="69053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𝑨𝑫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8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𝑶</m:t>
                                </m:r>
                              </m:e>
                            </m:d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612793" y="1949236"/>
                  <a:ext cx="2538619" cy="619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⊥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793" y="1949236"/>
                  <a:ext cx="2538619" cy="6196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187576" y="3373545"/>
            <a:ext cx="0" cy="340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3123922" y="2248462"/>
            <a:ext cx="564844" cy="60420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FF848D7-BCE1-4473-86DC-32FF48AF75A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307" y="3587091"/>
            <a:ext cx="3752621" cy="3129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0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3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2002" y="2679173"/>
            <a:ext cx="11847996" cy="4177019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54967" y="78375"/>
            <a:ext cx="11690644" cy="1803223"/>
            <a:chOff x="109375" y="67969"/>
            <a:chExt cx="12080576" cy="197632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33136" y="99781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67969"/>
              <a:ext cx="1832828" cy="814519"/>
              <a:chOff x="480509" y="1617993"/>
              <a:chExt cx="3593007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8" y="1617993"/>
                <a:ext cx="2875498" cy="587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58161" y="3395160"/>
                <a:ext cx="5784863" cy="323870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/>
                  <a:t>Ta </a:t>
                </a:r>
                <a:r>
                  <a:rPr lang="en-US" sz="2800" b="1" dirty="0" err="1"/>
                  <a:t>có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𝐒𝐀</m:t>
                            </m:r>
                          </m:e>
                        </m:eqAr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𝐒𝐀𝐁</m:t>
                        </m:r>
                      </m:e>
                    </m:d>
                  </m:oMath>
                </a14:m>
                <a:r>
                  <a:rPr lang="en-US" sz="2800" b="1" dirty="0"/>
                  <a:t>.</a:t>
                </a: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/>
                  <a:t>Mà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𝐌𝐍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2800" b="1" dirty="0"/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/>
                  <a:t> </a:t>
                </a:r>
                <a:r>
                  <a:rPr lang="en-US" sz="2800" b="1" dirty="0" err="1"/>
                  <a:t>Suy</a:t>
                </a:r>
                <a:r>
                  <a:rPr lang="en-US" sz="2800" b="1" dirty="0"/>
                  <a:t> ra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𝐌𝐍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𝐒𝐀𝐁</m:t>
                        </m:r>
                      </m:e>
                    </m:d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1" i="0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𝐬𝐮𝐲</m:t>
                    </m:r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𝐫𝐚</m:t>
                    </m:r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𝐌𝐍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MA,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𝐌𝐍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𝐒𝐁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ĐÁ A, B, C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D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61" y="3395160"/>
                <a:ext cx="5784863" cy="3238701"/>
              </a:xfrm>
              <a:prstGeom prst="rect">
                <a:avLst/>
              </a:prstGeom>
              <a:blipFill>
                <a:blip r:embed="rId2"/>
                <a:stretch>
                  <a:fillRect l="-2107" r="-421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415732" y="227226"/>
                <a:ext cx="11366132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𝐀𝐁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𝐒𝐁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𝐒𝐂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SAI?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32" y="227226"/>
                <a:ext cx="11366132" cy="1969770"/>
              </a:xfrm>
              <a:prstGeom prst="rect">
                <a:avLst/>
              </a:prstGeom>
              <a:blipFill>
                <a:blip r:embed="rId3"/>
                <a:stretch>
                  <a:fillRect l="-1072" r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192476" y="1997756"/>
            <a:ext cx="11807048" cy="741776"/>
            <a:chOff x="213063" y="1826374"/>
            <a:chExt cx="11890759" cy="7417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41776"/>
              <a:chOff x="227583" y="1800156"/>
              <a:chExt cx="11781442" cy="74177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3001475" cy="712359"/>
                <a:chOff x="277163" y="1182823"/>
                <a:chExt cx="3487342" cy="71245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2" y="1204739"/>
                      <a:ext cx="2949563" cy="6905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𝐌𝐍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𝐀𝐌</m:t>
                            </m:r>
                            <m:r>
                              <m:rPr>
                                <m:nor/>
                              </m:rPr>
                              <a:rPr lang="en-US" b="1" dirty="0"/>
                              <m:t>.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2" y="1204739"/>
                      <a:ext cx="2949563" cy="69053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014279" cy="712632"/>
                <a:chOff x="4741795" y="1193853"/>
                <a:chExt cx="2915105" cy="71272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3"/>
                      <a:ext cx="2500580" cy="690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𝐌𝐍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𝐒𝐀𝐁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1" dirty="0"/>
                              <m:t>.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3"/>
                      <a:ext cx="2500580" cy="69053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33686"/>
                <a:ext cx="2834386" cy="702839"/>
                <a:chOff x="7661192" y="1193853"/>
                <a:chExt cx="4337047" cy="702931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194744" y="1206249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altLang="en-US" sz="2800" b="1" i="0" dirty="0">
                                <a:ea typeface="Calibri" panose="020F0502020204030204" pitchFamily="34" charset="0"/>
                              </a:rPr>
                              <m:t>MN</m:t>
                            </m:r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en-US" altLang="en-US" sz="2800" b="1" i="0" dirty="0" smtClean="0">
                                <a:ea typeface="Calibri" panose="020F0502020204030204" pitchFamily="34" charset="0"/>
                              </a:rPr>
                              <m:t>SB</m:t>
                            </m:r>
                            <m:r>
                              <m:rPr>
                                <m:nor/>
                              </m:rPr>
                              <a:rPr lang="en-US" alt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i="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94744" y="1206249"/>
                      <a:ext cx="3642916" cy="69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565203" y="1872300"/>
                  <a:ext cx="2538619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sz="2800" b="1" i="0" dirty="0">
                            <a:ea typeface="Calibri" panose="020F0502020204030204" pitchFamily="34" charset="0"/>
                          </a:rPr>
                          <m:t>MN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en-US" altLang="en-US" sz="2800" b="1" i="0" dirty="0" smtClean="0"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sz="2800" b="1" i="0" dirty="0">
                            <a:ea typeface="Calibri" panose="020F0502020204030204" pitchFamily="34" charset="0"/>
                          </a:rPr>
                          <m:t>SAC</m:t>
                        </m:r>
                        <m:r>
                          <m:rPr>
                            <m:nor/>
                          </m:rPr>
                          <a:rPr lang="en-US" altLang="en-US" sz="2800" b="1" i="0" dirty="0" smtClean="0">
                            <a:ea typeface="Calibri" panose="020F050202020403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en-US" sz="2800" b="1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i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03" y="1872300"/>
                  <a:ext cx="2538619" cy="6904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344204" y="3063282"/>
            <a:ext cx="0" cy="3403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9114942" y="2063070"/>
            <a:ext cx="590614" cy="61718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17357C3-1755-439A-BC1A-15D038008D1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98" y="3384942"/>
            <a:ext cx="4744796" cy="3112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6D84DB-79BB-48F0-8008-9E174D6622DF}"/>
              </a:ext>
            </a:extLst>
          </p:cNvPr>
          <p:cNvCxnSpPr>
            <a:cxnSpLocks/>
          </p:cNvCxnSpPr>
          <p:nvPr/>
        </p:nvCxnSpPr>
        <p:spPr>
          <a:xfrm flipV="1">
            <a:off x="7284203" y="4897464"/>
            <a:ext cx="449451" cy="154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5016" y="3001568"/>
            <a:ext cx="11758732" cy="3621038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-3461" y="-1893"/>
            <a:ext cx="12183012" cy="2057440"/>
            <a:chOff x="109375" y="83050"/>
            <a:chExt cx="12080576" cy="196124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33136" y="99781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83050"/>
              <a:ext cx="2069796" cy="799439"/>
              <a:chOff x="480509" y="1633454"/>
              <a:chExt cx="4057550" cy="81962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840923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05318" y="1633454"/>
                <a:ext cx="3432741" cy="51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65016" y="4250591"/>
                <a:ext cx="5989669" cy="1638263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𝑻𝒂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ó: </m:t>
                    </m:r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𝑰𝑱</m:t>
                            </m:r>
                            <m:r>
                              <a:rPr lang="en-GB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//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𝑺𝑴</m:t>
                            </m:r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𝑺𝑴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𝑨𝑩𝑪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𝑰𝑱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6" y="4250591"/>
                <a:ext cx="5989669" cy="1638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506918" y="256400"/>
                <a:ext cx="1224549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𝑺𝑴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𝑺𝑪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𝑪𝑴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18" y="256400"/>
                <a:ext cx="12245494" cy="2077492"/>
              </a:xfrm>
              <a:prstGeom prst="rect">
                <a:avLst/>
              </a:prstGeom>
              <a:blipFill>
                <a:blip r:embed="rId3"/>
                <a:stretch>
                  <a:fillRect l="-1244" t="-4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325248" y="2179395"/>
            <a:ext cx="11854303" cy="813307"/>
            <a:chOff x="213063" y="1826374"/>
            <a:chExt cx="11938349" cy="81330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19591"/>
              <a:chOff x="227583" y="1800156"/>
              <a:chExt cx="11781442" cy="71959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3228522" cy="617189"/>
                <a:chOff x="277163" y="1182823"/>
                <a:chExt cx="3751143" cy="61726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1078743" y="1203193"/>
                      <a:ext cx="2949563" cy="545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14:m>
                        <m:oMath xmlns:m="http://schemas.openxmlformats.org/officeDocument/2006/math"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𝑰𝑱</m:t>
                          </m:r>
                          <m:r>
                            <a:rPr lang="en-US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d>
                        </m:oMath>
                      </a14:m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8743" y="1203193"/>
                      <a:ext cx="2949563" cy="54566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7778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312929" cy="617189"/>
                <a:chOff x="4741795" y="1193853"/>
                <a:chExt cx="3203929" cy="61726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445144" y="1218988"/>
                      <a:ext cx="2500580" cy="5456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14:m>
                        <m:oMath xmlns:m="http://schemas.openxmlformats.org/officeDocument/2006/math">
                          <m:r>
                            <a:rPr lang="en-US" sz="28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𝑰𝑴</m:t>
                          </m:r>
                          <m:r>
                            <a:rPr lang="en-US" sz="2800" b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d>
                        </m:oMath>
                      </a14:m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5144" y="1218988"/>
                      <a:ext cx="2500580" cy="54566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7778" b="-2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29302"/>
                <a:ext cx="2947917" cy="690445"/>
                <a:chOff x="7661192" y="1189468"/>
                <a:chExt cx="4510767" cy="69053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𝑺𝑱</m:t>
                            </m:r>
                            <m:r>
                              <a:rPr lang="en-US" sz="2800" b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𝑨𝑩𝑪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bg1"/>
                                </a:solidFill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29043" y="1189468"/>
                      <a:ext cx="3642916" cy="69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612793" y="1949236"/>
                  <a:ext cx="2538619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𝑺𝑨</m:t>
                        </m:r>
                        <m:r>
                          <a:rPr lang="en-US" sz="28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2793" y="1949236"/>
                  <a:ext cx="2538619" cy="6904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195292" y="3219302"/>
            <a:ext cx="0" cy="340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298761" y="2225710"/>
            <a:ext cx="621943" cy="61226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A58E3F4-F33A-4637-969F-AB41F026775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8" y="3750365"/>
            <a:ext cx="3379304" cy="2570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1039" y="-185678"/>
            <a:ext cx="12201485" cy="69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2449" y="3042607"/>
            <a:ext cx="9937493" cy="366256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487" y="954165"/>
            <a:ext cx="1690485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4" y="1448058"/>
            <a:ext cx="12198659" cy="9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699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300"/>
              </a:spcBef>
            </a:pP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72400" y="2366772"/>
            <a:ext cx="9698767" cy="931004"/>
            <a:chOff x="2760356" y="4016252"/>
            <a:chExt cx="19400060" cy="186225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356" y="4016252"/>
              <a:ext cx="19400060" cy="1862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699" tIns="22850" rIns="45699" bIns="22850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2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32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3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ĐƯỜNG THẲNG VUÔNG GÓC VỚI MẶT PHẲNG (TIẾT 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2902" y="-4996"/>
            <a:ext cx="906946" cy="914227"/>
            <a:chOff x="12784885" y="1066801"/>
            <a:chExt cx="1814128" cy="1828690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831063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184882" cy="1338705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r>
                <a:rPr lang="en-US" sz="4049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53760" y="75347"/>
            <a:ext cx="1119042" cy="853402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6" y="114888"/>
            <a:ext cx="1577312" cy="1598686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1176066" y="3270088"/>
            <a:ext cx="6600464" cy="605463"/>
            <a:chOff x="7448022" y="7086600"/>
            <a:chExt cx="12533096" cy="751709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1017148" cy="573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PHÉP CHIẾU BA Đ</a:t>
              </a:r>
              <a:r>
                <a:rPr lang="vi-VN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ỜNG VUÔNG GÓC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184214" y="3949637"/>
            <a:ext cx="3639530" cy="605463"/>
            <a:chOff x="7448022" y="7086600"/>
            <a:chExt cx="6910815" cy="751709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2"/>
              <a:ext cx="5391206" cy="573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spc="-75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chiếu</a:t>
              </a:r>
              <a:r>
                <a:rPr lang="en-US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spc="-75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spc="-75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spc="-75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endParaRPr lang="en-US" sz="2400" b="1" spc="-75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184214" y="4690067"/>
            <a:ext cx="4704547" cy="605463"/>
            <a:chOff x="7448022" y="7086600"/>
            <a:chExt cx="8933093" cy="751709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2"/>
              <a:ext cx="7375775" cy="573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lý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endPara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194642" y="5466161"/>
            <a:ext cx="5817411" cy="605462"/>
            <a:chOff x="7448022" y="7086600"/>
            <a:chExt cx="11046224" cy="751709"/>
          </a:xfrm>
        </p:grpSpPr>
        <p:sp>
          <p:nvSpPr>
            <p:cNvPr id="77" name="Rectangle 76"/>
            <p:cNvSpPr/>
            <p:nvPr/>
          </p:nvSpPr>
          <p:spPr>
            <a:xfrm>
              <a:off x="8999974" y="7265131"/>
              <a:ext cx="9494272" cy="573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phẳng</a:t>
              </a:r>
              <a:endPara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46572"/>
              <a:chOff x="7448118" y="7543800"/>
              <a:chExt cx="1392670" cy="746572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605236"/>
                <a:chOff x="7448118" y="7685136"/>
                <a:chExt cx="1392670" cy="605236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73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6" y="278314"/>
            <a:ext cx="1692292" cy="169229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E9E5A6B-369A-4985-B5FD-9F4AD8F494FC}"/>
              </a:ext>
            </a:extLst>
          </p:cNvPr>
          <p:cNvSpPr txBox="1"/>
          <p:nvPr/>
        </p:nvSpPr>
        <p:spPr>
          <a:xfrm>
            <a:off x="2216829" y="6188831"/>
            <a:ext cx="71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Isosceles Triangle 44">
            <a:extLst>
              <a:ext uri="{FF2B5EF4-FFF2-40B4-BE49-F238E27FC236}">
                <a16:creationId xmlns:a16="http://schemas.microsoft.com/office/drawing/2014/main" id="{B1CAD977-B908-4AB0-ADBE-8B1362585577}"/>
              </a:ext>
            </a:extLst>
          </p:cNvPr>
          <p:cNvSpPr/>
          <p:nvPr/>
        </p:nvSpPr>
        <p:spPr>
          <a:xfrm rot="16200000">
            <a:off x="2186512" y="6165250"/>
            <a:ext cx="115733" cy="87206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>
            <a:extLst>
              <a:ext uri="{FF2B5EF4-FFF2-40B4-BE49-F238E27FC236}">
                <a16:creationId xmlns:a16="http://schemas.microsoft.com/office/drawing/2014/main" id="{B841E281-E716-4505-A8BC-EAD81BA46676}"/>
              </a:ext>
            </a:extLst>
          </p:cNvPr>
          <p:cNvGrpSpPr/>
          <p:nvPr/>
        </p:nvGrpSpPr>
        <p:grpSpPr>
          <a:xfrm>
            <a:off x="8387" y="563199"/>
            <a:ext cx="11850763" cy="2924059"/>
            <a:chOff x="1268091" y="3326756"/>
            <a:chExt cx="25901387" cy="6212754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01A3C230-0B72-4F5D-BE0B-63E29668165D}"/>
                </a:ext>
              </a:extLst>
            </p:cNvPr>
            <p:cNvSpPr/>
            <p:nvPr/>
          </p:nvSpPr>
          <p:spPr>
            <a:xfrm>
              <a:off x="1557471" y="3662986"/>
              <a:ext cx="25612007" cy="587652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>
              <a:extLst>
                <a:ext uri="{FF2B5EF4-FFF2-40B4-BE49-F238E27FC236}">
                  <a16:creationId xmlns:a16="http://schemas.microsoft.com/office/drawing/2014/main" id="{B18A59CD-726E-48E7-8379-1EF4E95F20A4}"/>
                </a:ext>
              </a:extLst>
            </p:cNvPr>
            <p:cNvGrpSpPr/>
            <p:nvPr/>
          </p:nvGrpSpPr>
          <p:grpSpPr>
            <a:xfrm>
              <a:off x="1268091" y="3326756"/>
              <a:ext cx="5622711" cy="1133486"/>
              <a:chOff x="166396" y="8712046"/>
              <a:chExt cx="5622711" cy="1133486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21C75193-3E64-4D5A-8FDD-D60586345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81"/>
                <a:ext cx="5404584" cy="109045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CD79696-E7B1-43F6-BC1F-58F1E80CEFC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>
                  <a:extLst>
                    <a:ext uri="{FF2B5EF4-FFF2-40B4-BE49-F238E27FC236}">
                      <a16:creationId xmlns:a16="http://schemas.microsoft.com/office/drawing/2014/main" id="{FF32073A-1812-4DD0-950D-B2EC2737B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>
                  <a:extLst>
                    <a:ext uri="{FF2B5EF4-FFF2-40B4-BE49-F238E27FC236}">
                      <a16:creationId xmlns:a16="http://schemas.microsoft.com/office/drawing/2014/main" id="{7C707E08-FB44-40CB-A435-E291567BD2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>
                  <a:extLst>
                    <a:ext uri="{FF2B5EF4-FFF2-40B4-BE49-F238E27FC236}">
                      <a16:creationId xmlns:a16="http://schemas.microsoft.com/office/drawing/2014/main" id="{34F0F695-A33A-41B3-AB76-F611A4692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>
                  <a:extLst>
                    <a:ext uri="{FF2B5EF4-FFF2-40B4-BE49-F238E27FC236}">
                      <a16:creationId xmlns:a16="http://schemas.microsoft.com/office/drawing/2014/main" id="{F218BE93-2523-4985-8EEB-C0DFB0835E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>
                  <a:extLst>
                    <a:ext uri="{FF2B5EF4-FFF2-40B4-BE49-F238E27FC236}">
                      <a16:creationId xmlns:a16="http://schemas.microsoft.com/office/drawing/2014/main" id="{4A542479-65FA-48BB-AB7A-555BDC1EF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>
                  <a:extLst>
                    <a:ext uri="{FF2B5EF4-FFF2-40B4-BE49-F238E27FC236}">
                      <a16:creationId xmlns:a16="http://schemas.microsoft.com/office/drawing/2014/main" id="{6CEE7EA0-3D58-46FC-A29B-7D12E763FA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>
                  <a:extLst>
                    <a:ext uri="{FF2B5EF4-FFF2-40B4-BE49-F238E27FC236}">
                      <a16:creationId xmlns:a16="http://schemas.microsoft.com/office/drawing/2014/main" id="{39FACF92-808B-44CB-B52D-5437C32D74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>
                  <a:extLst>
                    <a:ext uri="{FF2B5EF4-FFF2-40B4-BE49-F238E27FC236}">
                      <a16:creationId xmlns:a16="http://schemas.microsoft.com/office/drawing/2014/main" id="{4E543CE5-639E-4A1C-A941-874A6F366D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>
                  <a:extLst>
                    <a:ext uri="{FF2B5EF4-FFF2-40B4-BE49-F238E27FC236}">
                      <a16:creationId xmlns:a16="http://schemas.microsoft.com/office/drawing/2014/main" id="{23FCAC06-4DFF-4C21-9202-E3A6EFA14C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>
                  <a:extLst>
                    <a:ext uri="{FF2B5EF4-FFF2-40B4-BE49-F238E27FC236}">
                      <a16:creationId xmlns:a16="http://schemas.microsoft.com/office/drawing/2014/main" id="{7A05AC24-9DE9-443C-9385-86600370B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>
                  <a:extLst>
                    <a:ext uri="{FF2B5EF4-FFF2-40B4-BE49-F238E27FC236}">
                      <a16:creationId xmlns:a16="http://schemas.microsoft.com/office/drawing/2014/main" id="{AE6910D3-93DC-4C24-932A-5B0542E52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>
                  <a:extLst>
                    <a:ext uri="{FF2B5EF4-FFF2-40B4-BE49-F238E27FC236}">
                      <a16:creationId xmlns:a16="http://schemas.microsoft.com/office/drawing/2014/main" id="{DFA6E93A-AA8A-4641-AB6C-4A5322FC02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01D958-7C8B-48B6-9AEE-6F0513E196A6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4856993" cy="106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6AD50C-208A-43C3-9D76-96B54A1AEBEE}"/>
                  </a:ext>
                </a:extLst>
              </p:cNvPr>
              <p:cNvSpPr txBox="1"/>
              <p:nvPr/>
            </p:nvSpPr>
            <p:spPr>
              <a:xfrm>
                <a:off x="111514" y="1137990"/>
                <a:ext cx="7912004" cy="13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2667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2667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2667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2667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vuông </a:t>
                </a:r>
                <a:r>
                  <a:rPr lang="en-US" sz="2667" dirty="0" err="1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solidFill>
                      <a:srgbClr val="C000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dirty="0" err="1">
                    <a:latin typeface="+mj-lt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+mj-lt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6AD50C-208A-43C3-9D76-96B54A1AE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4" y="1137990"/>
                <a:ext cx="7912004" cy="1323632"/>
              </a:xfrm>
              <a:prstGeom prst="rect">
                <a:avLst/>
              </a:prstGeom>
              <a:blipFill>
                <a:blip r:embed="rId2"/>
                <a:stretch>
                  <a:fillRect l="-1310" t="-4608" r="-1464" b="-1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E994EE-305A-4606-A7E1-C6C75B46C326}"/>
                  </a:ext>
                </a:extLst>
              </p:cNvPr>
              <p:cNvSpPr txBox="1"/>
              <p:nvPr/>
            </p:nvSpPr>
            <p:spPr>
              <a:xfrm>
                <a:off x="111514" y="2611018"/>
                <a:ext cx="10478887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Kí hiệu: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⊥(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E994EE-305A-4606-A7E1-C6C75B46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4" y="2611018"/>
                <a:ext cx="10478887" cy="502766"/>
              </a:xfrm>
              <a:prstGeom prst="rect">
                <a:avLst/>
              </a:prstGeom>
              <a:blipFill>
                <a:blip r:embed="rId3"/>
                <a:stretch>
                  <a:fillRect l="-989" t="-10843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644A5B-F71A-4A9A-96A2-F015E6345DFA}"/>
                  </a:ext>
                </a:extLst>
              </p:cNvPr>
              <p:cNvSpPr/>
              <p:nvPr/>
            </p:nvSpPr>
            <p:spPr>
              <a:xfrm>
                <a:off x="3190569" y="2611017"/>
                <a:ext cx="5181599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67">
                    <a:ea typeface="Cambria Math" panose="02040503050406030204" pitchFamily="18" charset="0"/>
                    <a:cs typeface="Tahoma" pitchFamily="34" charset="0"/>
                  </a:rPr>
                  <a:t>Vậy</a:t>
                </a:r>
                <a:r>
                  <a:rPr lang="en-US" sz="2667">
                    <a:solidFill>
                      <a:srgbClr val="FF0000"/>
                    </a:solidFill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</m:t>
                    </m:r>
                    <m:d>
                      <m:d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𝑃</m:t>
                        </m:r>
                      </m:e>
                    </m:d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, ∀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⊂(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667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644A5B-F71A-4A9A-96A2-F015E6345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569" y="2611017"/>
                <a:ext cx="5181599" cy="502766"/>
              </a:xfrm>
              <a:prstGeom prst="rect">
                <a:avLst/>
              </a:prstGeom>
              <a:blipFill>
                <a:blip r:embed="rId4"/>
                <a:stretch>
                  <a:fillRect l="-2235" t="-10843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5">
            <a:extLst>
              <a:ext uri="{FF2B5EF4-FFF2-40B4-BE49-F238E27FC236}">
                <a16:creationId xmlns:a16="http://schemas.microsoft.com/office/drawing/2014/main" id="{DF644EF7-81A2-46D2-8DB1-CB545EF6AA87}"/>
              </a:ext>
            </a:extLst>
          </p:cNvPr>
          <p:cNvGrpSpPr/>
          <p:nvPr/>
        </p:nvGrpSpPr>
        <p:grpSpPr>
          <a:xfrm>
            <a:off x="108185" y="3629209"/>
            <a:ext cx="11750963" cy="2311240"/>
            <a:chOff x="1486217" y="3326756"/>
            <a:chExt cx="25683250" cy="4910697"/>
          </a:xfrm>
        </p:grpSpPr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3E106D29-A0B2-4359-BA5D-EB91D470B168}"/>
                </a:ext>
              </a:extLst>
            </p:cNvPr>
            <p:cNvSpPr/>
            <p:nvPr/>
          </p:nvSpPr>
          <p:spPr>
            <a:xfrm>
              <a:off x="1557474" y="3662986"/>
              <a:ext cx="25611993" cy="4574467"/>
            </a:xfrm>
            <a:prstGeom prst="roundRect">
              <a:avLst>
                <a:gd name="adj" fmla="val 1021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3" name="Group 65">
              <a:extLst>
                <a:ext uri="{FF2B5EF4-FFF2-40B4-BE49-F238E27FC236}">
                  <a16:creationId xmlns:a16="http://schemas.microsoft.com/office/drawing/2014/main" id="{DD615AE7-EA23-4F96-BC52-AB5B0BD6CBD0}"/>
                </a:ext>
              </a:extLst>
            </p:cNvPr>
            <p:cNvGrpSpPr/>
            <p:nvPr/>
          </p:nvGrpSpPr>
          <p:grpSpPr>
            <a:xfrm>
              <a:off x="1486217" y="3326756"/>
              <a:ext cx="3628106" cy="1133486"/>
              <a:chOff x="384522" y="8712046"/>
              <a:chExt cx="3628106" cy="1133486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55E96875-CA32-48E0-83D8-5606555C9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628106" cy="109045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660BEBF-4B77-4352-BB99-98A60B850495}"/>
                  </a:ext>
                </a:extLst>
              </p:cNvPr>
              <p:cNvSpPr txBox="1"/>
              <p:nvPr/>
            </p:nvSpPr>
            <p:spPr>
              <a:xfrm>
                <a:off x="459666" y="8712046"/>
                <a:ext cx="3330902" cy="106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Nhận xét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C79F5-7FCA-44FD-AE6C-199BACE180CF}"/>
                  </a:ext>
                </a:extLst>
              </p:cNvPr>
              <p:cNvSpPr/>
              <p:nvPr/>
            </p:nvSpPr>
            <p:spPr>
              <a:xfrm>
                <a:off x="2342557" y="4389190"/>
                <a:ext cx="3276987" cy="10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67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667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𝑃</m:t>
                                </m:r>
                              </m:e>
                            </m:d>
                          </m:e>
                          <m:e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𝑃</m:t>
                            </m:r>
                            <m:r>
                              <a:rPr lang="en-US" sz="2667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endParaRPr lang="en-US" sz="2667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EC79F5-7FCA-44FD-AE6C-199BACE18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557" y="4389190"/>
                <a:ext cx="3276987" cy="10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6E8C9BC5-3AA8-42DB-A0C8-797D7948C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392" y="889343"/>
            <a:ext cx="3787176" cy="21945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89A5D05-5305-4B67-A66A-12B00973C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568" y="3787457"/>
            <a:ext cx="3787176" cy="219456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36D91E4-D3A2-41EB-ADA5-3AE3409DD8D2}"/>
              </a:ext>
            </a:extLst>
          </p:cNvPr>
          <p:cNvSpPr txBox="1"/>
          <p:nvPr/>
        </p:nvSpPr>
        <p:spPr>
          <a:xfrm>
            <a:off x="1297901" y="65756"/>
            <a:ext cx="9404134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</p:spTree>
    <p:extLst>
      <p:ext uri="{BB962C8B-B14F-4D97-AF65-F5344CB8AC3E}">
        <p14:creationId xmlns:p14="http://schemas.microsoft.com/office/powerpoint/2010/main" val="11779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6808" y="1145614"/>
            <a:ext cx="11926984" cy="4839212"/>
            <a:chOff x="184495" y="3386716"/>
            <a:chExt cx="11926984" cy="48961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86716"/>
              <a:ext cx="11926984" cy="48961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5"/>
              <a:ext cx="5751209" cy="456061"/>
              <a:chOff x="1275608" y="5787311"/>
              <a:chExt cx="11274456" cy="82863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6758843" y="824723"/>
                <a:ext cx="828633" cy="1075380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5409" y="57615"/>
            <a:ext cx="11953104" cy="876349"/>
            <a:chOff x="534989" y="1641462"/>
            <a:chExt cx="23340844" cy="18577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534989" y="1641462"/>
              <a:ext cx="23340844" cy="18577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 dirty="0"/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64" y="1863694"/>
              <a:ext cx="264858" cy="511168"/>
              <a:chOff x="7440266" y="3436652"/>
              <a:chExt cx="344488" cy="727072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89416" y="159207"/>
            <a:ext cx="11926984" cy="104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V. Phép chiếu vuông góc và định lí ba đường vuông góc.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289" y="6344666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D865CB2-3143-4089-B8D5-4AD6B8552B5C}"/>
              </a:ext>
            </a:extLst>
          </p:cNvPr>
          <p:cNvGrpSpPr/>
          <p:nvPr/>
        </p:nvGrpSpPr>
        <p:grpSpPr>
          <a:xfrm>
            <a:off x="6751484" y="4171696"/>
            <a:ext cx="4687728" cy="1254103"/>
            <a:chOff x="7571549" y="2894167"/>
            <a:chExt cx="4324350" cy="1075747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21A9515F-FC6E-44FD-A623-FB114C1C3E8A}"/>
                </a:ext>
              </a:extLst>
            </p:cNvPr>
            <p:cNvSpPr/>
            <p:nvPr/>
          </p:nvSpPr>
          <p:spPr>
            <a:xfrm>
              <a:off x="7571549" y="2894167"/>
              <a:ext cx="4324350" cy="1019175"/>
            </a:xfrm>
            <a:prstGeom prst="parallelogram">
              <a:avLst>
                <a:gd name="adj" fmla="val 8394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/>
                <p:nvPr/>
              </p:nvSpPr>
              <p:spPr>
                <a:xfrm>
                  <a:off x="7673284" y="3488103"/>
                  <a:ext cx="652720" cy="481811"/>
                </a:xfrm>
                <a:prstGeom prst="rect">
                  <a:avLst/>
                </a:prstGeom>
                <a:noFill/>
              </p:spPr>
              <p:txBody>
                <a:bodyPr wrap="square" lIns="68580" tIns="34291" rIns="68580" bIns="34291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a14:m>
                  <a:r>
                    <a:rPr lang="en-US" sz="3200" dirty="0"/>
                    <a:t>)</a:t>
                  </a: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284" y="3488103"/>
                  <a:ext cx="652720" cy="481811"/>
                </a:xfrm>
                <a:prstGeom prst="rect">
                  <a:avLst/>
                </a:prstGeom>
                <a:blipFill>
                  <a:blip r:embed="rId2"/>
                  <a:stretch>
                    <a:fillRect t="-15217" b="-38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BF9F15D-4D17-41B4-8141-0DB2BF910A5A}"/>
              </a:ext>
            </a:extLst>
          </p:cNvPr>
          <p:cNvCxnSpPr>
            <a:cxnSpLocks/>
          </p:cNvCxnSpPr>
          <p:nvPr/>
        </p:nvCxnSpPr>
        <p:spPr>
          <a:xfrm>
            <a:off x="8278645" y="3324691"/>
            <a:ext cx="0" cy="167665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91EAC1D-3FF6-4F93-A159-83368AAB30F0}"/>
              </a:ext>
            </a:extLst>
          </p:cNvPr>
          <p:cNvCxnSpPr/>
          <p:nvPr/>
        </p:nvCxnSpPr>
        <p:spPr>
          <a:xfrm>
            <a:off x="10600443" y="4712159"/>
            <a:ext cx="13864" cy="451747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9B21C69-5D90-4A79-BC69-4E3057723633}"/>
              </a:ext>
            </a:extLst>
          </p:cNvPr>
          <p:cNvCxnSpPr>
            <a:cxnSpLocks/>
          </p:cNvCxnSpPr>
          <p:nvPr/>
        </p:nvCxnSpPr>
        <p:spPr>
          <a:xfrm>
            <a:off x="7830719" y="4988333"/>
            <a:ext cx="1923024" cy="272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8084797" y="2687560"/>
            <a:ext cx="385265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C2D09F-E301-4D8D-B071-6DF1D6BE4E58}"/>
              </a:ext>
            </a:extLst>
          </p:cNvPr>
          <p:cNvGrpSpPr/>
          <p:nvPr/>
        </p:nvGrpSpPr>
        <p:grpSpPr>
          <a:xfrm>
            <a:off x="8099297" y="4752001"/>
            <a:ext cx="170288" cy="244392"/>
            <a:chOff x="6190992" y="2387898"/>
            <a:chExt cx="108704" cy="12862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7B06FDF-FB50-4C3F-8407-25FC42416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935" y="2390568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44DED8-9E26-46F1-A7DF-C69BFE033C36}"/>
                </a:ext>
              </a:extLst>
            </p:cNvPr>
            <p:cNvCxnSpPr>
              <a:cxnSpLocks/>
            </p:cNvCxnSpPr>
            <p:nvPr/>
          </p:nvCxnSpPr>
          <p:spPr>
            <a:xfrm>
              <a:off x="6190992" y="238789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7EBB81B7-F844-440B-978B-2B5EB31C2186}"/>
              </a:ext>
            </a:extLst>
          </p:cNvPr>
          <p:cNvSpPr/>
          <p:nvPr/>
        </p:nvSpPr>
        <p:spPr>
          <a:xfrm>
            <a:off x="8250869" y="4954554"/>
            <a:ext cx="60959" cy="71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4344B29-E4EB-474D-ABE3-406B74FB4685}"/>
              </a:ext>
            </a:extLst>
          </p:cNvPr>
          <p:cNvCxnSpPr>
            <a:cxnSpLocks/>
          </p:cNvCxnSpPr>
          <p:nvPr/>
        </p:nvCxnSpPr>
        <p:spPr>
          <a:xfrm>
            <a:off x="9494321" y="3915409"/>
            <a:ext cx="0" cy="10605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84B7B87-0B40-4108-A95D-BC57C0877DF2}"/>
              </a:ext>
            </a:extLst>
          </p:cNvPr>
          <p:cNvCxnSpPr/>
          <p:nvPr/>
        </p:nvCxnSpPr>
        <p:spPr>
          <a:xfrm flipH="1" flipV="1">
            <a:off x="7931352" y="3146323"/>
            <a:ext cx="2057664" cy="10253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E3F2630-50EB-4B7F-82D9-E78CB829048D}"/>
              </a:ext>
            </a:extLst>
          </p:cNvPr>
          <p:cNvGrpSpPr/>
          <p:nvPr/>
        </p:nvGrpSpPr>
        <p:grpSpPr>
          <a:xfrm>
            <a:off x="9275016" y="4821063"/>
            <a:ext cx="213339" cy="167168"/>
            <a:chOff x="6143223" y="1991288"/>
            <a:chExt cx="108704" cy="128622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FA3FF48-D68C-43B5-98E5-48B922EF3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7F0147C-7C16-4B67-9FBF-3B04473E93E0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9473901" y="4973177"/>
            <a:ext cx="62953" cy="797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622458" y="1151709"/>
            <a:ext cx="5279967" cy="522108"/>
          </a:xfrm>
        </p:spPr>
        <p:txBody>
          <a:bodyPr>
            <a:normAutofit lnSpcReduction="10000"/>
          </a:bodyPr>
          <a:lstStyle/>
          <a:p>
            <a:pPr marL="514338" indent="-514338">
              <a:buAutoNum type="arabicPeriod"/>
            </a:pP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Phép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chiếu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endParaRPr lang="en-US" sz="32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03193" y="1948359"/>
                <a:ext cx="6096000" cy="2554545"/>
              </a:xfrm>
              <a:prstGeom prst="rect">
                <a:avLst/>
              </a:prstGeom>
            </p:spPr>
            <p:txBody>
              <a:bodyPr lIns="91440" tIns="45720" rIns="91440" bIns="4572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Cho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d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vuông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với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mặt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chiếu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song song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theo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phương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d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mặt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gọi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phép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chiếu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vuông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mặt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" y="1948359"/>
                <a:ext cx="6096000" cy="2554545"/>
              </a:xfrm>
              <a:prstGeom prst="rect">
                <a:avLst/>
              </a:prstGeom>
              <a:blipFill>
                <a:blip r:embed="rId3"/>
                <a:stretch>
                  <a:fillRect l="-2600" t="-3341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89840" y="4752002"/>
                <a:ext cx="5195160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</a:t>
                </a:r>
              </a:p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40" y="4752002"/>
                <a:ext cx="5195160" cy="1077218"/>
              </a:xfrm>
              <a:prstGeom prst="rect">
                <a:avLst/>
              </a:prstGeom>
              <a:blipFill>
                <a:blip r:embed="rId4"/>
                <a:stretch>
                  <a:fillRect l="-2934" t="-7955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9333635" y="3356074"/>
            <a:ext cx="411679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8287045" y="4496626"/>
            <a:ext cx="517721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9501337" y="4523191"/>
            <a:ext cx="616609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9453367" y="3891632"/>
            <a:ext cx="89836" cy="74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8249450" y="3275472"/>
            <a:ext cx="68204" cy="84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F9F15D-4D17-41B4-8141-0DB2BF910A5A}"/>
              </a:ext>
            </a:extLst>
          </p:cNvPr>
          <p:cNvCxnSpPr>
            <a:cxnSpLocks/>
          </p:cNvCxnSpPr>
          <p:nvPr/>
        </p:nvCxnSpPr>
        <p:spPr>
          <a:xfrm>
            <a:off x="10602299" y="3014145"/>
            <a:ext cx="0" cy="167664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344B29-E4EB-474D-ABE3-406B74FB4685}"/>
              </a:ext>
            </a:extLst>
          </p:cNvPr>
          <p:cNvCxnSpPr>
            <a:cxnSpLocks/>
          </p:cNvCxnSpPr>
          <p:nvPr/>
        </p:nvCxnSpPr>
        <p:spPr>
          <a:xfrm>
            <a:off x="10622202" y="5180494"/>
            <a:ext cx="9749" cy="62709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10598743" y="2838322"/>
            <a:ext cx="411679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062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16" grpId="0" animBg="1"/>
      <p:bldP spid="127" grpId="0" animBg="1"/>
      <p:bldP spid="68" grpId="0"/>
      <p:bldP spid="69" grpId="0"/>
      <p:bldP spid="80" grpId="0"/>
      <p:bldP spid="85" grpId="0"/>
      <p:bldP spid="86" grpId="0"/>
      <p:bldP spid="87" grpId="0" animBg="1"/>
      <p:bldP spid="88" grpId="0" animBg="1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6808" y="1145614"/>
            <a:ext cx="11926984" cy="4839212"/>
            <a:chOff x="184495" y="3386716"/>
            <a:chExt cx="11926984" cy="48961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86716"/>
              <a:ext cx="11926984" cy="48961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5"/>
              <a:ext cx="5882115" cy="619143"/>
              <a:chOff x="1275608" y="5787309"/>
              <a:chExt cx="11531078" cy="112495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6738994" y="844566"/>
                <a:ext cx="1124950" cy="110104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5409" y="57615"/>
            <a:ext cx="11953104" cy="876349"/>
            <a:chOff x="534989" y="1641462"/>
            <a:chExt cx="23340844" cy="18577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534989" y="1641462"/>
              <a:ext cx="23340844" cy="18577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 dirty="0"/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64" y="1863694"/>
              <a:ext cx="264858" cy="511168"/>
              <a:chOff x="7440266" y="3436652"/>
              <a:chExt cx="344488" cy="727072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89416" y="159207"/>
            <a:ext cx="11926984" cy="104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V. Phép chiếu vuông góc và định lí ba đường vuông góc.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289" y="6344666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D865CB2-3143-4089-B8D5-4AD6B8552B5C}"/>
              </a:ext>
            </a:extLst>
          </p:cNvPr>
          <p:cNvGrpSpPr/>
          <p:nvPr/>
        </p:nvGrpSpPr>
        <p:grpSpPr>
          <a:xfrm>
            <a:off x="6415953" y="3839398"/>
            <a:ext cx="5216336" cy="1698228"/>
            <a:chOff x="7571549" y="2894167"/>
            <a:chExt cx="4324350" cy="1036508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21A9515F-FC6E-44FD-A623-FB114C1C3E8A}"/>
                </a:ext>
              </a:extLst>
            </p:cNvPr>
            <p:cNvSpPr/>
            <p:nvPr/>
          </p:nvSpPr>
          <p:spPr>
            <a:xfrm>
              <a:off x="7571549" y="2894167"/>
              <a:ext cx="4324350" cy="1019175"/>
            </a:xfrm>
            <a:prstGeom prst="parallelogram">
              <a:avLst>
                <a:gd name="adj" fmla="val 8394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/>
                <p:nvPr/>
              </p:nvSpPr>
              <p:spPr>
                <a:xfrm>
                  <a:off x="7717801" y="3587847"/>
                  <a:ext cx="663476" cy="342828"/>
                </a:xfrm>
                <a:prstGeom prst="rect">
                  <a:avLst/>
                </a:prstGeom>
                <a:noFill/>
              </p:spPr>
              <p:txBody>
                <a:bodyPr wrap="square" lIns="68580" tIns="34291" rIns="68580" bIns="34291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a14:m>
                  <a:r>
                    <a:rPr lang="en-US" sz="3200" dirty="0"/>
                    <a:t>)</a:t>
                  </a: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801" y="3587847"/>
                  <a:ext cx="663476" cy="342828"/>
                </a:xfrm>
                <a:prstGeom prst="rect">
                  <a:avLst/>
                </a:prstGeom>
                <a:blipFill>
                  <a:blip r:embed="rId2"/>
                  <a:stretch>
                    <a:fillRect t="-15217" b="-38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BF9F15D-4D17-41B4-8141-0DB2BF910A5A}"/>
              </a:ext>
            </a:extLst>
          </p:cNvPr>
          <p:cNvCxnSpPr>
            <a:cxnSpLocks/>
          </p:cNvCxnSpPr>
          <p:nvPr/>
        </p:nvCxnSpPr>
        <p:spPr>
          <a:xfrm>
            <a:off x="8278645" y="3324691"/>
            <a:ext cx="0" cy="167665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9B21C69-5D90-4A79-BC69-4E3057723633}"/>
              </a:ext>
            </a:extLst>
          </p:cNvPr>
          <p:cNvCxnSpPr>
            <a:cxnSpLocks/>
          </p:cNvCxnSpPr>
          <p:nvPr/>
        </p:nvCxnSpPr>
        <p:spPr>
          <a:xfrm>
            <a:off x="7355840" y="4988231"/>
            <a:ext cx="3115733" cy="3758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8084797" y="2741746"/>
            <a:ext cx="385265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6C2D09F-E301-4D8D-B071-6DF1D6BE4E58}"/>
              </a:ext>
            </a:extLst>
          </p:cNvPr>
          <p:cNvGrpSpPr/>
          <p:nvPr/>
        </p:nvGrpSpPr>
        <p:grpSpPr>
          <a:xfrm>
            <a:off x="8099297" y="4752001"/>
            <a:ext cx="170288" cy="244392"/>
            <a:chOff x="6190992" y="2387898"/>
            <a:chExt cx="108704" cy="12862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7B06FDF-FB50-4C3F-8407-25FC42416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935" y="2390568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44DED8-9E26-46F1-A7DF-C69BFE033C36}"/>
                </a:ext>
              </a:extLst>
            </p:cNvPr>
            <p:cNvCxnSpPr>
              <a:cxnSpLocks/>
            </p:cNvCxnSpPr>
            <p:nvPr/>
          </p:nvCxnSpPr>
          <p:spPr>
            <a:xfrm>
              <a:off x="6190992" y="238789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7EBB81B7-F844-440B-978B-2B5EB31C2186}"/>
              </a:ext>
            </a:extLst>
          </p:cNvPr>
          <p:cNvSpPr/>
          <p:nvPr/>
        </p:nvSpPr>
        <p:spPr>
          <a:xfrm>
            <a:off x="8250869" y="4954554"/>
            <a:ext cx="60959" cy="712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4344B29-E4EB-474D-ABE3-406B74FB4685}"/>
              </a:ext>
            </a:extLst>
          </p:cNvPr>
          <p:cNvCxnSpPr>
            <a:cxnSpLocks/>
          </p:cNvCxnSpPr>
          <p:nvPr/>
        </p:nvCxnSpPr>
        <p:spPr>
          <a:xfrm>
            <a:off x="9494321" y="3915409"/>
            <a:ext cx="0" cy="10605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84B7B87-0B40-4108-A95D-BC57C0877DF2}"/>
              </a:ext>
            </a:extLst>
          </p:cNvPr>
          <p:cNvCxnSpPr/>
          <p:nvPr/>
        </p:nvCxnSpPr>
        <p:spPr>
          <a:xfrm flipH="1" flipV="1">
            <a:off x="7931352" y="3146323"/>
            <a:ext cx="2057664" cy="10253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E3F2630-50EB-4B7F-82D9-E78CB829048D}"/>
              </a:ext>
            </a:extLst>
          </p:cNvPr>
          <p:cNvGrpSpPr/>
          <p:nvPr/>
        </p:nvGrpSpPr>
        <p:grpSpPr>
          <a:xfrm>
            <a:off x="9275016" y="4821063"/>
            <a:ext cx="213339" cy="167168"/>
            <a:chOff x="6143223" y="1991288"/>
            <a:chExt cx="108704" cy="128622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FA3FF48-D68C-43B5-98E5-48B922EF3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7F0147C-7C16-4B67-9FBF-3B04473E93E0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9473901" y="4973177"/>
            <a:ext cx="62953" cy="797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7355822" y="4507541"/>
            <a:ext cx="655381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9453367" y="3891632"/>
            <a:ext cx="89836" cy="742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8249450" y="3275472"/>
            <a:ext cx="68204" cy="841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8620930" y="4247176"/>
            <a:ext cx="411679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31703" y="1048479"/>
            <a:ext cx="5455924" cy="813453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Định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lí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ba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endParaRPr lang="en-US" sz="32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54376" y="1800286"/>
                <a:ext cx="7624569" cy="1569660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 Cho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nằm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mặt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không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thuộc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đồng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thời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không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vuông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với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6" y="1800286"/>
                <a:ext cx="7624569" cy="1569660"/>
              </a:xfrm>
              <a:prstGeom prst="rect">
                <a:avLst/>
              </a:prstGeom>
              <a:blipFill>
                <a:blip r:embed="rId3"/>
                <a:stretch>
                  <a:fillRect l="-1998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410" y="3530385"/>
                <a:ext cx="6868129" cy="12216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 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Gọi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b’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hình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chiếu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vuông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b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trên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10" y="3530385"/>
                <a:ext cx="6868129" cy="1221616"/>
              </a:xfrm>
              <a:blipFill>
                <a:blip r:embed="rId4"/>
                <a:stretch>
                  <a:fillRect l="-2307" t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V="1">
            <a:off x="8168640" y="4964856"/>
            <a:ext cx="463973" cy="480905"/>
          </a:xfrm>
          <a:prstGeom prst="line">
            <a:avLst/>
          </a:prstGeom>
          <a:ln w="28575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636424" y="4383347"/>
            <a:ext cx="538120" cy="581509"/>
          </a:xfrm>
          <a:prstGeom prst="line">
            <a:avLst/>
          </a:prstGeom>
          <a:ln w="28575"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379561" y="4819911"/>
            <a:ext cx="393023" cy="154773"/>
            <a:chOff x="6284670" y="3614933"/>
            <a:chExt cx="294767" cy="11608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390640" y="3637136"/>
              <a:ext cx="188797" cy="1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84670" y="3614933"/>
              <a:ext cx="114190" cy="1160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Content Placeholder 2"/>
          <p:cNvSpPr txBox="1">
            <a:spLocks/>
          </p:cNvSpPr>
          <p:nvPr/>
        </p:nvSpPr>
        <p:spPr>
          <a:xfrm>
            <a:off x="164110" y="4641212"/>
            <a:ext cx="6455044" cy="163103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đó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chỉ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i="1" dirty="0">
                <a:latin typeface="Times New Roman" charset="0"/>
                <a:ea typeface="Times New Roman" charset="0"/>
                <a:cs typeface="Times New Roman" charset="0"/>
              </a:rPr>
              <a:t>b’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4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16" grpId="0" animBg="1"/>
      <p:bldP spid="127" grpId="0" animBg="1"/>
      <p:bldP spid="80" grpId="0"/>
      <p:bldP spid="87" grpId="0" animBg="1"/>
      <p:bldP spid="88" grpId="0" animBg="1"/>
      <p:bldP spid="92" grpId="0"/>
      <p:bldP spid="44" grpId="0"/>
      <p:bldP spid="45" grpId="0"/>
      <p:bldP spid="46" grpId="0" build="p"/>
      <p:bldP spid="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1529" y="1084075"/>
            <a:ext cx="11926984" cy="5629067"/>
            <a:chOff x="184495" y="3386716"/>
            <a:chExt cx="11926984" cy="48961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86716"/>
              <a:ext cx="11926984" cy="48961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0"/>
              <a:ext cx="7467072" cy="635682"/>
              <a:chOff x="1275608" y="5787303"/>
              <a:chExt cx="14638164" cy="115500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8038502" y="-932967"/>
                <a:ext cx="1155000" cy="1459554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5409" y="57615"/>
            <a:ext cx="11953104" cy="876349"/>
            <a:chOff x="534989" y="1641462"/>
            <a:chExt cx="23340844" cy="185771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534989" y="1641462"/>
              <a:ext cx="23340844" cy="185771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 dirty="0"/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683764" y="1863694"/>
              <a:ext cx="264858" cy="511168"/>
              <a:chOff x="7440266" y="3436652"/>
              <a:chExt cx="344488" cy="727072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289416" y="159207"/>
            <a:ext cx="11926984" cy="104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V. Phép chiếu vuông góc và định lí ba đường vuông góc.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289" y="6344666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D865CB2-3143-4089-B8D5-4AD6B8552B5C}"/>
              </a:ext>
            </a:extLst>
          </p:cNvPr>
          <p:cNvGrpSpPr/>
          <p:nvPr/>
        </p:nvGrpSpPr>
        <p:grpSpPr>
          <a:xfrm>
            <a:off x="6700433" y="2118968"/>
            <a:ext cx="5216336" cy="1781095"/>
            <a:chOff x="7571549" y="2894167"/>
            <a:chExt cx="4324350" cy="1087086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21A9515F-FC6E-44FD-A623-FB114C1C3E8A}"/>
                </a:ext>
              </a:extLst>
            </p:cNvPr>
            <p:cNvSpPr/>
            <p:nvPr/>
          </p:nvSpPr>
          <p:spPr>
            <a:xfrm>
              <a:off x="7571549" y="2894167"/>
              <a:ext cx="4324350" cy="1019175"/>
            </a:xfrm>
            <a:prstGeom prst="parallelogram">
              <a:avLst>
                <a:gd name="adj" fmla="val 8394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/>
                <p:nvPr/>
              </p:nvSpPr>
              <p:spPr>
                <a:xfrm rot="21085295">
                  <a:off x="7672881" y="3488144"/>
                  <a:ext cx="663476" cy="493109"/>
                </a:xfrm>
                <a:prstGeom prst="rect">
                  <a:avLst/>
                </a:prstGeom>
                <a:noFill/>
              </p:spPr>
              <p:txBody>
                <a:bodyPr wrap="square" lIns="68580" tIns="34291" rIns="68580" bIns="34291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a14:m>
                  <a:r>
                    <a:rPr lang="en-US" sz="4800" dirty="0"/>
                    <a:t>)</a:t>
                  </a: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85295">
                  <a:off x="7672881" y="3488144"/>
                  <a:ext cx="663476" cy="493109"/>
                </a:xfrm>
                <a:prstGeom prst="rect">
                  <a:avLst/>
                </a:prstGeom>
                <a:blipFill>
                  <a:blip r:embed="rId2"/>
                  <a:stretch>
                    <a:fillRect l="-7333" t="-16556" r="-13333" b="-364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9B21C69-5D90-4A79-BC69-4E3057723633}"/>
              </a:ext>
            </a:extLst>
          </p:cNvPr>
          <p:cNvCxnSpPr>
            <a:cxnSpLocks/>
          </p:cNvCxnSpPr>
          <p:nvPr/>
        </p:nvCxnSpPr>
        <p:spPr>
          <a:xfrm flipV="1">
            <a:off x="7987774" y="2721050"/>
            <a:ext cx="2440933" cy="15377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7980031" y="2741746"/>
            <a:ext cx="490031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4344B29-E4EB-474D-ABE3-406B74FB4685}"/>
              </a:ext>
            </a:extLst>
          </p:cNvPr>
          <p:cNvCxnSpPr>
            <a:cxnSpLocks/>
          </p:cNvCxnSpPr>
          <p:nvPr/>
        </p:nvCxnSpPr>
        <p:spPr>
          <a:xfrm>
            <a:off x="11065288" y="3169482"/>
            <a:ext cx="462925" cy="33910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84B7B87-0B40-4108-A95D-BC57C0877DF2}"/>
              </a:ext>
            </a:extLst>
          </p:cNvPr>
          <p:cNvCxnSpPr/>
          <p:nvPr/>
        </p:nvCxnSpPr>
        <p:spPr>
          <a:xfrm flipH="1" flipV="1">
            <a:off x="8249919" y="1310011"/>
            <a:ext cx="2178788" cy="142641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A6193309-5E64-4519-8D43-F4A293EC21DB}"/>
              </a:ext>
            </a:extLst>
          </p:cNvPr>
          <p:cNvSpPr/>
          <p:nvPr/>
        </p:nvSpPr>
        <p:spPr>
          <a:xfrm>
            <a:off x="10381528" y="2683790"/>
            <a:ext cx="62953" cy="797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02819" y="1029610"/>
            <a:ext cx="6961241" cy="1007275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mặt</a:t>
            </a:r>
            <a:r>
              <a:rPr lang="en-US" sz="32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i="1" dirty="0" err="1">
                <a:latin typeface="Times New Roman" charset="0"/>
                <a:ea typeface="Times New Roman" charset="0"/>
                <a:cs typeface="Times New Roman" charset="0"/>
              </a:rPr>
              <a:t>phẳng</a:t>
            </a:r>
            <a:endParaRPr lang="en-US" sz="32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55269" y="1918257"/>
                <a:ext cx="6550332" cy="954107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Cho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mặt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phẳng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9" y="1918257"/>
                <a:ext cx="6550332" cy="954107"/>
              </a:xfrm>
              <a:prstGeom prst="rect">
                <a:avLst/>
              </a:prstGeom>
              <a:blipFill>
                <a:blip r:embed="rId3"/>
                <a:stretch>
                  <a:fillRect l="-2326" t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55270" y="2419483"/>
                <a:ext cx="6156073" cy="2025619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cs typeface="Times New Roman" charset="0"/>
                  </a:rPr>
                  <a:t>- TH </a:t>
                </a:r>
                <a:r>
                  <a:rPr lang="en-US" sz="3200" i="1" dirty="0">
                    <a:latin typeface="Times New Roman" charset="0"/>
                    <a:cs typeface="Times New Roman" charset="0"/>
                  </a:rPr>
                  <a:t>d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>
                    <a:latin typeface="Times New Roman" charset="0"/>
                    <a:cs typeface="Times New Roman" charset="0"/>
                    <a:sym typeface="Symbol" panose="05050102010706020507" pitchFamily="18" charset="2"/>
                  </a:rPr>
                  <a:t>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mp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ta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nói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giữa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bằng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90</a:t>
                </a:r>
                <a:r>
                  <a:rPr lang="en-US" sz="3200" baseline="30000" dirty="0">
                    <a:latin typeface="Times New Roman" charset="0"/>
                    <a:ea typeface="Times New Roman" charset="0"/>
                    <a:cs typeface="Times New Roman" charset="0"/>
                  </a:rPr>
                  <a:t>0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. KH: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charset="0"/>
                      </a:rPr>
                      <m:t>=90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°</m:t>
                    </m:r>
                  </m:oMath>
                </a14:m>
                <a:endParaRPr lang="en-US" sz="3200" dirty="0">
                  <a:latin typeface="Times New Roman" charset="0"/>
                  <a:cs typeface="Times New Roman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70" y="2419483"/>
                <a:ext cx="6156073" cy="2025619"/>
              </a:xfrm>
              <a:prstGeom prst="rect">
                <a:avLst/>
              </a:prstGeom>
              <a:blipFill>
                <a:blip r:embed="rId4"/>
                <a:stretch>
                  <a:fillRect l="-2475" t="-3916" r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91EAC1D-3FF6-4F93-A159-83368AAB30F0}"/>
              </a:ext>
            </a:extLst>
          </p:cNvPr>
          <p:cNvCxnSpPr/>
          <p:nvPr/>
        </p:nvCxnSpPr>
        <p:spPr>
          <a:xfrm>
            <a:off x="10471573" y="2749974"/>
            <a:ext cx="609600" cy="433493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462456" y="2197853"/>
                <a:ext cx="197805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𝜑</m:t>
                      </m:r>
                    </m:oMath>
                  </m:oMathPara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56" y="2197853"/>
                <a:ext cx="197805" cy="523220"/>
              </a:xfrm>
              <a:prstGeom prst="rect">
                <a:avLst/>
              </a:prstGeom>
              <a:blipFill>
                <a:blip r:embed="rId5"/>
                <a:stretch>
                  <a:fillRect r="-5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 rot="15536962">
            <a:off x="9723916" y="2523865"/>
            <a:ext cx="589872" cy="37559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FC10C8-84DC-406E-925E-56415C6E1D02}"/>
              </a:ext>
            </a:extLst>
          </p:cNvPr>
          <p:cNvGrpSpPr/>
          <p:nvPr/>
        </p:nvGrpSpPr>
        <p:grpSpPr>
          <a:xfrm>
            <a:off x="7763846" y="1084075"/>
            <a:ext cx="553697" cy="3273949"/>
            <a:chOff x="6771149" y="830611"/>
            <a:chExt cx="415273" cy="245546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FCE0F4-B2B0-49D8-A102-0FF788B2609C}"/>
                </a:ext>
              </a:extLst>
            </p:cNvPr>
            <p:cNvSpPr txBox="1"/>
            <p:nvPr/>
          </p:nvSpPr>
          <p:spPr>
            <a:xfrm>
              <a:off x="6820648" y="830611"/>
              <a:ext cx="365774" cy="421271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BF9F15D-4D17-41B4-8141-0DB2BF910A5A}"/>
                </a:ext>
              </a:extLst>
            </p:cNvPr>
            <p:cNvCxnSpPr>
              <a:cxnSpLocks/>
            </p:cNvCxnSpPr>
            <p:nvPr/>
          </p:nvCxnSpPr>
          <p:spPr>
            <a:xfrm>
              <a:off x="6771149" y="1209040"/>
              <a:ext cx="1327" cy="109151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BF9F15D-4D17-41B4-8141-0DB2BF910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2476" y="2351770"/>
              <a:ext cx="1980" cy="489825"/>
            </a:xfrm>
            <a:prstGeom prst="line">
              <a:avLst/>
            </a:prstGeom>
            <a:ln w="28575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BF9F15D-4D17-41B4-8141-0DB2BF910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2476" y="2844800"/>
              <a:ext cx="4244" cy="441273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6C2D09F-E301-4D8D-B071-6DF1D6BE4E58}"/>
              </a:ext>
            </a:extLst>
          </p:cNvPr>
          <p:cNvGrpSpPr/>
          <p:nvPr/>
        </p:nvGrpSpPr>
        <p:grpSpPr>
          <a:xfrm>
            <a:off x="7564060" y="2818664"/>
            <a:ext cx="170288" cy="244392"/>
            <a:chOff x="6190992" y="2387898"/>
            <a:chExt cx="108704" cy="12862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B06FDF-FB50-4C3F-8407-25FC424162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935" y="2390568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244DED8-9E26-46F1-A7DF-C69BFE033C36}"/>
                </a:ext>
              </a:extLst>
            </p:cNvPr>
            <p:cNvCxnSpPr>
              <a:cxnSpLocks/>
            </p:cNvCxnSpPr>
            <p:nvPr/>
          </p:nvCxnSpPr>
          <p:spPr>
            <a:xfrm>
              <a:off x="6190992" y="238789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141722" y="3958829"/>
                <a:ext cx="10939451" cy="584775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cs typeface="Times New Roman" charset="0"/>
                  </a:rPr>
                  <a:t>-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Trường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hợp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cs typeface="Times New Roman" charset="0"/>
                  </a:rPr>
                  <a:t>d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không</a:t>
                </a:r>
                <a:r>
                  <a:rPr lang="vi-VN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vuông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với</a:t>
                </a:r>
                <a:r>
                  <a:rPr lang="en-US" sz="3200" dirty="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cs typeface="Times New Roman" charset="0"/>
                  </a:rPr>
                  <a:t>mp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3200" dirty="0"/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2" y="3958829"/>
                <a:ext cx="10939451" cy="584775"/>
              </a:xfrm>
              <a:prstGeom prst="rect">
                <a:avLst/>
              </a:prstGeom>
              <a:blipFill>
                <a:blip r:embed="rId6"/>
                <a:stretch>
                  <a:fillRect l="-139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208476" y="4583344"/>
                <a:ext cx="11775048" cy="1077218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thì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giữa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thẳng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hình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chiếu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d’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vi-VN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của</a:t>
                </a:r>
                <a:r>
                  <a:rPr lang="vi-VN" sz="3200" dirty="0">
                    <a:latin typeface="Times New Roman" charset="0"/>
                    <a:ea typeface="Times New Roman" charset="0"/>
                    <a:cs typeface="Times New Roman" charset="0"/>
                  </a:rPr>
                  <a:t> nó trên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vi-VN" sz="3200" dirty="0">
                    <a:latin typeface="Times New Roman" charset="0"/>
                    <a:ea typeface="Times New Roman" charset="0"/>
                    <a:cs typeface="Times New Roman" charset="0"/>
                  </a:rPr>
                  <a:t>gọi là </a:t>
                </a:r>
                <a:r>
                  <a:rPr lang="vi-VN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vi-VN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vi-VN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giữa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vi-VN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</a:t>
                </a:r>
                <a:r>
                  <a:rPr lang="vi-VN" sz="3200" dirty="0">
                    <a:latin typeface="Times New Roman" charset="0"/>
                    <a:ea typeface="Times New Roman" charset="0"/>
                    <a:cs typeface="Times New Roman" charset="0"/>
                  </a:rPr>
                  <a:t> thẳng </a:t>
                </a:r>
                <a:r>
                  <a:rPr lang="vi-VN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d</a:t>
                </a:r>
                <a:r>
                  <a:rPr lang="vi-VN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mp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). </a:t>
                </a:r>
                <a:endParaRPr lang="en-US" sz="3200" dirty="0"/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76" y="4583344"/>
                <a:ext cx="11775048" cy="1077218"/>
              </a:xfrm>
              <a:prstGeom prst="rect">
                <a:avLst/>
              </a:prstGeom>
              <a:blipFill>
                <a:blip r:embed="rId7"/>
                <a:stretch>
                  <a:fillRect l="-1294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5920686" y="5018091"/>
                <a:ext cx="5218525" cy="671402"/>
              </a:xfrm>
              <a:prstGeom prst="rect">
                <a:avLst/>
              </a:prstGeom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𝑑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acc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𝑑</m:t>
                            </m:r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𝜑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686" y="5018091"/>
                <a:ext cx="5218525" cy="671402"/>
              </a:xfrm>
              <a:prstGeom prst="rect">
                <a:avLst/>
              </a:prstGeom>
              <a:blipFill>
                <a:blip r:embed="rId8"/>
                <a:stretch>
                  <a:fillRect l="-2921" t="-454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E8FCE0F4-B2B0-49D8-A102-0FF788B2609C}"/>
              </a:ext>
            </a:extLst>
          </p:cNvPr>
          <p:cNvSpPr txBox="1"/>
          <p:nvPr/>
        </p:nvSpPr>
        <p:spPr>
          <a:xfrm>
            <a:off x="7313477" y="1955262"/>
            <a:ext cx="465468" cy="56169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22E5822-0AC1-4146-9924-8760B6A0C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392" y="5836800"/>
                <a:ext cx="4003324" cy="606960"/>
              </a:xfr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>
                    <a:latin typeface="Times New Roman" charset="0"/>
                    <a:ea typeface="Times New Roman" charset="0"/>
                    <a:cs typeface="Times New Roman" charset="0"/>
                  </a:rPr>
                  <a:t>Lưu 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ý: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0°≤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𝜑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≤90°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F22E5822-0AC1-4146-9924-8760B6A0C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392" y="5836800"/>
                <a:ext cx="4003324" cy="606960"/>
              </a:xfrm>
              <a:blipFill>
                <a:blip r:embed="rId9"/>
                <a:stretch>
                  <a:fillRect l="-3963" t="-22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4344B29-E4EB-474D-ABE3-406B74FB4685}"/>
              </a:ext>
            </a:extLst>
          </p:cNvPr>
          <p:cNvCxnSpPr>
            <a:cxnSpLocks/>
          </p:cNvCxnSpPr>
          <p:nvPr/>
        </p:nvCxnSpPr>
        <p:spPr>
          <a:xfrm>
            <a:off x="8749255" y="1653116"/>
            <a:ext cx="0" cy="106052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E3F2630-50EB-4B7F-82D9-E78CB829048D}"/>
              </a:ext>
            </a:extLst>
          </p:cNvPr>
          <p:cNvGrpSpPr/>
          <p:nvPr/>
        </p:nvGrpSpPr>
        <p:grpSpPr>
          <a:xfrm>
            <a:off x="8529949" y="2558769"/>
            <a:ext cx="213339" cy="167168"/>
            <a:chOff x="6143223" y="1991288"/>
            <a:chExt cx="108704" cy="12862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FA3FF48-D68C-43B5-98E5-48B922EF3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7F0147C-7C16-4B67-9FBF-3B04473E93E0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2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7" grpId="0" animBg="1"/>
      <p:bldP spid="49" grpId="0"/>
      <p:bldP spid="50" grpId="0"/>
      <p:bldP spid="51" grpId="0"/>
      <p:bldP spid="65" grpId="0"/>
      <p:bldP spid="66" grpId="0" animBg="1"/>
      <p:bldP spid="82" grpId="0"/>
      <p:bldP spid="83" grpId="0"/>
      <p:bldP spid="84" grpId="0"/>
      <p:bldP spid="85" grpId="0"/>
      <p:bldP spid="8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1: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4569" y="2432750"/>
                <a:ext cx="8365279" cy="216456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defTabSz="914377"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đl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9" y="2432750"/>
                <a:ext cx="8365279" cy="2164561"/>
              </a:xfrm>
              <a:prstGeom prst="rect">
                <a:avLst/>
              </a:prstGeom>
              <a:blipFill>
                <a:blip r:embed="rId2"/>
                <a:stretch>
                  <a:fillRect l="-1895" t="-3944" b="-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38178" y="142507"/>
                <a:ext cx="1183049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𝑆𝐵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8" y="142507"/>
                <a:ext cx="11830497" cy="1569660"/>
              </a:xfrm>
              <a:prstGeom prst="rect">
                <a:avLst/>
              </a:prstGeom>
              <a:blipFill>
                <a:blip r:embed="rId3"/>
                <a:stretch>
                  <a:fillRect l="-1340" t="-5426" r="-30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82C6E-F5E0-4B33-A4C6-99BBE92E2E1E}"/>
              </a:ext>
            </a:extLst>
          </p:cNvPr>
          <p:cNvGrpSpPr/>
          <p:nvPr/>
        </p:nvGrpSpPr>
        <p:grpSpPr>
          <a:xfrm>
            <a:off x="7720488" y="2163840"/>
            <a:ext cx="4194979" cy="4594709"/>
            <a:chOff x="7720489" y="2163840"/>
            <a:chExt cx="4194979" cy="4594707"/>
          </a:xfrm>
        </p:grpSpPr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2D95BFC4-8D9E-4B63-B39A-5D7954BB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146B4F-2648-4510-B1CB-BD58F38017C7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212135"/>
              <a:chOff x="7720489" y="2546412"/>
              <a:chExt cx="4194979" cy="4212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F383BEE-68C8-4361-87A2-706B8EE9C1AF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212135"/>
                <a:chOff x="7720489" y="2546412"/>
                <a:chExt cx="4194979" cy="4212135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05DFE2D-17EF-4F34-9D2F-ABEC82484283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212135"/>
                  <a:chOff x="4572001" y="1888199"/>
                  <a:chExt cx="3217098" cy="2367372"/>
                </a:xfrm>
              </p:grpSpPr>
              <p:sp>
                <p:nvSpPr>
                  <p:cNvPr id="50" name="Line 9">
                    <a:extLst>
                      <a:ext uri="{FF2B5EF4-FFF2-40B4-BE49-F238E27FC236}">
                        <a16:creationId xmlns:a16="http://schemas.microsoft.com/office/drawing/2014/main" id="{A7D56D4E-6C73-4244-9DC2-B179CA6C8B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1" name="Line 11">
                    <a:extLst>
                      <a:ext uri="{FF2B5EF4-FFF2-40B4-BE49-F238E27FC236}">
                        <a16:creationId xmlns:a16="http://schemas.microsoft.com/office/drawing/2014/main" id="{A0A36028-BC22-4BF7-8174-40F7C81493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2" name="Line 12">
                    <a:extLst>
                      <a:ext uri="{FF2B5EF4-FFF2-40B4-BE49-F238E27FC236}">
                        <a16:creationId xmlns:a16="http://schemas.microsoft.com/office/drawing/2014/main" id="{12981FEA-4770-4ECB-9B04-6AACF23904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3" name="Line 13">
                    <a:extLst>
                      <a:ext uri="{FF2B5EF4-FFF2-40B4-BE49-F238E27FC236}">
                        <a16:creationId xmlns:a16="http://schemas.microsoft.com/office/drawing/2014/main" id="{F368364A-8653-454B-92A8-5E479BC8F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" name="Line 14">
                    <a:extLst>
                      <a:ext uri="{FF2B5EF4-FFF2-40B4-BE49-F238E27FC236}">
                        <a16:creationId xmlns:a16="http://schemas.microsoft.com/office/drawing/2014/main" id="{F30D2C74-B3BF-4714-A95D-F47FE6567B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5" name="Line 15">
                    <a:extLst>
                      <a:ext uri="{FF2B5EF4-FFF2-40B4-BE49-F238E27FC236}">
                        <a16:creationId xmlns:a16="http://schemas.microsoft.com/office/drawing/2014/main" id="{715B48D9-BFAD-432A-BAEB-7CFC65FF60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7" name="Line 16">
                    <a:extLst>
                      <a:ext uri="{FF2B5EF4-FFF2-40B4-BE49-F238E27FC236}">
                        <a16:creationId xmlns:a16="http://schemas.microsoft.com/office/drawing/2014/main" id="{CB736A9E-15C8-4654-B953-3FBA81B7B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" name="Rectangle 18">
                    <a:extLst>
                      <a:ext uri="{FF2B5EF4-FFF2-40B4-BE49-F238E27FC236}">
                        <a16:creationId xmlns:a16="http://schemas.microsoft.com/office/drawing/2014/main" id="{6E4672E6-D65E-4504-B5D0-2E5471251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19">
                    <a:extLst>
                      <a:ext uri="{FF2B5EF4-FFF2-40B4-BE49-F238E27FC236}">
                        <a16:creationId xmlns:a16="http://schemas.microsoft.com/office/drawing/2014/main" id="{86B97477-07CB-4D57-B24E-3BE16BCE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6601" y="40479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2" name="Rectangle 20">
                    <a:extLst>
                      <a:ext uri="{FF2B5EF4-FFF2-40B4-BE49-F238E27FC236}">
                        <a16:creationId xmlns:a16="http://schemas.microsoft.com/office/drawing/2014/main" id="{5F98CC9C-E11F-4851-8030-A491DD330B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Rectangle 21">
                    <a:extLst>
                      <a:ext uri="{FF2B5EF4-FFF2-40B4-BE49-F238E27FC236}">
                        <a16:creationId xmlns:a16="http://schemas.microsoft.com/office/drawing/2014/main" id="{97E2A25D-882E-4473-9991-4C317EF4DD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6" y="3105875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Line 22">
                    <a:extLst>
                      <a:ext uri="{FF2B5EF4-FFF2-40B4-BE49-F238E27FC236}">
                        <a16:creationId xmlns:a16="http://schemas.microsoft.com/office/drawing/2014/main" id="{186329CE-CDAC-42AB-A8D7-9422683617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80" name="Line 22">
                  <a:extLst>
                    <a:ext uri="{FF2B5EF4-FFF2-40B4-BE49-F238E27FC236}">
                      <a16:creationId xmlns:a16="http://schemas.microsoft.com/office/drawing/2014/main" id="{8065F993-AE37-419C-A828-5865683E1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Line 22">
                  <a:extLst>
                    <a:ext uri="{FF2B5EF4-FFF2-40B4-BE49-F238E27FC236}">
                      <a16:creationId xmlns:a16="http://schemas.microsoft.com/office/drawing/2014/main" id="{3CFCDE19-2A9F-4A83-88B1-28B0296C3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4" name="Rectangle 18">
                <a:extLst>
                  <a:ext uri="{FF2B5EF4-FFF2-40B4-BE49-F238E27FC236}">
                    <a16:creationId xmlns:a16="http://schemas.microsoft.com/office/drawing/2014/main" id="{D995A457-667F-43AB-A7D1-2A16412F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83116A0-54CA-4A52-A59C-219EC94169BB}"/>
                  </a:ext>
                </a:extLst>
              </p:cNvPr>
              <p:cNvSpPr/>
              <p:nvPr/>
            </p:nvSpPr>
            <p:spPr>
              <a:xfrm>
                <a:off x="216176" y="4493176"/>
                <a:ext cx="7927891" cy="216456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defTabSz="914377"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(theo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đl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83116A0-54CA-4A52-A59C-219EC9416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6" y="4493176"/>
                <a:ext cx="7927891" cy="2164561"/>
              </a:xfrm>
              <a:prstGeom prst="rect">
                <a:avLst/>
              </a:prstGeom>
              <a:blipFill>
                <a:blip r:embed="rId4"/>
                <a:stretch>
                  <a:fillRect l="-1922" t="-3944" b="-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B8A8F64-34ED-4C2A-862E-FF25426F0FFD}"/>
              </a:ext>
            </a:extLst>
          </p:cNvPr>
          <p:cNvGrpSpPr/>
          <p:nvPr/>
        </p:nvGrpSpPr>
        <p:grpSpPr>
          <a:xfrm rot="5400000">
            <a:off x="8863776" y="4871787"/>
            <a:ext cx="213339" cy="167168"/>
            <a:chOff x="6143223" y="1991288"/>
            <a:chExt cx="108704" cy="12862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BADCB92-F60F-4DF1-9628-3CEDCCAC2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EFC44FF-AE0F-4E91-89FB-3C6AB39A4A13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4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8825" y="2902893"/>
                <a:ext cx="7927891" cy="216456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defTabSz="914377"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𝑆𝐻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𝑆𝐻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đl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đường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25" y="2902893"/>
                <a:ext cx="7927891" cy="2164561"/>
              </a:xfrm>
              <a:prstGeom prst="rect">
                <a:avLst/>
              </a:prstGeom>
              <a:blipFill>
                <a:blip r:embed="rId2"/>
                <a:stretch>
                  <a:fillRect l="-2000" t="-3944" b="-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208869" y="112187"/>
                <a:ext cx="1183049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pt-B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góc với mặt đáy và </a:t>
                </a:r>
                <a:r>
                  <a:rPr lang="pt-B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chiếu vuông góc của điểm </a:t>
                </a:r>
                <a:r>
                  <a:rPr lang="pt-B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 </a:t>
                </a:r>
                <a:r>
                  <a:rPr lang="pt-B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pt-B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pt-BR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𝑆𝐻</m:t>
                    </m:r>
                  </m:oMath>
                </a14:m>
                <a:r>
                  <a:rPr lang="pt-B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69" y="112187"/>
                <a:ext cx="11830497" cy="1077218"/>
              </a:xfrm>
              <a:prstGeom prst="rect">
                <a:avLst/>
              </a:prstGeom>
              <a:blipFill>
                <a:blip r:embed="rId3"/>
                <a:stretch>
                  <a:fillRect l="-1288" t="-7910" r="-46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82C6E-F5E0-4B33-A4C6-99BBE92E2E1E}"/>
              </a:ext>
            </a:extLst>
          </p:cNvPr>
          <p:cNvGrpSpPr/>
          <p:nvPr/>
        </p:nvGrpSpPr>
        <p:grpSpPr>
          <a:xfrm>
            <a:off x="8589851" y="2163841"/>
            <a:ext cx="3350069" cy="4573321"/>
            <a:chOff x="8589849" y="2163840"/>
            <a:chExt cx="3350068" cy="4573319"/>
          </a:xfrm>
        </p:grpSpPr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2D95BFC4-8D9E-4B63-B39A-5D7954BB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383BEE-68C8-4361-87A2-706B8EE9C1AF}"/>
                </a:ext>
              </a:extLst>
            </p:cNvPr>
            <p:cNvGrpSpPr/>
            <p:nvPr/>
          </p:nvGrpSpPr>
          <p:grpSpPr>
            <a:xfrm>
              <a:off x="8589849" y="2546412"/>
              <a:ext cx="3350068" cy="4190747"/>
              <a:chOff x="8589849" y="2546412"/>
              <a:chExt cx="3350068" cy="4190747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05DFE2D-17EF-4F34-9D2F-ABEC82484283}"/>
                  </a:ext>
                </a:extLst>
              </p:cNvPr>
              <p:cNvGrpSpPr/>
              <p:nvPr/>
            </p:nvGrpSpPr>
            <p:grpSpPr>
              <a:xfrm>
                <a:off x="8589849" y="2546412"/>
                <a:ext cx="3350068" cy="4190747"/>
                <a:chOff x="5238706" y="1888199"/>
                <a:chExt cx="2569142" cy="2355351"/>
              </a:xfrm>
            </p:grpSpPr>
            <p:sp>
              <p:nvSpPr>
                <p:cNvPr id="50" name="Line 9">
                  <a:extLst>
                    <a:ext uri="{FF2B5EF4-FFF2-40B4-BE49-F238E27FC236}">
                      <a16:creationId xmlns:a16="http://schemas.microsoft.com/office/drawing/2014/main" id="{A7D56D4E-6C73-4244-9DC2-B179CA6C8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3" y="1888199"/>
                  <a:ext cx="1520428" cy="215979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F30D2C74-B3BF-4714-A95D-F47FE6567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2301" y="3307424"/>
                  <a:ext cx="585788" cy="740569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715B48D9-BFAD-432A-BAEB-7CFC65FF6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451873" y="1888199"/>
                  <a:ext cx="2106216" cy="141922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Line 16">
                  <a:extLst>
                    <a:ext uri="{FF2B5EF4-FFF2-40B4-BE49-F238E27FC236}">
                      <a16:creationId xmlns:a16="http://schemas.microsoft.com/office/drawing/2014/main" id="{CB736A9E-15C8-4654-B953-3FBA81B7B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3" y="1888199"/>
                  <a:ext cx="1191" cy="140612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Rectangle 18">
                  <a:extLst>
                    <a:ext uri="{FF2B5EF4-FFF2-40B4-BE49-F238E27FC236}">
                      <a16:creationId xmlns:a16="http://schemas.microsoft.com/office/drawing/2014/main" id="{6E4672E6-D65E-4504-B5D0-2E5471251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222" y="3176499"/>
                  <a:ext cx="50" cy="181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19">
                  <a:extLst>
                    <a:ext uri="{FF2B5EF4-FFF2-40B4-BE49-F238E27FC236}">
                      <a16:creationId xmlns:a16="http://schemas.microsoft.com/office/drawing/2014/main" id="{86B97477-07CB-4D57-B24E-3BE16BCEF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494" y="3190538"/>
                  <a:ext cx="157354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5F98CC9C-E11F-4851-8030-A491DD330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2098" y="4035972"/>
                  <a:ext cx="157354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21">
                  <a:extLst>
                    <a:ext uri="{FF2B5EF4-FFF2-40B4-BE49-F238E27FC236}">
                      <a16:creationId xmlns:a16="http://schemas.microsoft.com/office/drawing/2014/main" id="{97E2A25D-882E-4473-9991-4C317EF4D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8706" y="3105875"/>
                  <a:ext cx="170877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22">
                  <a:extLst>
                    <a:ext uri="{FF2B5EF4-FFF2-40B4-BE49-F238E27FC236}">
                      <a16:creationId xmlns:a16="http://schemas.microsoft.com/office/drawing/2014/main" id="{186329CE-CDAC-42AB-A8D7-942268361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9622" y="3305044"/>
                  <a:ext cx="208385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Line 22">
                <a:extLst>
                  <a:ext uri="{FF2B5EF4-FFF2-40B4-BE49-F238E27FC236}">
                    <a16:creationId xmlns:a16="http://schemas.microsoft.com/office/drawing/2014/main" id="{3CFCDE19-2A9F-4A83-88B1-28B0296C3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6863" y="5084801"/>
                <a:ext cx="1945696" cy="12768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8" name="Line 22">
            <a:extLst>
              <a:ext uri="{FF2B5EF4-FFF2-40B4-BE49-F238E27FC236}">
                <a16:creationId xmlns:a16="http://schemas.microsoft.com/office/drawing/2014/main" id="{04CCD512-F732-4BFC-9E5F-9AAC5B93B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7918" y="5067326"/>
            <a:ext cx="2424709" cy="501361"/>
          </a:xfrm>
          <a:prstGeom prst="line">
            <a:avLst/>
          </a:prstGeom>
          <a:noFill/>
          <a:ln w="28575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F91C0A-783E-4FD4-839F-703152ADC53D}"/>
              </a:ext>
            </a:extLst>
          </p:cNvPr>
          <p:cNvGrpSpPr/>
          <p:nvPr/>
        </p:nvGrpSpPr>
        <p:grpSpPr>
          <a:xfrm rot="721842">
            <a:off x="11059370" y="5359971"/>
            <a:ext cx="328876" cy="186908"/>
            <a:chOff x="6115156" y="2000825"/>
            <a:chExt cx="136771" cy="11286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07126B1-E9B8-41D0-BAED-64D5AAE41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5E0877D-F24C-41CF-8F85-A3D686413988}"/>
                </a:ext>
              </a:extLst>
            </p:cNvPr>
            <p:cNvCxnSpPr>
              <a:cxnSpLocks/>
            </p:cNvCxnSpPr>
            <p:nvPr/>
          </p:nvCxnSpPr>
          <p:spPr>
            <a:xfrm rot="20878158" flipH="1">
              <a:off x="6115156" y="2005421"/>
              <a:ext cx="49871" cy="108267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Line 15">
            <a:extLst>
              <a:ext uri="{FF2B5EF4-FFF2-40B4-BE49-F238E27FC236}">
                <a16:creationId xmlns:a16="http://schemas.microsoft.com/office/drawing/2014/main" id="{C36F7D8E-7746-489C-B5EF-942CD9BF44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77488" y="2556281"/>
            <a:ext cx="2457165" cy="3044996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31722D-B819-4150-93E2-A961FB5CE358}"/>
              </a:ext>
            </a:extLst>
          </p:cNvPr>
          <p:cNvGrpSpPr/>
          <p:nvPr/>
        </p:nvGrpSpPr>
        <p:grpSpPr>
          <a:xfrm>
            <a:off x="11260529" y="5467454"/>
            <a:ext cx="356557" cy="323165"/>
            <a:chOff x="9828658" y="4375316"/>
            <a:chExt cx="356557" cy="3231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C7FFD4-EAF9-4C50-A9B9-500603A9077E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tangle 18">
              <a:extLst>
                <a:ext uri="{FF2B5EF4-FFF2-40B4-BE49-F238E27FC236}">
                  <a16:creationId xmlns:a16="http://schemas.microsoft.com/office/drawing/2014/main" id="{C9541BA1-32F1-4240-8041-739E5DCA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1251" y="4375316"/>
              <a:ext cx="193964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FDCBF3-7849-4D1B-8631-D71E462278FB}"/>
              </a:ext>
            </a:extLst>
          </p:cNvPr>
          <p:cNvGrpSpPr/>
          <p:nvPr/>
        </p:nvGrpSpPr>
        <p:grpSpPr>
          <a:xfrm rot="5400000">
            <a:off x="8863779" y="4881308"/>
            <a:ext cx="213339" cy="167168"/>
            <a:chOff x="6143223" y="1991288"/>
            <a:chExt cx="108704" cy="128622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43E85CC-0229-4A70-B0BC-6FA1BA37C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FEACDD0-A3B3-44DA-A6BE-A5507E7A3041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6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4569" y="2432750"/>
                <a:ext cx="7927891" cy="3586745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 defTabSz="914377"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acc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77">
                  <a:lnSpc>
                    <a:spcPct val="107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Pytago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77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acc>
                    <m:r>
                      <a:rPr lang="en-US" sz="3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9" y="2432750"/>
                <a:ext cx="7927891" cy="3586745"/>
              </a:xfrm>
              <a:prstGeom prst="rect">
                <a:avLst/>
              </a:prstGeom>
              <a:blipFill>
                <a:blip r:embed="rId2"/>
                <a:stretch>
                  <a:fillRect l="-2000" t="-2381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52636" y="110777"/>
                <a:ext cx="11830497" cy="161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6" y="110777"/>
                <a:ext cx="11830497" cy="1617687"/>
              </a:xfrm>
              <a:prstGeom prst="rect">
                <a:avLst/>
              </a:prstGeom>
              <a:blipFill>
                <a:blip r:embed="rId3"/>
                <a:stretch>
                  <a:fillRect l="-1288" t="-5263" b="-1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82C6E-F5E0-4B33-A4C6-99BBE92E2E1E}"/>
              </a:ext>
            </a:extLst>
          </p:cNvPr>
          <p:cNvGrpSpPr/>
          <p:nvPr/>
        </p:nvGrpSpPr>
        <p:grpSpPr>
          <a:xfrm>
            <a:off x="8636403" y="2163841"/>
            <a:ext cx="3303510" cy="4573326"/>
            <a:chOff x="8636405" y="2163840"/>
            <a:chExt cx="3303511" cy="4573323"/>
          </a:xfrm>
        </p:grpSpPr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2D95BFC4-8D9E-4B63-B39A-5D7954BB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383BEE-68C8-4361-87A2-706B8EE9C1AF}"/>
                </a:ext>
              </a:extLst>
            </p:cNvPr>
            <p:cNvGrpSpPr/>
            <p:nvPr/>
          </p:nvGrpSpPr>
          <p:grpSpPr>
            <a:xfrm>
              <a:off x="8636405" y="2507712"/>
              <a:ext cx="3303511" cy="4229451"/>
              <a:chOff x="8636405" y="2507712"/>
              <a:chExt cx="3303511" cy="4229451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05DFE2D-17EF-4F34-9D2F-ABEC82484283}"/>
                  </a:ext>
                </a:extLst>
              </p:cNvPr>
              <p:cNvGrpSpPr/>
              <p:nvPr/>
            </p:nvGrpSpPr>
            <p:grpSpPr>
              <a:xfrm>
                <a:off x="8636405" y="2507712"/>
                <a:ext cx="3303511" cy="4229451"/>
                <a:chOff x="5274410" y="1866447"/>
                <a:chExt cx="2533438" cy="2377103"/>
              </a:xfrm>
            </p:grpSpPr>
            <p:sp>
              <p:nvSpPr>
                <p:cNvPr id="50" name="Line 9">
                  <a:extLst>
                    <a:ext uri="{FF2B5EF4-FFF2-40B4-BE49-F238E27FC236}">
                      <a16:creationId xmlns:a16="http://schemas.microsoft.com/office/drawing/2014/main" id="{A7D56D4E-6C73-4244-9DC2-B179CA6C8B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3" y="1888199"/>
                  <a:ext cx="1520428" cy="215979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ln>
                      <a:solidFill>
                        <a:sysClr val="windowText" lastClr="000000"/>
                      </a:solidFill>
                    </a:ln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Line 14">
                  <a:extLst>
                    <a:ext uri="{FF2B5EF4-FFF2-40B4-BE49-F238E27FC236}">
                      <a16:creationId xmlns:a16="http://schemas.microsoft.com/office/drawing/2014/main" id="{F30D2C74-B3BF-4714-A95D-F47FE6567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2301" y="3307424"/>
                  <a:ext cx="585788" cy="740569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Line 15">
                  <a:extLst>
                    <a:ext uri="{FF2B5EF4-FFF2-40B4-BE49-F238E27FC236}">
                      <a16:creationId xmlns:a16="http://schemas.microsoft.com/office/drawing/2014/main" id="{715B48D9-BFAD-432A-BAEB-7CFC65FF60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451873" y="1888199"/>
                  <a:ext cx="2106216" cy="141922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Line 16">
                  <a:extLst>
                    <a:ext uri="{FF2B5EF4-FFF2-40B4-BE49-F238E27FC236}">
                      <a16:creationId xmlns:a16="http://schemas.microsoft.com/office/drawing/2014/main" id="{CB736A9E-15C8-4654-B953-3FBA81B7B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4" y="1866447"/>
                  <a:ext cx="0" cy="1455967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377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Rectangle 18">
                  <a:extLst>
                    <a:ext uri="{FF2B5EF4-FFF2-40B4-BE49-F238E27FC236}">
                      <a16:creationId xmlns:a16="http://schemas.microsoft.com/office/drawing/2014/main" id="{6E4672E6-D65E-4504-B5D0-2E5471251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222" y="3176499"/>
                  <a:ext cx="50" cy="181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19">
                  <a:extLst>
                    <a:ext uri="{FF2B5EF4-FFF2-40B4-BE49-F238E27FC236}">
                      <a16:creationId xmlns:a16="http://schemas.microsoft.com/office/drawing/2014/main" id="{86B97477-07CB-4D57-B24E-3BE16BCEF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0494" y="3190538"/>
                  <a:ext cx="157354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5F98CC9C-E11F-4851-8030-A491DD330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2098" y="4035972"/>
                  <a:ext cx="157354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21">
                  <a:extLst>
                    <a:ext uri="{FF2B5EF4-FFF2-40B4-BE49-F238E27FC236}">
                      <a16:creationId xmlns:a16="http://schemas.microsoft.com/office/drawing/2014/main" id="{97E2A25D-882E-4473-9991-4C317EF4D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4410" y="3240377"/>
                  <a:ext cx="170878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defTabSz="914377"/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22">
                  <a:extLst>
                    <a:ext uri="{FF2B5EF4-FFF2-40B4-BE49-F238E27FC236}">
                      <a16:creationId xmlns:a16="http://schemas.microsoft.com/office/drawing/2014/main" id="{186329CE-CDAC-42AB-A8D7-942268361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9622" y="3305044"/>
                  <a:ext cx="208385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Line 22">
                <a:extLst>
                  <a:ext uri="{FF2B5EF4-FFF2-40B4-BE49-F238E27FC236}">
                    <a16:creationId xmlns:a16="http://schemas.microsoft.com/office/drawing/2014/main" id="{3CFCDE19-2A9F-4A83-88B1-28B0296C3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6863" y="5084801"/>
                <a:ext cx="1945696" cy="12768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377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1" name="Rectangle 18">
            <a:extLst>
              <a:ext uri="{FF2B5EF4-FFF2-40B4-BE49-F238E27FC236}">
                <a16:creationId xmlns:a16="http://schemas.microsoft.com/office/drawing/2014/main" id="{2BA5BB83-9BBA-4DC6-B79C-07AC1594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65" y="4736041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61560E31-A6E0-49D2-8FDE-50966601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583" y="3759342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1901" y="5550150"/>
                <a:ext cx="550535" cy="36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11901" y="5550150"/>
                <a:ext cx="550535" cy="361253"/>
              </a:xfrm>
              <a:prstGeom prst="rect">
                <a:avLst/>
              </a:prstGeom>
              <a:blipFill>
                <a:blip r:embed="rId4"/>
                <a:stretch>
                  <a:fillRect l="-5495" r="-9890" b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665D4CC-2F11-4FA9-82F5-1077A906EE9F}"/>
              </a:ext>
            </a:extLst>
          </p:cNvPr>
          <p:cNvGrpSpPr/>
          <p:nvPr/>
        </p:nvGrpSpPr>
        <p:grpSpPr>
          <a:xfrm rot="5400000">
            <a:off x="8863779" y="4863833"/>
            <a:ext cx="213339" cy="167168"/>
            <a:chOff x="6143223" y="1991288"/>
            <a:chExt cx="108704" cy="12862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17B1077-1B88-444F-AFEE-0EE276E2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F5E80E-8401-4735-9545-185DB769AF13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Arc 70">
            <a:extLst>
              <a:ext uri="{FF2B5EF4-FFF2-40B4-BE49-F238E27FC236}">
                <a16:creationId xmlns:a16="http://schemas.microsoft.com/office/drawing/2014/main" id="{A2E47A80-8437-4B24-AE52-C1E69C008B43}"/>
              </a:ext>
            </a:extLst>
          </p:cNvPr>
          <p:cNvSpPr/>
          <p:nvPr/>
        </p:nvSpPr>
        <p:spPr>
          <a:xfrm rot="15536962">
            <a:off x="10306219" y="5862194"/>
            <a:ext cx="589872" cy="37559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  <p:bldP spid="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4569" y="2432749"/>
                <a:ext cx="8238007" cy="2811148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Vì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𝐴𝐵𝐶𝐷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𝑆𝐶𝐴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𝑆𝐶𝐴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9" y="2432749"/>
                <a:ext cx="8238007" cy="2811148"/>
              </a:xfrm>
              <a:prstGeom prst="rect">
                <a:avLst/>
              </a:prstGeom>
              <a:blipFill>
                <a:blip r:embed="rId3"/>
                <a:stretch>
                  <a:fillRect l="-1925" b="-6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  <a:blipFill>
                <a:blip r:embed="rId4"/>
                <a:stretch>
                  <a:fillRect l="-1288" t="-5283" b="-1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18">
            <a:extLst>
              <a:ext uri="{FF2B5EF4-FFF2-40B4-BE49-F238E27FC236}">
                <a16:creationId xmlns:a16="http://schemas.microsoft.com/office/drawing/2014/main" id="{2BA5BB83-9BBA-4DC6-B79C-07AC1594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65" y="4736041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blipFill>
                <a:blip r:embed="rId5"/>
                <a:stretch>
                  <a:fillRect l="-5556" r="-10000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665D4CC-2F11-4FA9-82F5-1077A906EE9F}"/>
              </a:ext>
            </a:extLst>
          </p:cNvPr>
          <p:cNvGrpSpPr/>
          <p:nvPr/>
        </p:nvGrpSpPr>
        <p:grpSpPr>
          <a:xfrm rot="5400000">
            <a:off x="8863779" y="4863833"/>
            <a:ext cx="213339" cy="167168"/>
            <a:chOff x="6143223" y="1991288"/>
            <a:chExt cx="108704" cy="12862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17B1077-1B88-444F-AFEE-0EE276E2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F5E80E-8401-4735-9545-185DB769AF13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Arc 70">
            <a:extLst>
              <a:ext uri="{FF2B5EF4-FFF2-40B4-BE49-F238E27FC236}">
                <a16:creationId xmlns:a16="http://schemas.microsoft.com/office/drawing/2014/main" id="{A2E47A80-8437-4B24-AE52-C1E69C008B43}"/>
              </a:ext>
            </a:extLst>
          </p:cNvPr>
          <p:cNvSpPr/>
          <p:nvPr/>
        </p:nvSpPr>
        <p:spPr>
          <a:xfrm rot="15536962">
            <a:off x="10306219" y="5862194"/>
            <a:ext cx="589872" cy="37559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65CB93-38E2-4460-B13C-FC42BDE29C4C}"/>
              </a:ext>
            </a:extLst>
          </p:cNvPr>
          <p:cNvGrpSpPr/>
          <p:nvPr/>
        </p:nvGrpSpPr>
        <p:grpSpPr>
          <a:xfrm>
            <a:off x="7720488" y="2163840"/>
            <a:ext cx="4194979" cy="4594709"/>
            <a:chOff x="7720489" y="2163840"/>
            <a:chExt cx="4194979" cy="4594707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7E87F890-4C0B-4810-9EED-F130263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0A4CAAF-F997-4D30-A0B1-D22C04204CDF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212135"/>
              <a:chOff x="7720489" y="2546412"/>
              <a:chExt cx="4194979" cy="421213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1234EAE-8A68-43ED-9F66-6554B457A9E4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212135"/>
                <a:chOff x="7720489" y="2546412"/>
                <a:chExt cx="4194979" cy="4212135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BA34B93-E194-46C8-8D9D-11A2A9F51113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212135"/>
                  <a:chOff x="4572001" y="1888199"/>
                  <a:chExt cx="3217098" cy="2367372"/>
                </a:xfrm>
              </p:grpSpPr>
              <p:sp>
                <p:nvSpPr>
                  <p:cNvPr id="74" name="Line 9">
                    <a:extLst>
                      <a:ext uri="{FF2B5EF4-FFF2-40B4-BE49-F238E27FC236}">
                        <a16:creationId xmlns:a16="http://schemas.microsoft.com/office/drawing/2014/main" id="{7D7D6A24-8EC7-47FE-95D3-0BDCBB0643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Line 11">
                    <a:extLst>
                      <a:ext uri="{FF2B5EF4-FFF2-40B4-BE49-F238E27FC236}">
                        <a16:creationId xmlns:a16="http://schemas.microsoft.com/office/drawing/2014/main" id="{ECE2F2C6-579A-400A-9B41-6C93DC7ADC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Line 12">
                    <a:extLst>
                      <a:ext uri="{FF2B5EF4-FFF2-40B4-BE49-F238E27FC236}">
                        <a16:creationId xmlns:a16="http://schemas.microsoft.com/office/drawing/2014/main" id="{044807D0-74A4-4AC9-947A-05621D7A6A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Line 13">
                    <a:extLst>
                      <a:ext uri="{FF2B5EF4-FFF2-40B4-BE49-F238E27FC236}">
                        <a16:creationId xmlns:a16="http://schemas.microsoft.com/office/drawing/2014/main" id="{965BFD7D-D346-4134-9A11-46A51E9B9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Line 14">
                    <a:extLst>
                      <a:ext uri="{FF2B5EF4-FFF2-40B4-BE49-F238E27FC236}">
                        <a16:creationId xmlns:a16="http://schemas.microsoft.com/office/drawing/2014/main" id="{5F351A32-58BF-4AB1-B892-253F22162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Line 15">
                    <a:extLst>
                      <a:ext uri="{FF2B5EF4-FFF2-40B4-BE49-F238E27FC236}">
                        <a16:creationId xmlns:a16="http://schemas.microsoft.com/office/drawing/2014/main" id="{65D517B9-88A6-46B5-B11F-D05ED22392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Line 16">
                    <a:extLst>
                      <a:ext uri="{FF2B5EF4-FFF2-40B4-BE49-F238E27FC236}">
                        <a16:creationId xmlns:a16="http://schemas.microsoft.com/office/drawing/2014/main" id="{33C3CBAE-490E-46D8-8697-4C637677D1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" name="Rectangle 18">
                    <a:extLst>
                      <a:ext uri="{FF2B5EF4-FFF2-40B4-BE49-F238E27FC236}">
                        <a16:creationId xmlns:a16="http://schemas.microsoft.com/office/drawing/2014/main" id="{30A76DDA-F21F-4A38-8258-A54629C49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Rectangle 19">
                    <a:extLst>
                      <a:ext uri="{FF2B5EF4-FFF2-40B4-BE49-F238E27FC236}">
                        <a16:creationId xmlns:a16="http://schemas.microsoft.com/office/drawing/2014/main" id="{DD7D42A4-E472-478A-B97C-41534ED79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6601" y="40479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85" name="Rectangle 20">
                    <a:extLst>
                      <a:ext uri="{FF2B5EF4-FFF2-40B4-BE49-F238E27FC236}">
                        <a16:creationId xmlns:a16="http://schemas.microsoft.com/office/drawing/2014/main" id="{BA70A317-9E1D-4780-8C71-A533A73A9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Rectangle 21">
                    <a:extLst>
                      <a:ext uri="{FF2B5EF4-FFF2-40B4-BE49-F238E27FC236}">
                        <a16:creationId xmlns:a16="http://schemas.microsoft.com/office/drawing/2014/main" id="{0CEB2DD1-9D44-47FE-A831-2A8A867FF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6" y="3105875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Line 22">
                    <a:extLst>
                      <a:ext uri="{FF2B5EF4-FFF2-40B4-BE49-F238E27FC236}">
                        <a16:creationId xmlns:a16="http://schemas.microsoft.com/office/drawing/2014/main" id="{6EB6B093-F5D7-45F8-80F1-1485E58DDB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43AFF992-3D12-43D2-960D-6AD99888A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22">
                  <a:extLst>
                    <a:ext uri="{FF2B5EF4-FFF2-40B4-BE49-F238E27FC236}">
                      <a16:creationId xmlns:a16="http://schemas.microsoft.com/office/drawing/2014/main" id="{52A7891C-51F7-4D9D-9C21-AB7D6F3DD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6" name="Rectangle 18">
                <a:extLst>
                  <a:ext uri="{FF2B5EF4-FFF2-40B4-BE49-F238E27FC236}">
                    <a16:creationId xmlns:a16="http://schemas.microsoft.com/office/drawing/2014/main" id="{D0A4A3D3-63C1-4053-AFE8-06857C7A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17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16859" y="1689086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4569" y="2306962"/>
                <a:ext cx="8974468" cy="448231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Vì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/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𝑆𝐴𝐷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𝑆𝐴𝐷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𝐶𝑆𝐷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𝑆𝐴𝐶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𝑆𝐶𝐷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2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𝑆𝐴𝐷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𝐶𝑆𝐷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9" y="2306962"/>
                <a:ext cx="8974468" cy="4482311"/>
              </a:xfrm>
              <a:prstGeom prst="rect">
                <a:avLst/>
              </a:prstGeom>
              <a:blipFill>
                <a:blip r:embed="rId2"/>
                <a:stretch>
                  <a:fillRect l="-1766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  <a:blipFill>
                <a:blip r:embed="rId3"/>
                <a:stretch>
                  <a:fillRect l="-1288" t="-5283" b="-1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18">
            <a:extLst>
              <a:ext uri="{FF2B5EF4-FFF2-40B4-BE49-F238E27FC236}">
                <a16:creationId xmlns:a16="http://schemas.microsoft.com/office/drawing/2014/main" id="{2BA5BB83-9BBA-4DC6-B79C-07AC1594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65" y="4736041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blipFill>
                <a:blip r:embed="rId4"/>
                <a:stretch>
                  <a:fillRect l="-5556" r="-10000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665D4CC-2F11-4FA9-82F5-1077A906EE9F}"/>
              </a:ext>
            </a:extLst>
          </p:cNvPr>
          <p:cNvGrpSpPr/>
          <p:nvPr/>
        </p:nvGrpSpPr>
        <p:grpSpPr>
          <a:xfrm rot="5400000">
            <a:off x="8863779" y="4863833"/>
            <a:ext cx="213339" cy="167168"/>
            <a:chOff x="6143223" y="1991288"/>
            <a:chExt cx="108704" cy="12862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17B1077-1B88-444F-AFEE-0EE276E2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F5E80E-8401-4735-9545-185DB769AF13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Arc 70">
            <a:extLst>
              <a:ext uri="{FF2B5EF4-FFF2-40B4-BE49-F238E27FC236}">
                <a16:creationId xmlns:a16="http://schemas.microsoft.com/office/drawing/2014/main" id="{A2E47A80-8437-4B24-AE52-C1E69C008B43}"/>
              </a:ext>
            </a:extLst>
          </p:cNvPr>
          <p:cNvSpPr/>
          <p:nvPr/>
        </p:nvSpPr>
        <p:spPr>
          <a:xfrm rot="6759083">
            <a:off x="8922229" y="2707752"/>
            <a:ext cx="589872" cy="375593"/>
          </a:xfrm>
          <a:prstGeom prst="arc">
            <a:avLst>
              <a:gd name="adj1" fmla="val 16842348"/>
              <a:gd name="adj2" fmla="val 2069518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65CB93-38E2-4460-B13C-FC42BDE29C4C}"/>
              </a:ext>
            </a:extLst>
          </p:cNvPr>
          <p:cNvGrpSpPr/>
          <p:nvPr/>
        </p:nvGrpSpPr>
        <p:grpSpPr>
          <a:xfrm>
            <a:off x="7720488" y="2163840"/>
            <a:ext cx="4194979" cy="4441082"/>
            <a:chOff x="7720489" y="2163840"/>
            <a:chExt cx="4194979" cy="4441080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7E87F890-4C0B-4810-9EED-F130263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0A4CAAF-F997-4D30-A0B1-D22C04204CDF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058508"/>
              <a:chOff x="7720489" y="2546412"/>
              <a:chExt cx="4194979" cy="405850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1234EAE-8A68-43ED-9F66-6554B457A9E4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058508"/>
                <a:chOff x="7720489" y="2546412"/>
                <a:chExt cx="4194979" cy="4058508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BA34B93-E194-46C8-8D9D-11A2A9F51113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058508"/>
                  <a:chOff x="4572001" y="1888199"/>
                  <a:chExt cx="3217098" cy="2281028"/>
                </a:xfrm>
              </p:grpSpPr>
              <p:sp>
                <p:nvSpPr>
                  <p:cNvPr id="74" name="Line 9">
                    <a:extLst>
                      <a:ext uri="{FF2B5EF4-FFF2-40B4-BE49-F238E27FC236}">
                        <a16:creationId xmlns:a16="http://schemas.microsoft.com/office/drawing/2014/main" id="{7D7D6A24-8EC7-47FE-95D3-0BDCBB0643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Line 11">
                    <a:extLst>
                      <a:ext uri="{FF2B5EF4-FFF2-40B4-BE49-F238E27FC236}">
                        <a16:creationId xmlns:a16="http://schemas.microsoft.com/office/drawing/2014/main" id="{ECE2F2C6-579A-400A-9B41-6C93DC7ADC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Line 12">
                    <a:extLst>
                      <a:ext uri="{FF2B5EF4-FFF2-40B4-BE49-F238E27FC236}">
                        <a16:creationId xmlns:a16="http://schemas.microsoft.com/office/drawing/2014/main" id="{044807D0-74A4-4AC9-947A-05621D7A6A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Line 13">
                    <a:extLst>
                      <a:ext uri="{FF2B5EF4-FFF2-40B4-BE49-F238E27FC236}">
                        <a16:creationId xmlns:a16="http://schemas.microsoft.com/office/drawing/2014/main" id="{965BFD7D-D346-4134-9A11-46A51E9B9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Line 14">
                    <a:extLst>
                      <a:ext uri="{FF2B5EF4-FFF2-40B4-BE49-F238E27FC236}">
                        <a16:creationId xmlns:a16="http://schemas.microsoft.com/office/drawing/2014/main" id="{5F351A32-58BF-4AB1-B892-253F22162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Line 15">
                    <a:extLst>
                      <a:ext uri="{FF2B5EF4-FFF2-40B4-BE49-F238E27FC236}">
                        <a16:creationId xmlns:a16="http://schemas.microsoft.com/office/drawing/2014/main" id="{65D517B9-88A6-46B5-B11F-D05ED22392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Line 16">
                    <a:extLst>
                      <a:ext uri="{FF2B5EF4-FFF2-40B4-BE49-F238E27FC236}">
                        <a16:creationId xmlns:a16="http://schemas.microsoft.com/office/drawing/2014/main" id="{33C3CBAE-490E-46D8-8697-4C637677D1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" name="Rectangle 18">
                    <a:extLst>
                      <a:ext uri="{FF2B5EF4-FFF2-40B4-BE49-F238E27FC236}">
                        <a16:creationId xmlns:a16="http://schemas.microsoft.com/office/drawing/2014/main" id="{30A76DDA-F21F-4A38-8258-A54629C49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Rectangle 19">
                    <a:extLst>
                      <a:ext uri="{FF2B5EF4-FFF2-40B4-BE49-F238E27FC236}">
                        <a16:creationId xmlns:a16="http://schemas.microsoft.com/office/drawing/2014/main" id="{DD7D42A4-E472-478A-B97C-41534ED79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36403" y="3961649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85" name="Rectangle 20">
                    <a:extLst>
                      <a:ext uri="{FF2B5EF4-FFF2-40B4-BE49-F238E27FC236}">
                        <a16:creationId xmlns:a16="http://schemas.microsoft.com/office/drawing/2014/main" id="{BA70A317-9E1D-4780-8C71-A533A73A9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Rectangle 21">
                    <a:extLst>
                      <a:ext uri="{FF2B5EF4-FFF2-40B4-BE49-F238E27FC236}">
                        <a16:creationId xmlns:a16="http://schemas.microsoft.com/office/drawing/2014/main" id="{0CEB2DD1-9D44-47FE-A831-2A8A867FF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6" y="3105875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Line 22">
                    <a:extLst>
                      <a:ext uri="{FF2B5EF4-FFF2-40B4-BE49-F238E27FC236}">
                        <a16:creationId xmlns:a16="http://schemas.microsoft.com/office/drawing/2014/main" id="{6EB6B093-F5D7-45F8-80F1-1485E58DDB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43AFF992-3D12-43D2-960D-6AD99888A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22">
                  <a:extLst>
                    <a:ext uri="{FF2B5EF4-FFF2-40B4-BE49-F238E27FC236}">
                      <a16:creationId xmlns:a16="http://schemas.microsoft.com/office/drawing/2014/main" id="{52A7891C-51F7-4D9D-9C21-AB7D6F3DD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6" name="Rectangle 18">
                <a:extLst>
                  <a:ext uri="{FF2B5EF4-FFF2-40B4-BE49-F238E27FC236}">
                    <a16:creationId xmlns:a16="http://schemas.microsoft.com/office/drawing/2014/main" id="{D0A4A3D3-63C1-4053-AFE8-06857C7A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03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29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sz="2999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29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377" eaLnBrk="1" hangingPunct="1"/>
              <a:r>
                <a:rPr lang="en-US" sz="2799" dirty="0" err="1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 4:</a:t>
              </a:r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914377"/>
            <a:endParaRPr lang="en-US" sz="9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fr-F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28" y="70160"/>
                <a:ext cx="11830497" cy="1617687"/>
              </a:xfrm>
              <a:prstGeom prst="rect">
                <a:avLst/>
              </a:prstGeom>
              <a:blipFill>
                <a:blip r:embed="rId2"/>
                <a:stretch>
                  <a:fillRect l="-1288" t="-5283" b="-1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18">
            <a:extLst>
              <a:ext uri="{FF2B5EF4-FFF2-40B4-BE49-F238E27FC236}">
                <a16:creationId xmlns:a16="http://schemas.microsoft.com/office/drawing/2014/main" id="{2BA5BB83-9BBA-4DC6-B79C-07AC1594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65" y="4736041"/>
            <a:ext cx="1346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377"/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1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18">
                <a:extLst>
                  <a:ext uri="{FF2B5EF4-FFF2-40B4-BE49-F238E27FC236}">
                    <a16:creationId xmlns:a16="http://schemas.microsoft.com/office/drawing/2014/main" id="{67A5FBE3-8CA0-41E9-B75A-323173CF3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7946" y="3680113"/>
                <a:ext cx="550535" cy="361253"/>
              </a:xfrm>
              <a:prstGeom prst="rect">
                <a:avLst/>
              </a:prstGeom>
              <a:blipFill>
                <a:blip r:embed="rId3"/>
                <a:stretch>
                  <a:fillRect l="-5556" r="-10000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665D4CC-2F11-4FA9-82F5-1077A906EE9F}"/>
              </a:ext>
            </a:extLst>
          </p:cNvPr>
          <p:cNvGrpSpPr/>
          <p:nvPr/>
        </p:nvGrpSpPr>
        <p:grpSpPr>
          <a:xfrm rot="5400000">
            <a:off x="8863779" y="4863833"/>
            <a:ext cx="213339" cy="167168"/>
            <a:chOff x="6143223" y="1991288"/>
            <a:chExt cx="108704" cy="12862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17B1077-1B88-444F-AFEE-0EE276E2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166" y="2000825"/>
              <a:ext cx="103761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F5E80E-8401-4735-9545-185DB769AF13}"/>
                </a:ext>
              </a:extLst>
            </p:cNvPr>
            <p:cNvCxnSpPr>
              <a:cxnSpLocks/>
            </p:cNvCxnSpPr>
            <p:nvPr/>
          </p:nvCxnSpPr>
          <p:spPr>
            <a:xfrm>
              <a:off x="6143223" y="1991288"/>
              <a:ext cx="0" cy="12862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65CB93-38E2-4460-B13C-FC42BDE29C4C}"/>
              </a:ext>
            </a:extLst>
          </p:cNvPr>
          <p:cNvGrpSpPr/>
          <p:nvPr/>
        </p:nvGrpSpPr>
        <p:grpSpPr>
          <a:xfrm>
            <a:off x="7720488" y="2163840"/>
            <a:ext cx="4194979" cy="4594709"/>
            <a:chOff x="7720489" y="2163840"/>
            <a:chExt cx="4194979" cy="4594707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7E87F890-4C0B-4810-9EED-F130263D0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0A4CAAF-F997-4D30-A0B1-D22C04204CDF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212135"/>
              <a:chOff x="7720489" y="2546412"/>
              <a:chExt cx="4194979" cy="421213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1234EAE-8A68-43ED-9F66-6554B457A9E4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212135"/>
                <a:chOff x="7720489" y="2546412"/>
                <a:chExt cx="4194979" cy="4212135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BA34B93-E194-46C8-8D9D-11A2A9F51113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212135"/>
                  <a:chOff x="4572001" y="1888199"/>
                  <a:chExt cx="3217098" cy="2367372"/>
                </a:xfrm>
              </p:grpSpPr>
              <p:sp>
                <p:nvSpPr>
                  <p:cNvPr id="74" name="Line 9">
                    <a:extLst>
                      <a:ext uri="{FF2B5EF4-FFF2-40B4-BE49-F238E27FC236}">
                        <a16:creationId xmlns:a16="http://schemas.microsoft.com/office/drawing/2014/main" id="{7D7D6A24-8EC7-47FE-95D3-0BDCBB0643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ln>
                        <a:solidFill>
                          <a:sysClr val="windowText" lastClr="000000"/>
                        </a:solidFill>
                      </a:ln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Line 11">
                    <a:extLst>
                      <a:ext uri="{FF2B5EF4-FFF2-40B4-BE49-F238E27FC236}">
                        <a16:creationId xmlns:a16="http://schemas.microsoft.com/office/drawing/2014/main" id="{ECE2F2C6-579A-400A-9B41-6C93DC7ADC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Line 12">
                    <a:extLst>
                      <a:ext uri="{FF2B5EF4-FFF2-40B4-BE49-F238E27FC236}">
                        <a16:creationId xmlns:a16="http://schemas.microsoft.com/office/drawing/2014/main" id="{044807D0-74A4-4AC9-947A-05621D7A6A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Line 13">
                    <a:extLst>
                      <a:ext uri="{FF2B5EF4-FFF2-40B4-BE49-F238E27FC236}">
                        <a16:creationId xmlns:a16="http://schemas.microsoft.com/office/drawing/2014/main" id="{965BFD7D-D346-4134-9A11-46A51E9B90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Line 14">
                    <a:extLst>
                      <a:ext uri="{FF2B5EF4-FFF2-40B4-BE49-F238E27FC236}">
                        <a16:creationId xmlns:a16="http://schemas.microsoft.com/office/drawing/2014/main" id="{5F351A32-58BF-4AB1-B892-253F221629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Line 15">
                    <a:extLst>
                      <a:ext uri="{FF2B5EF4-FFF2-40B4-BE49-F238E27FC236}">
                        <a16:creationId xmlns:a16="http://schemas.microsoft.com/office/drawing/2014/main" id="{65D517B9-88A6-46B5-B11F-D05ED22392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Line 16">
                    <a:extLst>
                      <a:ext uri="{FF2B5EF4-FFF2-40B4-BE49-F238E27FC236}">
                        <a16:creationId xmlns:a16="http://schemas.microsoft.com/office/drawing/2014/main" id="{33C3CBAE-490E-46D8-8697-4C637677D1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" name="Rectangle 18">
                    <a:extLst>
                      <a:ext uri="{FF2B5EF4-FFF2-40B4-BE49-F238E27FC236}">
                        <a16:creationId xmlns:a16="http://schemas.microsoft.com/office/drawing/2014/main" id="{30A76DDA-F21F-4A38-8258-A54629C49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4" name="Rectangle 19">
                    <a:extLst>
                      <a:ext uri="{FF2B5EF4-FFF2-40B4-BE49-F238E27FC236}">
                        <a16:creationId xmlns:a16="http://schemas.microsoft.com/office/drawing/2014/main" id="{DD7D42A4-E472-478A-B97C-41534ED79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6601" y="40479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85" name="Rectangle 20">
                    <a:extLst>
                      <a:ext uri="{FF2B5EF4-FFF2-40B4-BE49-F238E27FC236}">
                        <a16:creationId xmlns:a16="http://schemas.microsoft.com/office/drawing/2014/main" id="{BA70A317-9E1D-4780-8C71-A533A73A9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Rectangle 21">
                    <a:extLst>
                      <a:ext uri="{FF2B5EF4-FFF2-40B4-BE49-F238E27FC236}">
                        <a16:creationId xmlns:a16="http://schemas.microsoft.com/office/drawing/2014/main" id="{0CEB2DD1-9D44-47FE-A831-2A8A867FF3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6" y="3105875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defTabSz="914377"/>
                    <a:r>
                      <a:rPr lang="en-US" sz="24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Line 22">
                    <a:extLst>
                      <a:ext uri="{FF2B5EF4-FFF2-40B4-BE49-F238E27FC236}">
                        <a16:creationId xmlns:a16="http://schemas.microsoft.com/office/drawing/2014/main" id="{6EB6B093-F5D7-45F8-80F1-1485E58DDB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377"/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43AFF992-3D12-43D2-960D-6AD99888A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22">
                  <a:extLst>
                    <a:ext uri="{FF2B5EF4-FFF2-40B4-BE49-F238E27FC236}">
                      <a16:creationId xmlns:a16="http://schemas.microsoft.com/office/drawing/2014/main" id="{52A7891C-51F7-4D9D-9C21-AB7D6F3DD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377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6" name="Rectangle 18">
                <a:extLst>
                  <a:ext uri="{FF2B5EF4-FFF2-40B4-BE49-F238E27FC236}">
                    <a16:creationId xmlns:a16="http://schemas.microsoft.com/office/drawing/2014/main" id="{D0A4A3D3-63C1-4053-AFE8-06857C7A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52" name="Line 16">
            <a:extLst>
              <a:ext uri="{FF2B5EF4-FFF2-40B4-BE49-F238E27FC236}">
                <a16:creationId xmlns:a16="http://schemas.microsoft.com/office/drawing/2014/main" id="{4E34507F-689A-47C7-964D-8DD6BD396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6296" y="2589764"/>
            <a:ext cx="976013" cy="309016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A2E47A80-8437-4B24-AE52-C1E69C008B43}"/>
              </a:ext>
            </a:extLst>
          </p:cNvPr>
          <p:cNvSpPr/>
          <p:nvPr/>
        </p:nvSpPr>
        <p:spPr>
          <a:xfrm rot="9244849">
            <a:off x="8656460" y="2745045"/>
            <a:ext cx="589872" cy="375593"/>
          </a:xfrm>
          <a:prstGeom prst="arc">
            <a:avLst>
              <a:gd name="adj1" fmla="val 16200000"/>
              <a:gd name="adj2" fmla="val 20900078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53697A-4DBC-49C4-9D64-3E4118A0D243}"/>
                  </a:ext>
                </a:extLst>
              </p:cNvPr>
              <p:cNvSpPr/>
              <p:nvPr/>
            </p:nvSpPr>
            <p:spPr>
              <a:xfrm>
                <a:off x="224569" y="2258581"/>
                <a:ext cx="8974468" cy="4552843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Vì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𝑆𝐴𝐶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i="1" dirty="0"/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𝑆𝐴𝐶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𝑆𝐵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𝐵𝑆𝑂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𝑆𝑂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𝑆𝐴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𝐴𝑂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𝑡𝑎𝑛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𝐵𝑆𝑂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𝐵𝑂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𝑆𝑂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𝑆𝐵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𝐵𝑆𝑂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53697A-4DBC-49C4-9D64-3E4118A0D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9" y="2258581"/>
                <a:ext cx="8974468" cy="4552843"/>
              </a:xfrm>
              <a:prstGeom prst="rect">
                <a:avLst/>
              </a:prstGeom>
              <a:blipFill>
                <a:blip r:embed="rId4"/>
                <a:stretch>
                  <a:fillRect l="-1766"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" grpId="0" animBg="1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2044" y="-499183"/>
            <a:ext cx="12201485" cy="691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1945" y="3224123"/>
            <a:ext cx="9937493" cy="321245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9" tIns="22850" rIns="45699" bIns="22850" rtlCol="0" anchor="ctr"/>
          <a:lstStyle/>
          <a:p>
            <a:pPr algn="ctr"/>
            <a:endParaRPr lang="en-US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2487" y="954165"/>
            <a:ext cx="1690485" cy="4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9" tIns="22850" rIns="45699" bIns="22850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4" y="1448058"/>
            <a:ext cx="12198659" cy="9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9" tIns="22850" rIns="45699" bIns="2285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699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300"/>
              </a:spcBef>
            </a:pPr>
            <a:r>
              <a:rPr lang="en-US" sz="2699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25203" y="2548288"/>
            <a:ext cx="9698767" cy="816589"/>
            <a:chOff x="2806976" y="4016252"/>
            <a:chExt cx="19400060" cy="186225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6976" y="4016252"/>
              <a:ext cx="19400060" cy="18622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699" tIns="22850" rIns="45699" bIns="22850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2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LUYỆN TẬP </a:t>
              </a:r>
              <a:r>
                <a:rPr lang="en-US" sz="32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 3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ĐƯỜNG THẲNG VUÔNG GÓC VỚI MẶT PHẲNG (TIẾT 3)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52902" y="-4996"/>
            <a:ext cx="906946" cy="914227"/>
            <a:chOff x="12784885" y="1066801"/>
            <a:chExt cx="1814128" cy="1828690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831063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184882" cy="1338705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r>
                <a:rPr lang="en-US" sz="4049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53760" y="75347"/>
            <a:ext cx="1119042" cy="853402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6" y="-35782"/>
            <a:ext cx="1577312" cy="1598686"/>
          </a:xfrm>
          <a:prstGeom prst="rect">
            <a:avLst/>
          </a:prstGeom>
          <a:noFill/>
        </p:spPr>
      </p:pic>
      <p:sp>
        <p:nvSpPr>
          <p:cNvPr id="48" name="Isosceles Triangle 44"/>
          <p:cNvSpPr/>
          <p:nvPr/>
        </p:nvSpPr>
        <p:spPr>
          <a:xfrm rot="16200000">
            <a:off x="1127030" y="3985927"/>
            <a:ext cx="101510" cy="87206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68" y="-82585"/>
            <a:ext cx="1692292" cy="169229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254BA3E-4517-411C-9DA6-7E9AF128C492}"/>
              </a:ext>
            </a:extLst>
          </p:cNvPr>
          <p:cNvSpPr/>
          <p:nvPr/>
        </p:nvSpPr>
        <p:spPr>
          <a:xfrm>
            <a:off x="1447367" y="3456911"/>
            <a:ext cx="730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D1.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68453E0-9842-4316-AF4B-9C3548BFD261}"/>
              </a:ext>
            </a:extLst>
          </p:cNvPr>
          <p:cNvSpPr/>
          <p:nvPr/>
        </p:nvSpPr>
        <p:spPr>
          <a:xfrm>
            <a:off x="1447367" y="3964342"/>
            <a:ext cx="5660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D2. CM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810CA1-63FC-4F00-8749-FCE20E01ED6F}"/>
              </a:ext>
            </a:extLst>
          </p:cNvPr>
          <p:cNvSpPr/>
          <p:nvPr/>
        </p:nvSpPr>
        <p:spPr>
          <a:xfrm>
            <a:off x="1423054" y="4480287"/>
            <a:ext cx="7398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D3. CM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phẳng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B6FA84-5D91-411B-AF5D-C0E1A41217AC}"/>
              </a:ext>
            </a:extLst>
          </p:cNvPr>
          <p:cNvSpPr/>
          <p:nvPr/>
        </p:nvSpPr>
        <p:spPr>
          <a:xfrm>
            <a:off x="1420905" y="5016107"/>
            <a:ext cx="5287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D4. CM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song song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C5F284-9628-4271-A613-E3C212C9D105}"/>
              </a:ext>
            </a:extLst>
          </p:cNvPr>
          <p:cNvSpPr/>
          <p:nvPr/>
        </p:nvSpPr>
        <p:spPr>
          <a:xfrm>
            <a:off x="1420905" y="5566611"/>
            <a:ext cx="733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D5. CM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Tahoma" pitchFamily="34" charset="0"/>
                <a:cs typeface="Times New Roman" panose="02020603050405020304" pitchFamily="18" charset="0"/>
              </a:rPr>
              <a:t>phẳng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5">
            <a:extLst>
              <a:ext uri="{FF2B5EF4-FFF2-40B4-BE49-F238E27FC236}">
                <a16:creationId xmlns:a16="http://schemas.microsoft.com/office/drawing/2014/main" id="{66C8B966-CD4A-4DEA-85F9-70A61E3BBE74}"/>
              </a:ext>
            </a:extLst>
          </p:cNvPr>
          <p:cNvGrpSpPr/>
          <p:nvPr/>
        </p:nvGrpSpPr>
        <p:grpSpPr>
          <a:xfrm>
            <a:off x="70798" y="677686"/>
            <a:ext cx="11785600" cy="3585148"/>
            <a:chOff x="1268091" y="3326756"/>
            <a:chExt cx="25758964" cy="6833979"/>
          </a:xfrm>
        </p:grpSpPr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93C89D6D-CBDE-466F-B6E6-38637A8C5076}"/>
                </a:ext>
              </a:extLst>
            </p:cNvPr>
            <p:cNvSpPr/>
            <p:nvPr/>
          </p:nvSpPr>
          <p:spPr>
            <a:xfrm>
              <a:off x="1557471" y="3662983"/>
              <a:ext cx="25469584" cy="6497752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987097C0-3F5B-4D12-A47F-D1AB3F35F75F}"/>
                </a:ext>
              </a:extLst>
            </p:cNvPr>
            <p:cNvGrpSpPr/>
            <p:nvPr/>
          </p:nvGrpSpPr>
          <p:grpSpPr>
            <a:xfrm>
              <a:off x="1268091" y="3326756"/>
              <a:ext cx="18038247" cy="1170492"/>
              <a:chOff x="166396" y="8712046"/>
              <a:chExt cx="18038247" cy="1170492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E432646C-5E66-46FD-BA8E-72A1A6EBB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78"/>
                <a:ext cx="17820121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F584A24-324F-4133-A8CB-9A0D2B2B8F0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>
                  <a:extLst>
                    <a:ext uri="{FF2B5EF4-FFF2-40B4-BE49-F238E27FC236}">
                      <a16:creationId xmlns:a16="http://schemas.microsoft.com/office/drawing/2014/main" id="{CA365AF9-4234-41C3-BDBE-FA1DA2069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>
                  <a:extLst>
                    <a:ext uri="{FF2B5EF4-FFF2-40B4-BE49-F238E27FC236}">
                      <a16:creationId xmlns:a16="http://schemas.microsoft.com/office/drawing/2014/main" id="{744D1770-616E-459F-97B3-276D6989AA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>
                  <a:extLst>
                    <a:ext uri="{FF2B5EF4-FFF2-40B4-BE49-F238E27FC236}">
                      <a16:creationId xmlns:a16="http://schemas.microsoft.com/office/drawing/2014/main" id="{A01CCB24-296D-4118-9B3A-85900BC93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>
                  <a:extLst>
                    <a:ext uri="{FF2B5EF4-FFF2-40B4-BE49-F238E27FC236}">
                      <a16:creationId xmlns:a16="http://schemas.microsoft.com/office/drawing/2014/main" id="{0EF8A1E4-E39C-40E0-A910-F7C64336CC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>
                  <a:extLst>
                    <a:ext uri="{FF2B5EF4-FFF2-40B4-BE49-F238E27FC236}">
                      <a16:creationId xmlns:a16="http://schemas.microsoft.com/office/drawing/2014/main" id="{8DA517AA-FB8E-400F-B14E-5753A3323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>
                  <a:extLst>
                    <a:ext uri="{FF2B5EF4-FFF2-40B4-BE49-F238E27FC236}">
                      <a16:creationId xmlns:a16="http://schemas.microsoft.com/office/drawing/2014/main" id="{B932C3F8-958A-4946-A9B5-E50863732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>
                  <a:extLst>
                    <a:ext uri="{FF2B5EF4-FFF2-40B4-BE49-F238E27FC236}">
                      <a16:creationId xmlns:a16="http://schemas.microsoft.com/office/drawing/2014/main" id="{CB122AF1-46BE-44E3-8EFB-1B78BEA26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>
                  <a:extLst>
                    <a:ext uri="{FF2B5EF4-FFF2-40B4-BE49-F238E27FC236}">
                      <a16:creationId xmlns:a16="http://schemas.microsoft.com/office/drawing/2014/main" id="{E53349A3-0798-4D64-BA74-434D5ECF1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>
                  <a:extLst>
                    <a:ext uri="{FF2B5EF4-FFF2-40B4-BE49-F238E27FC236}">
                      <a16:creationId xmlns:a16="http://schemas.microsoft.com/office/drawing/2014/main" id="{973BD3FE-4636-408F-9759-D8E0699AC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>
                  <a:extLst>
                    <a:ext uri="{FF2B5EF4-FFF2-40B4-BE49-F238E27FC236}">
                      <a16:creationId xmlns:a16="http://schemas.microsoft.com/office/drawing/2014/main" id="{1C4354EE-3EFF-4C64-BE3A-2714421D9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>
                  <a:extLst>
                    <a:ext uri="{FF2B5EF4-FFF2-40B4-BE49-F238E27FC236}">
                      <a16:creationId xmlns:a16="http://schemas.microsoft.com/office/drawing/2014/main" id="{A94C88B7-BBE4-462F-84F1-63741E6FF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>
                  <a:extLst>
                    <a:ext uri="{FF2B5EF4-FFF2-40B4-BE49-F238E27FC236}">
                      <a16:creationId xmlns:a16="http://schemas.microsoft.com/office/drawing/2014/main" id="{C57448B6-8846-4247-B0EA-B7111E2A99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2FCB82-6FEE-4963-8633-361F0AC9493A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7272529" cy="958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II.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Điều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kiện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vi-VN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ờng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phẳng</a:t>
                </a:r>
                <a:endParaRPr lang="en-US" sz="2667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CE8-C8AC-4755-9937-37CC73228333}"/>
              </a:ext>
            </a:extLst>
          </p:cNvPr>
          <p:cNvSpPr txBox="1"/>
          <p:nvPr/>
        </p:nvSpPr>
        <p:spPr>
          <a:xfrm>
            <a:off x="497103" y="1366577"/>
            <a:ext cx="1135929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Nếu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một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thẳng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vuông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góc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hai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thẳng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cắt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nhau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cùng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thuộc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một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mặt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phẳng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thì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nó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vuông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góc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mặt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phẳng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ấy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5017EB-9419-4E09-BE12-49DF6B1543F6}"/>
                  </a:ext>
                </a:extLst>
              </p:cNvPr>
              <p:cNvSpPr/>
              <p:nvPr/>
            </p:nvSpPr>
            <p:spPr>
              <a:xfrm>
                <a:off x="1066798" y="2093795"/>
                <a:ext cx="5338945" cy="1941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67" dirty="0" err="1">
                    <a:ea typeface="Cambria Math" panose="02040503050406030204" pitchFamily="18" charset="0"/>
                    <a:cs typeface="Tahoma" pitchFamily="34" charset="0"/>
                  </a:rPr>
                  <a:t>Vậy</a:t>
                </a:r>
                <a:r>
                  <a:rPr lang="en-US" sz="2667" dirty="0">
                    <a:solidFill>
                      <a:srgbClr val="FF0000"/>
                    </a:solidFill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c</m:t>
                            </m:r>
                            <m:r>
                              <a:rPr lang="en-US" sz="2667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ắ</m:t>
                            </m:r>
                            <m:r>
                              <m:rPr>
                                <m:sty m:val="p"/>
                              </m:rPr>
                              <a:rPr lang="en-US" sz="2667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t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 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667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𝑃</m:t>
                                </m:r>
                              </m:e>
                            </m:d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,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𝑃</m:t>
                            </m:r>
                            <m:r>
                              <a:rPr lang="en-US" sz="2667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</m:t>
                    </m:r>
                    <m:d>
                      <m:d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667" dirty="0"/>
                  <a:t>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5017EB-9419-4E09-BE12-49DF6B154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2093795"/>
                <a:ext cx="5338945" cy="1941172"/>
              </a:xfrm>
              <a:prstGeom prst="rect">
                <a:avLst/>
              </a:prstGeom>
              <a:blipFill>
                <a:blip r:embed="rId2"/>
                <a:stretch>
                  <a:fillRect l="-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">
            <a:extLst>
              <a:ext uri="{FF2B5EF4-FFF2-40B4-BE49-F238E27FC236}">
                <a16:creationId xmlns:a16="http://schemas.microsoft.com/office/drawing/2014/main" id="{76608D20-6FDF-4481-9755-C36D078DDB1C}"/>
              </a:ext>
            </a:extLst>
          </p:cNvPr>
          <p:cNvGrpSpPr/>
          <p:nvPr/>
        </p:nvGrpSpPr>
        <p:grpSpPr>
          <a:xfrm>
            <a:off x="270417" y="4211320"/>
            <a:ext cx="11750963" cy="2566616"/>
            <a:chOff x="1486217" y="3326756"/>
            <a:chExt cx="25683250" cy="3885656"/>
          </a:xfrm>
        </p:grpSpPr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B80BD125-AC1B-4FB1-941A-2D730673DD84}"/>
                </a:ext>
              </a:extLst>
            </p:cNvPr>
            <p:cNvSpPr/>
            <p:nvPr/>
          </p:nvSpPr>
          <p:spPr>
            <a:xfrm>
              <a:off x="1557474" y="3662986"/>
              <a:ext cx="25611993" cy="3549426"/>
            </a:xfrm>
            <a:prstGeom prst="roundRect">
              <a:avLst>
                <a:gd name="adj" fmla="val 1021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5">
              <a:extLst>
                <a:ext uri="{FF2B5EF4-FFF2-40B4-BE49-F238E27FC236}">
                  <a16:creationId xmlns:a16="http://schemas.microsoft.com/office/drawing/2014/main" id="{B4F4496D-CD5B-4737-905E-16CD71D60C28}"/>
                </a:ext>
              </a:extLst>
            </p:cNvPr>
            <p:cNvGrpSpPr/>
            <p:nvPr/>
          </p:nvGrpSpPr>
          <p:grpSpPr>
            <a:xfrm>
              <a:off x="1486217" y="3326756"/>
              <a:ext cx="3406046" cy="890190"/>
              <a:chOff x="384522" y="8712046"/>
              <a:chExt cx="3406046" cy="890190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D1F5ADD3-4E43-422E-95D0-A1345A397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2"/>
                <a:ext cx="2961926" cy="79487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85640A1-3FA8-4C32-ABC7-9B3DCCADF1DD}"/>
                  </a:ext>
                </a:extLst>
              </p:cNvPr>
              <p:cNvSpPr txBox="1"/>
              <p:nvPr/>
            </p:nvSpPr>
            <p:spPr>
              <a:xfrm>
                <a:off x="459666" y="8712046"/>
                <a:ext cx="3330902" cy="890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Hệ quả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097A4A6-D8F7-4B3F-A669-4AE9E4300DB4}"/>
                  </a:ext>
                </a:extLst>
              </p:cNvPr>
              <p:cNvSpPr/>
              <p:nvPr/>
            </p:nvSpPr>
            <p:spPr>
              <a:xfrm>
                <a:off x="5261339" y="5101786"/>
                <a:ext cx="3062569" cy="100777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67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𝑑</m:t>
                              </m:r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⊥</m:t>
                              </m:r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𝐴𝐵</m:t>
                              </m:r>
                            </m:e>
                            <m:e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𝑑</m:t>
                              </m:r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⊥</m:t>
                              </m:r>
                              <m:r>
                                <a:rPr lang="en-US" sz="2667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𝐴𝐶</m:t>
                              </m:r>
                            </m:e>
                          </m:eqArr>
                        </m:e>
                      </m:d>
                      <m:r>
                        <a:rPr lang="en-US" sz="2667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⇒</m:t>
                      </m:r>
                      <m:r>
                        <a:rPr lang="en-US" sz="2667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𝑑</m:t>
                      </m:r>
                      <m:r>
                        <a:rPr lang="en-US" sz="2667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⊥</m:t>
                      </m:r>
                      <m:r>
                        <a:rPr lang="en-US" sz="2667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𝐵𝐶</m:t>
                      </m:r>
                    </m:oMath>
                  </m:oMathPara>
                </a14:m>
                <a:endParaRPr lang="en-US" sz="2667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097A4A6-D8F7-4B3F-A669-4AE9E4300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39" y="5101786"/>
                <a:ext cx="3062569" cy="1007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EBA09352-07D2-4837-A195-11E636AC83C7}"/>
              </a:ext>
            </a:extLst>
          </p:cNvPr>
          <p:cNvSpPr txBox="1"/>
          <p:nvPr/>
        </p:nvSpPr>
        <p:spPr>
          <a:xfrm>
            <a:off x="303020" y="4784719"/>
            <a:ext cx="476754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Nếu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một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thẳng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vuông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góc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hai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cạnh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của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một</a:t>
            </a:r>
            <a:r>
              <a:rPr lang="en-US" sz="2667" dirty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 tam </a:t>
            </a:r>
            <a:r>
              <a:rPr lang="en-US" sz="2667" dirty="0" err="1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giác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thì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nó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cũng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vuông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góc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với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cạnh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thứ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ba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của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tam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giác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667" dirty="0" err="1">
                <a:latin typeface="+mj-lt"/>
                <a:ea typeface="Tahoma" pitchFamily="34" charset="0"/>
                <a:cs typeface="Tahoma" pitchFamily="34" charset="0"/>
              </a:rPr>
              <a:t>đó</a:t>
            </a:r>
            <a:r>
              <a:rPr lang="en-US" sz="2667" dirty="0"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18054-E05C-4013-B218-E92CC7D18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184" y="4688840"/>
            <a:ext cx="3590217" cy="21945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935993-7491-4544-AB9B-0FDEC41B5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520" y="2418152"/>
            <a:ext cx="3366379" cy="19507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E9431C6-6489-40E5-BDEF-7B9FBF428FBD}"/>
              </a:ext>
            </a:extLst>
          </p:cNvPr>
          <p:cNvSpPr txBox="1"/>
          <p:nvPr/>
        </p:nvSpPr>
        <p:spPr>
          <a:xfrm>
            <a:off x="1358013" y="65756"/>
            <a:ext cx="9283909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</p:spTree>
    <p:extLst>
      <p:ext uri="{BB962C8B-B14F-4D97-AF65-F5344CB8AC3E}">
        <p14:creationId xmlns:p14="http://schemas.microsoft.com/office/powerpoint/2010/main" val="366944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62" grpId="0" animBg="1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400DAC3-994D-4C04-B321-D45EFF15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563" y="17076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9C99B85-1B74-4486-BC08-42DD0AAE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21626" y="3188674"/>
            <a:ext cx="4474379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2D0E4-2E83-4063-A334-856072B726D1}"/>
              </a:ext>
            </a:extLst>
          </p:cNvPr>
          <p:cNvSpPr txBox="1"/>
          <p:nvPr/>
        </p:nvSpPr>
        <p:spPr>
          <a:xfrm>
            <a:off x="836864" y="208277"/>
            <a:ext cx="4056185" cy="41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47EC89FA-CA7B-4FCB-A40D-79BCE17A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2148B326-0106-4791-AD69-8E2008B2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F358C27E-59B1-49EA-822E-D46F3F87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BEAAF29-812F-4478-90EC-E9CF157D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5C054AE-AB30-4111-8858-D8FC190A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C457E9E-BD4C-49DD-B726-03C0DF58354F}"/>
              </a:ext>
            </a:extLst>
          </p:cNvPr>
          <p:cNvGrpSpPr/>
          <p:nvPr/>
        </p:nvGrpSpPr>
        <p:grpSpPr>
          <a:xfrm>
            <a:off x="163520" y="292703"/>
            <a:ext cx="11864959" cy="1065195"/>
            <a:chOff x="147114" y="2348518"/>
            <a:chExt cx="11864959" cy="106519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B5FDC5E-D5EA-46D1-BD62-1B0820736C38}"/>
                </a:ext>
              </a:extLst>
            </p:cNvPr>
            <p:cNvGrpSpPr/>
            <p:nvPr/>
          </p:nvGrpSpPr>
          <p:grpSpPr>
            <a:xfrm>
              <a:off x="147114" y="2348518"/>
              <a:ext cx="11864959" cy="1065195"/>
              <a:chOff x="534987" y="1628695"/>
              <a:chExt cx="11660452" cy="1195508"/>
            </a:xfrm>
          </p:grpSpPr>
          <p:sp>
            <p:nvSpPr>
              <p:cNvPr id="93" name="Rounded Rectangle 24">
                <a:extLst>
                  <a:ext uri="{FF2B5EF4-FFF2-40B4-BE49-F238E27FC236}">
                    <a16:creationId xmlns:a16="http://schemas.microsoft.com/office/drawing/2014/main" id="{640E0E0A-54DB-45D5-9E68-99C2CAA4CE44}"/>
                  </a:ext>
                </a:extLst>
              </p:cNvPr>
              <p:cNvSpPr/>
              <p:nvPr/>
            </p:nvSpPr>
            <p:spPr bwMode="auto">
              <a:xfrm>
                <a:off x="539751" y="1628695"/>
                <a:ext cx="11655688" cy="95437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37825">
                  <a:defRPr/>
                </a:pPr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41A5223-9D07-47F5-893A-8E9095D041D9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2440111" cy="1176337"/>
                <a:chOff x="534987" y="1647866"/>
                <a:chExt cx="2440111" cy="1176337"/>
              </a:xfrm>
            </p:grpSpPr>
            <p:sp>
              <p:nvSpPr>
                <p:cNvPr id="95" name="Isosceles Triangle 44">
                  <a:extLst>
                    <a:ext uri="{FF2B5EF4-FFF2-40B4-BE49-F238E27FC236}">
                      <a16:creationId xmlns:a16="http://schemas.microsoft.com/office/drawing/2014/main" id="{00E30337-6B18-48FF-A867-55AF4959334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3782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Pentagon 27">
                  <a:extLst>
                    <a:ext uri="{FF2B5EF4-FFF2-40B4-BE49-F238E27FC236}">
                      <a16:creationId xmlns:a16="http://schemas.microsoft.com/office/drawing/2014/main" id="{2FB00AE3-C8D9-40D7-ACCF-7CA3C9427E6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2440111" cy="83166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3782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7" name="Group 11">
                  <a:extLst>
                    <a:ext uri="{FF2B5EF4-FFF2-40B4-BE49-F238E27FC236}">
                      <a16:creationId xmlns:a16="http://schemas.microsoft.com/office/drawing/2014/main" id="{AE6069B7-BE28-4149-B8F6-A0C7B818F98A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0" name="Freeform 31">
                    <a:extLst>
                      <a:ext uri="{FF2B5EF4-FFF2-40B4-BE49-F238E27FC236}">
                        <a16:creationId xmlns:a16="http://schemas.microsoft.com/office/drawing/2014/main" id="{3081A216-CEA7-4321-9069-2E47B0C92F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Freeform 32">
                    <a:extLst>
                      <a:ext uri="{FF2B5EF4-FFF2-40B4-BE49-F238E27FC236}">
                        <a16:creationId xmlns:a16="http://schemas.microsoft.com/office/drawing/2014/main" id="{AA5A3F1A-349B-4460-B46B-664E5DEC5A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33">
                    <a:extLst>
                      <a:ext uri="{FF2B5EF4-FFF2-40B4-BE49-F238E27FC236}">
                        <a16:creationId xmlns:a16="http://schemas.microsoft.com/office/drawing/2014/main" id="{DBE2FE6E-108D-452A-BAA9-55EE49C10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EB5F1A-6EA4-4DB8-A456-5673533679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A1F5F20-037D-42A8-9DFD-A13486F1C1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76E4BEC-4DE4-4240-94A1-CB2D496DD2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C5B18029-D0BC-4DE5-A6A7-065862A97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98" name="Chevron 29">
                  <a:extLst>
                    <a:ext uri="{FF2B5EF4-FFF2-40B4-BE49-F238E27FC236}">
                      <a16:creationId xmlns:a16="http://schemas.microsoft.com/office/drawing/2014/main" id="{3E376E19-150A-4812-9D12-66EAE7CD684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37825">
                    <a:defRPr/>
                  </a:pPr>
                  <a:endParaRPr lang="en-US" sz="6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TextBox 13">
                  <a:extLst>
                    <a:ext uri="{FF2B5EF4-FFF2-40B4-BE49-F238E27FC236}">
                      <a16:creationId xmlns:a16="http://schemas.microsoft.com/office/drawing/2014/main" id="{943411DA-C087-4218-B67F-104AC88FEE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65245" y="1833517"/>
                  <a:ext cx="1436608" cy="587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68800" eaLnBrk="1" hangingPunct="1"/>
                  <a:r>
                    <a:rPr lang="en-US" sz="2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1:</a:t>
                  </a:r>
                </a:p>
              </p:txBody>
            </p:sp>
          </p:grp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5E74C8-C6E5-4BB5-8EC4-56226C800D7F}"/>
                </a:ext>
              </a:extLst>
            </p:cNvPr>
            <p:cNvSpPr/>
            <p:nvPr/>
          </p:nvSpPr>
          <p:spPr>
            <a:xfrm>
              <a:off x="2757884" y="2481266"/>
              <a:ext cx="73961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mệnh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0AB30-C04C-4A45-9F0B-FD02CCBE6ABE}"/>
              </a:ext>
            </a:extLst>
          </p:cNvPr>
          <p:cNvGrpSpPr/>
          <p:nvPr/>
        </p:nvGrpSpPr>
        <p:grpSpPr>
          <a:xfrm>
            <a:off x="61630" y="1143317"/>
            <a:ext cx="7279616" cy="795455"/>
            <a:chOff x="-97575" y="3324631"/>
            <a:chExt cx="7238703" cy="79545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59E5F3-D80B-4240-8EF5-1DA522393695}"/>
                </a:ext>
              </a:extLst>
            </p:cNvPr>
            <p:cNvGrpSpPr/>
            <p:nvPr/>
          </p:nvGrpSpPr>
          <p:grpSpPr>
            <a:xfrm>
              <a:off x="-97575" y="3344945"/>
              <a:ext cx="7238703" cy="775141"/>
              <a:chOff x="5412785" y="2042741"/>
              <a:chExt cx="7093028" cy="36030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5FD0A51-2C7B-4394-B388-64FA34F53D8F}"/>
                  </a:ext>
                </a:extLst>
              </p:cNvPr>
              <p:cNvSpPr/>
              <p:nvPr/>
            </p:nvSpPr>
            <p:spPr>
              <a:xfrm>
                <a:off x="5628577" y="2042741"/>
                <a:ext cx="6877236" cy="36030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AF9F48D-45F0-4E01-9FAC-80C3FD44C6B8}"/>
                  </a:ext>
                </a:extLst>
              </p:cNvPr>
              <p:cNvSpPr/>
              <p:nvPr/>
            </p:nvSpPr>
            <p:spPr>
              <a:xfrm>
                <a:off x="5412785" y="2093457"/>
                <a:ext cx="499694" cy="28113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DFA7BC-C1FB-42A1-9C99-A08F89F46137}"/>
                </a:ext>
              </a:extLst>
            </p:cNvPr>
            <p:cNvSpPr/>
            <p:nvPr/>
          </p:nvSpPr>
          <p:spPr>
            <a:xfrm>
              <a:off x="470656" y="3324631"/>
              <a:ext cx="6364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tabLst>
                  <a:tab pos="3599815" algn="l"/>
                  <a:tab pos="5039995" algn="l"/>
                </a:tabLst>
              </a:pP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70A079-93D4-401C-BA86-B4E9A6322F0E}"/>
              </a:ext>
            </a:extLst>
          </p:cNvPr>
          <p:cNvGrpSpPr/>
          <p:nvPr/>
        </p:nvGrpSpPr>
        <p:grpSpPr>
          <a:xfrm>
            <a:off x="53344" y="1938772"/>
            <a:ext cx="7287903" cy="1102206"/>
            <a:chOff x="118165" y="3096040"/>
            <a:chExt cx="7243821" cy="116233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3A27BEF-F1A9-483E-AABD-49B5EF50F665}"/>
                </a:ext>
              </a:extLst>
            </p:cNvPr>
            <p:cNvGrpSpPr/>
            <p:nvPr/>
          </p:nvGrpSpPr>
          <p:grpSpPr>
            <a:xfrm>
              <a:off x="118165" y="3096040"/>
              <a:ext cx="7243821" cy="961828"/>
              <a:chOff x="5624184" y="1927044"/>
              <a:chExt cx="7098042" cy="44707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010AE9B-B492-49BA-8385-192A9A7AC26C}"/>
                  </a:ext>
                </a:extLst>
              </p:cNvPr>
              <p:cNvSpPr/>
              <p:nvPr/>
            </p:nvSpPr>
            <p:spPr>
              <a:xfrm>
                <a:off x="5831392" y="1927044"/>
                <a:ext cx="6890834" cy="44707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B8641E00-F567-4B0A-A3BE-5AACAFC757EA}"/>
                  </a:ext>
                </a:extLst>
              </p:cNvPr>
              <p:cNvSpPr/>
              <p:nvPr/>
            </p:nvSpPr>
            <p:spPr>
              <a:xfrm>
                <a:off x="5624184" y="1987528"/>
                <a:ext cx="463496" cy="28302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2156101-A030-4096-A6E5-04B53BA61AE8}"/>
                    </a:ext>
                  </a:extLst>
                </p:cNvPr>
                <p:cNvSpPr/>
                <p:nvPr/>
              </p:nvSpPr>
              <p:spPr>
                <a:xfrm>
                  <a:off x="694369" y="3187304"/>
                  <a:ext cx="6667616" cy="10710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tabLst>
                      <a:tab pos="3599815" algn="l"/>
                      <a:tab pos="5039995" algn="l"/>
                    </a:tabLst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song song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2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2156101-A030-4096-A6E5-04B53BA61A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69" y="3187304"/>
                  <a:ext cx="6667616" cy="1071070"/>
                </a:xfrm>
                <a:prstGeom prst="rect">
                  <a:avLst/>
                </a:prstGeom>
                <a:blipFill>
                  <a:blip r:embed="rId7"/>
                  <a:stretch>
                    <a:fillRect l="-908" t="-3593" r="-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B98253B-F64C-40AE-BADC-6D0CBE4AB7B7}"/>
              </a:ext>
            </a:extLst>
          </p:cNvPr>
          <p:cNvGrpSpPr/>
          <p:nvPr/>
        </p:nvGrpSpPr>
        <p:grpSpPr>
          <a:xfrm>
            <a:off x="53344" y="2891175"/>
            <a:ext cx="7255541" cy="922692"/>
            <a:chOff x="54693" y="3038939"/>
            <a:chExt cx="12030992" cy="1002622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E99D63C-9985-45E3-8378-4A98978B970E}"/>
                </a:ext>
              </a:extLst>
            </p:cNvPr>
            <p:cNvGrpSpPr/>
            <p:nvPr/>
          </p:nvGrpSpPr>
          <p:grpSpPr>
            <a:xfrm>
              <a:off x="54693" y="3038939"/>
              <a:ext cx="12030992" cy="1002622"/>
              <a:chOff x="5561990" y="1900503"/>
              <a:chExt cx="11788876" cy="46604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EDBB6C9-1099-499F-8FDA-55A0A227CC55}"/>
                  </a:ext>
                </a:extLst>
              </p:cNvPr>
              <p:cNvSpPr/>
              <p:nvPr/>
            </p:nvSpPr>
            <p:spPr>
              <a:xfrm>
                <a:off x="5883987" y="1900503"/>
                <a:ext cx="11466879" cy="4660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ADDD693-D286-4626-9FC5-B7410B0283CC}"/>
                  </a:ext>
                </a:extLst>
              </p:cNvPr>
              <p:cNvSpPr/>
              <p:nvPr/>
            </p:nvSpPr>
            <p:spPr>
              <a:xfrm>
                <a:off x="5561990" y="1970304"/>
                <a:ext cx="750443" cy="2800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8CAB4AE9-FF3B-4432-955D-3D9F80AEEF5B}"/>
                    </a:ext>
                  </a:extLst>
                </p:cNvPr>
                <p:cNvSpPr/>
                <p:nvPr/>
              </p:nvSpPr>
              <p:spPr>
                <a:xfrm>
                  <a:off x="791694" y="3067630"/>
                  <a:ext cx="11253403" cy="7692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tabLst>
                      <a:tab pos="3599815" algn="l"/>
                      <a:tab pos="5039995" algn="l"/>
                    </a:tabLst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song song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2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8CAB4AE9-FF3B-4432-955D-3D9F80AEE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94" y="3067630"/>
                  <a:ext cx="11253403" cy="769208"/>
                </a:xfrm>
                <a:prstGeom prst="rect">
                  <a:avLst/>
                </a:prstGeom>
                <a:blipFill>
                  <a:blip r:embed="rId8"/>
                  <a:stretch>
                    <a:fillRect l="-898" t="-4310" r="-270"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0A6548-2252-4A2C-90F8-74DAC91017B9}"/>
              </a:ext>
            </a:extLst>
          </p:cNvPr>
          <p:cNvGrpSpPr/>
          <p:nvPr/>
        </p:nvGrpSpPr>
        <p:grpSpPr>
          <a:xfrm>
            <a:off x="85487" y="3786049"/>
            <a:ext cx="7232415" cy="907137"/>
            <a:chOff x="-26319" y="3072149"/>
            <a:chExt cx="12129466" cy="985719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6D9CDF7-AA6C-448C-9FDE-A23F306791BD}"/>
                </a:ext>
              </a:extLst>
            </p:cNvPr>
            <p:cNvGrpSpPr/>
            <p:nvPr/>
          </p:nvGrpSpPr>
          <p:grpSpPr>
            <a:xfrm>
              <a:off x="-26319" y="3072149"/>
              <a:ext cx="12129466" cy="985719"/>
              <a:chOff x="5482609" y="1915939"/>
              <a:chExt cx="11885367" cy="45818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05C7B0C-DDBD-46BD-AC7E-FC9CC3D553DE}"/>
                  </a:ext>
                </a:extLst>
              </p:cNvPr>
              <p:cNvSpPr/>
              <p:nvPr/>
            </p:nvSpPr>
            <p:spPr>
              <a:xfrm>
                <a:off x="5740640" y="1915939"/>
                <a:ext cx="11627336" cy="45818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6225CBD-6518-4A87-B01C-5A09E43D285C}"/>
                  </a:ext>
                </a:extLst>
              </p:cNvPr>
              <p:cNvSpPr/>
              <p:nvPr/>
            </p:nvSpPr>
            <p:spPr>
              <a:xfrm>
                <a:off x="5482609" y="1984255"/>
                <a:ext cx="729237" cy="31806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69FC3200-F52B-40ED-ADD8-8472AB335DEF}"/>
                    </a:ext>
                  </a:extLst>
                </p:cNvPr>
                <p:cNvSpPr/>
                <p:nvPr/>
              </p:nvSpPr>
              <p:spPr>
                <a:xfrm>
                  <a:off x="694369" y="3187304"/>
                  <a:ext cx="11222544" cy="7692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tabLst>
                      <a:tab pos="3599815" algn="l"/>
                      <a:tab pos="5039995" algn="l"/>
                    </a:tabLst>
                  </a:pP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song song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a14:m>
                  <a:r>
                    <a:rPr lang="en-US" sz="20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2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69FC3200-F52B-40ED-ADD8-8472AB335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369" y="3187304"/>
                  <a:ext cx="11222544" cy="769208"/>
                </a:xfrm>
                <a:prstGeom prst="rect">
                  <a:avLst/>
                </a:prstGeom>
                <a:blipFill>
                  <a:blip r:embed="rId9"/>
                  <a:stretch>
                    <a:fillRect l="-911" t="-4310" r="-820" b="-146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5B6A837-52E9-45A1-85B0-BCB6202D8028}"/>
              </a:ext>
            </a:extLst>
          </p:cNvPr>
          <p:cNvGrpSpPr/>
          <p:nvPr/>
        </p:nvGrpSpPr>
        <p:grpSpPr>
          <a:xfrm>
            <a:off x="7432676" y="1163630"/>
            <a:ext cx="4595803" cy="3529555"/>
            <a:chOff x="178417" y="3686634"/>
            <a:chExt cx="11834900" cy="2445169"/>
          </a:xfrm>
        </p:grpSpPr>
        <p:sp>
          <p:nvSpPr>
            <p:cNvPr id="140" name="Rounded Rectangle 48">
              <a:extLst>
                <a:ext uri="{FF2B5EF4-FFF2-40B4-BE49-F238E27FC236}">
                  <a16:creationId xmlns:a16="http://schemas.microsoft.com/office/drawing/2014/main" id="{6E910610-BB16-4B64-BF17-E7316A933D2B}"/>
                </a:ext>
              </a:extLst>
            </p:cNvPr>
            <p:cNvSpPr/>
            <p:nvPr/>
          </p:nvSpPr>
          <p:spPr>
            <a:xfrm>
              <a:off x="178417" y="3700825"/>
              <a:ext cx="11834900" cy="243097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8800"/>
              <a:endParaRPr lang="en-US" sz="6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405A177-976C-494B-8906-4466EAE31243}"/>
                </a:ext>
              </a:extLst>
            </p:cNvPr>
            <p:cNvGrpSpPr/>
            <p:nvPr/>
          </p:nvGrpSpPr>
          <p:grpSpPr>
            <a:xfrm>
              <a:off x="203200" y="3686634"/>
              <a:ext cx="3181045" cy="451569"/>
              <a:chOff x="1275608" y="6330946"/>
              <a:chExt cx="6235999" cy="820481"/>
            </a:xfrm>
          </p:grpSpPr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2B1B0D76-0113-4025-AE67-7EEC34694F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000391" y="3883983"/>
                <a:ext cx="594013" cy="594087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68800"/>
                <a:endParaRPr lang="en-US" sz="6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2805996-BFDF-476E-932C-6C0A3F92E6BA}"/>
                  </a:ext>
                </a:extLst>
              </p:cNvPr>
              <p:cNvSpPr txBox="1"/>
              <p:nvPr/>
            </p:nvSpPr>
            <p:spPr>
              <a:xfrm>
                <a:off x="1918457" y="6618644"/>
                <a:ext cx="5593150" cy="515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68800"/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Lời Giải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Round Diagonal Corner Rectangle 52">
                <a:extLst>
                  <a:ext uri="{FF2B5EF4-FFF2-40B4-BE49-F238E27FC236}">
                    <a16:creationId xmlns:a16="http://schemas.microsoft.com/office/drawing/2014/main" id="{4EEE1A6B-89F9-4819-AB38-A7A2D7A58D7F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Freeform 53">
                <a:extLst>
                  <a:ext uri="{FF2B5EF4-FFF2-40B4-BE49-F238E27FC236}">
                    <a16:creationId xmlns:a16="http://schemas.microsoft.com/office/drawing/2014/main" id="{68832A52-C3B5-4CAB-9485-BB4BA4617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68800"/>
                <a:endParaRPr lang="en-US" sz="6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97E4B9DD-CD97-4870-B133-AE7247FC02A2}"/>
                  </a:ext>
                </a:extLst>
              </p:cNvPr>
              <p:cNvSpPr txBox="1"/>
              <p:nvPr/>
            </p:nvSpPr>
            <p:spPr>
              <a:xfrm>
                <a:off x="7517684" y="1708364"/>
                <a:ext cx="4120652" cy="1931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Nhìn hình vẽ dễ thấy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vi-V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vi-VN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//</m:t>
                            </m:r>
                            <m:d>
                              <m:dPr>
                                <m:ctrlPr>
                                  <a:rPr lang="vi-V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nhưng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không vuông góc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97E4B9DD-CD97-4870-B133-AE7247FC0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684" y="1708364"/>
                <a:ext cx="4120652" cy="1931811"/>
              </a:xfrm>
              <a:prstGeom prst="rect">
                <a:avLst/>
              </a:prstGeom>
              <a:blipFill>
                <a:blip r:embed="rId10"/>
                <a:stretch>
                  <a:fillRect l="-2219" r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Picture 146">
            <a:extLst>
              <a:ext uri="{FF2B5EF4-FFF2-40B4-BE49-F238E27FC236}">
                <a16:creationId xmlns:a16="http://schemas.microsoft.com/office/drawing/2014/main" id="{0008237E-EF0F-461E-9ADD-8C6B684B991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99" y="2955033"/>
            <a:ext cx="3469073" cy="151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C9A83AE7-12AC-4EE9-8B64-4C94087CE061}"/>
              </a:ext>
            </a:extLst>
          </p:cNvPr>
          <p:cNvSpPr/>
          <p:nvPr/>
        </p:nvSpPr>
        <p:spPr>
          <a:xfrm>
            <a:off x="29260" y="2996256"/>
            <a:ext cx="468937" cy="62972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8800"/>
            <a:r>
              <a:rPr lang="en-US" sz="2800" b="1" dirty="0">
                <a:solidFill>
                  <a:prstClr val="white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070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3023" y="3124397"/>
            <a:ext cx="11926984" cy="2124119"/>
            <a:chOff x="184495" y="3602024"/>
            <a:chExt cx="11926984" cy="468082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14426" cy="963272"/>
              <a:chOff x="1275608" y="6177214"/>
              <a:chExt cx="4537115" cy="175021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06245" y="5112804"/>
                <a:ext cx="1596487" cy="40164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649728" cy="155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159648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42803" y="79547"/>
            <a:ext cx="11906394" cy="1459154"/>
            <a:chOff x="480509" y="1592885"/>
            <a:chExt cx="23340845" cy="185771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80509" y="1592885"/>
              <a:ext cx="23340845" cy="18577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0509" y="1617993"/>
              <a:ext cx="3593007" cy="835088"/>
              <a:chOff x="480509" y="1617993"/>
              <a:chExt cx="3593007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9" y="1617993"/>
                <a:ext cx="2875497" cy="665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2:</a:t>
                </a: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7CA5A-CA2D-46DD-AFA0-1D7DDB3A0B3C}"/>
              </a:ext>
            </a:extLst>
          </p:cNvPr>
          <p:cNvGrpSpPr/>
          <p:nvPr/>
        </p:nvGrpSpPr>
        <p:grpSpPr>
          <a:xfrm>
            <a:off x="122659" y="1715293"/>
            <a:ext cx="12464701" cy="1342175"/>
            <a:chOff x="681216" y="1655422"/>
            <a:chExt cx="12464701" cy="13421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F8CD68-EEA0-4D9E-84F7-A355A1623A8B}"/>
                </a:ext>
              </a:extLst>
            </p:cNvPr>
            <p:cNvGrpSpPr/>
            <p:nvPr/>
          </p:nvGrpSpPr>
          <p:grpSpPr>
            <a:xfrm>
              <a:off x="681216" y="1655422"/>
              <a:ext cx="11729771" cy="1303426"/>
              <a:chOff x="1267874" y="1654171"/>
              <a:chExt cx="11729771" cy="130342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67874" y="1654171"/>
                <a:ext cx="6273042" cy="715068"/>
                <a:chOff x="-383145" y="1149605"/>
                <a:chExt cx="4753533" cy="71516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-186929" y="1182823"/>
                  <a:ext cx="4289195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-383145" y="1247248"/>
                  <a:ext cx="476234" cy="53389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-153281" y="1149605"/>
                      <a:ext cx="4523669" cy="7151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b="1" dirty="0" smtClean="0">
                                <a:latin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b="1" dirty="0" smtClean="0">
                                <a:latin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b="1" dirty="0" smtClean="0">
                                <a:latin typeface="Times New Roman" panose="02020603050405020304" pitchFamily="18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b="1" dirty="0" smtClean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dirty="0" err="1">
                                <a:latin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b="1" dirty="0" err="1">
                                <a:latin typeface="Times New Roman" panose="02020603050405020304" pitchFamily="18" charset="0"/>
                              </a:rPr>
                              <m:t>à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latin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b="1" dirty="0" err="1">
                                <a:latin typeface="Times New Roman" panose="02020603050405020304" pitchFamily="18" charset="0"/>
                              </a:rPr>
                              <m:t>th</m:t>
                            </m:r>
                            <m:r>
                              <m:rPr>
                                <m:nor/>
                              </m:rPr>
                              <a:rPr lang="en-US" b="1" dirty="0" err="1">
                                <a:latin typeface="Times New Roman" panose="02020603050405020304" pitchFamily="18" charset="0"/>
                              </a:rPr>
                              <m:t>ì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GB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latin typeface="Times New Roman" panose="02020603050405020304" pitchFamily="18" charset="0"/>
                              </a:rPr>
                              <m:t>//</m:t>
                            </m:r>
                            <m:r>
                              <m:rPr>
                                <m:nor/>
                              </m:rPr>
                              <a:rPr lang="en-GB" b="1" i="1" smtClean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vi-V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153281" y="1149605"/>
                      <a:ext cx="4523669" cy="71516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7213272" y="1657421"/>
                <a:ext cx="5777155" cy="715068"/>
                <a:chOff x="4741795" y="1176498"/>
                <a:chExt cx="3850252" cy="715160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3646745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371106" cy="53825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009151" y="1176498"/>
                      <a:ext cx="3527359" cy="7151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1" dirty="0" smtClean="0">
                                <a:latin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b="1" dirty="0" smtClean="0">
                                <a:latin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2800" b="1" i="1" dirty="0" smtClean="0">
                                <a:latin typeface="Times New Roman" panose="02020603050405020304" pitchFamily="18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2800" b="1" dirty="0" smtClean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m:rPr>
                                <m:nor/>
                              </m:rP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Times New Roman" panose="02020603050405020304" pitchFamily="18" charset="0"/>
                              </a:rPr>
                              <m:t>//</m:t>
                            </m:r>
                            <m:r>
                              <m:rPr>
                                <m:nor/>
                              </m:rPr>
                              <a:rPr lang="en-GB" sz="2800" b="1" i="1" smtClean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latin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latin typeface="Times New Roman" panose="02020603050405020304" pitchFamily="18" charset="0"/>
                              </a:rPr>
                              <m:t>à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m:rPr>
                                <m:nor/>
                              </m:rP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latin typeface="Times New Roman" panose="02020603050405020304" pitchFamily="18" charset="0"/>
                              </a:rPr>
                              <m:t>th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latin typeface="Times New Roman" panose="02020603050405020304" pitchFamily="18" charset="0"/>
                              </a:rPr>
                              <m:t>ì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latin typeface="Times New Roman" panose="02020603050405020304" pitchFamily="18" charset="0"/>
                              </a:rPr>
                              <m:t>//</m:t>
                            </m:r>
                            <m:r>
                              <m:rPr>
                                <m:nor/>
                              </m:rPr>
                              <a:rPr lang="en-GB" sz="2800" b="1" i="1" smtClean="0"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vi-VN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09151" y="1176498"/>
                      <a:ext cx="3527359" cy="71516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1301815" y="2379158"/>
                <a:ext cx="5947644" cy="578439"/>
                <a:chOff x="6862383" y="1232321"/>
                <a:chExt cx="5789418" cy="57851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205225" y="1232321"/>
                  <a:ext cx="5385863" cy="57851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862383" y="1263441"/>
                  <a:ext cx="590216" cy="530551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7597486" y="1243253"/>
                      <a:ext cx="5054315" cy="5476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Nếu</a:t>
                      </a:r>
                      <a14:m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Times New Roman" panose="02020603050405020304" pitchFamily="18" charset="0"/>
                            </a:rPr>
                            <m:t>//</m:t>
                          </m:r>
                          <m:d>
                            <m:d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oMath>
                      </a14:m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a14:m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oMath>
                      </a14:m>
                      <a:r>
                        <a:rPr lang="en-US" sz="2800" dirty="0">
                          <a:latin typeface="Times New Roman" panose="02020603050405020304" pitchFamily="18" charset="0"/>
                        </a:rPr>
                        <a:t>.</a:t>
                      </a:r>
                      <a:endParaRPr lang="en-US" sz="2799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7486" y="1243253"/>
                      <a:ext cx="5054315" cy="54765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68" t="-6667" r="-1763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" name="Group 2"/>
              <p:cNvGrpSpPr/>
              <p:nvPr/>
            </p:nvGrpSpPr>
            <p:grpSpPr>
              <a:xfrm>
                <a:off x="7227830" y="2340409"/>
                <a:ext cx="5769815" cy="617188"/>
                <a:chOff x="9270337" y="1184615"/>
                <a:chExt cx="3852186" cy="61726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469031" y="1184615"/>
                  <a:ext cx="365349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9270337" y="1244156"/>
                  <a:ext cx="371765" cy="50026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1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7440547" y="2282529"/>
                  <a:ext cx="5705370" cy="715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vi-VN" sz="2800" b="0" i="1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//</m:t>
                        </m:r>
                        <m:r>
                          <m:rPr>
                            <m:nor/>
                          </m:rPr>
                          <a:rPr lang="en-GB" altLang="vi-VN" sz="2800" b="0" i="0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altLang="vi-VN" sz="2800" b="0" i="1" dirty="0" smtClean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</a:rPr>
                          <m:t>b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en-GB" altLang="vi-VN" sz="2800" b="0" i="1" dirty="0" smtClean="0">
                            <a:latin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altLang="vi-VN" sz="2800" b="0" i="0" dirty="0" smtClean="0">
                            <a:latin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b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m:rPr>
                            <m:nor/>
                          </m:rPr>
                          <a:rPr lang="en-US" altLang="vi-VN" sz="28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2800" i="0" dirty="0"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799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547" y="2282529"/>
                  <a:ext cx="5705370" cy="7150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2EDC8AC-CCBF-481B-ADAB-DA89422CB16C}"/>
              </a:ext>
            </a:extLst>
          </p:cNvPr>
          <p:cNvSpPr/>
          <p:nvPr/>
        </p:nvSpPr>
        <p:spPr>
          <a:xfrm>
            <a:off x="2098504" y="344502"/>
            <a:ext cx="8395665" cy="111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algn="just">
              <a:lnSpc>
                <a:spcPct val="115000"/>
              </a:lnSpc>
              <a:spcAft>
                <a:spcPts val="0"/>
              </a:spcAft>
              <a:tabLst>
                <a:tab pos="28575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endParaRPr lang="nl-NL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547349D-9344-4C8A-9034-BC4ED07988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797299"/>
              <a:ext cx="10515600" cy="13108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554394804"/>
                        </a:ext>
                      </a:extLst>
                    </a:gridCol>
                  </a:tblGrid>
                  <a:tr h="1310853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 </a:t>
                          </a:r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vi-VN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vi-VN" sz="2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GB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//</m:t>
                                      </m:r>
                                      <m:d>
                                        <m:dPr>
                                          <m:ctrlPr>
                                            <a:rPr lang="vi-VN" sz="2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mbria Math" panose="02040503050406030204" pitchFamily="18" charset="0"/>
                                        </a:rPr>
                                        <m:t>⊥</m:t>
                                      </m:r>
                                      <m:d>
                                        <m:dPr>
                                          <m:ctrlPr>
                                            <a:rPr lang="vi-VN" sz="240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.</a:t>
                          </a:r>
                          <a:endParaRPr lang="vi-VN" sz="2400" dirty="0"/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22213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547349D-9344-4C8A-9034-BC4ED0798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2239291"/>
                  </p:ext>
                </p:extLst>
              </p:nvPr>
            </p:nvGraphicFramePr>
            <p:xfrm>
              <a:off x="838200" y="3797299"/>
              <a:ext cx="10515600" cy="13108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554394804"/>
                        </a:ext>
                      </a:extLst>
                    </a:gridCol>
                  </a:tblGrid>
                  <a:tr h="1310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6"/>
                          <a:stretch>
                            <a:fillRect l="-58" t="-463" r="-11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22213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888C2BC-9317-448E-861E-D52BDAEBD28C}"/>
              </a:ext>
            </a:extLst>
          </p:cNvPr>
          <p:cNvSpPr/>
          <p:nvPr/>
        </p:nvSpPr>
        <p:spPr>
          <a:xfrm>
            <a:off x="6094998" y="2469407"/>
            <a:ext cx="556831" cy="5002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977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400DAC3-994D-4C04-B321-D45EFF15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563" y="17076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9C99B85-1B74-4486-BC08-42DD0AAEC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021626" y="3188674"/>
            <a:ext cx="4474379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2D0E4-2E83-4063-A334-856072B726D1}"/>
              </a:ext>
            </a:extLst>
          </p:cNvPr>
          <p:cNvSpPr txBox="1"/>
          <p:nvPr/>
        </p:nvSpPr>
        <p:spPr>
          <a:xfrm>
            <a:off x="797169" y="2279065"/>
            <a:ext cx="4056185" cy="41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47EC89FA-CA7B-4FCB-A40D-79BCE17A7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2148B326-0106-4791-AD69-8E2008B2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F358C27E-59B1-49EA-822E-D46F3F87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BEAAF29-812F-4478-90EC-E9CF157D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5C054AE-AB30-4111-8858-D8FC190A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C457E9E-BD4C-49DD-B726-03C0DF58354F}"/>
              </a:ext>
            </a:extLst>
          </p:cNvPr>
          <p:cNvGrpSpPr/>
          <p:nvPr/>
        </p:nvGrpSpPr>
        <p:grpSpPr>
          <a:xfrm>
            <a:off x="0" y="-91225"/>
            <a:ext cx="12126209" cy="2044521"/>
            <a:chOff x="147114" y="2216202"/>
            <a:chExt cx="12280967" cy="204452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B5FDC5E-D5EA-46D1-BD62-1B0820736C38}"/>
                </a:ext>
              </a:extLst>
            </p:cNvPr>
            <p:cNvGrpSpPr/>
            <p:nvPr/>
          </p:nvGrpSpPr>
          <p:grpSpPr>
            <a:xfrm>
              <a:off x="147114" y="2216202"/>
              <a:ext cx="12280967" cy="1404144"/>
              <a:chOff x="534987" y="1480192"/>
              <a:chExt cx="12069291" cy="1575923"/>
            </a:xfrm>
          </p:grpSpPr>
          <p:sp>
            <p:nvSpPr>
              <p:cNvPr id="93" name="Rounded Rectangle 24">
                <a:extLst>
                  <a:ext uri="{FF2B5EF4-FFF2-40B4-BE49-F238E27FC236}">
                    <a16:creationId xmlns:a16="http://schemas.microsoft.com/office/drawing/2014/main" id="{640E0E0A-54DB-45D5-9E68-99C2CAA4CE44}"/>
                  </a:ext>
                </a:extLst>
              </p:cNvPr>
              <p:cNvSpPr/>
              <p:nvPr/>
            </p:nvSpPr>
            <p:spPr bwMode="auto">
              <a:xfrm>
                <a:off x="948590" y="1480192"/>
                <a:ext cx="11655688" cy="157592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37825">
                  <a:defRPr/>
                </a:pPr>
                <a:endParaRPr lang="en-US" sz="64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41A5223-9D07-47F5-893A-8E9095D041D9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2440111" cy="1176337"/>
                <a:chOff x="534987" y="1647866"/>
                <a:chExt cx="2440111" cy="1176337"/>
              </a:xfrm>
            </p:grpSpPr>
            <p:sp>
              <p:nvSpPr>
                <p:cNvPr id="95" name="Isosceles Triangle 44">
                  <a:extLst>
                    <a:ext uri="{FF2B5EF4-FFF2-40B4-BE49-F238E27FC236}">
                      <a16:creationId xmlns:a16="http://schemas.microsoft.com/office/drawing/2014/main" id="{00E30337-6B18-48FF-A867-55AF4959334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3782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Pentagon 27">
                  <a:extLst>
                    <a:ext uri="{FF2B5EF4-FFF2-40B4-BE49-F238E27FC236}">
                      <a16:creationId xmlns:a16="http://schemas.microsoft.com/office/drawing/2014/main" id="{2FB00AE3-C8D9-40D7-ACCF-7CA3C9427E6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2440111" cy="83166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37825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7" name="Group 11">
                  <a:extLst>
                    <a:ext uri="{FF2B5EF4-FFF2-40B4-BE49-F238E27FC236}">
                      <a16:creationId xmlns:a16="http://schemas.microsoft.com/office/drawing/2014/main" id="{AE6069B7-BE28-4149-B8F6-A0C7B818F98A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0" name="Freeform 31">
                    <a:extLst>
                      <a:ext uri="{FF2B5EF4-FFF2-40B4-BE49-F238E27FC236}">
                        <a16:creationId xmlns:a16="http://schemas.microsoft.com/office/drawing/2014/main" id="{3081A216-CEA7-4321-9069-2E47B0C92F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Freeform 32">
                    <a:extLst>
                      <a:ext uri="{FF2B5EF4-FFF2-40B4-BE49-F238E27FC236}">
                        <a16:creationId xmlns:a16="http://schemas.microsoft.com/office/drawing/2014/main" id="{AA5A3F1A-349B-4460-B46B-664E5DEC5AA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33">
                    <a:extLst>
                      <a:ext uri="{FF2B5EF4-FFF2-40B4-BE49-F238E27FC236}">
                        <a16:creationId xmlns:a16="http://schemas.microsoft.com/office/drawing/2014/main" id="{DBE2FE6E-108D-452A-BAA9-55EE49C10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F5EB5F1A-6EA4-4DB8-A456-5673533679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7A1F5F20-037D-42A8-9DFD-A13486F1C1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76E4BEC-4DE4-4240-94A1-CB2D496DD2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C5B18029-D0BC-4DE5-A6A7-065862A97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37825">
                      <a:defRPr/>
                    </a:pPr>
                    <a:endParaRPr lang="en-US" sz="640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98" name="Chevron 29">
                  <a:extLst>
                    <a:ext uri="{FF2B5EF4-FFF2-40B4-BE49-F238E27FC236}">
                      <a16:creationId xmlns:a16="http://schemas.microsoft.com/office/drawing/2014/main" id="{3E376E19-150A-4812-9D12-66EAE7CD6846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37825">
                    <a:defRPr/>
                  </a:pPr>
                  <a:endParaRPr lang="en-US" sz="6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TextBox 13">
                  <a:extLst>
                    <a:ext uri="{FF2B5EF4-FFF2-40B4-BE49-F238E27FC236}">
                      <a16:creationId xmlns:a16="http://schemas.microsoft.com/office/drawing/2014/main" id="{943411DA-C087-4218-B67F-104AC88FEE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24696" y="1767627"/>
                  <a:ext cx="1643743" cy="587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68800" eaLnBrk="1" hangingPunct="1"/>
                  <a:r>
                    <a:rPr lang="en-US" sz="2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3: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85E74C8-C6E5-4BB5-8EC4-56226C800D7F}"/>
                    </a:ext>
                  </a:extLst>
                </p:cNvPr>
                <p:cNvSpPr/>
                <p:nvPr/>
              </p:nvSpPr>
              <p:spPr>
                <a:xfrm>
                  <a:off x="864483" y="2298647"/>
                  <a:ext cx="10992938" cy="19620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2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mệnh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đề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85E74C8-C6E5-4BB5-8EC4-56226C800D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83" y="2298647"/>
                  <a:ext cx="10992938" cy="1962076"/>
                </a:xfrm>
                <a:prstGeom prst="rect">
                  <a:avLst/>
                </a:prstGeom>
                <a:blipFill>
                  <a:blip r:embed="rId7"/>
                  <a:stretch>
                    <a:fillRect l="-1404" t="-1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0AB30-C04C-4A45-9F0B-FD02CCBE6ABE}"/>
              </a:ext>
            </a:extLst>
          </p:cNvPr>
          <p:cNvGrpSpPr/>
          <p:nvPr/>
        </p:nvGrpSpPr>
        <p:grpSpPr>
          <a:xfrm>
            <a:off x="-16456" y="1383792"/>
            <a:ext cx="8586213" cy="787164"/>
            <a:chOff x="-231292" y="3344945"/>
            <a:chExt cx="7378273" cy="72667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59E5F3-D80B-4240-8EF5-1DA522393695}"/>
                </a:ext>
              </a:extLst>
            </p:cNvPr>
            <p:cNvGrpSpPr/>
            <p:nvPr/>
          </p:nvGrpSpPr>
          <p:grpSpPr>
            <a:xfrm>
              <a:off x="-231292" y="3344945"/>
              <a:ext cx="7372420" cy="726675"/>
              <a:chOff x="5281759" y="2042741"/>
              <a:chExt cx="7224054" cy="33777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5FD0A51-2C7B-4394-B388-64FA34F53D8F}"/>
                  </a:ext>
                </a:extLst>
              </p:cNvPr>
              <p:cNvSpPr/>
              <p:nvPr/>
            </p:nvSpPr>
            <p:spPr>
              <a:xfrm>
                <a:off x="5628577" y="2042741"/>
                <a:ext cx="6877236" cy="33777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4AF9F48D-45F0-4E01-9FAC-80C3FD44C6B8}"/>
                  </a:ext>
                </a:extLst>
              </p:cNvPr>
              <p:cNvSpPr/>
              <p:nvPr/>
            </p:nvSpPr>
            <p:spPr>
              <a:xfrm>
                <a:off x="5281759" y="2073442"/>
                <a:ext cx="630719" cy="27654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8DFA7BC-C1FB-42A1-9C99-A08F89F46137}"/>
                    </a:ext>
                  </a:extLst>
                </p:cNvPr>
                <p:cNvSpPr/>
                <p:nvPr/>
              </p:nvSpPr>
              <p:spPr>
                <a:xfrm>
                  <a:off x="406461" y="3472673"/>
                  <a:ext cx="6740520" cy="460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630555" algn="l"/>
                      <a:tab pos="3600450" algn="l"/>
                    </a:tabLst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	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8DFA7BC-C1FB-42A1-9C99-A08F89F46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61" y="3472673"/>
                  <a:ext cx="6740520" cy="460124"/>
                </a:xfrm>
                <a:prstGeom prst="rect">
                  <a:avLst/>
                </a:prstGeom>
                <a:blipFill>
                  <a:blip r:embed="rId8"/>
                  <a:stretch>
                    <a:fillRect l="-904" t="-15094" b="-339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70A079-93D4-401C-BA86-B4E9A6322F0E}"/>
              </a:ext>
            </a:extLst>
          </p:cNvPr>
          <p:cNvGrpSpPr/>
          <p:nvPr/>
        </p:nvGrpSpPr>
        <p:grpSpPr>
          <a:xfrm>
            <a:off x="15948" y="2198019"/>
            <a:ext cx="8546998" cy="848979"/>
            <a:chOff x="1449848" y="3144044"/>
            <a:chExt cx="10445568" cy="122405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3A27BEF-F1A9-483E-AABD-49B5EF50F665}"/>
                </a:ext>
              </a:extLst>
            </p:cNvPr>
            <p:cNvGrpSpPr/>
            <p:nvPr/>
          </p:nvGrpSpPr>
          <p:grpSpPr>
            <a:xfrm>
              <a:off x="1449848" y="3144044"/>
              <a:ext cx="10445568" cy="1224052"/>
              <a:chOff x="6929068" y="1949357"/>
              <a:chExt cx="10235356" cy="56896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010AE9B-B492-49BA-8385-192A9A7AC26C}"/>
                  </a:ext>
                </a:extLst>
              </p:cNvPr>
              <p:cNvSpPr/>
              <p:nvPr/>
            </p:nvSpPr>
            <p:spPr>
              <a:xfrm>
                <a:off x="7333216" y="1949357"/>
                <a:ext cx="9831208" cy="5689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B8641E00-F567-4B0A-A3BE-5AACAFC757EA}"/>
                  </a:ext>
                </a:extLst>
              </p:cNvPr>
              <p:cNvSpPr/>
              <p:nvPr/>
            </p:nvSpPr>
            <p:spPr>
              <a:xfrm>
                <a:off x="6929068" y="2043369"/>
                <a:ext cx="893829" cy="40916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4000" b="1" dirty="0">
                    <a:solidFill>
                      <a:prstClr val="white"/>
                    </a:solidFill>
                  </a:rPr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2156101-A030-4096-A6E5-04B53BA61AE8}"/>
                    </a:ext>
                  </a:extLst>
                </p:cNvPr>
                <p:cNvSpPr/>
                <p:nvPr/>
              </p:nvSpPr>
              <p:spPr>
                <a:xfrm>
                  <a:off x="2402628" y="3288185"/>
                  <a:ext cx="8642971" cy="6815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tabLst>
                      <a:tab pos="3599815" algn="l"/>
                      <a:tab pos="5039995" algn="l"/>
                    </a:tabLst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d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//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d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36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22156101-A030-4096-A6E5-04B53BA61A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2628" y="3288185"/>
                  <a:ext cx="8642971" cy="681589"/>
                </a:xfrm>
                <a:prstGeom prst="rect">
                  <a:avLst/>
                </a:prstGeom>
                <a:blipFill>
                  <a:blip r:embed="rId9"/>
                  <a:stretch>
                    <a:fillRect l="-2672" t="-2051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B98253B-F64C-40AE-BADC-6D0CBE4AB7B7}"/>
              </a:ext>
            </a:extLst>
          </p:cNvPr>
          <p:cNvGrpSpPr/>
          <p:nvPr/>
        </p:nvGrpSpPr>
        <p:grpSpPr>
          <a:xfrm>
            <a:off x="-70744" y="3057558"/>
            <a:ext cx="8673183" cy="805043"/>
            <a:chOff x="-1601320" y="2725328"/>
            <a:chExt cx="12388965" cy="9455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E99D63C-9985-45E3-8378-4A98978B970E}"/>
                </a:ext>
              </a:extLst>
            </p:cNvPr>
            <p:cNvGrpSpPr/>
            <p:nvPr/>
          </p:nvGrpSpPr>
          <p:grpSpPr>
            <a:xfrm>
              <a:off x="-1601320" y="2725328"/>
              <a:ext cx="12355832" cy="945589"/>
              <a:chOff x="3939303" y="1754730"/>
              <a:chExt cx="12107179" cy="43953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EDBB6C9-1099-499F-8FDA-55A0A227CC55}"/>
                  </a:ext>
                </a:extLst>
              </p:cNvPr>
              <p:cNvSpPr/>
              <p:nvPr/>
            </p:nvSpPr>
            <p:spPr>
              <a:xfrm>
                <a:off x="4427329" y="1754730"/>
                <a:ext cx="11619153" cy="43953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ADDD693-D286-4626-9FC5-B7410B0283CC}"/>
                  </a:ext>
                </a:extLst>
              </p:cNvPr>
              <p:cNvSpPr/>
              <p:nvPr/>
            </p:nvSpPr>
            <p:spPr>
              <a:xfrm>
                <a:off x="3939303" y="1834015"/>
                <a:ext cx="1036025" cy="3294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4400" b="1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8CAB4AE9-FF3B-4432-955D-3D9F80AEEF5B}"/>
                    </a:ext>
                  </a:extLst>
                </p:cNvPr>
                <p:cNvSpPr/>
                <p:nvPr/>
              </p:nvSpPr>
              <p:spPr>
                <a:xfrm>
                  <a:off x="-465758" y="2959485"/>
                  <a:ext cx="11253403" cy="5910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3600450" algn="l"/>
                    </a:tabLst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GB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/ 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3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8CAB4AE9-FF3B-4432-955D-3D9F80AEE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65758" y="2959485"/>
                  <a:ext cx="11253403" cy="591053"/>
                </a:xfrm>
                <a:prstGeom prst="rect">
                  <a:avLst/>
                </a:prstGeom>
                <a:blipFill>
                  <a:blip r:embed="rId10"/>
                  <a:stretch>
                    <a:fillRect l="-929" t="-19277" b="-71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5B6A837-52E9-45A1-85B0-BCB6202D8028}"/>
              </a:ext>
            </a:extLst>
          </p:cNvPr>
          <p:cNvGrpSpPr/>
          <p:nvPr/>
        </p:nvGrpSpPr>
        <p:grpSpPr>
          <a:xfrm>
            <a:off x="123825" y="4870755"/>
            <a:ext cx="11698341" cy="2436818"/>
            <a:chOff x="164915" y="3975611"/>
            <a:chExt cx="11589479" cy="1947925"/>
          </a:xfrm>
        </p:grpSpPr>
        <p:sp>
          <p:nvSpPr>
            <p:cNvPr id="140" name="Rounded Rectangle 48">
              <a:extLst>
                <a:ext uri="{FF2B5EF4-FFF2-40B4-BE49-F238E27FC236}">
                  <a16:creationId xmlns:a16="http://schemas.microsoft.com/office/drawing/2014/main" id="{6E910610-BB16-4B64-BF17-E7316A933D2B}"/>
                </a:ext>
              </a:extLst>
            </p:cNvPr>
            <p:cNvSpPr/>
            <p:nvPr/>
          </p:nvSpPr>
          <p:spPr>
            <a:xfrm>
              <a:off x="164915" y="3975611"/>
              <a:ext cx="11589479" cy="19479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68800"/>
              <a:endParaRPr lang="en-US" sz="6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405A177-976C-494B-8906-4466EAE31243}"/>
                </a:ext>
              </a:extLst>
            </p:cNvPr>
            <p:cNvGrpSpPr/>
            <p:nvPr/>
          </p:nvGrpSpPr>
          <p:grpSpPr>
            <a:xfrm>
              <a:off x="236509" y="4055031"/>
              <a:ext cx="1548791" cy="743963"/>
              <a:chOff x="1340905" y="7000298"/>
              <a:chExt cx="3036192" cy="1351746"/>
            </a:xfrm>
          </p:grpSpPr>
          <p:sp>
            <p:nvSpPr>
              <p:cNvPr id="145" name="Freeform 53">
                <a:extLst>
                  <a:ext uri="{FF2B5EF4-FFF2-40B4-BE49-F238E27FC236}">
                    <a16:creationId xmlns:a16="http://schemas.microsoft.com/office/drawing/2014/main" id="{68832A52-C3B5-4CAB-9485-BB4BA4617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257" y="7218190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68800"/>
                <a:endParaRPr lang="en-US" sz="6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2B1B0D76-0113-4025-AE67-7EEC34694F2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346" y="6160778"/>
                <a:ext cx="1146247" cy="287725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68800"/>
                <a:endParaRPr lang="en-US" sz="6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52805996-BFDF-476E-932C-6C0A3F92E6BA}"/>
                  </a:ext>
                </a:extLst>
              </p:cNvPr>
              <p:cNvSpPr txBox="1"/>
              <p:nvPr/>
            </p:nvSpPr>
            <p:spPr>
              <a:xfrm>
                <a:off x="2160583" y="7205796"/>
                <a:ext cx="2105386" cy="11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168800"/>
                <a:r>
                  <a:rPr lang="vi-VN" sz="2000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Lời Giải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Round Diagonal Corner Rectangle 52">
                <a:extLst>
                  <a:ext uri="{FF2B5EF4-FFF2-40B4-BE49-F238E27FC236}">
                    <a16:creationId xmlns:a16="http://schemas.microsoft.com/office/drawing/2014/main" id="{4EEE1A6B-89F9-4819-AB38-A7A2D7A58D7F}"/>
                  </a:ext>
                </a:extLst>
              </p:cNvPr>
              <p:cNvSpPr/>
              <p:nvPr/>
            </p:nvSpPr>
            <p:spPr>
              <a:xfrm flipV="1">
                <a:off x="1340905" y="7000298"/>
                <a:ext cx="852449" cy="114624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9A83AE7-12AC-4EE9-8B64-4C94087CE061}"/>
              </a:ext>
            </a:extLst>
          </p:cNvPr>
          <p:cNvSpPr/>
          <p:nvPr/>
        </p:nvSpPr>
        <p:spPr>
          <a:xfrm>
            <a:off x="-32400" y="1380658"/>
            <a:ext cx="771660" cy="80382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68800"/>
            <a:r>
              <a:rPr lang="en-US" sz="4400" b="1" dirty="0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9BDFF0-78A9-4830-B78F-8EF6FE3AF611}"/>
              </a:ext>
            </a:extLst>
          </p:cNvPr>
          <p:cNvSpPr txBox="1"/>
          <p:nvPr/>
        </p:nvSpPr>
        <p:spPr>
          <a:xfrm>
            <a:off x="2258052" y="5610014"/>
            <a:ext cx="1433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F0A6548-2252-4A2C-90F8-74DAC91017B9}"/>
              </a:ext>
            </a:extLst>
          </p:cNvPr>
          <p:cNvGrpSpPr/>
          <p:nvPr/>
        </p:nvGrpSpPr>
        <p:grpSpPr>
          <a:xfrm>
            <a:off x="-110235" y="3873999"/>
            <a:ext cx="8797036" cy="955494"/>
            <a:chOff x="-71573" y="2923537"/>
            <a:chExt cx="12364259" cy="156175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6D9CDF7-AA6C-448C-9FDE-A23F306791BD}"/>
                </a:ext>
              </a:extLst>
            </p:cNvPr>
            <p:cNvGrpSpPr/>
            <p:nvPr/>
          </p:nvGrpSpPr>
          <p:grpSpPr>
            <a:xfrm>
              <a:off x="-71573" y="2923537"/>
              <a:ext cx="12245688" cy="1561757"/>
              <a:chOff x="5438266" y="1846862"/>
              <a:chExt cx="11999250" cy="72593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B05C7B0C-DDBD-46BD-AC7E-FC9CC3D553DE}"/>
                  </a:ext>
                </a:extLst>
              </p:cNvPr>
              <p:cNvSpPr/>
              <p:nvPr/>
            </p:nvSpPr>
            <p:spPr>
              <a:xfrm>
                <a:off x="5810180" y="1846862"/>
                <a:ext cx="11627336" cy="72593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endParaRPr lang="en-US" sz="6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6225CBD-6518-4A87-B01C-5A09E43D285C}"/>
                  </a:ext>
                </a:extLst>
              </p:cNvPr>
              <p:cNvSpPr/>
              <p:nvPr/>
            </p:nvSpPr>
            <p:spPr>
              <a:xfrm>
                <a:off x="5438266" y="1981478"/>
                <a:ext cx="919907" cy="5872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68800"/>
                <a:r>
                  <a:rPr lang="en-US" sz="2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800" dirty="0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69FC3200-F52B-40ED-ADD8-8472AB335DEF}"/>
                    </a:ext>
                  </a:extLst>
                </p:cNvPr>
                <p:cNvSpPr/>
                <p:nvPr/>
              </p:nvSpPr>
              <p:spPr>
                <a:xfrm>
                  <a:off x="674027" y="3264052"/>
                  <a:ext cx="11618659" cy="10900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600"/>
                    </a:spcAft>
                    <a:tabLst>
                      <a:tab pos="630555" algn="l"/>
                    </a:tabLst>
                  </a:pP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cắt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⊥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  <m:r>
                            <a:rPr lang="en-US" sz="36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</m:oMath>
                  </a14:m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69FC3200-F52B-40ED-ADD8-8472AB335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27" y="3264052"/>
                  <a:ext cx="11618659" cy="1090058"/>
                </a:xfrm>
                <a:prstGeom prst="rect">
                  <a:avLst/>
                </a:prstGeom>
                <a:blipFill>
                  <a:blip r:embed="rId11"/>
                  <a:stretch>
                    <a:fillRect l="-2286" t="-16514" r="-147" b="-293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D47F5AB-B759-4ED9-BECD-97D6E60124E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37" y="4987997"/>
            <a:ext cx="3968739" cy="27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3023" y="3124397"/>
            <a:ext cx="11926984" cy="2124119"/>
            <a:chOff x="184495" y="3602024"/>
            <a:chExt cx="11926984" cy="468082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14426" cy="963272"/>
              <a:chOff x="1275608" y="6177214"/>
              <a:chExt cx="4537115" cy="175021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06245" y="5112804"/>
                <a:ext cx="1596487" cy="401646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649728" cy="1557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1596487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69739" y="253200"/>
            <a:ext cx="11830268" cy="1592037"/>
            <a:chOff x="480509" y="1592885"/>
            <a:chExt cx="23340845" cy="185771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80509" y="1592885"/>
              <a:ext cx="23340845" cy="18577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0509" y="1617993"/>
              <a:ext cx="3593007" cy="835088"/>
              <a:chOff x="480509" y="1617993"/>
              <a:chExt cx="3593007" cy="83508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3271602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98019" y="1617993"/>
                <a:ext cx="2875497" cy="610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4:</a:t>
                </a: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7CA5A-CA2D-46DD-AFA0-1D7DDB3A0B3C}"/>
              </a:ext>
            </a:extLst>
          </p:cNvPr>
          <p:cNvGrpSpPr/>
          <p:nvPr/>
        </p:nvGrpSpPr>
        <p:grpSpPr>
          <a:xfrm>
            <a:off x="1535797" y="1727514"/>
            <a:ext cx="9789312" cy="1337636"/>
            <a:chOff x="1535797" y="1621498"/>
            <a:chExt cx="9789312" cy="13376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F8CD68-EEA0-4D9E-84F7-A355A1623A8B}"/>
                </a:ext>
              </a:extLst>
            </p:cNvPr>
            <p:cNvGrpSpPr/>
            <p:nvPr/>
          </p:nvGrpSpPr>
          <p:grpSpPr>
            <a:xfrm>
              <a:off x="1535797" y="1621498"/>
              <a:ext cx="9789312" cy="1337636"/>
              <a:chOff x="2122455" y="1620247"/>
              <a:chExt cx="9789312" cy="13376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139257" y="1687384"/>
                <a:ext cx="4716585" cy="617188"/>
                <a:chOff x="277164" y="1182823"/>
                <a:chExt cx="3574094" cy="61726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4" y="1208446"/>
                  <a:ext cx="476234" cy="53389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753398" y="1193486"/>
                      <a:ext cx="3097860" cy="5638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14:m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b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m:rPr>
                              <m:nor/>
                            </m:rPr>
                            <a:rPr lang="en-US" b="1">
                              <a:solidFill>
                                <a:schemeClr val="bg1"/>
                              </a:solidFill>
                            </a:rPr>
                            <m:t>//</m:t>
                          </m:r>
                          <m:r>
                            <m:rPr>
                              <m:nor/>
                            </m:rPr>
                            <a:rPr lang="en-GB" b="1" i="1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th</m:t>
                          </m:r>
                          <m:r>
                            <m:rPr>
                              <m:nor/>
                            </m:rPr>
                            <a:rPr lang="en-US" b="1" dirty="0" err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</a:rPr>
                            <m:t>ì 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d>
                            <m:dPr>
                              <m:ctrlPr>
                                <a:rPr lang="vi-VN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oMath>
                      </a14:m>
                      <a:r>
                        <a:rPr lang="en-US" dirty="0"/>
                        <a:t>.</a:t>
                      </a: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3398" y="1193486"/>
                      <a:ext cx="3097860" cy="563817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t="-4301" b="-279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7213273" y="1620247"/>
                <a:ext cx="4698494" cy="1103572"/>
                <a:chOff x="4741795" y="1139318"/>
                <a:chExt cx="3131366" cy="110371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3" y="1193853"/>
                  <a:ext cx="292269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371106" cy="53825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4955005" y="1139318"/>
                      <a:ext cx="2918156" cy="11037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1" dirty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b="1" dirty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2800" b="1" dirty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2800" b="1" dirty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th</m:t>
                            </m:r>
                            <m:r>
                              <m:rPr>
                                <m:nor/>
                              </m:rPr>
                              <a:rPr lang="en-US" sz="2800" b="1" dirty="0" err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ì</m:t>
                            </m:r>
                            <m:r>
                              <a:rPr lang="en-US" sz="28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m:rPr>
                                <m:nor/>
                              </m:rPr>
                              <a:rPr lang="en-US" sz="2800" b="1">
                                <a:solidFill>
                                  <a:schemeClr val="bg1"/>
                                </a:solidFill>
                              </a:rPr>
                              <m:t>//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55005" y="1139318"/>
                      <a:ext cx="2918156" cy="11037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2122455" y="2324481"/>
                <a:ext cx="4499183" cy="633402"/>
                <a:chOff x="7661194" y="1177636"/>
                <a:chExt cx="4379491" cy="63348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4" y="1222824"/>
                  <a:ext cx="590216" cy="530551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02162" y="1177636"/>
                      <a:ext cx="3738523" cy="5476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Nếu </a:t>
                      </a:r>
                      <a14:m>
                        <m:oMath xmlns:m="http://schemas.openxmlformats.org/officeDocument/2006/math"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chemeClr val="bg1"/>
                              </a:solidFill>
                            </a:rPr>
                            <m:t>//</m:t>
                          </m:r>
                          <m:r>
                            <m:rPr>
                              <m:nor/>
                            </m:rPr>
                            <a:rPr lang="en-GB" sz="2800" b="1" i="1" smtClean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vi-VN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oMath>
                      </a14:m>
                      <a:r>
                        <a:rPr lang="vi-V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a14:m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799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2162" y="1177636"/>
                      <a:ext cx="3738523" cy="54765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3333" t="-7778" b="-3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" name="Group 2"/>
              <p:cNvGrpSpPr/>
              <p:nvPr/>
            </p:nvGrpSpPr>
            <p:grpSpPr>
              <a:xfrm>
                <a:off x="7227830" y="2340409"/>
                <a:ext cx="4676184" cy="617188"/>
                <a:chOff x="9270337" y="1184615"/>
                <a:chExt cx="3122029" cy="617268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469031" y="1184615"/>
                  <a:ext cx="2923335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9270337" y="1244156"/>
                  <a:ext cx="371765" cy="500267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</a:t>
                  </a:r>
                  <a:endParaRPr lang="en-US" sz="31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7164825" y="2268689"/>
                  <a:ext cx="3978154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GB" sz="2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err="1">
                            <a:solidFill>
                              <a:schemeClr val="bg1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2800" b="1" dirty="0" err="1">
                            <a:solidFill>
                              <a:schemeClr val="bg1"/>
                            </a:solidFill>
                          </a:rPr>
                          <m:t>ì 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chemeClr val="bg1"/>
                            </a:solidFill>
                          </a:rPr>
                          <m:t>//</m:t>
                        </m:r>
                        <m:r>
                          <m:rPr>
                            <m:nor/>
                          </m:rPr>
                          <a:rPr lang="en-GB" sz="2800" b="1" i="1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d>
                          <m:dPr>
                            <m:ctrlPr>
                              <a:rPr lang="vi-VN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  <m:r>
                          <a:rPr lang="en-US" sz="2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799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825" y="2268689"/>
                  <a:ext cx="3978154" cy="6904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91728" y="410767"/>
                <a:ext cx="11830497" cy="1680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50" indent="-628650" algn="just">
                  <a:lnSpc>
                    <a:spcPct val="115000"/>
                  </a:lnSpc>
                  <a:tabLst>
                    <a:tab pos="28575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nl-NL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biệt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vi-VN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.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8650" indent="-628650" algn="just">
                  <a:lnSpc>
                    <a:spcPct val="115000"/>
                  </a:lnSpc>
                  <a:spcAft>
                    <a:spcPts val="0"/>
                  </a:spcAft>
                  <a:tabLst>
                    <a:tab pos="28575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410767"/>
                <a:ext cx="11830497" cy="1680717"/>
              </a:xfrm>
              <a:prstGeom prst="rect">
                <a:avLst/>
              </a:prstGeom>
              <a:blipFill>
                <a:blip r:embed="rId6"/>
                <a:stretch>
                  <a:fillRect t="-3261" r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547349D-9344-4C8A-9034-BC4ED079889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797299"/>
              <a:ext cx="10515600" cy="13108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554394804"/>
                        </a:ext>
                      </a:extLst>
                    </a:gridCol>
                  </a:tblGrid>
                  <a:tr h="1310853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3599815" algn="l"/>
                              <a:tab pos="5039995" algn="l"/>
                            </a:tabLst>
                          </a:pP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thấy</a:t>
                          </a:r>
                          <a14:m>
                            <m:oMath xmlns:m="http://schemas.openxmlformats.org/officeDocument/2006/math"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vi-VN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d>
                                        <m:dPr>
                                          <m:ctrlPr>
                                            <a:rPr lang="vi-VN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𝑷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fr-F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en-US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24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//</m:t>
                              </m:r>
                              <m:d>
                                <m:dPr>
                                  <m:ctrlP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hoặc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fr-FR" sz="2400">
                                  <a:effectLst/>
                                  <a:latin typeface="Cambria Math" panose="020405030504060302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vi-VN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oMath>
                          </a14:m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endParaRPr lang="vi-VN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22213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1547349D-9344-4C8A-9034-BC4ED0798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876841"/>
                  </p:ext>
                </p:extLst>
              </p:nvPr>
            </p:nvGraphicFramePr>
            <p:xfrm>
              <a:off x="838200" y="3797299"/>
              <a:ext cx="10515600" cy="131085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554394804"/>
                        </a:ext>
                      </a:extLst>
                    </a:gridCol>
                  </a:tblGrid>
                  <a:tr h="1310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7"/>
                          <a:stretch>
                            <a:fillRect l="-58" t="-463" r="-11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22213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2888C2BC-9317-448E-861E-D52BDAEBD28C}"/>
              </a:ext>
            </a:extLst>
          </p:cNvPr>
          <p:cNvSpPr/>
          <p:nvPr/>
        </p:nvSpPr>
        <p:spPr>
          <a:xfrm>
            <a:off x="6633419" y="2431518"/>
            <a:ext cx="556831" cy="63334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</p:spTree>
    <p:extLst>
      <p:ext uri="{BB962C8B-B14F-4D97-AF65-F5344CB8AC3E}">
        <p14:creationId xmlns:p14="http://schemas.microsoft.com/office/powerpoint/2010/main" val="24923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4767" y="2816165"/>
            <a:ext cx="11740024" cy="3836581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348402" y="94161"/>
            <a:ext cx="11740026" cy="1848801"/>
            <a:chOff x="109375" y="96478"/>
            <a:chExt cx="12056815" cy="202628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9375" y="178243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96478"/>
              <a:ext cx="2042059" cy="786010"/>
              <a:chOff x="480509" y="1647222"/>
              <a:chExt cx="4003175" cy="80585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4003175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65843" y="1678956"/>
                <a:ext cx="3179485" cy="587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31447" y="3259090"/>
                <a:ext cx="9111021" cy="3989419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Dựng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</m:t>
                            </m:r>
                          </m:e>
                        </m:eqArr>
                      </m:e>
                    </m:d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𝑺𝑨𝑪</m:t>
                        </m:r>
                      </m:e>
                    </m:d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ừ 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𝐬𝐮𝐲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𝐫𝐚</m:t>
                    </m:r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𝑩𝑰𝑯</m:t>
                        </m:r>
                      </m:e>
                    </m:d>
                  </m:oMath>
                </a14:m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𝑩𝑰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  <m:e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𝑰𝑯</m:t>
                            </m:r>
                            <m:r>
                              <a:rPr lang="fr-F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⊂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𝑺𝑨𝑪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𝑩𝑰𝑯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7" y="3259090"/>
                <a:ext cx="9111021" cy="3989419"/>
              </a:xfrm>
              <a:prstGeom prst="rect">
                <a:avLst/>
              </a:prstGeom>
              <a:blipFill>
                <a:blip r:embed="rId2"/>
                <a:stretch>
                  <a:fillRect l="-1406" t="-1682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866205" y="276146"/>
                <a:ext cx="11519499" cy="208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2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𝑺𝑪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05" y="276146"/>
                <a:ext cx="11519499" cy="2085827"/>
              </a:xfrm>
              <a:prstGeom prst="rect">
                <a:avLst/>
              </a:prstGeom>
              <a:blipFill>
                <a:blip r:embed="rId3"/>
                <a:stretch>
                  <a:fillRect l="-1058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255230" y="1922605"/>
            <a:ext cx="12148595" cy="793462"/>
            <a:chOff x="213063" y="1826374"/>
            <a:chExt cx="12234727" cy="6635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663511"/>
              <a:chOff x="227583" y="1800156"/>
              <a:chExt cx="11781442" cy="66351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3001475" cy="619869"/>
                <a:chOff x="277163" y="1182823"/>
                <a:chExt cx="3487342" cy="61994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2" y="1204739"/>
                      <a:ext cx="2949563" cy="5980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Tam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gi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đề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2" y="1204739"/>
                      <a:ext cx="2949563" cy="5980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156282" cy="617189"/>
                <a:chOff x="4741795" y="1193853"/>
                <a:chExt cx="3052436" cy="617268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789227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091634" y="1217570"/>
                      <a:ext cx="2702597" cy="5774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Tam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gi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vu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ô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800" i="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91634" y="1217570"/>
                      <a:ext cx="2702597" cy="57744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5" y="1833686"/>
                <a:ext cx="2952215" cy="619497"/>
                <a:chOff x="7661192" y="1193853"/>
                <a:chExt cx="4517344" cy="61957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51552" y="1235990"/>
                      <a:ext cx="3826984" cy="5774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Tam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gi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â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800" b="1" i="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i="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51552" y="1235990"/>
                      <a:ext cx="3826984" cy="57744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909171" y="1959872"/>
                  <a:ext cx="2538619" cy="456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800" b="1" i="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ng</m:t>
                      </m:r>
                    </m:oMath>
                  </a14:m>
                  <a:r>
                    <a:rPr lang="en-US" sz="2800" b="1" i="0" dirty="0">
                      <a:solidFill>
                        <a:schemeClr val="bg1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9171" y="1959872"/>
                  <a:ext cx="2538619" cy="456242"/>
                </a:xfrm>
                <a:prstGeom prst="rect">
                  <a:avLst/>
                </a:prstGeom>
                <a:blipFill>
                  <a:blip r:embed="rId7"/>
                  <a:stretch>
                    <a:fillRect t="-8989" b="-303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9375975" y="3046859"/>
            <a:ext cx="0" cy="3621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3140710" y="1969166"/>
            <a:ext cx="558610" cy="692271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B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F62849-1D94-400D-9A64-E67CB6060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21" y="2590728"/>
            <a:ext cx="5254140" cy="46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2260460"/>
            <a:ext cx="12192000" cy="4564140"/>
            <a:chOff x="184495" y="3636277"/>
            <a:chExt cx="11926984" cy="4646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2574" y="-86497"/>
            <a:ext cx="12269295" cy="1936995"/>
            <a:chOff x="280299" y="1863299"/>
            <a:chExt cx="24248308" cy="3249110"/>
          </a:xfrm>
        </p:grpSpPr>
        <p:grpSp>
          <p:nvGrpSpPr>
            <p:cNvPr id="21" name="Group 20"/>
            <p:cNvGrpSpPr/>
            <p:nvPr/>
          </p:nvGrpSpPr>
          <p:grpSpPr>
            <a:xfrm>
              <a:off x="280299" y="1863299"/>
              <a:ext cx="23595534" cy="2450910"/>
              <a:chOff x="280299" y="1641460"/>
              <a:chExt cx="23595534" cy="245091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280299" y="1641460"/>
                <a:ext cx="23595534" cy="245091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9751" y="1647866"/>
                <a:ext cx="3920603" cy="1176337"/>
                <a:chOff x="539751" y="1647866"/>
                <a:chExt cx="3920603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53660" y="1647866"/>
                  <a:ext cx="3612393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265973" y="1705516"/>
                  <a:ext cx="3194381" cy="877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799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799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: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240957" y="1942227"/>
                  <a:ext cx="23287650" cy="3170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US" sz="2699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  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chóp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𝑺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𝑨𝑩𝑪𝑫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có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đáy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𝑨𝑩𝑪𝑫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vuông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tâm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𝑶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𝑺𝑨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𝑨𝑩𝑪𝑫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Gọi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trung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điểm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𝑩𝑶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𝑷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mặt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𝑷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)⊥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𝑩𝑪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Thết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diện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gì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?</a:t>
                  </a:r>
                </a:p>
                <a:p>
                  <a:pPr>
                    <a:lnSpc>
                      <a:spcPct val="107000"/>
                    </a:lnSpc>
                  </a:pPr>
                  <a:endParaRPr lang="en-US" sz="26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957" y="1942227"/>
                  <a:ext cx="23287650" cy="3170182"/>
                </a:xfrm>
                <a:prstGeom prst="rect">
                  <a:avLst/>
                </a:prstGeom>
                <a:blipFill>
                  <a:blip r:embed="rId3"/>
                  <a:stretch>
                    <a:fillRect t="-35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47456" y="2824413"/>
                <a:ext cx="7414108" cy="2246763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Trong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qua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kẻ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𝑰𝑱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//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, 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𝑰𝑱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(1)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Trong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kẻ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𝑱𝑬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với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𝑺𝑫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Vì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𝑺𝑨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nên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𝑱𝑬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𝑱𝑭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(2)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(1) </a:t>
                </a:r>
                <a:r>
                  <a:rPr lang="en-US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và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(2) suy ra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𝑩𝑪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𝑬𝑰𝑱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6" y="2824413"/>
                <a:ext cx="7414108" cy="2246763"/>
              </a:xfrm>
              <a:prstGeom prst="rect">
                <a:avLst/>
              </a:prstGeom>
              <a:blipFill>
                <a:blip r:embed="rId4"/>
                <a:stretch>
                  <a:fillRect l="-905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626AC2-2FEC-45AB-BC85-7FCB6BA04226}"/>
              </a:ext>
            </a:extLst>
          </p:cNvPr>
          <p:cNvCxnSpPr>
            <a:cxnSpLocks/>
          </p:cNvCxnSpPr>
          <p:nvPr/>
        </p:nvCxnSpPr>
        <p:spPr>
          <a:xfrm>
            <a:off x="7001282" y="2470765"/>
            <a:ext cx="45092" cy="4339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ADD04F-47A1-475B-B394-6B801EAAA47F}"/>
              </a:ext>
            </a:extLst>
          </p:cNvPr>
          <p:cNvGrpSpPr/>
          <p:nvPr/>
        </p:nvGrpSpPr>
        <p:grpSpPr>
          <a:xfrm>
            <a:off x="74020" y="1406321"/>
            <a:ext cx="12282022" cy="853998"/>
            <a:chOff x="101217" y="1200317"/>
            <a:chExt cx="12282022" cy="1051849"/>
          </a:xfrm>
        </p:grpSpPr>
        <p:grpSp>
          <p:nvGrpSpPr>
            <p:cNvPr id="12" name="Group 11"/>
            <p:cNvGrpSpPr/>
            <p:nvPr/>
          </p:nvGrpSpPr>
          <p:grpSpPr>
            <a:xfrm>
              <a:off x="101217" y="1210949"/>
              <a:ext cx="3137903" cy="1041217"/>
              <a:chOff x="241307" y="1189365"/>
              <a:chExt cx="3388403" cy="610726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31850" y="1239626"/>
                <a:ext cx="3097860" cy="5604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1307" y="1189365"/>
                <a:ext cx="504923" cy="59335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9682" y="1254304"/>
              <a:ext cx="3235963" cy="986191"/>
              <a:chOff x="4666143" y="1223704"/>
              <a:chExt cx="3073789" cy="62039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870406" y="1223704"/>
                <a:ext cx="2869526" cy="6203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666143" y="1234112"/>
                <a:ext cx="396200" cy="60108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316147" y="1200317"/>
              <a:ext cx="2968939" cy="1022228"/>
              <a:chOff x="7790077" y="1216444"/>
              <a:chExt cx="4208162" cy="6380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951738" y="1250139"/>
                <a:ext cx="4046501" cy="60430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790077" y="1216444"/>
                <a:ext cx="681005" cy="6124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285087" y="1222559"/>
              <a:ext cx="2858784" cy="976639"/>
              <a:chOff x="9380023" y="1199527"/>
              <a:chExt cx="2731456" cy="61318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551159" y="1243268"/>
                <a:ext cx="2560320" cy="5694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380023" y="1199527"/>
                <a:ext cx="349896" cy="58142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6B328E-C872-499B-9CCC-E1620D29BE5C}"/>
                    </a:ext>
                  </a:extLst>
                </p:cNvPr>
                <p:cNvSpPr/>
                <p:nvPr/>
              </p:nvSpPr>
              <p:spPr>
                <a:xfrm>
                  <a:off x="610131" y="1431064"/>
                  <a:ext cx="2857421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thang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6B328E-C872-499B-9CCC-E1620D29B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31" y="1431064"/>
                  <a:ext cx="2857421" cy="553351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F49EC7F-F4D2-4BC7-A39D-01EF506364CC}"/>
                    </a:ext>
                  </a:extLst>
                </p:cNvPr>
                <p:cNvSpPr/>
                <p:nvPr/>
              </p:nvSpPr>
              <p:spPr>
                <a:xfrm>
                  <a:off x="9607849" y="1408493"/>
                  <a:ext cx="2775390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F49EC7F-F4D2-4BC7-A39D-01EF50636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7849" y="1408493"/>
                  <a:ext cx="2775390" cy="553351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1749298-7021-4215-8115-3CD168A0B723}"/>
                    </a:ext>
                  </a:extLst>
                </p:cNvPr>
                <p:cNvSpPr/>
                <p:nvPr/>
              </p:nvSpPr>
              <p:spPr>
                <a:xfrm>
                  <a:off x="6671714" y="1414451"/>
                  <a:ext cx="2782167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1749298-7021-4215-8115-3CD168A0B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714" y="1414451"/>
                  <a:ext cx="2782167" cy="55335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B628326-5D55-4E43-8FFF-D7F088675BAA}"/>
                    </a:ext>
                  </a:extLst>
                </p:cNvPr>
                <p:cNvSpPr/>
                <p:nvPr/>
              </p:nvSpPr>
              <p:spPr>
                <a:xfrm>
                  <a:off x="3441326" y="1385205"/>
                  <a:ext cx="3047727" cy="681550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thang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b="1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GB" sz="2800" b="1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GB" sz="2800" b="1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B628326-5D55-4E43-8FFF-D7F088675B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26" y="1385205"/>
                  <a:ext cx="3047727" cy="6815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60BB2A-5968-47B1-850D-789EC777CE58}"/>
                  </a:ext>
                </a:extLst>
              </p:cNvPr>
              <p:cNvSpPr/>
              <p:nvPr/>
            </p:nvSpPr>
            <p:spPr>
              <a:xfrm>
                <a:off x="247456" y="5075223"/>
                <a:ext cx="675382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𝑬𝑰𝑱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𝑬𝑰𝑱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∩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𝑺𝑪𝑫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000" b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//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𝑰𝑱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000" b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libri" panose="020F0502020204030204" pitchFamily="34" charset="0"/>
                  </a:rPr>
                  <a:t>giao</a:t>
                </a:r>
                <a:r>
                  <a:rPr lang="en-US" sz="2000" b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Cambria Math" panose="02040503050406030204" pitchFamily="18" charset="0"/>
                    <a:ea typeface="Calibri" panose="020F0502020204030204" pitchFamily="34" charset="0"/>
                  </a:rPr>
                  <a:t>tuyến</a:t>
                </a:r>
                <a:r>
                  <a:rPr lang="en-US" sz="2000" b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𝑬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𝑪𝑫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, 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𝑺𝑪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thiết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𝑰𝑱𝑬𝑭</m:t>
                    </m:r>
                    <m:r>
                      <a:rPr lang="en-US" sz="20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vuông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60BB2A-5968-47B1-850D-789EC777C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6" y="5075223"/>
                <a:ext cx="6753826" cy="1785104"/>
              </a:xfrm>
              <a:prstGeom prst="rect">
                <a:avLst/>
              </a:prstGeom>
              <a:blipFill>
                <a:blip r:embed="rId9"/>
                <a:stretch>
                  <a:fillRect l="-993" t="-205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C1724D15-5115-4D6E-9313-7E81ABD3C6AC}"/>
              </a:ext>
            </a:extLst>
          </p:cNvPr>
          <p:cNvSpPr/>
          <p:nvPr/>
        </p:nvSpPr>
        <p:spPr>
          <a:xfrm>
            <a:off x="3181179" y="1490808"/>
            <a:ext cx="417104" cy="76837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A44DF40-AA96-42BD-A3F9-972CAAA9CAA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37" y="2365671"/>
            <a:ext cx="5329017" cy="4310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4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63" grpId="0" animBg="1"/>
      <p:bldP spid="4" grpId="0"/>
      <p:bldP spid="5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1777" y="2899850"/>
            <a:ext cx="11740024" cy="3903816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348402" y="54134"/>
            <a:ext cx="11740026" cy="1848801"/>
            <a:chOff x="109375" y="96478"/>
            <a:chExt cx="12056815" cy="202628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9375" y="178243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96478"/>
              <a:ext cx="2042059" cy="786010"/>
              <a:chOff x="480509" y="1647222"/>
              <a:chExt cx="4003175" cy="80585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4003175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65843" y="1678956"/>
                <a:ext cx="3179485" cy="587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7:</a:t>
                </a: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630636" y="104676"/>
                <a:ext cx="11681489" cy="2250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⊥(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𝐀𝐁𝐂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𝐀𝐌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𝛂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𝐌𝐍𝐏𝐐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𝐌𝐍𝐏𝐐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6" y="104676"/>
                <a:ext cx="11681489" cy="2250809"/>
              </a:xfrm>
              <a:prstGeom prst="rect">
                <a:avLst/>
              </a:prstGeom>
              <a:blipFill>
                <a:blip r:embed="rId2"/>
                <a:stretch>
                  <a:fillRect l="-782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255230" y="1792401"/>
            <a:ext cx="12180915" cy="1158842"/>
            <a:chOff x="213063" y="1731852"/>
            <a:chExt cx="12267276" cy="8412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731852"/>
              <a:ext cx="11781442" cy="841257"/>
              <a:chOff x="227583" y="1705634"/>
              <a:chExt cx="11781442" cy="8412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786580"/>
                <a:ext cx="2885460" cy="760311"/>
                <a:chOff x="277163" y="1143294"/>
                <a:chExt cx="3352547" cy="760408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323092" y="1143294"/>
                      <a:ext cx="2949563" cy="7604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num>
                              <m:den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3092" y="1143294"/>
                      <a:ext cx="2949563" cy="76040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2" y="1713139"/>
                <a:ext cx="2964423" cy="829901"/>
                <a:chOff x="4741795" y="1077675"/>
                <a:chExt cx="2866889" cy="830006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4934959" y="1077675"/>
                      <a:ext cx="2500580" cy="8300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4959" y="1077675"/>
                      <a:ext cx="2500580" cy="83000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705634"/>
                <a:ext cx="2834386" cy="814912"/>
                <a:chOff x="7661192" y="1065784"/>
                <a:chExt cx="4337047" cy="815018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141379" y="1065784"/>
                      <a:ext cx="3642916" cy="8150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𝟑𝐚</m:t>
                                </m:r>
                              </m:num>
                              <m:den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solidFill>
                                  <a:schemeClr val="tx1"/>
                                </a:solidFill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1379" y="1065784"/>
                      <a:ext cx="3642916" cy="81501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9941720" y="1984014"/>
                  <a:ext cx="2538619" cy="397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𝐚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</a:rPr>
                    <a:t>.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720" y="1984014"/>
                  <a:ext cx="2538619" cy="397518"/>
                </a:xfrm>
                <a:prstGeom prst="rect">
                  <a:avLst/>
                </a:prstGeom>
                <a:blipFill>
                  <a:blip r:embed="rId6"/>
                  <a:stretch>
                    <a:fillRect t="-6667" b="-3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7355430" y="3113506"/>
            <a:ext cx="0" cy="369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255229" y="1998258"/>
            <a:ext cx="558610" cy="76820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204CF1-76FC-43E5-BCA7-1BFAC6871922}"/>
                  </a:ext>
                </a:extLst>
              </p:cNvPr>
              <p:cNvSpPr/>
              <p:nvPr/>
            </p:nvSpPr>
            <p:spPr>
              <a:xfrm>
                <a:off x="634202" y="3592453"/>
                <a:ext cx="6753285" cy="2499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đượ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24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𝑴𝑵𝑷𝑸</m:t>
                    </m:r>
                    <m:r>
                      <m:rPr>
                        <m:nor/>
                      </m:rPr>
                      <a:rPr lang="en-GB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fr-FR" sz="2400" b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𝑴𝑸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𝑨𝑴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𝑺𝑨</m:t>
                        </m:r>
                      </m:den>
                    </m:f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𝑴𝑩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𝑴𝑵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𝑴𝑵𝑷𝑸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4204CF1-76FC-43E5-BCA7-1BFAC6871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2" y="3592453"/>
                <a:ext cx="6753285" cy="2499402"/>
              </a:xfrm>
              <a:prstGeom prst="rect">
                <a:avLst/>
              </a:prstGeom>
              <a:blipFill>
                <a:blip r:embed="rId7"/>
                <a:stretch>
                  <a:fillRect l="-1354" t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F03CDC-95CE-4AC7-A1F3-E46CC0969667}"/>
                  </a:ext>
                </a:extLst>
              </p:cNvPr>
              <p:cNvSpPr/>
              <p:nvPr/>
            </p:nvSpPr>
            <p:spPr>
              <a:xfrm>
                <a:off x="711628" y="5733231"/>
                <a:ext cx="4620304" cy="684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𝒎𝒂𝒙</m:t>
                        </m:r>
                      </m:fName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𝑴𝑵𝑷𝑸</m:t>
                            </m:r>
                          </m:sub>
                        </m:sSub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F03CDC-95CE-4AC7-A1F3-E46CC0969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8" y="5733231"/>
                <a:ext cx="4620304" cy="684675"/>
              </a:xfrm>
              <a:prstGeom prst="rect">
                <a:avLst/>
              </a:prstGeom>
              <a:blipFill>
                <a:blip r:embed="rId8"/>
                <a:stretch>
                  <a:fillRect l="-2111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A6E548E8-0133-44F4-8EBA-C340DE5B293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53" y="3113506"/>
            <a:ext cx="4147048" cy="3155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6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4941" y="2297263"/>
            <a:ext cx="11926984" cy="4412579"/>
            <a:chOff x="184495" y="3636277"/>
            <a:chExt cx="11926984" cy="46465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838" y="-83029"/>
            <a:ext cx="11924386" cy="1876476"/>
            <a:chOff x="539751" y="1739227"/>
            <a:chExt cx="23376114" cy="31475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9751" y="1869705"/>
              <a:ext cx="23354753" cy="2129471"/>
              <a:chOff x="539751" y="1647866"/>
              <a:chExt cx="23354753" cy="212947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553661" y="1666495"/>
                <a:ext cx="23340843" cy="211084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9751" y="1647866"/>
                <a:ext cx="3812978" cy="1176337"/>
                <a:chOff x="539751" y="1647866"/>
                <a:chExt cx="3812978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53662" y="1647866"/>
                  <a:ext cx="3799067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11367" y="1656661"/>
                  <a:ext cx="3341360" cy="877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799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799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r>
                    <a:rPr lang="en-US" sz="2799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: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958426" y="1739227"/>
                  <a:ext cx="22957439" cy="3147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699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	         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Cho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tứ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diện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đều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𝑨𝑩𝑪𝑫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Thiết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diện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hình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tứ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diện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cắt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bởi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mặt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phẳng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đi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qua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trung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điểm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𝑰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của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đoạn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vuông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góc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𝑨𝑩</m:t>
                      </m:r>
                    </m:oMath>
                  </a14:m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en-US" sz="2800" b="1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là</a:t>
                  </a:r>
                  <a:r>
                    <a:rPr lang="en-US" sz="2800" b="1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</a:p>
                <a:p>
                  <a:pPr>
                    <a:lnSpc>
                      <a:spcPct val="107000"/>
                    </a:lnSpc>
                  </a:pPr>
                  <a:endParaRPr lang="en-US" sz="26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426" y="1739227"/>
                  <a:ext cx="22957439" cy="3147597"/>
                </a:xfrm>
                <a:prstGeom prst="rect">
                  <a:avLst/>
                </a:prstGeom>
                <a:blipFill>
                  <a:blip r:embed="rId3"/>
                  <a:stretch>
                    <a:fillRect l="-10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74243" y="3208076"/>
                <a:ext cx="6255960" cy="2485803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𝐀𝐁𝐃</m:t>
                    </m: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CI = DI.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𝐂𝐈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𝐃𝐈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𝐀𝐁</m:t>
                            </m:r>
                          </m:e>
                        </m:eqAr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𝐀𝐁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𝐈𝐂𝐃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𝐈𝐂𝐃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3" y="3208076"/>
                <a:ext cx="6255960" cy="2485803"/>
              </a:xfrm>
              <a:prstGeom prst="rect">
                <a:avLst/>
              </a:prstGeom>
              <a:blipFill>
                <a:blip r:embed="rId4"/>
                <a:stretch>
                  <a:fillRect l="-1559" t="-1961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626AC2-2FEC-45AB-BC85-7FCB6BA04226}"/>
              </a:ext>
            </a:extLst>
          </p:cNvPr>
          <p:cNvCxnSpPr>
            <a:cxnSpLocks/>
          </p:cNvCxnSpPr>
          <p:nvPr/>
        </p:nvCxnSpPr>
        <p:spPr>
          <a:xfrm>
            <a:off x="6705681" y="2514674"/>
            <a:ext cx="0" cy="41951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EB1939-F587-4835-A447-AA45D1070E57}"/>
              </a:ext>
            </a:extLst>
          </p:cNvPr>
          <p:cNvGrpSpPr/>
          <p:nvPr/>
        </p:nvGrpSpPr>
        <p:grpSpPr>
          <a:xfrm>
            <a:off x="101217" y="1262560"/>
            <a:ext cx="12156098" cy="989606"/>
            <a:chOff x="101217" y="1222239"/>
            <a:chExt cx="12156098" cy="1029927"/>
          </a:xfrm>
        </p:grpSpPr>
        <p:grpSp>
          <p:nvGrpSpPr>
            <p:cNvPr id="12" name="Group 11"/>
            <p:cNvGrpSpPr/>
            <p:nvPr/>
          </p:nvGrpSpPr>
          <p:grpSpPr>
            <a:xfrm>
              <a:off x="101217" y="1224017"/>
              <a:ext cx="3137903" cy="1028149"/>
              <a:chOff x="241307" y="1197030"/>
              <a:chExt cx="3388403" cy="60306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31850" y="1224559"/>
                <a:ext cx="3097860" cy="57553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41307" y="1197030"/>
                <a:ext cx="504923" cy="58568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317878" y="1231867"/>
              <a:ext cx="2728227" cy="996619"/>
              <a:chOff x="4768916" y="1209591"/>
              <a:chExt cx="2591499" cy="62696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800095" y="1219283"/>
                <a:ext cx="2560320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768916" y="1209591"/>
                <a:ext cx="396200" cy="60108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97405" y="1222239"/>
              <a:ext cx="3082697" cy="989010"/>
              <a:chOff x="7338294" y="1230126"/>
              <a:chExt cx="4369402" cy="61726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661195" y="1230126"/>
                <a:ext cx="4046501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338294" y="1243371"/>
                <a:ext cx="681005" cy="56231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132210" y="1243460"/>
              <a:ext cx="2942466" cy="908757"/>
              <a:chOff x="9233956" y="1212649"/>
              <a:chExt cx="2811411" cy="57056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9317638" y="1212649"/>
                <a:ext cx="2727729" cy="57056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233956" y="1212649"/>
                <a:ext cx="349896" cy="56810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6B328E-C872-499B-9CCC-E1620D29BE5C}"/>
                    </a:ext>
                  </a:extLst>
                </p:cNvPr>
                <p:cNvSpPr/>
                <p:nvPr/>
              </p:nvSpPr>
              <p:spPr>
                <a:xfrm>
                  <a:off x="610131" y="1431064"/>
                  <a:ext cx="2857421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6B328E-C872-499B-9CCC-E1620D29BE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31" y="1431064"/>
                  <a:ext cx="2857421" cy="5533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F49EC7F-F4D2-4BC7-A39D-01EF506364CC}"/>
                    </a:ext>
                  </a:extLst>
                </p:cNvPr>
                <p:cNvSpPr/>
                <p:nvPr/>
              </p:nvSpPr>
              <p:spPr>
                <a:xfrm>
                  <a:off x="9481925" y="1408433"/>
                  <a:ext cx="2775390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DF49EC7F-F4D2-4BC7-A39D-01EF50636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1925" y="1408433"/>
                  <a:ext cx="2775390" cy="5533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1749298-7021-4215-8115-3CD168A0B723}"/>
                    </a:ext>
                  </a:extLst>
                </p:cNvPr>
                <p:cNvSpPr/>
                <p:nvPr/>
              </p:nvSpPr>
              <p:spPr>
                <a:xfrm>
                  <a:off x="6507201" y="1414838"/>
                  <a:ext cx="3217874" cy="576306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đề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1749298-7021-4215-8115-3CD168A0B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201" y="1414838"/>
                  <a:ext cx="3217874" cy="5763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B628326-5D55-4E43-8FFF-D7F088675BAA}"/>
                    </a:ext>
                  </a:extLst>
                </p:cNvPr>
                <p:cNvSpPr/>
                <p:nvPr/>
              </p:nvSpPr>
              <p:spPr>
                <a:xfrm>
                  <a:off x="3702897" y="1372010"/>
                  <a:ext cx="3047727" cy="553351"/>
                </a:xfrm>
                <a:prstGeom prst="rect">
                  <a:avLst/>
                </a:prstGeom>
                <a:noFill/>
              </p:spPr>
              <p:txBody>
                <a:bodyPr wrap="square" lIns="91433" tIns="45717" rIns="91433" bIns="45717" rtlCol="0">
                  <a:spAutoFit/>
                </a:bodyPr>
                <a:lstStyle/>
                <a:p>
                  <a:pPr>
                    <a:lnSpc>
                      <a:spcPct val="107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Tam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B628326-5D55-4E43-8FFF-D7F088675B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897" y="1372010"/>
                  <a:ext cx="3047727" cy="5533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C1724D15-5115-4D6E-9313-7E81ABD3C6AC}"/>
              </a:ext>
            </a:extLst>
          </p:cNvPr>
          <p:cNvSpPr/>
          <p:nvPr/>
        </p:nvSpPr>
        <p:spPr>
          <a:xfrm>
            <a:off x="3317061" y="1281378"/>
            <a:ext cx="417104" cy="91981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650DFAA-FE34-4735-A6D7-3082499044B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04" y="2584127"/>
            <a:ext cx="4472165" cy="4293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9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65016" y="3001568"/>
            <a:ext cx="11740024" cy="3621038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350778" y="166978"/>
            <a:ext cx="11740026" cy="1848801"/>
            <a:chOff x="109375" y="96478"/>
            <a:chExt cx="12056815" cy="2026282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9375" y="178243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96478"/>
              <a:ext cx="2042059" cy="786010"/>
              <a:chOff x="480509" y="1647222"/>
              <a:chExt cx="4003175" cy="80585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4003175" cy="644970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65843" y="1678956"/>
                <a:ext cx="3179485" cy="587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83428" y="3481328"/>
                <a:ext cx="6851881" cy="3776669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BC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AB; BC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SB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SBC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SCD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8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GB" sz="28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</a:t>
                </a:r>
                <a:endParaRPr lang="en-US" sz="2800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8" y="3481328"/>
                <a:ext cx="6851881" cy="3776669"/>
              </a:xfrm>
              <a:prstGeom prst="rect">
                <a:avLst/>
              </a:prstGeom>
              <a:blipFill>
                <a:blip r:embed="rId2"/>
                <a:stretch>
                  <a:fillRect l="-1779" t="-1613" r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654837" y="279643"/>
                <a:ext cx="11740026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37" y="279643"/>
                <a:ext cx="11740026" cy="2154436"/>
              </a:xfrm>
              <a:prstGeom prst="rect">
                <a:avLst/>
              </a:prstGeom>
              <a:blipFill>
                <a:blip r:embed="rId3"/>
                <a:stretch>
                  <a:fillRect l="-1298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265016" y="2172259"/>
            <a:ext cx="12360872" cy="764924"/>
            <a:chOff x="213063" y="1826374"/>
            <a:chExt cx="12448509" cy="7649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64924"/>
              <a:chOff x="227583" y="1800156"/>
              <a:chExt cx="11781442" cy="7649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2885460" cy="712358"/>
                <a:chOff x="277163" y="1182823"/>
                <a:chExt cx="3352547" cy="712449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𝐒𝐁𝐂</m:t>
                            </m:r>
                            <m:r>
                              <m:rPr>
                                <m:nor/>
                              </m:rPr>
                              <a:rPr lang="en-US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014279" cy="735780"/>
                <a:chOff x="4741795" y="1193853"/>
                <a:chExt cx="2915105" cy="735874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3"/>
                      <a:ext cx="2500580" cy="7136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𝐒𝐂𝐃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3"/>
                      <a:ext cx="2500580" cy="713684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30006"/>
                <a:ext cx="2834386" cy="690445"/>
                <a:chOff x="7661192" y="1190172"/>
                <a:chExt cx="4337047" cy="69053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11430" y="1190172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𝐒𝐀𝐁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430" y="1190172"/>
                      <a:ext cx="3642916" cy="69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10122953" y="1933071"/>
                  <a:ext cx="2538619" cy="535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2800" b="1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𝐒𝐁</m:t>
                      </m:r>
                      <m:r>
                        <a:rPr lang="en-US" sz="2800" b="1" smtClean="0">
                          <a:latin typeface="Cambria Math" panose="02040503050406030204" pitchFamily="18" charset="0"/>
                        </a:rPr>
                        <m:t>𝐃</m:t>
                      </m:r>
                    </m:oMath>
                  </a14:m>
                  <a:r>
                    <a:rPr lang="en-US" sz="1050" dirty="0"/>
                    <a:t>.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953" y="1933071"/>
                  <a:ext cx="2538619" cy="5352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988290" y="3219302"/>
            <a:ext cx="0" cy="340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9175630" y="2223903"/>
            <a:ext cx="558610" cy="56219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D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65B8278-5D99-4B4D-9EF1-FCB9D516904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84" y="3360976"/>
            <a:ext cx="4679766" cy="2927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3790" y="2636877"/>
            <a:ext cx="11740024" cy="4031645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253372" y="275164"/>
            <a:ext cx="11740026" cy="1479350"/>
            <a:chOff x="109375" y="87759"/>
            <a:chExt cx="12056815" cy="2035001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9375" y="178243"/>
              <a:ext cx="12056815" cy="19445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87759"/>
              <a:ext cx="2055220" cy="909875"/>
              <a:chOff x="480509" y="1638282"/>
              <a:chExt cx="4028975" cy="932852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4003175" cy="92391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30000" y="1638282"/>
                <a:ext cx="3179484" cy="73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10:</a:t>
                </a: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452278" y="257888"/>
                <a:ext cx="11740026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𝐀𝐁𝐂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𝐁𝐂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8" y="257888"/>
                <a:ext cx="11740026" cy="2154436"/>
              </a:xfrm>
              <a:prstGeom prst="rect">
                <a:avLst/>
              </a:prstGeom>
              <a:blipFill>
                <a:blip r:embed="rId2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203836" y="1839400"/>
            <a:ext cx="12360872" cy="764924"/>
            <a:chOff x="213063" y="1826374"/>
            <a:chExt cx="12448509" cy="76492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64924"/>
              <a:chOff x="227583" y="1800156"/>
              <a:chExt cx="11781442" cy="7649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2885460" cy="712358"/>
                <a:chOff x="277163" y="1182823"/>
                <a:chExt cx="3352547" cy="712449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0"/>
                <a:ext cx="3014279" cy="735780"/>
                <a:chOff x="4741795" y="1193853"/>
                <a:chExt cx="2915105" cy="735874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3"/>
                      <a:ext cx="2500580" cy="7136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3"/>
                      <a:ext cx="2500580" cy="71368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30006"/>
                <a:ext cx="2834386" cy="690445"/>
                <a:chOff x="7661192" y="1190172"/>
                <a:chExt cx="4337047" cy="69053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11430" y="1190172"/>
                      <a:ext cx="3642916" cy="6905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430" y="1190172"/>
                      <a:ext cx="3642916" cy="69053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2D9298-1A5D-4DB7-BDA5-BD40475C8591}"/>
                </a:ext>
              </a:extLst>
            </p:cNvPr>
            <p:cNvSpPr txBox="1"/>
            <p:nvPr/>
          </p:nvSpPr>
          <p:spPr>
            <a:xfrm>
              <a:off x="10122953" y="1933071"/>
              <a:ext cx="2538619" cy="545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lnSpc>
                  <a:spcPct val="115000"/>
                </a:lnSpc>
                <a:spcAft>
                  <a:spcPts val="800"/>
                </a:spcAft>
                <a:defRPr sz="3000" i="1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2800" b="1" i="0" dirty="0">
                  <a:solidFill>
                    <a:schemeClr val="bg1"/>
                  </a:solidFill>
                </a:rPr>
                <a:t>4.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406958" y="2846074"/>
            <a:ext cx="0" cy="3776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9091111" y="1868544"/>
            <a:ext cx="604105" cy="61022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D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F42385B-9BBF-4AC9-87D6-48406210312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97" y="2814999"/>
            <a:ext cx="4491219" cy="37765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1B8C4B-CEDF-4594-8988-1D90947D3341}"/>
                  </a:ext>
                </a:extLst>
              </p:cNvPr>
              <p:cNvSpPr/>
              <p:nvPr/>
            </p:nvSpPr>
            <p:spPr>
              <a:xfrm>
                <a:off x="532687" y="3313990"/>
                <a:ext cx="5252354" cy="3155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𝐀𝐁𝐂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𝐒𝐀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𝐒𝐀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𝐒𝐀𝐁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𝐒𝐀𝐂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𝐁𝐂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𝐒𝐀</m:t>
                            </m:r>
                          </m:e>
                        </m:eqAr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𝐒𝐁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𝐒𝐁𝐂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1B8C4B-CEDF-4594-8988-1D90947D3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7" y="3313990"/>
                <a:ext cx="5252354" cy="3155736"/>
              </a:xfrm>
              <a:prstGeom prst="rect">
                <a:avLst/>
              </a:prstGeom>
              <a:blipFill>
                <a:blip r:embed="rId7"/>
                <a:stretch>
                  <a:fillRect l="-1740" t="-1547" r="-580" b="-36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7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0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5">
            <a:extLst>
              <a:ext uri="{FF2B5EF4-FFF2-40B4-BE49-F238E27FC236}">
                <a16:creationId xmlns:a16="http://schemas.microsoft.com/office/drawing/2014/main" id="{66C8B966-CD4A-4DEA-85F9-70A61E3BBE74}"/>
              </a:ext>
            </a:extLst>
          </p:cNvPr>
          <p:cNvGrpSpPr/>
          <p:nvPr/>
        </p:nvGrpSpPr>
        <p:grpSpPr>
          <a:xfrm>
            <a:off x="203200" y="584199"/>
            <a:ext cx="11785600" cy="2844801"/>
            <a:chOff x="1268091" y="3326756"/>
            <a:chExt cx="25758964" cy="6044357"/>
          </a:xfrm>
        </p:grpSpPr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93C89D6D-CBDE-466F-B6E6-38637A8C5076}"/>
                </a:ext>
              </a:extLst>
            </p:cNvPr>
            <p:cNvSpPr/>
            <p:nvPr/>
          </p:nvSpPr>
          <p:spPr>
            <a:xfrm>
              <a:off x="1557471" y="3662989"/>
              <a:ext cx="25469584" cy="570812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987097C0-3F5B-4D12-A47F-D1AB3F35F75F}"/>
                </a:ext>
              </a:extLst>
            </p:cNvPr>
            <p:cNvGrpSpPr/>
            <p:nvPr/>
          </p:nvGrpSpPr>
          <p:grpSpPr>
            <a:xfrm>
              <a:off x="1268091" y="3326756"/>
              <a:ext cx="5107381" cy="1170492"/>
              <a:chOff x="166396" y="8712046"/>
              <a:chExt cx="5107381" cy="1170492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E432646C-5E66-46FD-BA8E-72A1A6EBB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78"/>
                <a:ext cx="4889255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F584A24-324F-4133-A8CB-9A0D2B2B8F0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>
                  <a:extLst>
                    <a:ext uri="{FF2B5EF4-FFF2-40B4-BE49-F238E27FC236}">
                      <a16:creationId xmlns:a16="http://schemas.microsoft.com/office/drawing/2014/main" id="{CA365AF9-4234-41C3-BDBE-FA1DA2069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>
                  <a:extLst>
                    <a:ext uri="{FF2B5EF4-FFF2-40B4-BE49-F238E27FC236}">
                      <a16:creationId xmlns:a16="http://schemas.microsoft.com/office/drawing/2014/main" id="{744D1770-616E-459F-97B3-276D6989AA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>
                  <a:extLst>
                    <a:ext uri="{FF2B5EF4-FFF2-40B4-BE49-F238E27FC236}">
                      <a16:creationId xmlns:a16="http://schemas.microsoft.com/office/drawing/2014/main" id="{A01CCB24-296D-4118-9B3A-85900BC93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>
                  <a:extLst>
                    <a:ext uri="{FF2B5EF4-FFF2-40B4-BE49-F238E27FC236}">
                      <a16:creationId xmlns:a16="http://schemas.microsoft.com/office/drawing/2014/main" id="{0EF8A1E4-E39C-40E0-A910-F7C64336CC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>
                  <a:extLst>
                    <a:ext uri="{FF2B5EF4-FFF2-40B4-BE49-F238E27FC236}">
                      <a16:creationId xmlns:a16="http://schemas.microsoft.com/office/drawing/2014/main" id="{8DA517AA-FB8E-400F-B14E-5753A3323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>
                  <a:extLst>
                    <a:ext uri="{FF2B5EF4-FFF2-40B4-BE49-F238E27FC236}">
                      <a16:creationId xmlns:a16="http://schemas.microsoft.com/office/drawing/2014/main" id="{B932C3F8-958A-4946-A9B5-E50863732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>
                  <a:extLst>
                    <a:ext uri="{FF2B5EF4-FFF2-40B4-BE49-F238E27FC236}">
                      <a16:creationId xmlns:a16="http://schemas.microsoft.com/office/drawing/2014/main" id="{CB122AF1-46BE-44E3-8EFB-1B78BEA26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>
                  <a:extLst>
                    <a:ext uri="{FF2B5EF4-FFF2-40B4-BE49-F238E27FC236}">
                      <a16:creationId xmlns:a16="http://schemas.microsoft.com/office/drawing/2014/main" id="{E53349A3-0798-4D64-BA74-434D5ECF1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>
                  <a:extLst>
                    <a:ext uri="{FF2B5EF4-FFF2-40B4-BE49-F238E27FC236}">
                      <a16:creationId xmlns:a16="http://schemas.microsoft.com/office/drawing/2014/main" id="{973BD3FE-4636-408F-9759-D8E0699AC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>
                  <a:extLst>
                    <a:ext uri="{FF2B5EF4-FFF2-40B4-BE49-F238E27FC236}">
                      <a16:creationId xmlns:a16="http://schemas.microsoft.com/office/drawing/2014/main" id="{1C4354EE-3EFF-4C64-BE3A-2714421D9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>
                  <a:extLst>
                    <a:ext uri="{FF2B5EF4-FFF2-40B4-BE49-F238E27FC236}">
                      <a16:creationId xmlns:a16="http://schemas.microsoft.com/office/drawing/2014/main" id="{A94C88B7-BBE4-462F-84F1-63741E6FF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>
                  <a:extLst>
                    <a:ext uri="{FF2B5EF4-FFF2-40B4-BE49-F238E27FC236}">
                      <a16:creationId xmlns:a16="http://schemas.microsoft.com/office/drawing/2014/main" id="{C57448B6-8846-4247-B0EA-B7111E2A99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2FCB82-6FEE-4963-8633-361F0AC9493A}"/>
                  </a:ext>
                </a:extLst>
              </p:cNvPr>
              <p:cNvSpPr txBox="1"/>
              <p:nvPr/>
            </p:nvSpPr>
            <p:spPr>
              <a:xfrm>
                <a:off x="932112" y="8712046"/>
                <a:ext cx="4119605" cy="1068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III.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2667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CE8-C8AC-4755-9937-37CC73228333}"/>
              </a:ext>
            </a:extLst>
          </p:cNvPr>
          <p:cNvSpPr txBox="1"/>
          <p:nvPr/>
        </p:nvSpPr>
        <p:spPr>
          <a:xfrm>
            <a:off x="351605" y="1193799"/>
            <a:ext cx="8589196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 b="1">
                <a:solidFill>
                  <a:srgbClr val="0000CC"/>
                </a:solidFill>
                <a:latin typeface="+mj-lt"/>
                <a:ea typeface="Tahoma" pitchFamily="34" charset="0"/>
                <a:cs typeface="Tahoma" pitchFamily="34" charset="0"/>
              </a:rPr>
              <a:t>Tính chất 1: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 Có </a:t>
            </a:r>
            <a:r>
              <a:rPr lang="en-US" sz="2667">
                <a:solidFill>
                  <a:srgbClr val="0000CC"/>
                </a:solidFill>
                <a:latin typeface="+mj-lt"/>
                <a:ea typeface="Tahoma" pitchFamily="34" charset="0"/>
                <a:cs typeface="Tahoma" pitchFamily="34" charset="0"/>
              </a:rPr>
              <a:t>duy nhất một mặt phẳng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 đi qua một điểm cho tr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ớc và vuông góc với một đ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ờng thẳng cho tr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ớc.</a:t>
            </a:r>
          </a:p>
        </p:txBody>
      </p:sp>
      <p:grpSp>
        <p:nvGrpSpPr>
          <p:cNvPr id="57" name="Group 5">
            <a:extLst>
              <a:ext uri="{FF2B5EF4-FFF2-40B4-BE49-F238E27FC236}">
                <a16:creationId xmlns:a16="http://schemas.microsoft.com/office/drawing/2014/main" id="{76608D20-6FDF-4481-9755-C36D078DDB1C}"/>
              </a:ext>
            </a:extLst>
          </p:cNvPr>
          <p:cNvGrpSpPr/>
          <p:nvPr/>
        </p:nvGrpSpPr>
        <p:grpSpPr>
          <a:xfrm>
            <a:off x="320635" y="3456677"/>
            <a:ext cx="11668165" cy="2596121"/>
            <a:chOff x="1486217" y="3326756"/>
            <a:chExt cx="25502285" cy="4735074"/>
          </a:xfrm>
        </p:grpSpPr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B80BD125-AC1B-4FB1-941A-2D730673DD84}"/>
                </a:ext>
              </a:extLst>
            </p:cNvPr>
            <p:cNvSpPr/>
            <p:nvPr/>
          </p:nvSpPr>
          <p:spPr>
            <a:xfrm>
              <a:off x="1557474" y="3662984"/>
              <a:ext cx="25431028" cy="4398846"/>
            </a:xfrm>
            <a:prstGeom prst="roundRect">
              <a:avLst>
                <a:gd name="adj" fmla="val 1021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9" name="Group 65">
              <a:extLst>
                <a:ext uri="{FF2B5EF4-FFF2-40B4-BE49-F238E27FC236}">
                  <a16:creationId xmlns:a16="http://schemas.microsoft.com/office/drawing/2014/main" id="{B4F4496D-CD5B-4737-905E-16CD71D60C28}"/>
                </a:ext>
              </a:extLst>
            </p:cNvPr>
            <p:cNvGrpSpPr/>
            <p:nvPr/>
          </p:nvGrpSpPr>
          <p:grpSpPr>
            <a:xfrm>
              <a:off x="1486217" y="3326756"/>
              <a:ext cx="7550039" cy="973016"/>
              <a:chOff x="384522" y="8712046"/>
              <a:chExt cx="7550039" cy="973016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D1F5ADD3-4E43-422E-95D0-A1345A397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3"/>
                <a:ext cx="7550039" cy="92997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85640A1-3FA8-4C32-ABC7-9B3DCCADF1DD}"/>
                  </a:ext>
                </a:extLst>
              </p:cNvPr>
              <p:cNvSpPr txBox="1"/>
              <p:nvPr/>
            </p:nvSpPr>
            <p:spPr>
              <a:xfrm>
                <a:off x="459671" y="8712046"/>
                <a:ext cx="7218223" cy="916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Mặt phẳng trung trực 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A09352-07D2-4837-A195-11E636AC83C7}"/>
                  </a:ext>
                </a:extLst>
              </p:cNvPr>
              <p:cNvSpPr txBox="1"/>
              <p:nvPr/>
            </p:nvSpPr>
            <p:spPr>
              <a:xfrm>
                <a:off x="405069" y="4038599"/>
                <a:ext cx="9348532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just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Mặt phẳng trung trực của đoạn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là mặt phẳng đi qua trung điểm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𝐼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 của đoạn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và vuông góc với đường thẳng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𝐴𝐵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A09352-07D2-4837-A195-11E636AC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9" y="4038599"/>
                <a:ext cx="9348532" cy="913199"/>
              </a:xfrm>
              <a:prstGeom prst="rect">
                <a:avLst/>
              </a:prstGeom>
              <a:blipFill>
                <a:blip r:embed="rId2"/>
                <a:stretch>
                  <a:fillRect l="-1108" t="-6000" r="-117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5321120-AFB6-4A77-B7C2-69343B2135C5}"/>
              </a:ext>
            </a:extLst>
          </p:cNvPr>
          <p:cNvSpPr txBox="1"/>
          <p:nvPr/>
        </p:nvSpPr>
        <p:spPr>
          <a:xfrm>
            <a:off x="351604" y="2180351"/>
            <a:ext cx="88276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 b="1">
                <a:solidFill>
                  <a:srgbClr val="FF3399"/>
                </a:solidFill>
                <a:latin typeface="+mj-lt"/>
                <a:ea typeface="Tahoma" pitchFamily="34" charset="0"/>
                <a:cs typeface="Tahoma" pitchFamily="34" charset="0"/>
              </a:rPr>
              <a:t>Tính chất 2: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 Có </a:t>
            </a:r>
            <a:r>
              <a:rPr lang="en-US" sz="2667">
                <a:solidFill>
                  <a:srgbClr val="FF3399"/>
                </a:solidFill>
                <a:latin typeface="+mj-lt"/>
                <a:ea typeface="Tahoma" pitchFamily="34" charset="0"/>
                <a:cs typeface="Tahoma" pitchFamily="34" charset="0"/>
              </a:rPr>
              <a:t>duy nhất một đ</a:t>
            </a:r>
            <a:r>
              <a:rPr lang="vi-VN" sz="2667">
                <a:solidFill>
                  <a:srgbClr val="FF3399"/>
                </a:solidFill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solidFill>
                  <a:srgbClr val="FF3399"/>
                </a:solidFill>
                <a:latin typeface="+mj-lt"/>
                <a:ea typeface="Tahoma" pitchFamily="34" charset="0"/>
                <a:cs typeface="Tahoma" pitchFamily="34" charset="0"/>
              </a:rPr>
              <a:t>ờng thẳng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 đi qua một điểm cho tr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ớc và vuông góc với một mặt phẳng cho tr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ớc.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5A35F-F8A3-42D1-BB8B-A9A2862E6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1" y="685799"/>
            <a:ext cx="2695265" cy="1584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13558-F20D-4885-8E5F-DE937407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36" y="1844039"/>
            <a:ext cx="2695265" cy="1584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3201ED-F7C8-4E52-A56F-32E387BD8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992" y="3632199"/>
            <a:ext cx="2399809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679284-602C-4430-AD9A-03CEEE47736F}"/>
                  </a:ext>
                </a:extLst>
              </p:cNvPr>
              <p:cNvSpPr txBox="1"/>
              <p:nvPr/>
            </p:nvSpPr>
            <p:spPr>
              <a:xfrm>
                <a:off x="351605" y="5045698"/>
                <a:ext cx="8182796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 algn="just">
                  <a:spcBef>
                    <a:spcPts val="300"/>
                  </a:spcBef>
                  <a:buFont typeface="Wingdings" panose="05000000000000000000" pitchFamily="2" charset="2"/>
                  <a:buChar char="v"/>
                </a:pPr>
                <a:r>
                  <a:rPr lang="en-US" sz="2667" b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Chú ý:</a:t>
                </a:r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nằm trên mặt phẳng trung trực của đoạn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𝐴𝐵</m:t>
                    </m:r>
                    <m:r>
                      <a:rPr lang="en-US" sz="2667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thì cách đều hai điểm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2667">
                    <a:latin typeface="+mj-lt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679284-602C-4430-AD9A-03CEEE477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05" y="5045698"/>
                <a:ext cx="8182796" cy="913199"/>
              </a:xfrm>
              <a:prstGeom prst="rect">
                <a:avLst/>
              </a:prstGeom>
              <a:blipFill>
                <a:blip r:embed="rId6"/>
                <a:stretch>
                  <a:fillRect l="-1267" t="-6667" r="-141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809692F-3F72-490C-94A8-344C77932286}"/>
              </a:ext>
            </a:extLst>
          </p:cNvPr>
          <p:cNvSpPr txBox="1"/>
          <p:nvPr/>
        </p:nvSpPr>
        <p:spPr>
          <a:xfrm>
            <a:off x="1358141" y="65756"/>
            <a:ext cx="9283653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</p:spTree>
    <p:extLst>
      <p:ext uri="{BB962C8B-B14F-4D97-AF65-F5344CB8AC3E}">
        <p14:creationId xmlns:p14="http://schemas.microsoft.com/office/powerpoint/2010/main" val="1754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3790" y="2914599"/>
            <a:ext cx="11740024" cy="3753923"/>
            <a:chOff x="184495" y="3602024"/>
            <a:chExt cx="11926984" cy="437706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1138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02024"/>
              <a:ext cx="2342698" cy="553942"/>
              <a:chOff x="1275608" y="6177214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177214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7DE3C-1DEB-4608-A093-4B99261E804A}"/>
              </a:ext>
            </a:extLst>
          </p:cNvPr>
          <p:cNvGrpSpPr/>
          <p:nvPr/>
        </p:nvGrpSpPr>
        <p:grpSpPr>
          <a:xfrm>
            <a:off x="409500" y="274033"/>
            <a:ext cx="11811260" cy="2000040"/>
            <a:chOff x="109375" y="87759"/>
            <a:chExt cx="12056815" cy="2274969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09375" y="178243"/>
              <a:ext cx="12056815" cy="21844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199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9375" y="87759"/>
              <a:ext cx="2055220" cy="794730"/>
              <a:chOff x="480509" y="1638282"/>
              <a:chExt cx="4028975" cy="81479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231624"/>
                <a:ext cx="227012" cy="21590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480509" y="1647222"/>
                <a:ext cx="4003175" cy="683029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674555"/>
                <a:ext cx="582199" cy="700340"/>
                <a:chOff x="7440266" y="3167590"/>
                <a:chExt cx="757238" cy="996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205709"/>
                  <a:ext cx="344487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649501"/>
                  <a:ext cx="344487" cy="349252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2" y="3167590"/>
                  <a:ext cx="341312" cy="288926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7" y="3288740"/>
                  <a:ext cx="357187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7" y="3824749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7" y="3475167"/>
                  <a:ext cx="357187" cy="6349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655658"/>
                <a:ext cx="142624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330000" y="1638282"/>
                <a:ext cx="3179484" cy="610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799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27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11:</a:t>
                </a:r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813705" y="411795"/>
                <a:ext cx="11740026" cy="220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𝐀𝐁𝐂𝐃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𝐀𝐁𝐂𝐃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𝐀𝐁𝐂𝐃</m:t>
                        </m:r>
                      </m:e>
                    </m:d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𝐀𝐂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05" y="411795"/>
                <a:ext cx="11740026" cy="2205732"/>
              </a:xfrm>
              <a:prstGeom prst="rect">
                <a:avLst/>
              </a:prstGeom>
              <a:blipFill>
                <a:blip r:embed="rId3"/>
                <a:stretch>
                  <a:fillRect l="-1298" t="-3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669C2-0A40-45DB-8B9D-1434E8E44478}"/>
              </a:ext>
            </a:extLst>
          </p:cNvPr>
          <p:cNvGrpSpPr/>
          <p:nvPr/>
        </p:nvGrpSpPr>
        <p:grpSpPr>
          <a:xfrm>
            <a:off x="192859" y="2249315"/>
            <a:ext cx="12360872" cy="764928"/>
            <a:chOff x="213063" y="1826374"/>
            <a:chExt cx="12448509" cy="7649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36378D3-7D0D-459F-9269-1A34ED11AD80}"/>
                </a:ext>
              </a:extLst>
            </p:cNvPr>
            <p:cNvGrpSpPr/>
            <p:nvPr/>
          </p:nvGrpSpPr>
          <p:grpSpPr>
            <a:xfrm>
              <a:off x="213063" y="1826374"/>
              <a:ext cx="11781442" cy="764928"/>
              <a:chOff x="227583" y="1800156"/>
              <a:chExt cx="11781442" cy="76492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7583" y="1826104"/>
                <a:ext cx="2885460" cy="712358"/>
                <a:chOff x="277163" y="1182823"/>
                <a:chExt cx="3352547" cy="712449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31850" y="1182823"/>
                  <a:ext cx="3097860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77163" y="1208446"/>
                  <a:ext cx="667167" cy="579248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TextBox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944" y="1204739"/>
                      <a:ext cx="2441099" cy="69053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174821" y="1829304"/>
                <a:ext cx="3014279" cy="735780"/>
                <a:chOff x="4741795" y="1193853"/>
                <a:chExt cx="2915105" cy="735872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4945302" y="1193853"/>
                  <a:ext cx="2663382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741795" y="1216043"/>
                  <a:ext cx="519717" cy="58053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5156320" y="1216042"/>
                      <a:ext cx="2500580" cy="7136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>
                                <a:latin typeface="Cambria Math" panose="02040503050406030204" pitchFamily="18" charset="0"/>
                              </a:rPr>
                              <m:t>𝐂𝐃</m:t>
                            </m:r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68" name="TextBox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56320" y="1216042"/>
                      <a:ext cx="2500580" cy="71368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oup 13"/>
              <p:cNvGrpSpPr/>
              <p:nvPr/>
            </p:nvGrpSpPr>
            <p:grpSpPr>
              <a:xfrm>
                <a:off x="6233046" y="1830005"/>
                <a:ext cx="2834386" cy="713593"/>
                <a:chOff x="7661192" y="1190172"/>
                <a:chExt cx="4337047" cy="71368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951738" y="1193853"/>
                  <a:ext cx="4046501" cy="61726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199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61192" y="1222823"/>
                  <a:ext cx="825419" cy="530944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199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endParaRPr lang="en-US" sz="3199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8311430" y="1190172"/>
                      <a:ext cx="3642916" cy="7136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lnSpc>
                          <a:spcPct val="115000"/>
                        </a:lnSpc>
                        <a:spcAft>
                          <a:spcPts val="800"/>
                        </a:spcAft>
                        <a:defRPr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𝐃</m:t>
                                </m:r>
                              </m:e>
                              <m:sup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2800" b="1" dirty="0">
                                <a:latin typeface="Times New Roman" panose="02020603050405020304" pitchFamily="18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en-US" sz="2799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430" y="1190172"/>
                      <a:ext cx="3642916" cy="7136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582464-7556-4DD5-BDC7-3D5B22274191}"/>
                  </a:ext>
                </a:extLst>
              </p:cNvPr>
              <p:cNvGrpSpPr/>
              <p:nvPr/>
            </p:nvGrpSpPr>
            <p:grpSpPr>
              <a:xfrm>
                <a:off x="9211528" y="1800156"/>
                <a:ext cx="2797497" cy="663511"/>
                <a:chOff x="9249093" y="1877326"/>
                <a:chExt cx="2797497" cy="6635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9249093" y="1923650"/>
                  <a:ext cx="2797497" cy="617187"/>
                  <a:chOff x="9270337" y="1175569"/>
                  <a:chExt cx="2759014" cy="617268"/>
                </a:xfrm>
              </p:grpSpPr>
              <p:sp>
                <p:nvSpPr>
                  <p:cNvPr id="75" name="Rectangle 74"/>
                  <p:cNvSpPr/>
                  <p:nvPr/>
                </p:nvSpPr>
                <p:spPr>
                  <a:xfrm>
                    <a:off x="9469031" y="1175569"/>
                    <a:ext cx="2560320" cy="617268"/>
                  </a:xfrm>
                  <a:prstGeom prst="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199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9270337" y="1214335"/>
                    <a:ext cx="550926" cy="539737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571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199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D</a:t>
                    </a:r>
                    <a:endParaRPr lang="en-US" sz="3199" dirty="0"/>
                  </a:p>
                </p:txBody>
              </p:sp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E38B5DA-BE02-4F19-BDE1-57D02046E08E}"/>
                    </a:ext>
                  </a:extLst>
                </p:cNvPr>
                <p:cNvSpPr txBox="1"/>
                <p:nvPr/>
              </p:nvSpPr>
              <p:spPr>
                <a:xfrm>
                  <a:off x="9807703" y="1877326"/>
                  <a:ext cx="1627776" cy="545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endParaRPr lang="en-US" sz="2799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/>
                <p:nvPr/>
              </p:nvSpPr>
              <p:spPr>
                <a:xfrm>
                  <a:off x="10122953" y="1933071"/>
                  <a:ext cx="2538619" cy="482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𝐁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</a:rPr>
                    <a:t>.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52D9298-1A5D-4DB7-BDA5-BD40475C85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2953" y="1933071"/>
                  <a:ext cx="2538619" cy="482568"/>
                </a:xfrm>
                <a:prstGeom prst="rect">
                  <a:avLst/>
                </a:prstGeom>
                <a:blipFill>
                  <a:blip r:embed="rId7"/>
                  <a:stretch>
                    <a:fillRect l="-726" t="-5063" b="-291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C550C8-199C-4A03-9F24-5857BD52DA35}"/>
              </a:ext>
            </a:extLst>
          </p:cNvPr>
          <p:cNvCxnSpPr>
            <a:cxnSpLocks/>
          </p:cNvCxnSpPr>
          <p:nvPr/>
        </p:nvCxnSpPr>
        <p:spPr>
          <a:xfrm>
            <a:off x="6406958" y="3140323"/>
            <a:ext cx="0" cy="3482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9576114B-AE72-4BC6-A355-C268549CB6B9}"/>
              </a:ext>
            </a:extLst>
          </p:cNvPr>
          <p:cNvSpPr/>
          <p:nvPr/>
        </p:nvSpPr>
        <p:spPr>
          <a:xfrm>
            <a:off x="6126275" y="2276884"/>
            <a:ext cx="558610" cy="5396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AD170039-0B8B-4EB5-B284-8A9E3E76A1E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9215" y="3843397"/>
              <a:ext cx="5627640" cy="22285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627640">
                      <a:extLst>
                        <a:ext uri="{9D8B030D-6E8A-4147-A177-3AD203B41FA5}">
                          <a16:colId xmlns:a16="http://schemas.microsoft.com/office/drawing/2014/main" val="3110828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1800225" algn="l"/>
                              <a:tab pos="3240405" algn="l"/>
                              <a:tab pos="4680585" algn="l"/>
                            </a:tabLs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3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𝐁𝐃</m:t>
                                      </m:r>
                                      <m:r>
                                        <a:rPr lang="en-US" sz="3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𝐀𝐎</m:t>
                                      </m:r>
                                    </m:e>
                                    <m:e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𝐁𝐃</m:t>
                                      </m:r>
                                      <m:r>
                                        <a:rPr lang="en-US" sz="3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  <m:sSup>
                                        <m:sSupPr>
                                          <m:ctrlPr>
                                            <a:rPr lang="en-US" sz="30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𝐀</m:t>
                                          </m:r>
                                        </m:e>
                                        <m:sup>
                                          <m:r>
                                            <a:rPr lang="en-US" sz="3000" b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𝐎</m:t>
                                      </m:r>
                                    </m:e>
                                  </m:eqArr>
                                </m:e>
                              </m:d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</a:rPr>
                                <m:t>𝐁𝐃</m:t>
                              </m:r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p>
                                      <m:r>
                                        <a:rPr lang="en-US" sz="3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3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</a:p>
                        <a:p>
                          <a:pPr marL="0" marR="0"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1800225" algn="l"/>
                              <a:tab pos="3240405" algn="l"/>
                              <a:tab pos="4680585" algn="l"/>
                            </a:tabLst>
                          </a:pPr>
                          <a:r>
                            <a:rPr lang="en-US" sz="3000" b="1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Mà</a:t>
                          </a:r>
                          <a:r>
                            <a:rPr lang="en-US" sz="3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//</m:t>
                              </m:r>
                            </m:oMath>
                          </a14:m>
                          <a:r>
                            <a:rPr lang="en-GB" sz="3000" b="1" i="1" dirty="0">
                              <a:effectLst/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𝐁𝐃</m:t>
                              </m:r>
                            </m:oMath>
                          </a14:m>
                          <a:endParaRPr lang="en-GB" sz="3000" b="1" i="1" dirty="0"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1800225" algn="l"/>
                              <a:tab pos="3240405" algn="l"/>
                              <a:tab pos="468058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d>
                                <m:d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p>
                                    <m:sSupPr>
                                      <m:ctrlP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e>
                                    <m:sup>
                                      <m:r>
                                        <a:rPr lang="en-US" sz="3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𝐎</m:t>
                                  </m:r>
                                </m:e>
                              </m:d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lang="en-US" sz="3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000" b="1">
                                  <a:effectLst/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en-US" sz="3000" b="1" i="1">
                                  <a:effectLst/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oMath>
                          </a14:m>
                          <a:r>
                            <a:rPr lang="en-US" sz="1200" dirty="0">
                              <a:effectLst/>
                            </a:rPr>
                            <a:t>. 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80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AD170039-0B8B-4EB5-B284-8A9E3E76A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440574"/>
                  </p:ext>
                </p:extLst>
              </p:nvPr>
            </p:nvGraphicFramePr>
            <p:xfrm>
              <a:off x="699215" y="3843397"/>
              <a:ext cx="5627640" cy="222853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627640">
                      <a:extLst>
                        <a:ext uri="{9D8B030D-6E8A-4147-A177-3AD203B41FA5}">
                          <a16:colId xmlns:a16="http://schemas.microsoft.com/office/drawing/2014/main" val="311082823"/>
                        </a:ext>
                      </a:extLst>
                    </a:gridCol>
                  </a:tblGrid>
                  <a:tr h="2228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>
                          <a:blip r:embed="rId8"/>
                          <a:stretch>
                            <a:fillRect l="-108" t="-272" r="-216" b="-21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21807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3" name="Picture 52">
            <a:extLst>
              <a:ext uri="{FF2B5EF4-FFF2-40B4-BE49-F238E27FC236}">
                <a16:creationId xmlns:a16="http://schemas.microsoft.com/office/drawing/2014/main" id="{8DAD8F9E-44E3-4956-94B6-971289D87DC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26" y="3464016"/>
            <a:ext cx="3709364" cy="305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2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3429" y="1820588"/>
            <a:ext cx="11926984" cy="4951201"/>
            <a:chOff x="184495" y="3655445"/>
            <a:chExt cx="11926984" cy="462740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5445"/>
              <a:ext cx="2342698" cy="517649"/>
              <a:chOff x="1275608" y="6274279"/>
              <a:chExt cx="4592537" cy="94054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6150" y="6274279"/>
                <a:ext cx="2813135" cy="940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691643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4529" y="2591117"/>
                <a:ext cx="7927891" cy="1146205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𝑆𝐴𝐶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9" y="2591117"/>
                <a:ext cx="7927891" cy="1146205"/>
              </a:xfrm>
              <a:prstGeom prst="rect">
                <a:avLst/>
              </a:prstGeom>
              <a:blipFill>
                <a:blip r:embed="rId2"/>
                <a:stretch>
                  <a:fillRect l="-2000" t="-7447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32079" y="6292305"/>
            <a:ext cx="436728" cy="480339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295796" y="208209"/>
                <a:ext cx="11830497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6" y="208209"/>
                <a:ext cx="11830497" cy="1578894"/>
              </a:xfrm>
              <a:prstGeom prst="rect">
                <a:avLst/>
              </a:prstGeom>
              <a:blipFill>
                <a:blip r:embed="rId3"/>
                <a:stretch>
                  <a:fillRect l="-1082" t="-2317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E582C6E-F5E0-4B33-A4C6-99BBE92E2E1E}"/>
              </a:ext>
            </a:extLst>
          </p:cNvPr>
          <p:cNvGrpSpPr/>
          <p:nvPr/>
        </p:nvGrpSpPr>
        <p:grpSpPr>
          <a:xfrm>
            <a:off x="7720488" y="2163840"/>
            <a:ext cx="4194979" cy="4594709"/>
            <a:chOff x="7720489" y="2163840"/>
            <a:chExt cx="4194979" cy="4594707"/>
          </a:xfrm>
        </p:grpSpPr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id="{2D95BFC4-8D9E-4B63-B39A-5D7954BB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146B4F-2648-4510-B1CB-BD58F38017C7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212135"/>
              <a:chOff x="7720489" y="2546412"/>
              <a:chExt cx="4194979" cy="421213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F383BEE-68C8-4361-87A2-706B8EE9C1AF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212135"/>
                <a:chOff x="7720489" y="2546412"/>
                <a:chExt cx="4194979" cy="4212135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305DFE2D-17EF-4F34-9D2F-ABEC82484283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212135"/>
                  <a:chOff x="4572001" y="1888199"/>
                  <a:chExt cx="3217098" cy="2367372"/>
                </a:xfrm>
              </p:grpSpPr>
              <p:sp>
                <p:nvSpPr>
                  <p:cNvPr id="50" name="Line 9">
                    <a:extLst>
                      <a:ext uri="{FF2B5EF4-FFF2-40B4-BE49-F238E27FC236}">
                        <a16:creationId xmlns:a16="http://schemas.microsoft.com/office/drawing/2014/main" id="{A7D56D4E-6C73-4244-9DC2-B179CA6C8B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51" name="Line 11">
                    <a:extLst>
                      <a:ext uri="{FF2B5EF4-FFF2-40B4-BE49-F238E27FC236}">
                        <a16:creationId xmlns:a16="http://schemas.microsoft.com/office/drawing/2014/main" id="{A0A36028-BC22-4BF7-8174-40F7C81493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  <p:sp>
                <p:nvSpPr>
                  <p:cNvPr id="52" name="Line 12">
                    <a:extLst>
                      <a:ext uri="{FF2B5EF4-FFF2-40B4-BE49-F238E27FC236}">
                        <a16:creationId xmlns:a16="http://schemas.microsoft.com/office/drawing/2014/main" id="{12981FEA-4770-4ECB-9B04-6AACF23904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3" name="Line 13">
                    <a:extLst>
                      <a:ext uri="{FF2B5EF4-FFF2-40B4-BE49-F238E27FC236}">
                        <a16:creationId xmlns:a16="http://schemas.microsoft.com/office/drawing/2014/main" id="{F368364A-8653-454B-92A8-5E479BC8F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4" name="Line 14">
                    <a:extLst>
                      <a:ext uri="{FF2B5EF4-FFF2-40B4-BE49-F238E27FC236}">
                        <a16:creationId xmlns:a16="http://schemas.microsoft.com/office/drawing/2014/main" id="{F30D2C74-B3BF-4714-A95D-F47FE6567B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5" name="Line 15">
                    <a:extLst>
                      <a:ext uri="{FF2B5EF4-FFF2-40B4-BE49-F238E27FC236}">
                        <a16:creationId xmlns:a16="http://schemas.microsoft.com/office/drawing/2014/main" id="{715B48D9-BFAD-432A-BAEB-7CFC65FF60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7" name="Line 16">
                    <a:extLst>
                      <a:ext uri="{FF2B5EF4-FFF2-40B4-BE49-F238E27FC236}">
                        <a16:creationId xmlns:a16="http://schemas.microsoft.com/office/drawing/2014/main" id="{CB736A9E-15C8-4654-B953-3FBA81B7B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60" name="Rectangle 18">
                    <a:extLst>
                      <a:ext uri="{FF2B5EF4-FFF2-40B4-BE49-F238E27FC236}">
                        <a16:creationId xmlns:a16="http://schemas.microsoft.com/office/drawing/2014/main" id="{6E4672E6-D65E-4504-B5D0-2E5471251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Rectangle 19">
                    <a:extLst>
                      <a:ext uri="{FF2B5EF4-FFF2-40B4-BE49-F238E27FC236}">
                        <a16:creationId xmlns:a16="http://schemas.microsoft.com/office/drawing/2014/main" id="{86B97477-07CB-4D57-B24E-3BE16BCEF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6601" y="40479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62" name="Rectangle 20">
                    <a:extLst>
                      <a:ext uri="{FF2B5EF4-FFF2-40B4-BE49-F238E27FC236}">
                        <a16:creationId xmlns:a16="http://schemas.microsoft.com/office/drawing/2014/main" id="{5F98CC9C-E11F-4851-8030-A491DD330B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Rectangle 21">
                    <a:extLst>
                      <a:ext uri="{FF2B5EF4-FFF2-40B4-BE49-F238E27FC236}">
                        <a16:creationId xmlns:a16="http://schemas.microsoft.com/office/drawing/2014/main" id="{97E2A25D-882E-4473-9991-4C317EF4DD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6" y="3105875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Line 22">
                    <a:extLst>
                      <a:ext uri="{FF2B5EF4-FFF2-40B4-BE49-F238E27FC236}">
                        <a16:creationId xmlns:a16="http://schemas.microsoft.com/office/drawing/2014/main" id="{186329CE-CDAC-42AB-A8D7-9422683617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</p:grpSp>
            <p:sp>
              <p:nvSpPr>
                <p:cNvPr id="80" name="Line 22">
                  <a:extLst>
                    <a:ext uri="{FF2B5EF4-FFF2-40B4-BE49-F238E27FC236}">
                      <a16:creationId xmlns:a16="http://schemas.microsoft.com/office/drawing/2014/main" id="{8065F993-AE37-419C-A828-5865683E1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  <p:sp>
              <p:nvSpPr>
                <p:cNvPr id="81" name="Line 22">
                  <a:extLst>
                    <a:ext uri="{FF2B5EF4-FFF2-40B4-BE49-F238E27FC236}">
                      <a16:creationId xmlns:a16="http://schemas.microsoft.com/office/drawing/2014/main" id="{3CFCDE19-2A9F-4A83-88B1-28B0296C37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  <p:sp>
            <p:nvSpPr>
              <p:cNvPr id="84" name="Rectangle 18">
                <a:extLst>
                  <a:ext uri="{FF2B5EF4-FFF2-40B4-BE49-F238E27FC236}">
                    <a16:creationId xmlns:a16="http://schemas.microsoft.com/office/drawing/2014/main" id="{D995A457-667F-43AB-A7D1-2A16412F9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85" name="Line 16">
            <a:extLst>
              <a:ext uri="{FF2B5EF4-FFF2-40B4-BE49-F238E27FC236}">
                <a16:creationId xmlns:a16="http://schemas.microsoft.com/office/drawing/2014/main" id="{2F7B4A42-0F84-4C31-9CDE-10D5FBFE7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0867" y="4358379"/>
            <a:ext cx="0" cy="13537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31722D-B819-4150-93E2-A961FB5CE358}"/>
              </a:ext>
            </a:extLst>
          </p:cNvPr>
          <p:cNvGrpSpPr/>
          <p:nvPr/>
        </p:nvGrpSpPr>
        <p:grpSpPr>
          <a:xfrm>
            <a:off x="9781879" y="4025361"/>
            <a:ext cx="334099" cy="419291"/>
            <a:chOff x="9828658" y="4139536"/>
            <a:chExt cx="334097" cy="4192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C7FFD4-EAF9-4C50-A9B9-500603A9077E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9" name="Rectangle 18">
              <a:extLst>
                <a:ext uri="{FF2B5EF4-FFF2-40B4-BE49-F238E27FC236}">
                  <a16:creationId xmlns:a16="http://schemas.microsoft.com/office/drawing/2014/main" id="{C9541BA1-32F1-4240-8041-739E5DCA8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3908" y="4139536"/>
              <a:ext cx="238847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4118" y="3856509"/>
                <a:ext cx="8243539" cy="1146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nl-N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⇒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</m:oMath>
                </a14:m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nl-NL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endParaRPr lang="nl-NL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nl-NL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(theo tính chất 1a)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18" y="3856509"/>
                <a:ext cx="8243539" cy="1146211"/>
              </a:xfrm>
              <a:prstGeom prst="rect">
                <a:avLst/>
              </a:prstGeom>
              <a:blipFill>
                <a:blip r:embed="rId4"/>
                <a:stretch>
                  <a:fillRect l="-1923" t="-7447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0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  <p:bldP spid="85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3489" y="2006604"/>
            <a:ext cx="12031272" cy="4916312"/>
            <a:chOff x="184495" y="3649142"/>
            <a:chExt cx="11926984" cy="463371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926984" cy="441763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49142"/>
              <a:ext cx="2342698" cy="522033"/>
              <a:chOff x="1275608" y="6262812"/>
              <a:chExt cx="4592537" cy="9485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336585" y="6262812"/>
                <a:ext cx="2788751" cy="948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6"/>
            <a:ext cx="12031271" cy="1768968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37483" y="2483732"/>
                <a:ext cx="7732572" cy="1014246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𝐴𝐸𝐺𝐹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3" y="2483732"/>
                <a:ext cx="7732572" cy="1014246"/>
              </a:xfrm>
              <a:prstGeom prst="rect">
                <a:avLst/>
              </a:prstGeom>
              <a:blipFill>
                <a:blip r:embed="rId2"/>
                <a:stretch>
                  <a:fillRect l="-1656" t="-5988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74255" y="6482299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35807E-FCA0-4804-8433-3CF0A9E9B09A}"/>
              </a:ext>
            </a:extLst>
          </p:cNvPr>
          <p:cNvGrpSpPr/>
          <p:nvPr/>
        </p:nvGrpSpPr>
        <p:grpSpPr>
          <a:xfrm>
            <a:off x="7720488" y="2163840"/>
            <a:ext cx="4194979" cy="4594709"/>
            <a:chOff x="7720489" y="2163840"/>
            <a:chExt cx="4194979" cy="4594707"/>
          </a:xfrm>
        </p:grpSpPr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5A208ADA-F9F2-4BAF-88E5-A063C57FC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D5503D-3045-4020-9BB9-99B35625B1C6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212135"/>
              <a:chOff x="7720489" y="2546412"/>
              <a:chExt cx="4194979" cy="421213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B02058A-A851-45F3-A249-C0A1D7012245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212135"/>
                <a:chOff x="7720489" y="2546412"/>
                <a:chExt cx="4194979" cy="421213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A5221559-7E0E-4E3E-AF4C-9AD0CE14146E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212135"/>
                  <a:chOff x="4572001" y="1888199"/>
                  <a:chExt cx="3217098" cy="2367372"/>
                </a:xfrm>
              </p:grpSpPr>
              <p:sp>
                <p:nvSpPr>
                  <p:cNvPr id="47" name="Line 9">
                    <a:extLst>
                      <a:ext uri="{FF2B5EF4-FFF2-40B4-BE49-F238E27FC236}">
                        <a16:creationId xmlns:a16="http://schemas.microsoft.com/office/drawing/2014/main" id="{4153CB6D-88DE-428D-824E-B0B7377574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48" name="Line 11">
                    <a:extLst>
                      <a:ext uri="{FF2B5EF4-FFF2-40B4-BE49-F238E27FC236}">
                        <a16:creationId xmlns:a16="http://schemas.microsoft.com/office/drawing/2014/main" id="{9681DC77-9B91-4C94-9ABF-C4E18EB154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  <p:sp>
                <p:nvSpPr>
                  <p:cNvPr id="49" name="Line 12">
                    <a:extLst>
                      <a:ext uri="{FF2B5EF4-FFF2-40B4-BE49-F238E27FC236}">
                        <a16:creationId xmlns:a16="http://schemas.microsoft.com/office/drawing/2014/main" id="{6B57682C-DB21-43FE-A5DB-14A311B970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0" name="Line 13">
                    <a:extLst>
                      <a:ext uri="{FF2B5EF4-FFF2-40B4-BE49-F238E27FC236}">
                        <a16:creationId xmlns:a16="http://schemas.microsoft.com/office/drawing/2014/main" id="{8175DD34-B930-4BF8-91DA-ED08839EE3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1" name="Line 14">
                    <a:extLst>
                      <a:ext uri="{FF2B5EF4-FFF2-40B4-BE49-F238E27FC236}">
                        <a16:creationId xmlns:a16="http://schemas.microsoft.com/office/drawing/2014/main" id="{190C775F-779A-4174-85BB-BFF9518F48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2" name="Line 15">
                    <a:extLst>
                      <a:ext uri="{FF2B5EF4-FFF2-40B4-BE49-F238E27FC236}">
                        <a16:creationId xmlns:a16="http://schemas.microsoft.com/office/drawing/2014/main" id="{5CF924C8-E20C-47E6-8E3A-87AC78BE9D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3" name="Line 16">
                    <a:extLst>
                      <a:ext uri="{FF2B5EF4-FFF2-40B4-BE49-F238E27FC236}">
                        <a16:creationId xmlns:a16="http://schemas.microsoft.com/office/drawing/2014/main" id="{1C576730-A70D-4A1C-89A3-0C1670EA61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4" name="Rectangle 18">
                    <a:extLst>
                      <a:ext uri="{FF2B5EF4-FFF2-40B4-BE49-F238E27FC236}">
                        <a16:creationId xmlns:a16="http://schemas.microsoft.com/office/drawing/2014/main" id="{8573DCA6-9CAC-4250-A60A-F250ADC29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Rectangle 19">
                    <a:extLst>
                      <a:ext uri="{FF2B5EF4-FFF2-40B4-BE49-F238E27FC236}">
                        <a16:creationId xmlns:a16="http://schemas.microsoft.com/office/drawing/2014/main" id="{CB58AF95-FDDA-4274-9E27-B520A67A52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6601" y="40479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6" name="Rectangle 20">
                    <a:extLst>
                      <a:ext uri="{FF2B5EF4-FFF2-40B4-BE49-F238E27FC236}">
                        <a16:creationId xmlns:a16="http://schemas.microsoft.com/office/drawing/2014/main" id="{A3DEFB39-48EE-49E2-8DB0-AF773C905C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Rectangle 21">
                    <a:extLst>
                      <a:ext uri="{FF2B5EF4-FFF2-40B4-BE49-F238E27FC236}">
                        <a16:creationId xmlns:a16="http://schemas.microsoft.com/office/drawing/2014/main" id="{33F61DDE-1197-4871-897F-564B82C846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6063" y="3337601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22">
                    <a:extLst>
                      <a:ext uri="{FF2B5EF4-FFF2-40B4-BE49-F238E27FC236}">
                        <a16:creationId xmlns:a16="http://schemas.microsoft.com/office/drawing/2014/main" id="{960FDC12-7DC8-4413-A6B8-F02BA9F5CF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</p:grpSp>
            <p:sp>
              <p:nvSpPr>
                <p:cNvPr id="45" name="Line 22">
                  <a:extLst>
                    <a:ext uri="{FF2B5EF4-FFF2-40B4-BE49-F238E27FC236}">
                      <a16:creationId xmlns:a16="http://schemas.microsoft.com/office/drawing/2014/main" id="{D9DF5573-C9CC-4CF0-9476-77F48920C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  <p:sp>
              <p:nvSpPr>
                <p:cNvPr id="46" name="Line 22">
                  <a:extLst>
                    <a:ext uri="{FF2B5EF4-FFF2-40B4-BE49-F238E27FC236}">
                      <a16:creationId xmlns:a16="http://schemas.microsoft.com/office/drawing/2014/main" id="{2513E323-D8B0-4DDB-95A0-F392CF04C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38B3DF64-554F-4FB5-BA6A-432D561DF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837" y="5761253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345654" y="4005420"/>
            <a:ext cx="2140007" cy="1056152"/>
            <a:chOff x="8345652" y="4005420"/>
            <a:chExt cx="2140007" cy="1056152"/>
          </a:xfrm>
        </p:grpSpPr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15EC507E-D06F-4518-9547-BBC576C20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45652" y="4063093"/>
              <a:ext cx="1322457" cy="698525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  <p:sp>
          <p:nvSpPr>
            <p:cNvPr id="65" name="Line 16">
              <a:extLst>
                <a:ext uri="{FF2B5EF4-FFF2-40B4-BE49-F238E27FC236}">
                  <a16:creationId xmlns:a16="http://schemas.microsoft.com/office/drawing/2014/main" id="{567C3EC2-D060-4670-9C96-251B50CB6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78996" y="4005420"/>
              <a:ext cx="806663" cy="57673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3B34D3D5-8FF1-45F7-9872-B2944BB12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1923" y="4032948"/>
              <a:ext cx="1555850" cy="1028624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 dirty="0"/>
            </a:p>
          </p:txBody>
        </p:sp>
        <p:sp>
          <p:nvSpPr>
            <p:cNvPr id="67" name="Line 16">
              <a:extLst>
                <a:ext uri="{FF2B5EF4-FFF2-40B4-BE49-F238E27FC236}">
                  <a16:creationId xmlns:a16="http://schemas.microsoft.com/office/drawing/2014/main" id="{CB87E36A-72E4-4C38-948B-7AD3B2985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9676" y="4761618"/>
              <a:ext cx="470249" cy="284769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EA473-14A0-46B4-A061-DCEBD2970D83}"/>
              </a:ext>
            </a:extLst>
          </p:cNvPr>
          <p:cNvGrpSpPr/>
          <p:nvPr/>
        </p:nvGrpSpPr>
        <p:grpSpPr>
          <a:xfrm>
            <a:off x="8078740" y="3682763"/>
            <a:ext cx="2610261" cy="1175719"/>
            <a:chOff x="8078739" y="3682760"/>
            <a:chExt cx="2610261" cy="1175718"/>
          </a:xfrm>
        </p:grpSpPr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58B88555-A733-44B9-8376-796BC8716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7478" y="3705459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8">
              <a:extLst>
                <a:ext uri="{FF2B5EF4-FFF2-40B4-BE49-F238E27FC236}">
                  <a16:creationId xmlns:a16="http://schemas.microsoft.com/office/drawing/2014/main" id="{DA30157A-AD51-437E-BDD0-AAB5C7FC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6425" y="3682760"/>
              <a:ext cx="22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973047D4-1410-4F87-8174-A82711CAB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8739" y="4489146"/>
              <a:ext cx="1875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B86D65B-32CD-48E2-B3C2-0C69AA2A99DC}"/>
                  </a:ext>
                </a:extLst>
              </p:cNvPr>
              <p:cNvSpPr/>
              <p:nvPr/>
            </p:nvSpPr>
            <p:spPr>
              <a:xfrm>
                <a:off x="223327" y="3490318"/>
                <a:ext cx="6663455" cy="55335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B86D65B-32CD-48E2-B3C2-0C69AA2A9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7" y="3490318"/>
                <a:ext cx="6663455" cy="553351"/>
              </a:xfrm>
              <a:prstGeom prst="rect">
                <a:avLst/>
              </a:prstGeom>
              <a:blipFill>
                <a:blip r:embed="rId3"/>
                <a:stretch>
                  <a:fillRect l="-1921" t="-12222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52243" y="5101398"/>
                <a:ext cx="7732572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dễ thấy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tính chất 3b).</a:t>
                </a:r>
                <a:endParaRPr lang="en-US" sz="2799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3" y="5101398"/>
                <a:ext cx="7732572" cy="1014374"/>
              </a:xfrm>
              <a:prstGeom prst="rect">
                <a:avLst/>
              </a:prstGeom>
              <a:blipFill>
                <a:blip r:embed="rId4"/>
                <a:stretch>
                  <a:fillRect l="-1576" t="-6627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93487" y="108771"/>
                <a:ext cx="12053823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mặt phẳng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7" y="108771"/>
                <a:ext cx="12053823" cy="1578894"/>
              </a:xfrm>
              <a:prstGeom prst="rect">
                <a:avLst/>
              </a:prstGeom>
              <a:blipFill>
                <a:blip r:embed="rId5"/>
                <a:stretch>
                  <a:fillRect l="-1011" t="-2703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0999" y="4063354"/>
                <a:ext cx="4629537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  <m:r>
                          <a:rPr lang="en-US" sz="2800" i="1">
                            <a:latin typeface="Cambria Math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99" y="4063354"/>
                <a:ext cx="4629537" cy="810991"/>
              </a:xfrm>
              <a:prstGeom prst="rect">
                <a:avLst/>
              </a:prstGeom>
              <a:blipFill>
                <a:blip r:embed="rId6"/>
                <a:stretch>
                  <a:fillRect l="-2767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653089" y="4221276"/>
                <a:ext cx="25380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nl-NL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(2).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89" y="4221276"/>
                <a:ext cx="2538067" cy="523220"/>
              </a:xfrm>
              <a:prstGeom prst="rect">
                <a:avLst/>
              </a:prstGeom>
              <a:blipFill>
                <a:blip r:embed="rId7"/>
                <a:stretch>
                  <a:fillRect t="-11628" r="-383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72" grpId="0"/>
      <p:bldP spid="71" grpId="0"/>
      <p:bldP spid="3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7241" y="1974577"/>
            <a:ext cx="12031272" cy="4833923"/>
            <a:chOff x="184495" y="3628693"/>
            <a:chExt cx="11926984" cy="46541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12621"/>
              <a:ext cx="11926984" cy="457023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28693"/>
              <a:ext cx="2342698" cy="533273"/>
              <a:chOff x="1275608" y="6225662"/>
              <a:chExt cx="4592537" cy="9689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30" y="6225662"/>
                <a:ext cx="2788750" cy="968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2"/>
            <a:ext cx="12031271" cy="1974575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13:</a:t>
              </a:r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88031" y="6480428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EDC8AC-CCBF-481B-ADAB-DA89422CB16C}"/>
              </a:ext>
            </a:extLst>
          </p:cNvPr>
          <p:cNvSpPr/>
          <p:nvPr/>
        </p:nvSpPr>
        <p:spPr>
          <a:xfrm>
            <a:off x="138178" y="142509"/>
            <a:ext cx="1183049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35" indent="-628635">
              <a:lnSpc>
                <a:spcPct val="115000"/>
              </a:lnSpc>
              <a:tabLst>
                <a:tab pos="285744" algn="l"/>
                <a:tab pos="467983" algn="l"/>
                <a:tab pos="540372" algn="l"/>
                <a:tab pos="648318" algn="l"/>
                <a:tab pos="1260443" algn="l"/>
                <a:tab pos="3780696" algn="l"/>
              </a:tabLs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99F6D1-A245-40D1-BF4B-FD033067B624}"/>
              </a:ext>
            </a:extLst>
          </p:cNvPr>
          <p:cNvGrpSpPr/>
          <p:nvPr/>
        </p:nvGrpSpPr>
        <p:grpSpPr>
          <a:xfrm>
            <a:off x="7720488" y="2381561"/>
            <a:ext cx="4194979" cy="4398828"/>
            <a:chOff x="7720489" y="2163840"/>
            <a:chExt cx="4194979" cy="4398827"/>
          </a:xfrm>
        </p:grpSpPr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5F52CD4B-5BF6-4D94-8950-C9A1E0B86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7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F8345B-0891-4814-9997-FB9DD3F625FC}"/>
                </a:ext>
              </a:extLst>
            </p:cNvPr>
            <p:cNvGrpSpPr/>
            <p:nvPr/>
          </p:nvGrpSpPr>
          <p:grpSpPr>
            <a:xfrm>
              <a:off x="7720489" y="2546412"/>
              <a:ext cx="4194979" cy="4016255"/>
              <a:chOff x="7720489" y="2546412"/>
              <a:chExt cx="4194979" cy="4016255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2981DC5-54A4-44A3-B0B4-9A26FE2263D1}"/>
                  </a:ext>
                </a:extLst>
              </p:cNvPr>
              <p:cNvGrpSpPr/>
              <p:nvPr/>
            </p:nvGrpSpPr>
            <p:grpSpPr>
              <a:xfrm>
                <a:off x="7720489" y="2546412"/>
                <a:ext cx="4194979" cy="4016255"/>
                <a:chOff x="7720489" y="2546412"/>
                <a:chExt cx="4194979" cy="401625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77483FDA-C3B3-4822-B0FF-0812A525C819}"/>
                    </a:ext>
                  </a:extLst>
                </p:cNvPr>
                <p:cNvGrpSpPr/>
                <p:nvPr/>
              </p:nvGrpSpPr>
              <p:grpSpPr>
                <a:xfrm>
                  <a:off x="7720489" y="2546412"/>
                  <a:ext cx="4194979" cy="4016255"/>
                  <a:chOff x="4572001" y="1888199"/>
                  <a:chExt cx="3217098" cy="2257279"/>
                </a:xfrm>
              </p:grpSpPr>
              <p:sp>
                <p:nvSpPr>
                  <p:cNvPr id="47" name="Line 9">
                    <a:extLst>
                      <a:ext uri="{FF2B5EF4-FFF2-40B4-BE49-F238E27FC236}">
                        <a16:creationId xmlns:a16="http://schemas.microsoft.com/office/drawing/2014/main" id="{16B71E40-7724-452F-B31D-9D8CF2D9987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520428" cy="215979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48" name="Line 11">
                    <a:extLst>
                      <a:ext uri="{FF2B5EF4-FFF2-40B4-BE49-F238E27FC236}">
                        <a16:creationId xmlns:a16="http://schemas.microsoft.com/office/drawing/2014/main" id="{F62088C0-D2FC-43AC-97F9-F02D67C7A9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  <p:sp>
                <p:nvSpPr>
                  <p:cNvPr id="49" name="Line 12">
                    <a:extLst>
                      <a:ext uri="{FF2B5EF4-FFF2-40B4-BE49-F238E27FC236}">
                        <a16:creationId xmlns:a16="http://schemas.microsoft.com/office/drawing/2014/main" id="{56EE9EBC-88AF-4570-A4F0-EC84CC803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0" name="Line 13">
                    <a:extLst>
                      <a:ext uri="{FF2B5EF4-FFF2-40B4-BE49-F238E27FC236}">
                        <a16:creationId xmlns:a16="http://schemas.microsoft.com/office/drawing/2014/main" id="{EB399FFB-E9A4-4710-9186-6FDBDD40BA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3457" y="4043230"/>
                    <a:ext cx="2178844" cy="476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1" name="Line 14">
                    <a:extLst>
                      <a:ext uri="{FF2B5EF4-FFF2-40B4-BE49-F238E27FC236}">
                        <a16:creationId xmlns:a16="http://schemas.microsoft.com/office/drawing/2014/main" id="{2E923AED-6BBD-4CA3-8D6E-C4C1278E40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972301" y="3307424"/>
                    <a:ext cx="585788" cy="74056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2" name="Line 15">
                    <a:extLst>
                      <a:ext uri="{FF2B5EF4-FFF2-40B4-BE49-F238E27FC236}">
                        <a16:creationId xmlns:a16="http://schemas.microsoft.com/office/drawing/2014/main" id="{A7B9B21E-135F-48A1-83FC-35D3EAD4E1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3" name="Line 16">
                    <a:extLst>
                      <a:ext uri="{FF2B5EF4-FFF2-40B4-BE49-F238E27FC236}">
                        <a16:creationId xmlns:a16="http://schemas.microsoft.com/office/drawing/2014/main" id="{3B712F66-7BE3-41B0-AB8C-21BE56442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54" name="Rectangle 18">
                    <a:extLst>
                      <a:ext uri="{FF2B5EF4-FFF2-40B4-BE49-F238E27FC236}">
                        <a16:creationId xmlns:a16="http://schemas.microsoft.com/office/drawing/2014/main" id="{B154F8B3-519B-48AC-ACC9-77C24F20ED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Rectangle 19">
                    <a:extLst>
                      <a:ext uri="{FF2B5EF4-FFF2-40B4-BE49-F238E27FC236}">
                        <a16:creationId xmlns:a16="http://schemas.microsoft.com/office/drawing/2014/main" id="{444E1DD9-E146-4EC9-B2A4-EF8C8C5A01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79316" y="3937900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56" name="Rectangle 20">
                    <a:extLst>
                      <a:ext uri="{FF2B5EF4-FFF2-40B4-BE49-F238E27FC236}">
                        <a16:creationId xmlns:a16="http://schemas.microsoft.com/office/drawing/2014/main" id="{C5ACB435-D58C-4838-B3CA-E5EFD2C5F2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7354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Rectangle 21">
                    <a:extLst>
                      <a:ext uri="{FF2B5EF4-FFF2-40B4-BE49-F238E27FC236}">
                        <a16:creationId xmlns:a16="http://schemas.microsoft.com/office/drawing/2014/main" id="{D1535AF6-3BD5-43ED-8B1E-A7F5AB7A2D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6063" y="3337601"/>
                    <a:ext cx="170877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Line 22">
                    <a:extLst>
                      <a:ext uri="{FF2B5EF4-FFF2-40B4-BE49-F238E27FC236}">
                        <a16:creationId xmlns:a16="http://schemas.microsoft.com/office/drawing/2014/main" id="{9AC7B568-DB32-4991-A21E-5D8FDD78C5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</p:grpSp>
            <p:sp>
              <p:nvSpPr>
                <p:cNvPr id="45" name="Line 22">
                  <a:extLst>
                    <a:ext uri="{FF2B5EF4-FFF2-40B4-BE49-F238E27FC236}">
                      <a16:creationId xmlns:a16="http://schemas.microsoft.com/office/drawing/2014/main" id="{AD784A3F-FC21-4383-8A0E-CDC8D06CD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09261" y="5075821"/>
                  <a:ext cx="3604899" cy="128587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  <p:sp>
              <p:nvSpPr>
                <p:cNvPr id="46" name="Line 22">
                  <a:extLst>
                    <a:ext uri="{FF2B5EF4-FFF2-40B4-BE49-F238E27FC236}">
                      <a16:creationId xmlns:a16="http://schemas.microsoft.com/office/drawing/2014/main" id="{33730D64-B87D-4FC7-81A2-550A9A7D1A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1"/>
                  <a:ext cx="1945696" cy="127689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5381C876-FBA8-434B-A58C-0DA6EDD20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9422" y="5371072"/>
                <a:ext cx="19396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800144-7BC4-4806-B5E8-A3759E9E0309}"/>
              </a:ext>
            </a:extLst>
          </p:cNvPr>
          <p:cNvGrpSpPr/>
          <p:nvPr/>
        </p:nvGrpSpPr>
        <p:grpSpPr>
          <a:xfrm>
            <a:off x="8075234" y="4221306"/>
            <a:ext cx="2051599" cy="1075132"/>
            <a:chOff x="8064351" y="4025360"/>
            <a:chExt cx="2051600" cy="1075132"/>
          </a:xfrm>
        </p:grpSpPr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A5A9E522-8B42-4069-93D3-E52A2496B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3539" y="4400144"/>
              <a:ext cx="1428171" cy="297922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  <p:sp>
          <p:nvSpPr>
            <p:cNvPr id="64" name="Line 16">
              <a:extLst>
                <a:ext uri="{FF2B5EF4-FFF2-40B4-BE49-F238E27FC236}">
                  <a16:creationId xmlns:a16="http://schemas.microsoft.com/office/drawing/2014/main" id="{6018DA01-A9EE-477F-A6F4-810904EB3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97294" y="4401353"/>
              <a:ext cx="956293" cy="670207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 dirty="0"/>
            </a:p>
          </p:txBody>
        </p:sp>
        <p:sp>
          <p:nvSpPr>
            <p:cNvPr id="65" name="Line 16">
              <a:extLst>
                <a:ext uri="{FF2B5EF4-FFF2-40B4-BE49-F238E27FC236}">
                  <a16:creationId xmlns:a16="http://schemas.microsoft.com/office/drawing/2014/main" id="{0041FDFC-012C-4E6B-A863-C3BC57DC4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2590" y="4747499"/>
              <a:ext cx="461303" cy="352993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  <p:sp>
          <p:nvSpPr>
            <p:cNvPr id="69" name="Rectangle 18">
              <a:extLst>
                <a:ext uri="{FF2B5EF4-FFF2-40B4-BE49-F238E27FC236}">
                  <a16:creationId xmlns:a16="http://schemas.microsoft.com/office/drawing/2014/main" id="{3173848C-FF95-4240-932E-E87EA6930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4351" y="4554535"/>
              <a:ext cx="22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0E5D9E-216C-4A8E-8DE6-35852AB4E2DB}"/>
                </a:ext>
              </a:extLst>
            </p:cNvPr>
            <p:cNvGrpSpPr/>
            <p:nvPr/>
          </p:nvGrpSpPr>
          <p:grpSpPr>
            <a:xfrm>
              <a:off x="9781852" y="4025360"/>
              <a:ext cx="334099" cy="419290"/>
              <a:chOff x="9828658" y="4139536"/>
              <a:chExt cx="334099" cy="4192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2F4DFC2-4EF3-4154-99A9-35EB98463BF7}"/>
                  </a:ext>
                </a:extLst>
              </p:cNvPr>
              <p:cNvSpPr/>
              <p:nvPr/>
            </p:nvSpPr>
            <p:spPr>
              <a:xfrm>
                <a:off x="9828658" y="4463576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2"/>
              </a:p>
            </p:txBody>
          </p:sp>
          <p:sp>
            <p:nvSpPr>
              <p:cNvPr id="72" name="Rectangle 18">
                <a:extLst>
                  <a:ext uri="{FF2B5EF4-FFF2-40B4-BE49-F238E27FC236}">
                    <a16:creationId xmlns:a16="http://schemas.microsoft.com/office/drawing/2014/main" id="{C09A53E3-3D51-48FD-8F58-EFF71FC0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3909" y="4139536"/>
                <a:ext cx="23884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B1CD45-6666-43AB-9AE8-53778A61E161}"/>
              </a:ext>
            </a:extLst>
          </p:cNvPr>
          <p:cNvGrpSpPr/>
          <p:nvPr/>
        </p:nvGrpSpPr>
        <p:grpSpPr>
          <a:xfrm>
            <a:off x="8069215" y="5315279"/>
            <a:ext cx="3512288" cy="1243583"/>
            <a:chOff x="8069214" y="5097564"/>
            <a:chExt cx="3512288" cy="1243583"/>
          </a:xfrm>
        </p:grpSpPr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88718A16-1480-408A-9408-F119A2F21E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6028" y="5097564"/>
              <a:ext cx="1015474" cy="710337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8280BB2C-DB6B-4BAC-ACDB-605FEC415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366" y="5720606"/>
              <a:ext cx="22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5F7D9062-FE93-4717-A4DF-8E054A2BF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9214" y="5824009"/>
              <a:ext cx="2479044" cy="517138"/>
            </a:xfrm>
            <a:prstGeom prst="lin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D2287C-F8E8-4F93-9A55-A560FC5051F0}"/>
              </a:ext>
            </a:extLst>
          </p:cNvPr>
          <p:cNvGrpSpPr/>
          <p:nvPr/>
        </p:nvGrpSpPr>
        <p:grpSpPr>
          <a:xfrm rot="20834523">
            <a:off x="10401009" y="6065602"/>
            <a:ext cx="199457" cy="170351"/>
            <a:chOff x="10560574" y="3395683"/>
            <a:chExt cx="70027" cy="5463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DB7C9D7-3815-4579-9B92-AEF95F5C1F3E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74" y="3395683"/>
              <a:ext cx="19696" cy="51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E17B437-FA4B-4AEA-B427-1ABFAA1A2C40}"/>
                </a:ext>
              </a:extLst>
            </p:cNvPr>
            <p:cNvCxnSpPr>
              <a:cxnSpLocks/>
            </p:cNvCxnSpPr>
            <p:nvPr/>
          </p:nvCxnSpPr>
          <p:spPr>
            <a:xfrm rot="765477" flipV="1">
              <a:off x="10580926" y="3434619"/>
              <a:ext cx="49675" cy="157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476AE2-BFBD-4494-B5F0-5A698CD9A1B2}"/>
              </a:ext>
            </a:extLst>
          </p:cNvPr>
          <p:cNvGrpSpPr/>
          <p:nvPr/>
        </p:nvGrpSpPr>
        <p:grpSpPr>
          <a:xfrm rot="19364744">
            <a:off x="8390199" y="5062239"/>
            <a:ext cx="144085" cy="179741"/>
            <a:chOff x="10564428" y="3381448"/>
            <a:chExt cx="50586" cy="5764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6D6A50-7452-4154-8753-A1233D4E60DD}"/>
                </a:ext>
              </a:extLst>
            </p:cNvPr>
            <p:cNvCxnSpPr>
              <a:cxnSpLocks/>
            </p:cNvCxnSpPr>
            <p:nvPr/>
          </p:nvCxnSpPr>
          <p:spPr>
            <a:xfrm>
              <a:off x="10564428" y="3381448"/>
              <a:ext cx="19696" cy="51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572149F-AC86-4479-AE5D-4D4C100D7B70}"/>
                </a:ext>
              </a:extLst>
            </p:cNvPr>
            <p:cNvCxnSpPr>
              <a:cxnSpLocks/>
            </p:cNvCxnSpPr>
            <p:nvPr/>
          </p:nvCxnSpPr>
          <p:spPr>
            <a:xfrm rot="2235256" flipV="1">
              <a:off x="10602464" y="3388965"/>
              <a:ext cx="12550" cy="50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/>
              <p:nvPr/>
            </p:nvSpPr>
            <p:spPr>
              <a:xfrm>
                <a:off x="147628" y="3911554"/>
                <a:ext cx="7983987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𝑆𝐴𝐶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đó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(1).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8" y="3911554"/>
                <a:ext cx="7983987" cy="1014374"/>
              </a:xfrm>
              <a:prstGeom prst="rect">
                <a:avLst/>
              </a:prstGeom>
              <a:blipFill>
                <a:blip r:embed="rId2"/>
                <a:stretch>
                  <a:fillRect l="-1527" t="-6627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C178FED-85E5-4238-BDA0-C72A7CC75E0C}"/>
                  </a:ext>
                </a:extLst>
              </p:cNvPr>
              <p:cNvSpPr/>
              <p:nvPr/>
            </p:nvSpPr>
            <p:spPr>
              <a:xfrm>
                <a:off x="134376" y="5815978"/>
                <a:ext cx="7983987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(1), (2)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phân biệt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𝐵𝐾𝐷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tính chất 2b). </a:t>
                </a: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FC178FED-85E5-4238-BDA0-C72A7CC75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6" y="5815978"/>
                <a:ext cx="7983987" cy="1014374"/>
              </a:xfrm>
              <a:prstGeom prst="rect">
                <a:avLst/>
              </a:prstGeom>
              <a:blipFill>
                <a:blip r:embed="rId3"/>
                <a:stretch>
                  <a:fillRect l="-1527" t="-6024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97177" y="195975"/>
                <a:ext cx="11830497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     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vuông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285744" indent="-58737">
                  <a:lnSpc>
                    <a:spcPct val="115000"/>
                  </a:lnSpc>
                  <a:tabLst>
                    <a:tab pos="173034" algn="l"/>
                    <a:tab pos="285744" algn="l"/>
                    <a:tab pos="466714" algn="l"/>
                    <a:tab pos="647684" algn="l"/>
                    <a:tab pos="1260443" algn="l"/>
                    <a:tab pos="3779744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chiếu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chiếu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Chứng minh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𝐴𝐻𝑀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𝐵𝐾𝐷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77" y="195975"/>
                <a:ext cx="11830497" cy="1578894"/>
              </a:xfrm>
              <a:prstGeom prst="rect">
                <a:avLst/>
              </a:prstGeom>
              <a:blipFill>
                <a:blip r:embed="rId4"/>
                <a:stretch>
                  <a:fillRect t="-2317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01975" y="2658642"/>
                <a:ext cx="4602094" cy="810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  <m:r>
                          <a:rPr lang="en-US" sz="2800" i="1">
                            <a:latin typeface="Cambria Math"/>
                          </a:rPr>
                          <m:t>⇒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5" y="2658642"/>
                <a:ext cx="4602094" cy="810991"/>
              </a:xfrm>
              <a:prstGeom prst="rect">
                <a:avLst/>
              </a:prstGeom>
              <a:blipFill>
                <a:blip r:embed="rId5"/>
                <a:stretch>
                  <a:fillRect l="-2781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4482819" y="2816564"/>
                <a:ext cx="20892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𝐵𝐶</m:t>
                      </m:r>
                      <m:r>
                        <a:rPr lang="en-US" sz="2800" i="1">
                          <a:latin typeface="Cambria Math"/>
                        </a:rPr>
                        <m:t>⊥</m:t>
                      </m:r>
                      <m:r>
                        <a:rPr lang="en-US" sz="2800" i="1">
                          <a:latin typeface="Cambria Math"/>
                        </a:rPr>
                        <m:t>𝐴𝐻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819" y="2816564"/>
                <a:ext cx="20892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61611" y="4814989"/>
                <a:ext cx="6696000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Mặt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𝐵𝐾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𝐵𝐷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𝐵𝐾𝐷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(2).</a:t>
                </a: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1" y="4814989"/>
                <a:ext cx="6696000" cy="1053494"/>
              </a:xfrm>
              <a:prstGeom prst="rect">
                <a:avLst/>
              </a:prstGeom>
              <a:blipFill>
                <a:blip r:embed="rId7"/>
                <a:stretch>
                  <a:fillRect l="-1913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48359" y="3420633"/>
                <a:ext cx="763253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Lại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𝑆𝐵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𝐴𝐻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𝑆𝐶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9" y="3420633"/>
                <a:ext cx="7632539" cy="954107"/>
              </a:xfrm>
              <a:prstGeom prst="rect">
                <a:avLst/>
              </a:prstGeom>
              <a:blipFill>
                <a:blip r:embed="rId8"/>
                <a:stretch>
                  <a:fillRect l="-1597" t="-6369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2" grpId="0"/>
      <p:bldP spid="68" grpId="0"/>
      <p:bldP spid="73" grpId="0"/>
      <p:bldP spid="83" grpId="0"/>
      <p:bldP spid="84" grpId="0"/>
      <p:bldP spid="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-12272" y="1765864"/>
            <a:ext cx="12151263" cy="5082397"/>
            <a:chOff x="184495" y="3638353"/>
            <a:chExt cx="11926984" cy="4644499"/>
          </a:xfrm>
        </p:grpSpPr>
        <p:sp>
          <p:nvSpPr>
            <p:cNvPr id="53" name="Rounded Rectangle 52"/>
            <p:cNvSpPr/>
            <p:nvPr/>
          </p:nvSpPr>
          <p:spPr>
            <a:xfrm>
              <a:off x="184495" y="3743990"/>
              <a:ext cx="11926984" cy="45388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03200" y="3638353"/>
              <a:ext cx="2342698" cy="506148"/>
              <a:chOff x="1275608" y="6243226"/>
              <a:chExt cx="4592537" cy="91964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50328" y="6243226"/>
                <a:ext cx="2761212" cy="91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58" name="Freeform 5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7"/>
            <a:ext cx="12031271" cy="166336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14: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225759" y="2449019"/>
                <a:ext cx="6534584" cy="1120750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𝐴𝐷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9" y="2449019"/>
                <a:ext cx="6534584" cy="1120750"/>
              </a:xfrm>
              <a:prstGeom prst="rect">
                <a:avLst/>
              </a:prstGeom>
              <a:blipFill>
                <a:blip r:embed="rId2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88031" y="6480428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3F3753-EE2C-4184-82C0-C49910DAED73}"/>
              </a:ext>
            </a:extLst>
          </p:cNvPr>
          <p:cNvGrpSpPr/>
          <p:nvPr/>
        </p:nvGrpSpPr>
        <p:grpSpPr>
          <a:xfrm>
            <a:off x="7425217" y="2267609"/>
            <a:ext cx="4650741" cy="4489942"/>
            <a:chOff x="7425216" y="2267608"/>
            <a:chExt cx="4650741" cy="44899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430EDC3-9F8C-4170-B0B6-CB2EBC669275}"/>
                </a:ext>
              </a:extLst>
            </p:cNvPr>
            <p:cNvGrpSpPr/>
            <p:nvPr/>
          </p:nvGrpSpPr>
          <p:grpSpPr>
            <a:xfrm>
              <a:off x="7425216" y="2267608"/>
              <a:ext cx="4650741" cy="4489940"/>
              <a:chOff x="7720490" y="2163840"/>
              <a:chExt cx="4131660" cy="4489940"/>
            </a:xfrm>
          </p:grpSpPr>
          <p:sp>
            <p:nvSpPr>
              <p:cNvPr id="83" name="Rectangle 18">
                <a:extLst>
                  <a:ext uri="{FF2B5EF4-FFF2-40B4-BE49-F238E27FC236}">
                    <a16:creationId xmlns:a16="http://schemas.microsoft.com/office/drawing/2014/main" id="{E57D4BD1-9BD8-4AB2-93EC-762BD3CB8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7274" y="2163840"/>
                <a:ext cx="152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8865DA0-5502-4E8C-9DDD-F8FFE6F3F202}"/>
                  </a:ext>
                </a:extLst>
              </p:cNvPr>
              <p:cNvGrpSpPr/>
              <p:nvPr/>
            </p:nvGrpSpPr>
            <p:grpSpPr>
              <a:xfrm>
                <a:off x="7720490" y="2546410"/>
                <a:ext cx="4131660" cy="4107370"/>
                <a:chOff x="7720490" y="2546410"/>
                <a:chExt cx="4131660" cy="4107370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AD781B0E-9B47-452E-9BAE-771670BF85B6}"/>
                    </a:ext>
                  </a:extLst>
                </p:cNvPr>
                <p:cNvGrpSpPr/>
                <p:nvPr/>
              </p:nvGrpSpPr>
              <p:grpSpPr>
                <a:xfrm>
                  <a:off x="7720490" y="2546410"/>
                  <a:ext cx="4131660" cy="4107370"/>
                  <a:chOff x="4572001" y="1888198"/>
                  <a:chExt cx="3168538" cy="2308489"/>
                </a:xfrm>
              </p:grpSpPr>
              <p:sp>
                <p:nvSpPr>
                  <p:cNvPr id="91" name="Line 9">
                    <a:extLst>
                      <a:ext uri="{FF2B5EF4-FFF2-40B4-BE49-F238E27FC236}">
                        <a16:creationId xmlns:a16="http://schemas.microsoft.com/office/drawing/2014/main" id="{206FD176-1285-4C82-B094-A700030A7A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4" y="1888198"/>
                    <a:ext cx="485149" cy="213346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93" name="Line 11">
                    <a:extLst>
                      <a:ext uri="{FF2B5EF4-FFF2-40B4-BE49-F238E27FC236}">
                        <a16:creationId xmlns:a16="http://schemas.microsoft.com/office/drawing/2014/main" id="{E354A2C2-2CCB-4AEA-852D-A29DEAF0E4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  <p:sp>
                <p:nvSpPr>
                  <p:cNvPr id="95" name="Line 12">
                    <a:extLst>
                      <a:ext uri="{FF2B5EF4-FFF2-40B4-BE49-F238E27FC236}">
                        <a16:creationId xmlns:a16="http://schemas.microsoft.com/office/drawing/2014/main" id="{64F8AAED-CC75-4604-84A9-BD80EDE6DA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6" name="Line 13">
                    <a:extLst>
                      <a:ext uri="{FF2B5EF4-FFF2-40B4-BE49-F238E27FC236}">
                        <a16:creationId xmlns:a16="http://schemas.microsoft.com/office/drawing/2014/main" id="{1BCF9844-813E-47AA-B9C5-ECF26E45B9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93457" y="4037482"/>
                    <a:ext cx="1143566" cy="574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7" name="Line 14">
                    <a:extLst>
                      <a:ext uri="{FF2B5EF4-FFF2-40B4-BE49-F238E27FC236}">
                        <a16:creationId xmlns:a16="http://schemas.microsoft.com/office/drawing/2014/main" id="{AA69C276-4FF6-4261-A3D5-772431FA00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32501" y="3314777"/>
                    <a:ext cx="1625526" cy="7227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8" name="Line 15">
                    <a:extLst>
                      <a:ext uri="{FF2B5EF4-FFF2-40B4-BE49-F238E27FC236}">
                        <a16:creationId xmlns:a16="http://schemas.microsoft.com/office/drawing/2014/main" id="{FFA33EBA-6164-498D-9172-4E5CDB7A0D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9" name="Line 16">
                    <a:extLst>
                      <a:ext uri="{FF2B5EF4-FFF2-40B4-BE49-F238E27FC236}">
                        <a16:creationId xmlns:a16="http://schemas.microsoft.com/office/drawing/2014/main" id="{E5D3781A-4798-4530-B86A-6560654A3C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100" name="Rectangle 18">
                    <a:extLst>
                      <a:ext uri="{FF2B5EF4-FFF2-40B4-BE49-F238E27FC236}">
                        <a16:creationId xmlns:a16="http://schemas.microsoft.com/office/drawing/2014/main" id="{ECCCAAB6-9EFD-4A23-A06F-06EA56303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22317" cy="181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01" name="Rectangle 19">
                    <a:extLst>
                      <a:ext uri="{FF2B5EF4-FFF2-40B4-BE49-F238E27FC236}">
                        <a16:creationId xmlns:a16="http://schemas.microsoft.com/office/drawing/2014/main" id="{E92E0DC2-1144-44C2-B182-877360AAD8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3941" y="3989109"/>
                    <a:ext cx="139791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02" name="Rectangle 20">
                    <a:extLst>
                      <a:ext uri="{FF2B5EF4-FFF2-40B4-BE49-F238E27FC236}">
                        <a16:creationId xmlns:a16="http://schemas.microsoft.com/office/drawing/2014/main" id="{E76AE927-2282-42A6-B310-BF49F4C67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1805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Rectangle 21">
                    <a:extLst>
                      <a:ext uri="{FF2B5EF4-FFF2-40B4-BE49-F238E27FC236}">
                        <a16:creationId xmlns:a16="http://schemas.microsoft.com/office/drawing/2014/main" id="{41218D64-6FFD-4D9B-B65D-398C3ACAE5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8705" y="3105875"/>
                    <a:ext cx="151805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Line 22">
                    <a:extLst>
                      <a:ext uri="{FF2B5EF4-FFF2-40B4-BE49-F238E27FC236}">
                        <a16:creationId xmlns:a16="http://schemas.microsoft.com/office/drawing/2014/main" id="{BEFC0471-CD3D-46AE-9B33-32D0FFEBE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</p:grpSp>
            <p:sp>
              <p:nvSpPr>
                <p:cNvPr id="90" name="Line 22">
                  <a:extLst>
                    <a:ext uri="{FF2B5EF4-FFF2-40B4-BE49-F238E27FC236}">
                      <a16:creationId xmlns:a16="http://schemas.microsoft.com/office/drawing/2014/main" id="{EA645C0A-34FF-4FC3-A1AA-C30887A5A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0"/>
                  <a:ext cx="613566" cy="1276889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</p:grpSp>
        <p:sp>
          <p:nvSpPr>
            <p:cNvPr id="105" name="Line 11">
              <a:extLst>
                <a:ext uri="{FF2B5EF4-FFF2-40B4-BE49-F238E27FC236}">
                  <a16:creationId xmlns:a16="http://schemas.microsoft.com/office/drawing/2014/main" id="{64A955C6-FB04-40FB-99C5-83DB2A49A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45598" y="5221647"/>
              <a:ext cx="895412" cy="1234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FF13D6A-7316-4504-8569-D02228CCF1B5}"/>
                </a:ext>
              </a:extLst>
            </p:cNvPr>
            <p:cNvGrpSpPr/>
            <p:nvPr/>
          </p:nvGrpSpPr>
          <p:grpSpPr>
            <a:xfrm>
              <a:off x="10311650" y="4798988"/>
              <a:ext cx="165110" cy="419830"/>
              <a:chOff x="9799297" y="4138996"/>
              <a:chExt cx="165110" cy="41983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991181A-7A9D-4CE7-96DC-B47D03563316}"/>
                  </a:ext>
                </a:extLst>
              </p:cNvPr>
              <p:cNvSpPr/>
              <p:nvPr/>
            </p:nvSpPr>
            <p:spPr>
              <a:xfrm>
                <a:off x="9828658" y="4463576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2" dirty="0"/>
              </a:p>
            </p:txBody>
          </p:sp>
          <p:sp>
            <p:nvSpPr>
              <p:cNvPr id="111" name="Rectangle 18">
                <a:extLst>
                  <a:ext uri="{FF2B5EF4-FFF2-40B4-BE49-F238E27FC236}">
                    <a16:creationId xmlns:a16="http://schemas.microsoft.com/office/drawing/2014/main" id="{67972BC3-706C-4CDA-82F0-03ED427FB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297" y="4138996"/>
                <a:ext cx="1651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93487" y="99821"/>
                <a:ext cx="12080327" cy="1630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thang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7" y="99821"/>
                <a:ext cx="12080327" cy="1630446"/>
              </a:xfrm>
              <a:prstGeom prst="rect">
                <a:avLst/>
              </a:prstGeom>
              <a:blipFill>
                <a:blip r:embed="rId3"/>
                <a:stretch>
                  <a:fillRect l="-1009" t="-3731" r="-404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72143" y="3524506"/>
                <a:ext cx="6534584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Mặt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𝐴𝐸𝐶𝐷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nên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𝐴𝐷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2800" i="1">
                        <a:latin typeface="Cambria Math"/>
                      </a:rPr>
                      <m:t>𝐶𝐸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" y="3524506"/>
                <a:ext cx="6534584" cy="1014374"/>
              </a:xfrm>
              <a:prstGeom prst="rect">
                <a:avLst/>
              </a:prstGeom>
              <a:blipFill>
                <a:blip r:embed="rId4"/>
                <a:stretch>
                  <a:fillRect l="-1959" t="-5988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39015" y="4485279"/>
                <a:ext cx="6534584" cy="55335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Từ (1)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(2)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𝐶𝐸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5" y="4485279"/>
                <a:ext cx="6534584" cy="553351"/>
              </a:xfrm>
              <a:prstGeom prst="rect">
                <a:avLst/>
              </a:prstGeom>
              <a:blipFill>
                <a:blip r:embed="rId5"/>
                <a:stretch>
                  <a:fillRect l="-1866" t="-12088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8" grpId="0"/>
      <p:bldP spid="49" grpId="0"/>
      <p:bldP spid="5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738" y="2153696"/>
            <a:ext cx="12151263" cy="4746978"/>
            <a:chOff x="184495" y="3640903"/>
            <a:chExt cx="11926984" cy="464194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43990"/>
              <a:ext cx="11926984" cy="45388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40903"/>
              <a:ext cx="2342698" cy="541615"/>
              <a:chOff x="1275608" y="6247849"/>
              <a:chExt cx="4592537" cy="9840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28" y="6247849"/>
                <a:ext cx="2761212" cy="984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26503"/>
            <a:ext cx="12031271" cy="214969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14: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9184" y="2935641"/>
                <a:ext cx="8939553" cy="553222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4" y="2935641"/>
                <a:ext cx="8939553" cy="553222"/>
              </a:xfrm>
              <a:prstGeom prst="rect">
                <a:avLst/>
              </a:prstGeom>
              <a:blipFill>
                <a:blip r:embed="rId2"/>
                <a:stretch>
                  <a:fillRect l="-1363" t="-12222" b="-2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88031" y="6480428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430EDC3-9F8C-4170-B0B6-CB2EBC669275}"/>
              </a:ext>
            </a:extLst>
          </p:cNvPr>
          <p:cNvGrpSpPr/>
          <p:nvPr/>
        </p:nvGrpSpPr>
        <p:grpSpPr>
          <a:xfrm>
            <a:off x="7425217" y="2267609"/>
            <a:ext cx="4650741" cy="4489942"/>
            <a:chOff x="7720490" y="2163840"/>
            <a:chExt cx="4131660" cy="4489940"/>
          </a:xfrm>
        </p:grpSpPr>
        <p:sp>
          <p:nvSpPr>
            <p:cNvPr id="83" name="Rectangle 18">
              <a:extLst>
                <a:ext uri="{FF2B5EF4-FFF2-40B4-BE49-F238E27FC236}">
                  <a16:creationId xmlns:a16="http://schemas.microsoft.com/office/drawing/2014/main" id="{E57D4BD1-9BD8-4AB2-93EC-762BD3CB8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52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8865DA0-5502-4E8C-9DDD-F8FFE6F3F202}"/>
                </a:ext>
              </a:extLst>
            </p:cNvPr>
            <p:cNvGrpSpPr/>
            <p:nvPr/>
          </p:nvGrpSpPr>
          <p:grpSpPr>
            <a:xfrm>
              <a:off x="7720490" y="2546410"/>
              <a:ext cx="4131660" cy="4107370"/>
              <a:chOff x="7720490" y="2546410"/>
              <a:chExt cx="4131660" cy="4107370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D781B0E-9B47-452E-9BAE-771670BF85B6}"/>
                  </a:ext>
                </a:extLst>
              </p:cNvPr>
              <p:cNvGrpSpPr/>
              <p:nvPr/>
            </p:nvGrpSpPr>
            <p:grpSpPr>
              <a:xfrm>
                <a:off x="7720490" y="2546410"/>
                <a:ext cx="4131660" cy="4107370"/>
                <a:chOff x="4572001" y="1888198"/>
                <a:chExt cx="3168538" cy="2308489"/>
              </a:xfrm>
            </p:grpSpPr>
            <p:sp>
              <p:nvSpPr>
                <p:cNvPr id="93" name="Line 11">
                  <a:extLst>
                    <a:ext uri="{FF2B5EF4-FFF2-40B4-BE49-F238E27FC236}">
                      <a16:creationId xmlns:a16="http://schemas.microsoft.com/office/drawing/2014/main" id="{E354A2C2-2CCB-4AEA-852D-A29DEAF0E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0762" y="3294327"/>
                  <a:ext cx="658416" cy="748903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  <p:sp>
              <p:nvSpPr>
                <p:cNvPr id="95" name="Line 12">
                  <a:extLst>
                    <a:ext uri="{FF2B5EF4-FFF2-40B4-BE49-F238E27FC236}">
                      <a16:creationId xmlns:a16="http://schemas.microsoft.com/office/drawing/2014/main" id="{64F8AAED-CC75-4604-84A9-BD80EDE6DA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93457" y="1888199"/>
                  <a:ext cx="658416" cy="2155031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6" name="Line 13">
                  <a:extLst>
                    <a:ext uri="{FF2B5EF4-FFF2-40B4-BE49-F238E27FC236}">
                      <a16:creationId xmlns:a16="http://schemas.microsoft.com/office/drawing/2014/main" id="{1BCF9844-813E-47AA-B9C5-ECF26E45B9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93457" y="4037482"/>
                  <a:ext cx="1143566" cy="5749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7" name="Line 14">
                  <a:extLst>
                    <a:ext uri="{FF2B5EF4-FFF2-40B4-BE49-F238E27FC236}">
                      <a16:creationId xmlns:a16="http://schemas.microsoft.com/office/drawing/2014/main" id="{AA69C276-4FF6-4261-A3D5-772431FA0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32501" y="3314777"/>
                  <a:ext cx="1625526" cy="72270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8" name="Line 15">
                  <a:extLst>
                    <a:ext uri="{FF2B5EF4-FFF2-40B4-BE49-F238E27FC236}">
                      <a16:creationId xmlns:a16="http://schemas.microsoft.com/office/drawing/2014/main" id="{FFA33EBA-6164-498D-9172-4E5CDB7A0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451873" y="1888199"/>
                  <a:ext cx="2106216" cy="141922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9" name="Line 16">
                  <a:extLst>
                    <a:ext uri="{FF2B5EF4-FFF2-40B4-BE49-F238E27FC236}">
                      <a16:creationId xmlns:a16="http://schemas.microsoft.com/office/drawing/2014/main" id="{E5D3781A-4798-4530-B86A-6560654A3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3" y="1888199"/>
                  <a:ext cx="1191" cy="140612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100" name="Rectangle 18">
                  <a:extLst>
                    <a:ext uri="{FF2B5EF4-FFF2-40B4-BE49-F238E27FC236}">
                      <a16:creationId xmlns:a16="http://schemas.microsoft.com/office/drawing/2014/main" id="{ECCCAAB6-9EFD-4A23-A06F-06EA56303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18222" y="3176499"/>
                  <a:ext cx="122317" cy="1816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01" name="Rectangle 19">
                  <a:extLst>
                    <a:ext uri="{FF2B5EF4-FFF2-40B4-BE49-F238E27FC236}">
                      <a16:creationId xmlns:a16="http://schemas.microsoft.com/office/drawing/2014/main" id="{E92E0DC2-1144-44C2-B182-877360AAD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63941" y="3989109"/>
                  <a:ext cx="139791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02" name="Rectangle 20">
                  <a:extLst>
                    <a:ext uri="{FF2B5EF4-FFF2-40B4-BE49-F238E27FC236}">
                      <a16:creationId xmlns:a16="http://schemas.microsoft.com/office/drawing/2014/main" id="{E76AE927-2282-42A6-B310-BF49F4C67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72001" y="3933693"/>
                  <a:ext cx="151805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21">
                  <a:extLst>
                    <a:ext uri="{FF2B5EF4-FFF2-40B4-BE49-F238E27FC236}">
                      <a16:creationId xmlns:a16="http://schemas.microsoft.com/office/drawing/2014/main" id="{41218D64-6FFD-4D9B-B65D-398C3ACAE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3624" y="3149486"/>
                  <a:ext cx="151805" cy="207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Line 22">
                  <a:extLst>
                    <a:ext uri="{FF2B5EF4-FFF2-40B4-BE49-F238E27FC236}">
                      <a16:creationId xmlns:a16="http://schemas.microsoft.com/office/drawing/2014/main" id="{BEFC0471-CD3D-46AE-9B33-32D0FFEBE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9622" y="3305044"/>
                  <a:ext cx="208385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  <p:sp>
              <p:nvSpPr>
                <p:cNvPr id="91" name="Line 9">
                  <a:extLst>
                    <a:ext uri="{FF2B5EF4-FFF2-40B4-BE49-F238E27FC236}">
                      <a16:creationId xmlns:a16="http://schemas.microsoft.com/office/drawing/2014/main" id="{206FD176-1285-4C82-B094-A700030A7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4" y="1888198"/>
                  <a:ext cx="485149" cy="213346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 dirty="0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  <p:sp>
            <p:nvSpPr>
              <p:cNvPr id="90" name="Line 22">
                <a:extLst>
                  <a:ext uri="{FF2B5EF4-FFF2-40B4-BE49-F238E27FC236}">
                    <a16:creationId xmlns:a16="http://schemas.microsoft.com/office/drawing/2014/main" id="{EA645C0A-34FF-4FC3-A1AA-C30887A5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6863" y="5084800"/>
                <a:ext cx="613566" cy="127688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12" dirty="0"/>
              </a:p>
            </p:txBody>
          </p:sp>
        </p:grpSp>
      </p:grpSp>
      <p:sp>
        <p:nvSpPr>
          <p:cNvPr id="105" name="Line 11">
            <a:extLst>
              <a:ext uri="{FF2B5EF4-FFF2-40B4-BE49-F238E27FC236}">
                <a16:creationId xmlns:a16="http://schemas.microsoft.com/office/drawing/2014/main" id="{64A955C6-FB04-40FB-99C5-83DB2A49A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5599" y="5221647"/>
            <a:ext cx="895412" cy="1234584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F13D6A-7316-4504-8569-D02228CCF1B5}"/>
              </a:ext>
            </a:extLst>
          </p:cNvPr>
          <p:cNvGrpSpPr/>
          <p:nvPr/>
        </p:nvGrpSpPr>
        <p:grpSpPr>
          <a:xfrm>
            <a:off x="10341001" y="4810286"/>
            <a:ext cx="248125" cy="408535"/>
            <a:chOff x="9828658" y="4150292"/>
            <a:chExt cx="248126" cy="408534"/>
          </a:xfrm>
        </p:grpSpPr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67972BC3-706C-4CDA-82F0-03ED427F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673" y="4150292"/>
              <a:ext cx="165111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991181A-7A9D-4CE7-96DC-B47D03563316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 dirty="0"/>
            </a:p>
          </p:txBody>
        </p:sp>
      </p:grpSp>
      <p:sp>
        <p:nvSpPr>
          <p:cNvPr id="57" name="Line 22">
            <a:extLst>
              <a:ext uri="{FF2B5EF4-FFF2-40B4-BE49-F238E27FC236}">
                <a16:creationId xmlns:a16="http://schemas.microsoft.com/office/drawing/2014/main" id="{F50329D8-429B-47F3-B73D-04C35C1EF4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8126" y="2678754"/>
            <a:ext cx="1685901" cy="24951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12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9D73315-B99A-43C3-8958-584F319E7E75}"/>
              </a:ext>
            </a:extLst>
          </p:cNvPr>
          <p:cNvGrpSpPr/>
          <p:nvPr/>
        </p:nvGrpSpPr>
        <p:grpSpPr>
          <a:xfrm>
            <a:off x="9872373" y="4115739"/>
            <a:ext cx="491272" cy="370791"/>
            <a:chOff x="9828658" y="4188036"/>
            <a:chExt cx="491273" cy="370790"/>
          </a:xfrm>
        </p:grpSpPr>
        <p:sp>
          <p:nvSpPr>
            <p:cNvPr id="60" name="Rectangle 18">
              <a:extLst>
                <a:ext uri="{FF2B5EF4-FFF2-40B4-BE49-F238E27FC236}">
                  <a16:creationId xmlns:a16="http://schemas.microsoft.com/office/drawing/2014/main" id="{3496A0DC-A423-4634-BA88-CCC2E472C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3224" y="4188036"/>
              <a:ext cx="376707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nl-NL" sz="2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27D284-10FB-4E1C-8FA5-D2B50F3F1E44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6A069D4-CFDC-4ADE-938A-F9F4CC43E6FB}"/>
              </a:ext>
            </a:extLst>
          </p:cNvPr>
          <p:cNvGrpSpPr/>
          <p:nvPr/>
        </p:nvGrpSpPr>
        <p:grpSpPr>
          <a:xfrm>
            <a:off x="8937069" y="5784489"/>
            <a:ext cx="201011" cy="376102"/>
            <a:chOff x="9722897" y="4463576"/>
            <a:chExt cx="201011" cy="3761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AB1A485-82D2-48FA-A2EE-7D63616D8DFC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5065D28A-4880-4A22-9A3B-463B3A7D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2897" y="4516513"/>
              <a:ext cx="1939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66" name="Line 11">
            <a:extLst>
              <a:ext uri="{FF2B5EF4-FFF2-40B4-BE49-F238E27FC236}">
                <a16:creationId xmlns:a16="http://schemas.microsoft.com/office/drawing/2014/main" id="{1B830C92-04C9-4F05-AC08-B60E20B06B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3227" y="5244842"/>
            <a:ext cx="2582532" cy="1239671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sp>
        <p:nvSpPr>
          <p:cNvPr id="67" name="Line 16">
            <a:extLst>
              <a:ext uri="{FF2B5EF4-FFF2-40B4-BE49-F238E27FC236}">
                <a16:creationId xmlns:a16="http://schemas.microsoft.com/office/drawing/2014/main" id="{55E8A9E0-338F-4230-85BE-DAB516CEF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681" y="2659705"/>
            <a:ext cx="361303" cy="3168891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EFFAB6-698D-480D-814B-EDFDAE013AA5}"/>
              </a:ext>
            </a:extLst>
          </p:cNvPr>
          <p:cNvGrpSpPr/>
          <p:nvPr/>
        </p:nvGrpSpPr>
        <p:grpSpPr>
          <a:xfrm>
            <a:off x="8913691" y="4715780"/>
            <a:ext cx="534648" cy="369332"/>
            <a:chOff x="9828658" y="4435375"/>
            <a:chExt cx="534646" cy="36933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ED8F250-4CE4-43F4-B903-52DDC20AA476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2A923837-0E51-4B50-82D3-B463F2D5B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6599" y="4435375"/>
              <a:ext cx="376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nl-NL" sz="2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Line 11">
            <a:extLst>
              <a:ext uri="{FF2B5EF4-FFF2-40B4-BE49-F238E27FC236}">
                <a16:creationId xmlns:a16="http://schemas.microsoft.com/office/drawing/2014/main" id="{8F652607-3A96-41FA-A0CD-CA61BF0BE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91517" y="4452945"/>
            <a:ext cx="935051" cy="336609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sp>
        <p:nvSpPr>
          <p:cNvPr id="74" name="Line 9">
            <a:extLst>
              <a:ext uri="{FF2B5EF4-FFF2-40B4-BE49-F238E27FC236}">
                <a16:creationId xmlns:a16="http://schemas.microsoft.com/office/drawing/2014/main" id="{A8BED02A-D558-44E0-AB02-4218F2B4F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032" y="2638230"/>
            <a:ext cx="712096" cy="379596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2939C3-64AC-4B89-91F2-60086CEC8C87}"/>
              </a:ext>
            </a:extLst>
          </p:cNvPr>
          <p:cNvGrpSpPr/>
          <p:nvPr/>
        </p:nvGrpSpPr>
        <p:grpSpPr>
          <a:xfrm>
            <a:off x="9892355" y="4402621"/>
            <a:ext cx="575804" cy="822969"/>
            <a:chOff x="9892354" y="4402619"/>
            <a:chExt cx="575804" cy="822969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FF1E1D-7E82-44F4-AE14-B9A9823C14C4}"/>
                </a:ext>
              </a:extLst>
            </p:cNvPr>
            <p:cNvSpPr/>
            <p:nvPr/>
          </p:nvSpPr>
          <p:spPr>
            <a:xfrm>
              <a:off x="9892354" y="4402619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9A67AE-194A-4626-8E30-E544FAAF4DFD}"/>
                </a:ext>
              </a:extLst>
            </p:cNvPr>
            <p:cNvSpPr/>
            <p:nvPr/>
          </p:nvSpPr>
          <p:spPr>
            <a:xfrm>
              <a:off x="10372908" y="5130338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0FF013F-14BC-40F9-8E5E-BD4441078468}"/>
                  </a:ext>
                </a:extLst>
              </p:cNvPr>
              <p:cNvSpPr/>
              <p:nvPr/>
            </p:nvSpPr>
            <p:spPr>
              <a:xfrm>
                <a:off x="61894" y="3446601"/>
                <a:ext cx="5132959" cy="750136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𝑆𝑂𝐸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𝑆𝐺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𝑆𝐸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𝑆𝐺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𝑆𝑂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nl-NL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0FF013F-14BC-40F9-8E5E-BD4441078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4" y="3446601"/>
                <a:ext cx="5132959" cy="750136"/>
              </a:xfrm>
              <a:prstGeom prst="rect">
                <a:avLst/>
              </a:prstGeom>
              <a:blipFill>
                <a:blip r:embed="rId3"/>
                <a:stretch>
                  <a:fillRect l="-2375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7711660-8998-4BAF-B440-856F9D3FF70B}"/>
                  </a:ext>
                </a:extLst>
              </p:cNvPr>
              <p:cNvSpPr/>
              <p:nvPr/>
            </p:nvSpPr>
            <p:spPr>
              <a:xfrm>
                <a:off x="95625" y="5195182"/>
                <a:ext cx="7955427" cy="55335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Từ (3) và (4)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799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7711660-8998-4BAF-B440-856F9D3FF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" y="5195182"/>
                <a:ext cx="7955427" cy="553351"/>
              </a:xfrm>
              <a:prstGeom prst="rect">
                <a:avLst/>
              </a:prstGeom>
              <a:blipFill>
                <a:blip r:embed="rId4"/>
                <a:stretch>
                  <a:fillRect l="-1609" t="-1098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150174" y="96840"/>
                <a:ext cx="12067075" cy="2125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85744" algn="l"/>
                    <a:tab pos="396865" algn="l"/>
                    <a:tab pos="463539" algn="l"/>
                    <a:tab pos="466714" algn="l"/>
                    <a:tab pos="1260443" algn="l"/>
                    <a:tab pos="3779744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thang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trọng tâm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 minh: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4" y="96840"/>
                <a:ext cx="12067075" cy="2125967"/>
              </a:xfrm>
              <a:prstGeom prst="rect">
                <a:avLst/>
              </a:prstGeom>
              <a:blipFill>
                <a:blip r:embed="rId5"/>
                <a:stretch>
                  <a:fillRect l="-1061" t="-3152" r="-65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91517" y="3565953"/>
                <a:ext cx="297075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17" y="3565953"/>
                <a:ext cx="2970750" cy="553357"/>
              </a:xfrm>
              <a:prstGeom prst="rect">
                <a:avLst/>
              </a:prstGeom>
              <a:blipFill>
                <a:blip r:embed="rId6"/>
                <a:stretch>
                  <a:fillRect t="-12088" r="-308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93239" y="4104279"/>
                <a:ext cx="6534584" cy="1120750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𝑂𝐸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𝐴𝐶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𝑂𝐸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𝑂𝐸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(4).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9" y="4104279"/>
                <a:ext cx="6534584" cy="1120750"/>
              </a:xfrm>
              <a:prstGeom prst="rect">
                <a:avLst/>
              </a:prstGeom>
              <a:blipFill>
                <a:blip r:embed="rId7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8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7" grpId="0" animBg="1"/>
      <p:bldP spid="67" grpId="0" animBg="1"/>
      <p:bldP spid="71" grpId="0" animBg="1"/>
      <p:bldP spid="78" grpId="0"/>
      <p:bldP spid="79" grpId="0"/>
      <p:bldP spid="3" grpId="0"/>
      <p:bldP spid="9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7241" y="1713441"/>
            <a:ext cx="12031272" cy="5095063"/>
            <a:chOff x="184495" y="3638260"/>
            <a:chExt cx="11926984" cy="46445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43990"/>
              <a:ext cx="11926984" cy="45388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8260"/>
              <a:ext cx="2342698" cy="504900"/>
              <a:chOff x="1275608" y="6243061"/>
              <a:chExt cx="4592537" cy="91737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30" y="6243061"/>
                <a:ext cx="2788750" cy="917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7"/>
            <a:ext cx="12031271" cy="166336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14: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47747" y="2214754"/>
                <a:ext cx="7882053" cy="1204298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𝑀𝐽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𝑀𝐽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𝑀𝐽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7" y="2214754"/>
                <a:ext cx="7882053" cy="1204298"/>
              </a:xfrm>
              <a:prstGeom prst="rect">
                <a:avLst/>
              </a:prstGeom>
              <a:blipFill>
                <a:blip r:embed="rId2"/>
                <a:stretch>
                  <a:fillRect l="-1547" t="-5051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88031" y="6480428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/>
              <p:nvPr/>
            </p:nvSpPr>
            <p:spPr>
              <a:xfrm>
                <a:off x="209957" y="3231962"/>
                <a:ext cx="7813977" cy="1204298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𝐴𝐼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Suy ra,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𝐴𝑀𝐼𝐽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𝐼𝐽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∕∕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(5).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7" y="3231962"/>
                <a:ext cx="7813977" cy="1204298"/>
              </a:xfrm>
              <a:prstGeom prst="rect">
                <a:avLst/>
              </a:prstGeom>
              <a:blipFill>
                <a:blip r:embed="rId3"/>
                <a:stretch>
                  <a:fillRect l="-156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26D1C57-CAFB-4D43-9E44-A38381BA2CAF}"/>
              </a:ext>
            </a:extLst>
          </p:cNvPr>
          <p:cNvGrpSpPr/>
          <p:nvPr/>
        </p:nvGrpSpPr>
        <p:grpSpPr>
          <a:xfrm>
            <a:off x="9475636" y="4798019"/>
            <a:ext cx="95251" cy="410547"/>
            <a:chOff x="9828657" y="4148279"/>
            <a:chExt cx="95251" cy="410547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00DC80B-1C1C-4BD8-8D1B-92670B60DDE7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108" name="Rectangle 18">
              <a:extLst>
                <a:ext uri="{FF2B5EF4-FFF2-40B4-BE49-F238E27FC236}">
                  <a16:creationId xmlns:a16="http://schemas.microsoft.com/office/drawing/2014/main" id="{6B30083B-5BD7-4ADE-B907-92D89129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8657" y="4148279"/>
              <a:ext cx="897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3F3753-EE2C-4184-82C0-C49910DAED73}"/>
              </a:ext>
            </a:extLst>
          </p:cNvPr>
          <p:cNvGrpSpPr/>
          <p:nvPr/>
        </p:nvGrpSpPr>
        <p:grpSpPr>
          <a:xfrm>
            <a:off x="7425217" y="2267609"/>
            <a:ext cx="4650741" cy="4489942"/>
            <a:chOff x="7425216" y="2267608"/>
            <a:chExt cx="4650741" cy="44899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430EDC3-9F8C-4170-B0B6-CB2EBC669275}"/>
                </a:ext>
              </a:extLst>
            </p:cNvPr>
            <p:cNvGrpSpPr/>
            <p:nvPr/>
          </p:nvGrpSpPr>
          <p:grpSpPr>
            <a:xfrm>
              <a:off x="7425216" y="2267608"/>
              <a:ext cx="4650741" cy="4489940"/>
              <a:chOff x="7720490" y="2163840"/>
              <a:chExt cx="4131660" cy="4489940"/>
            </a:xfrm>
          </p:grpSpPr>
          <p:sp>
            <p:nvSpPr>
              <p:cNvPr id="83" name="Rectangle 18">
                <a:extLst>
                  <a:ext uri="{FF2B5EF4-FFF2-40B4-BE49-F238E27FC236}">
                    <a16:creationId xmlns:a16="http://schemas.microsoft.com/office/drawing/2014/main" id="{E57D4BD1-9BD8-4AB2-93EC-762BD3CB8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17274" y="2163840"/>
                <a:ext cx="1523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8865DA0-5502-4E8C-9DDD-F8FFE6F3F202}"/>
                  </a:ext>
                </a:extLst>
              </p:cNvPr>
              <p:cNvGrpSpPr/>
              <p:nvPr/>
            </p:nvGrpSpPr>
            <p:grpSpPr>
              <a:xfrm>
                <a:off x="7720490" y="2546410"/>
                <a:ext cx="4131660" cy="4107370"/>
                <a:chOff x="7720490" y="2546410"/>
                <a:chExt cx="4131660" cy="4107370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AD781B0E-9B47-452E-9BAE-771670BF85B6}"/>
                    </a:ext>
                  </a:extLst>
                </p:cNvPr>
                <p:cNvGrpSpPr/>
                <p:nvPr/>
              </p:nvGrpSpPr>
              <p:grpSpPr>
                <a:xfrm>
                  <a:off x="7720490" y="2546410"/>
                  <a:ext cx="4131660" cy="4107370"/>
                  <a:chOff x="4572001" y="1888198"/>
                  <a:chExt cx="3168538" cy="2308489"/>
                </a:xfrm>
              </p:grpSpPr>
              <p:sp>
                <p:nvSpPr>
                  <p:cNvPr id="91" name="Line 9">
                    <a:extLst>
                      <a:ext uri="{FF2B5EF4-FFF2-40B4-BE49-F238E27FC236}">
                        <a16:creationId xmlns:a16="http://schemas.microsoft.com/office/drawing/2014/main" id="{206FD176-1285-4C82-B094-A700030A7A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4" y="1888198"/>
                    <a:ext cx="485149" cy="213346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>
                      <a:ln>
                        <a:solidFill>
                          <a:sysClr val="windowText" lastClr="000000"/>
                        </a:solidFill>
                      </a:ln>
                    </a:endParaRPr>
                  </a:p>
                </p:txBody>
              </p:sp>
              <p:sp>
                <p:nvSpPr>
                  <p:cNvPr id="93" name="Line 11">
                    <a:extLst>
                      <a:ext uri="{FF2B5EF4-FFF2-40B4-BE49-F238E27FC236}">
                        <a16:creationId xmlns:a16="http://schemas.microsoft.com/office/drawing/2014/main" id="{E354A2C2-2CCB-4AEA-852D-A29DEAF0E4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762" y="3294327"/>
                    <a:ext cx="658416" cy="748903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  <p:sp>
                <p:nvSpPr>
                  <p:cNvPr id="95" name="Line 12">
                    <a:extLst>
                      <a:ext uri="{FF2B5EF4-FFF2-40B4-BE49-F238E27FC236}">
                        <a16:creationId xmlns:a16="http://schemas.microsoft.com/office/drawing/2014/main" id="{64F8AAED-CC75-4604-84A9-BD80EDE6DA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457" y="1888199"/>
                    <a:ext cx="658416" cy="2155031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6" name="Line 13">
                    <a:extLst>
                      <a:ext uri="{FF2B5EF4-FFF2-40B4-BE49-F238E27FC236}">
                        <a16:creationId xmlns:a16="http://schemas.microsoft.com/office/drawing/2014/main" id="{1BCF9844-813E-47AA-B9C5-ECF26E45B9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93457" y="4037482"/>
                    <a:ext cx="1143566" cy="574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7" name="Line 14">
                    <a:extLst>
                      <a:ext uri="{FF2B5EF4-FFF2-40B4-BE49-F238E27FC236}">
                        <a16:creationId xmlns:a16="http://schemas.microsoft.com/office/drawing/2014/main" id="{AA69C276-4FF6-4261-A3D5-772431FA00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32501" y="3314777"/>
                    <a:ext cx="1625526" cy="72270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8" name="Line 15">
                    <a:extLst>
                      <a:ext uri="{FF2B5EF4-FFF2-40B4-BE49-F238E27FC236}">
                        <a16:creationId xmlns:a16="http://schemas.microsoft.com/office/drawing/2014/main" id="{FFA33EBA-6164-498D-9172-4E5CDB7A0D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451873" y="1888199"/>
                    <a:ext cx="2106216" cy="1419225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99" name="Line 16">
                    <a:extLst>
                      <a:ext uri="{FF2B5EF4-FFF2-40B4-BE49-F238E27FC236}">
                        <a16:creationId xmlns:a16="http://schemas.microsoft.com/office/drawing/2014/main" id="{E5D3781A-4798-4530-B86A-6560654A3C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1873" y="1888199"/>
                    <a:ext cx="1191" cy="1406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12"/>
                  </a:p>
                </p:txBody>
              </p:sp>
              <p:sp>
                <p:nvSpPr>
                  <p:cNvPr id="100" name="Rectangle 18">
                    <a:extLst>
                      <a:ext uri="{FF2B5EF4-FFF2-40B4-BE49-F238E27FC236}">
                        <a16:creationId xmlns:a16="http://schemas.microsoft.com/office/drawing/2014/main" id="{ECCCAAB6-9EFD-4A23-A06F-06EA56303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18222" y="3176499"/>
                    <a:ext cx="122317" cy="181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101" name="Rectangle 19">
                    <a:extLst>
                      <a:ext uri="{FF2B5EF4-FFF2-40B4-BE49-F238E27FC236}">
                        <a16:creationId xmlns:a16="http://schemas.microsoft.com/office/drawing/2014/main" id="{E92E0DC2-1144-44C2-B182-877360AAD8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63941" y="3989109"/>
                    <a:ext cx="139791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102" name="Rectangle 20">
                    <a:extLst>
                      <a:ext uri="{FF2B5EF4-FFF2-40B4-BE49-F238E27FC236}">
                        <a16:creationId xmlns:a16="http://schemas.microsoft.com/office/drawing/2014/main" id="{E76AE927-2282-42A6-B310-BF49F4C67E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72001" y="3933693"/>
                    <a:ext cx="151805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Rectangle 21">
                    <a:extLst>
                      <a:ext uri="{FF2B5EF4-FFF2-40B4-BE49-F238E27FC236}">
                        <a16:creationId xmlns:a16="http://schemas.microsoft.com/office/drawing/2014/main" id="{41218D64-6FFD-4D9B-B65D-398C3ACAE5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7181" y="3172779"/>
                    <a:ext cx="151805" cy="2075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>
                        <a:solidFill>
                          <a:srgbClr val="3333FF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  <a:endPara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Line 22">
                    <a:extLst>
                      <a:ext uri="{FF2B5EF4-FFF2-40B4-BE49-F238E27FC236}">
                        <a16:creationId xmlns:a16="http://schemas.microsoft.com/office/drawing/2014/main" id="{BEFC0471-CD3D-46AE-9B33-32D0FFEBED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59622" y="3305044"/>
                    <a:ext cx="208385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12" dirty="0"/>
                  </a:p>
                </p:txBody>
              </p:sp>
            </p:grpSp>
            <p:sp>
              <p:nvSpPr>
                <p:cNvPr id="90" name="Line 22">
                  <a:extLst>
                    <a:ext uri="{FF2B5EF4-FFF2-40B4-BE49-F238E27FC236}">
                      <a16:creationId xmlns:a16="http://schemas.microsoft.com/office/drawing/2014/main" id="{EA645C0A-34FF-4FC3-A1AA-C30887A5A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886863" y="5084800"/>
                  <a:ext cx="613566" cy="1276889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</p:grpSp>
        <p:sp>
          <p:nvSpPr>
            <p:cNvPr id="105" name="Line 11">
              <a:extLst>
                <a:ext uri="{FF2B5EF4-FFF2-40B4-BE49-F238E27FC236}">
                  <a16:creationId xmlns:a16="http://schemas.microsoft.com/office/drawing/2014/main" id="{64A955C6-FB04-40FB-99C5-83DB2A49A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45598" y="5221647"/>
              <a:ext cx="895412" cy="123458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12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FF13D6A-7316-4504-8569-D02228CCF1B5}"/>
                </a:ext>
              </a:extLst>
            </p:cNvPr>
            <p:cNvGrpSpPr/>
            <p:nvPr/>
          </p:nvGrpSpPr>
          <p:grpSpPr>
            <a:xfrm>
              <a:off x="10311650" y="4798988"/>
              <a:ext cx="165110" cy="419830"/>
              <a:chOff x="9799297" y="4138996"/>
              <a:chExt cx="165110" cy="41983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991181A-7A9D-4CE7-96DC-B47D03563316}"/>
                  </a:ext>
                </a:extLst>
              </p:cNvPr>
              <p:cNvSpPr/>
              <p:nvPr/>
            </p:nvSpPr>
            <p:spPr>
              <a:xfrm>
                <a:off x="9828658" y="4463576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12"/>
              </a:p>
            </p:txBody>
          </p:sp>
          <p:sp>
            <p:nvSpPr>
              <p:cNvPr id="111" name="Rectangle 18">
                <a:extLst>
                  <a:ext uri="{FF2B5EF4-FFF2-40B4-BE49-F238E27FC236}">
                    <a16:creationId xmlns:a16="http://schemas.microsoft.com/office/drawing/2014/main" id="{67972BC3-706C-4CDA-82F0-03ED427FB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9297" y="4138996"/>
                <a:ext cx="16511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3333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B3FF08F-DEA9-4E9A-9B29-752DC74436F4}"/>
              </a:ext>
            </a:extLst>
          </p:cNvPr>
          <p:cNvGrpSpPr/>
          <p:nvPr/>
        </p:nvGrpSpPr>
        <p:grpSpPr>
          <a:xfrm>
            <a:off x="8887362" y="4208167"/>
            <a:ext cx="228397" cy="335332"/>
            <a:chOff x="9695511" y="4223494"/>
            <a:chExt cx="228397" cy="33533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A42A78C-3B22-4DB1-B365-FF87310C840D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A3519176-C3CA-4D00-8D3E-1CD3ED042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5511" y="4223494"/>
              <a:ext cx="10419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59" name="Line 11">
            <a:extLst>
              <a:ext uri="{FF2B5EF4-FFF2-40B4-BE49-F238E27FC236}">
                <a16:creationId xmlns:a16="http://schemas.microsoft.com/office/drawing/2014/main" id="{0382F38E-4CB9-43DF-B85D-2CCE4FB3F6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60771" y="4485357"/>
            <a:ext cx="456269" cy="6666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sp>
        <p:nvSpPr>
          <p:cNvPr id="70" name="Line 11">
            <a:extLst>
              <a:ext uri="{FF2B5EF4-FFF2-40B4-BE49-F238E27FC236}">
                <a16:creationId xmlns:a16="http://schemas.microsoft.com/office/drawing/2014/main" id="{CC03C8B6-7097-4280-851F-0D84DED7B5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44196" y="4485355"/>
            <a:ext cx="456269" cy="6666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D39BCD9-821E-4536-881B-298BB33546D7}"/>
              </a:ext>
            </a:extLst>
          </p:cNvPr>
          <p:cNvGrpSpPr/>
          <p:nvPr/>
        </p:nvGrpSpPr>
        <p:grpSpPr>
          <a:xfrm>
            <a:off x="7961369" y="4167740"/>
            <a:ext cx="326747" cy="387978"/>
            <a:chOff x="9597162" y="4170849"/>
            <a:chExt cx="326746" cy="38797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D25FE48-0445-49DD-BB8F-FF78CE5BFD22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4" name="Rectangle 18">
              <a:extLst>
                <a:ext uri="{FF2B5EF4-FFF2-40B4-BE49-F238E27FC236}">
                  <a16:creationId xmlns:a16="http://schemas.microsoft.com/office/drawing/2014/main" id="{C761CFF3-EEBD-4143-BC44-B93A8AF9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7162" y="4170849"/>
              <a:ext cx="238847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75" name="Line 22">
            <a:extLst>
              <a:ext uri="{FF2B5EF4-FFF2-40B4-BE49-F238E27FC236}">
                <a16:creationId xmlns:a16="http://schemas.microsoft.com/office/drawing/2014/main" id="{D13CD05E-9DE8-4A71-A39E-983A40381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8117" y="4499059"/>
            <a:ext cx="772655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12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305432" y="64441"/>
                <a:ext cx="11994217" cy="1630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  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thang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𝐼𝐽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2" y="64441"/>
                <a:ext cx="11994217" cy="1630446"/>
              </a:xfrm>
              <a:prstGeom prst="rect">
                <a:avLst/>
              </a:prstGeom>
              <a:blipFill>
                <a:blip r:embed="rId4"/>
                <a:stretch>
                  <a:fillRect l="-1016" t="-4120" r="-254" b="-7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59499" y="4140943"/>
                <a:ext cx="6979196" cy="1120750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𝐶𝐷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𝐶𝐷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𝐴𝑀</m:t>
                    </m:r>
                  </m:oMath>
                </a14:m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9" y="4140943"/>
                <a:ext cx="6979196" cy="1120750"/>
              </a:xfrm>
              <a:prstGeom prst="rect">
                <a:avLst/>
              </a:prstGeom>
              <a:blipFill>
                <a:blip r:embed="rId5"/>
                <a:stretch>
                  <a:fillRect l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/>
              <p:nvPr/>
            </p:nvSpPr>
            <p:spPr>
              <a:xfrm>
                <a:off x="121124" y="5051226"/>
                <a:ext cx="7983987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𝑆𝐴𝐷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đó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𝐴𝑀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(6).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C75B129-DC41-4FCF-848C-73DA51056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4" y="5051226"/>
                <a:ext cx="7983987" cy="1014374"/>
              </a:xfrm>
              <a:prstGeom prst="rect">
                <a:avLst/>
              </a:prstGeom>
              <a:blipFill>
                <a:blip r:embed="rId6"/>
                <a:stretch>
                  <a:fillRect l="-1603" t="-6627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711660-8998-4BAF-B440-856F9D3FF70B}"/>
                  </a:ext>
                </a:extLst>
              </p:cNvPr>
              <p:cNvSpPr/>
              <p:nvPr/>
            </p:nvSpPr>
            <p:spPr>
              <a:xfrm>
                <a:off x="95625" y="5950546"/>
                <a:ext cx="7955427" cy="55335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nl-NL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Từ (5) và (6)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𝐼𝐽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799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711660-8998-4BAF-B440-856F9D3FF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5" y="5950546"/>
                <a:ext cx="7955427" cy="553351"/>
              </a:xfrm>
              <a:prstGeom prst="rect">
                <a:avLst/>
              </a:prstGeom>
              <a:blipFill>
                <a:blip r:embed="rId7"/>
                <a:stretch>
                  <a:fillRect l="-1609" t="-1098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6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1" grpId="0"/>
      <p:bldP spid="59" grpId="0" animBg="1"/>
      <p:bldP spid="70" grpId="0" animBg="1"/>
      <p:bldP spid="75" grpId="0" animBg="1"/>
      <p:bldP spid="64" grpId="0"/>
      <p:bldP spid="65" grpId="0"/>
      <p:bldP spid="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7240" y="1713432"/>
            <a:ext cx="12031272" cy="5310216"/>
            <a:chOff x="184495" y="3659701"/>
            <a:chExt cx="11926984" cy="462315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43990"/>
              <a:ext cx="11926984" cy="45388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59701"/>
              <a:ext cx="2342698" cy="482207"/>
              <a:chOff x="1275608" y="6282029"/>
              <a:chExt cx="4592537" cy="87614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50330" y="6282029"/>
                <a:ext cx="2788750" cy="87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25" name="Rounded Rectangle 24"/>
          <p:cNvSpPr/>
          <p:nvPr/>
        </p:nvSpPr>
        <p:spPr bwMode="auto">
          <a:xfrm>
            <a:off x="67242" y="49497"/>
            <a:ext cx="12031271" cy="1663361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6898">
              <a:defRPr/>
            </a:pPr>
            <a:endParaRPr lang="en-US" sz="319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12671-1165-4F27-80D7-ED52601509EC}"/>
              </a:ext>
            </a:extLst>
          </p:cNvPr>
          <p:cNvGrpSpPr/>
          <p:nvPr/>
        </p:nvGrpSpPr>
        <p:grpSpPr>
          <a:xfrm>
            <a:off x="93489" y="113061"/>
            <a:ext cx="1782979" cy="693824"/>
            <a:chOff x="687448" y="188353"/>
            <a:chExt cx="1782979" cy="885072"/>
          </a:xfrm>
        </p:grpSpPr>
        <p:sp>
          <p:nvSpPr>
            <p:cNvPr id="27" name="Isosceles Triangle 44"/>
            <p:cNvSpPr/>
            <p:nvPr/>
          </p:nvSpPr>
          <p:spPr bwMode="auto">
            <a:xfrm rot="5400000" flipV="1">
              <a:off x="613140" y="888983"/>
              <a:ext cx="258751" cy="110133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>
                <a:solidFill>
                  <a:prstClr val="white"/>
                </a:solidFill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>
              <a:off x="687448" y="260144"/>
              <a:ext cx="1668876" cy="55777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898"/>
              <a:endParaRPr lang="en-US" sz="3199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oup 11"/>
            <p:cNvGrpSpPr/>
            <p:nvPr/>
          </p:nvGrpSpPr>
          <p:grpSpPr bwMode="auto">
            <a:xfrm>
              <a:off x="791136" y="291302"/>
              <a:ext cx="296985" cy="468894"/>
              <a:chOff x="7440266" y="3167590"/>
              <a:chExt cx="757238" cy="585127"/>
            </a:xfrm>
            <a:solidFill>
              <a:schemeClr val="bg1">
                <a:lumMod val="95000"/>
              </a:schemeClr>
            </a:solidFill>
          </p:grpSpPr>
          <p:sp>
            <p:nvSpPr>
              <p:cNvPr id="32" name="Freeform 31"/>
              <p:cNvSpPr>
                <a:spLocks noEditPoints="1"/>
              </p:cNvSpPr>
              <p:nvPr/>
            </p:nvSpPr>
            <p:spPr bwMode="auto">
              <a:xfrm>
                <a:off x="7440266" y="3205711"/>
                <a:ext cx="280814" cy="247791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3" name="Freeform 32"/>
              <p:cNvSpPr>
                <a:spLocks noEditPoints="1"/>
              </p:cNvSpPr>
              <p:nvPr/>
            </p:nvSpPr>
            <p:spPr bwMode="auto">
              <a:xfrm>
                <a:off x="7470075" y="3504927"/>
                <a:ext cx="280814" cy="24779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7506942" y="3167590"/>
                <a:ext cx="355803" cy="25064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7840317" y="3649700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7840317" y="3191978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840317" y="3548417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7" y="3316593"/>
                <a:ext cx="357187" cy="634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898">
                  <a:defRPr/>
                </a:pPr>
                <a:endParaRPr lang="en-US" sz="3199"/>
              </a:p>
            </p:txBody>
          </p:sp>
        </p:grpSp>
        <p:sp>
          <p:nvSpPr>
            <p:cNvPr id="30" name="Chevron 29"/>
            <p:cNvSpPr/>
            <p:nvPr/>
          </p:nvSpPr>
          <p:spPr bwMode="auto">
            <a:xfrm>
              <a:off x="1120782" y="269760"/>
              <a:ext cx="51547" cy="548156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898">
                <a:defRPr/>
              </a:pPr>
              <a:endParaRPr lang="en-US" sz="3199">
                <a:solidFill>
                  <a:schemeClr val="tx1"/>
                </a:solidFill>
              </a:endParaRPr>
            </a:p>
          </p:txBody>
        </p:sp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003608" y="188353"/>
              <a:ext cx="1466819" cy="667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799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</a:t>
              </a:r>
              <a:r>
                <a:rPr lang="en-US" sz="2799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15:</a:t>
              </a:r>
            </a:p>
          </p:txBody>
        </p: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688031" y="6480428"/>
            <a:ext cx="436728" cy="328077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D809CF2-4105-4C81-8A9F-F097C3F150C2}"/>
                  </a:ext>
                </a:extLst>
              </p:cNvPr>
              <p:cNvSpPr/>
              <p:nvPr/>
            </p:nvSpPr>
            <p:spPr>
              <a:xfrm>
                <a:off x="170673" y="4366961"/>
                <a:ext cx="7456187" cy="55335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𝑆𝐵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⇒ 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D809CF2-4105-4C81-8A9F-F097C3F15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3" y="4366961"/>
                <a:ext cx="7456187" cy="553351"/>
              </a:xfrm>
              <a:prstGeom prst="rect">
                <a:avLst/>
              </a:prstGeom>
              <a:blipFill>
                <a:blip r:embed="rId2"/>
                <a:stretch>
                  <a:fillRect l="-1717" t="-10989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5430EDC3-9F8C-4170-B0B6-CB2EBC669275}"/>
              </a:ext>
            </a:extLst>
          </p:cNvPr>
          <p:cNvGrpSpPr/>
          <p:nvPr/>
        </p:nvGrpSpPr>
        <p:grpSpPr>
          <a:xfrm>
            <a:off x="8401559" y="1959430"/>
            <a:ext cx="3597506" cy="4769657"/>
            <a:chOff x="8587862" y="2163840"/>
            <a:chExt cx="3195980" cy="4466463"/>
          </a:xfrm>
        </p:grpSpPr>
        <p:sp>
          <p:nvSpPr>
            <p:cNvPr id="83" name="Rectangle 18">
              <a:extLst>
                <a:ext uri="{FF2B5EF4-FFF2-40B4-BE49-F238E27FC236}">
                  <a16:creationId xmlns:a16="http://schemas.microsoft.com/office/drawing/2014/main" id="{E57D4BD1-9BD8-4AB2-93EC-762BD3CB8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7274" y="2163840"/>
              <a:ext cx="152378" cy="34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8865DA0-5502-4E8C-9DDD-F8FFE6F3F202}"/>
                </a:ext>
              </a:extLst>
            </p:cNvPr>
            <p:cNvGrpSpPr/>
            <p:nvPr/>
          </p:nvGrpSpPr>
          <p:grpSpPr>
            <a:xfrm>
              <a:off x="8587862" y="2546410"/>
              <a:ext cx="3195980" cy="4083893"/>
              <a:chOff x="8587862" y="2546410"/>
              <a:chExt cx="3195980" cy="4083893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AD781B0E-9B47-452E-9BAE-771670BF85B6}"/>
                  </a:ext>
                </a:extLst>
              </p:cNvPr>
              <p:cNvGrpSpPr/>
              <p:nvPr/>
            </p:nvGrpSpPr>
            <p:grpSpPr>
              <a:xfrm>
                <a:off x="8587862" y="2546410"/>
                <a:ext cx="3195980" cy="4083893"/>
                <a:chOff x="5237181" y="1888198"/>
                <a:chExt cx="2450972" cy="2295294"/>
              </a:xfrm>
            </p:grpSpPr>
            <p:sp>
              <p:nvSpPr>
                <p:cNvPr id="91" name="Line 9">
                  <a:extLst>
                    <a:ext uri="{FF2B5EF4-FFF2-40B4-BE49-F238E27FC236}">
                      <a16:creationId xmlns:a16="http://schemas.microsoft.com/office/drawing/2014/main" id="{206FD176-1285-4C82-B094-A700030A7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4" y="1888198"/>
                  <a:ext cx="485149" cy="213346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sp>
              <p:nvSpPr>
                <p:cNvPr id="97" name="Line 14">
                  <a:extLst>
                    <a:ext uri="{FF2B5EF4-FFF2-40B4-BE49-F238E27FC236}">
                      <a16:creationId xmlns:a16="http://schemas.microsoft.com/office/drawing/2014/main" id="{AA69C276-4FF6-4261-A3D5-772431FA00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32501" y="3290607"/>
                  <a:ext cx="1624397" cy="746874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8" name="Line 15">
                  <a:extLst>
                    <a:ext uri="{FF2B5EF4-FFF2-40B4-BE49-F238E27FC236}">
                      <a16:creationId xmlns:a16="http://schemas.microsoft.com/office/drawing/2014/main" id="{FFA33EBA-6164-498D-9172-4E5CDB7A0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5451873" y="1888199"/>
                  <a:ext cx="2106216" cy="1419225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99" name="Line 16">
                  <a:extLst>
                    <a:ext uri="{FF2B5EF4-FFF2-40B4-BE49-F238E27FC236}">
                      <a16:creationId xmlns:a16="http://schemas.microsoft.com/office/drawing/2014/main" id="{E5D3781A-4798-4530-B86A-6560654A3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1873" y="1888199"/>
                  <a:ext cx="1191" cy="1406128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12"/>
                </a:p>
              </p:txBody>
            </p:sp>
            <p:sp>
              <p:nvSpPr>
                <p:cNvPr id="100" name="Rectangle 18">
                  <a:extLst>
                    <a:ext uri="{FF2B5EF4-FFF2-40B4-BE49-F238E27FC236}">
                      <a16:creationId xmlns:a16="http://schemas.microsoft.com/office/drawing/2014/main" id="{ECCCAAB6-9EFD-4A23-A06F-06EA56303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5836" y="3290607"/>
                  <a:ext cx="122317" cy="1700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01" name="Rectangle 19">
                  <a:extLst>
                    <a:ext uri="{FF2B5EF4-FFF2-40B4-BE49-F238E27FC236}">
                      <a16:creationId xmlns:a16="http://schemas.microsoft.com/office/drawing/2014/main" id="{E92E0DC2-1144-44C2-B182-877360AAD8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63941" y="3989109"/>
                  <a:ext cx="139791" cy="194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03" name="Rectangle 21">
                  <a:extLst>
                    <a:ext uri="{FF2B5EF4-FFF2-40B4-BE49-F238E27FC236}">
                      <a16:creationId xmlns:a16="http://schemas.microsoft.com/office/drawing/2014/main" id="{41218D64-6FFD-4D9B-B65D-398C3ACAE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7181" y="3172779"/>
                  <a:ext cx="151805" cy="1943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3333FF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Line 22">
                  <a:extLst>
                    <a:ext uri="{FF2B5EF4-FFF2-40B4-BE49-F238E27FC236}">
                      <a16:creationId xmlns:a16="http://schemas.microsoft.com/office/drawing/2014/main" id="{BEFC0471-CD3D-46AE-9B33-32D0FFEBE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459622" y="3305044"/>
                  <a:ext cx="2083857" cy="0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12" dirty="0"/>
                </a:p>
              </p:txBody>
            </p:sp>
          </p:grpSp>
          <p:sp>
            <p:nvSpPr>
              <p:cNvPr id="90" name="Line 22">
                <a:extLst>
                  <a:ext uri="{FF2B5EF4-FFF2-40B4-BE49-F238E27FC236}">
                    <a16:creationId xmlns:a16="http://schemas.microsoft.com/office/drawing/2014/main" id="{EA645C0A-34FF-4FC3-A1AA-C30887A5A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77915" y="5057709"/>
                <a:ext cx="622514" cy="130398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12" dirty="0"/>
              </a:p>
            </p:txBody>
          </p:sp>
        </p:grpSp>
      </p:grpSp>
      <p:sp>
        <p:nvSpPr>
          <p:cNvPr id="105" name="Line 11">
            <a:extLst>
              <a:ext uri="{FF2B5EF4-FFF2-40B4-BE49-F238E27FC236}">
                <a16:creationId xmlns:a16="http://schemas.microsoft.com/office/drawing/2014/main" id="{64A955C6-FB04-40FB-99C5-83DB2A49A9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82913" y="5074151"/>
            <a:ext cx="1100935" cy="57536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sp>
        <p:nvSpPr>
          <p:cNvPr id="62" name="Line 11">
            <a:extLst>
              <a:ext uri="{FF2B5EF4-FFF2-40B4-BE49-F238E27FC236}">
                <a16:creationId xmlns:a16="http://schemas.microsoft.com/office/drawing/2014/main" id="{D258A56E-9473-4F98-9053-656E9C42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36868" y="4318252"/>
            <a:ext cx="737891" cy="72139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CABF17-1C44-45DC-A8E5-3347F110E582}"/>
              </a:ext>
            </a:extLst>
          </p:cNvPr>
          <p:cNvGrpSpPr/>
          <p:nvPr/>
        </p:nvGrpSpPr>
        <p:grpSpPr>
          <a:xfrm>
            <a:off x="9042454" y="4157383"/>
            <a:ext cx="260361" cy="406823"/>
            <a:chOff x="9828658" y="4152004"/>
            <a:chExt cx="260361" cy="40682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FE3E2F8-7360-4CAA-9918-9BA37ADBC5D8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66" name="Rectangle 18">
              <a:extLst>
                <a:ext uri="{FF2B5EF4-FFF2-40B4-BE49-F238E27FC236}">
                  <a16:creationId xmlns:a16="http://schemas.microsoft.com/office/drawing/2014/main" id="{E5270DD4-CB53-4632-8DFC-968ACDDE6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3909" y="4152004"/>
              <a:ext cx="16511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67" name="Line 16">
            <a:extLst>
              <a:ext uri="{FF2B5EF4-FFF2-40B4-BE49-F238E27FC236}">
                <a16:creationId xmlns:a16="http://schemas.microsoft.com/office/drawing/2014/main" id="{E351FD09-8EC4-4120-BA7C-93F7521C9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14932" y="4497000"/>
            <a:ext cx="364480" cy="546992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/>
          </a:p>
        </p:txBody>
      </p:sp>
      <p:sp>
        <p:nvSpPr>
          <p:cNvPr id="78" name="Line 16">
            <a:extLst>
              <a:ext uri="{FF2B5EF4-FFF2-40B4-BE49-F238E27FC236}">
                <a16:creationId xmlns:a16="http://schemas.microsoft.com/office/drawing/2014/main" id="{A9C679B8-69CB-4518-855F-95DD52AC75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8853" y="5355748"/>
            <a:ext cx="220632" cy="3311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/>
          </a:p>
        </p:txBody>
      </p:sp>
      <p:sp>
        <p:nvSpPr>
          <p:cNvPr id="79" name="Line 11">
            <a:extLst>
              <a:ext uri="{FF2B5EF4-FFF2-40B4-BE49-F238E27FC236}">
                <a16:creationId xmlns:a16="http://schemas.microsoft.com/office/drawing/2014/main" id="{390EAA4B-3426-4235-A9E5-1DD36918A2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39485" y="4321275"/>
            <a:ext cx="1723903" cy="103145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12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8BB873-B50F-40DE-B4AD-1B735995A01D}"/>
              </a:ext>
            </a:extLst>
          </p:cNvPr>
          <p:cNvGrpSpPr/>
          <p:nvPr/>
        </p:nvGrpSpPr>
        <p:grpSpPr>
          <a:xfrm>
            <a:off x="10905532" y="3958419"/>
            <a:ext cx="244331" cy="406823"/>
            <a:chOff x="9828658" y="4152004"/>
            <a:chExt cx="244331" cy="40682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61A33CD-40AA-46A4-B321-DABFD2C57323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86" name="Rectangle 18">
              <a:extLst>
                <a:ext uri="{FF2B5EF4-FFF2-40B4-BE49-F238E27FC236}">
                  <a16:creationId xmlns:a16="http://schemas.microsoft.com/office/drawing/2014/main" id="{99905EAC-1BB8-47BA-8705-F87B51DC1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3909" y="4152004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0E1C342-912D-4BA0-83DC-F503E647A4F7}"/>
              </a:ext>
            </a:extLst>
          </p:cNvPr>
          <p:cNvGrpSpPr/>
          <p:nvPr/>
        </p:nvGrpSpPr>
        <p:grpSpPr>
          <a:xfrm>
            <a:off x="8942491" y="5024131"/>
            <a:ext cx="360344" cy="371622"/>
            <a:chOff x="9563564" y="4187205"/>
            <a:chExt cx="360344" cy="37162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5A3FF63-1861-4F45-A66A-765AC9F1D9F5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7" name="Rectangle 18">
              <a:extLst>
                <a:ext uri="{FF2B5EF4-FFF2-40B4-BE49-F238E27FC236}">
                  <a16:creationId xmlns:a16="http://schemas.microsoft.com/office/drawing/2014/main" id="{099DEA65-646D-45AA-A6A3-924320D4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3564" y="4187205"/>
              <a:ext cx="193964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D39BCD9-821E-4536-881B-298BB33546D7}"/>
              </a:ext>
            </a:extLst>
          </p:cNvPr>
          <p:cNvGrpSpPr/>
          <p:nvPr/>
        </p:nvGrpSpPr>
        <p:grpSpPr>
          <a:xfrm>
            <a:off x="8690149" y="5580552"/>
            <a:ext cx="392763" cy="323166"/>
            <a:chOff x="9531145" y="4426839"/>
            <a:chExt cx="392763" cy="32316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D25FE48-0445-49DD-BB8F-FF78CE5BFD22}"/>
                </a:ext>
              </a:extLst>
            </p:cNvPr>
            <p:cNvSpPr/>
            <p:nvPr/>
          </p:nvSpPr>
          <p:spPr>
            <a:xfrm>
              <a:off x="9828658" y="4463576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74" name="Rectangle 18">
              <a:extLst>
                <a:ext uri="{FF2B5EF4-FFF2-40B4-BE49-F238E27FC236}">
                  <a16:creationId xmlns:a16="http://schemas.microsoft.com/office/drawing/2014/main" id="{C761CFF3-EEBD-4143-BC44-B93A8AF9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1145" y="4426839"/>
              <a:ext cx="238848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FF13D6A-7316-4504-8569-D02228CCF1B5}"/>
              </a:ext>
            </a:extLst>
          </p:cNvPr>
          <p:cNvGrpSpPr/>
          <p:nvPr/>
        </p:nvGrpSpPr>
        <p:grpSpPr>
          <a:xfrm>
            <a:off x="10156700" y="5010426"/>
            <a:ext cx="274178" cy="367468"/>
            <a:chOff x="9861316" y="4473770"/>
            <a:chExt cx="274177" cy="344109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991181A-7A9D-4CE7-96DC-B47D03563316}"/>
                </a:ext>
              </a:extLst>
            </p:cNvPr>
            <p:cNvSpPr/>
            <p:nvPr/>
          </p:nvSpPr>
          <p:spPr>
            <a:xfrm>
              <a:off x="9861316" y="447377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12"/>
            </a:p>
          </p:txBody>
        </p:sp>
        <p:sp>
          <p:nvSpPr>
            <p:cNvPr id="111" name="Rectangle 18">
              <a:extLst>
                <a:ext uri="{FF2B5EF4-FFF2-40B4-BE49-F238E27FC236}">
                  <a16:creationId xmlns:a16="http://schemas.microsoft.com/office/drawing/2014/main" id="{67972BC3-706C-4CDA-82F0-03ED427F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1530" y="4515256"/>
              <a:ext cx="193963" cy="30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33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E3D1ACA-9A41-48C6-9F14-17FFE5316E03}"/>
              </a:ext>
            </a:extLst>
          </p:cNvPr>
          <p:cNvGrpSpPr/>
          <p:nvPr/>
        </p:nvGrpSpPr>
        <p:grpSpPr>
          <a:xfrm rot="3445439">
            <a:off x="8943715" y="4389277"/>
            <a:ext cx="172247" cy="188585"/>
            <a:chOff x="10560574" y="3395683"/>
            <a:chExt cx="60474" cy="60484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8B85754-E092-4E43-8A09-A701421F3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74" y="3395683"/>
              <a:ext cx="19696" cy="51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4E99408-D88A-40DC-AD64-83DEE5169BB8}"/>
                </a:ext>
              </a:extLst>
            </p:cNvPr>
            <p:cNvCxnSpPr>
              <a:cxnSpLocks/>
            </p:cNvCxnSpPr>
            <p:nvPr/>
          </p:nvCxnSpPr>
          <p:spPr>
            <a:xfrm rot="18154561">
              <a:off x="10595991" y="3431109"/>
              <a:ext cx="7606" cy="42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03CE25-F5D2-4E9D-9315-F7D755D092AC}"/>
              </a:ext>
            </a:extLst>
          </p:cNvPr>
          <p:cNvGrpSpPr/>
          <p:nvPr/>
        </p:nvGrpSpPr>
        <p:grpSpPr>
          <a:xfrm rot="10534206">
            <a:off x="9402620" y="6192508"/>
            <a:ext cx="144085" cy="179741"/>
            <a:chOff x="10564428" y="3381448"/>
            <a:chExt cx="50586" cy="5764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63AC416-4605-4E7E-AE18-471BF9D041E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4428" y="3381448"/>
              <a:ext cx="19696" cy="512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2C1A86-8B06-4897-916F-ACCEBBAAC3C8}"/>
                </a:ext>
              </a:extLst>
            </p:cNvPr>
            <p:cNvCxnSpPr>
              <a:cxnSpLocks/>
            </p:cNvCxnSpPr>
            <p:nvPr/>
          </p:nvCxnSpPr>
          <p:spPr>
            <a:xfrm rot="2235256" flipV="1">
              <a:off x="10602464" y="3388965"/>
              <a:ext cx="12550" cy="50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/>
              <p:nvPr/>
            </p:nvSpPr>
            <p:spPr>
              <a:xfrm>
                <a:off x="223327" y="100769"/>
                <a:ext cx="11830497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8635" indent="-628635">
                  <a:lnSpc>
                    <a:spcPct val="115000"/>
                  </a:lnSpc>
                  <a:tabLst>
                    <a:tab pos="285744" algn="l"/>
                    <a:tab pos="467983" algn="l"/>
                    <a:tab pos="540372" algn="l"/>
                    <a:tab pos="648318" algn="l"/>
                    <a:tab pos="1260443" algn="l"/>
                    <a:tab pos="3780696" algn="l"/>
                  </a:tabLs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Cho hình chóp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tam giác vuông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166684" indent="-58737">
                  <a:lnSpc>
                    <a:spcPct val="115000"/>
                  </a:lnSpc>
                  <a:tabLst>
                    <a:tab pos="285744" algn="l"/>
                    <a:tab pos="463539" algn="l"/>
                    <a:tab pos="466714" algn="l"/>
                    <a:tab pos="647684" algn="l"/>
                    <a:tab pos="1260443" algn="l"/>
                    <a:tab pos="3779744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thiết diện của hình chóp khi bị cắt bới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2EDC8AC-CCBF-481B-ADAB-DA89422CB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7" y="100769"/>
                <a:ext cx="11830497" cy="1578894"/>
              </a:xfrm>
              <a:prstGeom prst="rect">
                <a:avLst/>
              </a:prstGeom>
              <a:blipFill>
                <a:blip r:embed="rId3"/>
                <a:stretch>
                  <a:fillRect t="-2703" r="-1186" b="-7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47747" y="2188251"/>
                <a:ext cx="7882053" cy="1014374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𝐴𝐸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nl-NL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7" y="2188251"/>
                <a:ext cx="7882053" cy="1014374"/>
              </a:xfrm>
              <a:prstGeom prst="rect">
                <a:avLst/>
              </a:prstGeom>
              <a:blipFill>
                <a:blip r:embed="rId4"/>
                <a:stretch>
                  <a:fillRect l="-1547" t="-6627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903" y="2815416"/>
                <a:ext cx="8784200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𝑞𝑢𝑎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𝑆𝐵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trung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" y="2815416"/>
                <a:ext cx="8784200" cy="1053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93239" y="3419727"/>
                <a:ext cx="7354484" cy="1120750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𝐴𝐵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𝑆𝐴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nl-NL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𝐵𝐶</m:t>
                    </m:r>
                    <m:r>
                      <a:rPr lang="en-US" sz="2800" i="1">
                        <a:latin typeface="Cambria Math"/>
                      </a:rPr>
                      <m:t>⊥</m:t>
                    </m:r>
                    <m:r>
                      <a:rPr lang="en-US" sz="2800" i="1">
                        <a:latin typeface="Cambria Math"/>
                      </a:rPr>
                      <m:t>𝑆𝐵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9" y="3419727"/>
                <a:ext cx="7354484" cy="1120750"/>
              </a:xfrm>
              <a:prstGeom prst="rect">
                <a:avLst/>
              </a:prstGeom>
              <a:blipFill>
                <a:blip r:embed="rId6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74487" y="4707555"/>
                <a:ext cx="630493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𝑞𝑢𝑎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nl-NL" sz="280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2800" i="1" dirty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7" y="4707555"/>
                <a:ext cx="6304931" cy="1053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31419" y="5601241"/>
                <a:ext cx="6477094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𝑆𝐵𝐶</m:t>
                        </m: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8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𝑞𝑢𝑎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𝑀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nl-NL" sz="2800" dirty="0"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2800" i="1" dirty="0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𝐵𝐶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9" y="5601241"/>
                <a:ext cx="6477094" cy="1053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9742566" y="1964375"/>
                <a:ext cx="2803969" cy="1475141"/>
              </a:xfrm>
              <a:prstGeom prst="rect">
                <a:avLst/>
              </a:prstGeom>
              <a:noFill/>
            </p:spPr>
            <p:txBody>
              <a:bodyPr wrap="square" lIns="91433" tIns="45717" rIns="91433" bIns="45717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99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799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566" y="1964375"/>
                <a:ext cx="2803969" cy="1475141"/>
              </a:xfrm>
              <a:prstGeom prst="rect">
                <a:avLst/>
              </a:prstGeom>
              <a:blipFill>
                <a:blip r:embed="rId9"/>
                <a:stretch>
                  <a:fillRect l="-4348" t="-4132" b="-8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9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05" grpId="0" animBg="1"/>
      <p:bldP spid="62" grpId="0" animBg="1"/>
      <p:bldP spid="67" grpId="0" animBg="1"/>
      <p:bldP spid="78" grpId="0" animBg="1"/>
      <p:bldP spid="79" grpId="0" animBg="1"/>
      <p:bldP spid="70" grpId="0"/>
      <p:bldP spid="3" grpId="0"/>
      <p:bldP spid="75" grpId="0"/>
      <p:bldP spid="81" grpId="0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3837" y="1853027"/>
            <a:ext cx="11926984" cy="4725466"/>
            <a:chOff x="184495" y="3387432"/>
            <a:chExt cx="11926984" cy="533527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26560"/>
              <a:ext cx="11926984" cy="489614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2"/>
              <a:ext cx="2342697" cy="456060"/>
              <a:chOff x="1275608" y="5787312"/>
              <a:chExt cx="4592536" cy="8286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165685"/>
                <a:ext cx="828633" cy="40718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A34BBF43-355A-418E-9779-93AE2AD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04" y="1853026"/>
            <a:ext cx="1841898" cy="496817"/>
          </a:xfrm>
        </p:spPr>
        <p:txBody>
          <a:bodyPr>
            <a:normAutofit/>
          </a:bodyPr>
          <a:lstStyle/>
          <a:p>
            <a:pPr algn="ctr"/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66DB2A-A315-4A0C-BFF2-917620640F89}"/>
                  </a:ext>
                </a:extLst>
              </p:cNvPr>
              <p:cNvSpPr txBox="1"/>
              <p:nvPr/>
            </p:nvSpPr>
            <p:spPr>
              <a:xfrm>
                <a:off x="5643330" y="2342095"/>
                <a:ext cx="6599999" cy="102047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b) 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a, b 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phân biệt và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eqAr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∕∕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66DB2A-A315-4A0C-BFF2-917620640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330" y="2342095"/>
                <a:ext cx="6599999" cy="1020472"/>
              </a:xfrm>
              <a:prstGeom prst="rect">
                <a:avLst/>
              </a:prstGeom>
              <a:blipFill>
                <a:blip r:embed="rId2"/>
                <a:stretch>
                  <a:fillRect l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93133F-554A-45CD-8D5C-8252652968C7}"/>
                  </a:ext>
                </a:extLst>
              </p:cNvPr>
              <p:cNvSpPr txBox="1"/>
              <p:nvPr/>
            </p:nvSpPr>
            <p:spPr>
              <a:xfrm>
                <a:off x="355366" y="2257572"/>
                <a:ext cx="3980623" cy="116775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∕∕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93133F-554A-45CD-8D5C-825265296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6" y="2257572"/>
                <a:ext cx="3980623" cy="1167756"/>
              </a:xfrm>
              <a:prstGeom prst="rect">
                <a:avLst/>
              </a:prstGeom>
              <a:blipFill>
                <a:blip r:embed="rId3"/>
                <a:stretch>
                  <a:fillRect l="-4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FD1DAB1-8176-4924-B25D-B9444388F981}"/>
              </a:ext>
            </a:extLst>
          </p:cNvPr>
          <p:cNvGrpSpPr/>
          <p:nvPr/>
        </p:nvGrpSpPr>
        <p:grpSpPr>
          <a:xfrm>
            <a:off x="539446" y="3425328"/>
            <a:ext cx="4439453" cy="2791871"/>
            <a:chOff x="355609" y="3588599"/>
            <a:chExt cx="4439453" cy="27918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05F30B-ABC2-47CE-B304-1FEE6EE30014}"/>
                </a:ext>
              </a:extLst>
            </p:cNvPr>
            <p:cNvGrpSpPr/>
            <p:nvPr/>
          </p:nvGrpSpPr>
          <p:grpSpPr>
            <a:xfrm>
              <a:off x="355609" y="4491244"/>
              <a:ext cx="4439453" cy="1347227"/>
              <a:chOff x="7571549" y="2894167"/>
              <a:chExt cx="4324350" cy="1155628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2783D753-9289-41FD-B8DE-CBE36FBA84DC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FF1EBC5-B682-425B-A12C-23BAA11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7673284" y="3488103"/>
                    <a:ext cx="652720" cy="56169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="" xmlns:a16="http://schemas.microsoft.com/office/drawing/2014/main" id="{FFF1EBC5-B682-425B-A12C-23BAA11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3284" y="3488103"/>
                    <a:ext cx="652720" cy="5616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963" r="-3636" b="-175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85BCCF-E657-4E4F-BD2E-C56BF82A5E95}"/>
                </a:ext>
              </a:extLst>
            </p:cNvPr>
            <p:cNvGrpSpPr/>
            <p:nvPr/>
          </p:nvGrpSpPr>
          <p:grpSpPr>
            <a:xfrm>
              <a:off x="1575157" y="3690195"/>
              <a:ext cx="425953" cy="2690275"/>
              <a:chOff x="9277659" y="2159529"/>
              <a:chExt cx="360482" cy="23628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60A3F44-8FDA-41B8-ADE2-00E48CEB6DB1}"/>
                  </a:ext>
                </a:extLst>
              </p:cNvPr>
              <p:cNvGrpSpPr/>
              <p:nvPr/>
            </p:nvGrpSpPr>
            <p:grpSpPr>
              <a:xfrm>
                <a:off x="9277659" y="2159529"/>
                <a:ext cx="348401" cy="2362860"/>
                <a:chOff x="10430364" y="2454650"/>
                <a:chExt cx="214313" cy="1937775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B1B3D64-C64E-4FD3-A0C4-8DC83C054D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2675539"/>
                  <a:ext cx="0" cy="726076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9976CDCA-5C65-42B6-BDB0-59C691778FCC}"/>
                    </a:ext>
                  </a:extLst>
                </p:cNvPr>
                <p:cNvCxnSpPr/>
                <p:nvPr/>
              </p:nvCxnSpPr>
              <p:spPr>
                <a:xfrm>
                  <a:off x="10619185" y="3401616"/>
                  <a:ext cx="0" cy="385763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35C78B6-804F-4C7D-B526-147F733709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3869186"/>
                  <a:ext cx="0" cy="523239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37BD47B-94ED-49B5-844E-E92DE672405B}"/>
                    </a:ext>
                  </a:extLst>
                </p:cNvPr>
                <p:cNvSpPr txBox="1"/>
                <p:nvPr/>
              </p:nvSpPr>
              <p:spPr>
                <a:xfrm>
                  <a:off x="10430364" y="2454650"/>
                  <a:ext cx="214313" cy="46064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r>
                    <a:rPr lang="en-US" sz="3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9C54552-D0DE-447B-9BAB-5A8A2EFD4158}"/>
                  </a:ext>
                </a:extLst>
              </p:cNvPr>
              <p:cNvSpPr/>
              <p:nvPr/>
            </p:nvSpPr>
            <p:spPr>
              <a:xfrm>
                <a:off x="9528604" y="3348537"/>
                <a:ext cx="109537" cy="1095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FA18432-3332-4D64-9238-D931CB9CAB6D}"/>
                </a:ext>
              </a:extLst>
            </p:cNvPr>
            <p:cNvGrpSpPr/>
            <p:nvPr/>
          </p:nvGrpSpPr>
          <p:grpSpPr>
            <a:xfrm>
              <a:off x="2892374" y="3588599"/>
              <a:ext cx="488224" cy="2531527"/>
              <a:chOff x="9233724" y="2057216"/>
              <a:chExt cx="404417" cy="2375080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6AB59D6-E78A-4643-B3F9-F600F18C74CD}"/>
                  </a:ext>
                </a:extLst>
              </p:cNvPr>
              <p:cNvGrpSpPr/>
              <p:nvPr/>
            </p:nvGrpSpPr>
            <p:grpSpPr>
              <a:xfrm>
                <a:off x="9233724" y="2057216"/>
                <a:ext cx="350918" cy="2375080"/>
                <a:chOff x="10403324" y="2370748"/>
                <a:chExt cx="215861" cy="1947796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846E071B-5403-4A23-A339-66D1D44B9D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2585635"/>
                  <a:ext cx="0" cy="8159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0CF71549-676B-4216-912B-B05ABAC1DD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3401616"/>
                  <a:ext cx="0" cy="54412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C327B38-418B-4098-9584-7B0B45CE0DB6}"/>
                    </a:ext>
                  </a:extLst>
                </p:cNvPr>
                <p:cNvCxnSpPr/>
                <p:nvPr/>
              </p:nvCxnSpPr>
              <p:spPr>
                <a:xfrm>
                  <a:off x="10619185" y="3986360"/>
                  <a:ext cx="0" cy="33218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1B6FA5E2-FF25-4CDA-B79E-E060A3A52FAB}"/>
                    </a:ext>
                  </a:extLst>
                </p:cNvPr>
                <p:cNvSpPr txBox="1"/>
                <p:nvPr/>
              </p:nvSpPr>
              <p:spPr>
                <a:xfrm>
                  <a:off x="10403324" y="2370748"/>
                  <a:ext cx="214313" cy="46064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r>
                    <a:rPr lang="en-US" sz="3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921008F-68CA-4119-9336-770C1CEB3A94}"/>
                  </a:ext>
                </a:extLst>
              </p:cNvPr>
              <p:cNvSpPr/>
              <p:nvPr/>
            </p:nvSpPr>
            <p:spPr>
              <a:xfrm>
                <a:off x="9528604" y="3348537"/>
                <a:ext cx="109537" cy="1095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41374F-C77F-4671-A688-82DD6C471943}"/>
              </a:ext>
            </a:extLst>
          </p:cNvPr>
          <p:cNvGrpSpPr/>
          <p:nvPr/>
        </p:nvGrpSpPr>
        <p:grpSpPr>
          <a:xfrm>
            <a:off x="6581279" y="3569029"/>
            <a:ext cx="4439453" cy="2791871"/>
            <a:chOff x="6527809" y="3740999"/>
            <a:chExt cx="4439453" cy="2791871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D865CB2-3143-4089-B8D5-4AD6B8552B5C}"/>
                </a:ext>
              </a:extLst>
            </p:cNvPr>
            <p:cNvGrpSpPr/>
            <p:nvPr/>
          </p:nvGrpSpPr>
          <p:grpSpPr>
            <a:xfrm>
              <a:off x="6527809" y="4643644"/>
              <a:ext cx="4439453" cy="1347227"/>
              <a:chOff x="7571549" y="2894167"/>
              <a:chExt cx="4324350" cy="1155628"/>
            </a:xfrm>
          </p:grpSpPr>
          <p:sp>
            <p:nvSpPr>
              <p:cNvPr id="112" name="Parallelogram 111">
                <a:extLst>
                  <a:ext uri="{FF2B5EF4-FFF2-40B4-BE49-F238E27FC236}">
                    <a16:creationId xmlns:a16="http://schemas.microsoft.com/office/drawing/2014/main" id="{21A9515F-FC6E-44FD-A623-FB114C1C3E8A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BC8860C4-F117-43D2-A1C3-03867DA1F49E}"/>
                      </a:ext>
                    </a:extLst>
                  </p:cNvPr>
                  <p:cNvSpPr txBox="1"/>
                  <p:nvPr/>
                </p:nvSpPr>
                <p:spPr>
                  <a:xfrm>
                    <a:off x="7673284" y="3488103"/>
                    <a:ext cx="652720" cy="56169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="" xmlns:a16="http://schemas.microsoft.com/office/drawing/2014/main" id="{BC8860C4-F117-43D2-A1C3-03867DA1F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3284" y="3488103"/>
                    <a:ext cx="652720" cy="5616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2963" r="-3636" b="-175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1BD3462-89A7-4354-AE79-F027A9B7E663}"/>
                </a:ext>
              </a:extLst>
            </p:cNvPr>
            <p:cNvGrpSpPr/>
            <p:nvPr/>
          </p:nvGrpSpPr>
          <p:grpSpPr>
            <a:xfrm>
              <a:off x="7747357" y="3842595"/>
              <a:ext cx="425953" cy="2690275"/>
              <a:chOff x="9277659" y="2159529"/>
              <a:chExt cx="360482" cy="236286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C390FB8-E537-4271-9F0C-ECDBAC4665E8}"/>
                  </a:ext>
                </a:extLst>
              </p:cNvPr>
              <p:cNvGrpSpPr/>
              <p:nvPr/>
            </p:nvGrpSpPr>
            <p:grpSpPr>
              <a:xfrm>
                <a:off x="9277659" y="2159529"/>
                <a:ext cx="348401" cy="2362860"/>
                <a:chOff x="10426857" y="2356957"/>
                <a:chExt cx="214313" cy="1937775"/>
              </a:xfrm>
            </p:grpSpPr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BA8AD00F-E824-4B57-9583-04B8A426819A}"/>
                    </a:ext>
                  </a:extLst>
                </p:cNvPr>
                <p:cNvGrpSpPr/>
                <p:nvPr/>
              </p:nvGrpSpPr>
              <p:grpSpPr>
                <a:xfrm>
                  <a:off x="10426857" y="2356957"/>
                  <a:ext cx="214313" cy="1937775"/>
                  <a:chOff x="10430364" y="2454650"/>
                  <a:chExt cx="214313" cy="1937775"/>
                </a:xfrm>
              </p:grpSpPr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EBF9F15D-4D17-41B4-8141-0DB2BF910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19185" y="2675539"/>
                    <a:ext cx="0" cy="726076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891EAC1D-3FF6-4F93-A159-83368AAB30F0}"/>
                      </a:ext>
                    </a:extLst>
                  </p:cNvPr>
                  <p:cNvCxnSpPr/>
                  <p:nvPr/>
                </p:nvCxnSpPr>
                <p:spPr>
                  <a:xfrm>
                    <a:off x="10619185" y="3401616"/>
                    <a:ext cx="0" cy="38576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89B21C69-5D90-4A79-BC69-4E3057723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19185" y="3869186"/>
                    <a:ext cx="0" cy="523239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E8FCE0F4-B2B0-49D8-A102-0FF788B2609C}"/>
                      </a:ext>
                    </a:extLst>
                  </p:cNvPr>
                  <p:cNvSpPr txBox="1"/>
                  <p:nvPr/>
                </p:nvSpPr>
                <p:spPr>
                  <a:xfrm>
                    <a:off x="10430364" y="2454650"/>
                    <a:ext cx="214313" cy="46064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r>
                      <a: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96C2D09F-E301-4D8D-B071-6DF1D6BE4E58}"/>
                    </a:ext>
                  </a:extLst>
                </p:cNvPr>
                <p:cNvGrpSpPr/>
                <p:nvPr/>
              </p:nvGrpSpPr>
              <p:grpSpPr>
                <a:xfrm>
                  <a:off x="10506974" y="3262240"/>
                  <a:ext cx="108704" cy="128622"/>
                  <a:chOff x="6143223" y="2149454"/>
                  <a:chExt cx="108704" cy="128622"/>
                </a:xfrm>
              </p:grpSpPr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77B06FDF-FB50-4C3F-8407-25FC424162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48166" y="2152124"/>
                    <a:ext cx="103761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7244DED8-9E26-46F1-A7DF-C69BFE033C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43223" y="2149454"/>
                    <a:ext cx="0" cy="128622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EBB81B7-F844-440B-978B-2B5EB31C2186}"/>
                  </a:ext>
                </a:extLst>
              </p:cNvPr>
              <p:cNvSpPr/>
              <p:nvPr/>
            </p:nvSpPr>
            <p:spPr>
              <a:xfrm>
                <a:off x="9528604" y="3348537"/>
                <a:ext cx="109537" cy="1095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FCBD846-12D9-498D-8F61-6F0055230F59}"/>
                </a:ext>
              </a:extLst>
            </p:cNvPr>
            <p:cNvGrpSpPr/>
            <p:nvPr/>
          </p:nvGrpSpPr>
          <p:grpSpPr>
            <a:xfrm>
              <a:off x="9064574" y="3740999"/>
              <a:ext cx="488224" cy="2531527"/>
              <a:chOff x="9233724" y="2057216"/>
              <a:chExt cx="404417" cy="237508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3A22571F-D8C5-4A32-B88E-74A6CAB95DE9}"/>
                  </a:ext>
                </a:extLst>
              </p:cNvPr>
              <p:cNvGrpSpPr/>
              <p:nvPr/>
            </p:nvGrpSpPr>
            <p:grpSpPr>
              <a:xfrm>
                <a:off x="9233724" y="2057216"/>
                <a:ext cx="350918" cy="2375080"/>
                <a:chOff x="10399817" y="2273055"/>
                <a:chExt cx="215861" cy="1947796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88EB25FF-8B73-4B84-8C31-2A6117490234}"/>
                    </a:ext>
                  </a:extLst>
                </p:cNvPr>
                <p:cNvGrpSpPr/>
                <p:nvPr/>
              </p:nvGrpSpPr>
              <p:grpSpPr>
                <a:xfrm>
                  <a:off x="10399817" y="2273055"/>
                  <a:ext cx="215861" cy="1947796"/>
                  <a:chOff x="10403324" y="2370748"/>
                  <a:chExt cx="215861" cy="1947796"/>
                </a:xfrm>
              </p:grpSpPr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74344B29-E4EB-474D-ABE3-406B74FB46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19185" y="2585635"/>
                    <a:ext cx="0" cy="81598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082F76C3-A950-4060-8A73-2E05E96EC7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19185" y="3401616"/>
                    <a:ext cx="0" cy="544126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484B7B87-0B40-4108-A95D-BC57C0877DF2}"/>
                      </a:ext>
                    </a:extLst>
                  </p:cNvPr>
                  <p:cNvCxnSpPr/>
                  <p:nvPr/>
                </p:nvCxnSpPr>
                <p:spPr>
                  <a:xfrm>
                    <a:off x="10619185" y="3986360"/>
                    <a:ext cx="0" cy="33218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FF01D01E-7B2D-4DE0-8AC0-DD2216C30B5F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3324" y="2370748"/>
                    <a:ext cx="214313" cy="46064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r>
                      <a: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EE3F2630-50EB-4B7F-82D9-E78CB829048D}"/>
                    </a:ext>
                  </a:extLst>
                </p:cNvPr>
                <p:cNvGrpSpPr/>
                <p:nvPr/>
              </p:nvGrpSpPr>
              <p:grpSpPr>
                <a:xfrm>
                  <a:off x="10506974" y="3255379"/>
                  <a:ext cx="108704" cy="128622"/>
                  <a:chOff x="6143223" y="2142593"/>
                  <a:chExt cx="108704" cy="128622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3FA3FF48-D68C-43B5-98E5-48B922EF33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48166" y="2152124"/>
                    <a:ext cx="103761" cy="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57F0147C-7C16-4B67-9FBF-3B04473E93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43223" y="2142593"/>
                    <a:ext cx="0" cy="128622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6193309-5E64-4519-8D43-F4A293EC21DB}"/>
                  </a:ext>
                </a:extLst>
              </p:cNvPr>
              <p:cNvSpPr/>
              <p:nvPr/>
            </p:nvSpPr>
            <p:spPr>
              <a:xfrm>
                <a:off x="9528604" y="3348537"/>
                <a:ext cx="109537" cy="1095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25C606-D833-4B2C-B33A-060D0B535ED5}"/>
              </a:ext>
            </a:extLst>
          </p:cNvPr>
          <p:cNvGrpSpPr/>
          <p:nvPr/>
        </p:nvGrpSpPr>
        <p:grpSpPr>
          <a:xfrm>
            <a:off x="3297035" y="4693990"/>
            <a:ext cx="203636" cy="167168"/>
            <a:chOff x="5779376" y="5017714"/>
            <a:chExt cx="203636" cy="167168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68ACE38-C4F0-4DE3-80EB-EAF8859518B2}"/>
                </a:ext>
              </a:extLst>
            </p:cNvPr>
            <p:cNvCxnSpPr>
              <a:cxnSpLocks/>
            </p:cNvCxnSpPr>
            <p:nvPr/>
          </p:nvCxnSpPr>
          <p:spPr>
            <a:xfrm>
              <a:off x="5788725" y="5017714"/>
              <a:ext cx="0" cy="16716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ADA4316-DE2F-4D87-9B68-9588456F34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9376" y="5030101"/>
              <a:ext cx="20363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28E55BD-A7BF-493E-8130-1787AC6065E4}"/>
              </a:ext>
            </a:extLst>
          </p:cNvPr>
          <p:cNvGrpSpPr/>
          <p:nvPr/>
        </p:nvGrpSpPr>
        <p:grpSpPr>
          <a:xfrm>
            <a:off x="1904731" y="4777574"/>
            <a:ext cx="203636" cy="167168"/>
            <a:chOff x="5779376" y="5017714"/>
            <a:chExt cx="203636" cy="16716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103402B-838F-404D-B6E5-D9ED604FF9BD}"/>
                </a:ext>
              </a:extLst>
            </p:cNvPr>
            <p:cNvCxnSpPr>
              <a:cxnSpLocks/>
            </p:cNvCxnSpPr>
            <p:nvPr/>
          </p:nvCxnSpPr>
          <p:spPr>
            <a:xfrm>
              <a:off x="5788725" y="5017714"/>
              <a:ext cx="0" cy="16716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00C00C6-D715-44FC-9AA2-858D83CD8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9376" y="5030101"/>
              <a:ext cx="20363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Freeform 20">
            <a:extLst>
              <a:ext uri="{FF2B5EF4-FFF2-40B4-BE49-F238E27FC236}">
                <a16:creationId xmlns:a16="http://schemas.microsoft.com/office/drawing/2014/main" id="{C1A39C50-E87B-4551-A36F-4D9F9EAC32BD}"/>
              </a:ext>
            </a:extLst>
          </p:cNvPr>
          <p:cNvSpPr>
            <a:spLocks/>
          </p:cNvSpPr>
          <p:nvPr/>
        </p:nvSpPr>
        <p:spPr bwMode="auto">
          <a:xfrm>
            <a:off x="56857" y="692932"/>
            <a:ext cx="12135143" cy="800419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449BC-6F60-40F8-ACE2-253DC9A702D2}"/>
              </a:ext>
            </a:extLst>
          </p:cNvPr>
          <p:cNvCxnSpPr/>
          <p:nvPr/>
        </p:nvCxnSpPr>
        <p:spPr>
          <a:xfrm>
            <a:off x="5406766" y="2240315"/>
            <a:ext cx="0" cy="4338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6943297-51E6-4756-AABA-ED4E6F7F3815}"/>
              </a:ext>
            </a:extLst>
          </p:cNvPr>
          <p:cNvSpPr txBox="1"/>
          <p:nvPr/>
        </p:nvSpPr>
        <p:spPr>
          <a:xfrm>
            <a:off x="468130" y="639026"/>
            <a:ext cx="1151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IV.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phẳng</a:t>
            </a:r>
            <a:endParaRPr lang="en-US" sz="2667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Freeform 52">
            <a:extLst>
              <a:ext uri="{FF2B5EF4-FFF2-40B4-BE49-F238E27FC236}">
                <a16:creationId xmlns:a16="http://schemas.microsoft.com/office/drawing/2014/main" id="{A1F729A4-72C9-48C0-87F3-8562A2227CF1}"/>
              </a:ext>
            </a:extLst>
          </p:cNvPr>
          <p:cNvSpPr>
            <a:spLocks noEditPoints="1"/>
          </p:cNvSpPr>
          <p:nvPr/>
        </p:nvSpPr>
        <p:spPr bwMode="auto">
          <a:xfrm>
            <a:off x="203200" y="1063568"/>
            <a:ext cx="321435" cy="240656"/>
          </a:xfrm>
          <a:custGeom>
            <a:avLst/>
            <a:gdLst>
              <a:gd name="T0" fmla="*/ 98 w 210"/>
              <a:gd name="T1" fmla="*/ 12 h 153"/>
              <a:gd name="T2" fmla="*/ 105 w 210"/>
              <a:gd name="T3" fmla="*/ 18 h 153"/>
              <a:gd name="T4" fmla="*/ 37 w 210"/>
              <a:gd name="T5" fmla="*/ 86 h 153"/>
              <a:gd name="T6" fmla="*/ 43 w 210"/>
              <a:gd name="T7" fmla="*/ 92 h 153"/>
              <a:gd name="T8" fmla="*/ 110 w 210"/>
              <a:gd name="T9" fmla="*/ 24 h 153"/>
              <a:gd name="T10" fmla="*/ 118 w 210"/>
              <a:gd name="T11" fmla="*/ 31 h 153"/>
              <a:gd name="T12" fmla="*/ 50 w 210"/>
              <a:gd name="T13" fmla="*/ 99 h 153"/>
              <a:gd name="T14" fmla="*/ 55 w 210"/>
              <a:gd name="T15" fmla="*/ 104 h 153"/>
              <a:gd name="T16" fmla="*/ 123 w 210"/>
              <a:gd name="T17" fmla="*/ 36 h 153"/>
              <a:gd name="T18" fmla="*/ 130 w 210"/>
              <a:gd name="T19" fmla="*/ 43 h 153"/>
              <a:gd name="T20" fmla="*/ 62 w 210"/>
              <a:gd name="T21" fmla="*/ 111 h 153"/>
              <a:gd name="T22" fmla="*/ 68 w 210"/>
              <a:gd name="T23" fmla="*/ 116 h 153"/>
              <a:gd name="T24" fmla="*/ 135 w 210"/>
              <a:gd name="T25" fmla="*/ 49 h 153"/>
              <a:gd name="T26" fmla="*/ 142 w 210"/>
              <a:gd name="T27" fmla="*/ 55 h 153"/>
              <a:gd name="T28" fmla="*/ 115 w 210"/>
              <a:gd name="T29" fmla="*/ 82 h 153"/>
              <a:gd name="T30" fmla="*/ 198 w 210"/>
              <a:gd name="T31" fmla="*/ 82 h 153"/>
              <a:gd name="T32" fmla="*/ 198 w 210"/>
              <a:gd name="T33" fmla="*/ 93 h 153"/>
              <a:gd name="T34" fmla="*/ 113 w 210"/>
              <a:gd name="T35" fmla="*/ 93 h 153"/>
              <a:gd name="T36" fmla="*/ 113 w 210"/>
              <a:gd name="T37" fmla="*/ 84 h 153"/>
              <a:gd name="T38" fmla="*/ 69 w 210"/>
              <a:gd name="T39" fmla="*/ 128 h 153"/>
              <a:gd name="T40" fmla="*/ 18 w 210"/>
              <a:gd name="T41" fmla="*/ 141 h 153"/>
              <a:gd name="T42" fmla="*/ 13 w 210"/>
              <a:gd name="T43" fmla="*/ 136 h 153"/>
              <a:gd name="T44" fmla="*/ 26 w 210"/>
              <a:gd name="T45" fmla="*/ 85 h 153"/>
              <a:gd name="T46" fmla="*/ 98 w 210"/>
              <a:gd name="T47" fmla="*/ 12 h 153"/>
              <a:gd name="T48" fmla="*/ 21 w 210"/>
              <a:gd name="T49" fmla="*/ 133 h 153"/>
              <a:gd name="T50" fmla="*/ 62 w 210"/>
              <a:gd name="T51" fmla="*/ 122 h 153"/>
              <a:gd name="T52" fmla="*/ 32 w 210"/>
              <a:gd name="T53" fmla="*/ 91 h 153"/>
              <a:gd name="T54" fmla="*/ 21 w 210"/>
              <a:gd name="T55" fmla="*/ 133 h 153"/>
              <a:gd name="T56" fmla="*/ 98 w 210"/>
              <a:gd name="T57" fmla="*/ 0 h 153"/>
              <a:gd name="T58" fmla="*/ 98 w 210"/>
              <a:gd name="T59" fmla="*/ 0 h 153"/>
              <a:gd name="T60" fmla="*/ 90 w 210"/>
              <a:gd name="T61" fmla="*/ 3 h 153"/>
              <a:gd name="T62" fmla="*/ 17 w 210"/>
              <a:gd name="T63" fmla="*/ 76 h 153"/>
              <a:gd name="T64" fmla="*/ 14 w 210"/>
              <a:gd name="T65" fmla="*/ 82 h 153"/>
              <a:gd name="T66" fmla="*/ 1 w 210"/>
              <a:gd name="T67" fmla="*/ 133 h 153"/>
              <a:gd name="T68" fmla="*/ 4 w 210"/>
              <a:gd name="T69" fmla="*/ 145 h 153"/>
              <a:gd name="T70" fmla="*/ 10 w 210"/>
              <a:gd name="T71" fmla="*/ 150 h 153"/>
              <a:gd name="T72" fmla="*/ 18 w 210"/>
              <a:gd name="T73" fmla="*/ 153 h 153"/>
              <a:gd name="T74" fmla="*/ 21 w 210"/>
              <a:gd name="T75" fmla="*/ 153 h 153"/>
              <a:gd name="T76" fmla="*/ 72 w 210"/>
              <a:gd name="T77" fmla="*/ 140 h 153"/>
              <a:gd name="T78" fmla="*/ 77 w 210"/>
              <a:gd name="T79" fmla="*/ 137 h 153"/>
              <a:gd name="T80" fmla="*/ 109 w 210"/>
              <a:gd name="T81" fmla="*/ 105 h 153"/>
              <a:gd name="T82" fmla="*/ 113 w 210"/>
              <a:gd name="T83" fmla="*/ 105 h 153"/>
              <a:gd name="T84" fmla="*/ 198 w 210"/>
              <a:gd name="T85" fmla="*/ 105 h 153"/>
              <a:gd name="T86" fmla="*/ 210 w 210"/>
              <a:gd name="T87" fmla="*/ 93 h 153"/>
              <a:gd name="T88" fmla="*/ 210 w 210"/>
              <a:gd name="T89" fmla="*/ 82 h 153"/>
              <a:gd name="T90" fmla="*/ 198 w 210"/>
              <a:gd name="T91" fmla="*/ 70 h 153"/>
              <a:gd name="T92" fmla="*/ 144 w 210"/>
              <a:gd name="T93" fmla="*/ 70 h 153"/>
              <a:gd name="T94" fmla="*/ 150 w 210"/>
              <a:gd name="T95" fmla="*/ 64 h 153"/>
              <a:gd name="T96" fmla="*/ 154 w 210"/>
              <a:gd name="T97" fmla="*/ 55 h 153"/>
              <a:gd name="T98" fmla="*/ 150 w 210"/>
              <a:gd name="T99" fmla="*/ 47 h 153"/>
              <a:gd name="T100" fmla="*/ 144 w 210"/>
              <a:gd name="T101" fmla="*/ 40 h 153"/>
              <a:gd name="T102" fmla="*/ 140 w 210"/>
              <a:gd name="T103" fmla="*/ 38 h 153"/>
              <a:gd name="T104" fmla="*/ 138 w 210"/>
              <a:gd name="T105" fmla="*/ 35 h 153"/>
              <a:gd name="T106" fmla="*/ 131 w 210"/>
              <a:gd name="T107" fmla="*/ 28 h 153"/>
              <a:gd name="T108" fmla="*/ 128 w 210"/>
              <a:gd name="T109" fmla="*/ 25 h 153"/>
              <a:gd name="T110" fmla="*/ 126 w 210"/>
              <a:gd name="T111" fmla="*/ 22 h 153"/>
              <a:gd name="T112" fmla="*/ 119 w 210"/>
              <a:gd name="T113" fmla="*/ 15 h 153"/>
              <a:gd name="T114" fmla="*/ 116 w 210"/>
              <a:gd name="T115" fmla="*/ 13 h 153"/>
              <a:gd name="T116" fmla="*/ 113 w 210"/>
              <a:gd name="T117" fmla="*/ 10 h 153"/>
              <a:gd name="T118" fmla="*/ 107 w 210"/>
              <a:gd name="T119" fmla="*/ 3 h 153"/>
              <a:gd name="T120" fmla="*/ 98 w 210"/>
              <a:gd name="T1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" h="153">
                <a:moveTo>
                  <a:pt x="98" y="12"/>
                </a:moveTo>
                <a:cubicBezTo>
                  <a:pt x="105" y="18"/>
                  <a:pt x="105" y="18"/>
                  <a:pt x="105" y="18"/>
                </a:cubicBezTo>
                <a:cubicBezTo>
                  <a:pt x="37" y="86"/>
                  <a:pt x="37" y="86"/>
                  <a:pt x="37" y="86"/>
                </a:cubicBezTo>
                <a:cubicBezTo>
                  <a:pt x="43" y="92"/>
                  <a:pt x="43" y="92"/>
                  <a:pt x="43" y="92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50" y="99"/>
                  <a:pt x="50" y="99"/>
                  <a:pt x="50" y="99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135" y="49"/>
                  <a:pt x="135" y="49"/>
                  <a:pt x="135" y="49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98" y="82"/>
                  <a:pt x="198" y="82"/>
                  <a:pt x="198" y="82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26" y="85"/>
                  <a:pt x="26" y="85"/>
                  <a:pt x="26" y="85"/>
                </a:cubicBezTo>
                <a:cubicBezTo>
                  <a:pt x="98" y="12"/>
                  <a:pt x="98" y="12"/>
                  <a:pt x="98" y="12"/>
                </a:cubicBezTo>
                <a:moveTo>
                  <a:pt x="21" y="133"/>
                </a:moveTo>
                <a:cubicBezTo>
                  <a:pt x="62" y="122"/>
                  <a:pt x="62" y="122"/>
                  <a:pt x="62" y="122"/>
                </a:cubicBezTo>
                <a:cubicBezTo>
                  <a:pt x="32" y="91"/>
                  <a:pt x="32" y="91"/>
                  <a:pt x="32" y="91"/>
                </a:cubicBezTo>
                <a:cubicBezTo>
                  <a:pt x="21" y="133"/>
                  <a:pt x="21" y="133"/>
                  <a:pt x="21" y="133"/>
                </a:cubicBezTo>
                <a:moveTo>
                  <a:pt x="98" y="0"/>
                </a:moveTo>
                <a:cubicBezTo>
                  <a:pt x="98" y="0"/>
                  <a:pt x="98" y="0"/>
                  <a:pt x="98" y="0"/>
                </a:cubicBezTo>
                <a:cubicBezTo>
                  <a:pt x="95" y="0"/>
                  <a:pt x="92" y="1"/>
                  <a:pt x="90" y="3"/>
                </a:cubicBezTo>
                <a:cubicBezTo>
                  <a:pt x="17" y="76"/>
                  <a:pt x="17" y="76"/>
                  <a:pt x="17" y="76"/>
                </a:cubicBezTo>
                <a:cubicBezTo>
                  <a:pt x="16" y="78"/>
                  <a:pt x="15" y="80"/>
                  <a:pt x="14" y="82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7"/>
                  <a:pt x="1" y="142"/>
                  <a:pt x="4" y="145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2" y="152"/>
                  <a:pt x="15" y="153"/>
                  <a:pt x="18" y="153"/>
                </a:cubicBezTo>
                <a:cubicBezTo>
                  <a:pt x="19" y="153"/>
                  <a:pt x="20" y="153"/>
                  <a:pt x="21" y="153"/>
                </a:cubicBezTo>
                <a:cubicBezTo>
                  <a:pt x="72" y="140"/>
                  <a:pt x="72" y="140"/>
                  <a:pt x="72" y="140"/>
                </a:cubicBezTo>
                <a:cubicBezTo>
                  <a:pt x="74" y="140"/>
                  <a:pt x="76" y="138"/>
                  <a:pt x="77" y="137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1" y="105"/>
                  <a:pt x="112" y="105"/>
                  <a:pt x="113" y="105"/>
                </a:cubicBezTo>
                <a:cubicBezTo>
                  <a:pt x="198" y="105"/>
                  <a:pt x="198" y="105"/>
                  <a:pt x="198" y="105"/>
                </a:cubicBezTo>
                <a:cubicBezTo>
                  <a:pt x="205" y="105"/>
                  <a:pt x="210" y="100"/>
                  <a:pt x="210" y="93"/>
                </a:cubicBezTo>
                <a:cubicBezTo>
                  <a:pt x="210" y="82"/>
                  <a:pt x="210" y="82"/>
                  <a:pt x="210" y="82"/>
                </a:cubicBezTo>
                <a:cubicBezTo>
                  <a:pt x="210" y="75"/>
                  <a:pt x="205" y="70"/>
                  <a:pt x="198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0" y="64"/>
                  <a:pt x="150" y="64"/>
                  <a:pt x="150" y="64"/>
                </a:cubicBezTo>
                <a:cubicBezTo>
                  <a:pt x="153" y="61"/>
                  <a:pt x="154" y="58"/>
                  <a:pt x="154" y="55"/>
                </a:cubicBezTo>
                <a:cubicBezTo>
                  <a:pt x="154" y="52"/>
                  <a:pt x="152" y="49"/>
                  <a:pt x="150" y="47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3" y="39"/>
                  <a:pt x="142" y="39"/>
                  <a:pt x="140" y="38"/>
                </a:cubicBezTo>
                <a:cubicBezTo>
                  <a:pt x="140" y="37"/>
                  <a:pt x="139" y="36"/>
                  <a:pt x="138" y="35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7"/>
                  <a:pt x="129" y="26"/>
                  <a:pt x="128" y="25"/>
                </a:cubicBezTo>
                <a:cubicBezTo>
                  <a:pt x="128" y="24"/>
                  <a:pt x="127" y="23"/>
                  <a:pt x="126" y="22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8" y="14"/>
                  <a:pt x="117" y="13"/>
                  <a:pt x="116" y="13"/>
                </a:cubicBezTo>
                <a:cubicBezTo>
                  <a:pt x="115" y="12"/>
                  <a:pt x="114" y="10"/>
                  <a:pt x="113" y="10"/>
                </a:cubicBezTo>
                <a:cubicBezTo>
                  <a:pt x="107" y="3"/>
                  <a:pt x="107" y="3"/>
                  <a:pt x="107" y="3"/>
                </a:cubicBezTo>
                <a:cubicBezTo>
                  <a:pt x="105" y="1"/>
                  <a:pt x="102" y="0"/>
                  <a:pt x="98" y="0"/>
                </a:cubicBezTo>
                <a:close/>
              </a:path>
            </a:pathLst>
          </a:custGeom>
          <a:solidFill>
            <a:srgbClr val="0072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230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D189C7-EC7B-42BE-91BE-BE12FC099BE0}"/>
              </a:ext>
            </a:extLst>
          </p:cNvPr>
          <p:cNvSpPr txBox="1"/>
          <p:nvPr/>
        </p:nvSpPr>
        <p:spPr>
          <a:xfrm>
            <a:off x="1358013" y="65756"/>
            <a:ext cx="9283909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</p:spTree>
    <p:extLst>
      <p:ext uri="{BB962C8B-B14F-4D97-AF65-F5344CB8AC3E}">
        <p14:creationId xmlns:p14="http://schemas.microsoft.com/office/powerpoint/2010/main" val="8200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5"/>
    </mc:Choice>
    <mc:Fallback xmlns="">
      <p:transition spd="slow" advTm="1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8462" y="1386708"/>
            <a:ext cx="11926984" cy="5380209"/>
            <a:chOff x="184495" y="3386716"/>
            <a:chExt cx="11926984" cy="48961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86716"/>
              <a:ext cx="11926984" cy="48961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2"/>
              <a:ext cx="2342697" cy="456060"/>
              <a:chOff x="1275608" y="5787312"/>
              <a:chExt cx="4592536" cy="8286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165685"/>
                <a:ext cx="828633" cy="40718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A34BBF43-355A-418E-9779-93AE2AD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5" y="1433581"/>
            <a:ext cx="1841898" cy="496817"/>
          </a:xfrm>
        </p:spPr>
        <p:txBody>
          <a:bodyPr>
            <a:normAutofit/>
          </a:bodyPr>
          <a:lstStyle/>
          <a:p>
            <a:pPr algn="ctr"/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66DB2A-A315-4A0C-BFF2-917620640F89}"/>
                  </a:ext>
                </a:extLst>
              </p:cNvPr>
              <p:cNvSpPr txBox="1"/>
              <p:nvPr/>
            </p:nvSpPr>
            <p:spPr>
              <a:xfrm>
                <a:off x="6277852" y="1573222"/>
                <a:ext cx="6599999" cy="151291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b) Hai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α</m:t>
                        </m:r>
                      </m:e>
                    </m:d>
                    <m:r>
                      <a:rPr lang="en-US" sz="3200">
                        <a:latin typeface="Cambria Math" panose="02040503050406030204" pitchFamily="18" charset="0"/>
                        <a:cs typeface="Times New Roman" charset="0"/>
                      </a:rPr>
                      <m:t>;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β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phân biệt</a:t>
                </a:r>
                <a:endParaRPr lang="en-US" sz="3200" dirty="0" err="1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⊥(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3200" dirty="0">
                                <a:latin typeface="Times New Roman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</m:e>
                        </m:eqAr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𝛼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)∕∕(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266DB2A-A315-4A0C-BFF2-917620640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52" y="1573222"/>
                <a:ext cx="6599999" cy="1512915"/>
              </a:xfrm>
              <a:prstGeom prst="rect">
                <a:avLst/>
              </a:prstGeom>
              <a:blipFill>
                <a:blip r:embed="rId2"/>
                <a:stretch>
                  <a:fillRect l="-2678" t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2500C3A1-E2E2-4ACA-89AB-E8054C42F9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554" y="2181567"/>
                <a:ext cx="4578507" cy="9852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)∕∕(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𝛽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⊥(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𝛼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charset="0"/>
                      </a:rPr>
                      <m:t>⇒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charset="0"/>
                      </a:rPr>
                      <m:t>⊥(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)</m:t>
                    </m:r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="" xmlns:a16="http://schemas.microsoft.com/office/drawing/2014/main" id="{2500C3A1-E2E2-4ACA-89AB-E8054C42F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554" y="2181567"/>
                <a:ext cx="4578507" cy="985243"/>
              </a:xfrm>
              <a:blipFill>
                <a:blip r:embed="rId4"/>
                <a:stretch>
                  <a:fillRect l="-3462" b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CD593-3209-46A6-B425-E3AF44F1E05C}"/>
              </a:ext>
            </a:extLst>
          </p:cNvPr>
          <p:cNvGrpSpPr/>
          <p:nvPr/>
        </p:nvGrpSpPr>
        <p:grpSpPr>
          <a:xfrm>
            <a:off x="173950" y="3238945"/>
            <a:ext cx="4471828" cy="3511555"/>
            <a:chOff x="190137" y="3206945"/>
            <a:chExt cx="4471828" cy="35115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05F30B-ABC2-47CE-B304-1FEE6EE30014}"/>
                </a:ext>
              </a:extLst>
            </p:cNvPr>
            <p:cNvGrpSpPr/>
            <p:nvPr/>
          </p:nvGrpSpPr>
          <p:grpSpPr>
            <a:xfrm>
              <a:off x="222512" y="3863363"/>
              <a:ext cx="4439453" cy="1132258"/>
              <a:chOff x="7571549" y="2894167"/>
              <a:chExt cx="4324350" cy="1100332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2783D753-9289-41FD-B8DE-CBE36FBA84DC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FF1EBC5-B682-425B-A12C-23BAA1111F95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572" y="3432807"/>
                    <a:ext cx="652720" cy="56169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="" xmlns:a16="http://schemas.microsoft.com/office/drawing/2014/main" id="{FFF1EBC5-B682-425B-A12C-23BAA1111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572" y="3432807"/>
                    <a:ext cx="652720" cy="5616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4894" r="-3636" b="-351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28E55BD-A7BF-493E-8130-1787AC6065E4}"/>
                </a:ext>
              </a:extLst>
            </p:cNvPr>
            <p:cNvGrpSpPr/>
            <p:nvPr/>
          </p:nvGrpSpPr>
          <p:grpSpPr>
            <a:xfrm>
              <a:off x="1785731" y="4200098"/>
              <a:ext cx="203636" cy="167168"/>
              <a:chOff x="5779376" y="5017714"/>
              <a:chExt cx="203636" cy="16716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103402B-838F-404D-B6E5-D9ED604FF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8725" y="5017714"/>
                <a:ext cx="0" cy="16716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E00C00C6-D715-44FC-9AA2-858D83CD8A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9376" y="5030101"/>
                <a:ext cx="20363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ECD4375-E0DB-4541-A170-75F9A1421D18}"/>
                </a:ext>
              </a:extLst>
            </p:cNvPr>
            <p:cNvGrpSpPr/>
            <p:nvPr/>
          </p:nvGrpSpPr>
          <p:grpSpPr>
            <a:xfrm>
              <a:off x="190137" y="5259407"/>
              <a:ext cx="4439453" cy="1157233"/>
              <a:chOff x="7571549" y="2894167"/>
              <a:chExt cx="4324350" cy="1111375"/>
            </a:xfrm>
          </p:grpSpPr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C4306DD0-EEFB-4E17-86E8-850EC2823055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2170D60-EBCC-4869-B479-7D32DB7D1D8D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392" y="3466109"/>
                    <a:ext cx="652720" cy="539433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𝛽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="" xmlns:a16="http://schemas.microsoft.com/office/drawing/2014/main" id="{82170D60-EBCC-4869-B479-7D32DB7D1D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392" y="3466109"/>
                    <a:ext cx="652720" cy="53943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978" r="-3636" b="-376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225C606-D833-4B2C-B33A-060D0B535ED5}"/>
                </a:ext>
              </a:extLst>
            </p:cNvPr>
            <p:cNvGrpSpPr/>
            <p:nvPr/>
          </p:nvGrpSpPr>
          <p:grpSpPr>
            <a:xfrm>
              <a:off x="1795080" y="5466931"/>
              <a:ext cx="203636" cy="167168"/>
              <a:chOff x="5779376" y="5017714"/>
              <a:chExt cx="203636" cy="167168"/>
            </a:xfrm>
          </p:grpSpPr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8ACE38-C4F0-4DE3-80EB-EAF8859518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8725" y="5017714"/>
                <a:ext cx="0" cy="16716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ADA4316-DE2F-4D87-9B68-9588456F3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9376" y="5030101"/>
                <a:ext cx="20363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683FD7-14A2-47A4-BB38-FC16EBD45FAD}"/>
                </a:ext>
              </a:extLst>
            </p:cNvPr>
            <p:cNvGrpSpPr/>
            <p:nvPr/>
          </p:nvGrpSpPr>
          <p:grpSpPr>
            <a:xfrm>
              <a:off x="1669907" y="3206945"/>
              <a:ext cx="396749" cy="3511555"/>
              <a:chOff x="1669907" y="3206945"/>
              <a:chExt cx="396749" cy="351155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CF7F834-EEEB-445E-A016-559A881D986A}"/>
                  </a:ext>
                </a:extLst>
              </p:cNvPr>
              <p:cNvGrpSpPr/>
              <p:nvPr/>
            </p:nvGrpSpPr>
            <p:grpSpPr>
              <a:xfrm>
                <a:off x="1669907" y="3206945"/>
                <a:ext cx="396749" cy="3511555"/>
                <a:chOff x="1624013" y="3539639"/>
                <a:chExt cx="411678" cy="3511555"/>
              </a:xfrm>
            </p:grpSpPr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484B7B87-0B40-4108-A95D-BC57C0877DF2}"/>
                    </a:ext>
                  </a:extLst>
                </p:cNvPr>
                <p:cNvCxnSpPr/>
                <p:nvPr/>
              </p:nvCxnSpPr>
              <p:spPr>
                <a:xfrm>
                  <a:off x="1967587" y="6619458"/>
                  <a:ext cx="0" cy="431736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F85BCCF-E657-4E4F-BD2E-C56BF82A5E95}"/>
                    </a:ext>
                  </a:extLst>
                </p:cNvPr>
                <p:cNvGrpSpPr/>
                <p:nvPr/>
              </p:nvGrpSpPr>
              <p:grpSpPr>
                <a:xfrm>
                  <a:off x="1624013" y="3539639"/>
                  <a:ext cx="411678" cy="2431915"/>
                  <a:chOff x="9289740" y="2386445"/>
                  <a:chExt cx="348401" cy="2135943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360A3F44-8FDA-41B8-ADE2-00E48CEB6DB1}"/>
                      </a:ext>
                    </a:extLst>
                  </p:cNvPr>
                  <p:cNvGrpSpPr/>
                  <p:nvPr/>
                </p:nvGrpSpPr>
                <p:grpSpPr>
                  <a:xfrm>
                    <a:off x="9289740" y="2386445"/>
                    <a:ext cx="348401" cy="2135943"/>
                    <a:chOff x="10437795" y="2640743"/>
                    <a:chExt cx="214313" cy="1751682"/>
                  </a:xfrm>
                </p:grpSpPr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EB1B3D64-C64E-4FD3-A0C4-8DC83C054D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9185" y="2800687"/>
                      <a:ext cx="0" cy="600928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9976CDCA-5C65-42B6-BDB0-59C691778F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619185" y="3401616"/>
                      <a:ext cx="0" cy="385763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235C78B6-804F-4C7D-B526-147F7337093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9185" y="3869186"/>
                      <a:ext cx="0" cy="523239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TextBox 64">
                      <a:extLst>
                        <a:ext uri="{FF2B5EF4-FFF2-40B4-BE49-F238E27FC236}">
                          <a16:creationId xmlns:a16="http://schemas.microsoft.com/office/drawing/2014/main" id="{637BD47B-94ED-49B5-844E-E92DE67240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37795" y="2640743"/>
                      <a:ext cx="214313" cy="4606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68580" tIns="34290" rIns="68580" bIns="34290" rtlCol="0">
                      <a:spAutoFit/>
                    </a:bodyPr>
                    <a:lstStyle/>
                    <a:p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9C54552-D0DE-447B-9BAB-5A8A2EFD4158}"/>
                      </a:ext>
                    </a:extLst>
                  </p:cNvPr>
                  <p:cNvSpPr/>
                  <p:nvPr/>
                </p:nvSpPr>
                <p:spPr>
                  <a:xfrm>
                    <a:off x="9528604" y="3348537"/>
                    <a:ext cx="109537" cy="109537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6A6C44F-EEA8-4CF0-9F87-9054B7197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7595" y="6087171"/>
                  <a:ext cx="0" cy="44278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B8D0EFF1-DD59-47C6-9F0D-C0FF252E1D7C}"/>
                  </a:ext>
                </a:extLst>
              </p:cNvPr>
              <p:cNvSpPr/>
              <p:nvPr/>
            </p:nvSpPr>
            <p:spPr>
              <a:xfrm>
                <a:off x="1937225" y="5568150"/>
                <a:ext cx="129431" cy="12471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25C01C-FB86-4E2E-AC2A-C5774DE688C3}"/>
              </a:ext>
            </a:extLst>
          </p:cNvPr>
          <p:cNvGrpSpPr/>
          <p:nvPr/>
        </p:nvGrpSpPr>
        <p:grpSpPr>
          <a:xfrm>
            <a:off x="6743328" y="3043658"/>
            <a:ext cx="4471828" cy="3511555"/>
            <a:chOff x="6743328" y="3043658"/>
            <a:chExt cx="4471828" cy="351155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B5BA4A5-B099-4A6C-BC1A-AA3EC7D6AC56}"/>
                </a:ext>
              </a:extLst>
            </p:cNvPr>
            <p:cNvGrpSpPr/>
            <p:nvPr/>
          </p:nvGrpSpPr>
          <p:grpSpPr>
            <a:xfrm>
              <a:off x="6775703" y="3700076"/>
              <a:ext cx="4439453" cy="1132258"/>
              <a:chOff x="7571549" y="2894167"/>
              <a:chExt cx="4324350" cy="1100332"/>
            </a:xfrm>
          </p:grpSpPr>
          <p:sp>
            <p:nvSpPr>
              <p:cNvPr id="79" name="Parallelogram 78">
                <a:extLst>
                  <a:ext uri="{FF2B5EF4-FFF2-40B4-BE49-F238E27FC236}">
                    <a16:creationId xmlns:a16="http://schemas.microsoft.com/office/drawing/2014/main" id="{23D8B92A-C1A7-43E2-B205-4CAB745452A5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D14E35A4-B806-4942-B3A0-D7F065680F8E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572" y="3432807"/>
                    <a:ext cx="652720" cy="561692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="" xmlns:a16="http://schemas.microsoft.com/office/drawing/2014/main" id="{D14E35A4-B806-4942-B3A0-D7F065680F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572" y="3432807"/>
                    <a:ext cx="652720" cy="56169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4737" r="-3636" b="-336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734356-2462-4EBC-BC1A-F64E63F0F238}"/>
                </a:ext>
              </a:extLst>
            </p:cNvPr>
            <p:cNvGrpSpPr/>
            <p:nvPr/>
          </p:nvGrpSpPr>
          <p:grpSpPr>
            <a:xfrm>
              <a:off x="8338922" y="4036811"/>
              <a:ext cx="203636" cy="167168"/>
              <a:chOff x="5779376" y="5017714"/>
              <a:chExt cx="203636" cy="167168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39F43AE-CC07-4B06-9FA2-F078534D0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8725" y="5017714"/>
                <a:ext cx="0" cy="16716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72810FA-7706-4D1E-A05F-DC0BD187C6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9376" y="5030101"/>
                <a:ext cx="20363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0915923-A612-4795-8DA5-5B7E6E878484}"/>
                </a:ext>
              </a:extLst>
            </p:cNvPr>
            <p:cNvGrpSpPr/>
            <p:nvPr/>
          </p:nvGrpSpPr>
          <p:grpSpPr>
            <a:xfrm>
              <a:off x="6743328" y="5096120"/>
              <a:ext cx="4439453" cy="1157233"/>
              <a:chOff x="7571549" y="2894167"/>
              <a:chExt cx="4324350" cy="1111375"/>
            </a:xfrm>
          </p:grpSpPr>
          <p:sp>
            <p:nvSpPr>
              <p:cNvPr id="90" name="Parallelogram 89">
                <a:extLst>
                  <a:ext uri="{FF2B5EF4-FFF2-40B4-BE49-F238E27FC236}">
                    <a16:creationId xmlns:a16="http://schemas.microsoft.com/office/drawing/2014/main" id="{7433730F-1867-4205-8DF8-7AD000A7DB68}"/>
                  </a:ext>
                </a:extLst>
              </p:cNvPr>
              <p:cNvSpPr/>
              <p:nvPr/>
            </p:nvSpPr>
            <p:spPr>
              <a:xfrm>
                <a:off x="7571549" y="2894167"/>
                <a:ext cx="4324350" cy="1019175"/>
              </a:xfrm>
              <a:prstGeom prst="parallelogram">
                <a:avLst>
                  <a:gd name="adj" fmla="val 8394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EAAA19D7-D8BC-4EA0-A8C2-0642F69EB796}"/>
                      </a:ext>
                    </a:extLst>
                  </p:cNvPr>
                  <p:cNvSpPr txBox="1"/>
                  <p:nvPr/>
                </p:nvSpPr>
                <p:spPr>
                  <a:xfrm>
                    <a:off x="7707392" y="3466109"/>
                    <a:ext cx="652720" cy="539433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𝛽</m:t>
                        </m:r>
                      </m:oMath>
                    </a14:m>
                    <a:r>
                      <a:rPr lang="en-US" sz="32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="" xmlns:a16="http://schemas.microsoft.com/office/drawing/2014/main" id="{EAAA19D7-D8BC-4EA0-A8C2-0642F69EB7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7392" y="3466109"/>
                    <a:ext cx="652720" cy="5394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5217" r="-3636" b="-38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A46A44B-82A0-494A-A8C5-931730FAF78B}"/>
                </a:ext>
              </a:extLst>
            </p:cNvPr>
            <p:cNvGrpSpPr/>
            <p:nvPr/>
          </p:nvGrpSpPr>
          <p:grpSpPr>
            <a:xfrm>
              <a:off x="8348271" y="5303644"/>
              <a:ext cx="203636" cy="167168"/>
              <a:chOff x="5779376" y="5017714"/>
              <a:chExt cx="203636" cy="167168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0100466-EC5F-4C65-AAE4-A4E621ED1B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8725" y="5017714"/>
                <a:ext cx="0" cy="167168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4A2BAF8-38A2-4CFA-9B92-A90C9E35E5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79376" y="5030101"/>
                <a:ext cx="20363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AA3245-B69C-423C-8B0E-810D5614A245}"/>
                </a:ext>
              </a:extLst>
            </p:cNvPr>
            <p:cNvGrpSpPr/>
            <p:nvPr/>
          </p:nvGrpSpPr>
          <p:grpSpPr>
            <a:xfrm>
              <a:off x="8223098" y="3043658"/>
              <a:ext cx="396749" cy="3511555"/>
              <a:chOff x="1669907" y="3206945"/>
              <a:chExt cx="396749" cy="3511555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9EBAC68-EE27-4E50-B150-BF3DE46A2C32}"/>
                  </a:ext>
                </a:extLst>
              </p:cNvPr>
              <p:cNvGrpSpPr/>
              <p:nvPr/>
            </p:nvGrpSpPr>
            <p:grpSpPr>
              <a:xfrm>
                <a:off x="1669907" y="3206945"/>
                <a:ext cx="396749" cy="3511555"/>
                <a:chOff x="1624013" y="3539639"/>
                <a:chExt cx="411678" cy="3511555"/>
              </a:xfrm>
            </p:grpSpPr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2759FAFD-1A3C-47F3-AD2B-2CC8DF698D3B}"/>
                    </a:ext>
                  </a:extLst>
                </p:cNvPr>
                <p:cNvCxnSpPr/>
                <p:nvPr/>
              </p:nvCxnSpPr>
              <p:spPr>
                <a:xfrm>
                  <a:off x="1967587" y="6619458"/>
                  <a:ext cx="0" cy="431736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C9665A63-FAAD-44FA-8B3C-8CB6214CC650}"/>
                    </a:ext>
                  </a:extLst>
                </p:cNvPr>
                <p:cNvGrpSpPr/>
                <p:nvPr/>
              </p:nvGrpSpPr>
              <p:grpSpPr>
                <a:xfrm>
                  <a:off x="1624013" y="3539639"/>
                  <a:ext cx="411678" cy="2431915"/>
                  <a:chOff x="9289740" y="2386445"/>
                  <a:chExt cx="348401" cy="2135943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21319752-0943-405D-9CED-88C57F4AFDD9}"/>
                      </a:ext>
                    </a:extLst>
                  </p:cNvPr>
                  <p:cNvGrpSpPr/>
                  <p:nvPr/>
                </p:nvGrpSpPr>
                <p:grpSpPr>
                  <a:xfrm>
                    <a:off x="9289740" y="2386445"/>
                    <a:ext cx="348401" cy="2135943"/>
                    <a:chOff x="10437795" y="2640743"/>
                    <a:chExt cx="214313" cy="1751682"/>
                  </a:xfrm>
                </p:grpSpPr>
                <p:cxnSp>
                  <p:nvCxnSpPr>
                    <p:cNvPr id="103" name="Straight Connector 102">
                      <a:extLst>
                        <a:ext uri="{FF2B5EF4-FFF2-40B4-BE49-F238E27FC236}">
                          <a16:creationId xmlns:a16="http://schemas.microsoft.com/office/drawing/2014/main" id="{07B169C5-9E33-451A-84D8-667E25DF0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9185" y="2800687"/>
                      <a:ext cx="0" cy="600928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>
                      <a:extLst>
                        <a:ext uri="{FF2B5EF4-FFF2-40B4-BE49-F238E27FC236}">
                          <a16:creationId xmlns:a16="http://schemas.microsoft.com/office/drawing/2014/main" id="{E8F1B434-B70D-4212-BA07-84674D309FD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0619185" y="3401616"/>
                      <a:ext cx="0" cy="385763"/>
                    </a:xfrm>
                    <a:prstGeom prst="line">
                      <a:avLst/>
                    </a:prstGeom>
                    <a:ln w="28575">
                      <a:prstDash val="dash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>
                      <a:extLst>
                        <a:ext uri="{FF2B5EF4-FFF2-40B4-BE49-F238E27FC236}">
                          <a16:creationId xmlns:a16="http://schemas.microsoft.com/office/drawing/2014/main" id="{E4A5AB37-BC91-4870-BA94-DF1C7F72ED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0619185" y="3869186"/>
                      <a:ext cx="0" cy="523239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TextBox 105">
                      <a:extLst>
                        <a:ext uri="{FF2B5EF4-FFF2-40B4-BE49-F238E27FC236}">
                          <a16:creationId xmlns:a16="http://schemas.microsoft.com/office/drawing/2014/main" id="{7038F761-4AB6-41F0-9BAC-4FEC29370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37795" y="2640743"/>
                      <a:ext cx="214313" cy="4606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68580" tIns="34290" rIns="68580" bIns="34290" rtlCol="0">
                      <a:spAutoFit/>
                    </a:bodyPr>
                    <a:lstStyle/>
                    <a:p>
                      <a:r>
                        <a:rPr lang="en-US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</p:grp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755C2CAB-A968-4D41-95A5-E9508FCA5BCE}"/>
                      </a:ext>
                    </a:extLst>
                  </p:cNvPr>
                  <p:cNvSpPr/>
                  <p:nvPr/>
                </p:nvSpPr>
                <p:spPr>
                  <a:xfrm>
                    <a:off x="9528604" y="3348537"/>
                    <a:ext cx="109537" cy="109537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01B2848-EFDC-4183-96C3-C3F307BAD9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7595" y="6087171"/>
                  <a:ext cx="0" cy="44278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30F8B54-F77D-4712-9F53-30C3D7F0AF9E}"/>
                  </a:ext>
                </a:extLst>
              </p:cNvPr>
              <p:cNvSpPr/>
              <p:nvPr/>
            </p:nvSpPr>
            <p:spPr>
              <a:xfrm>
                <a:off x="1937225" y="5568150"/>
                <a:ext cx="129431" cy="12471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339431-7C4D-4091-871E-0D113FF8DC43}"/>
              </a:ext>
            </a:extLst>
          </p:cNvPr>
          <p:cNvCxnSpPr/>
          <p:nvPr/>
        </p:nvCxnSpPr>
        <p:spPr>
          <a:xfrm>
            <a:off x="5563892" y="1386708"/>
            <a:ext cx="0" cy="5363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4FA894C-0D44-4FA8-911B-EBE6750C048F}"/>
              </a:ext>
            </a:extLst>
          </p:cNvPr>
          <p:cNvSpPr txBox="1"/>
          <p:nvPr/>
        </p:nvSpPr>
        <p:spPr>
          <a:xfrm>
            <a:off x="1358013" y="65756"/>
            <a:ext cx="9283909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  <p:sp>
        <p:nvSpPr>
          <p:cNvPr id="84" name="Freeform 20">
            <a:extLst>
              <a:ext uri="{FF2B5EF4-FFF2-40B4-BE49-F238E27FC236}">
                <a16:creationId xmlns:a16="http://schemas.microsoft.com/office/drawing/2014/main" id="{BAB532D7-F645-4122-8AF1-AF14F84BD98B}"/>
              </a:ext>
            </a:extLst>
          </p:cNvPr>
          <p:cNvSpPr>
            <a:spLocks/>
          </p:cNvSpPr>
          <p:nvPr/>
        </p:nvSpPr>
        <p:spPr bwMode="auto">
          <a:xfrm>
            <a:off x="48040" y="444996"/>
            <a:ext cx="12135143" cy="800419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92E574B-5F10-415E-A036-123345B13EC0}"/>
              </a:ext>
            </a:extLst>
          </p:cNvPr>
          <p:cNvSpPr txBox="1"/>
          <p:nvPr/>
        </p:nvSpPr>
        <p:spPr>
          <a:xfrm>
            <a:off x="284588" y="389973"/>
            <a:ext cx="1151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IV.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phẳng</a:t>
            </a:r>
            <a:endParaRPr lang="en-US" sz="2667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5"/>
    </mc:Choice>
    <mc:Fallback xmlns="">
      <p:transition spd="slow" advTm="1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2508" y="1410408"/>
            <a:ext cx="11926984" cy="5380209"/>
            <a:chOff x="184495" y="3386716"/>
            <a:chExt cx="11926984" cy="489613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386716"/>
              <a:ext cx="11926984" cy="489613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387432"/>
              <a:ext cx="2342697" cy="456060"/>
              <a:chOff x="1275608" y="5787312"/>
              <a:chExt cx="4592536" cy="8286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165685"/>
                <a:ext cx="828633" cy="407188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 dirty="0"/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5795468"/>
                <a:ext cx="852450" cy="82048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5842686"/>
                <a:ext cx="545196" cy="7391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99"/>
              </a:p>
            </p:txBody>
          </p:sp>
        </p:grp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A34BBF43-355A-418E-9779-93AE2AD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97" y="1454588"/>
            <a:ext cx="1841898" cy="496817"/>
          </a:xfrm>
        </p:spPr>
        <p:txBody>
          <a:bodyPr>
            <a:normAutofit/>
          </a:bodyPr>
          <a:lstStyle/>
          <a:p>
            <a:pPr algn="ctr"/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700" b="1" i="1" dirty="0" err="1"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sz="2700" b="1" i="1" dirty="0">
                <a:latin typeface="Times New Roman" charset="0"/>
                <a:ea typeface="Times New Roman" charset="0"/>
                <a:cs typeface="Times New Roman" charset="0"/>
              </a:rPr>
              <a:t> 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05F30B-ABC2-47CE-B304-1FEE6EE30014}"/>
              </a:ext>
            </a:extLst>
          </p:cNvPr>
          <p:cNvGrpSpPr/>
          <p:nvPr/>
        </p:nvGrpSpPr>
        <p:grpSpPr>
          <a:xfrm>
            <a:off x="355609" y="4578332"/>
            <a:ext cx="4439453" cy="1347227"/>
            <a:chOff x="7571549" y="2894167"/>
            <a:chExt cx="4324350" cy="115562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783D753-9289-41FD-B8DE-CBE36FBA84DC}"/>
                </a:ext>
              </a:extLst>
            </p:cNvPr>
            <p:cNvSpPr/>
            <p:nvPr/>
          </p:nvSpPr>
          <p:spPr>
            <a:xfrm>
              <a:off x="7571549" y="2894167"/>
              <a:ext cx="4324350" cy="1019175"/>
            </a:xfrm>
            <a:prstGeom prst="parallelogram">
              <a:avLst>
                <a:gd name="adj" fmla="val 8394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FF1EBC5-B682-425B-A12C-23BAA1111F95}"/>
                    </a:ext>
                  </a:extLst>
                </p:cNvPr>
                <p:cNvSpPr txBox="1"/>
                <p:nvPr/>
              </p:nvSpPr>
              <p:spPr>
                <a:xfrm>
                  <a:off x="7673284" y="3488103"/>
                  <a:ext cx="652720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a14:m>
                  <a:r>
                    <a:rPr lang="en-US" sz="3200" dirty="0"/>
                    <a:t>)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FFF1EBC5-B682-425B-A12C-23BAA11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284" y="3488103"/>
                  <a:ext cx="652720" cy="561692"/>
                </a:xfrm>
                <a:prstGeom prst="rect">
                  <a:avLst/>
                </a:prstGeom>
                <a:blipFill>
                  <a:blip r:embed="rId2"/>
                  <a:stretch>
                    <a:fillRect t="-13084" r="-3636" b="-18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FA18432-3332-4D64-9238-D931CB9CAB6D}"/>
              </a:ext>
            </a:extLst>
          </p:cNvPr>
          <p:cNvGrpSpPr/>
          <p:nvPr/>
        </p:nvGrpSpPr>
        <p:grpSpPr>
          <a:xfrm>
            <a:off x="1411917" y="3675685"/>
            <a:ext cx="488224" cy="2531527"/>
            <a:chOff x="9233724" y="2057216"/>
            <a:chExt cx="404417" cy="237508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6AB59D6-E78A-4643-B3F9-F600F18C74CD}"/>
                </a:ext>
              </a:extLst>
            </p:cNvPr>
            <p:cNvGrpSpPr/>
            <p:nvPr/>
          </p:nvGrpSpPr>
          <p:grpSpPr>
            <a:xfrm>
              <a:off x="9233724" y="2057216"/>
              <a:ext cx="350918" cy="2375080"/>
              <a:chOff x="10403324" y="2370748"/>
              <a:chExt cx="215861" cy="194779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46E071B-5403-4A23-A339-66D1D44B9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9185" y="2585635"/>
                <a:ext cx="0" cy="81598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CF71549-676B-4216-912B-B05ABAC1DD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9185" y="3401616"/>
                <a:ext cx="0" cy="54412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C327B38-418B-4098-9584-7B0B45CE0DB6}"/>
                  </a:ext>
                </a:extLst>
              </p:cNvPr>
              <p:cNvCxnSpPr/>
              <p:nvPr/>
            </p:nvCxnSpPr>
            <p:spPr>
              <a:xfrm>
                <a:off x="10619185" y="3986360"/>
                <a:ext cx="0" cy="33218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B6FA5E2-FF25-4CDA-B79E-E060A3A52FAB}"/>
                  </a:ext>
                </a:extLst>
              </p:cNvPr>
              <p:cNvSpPr txBox="1"/>
              <p:nvPr/>
            </p:nvSpPr>
            <p:spPr>
              <a:xfrm>
                <a:off x="10403324" y="2370748"/>
                <a:ext cx="214313" cy="460642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921008F-68CA-4119-9336-770C1CEB3A94}"/>
                </a:ext>
              </a:extLst>
            </p:cNvPr>
            <p:cNvSpPr/>
            <p:nvPr/>
          </p:nvSpPr>
          <p:spPr>
            <a:xfrm>
              <a:off x="9528604" y="3348537"/>
              <a:ext cx="109537" cy="109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D865CB2-3143-4089-B8D5-4AD6B8552B5C}"/>
              </a:ext>
            </a:extLst>
          </p:cNvPr>
          <p:cNvGrpSpPr/>
          <p:nvPr/>
        </p:nvGrpSpPr>
        <p:grpSpPr>
          <a:xfrm>
            <a:off x="6527809" y="4643644"/>
            <a:ext cx="4439453" cy="1347227"/>
            <a:chOff x="7571549" y="2894167"/>
            <a:chExt cx="4324350" cy="1155628"/>
          </a:xfrm>
        </p:grpSpPr>
        <p:sp>
          <p:nvSpPr>
            <p:cNvPr id="112" name="Parallelogram 111">
              <a:extLst>
                <a:ext uri="{FF2B5EF4-FFF2-40B4-BE49-F238E27FC236}">
                  <a16:creationId xmlns:a16="http://schemas.microsoft.com/office/drawing/2014/main" id="{21A9515F-FC6E-44FD-A623-FB114C1C3E8A}"/>
                </a:ext>
              </a:extLst>
            </p:cNvPr>
            <p:cNvSpPr/>
            <p:nvPr/>
          </p:nvSpPr>
          <p:spPr>
            <a:xfrm>
              <a:off x="7571549" y="2894167"/>
              <a:ext cx="4324350" cy="1019175"/>
            </a:xfrm>
            <a:prstGeom prst="parallelogram">
              <a:avLst>
                <a:gd name="adj" fmla="val 83947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C8860C4-F117-43D2-A1C3-03867DA1F49E}"/>
                    </a:ext>
                  </a:extLst>
                </p:cNvPr>
                <p:cNvSpPr txBox="1"/>
                <p:nvPr/>
              </p:nvSpPr>
              <p:spPr>
                <a:xfrm>
                  <a:off x="7673284" y="3488103"/>
                  <a:ext cx="652720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a14:m>
                  <a:r>
                    <a:rPr lang="en-US" sz="3200" dirty="0"/>
                    <a:t>)</a:t>
                  </a: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="" xmlns:a16="http://schemas.microsoft.com/office/drawing/2014/main" id="{BC8860C4-F117-43D2-A1C3-03867DA1F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284" y="3488103"/>
                  <a:ext cx="652720" cy="561692"/>
                </a:xfrm>
                <a:prstGeom prst="rect">
                  <a:avLst/>
                </a:prstGeom>
                <a:blipFill>
                  <a:blip r:embed="rId3"/>
                  <a:stretch>
                    <a:fillRect t="-12963" r="-3636" b="-1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FCBD846-12D9-498D-8F61-6F0055230F59}"/>
              </a:ext>
            </a:extLst>
          </p:cNvPr>
          <p:cNvGrpSpPr/>
          <p:nvPr/>
        </p:nvGrpSpPr>
        <p:grpSpPr>
          <a:xfrm>
            <a:off x="7453485" y="3740999"/>
            <a:ext cx="488224" cy="2531527"/>
            <a:chOff x="9233724" y="2057216"/>
            <a:chExt cx="404417" cy="237508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A22571F-D8C5-4A32-B88E-74A6CAB95DE9}"/>
                </a:ext>
              </a:extLst>
            </p:cNvPr>
            <p:cNvGrpSpPr/>
            <p:nvPr/>
          </p:nvGrpSpPr>
          <p:grpSpPr>
            <a:xfrm>
              <a:off x="9233724" y="2057216"/>
              <a:ext cx="350918" cy="2375080"/>
              <a:chOff x="10399817" y="2273055"/>
              <a:chExt cx="215861" cy="1947796"/>
            </a:xfrm>
          </p:grpSpPr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88EB25FF-8B73-4B84-8C31-2A6117490234}"/>
                  </a:ext>
                </a:extLst>
              </p:cNvPr>
              <p:cNvGrpSpPr/>
              <p:nvPr/>
            </p:nvGrpSpPr>
            <p:grpSpPr>
              <a:xfrm>
                <a:off x="10399817" y="2273055"/>
                <a:ext cx="215861" cy="1947796"/>
                <a:chOff x="10403324" y="2370748"/>
                <a:chExt cx="215861" cy="1947796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4344B29-E4EB-474D-ABE3-406B74FB46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2585635"/>
                  <a:ext cx="0" cy="81598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082F76C3-A950-4060-8A73-2E05E96EC7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619185" y="3401616"/>
                  <a:ext cx="0" cy="544126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484B7B87-0B40-4108-A95D-BC57C0877DF2}"/>
                    </a:ext>
                  </a:extLst>
                </p:cNvPr>
                <p:cNvCxnSpPr/>
                <p:nvPr/>
              </p:nvCxnSpPr>
              <p:spPr>
                <a:xfrm>
                  <a:off x="10619185" y="3986360"/>
                  <a:ext cx="0" cy="33218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FF01D01E-7B2D-4DE0-8AC0-DD2216C30B5F}"/>
                    </a:ext>
                  </a:extLst>
                </p:cNvPr>
                <p:cNvSpPr txBox="1"/>
                <p:nvPr/>
              </p:nvSpPr>
              <p:spPr>
                <a:xfrm>
                  <a:off x="10403324" y="2370748"/>
                  <a:ext cx="214313" cy="46064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r>
                    <a:rPr lang="en-US" sz="32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EE3F2630-50EB-4B7F-82D9-E78CB829048D}"/>
                  </a:ext>
                </a:extLst>
              </p:cNvPr>
              <p:cNvGrpSpPr/>
              <p:nvPr/>
            </p:nvGrpSpPr>
            <p:grpSpPr>
              <a:xfrm>
                <a:off x="10506974" y="3255379"/>
                <a:ext cx="108704" cy="128622"/>
                <a:chOff x="6143223" y="2142593"/>
                <a:chExt cx="108704" cy="128622"/>
              </a:xfrm>
            </p:grpSpPr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FA3FF48-D68C-43B5-98E5-48B922EF33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48166" y="2152124"/>
                  <a:ext cx="103761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7F0147C-7C16-4B67-9FBF-3B04473E93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43223" y="2142593"/>
                  <a:ext cx="0" cy="128622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6193309-5E64-4519-8D43-F4A293EC21DB}"/>
                </a:ext>
              </a:extLst>
            </p:cNvPr>
            <p:cNvSpPr/>
            <p:nvPr/>
          </p:nvSpPr>
          <p:spPr>
            <a:xfrm>
              <a:off x="9528604" y="3348537"/>
              <a:ext cx="109537" cy="10953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225C606-D833-4B2C-B33A-060D0B535ED5}"/>
              </a:ext>
            </a:extLst>
          </p:cNvPr>
          <p:cNvGrpSpPr/>
          <p:nvPr/>
        </p:nvGrpSpPr>
        <p:grpSpPr>
          <a:xfrm>
            <a:off x="1632741" y="4944347"/>
            <a:ext cx="203636" cy="167168"/>
            <a:chOff x="5779376" y="5017714"/>
            <a:chExt cx="203636" cy="167168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68ACE38-C4F0-4DE3-80EB-EAF8859518B2}"/>
                </a:ext>
              </a:extLst>
            </p:cNvPr>
            <p:cNvCxnSpPr>
              <a:cxnSpLocks/>
            </p:cNvCxnSpPr>
            <p:nvPr/>
          </p:nvCxnSpPr>
          <p:spPr>
            <a:xfrm>
              <a:off x="5788725" y="5017714"/>
              <a:ext cx="0" cy="16716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ADA4316-DE2F-4D87-9B68-9588456F34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9376" y="5030101"/>
              <a:ext cx="20363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E4DD6C29-212F-43EB-95AF-591CFAE915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3096" y="2155318"/>
                <a:ext cx="4300398" cy="8489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charset="0"/>
                              </a:rPr>
                              <m:t>∕∕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eqAr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="" xmlns:a16="http://schemas.microsoft.com/office/drawing/2014/main" id="{E4DD6C29-212F-43EB-95AF-591CFAE91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096" y="2155318"/>
                <a:ext cx="4300398" cy="848916"/>
              </a:xfrm>
              <a:blipFill>
                <a:blip r:embed="rId4"/>
                <a:stretch>
                  <a:fillRect l="-3541" b="-2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5CF608-69FA-4C5C-B1D7-9F9C7E9B3728}"/>
                  </a:ext>
                </a:extLst>
              </p:cNvPr>
              <p:cNvSpPr txBox="1"/>
              <p:nvPr/>
            </p:nvSpPr>
            <p:spPr>
              <a:xfrm>
                <a:off x="6002528" y="1633302"/>
                <a:ext cx="5972918" cy="143975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ea typeface="Times New Roman" charset="0"/>
                    <a:cs typeface="Times New Roman" charset="0"/>
                  </a:rPr>
                  <a:t>b) 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Đườngthẳng</a:t>
                </a:r>
                <a:r>
                  <a:rPr lang="en-US" sz="3200" i="1" dirty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khôngnằmtrong</a:t>
                </a:r>
              </a:p>
              <a:p>
                <a:r>
                  <a:rPr lang="en-US" sz="3200" dirty="0" err="1">
                    <a:latin typeface="Times New Roman" charset="0"/>
                    <a:ea typeface="Times New Roman" charset="0"/>
                    <a:cs typeface="Times New Roman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𝛼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</a:rPr>
                          <m:t>∕∕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5CF608-69FA-4C5C-B1D7-9F9C7E9B3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528" y="1633302"/>
                <a:ext cx="5972918" cy="1439753"/>
              </a:xfrm>
              <a:prstGeom prst="rect">
                <a:avLst/>
              </a:prstGeom>
              <a:blipFill>
                <a:blip r:embed="rId5"/>
                <a:stretch>
                  <a:fillRect l="-3064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D8218C4-F664-4A8B-9CB2-3D8027157798}"/>
              </a:ext>
            </a:extLst>
          </p:cNvPr>
          <p:cNvGrpSpPr/>
          <p:nvPr/>
        </p:nvGrpSpPr>
        <p:grpSpPr>
          <a:xfrm>
            <a:off x="2256404" y="3572723"/>
            <a:ext cx="2348253" cy="639524"/>
            <a:chOff x="2256404" y="3572723"/>
            <a:chExt cx="2348253" cy="639524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D43BB48-13CA-4B86-A8AE-2CA4D89BCAE2}"/>
                </a:ext>
              </a:extLst>
            </p:cNvPr>
            <p:cNvCxnSpPr>
              <a:cxnSpLocks/>
            </p:cNvCxnSpPr>
            <p:nvPr/>
          </p:nvCxnSpPr>
          <p:spPr>
            <a:xfrm>
              <a:off x="2256404" y="4078614"/>
              <a:ext cx="2348253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7DC4052-1463-47F3-81DA-A685F8B6F186}"/>
                </a:ext>
              </a:extLst>
            </p:cNvPr>
            <p:cNvSpPr txBox="1"/>
            <p:nvPr/>
          </p:nvSpPr>
          <p:spPr>
            <a:xfrm>
              <a:off x="3719651" y="3572723"/>
              <a:ext cx="411678" cy="6395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010391-95C9-4571-BB8B-3D5080599DA6}"/>
              </a:ext>
            </a:extLst>
          </p:cNvPr>
          <p:cNvGrpSpPr/>
          <p:nvPr/>
        </p:nvGrpSpPr>
        <p:grpSpPr>
          <a:xfrm>
            <a:off x="8156462" y="3682469"/>
            <a:ext cx="2609510" cy="639524"/>
            <a:chOff x="8156462" y="3682469"/>
            <a:chExt cx="2609510" cy="63952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FFA4D33-289A-4E34-B12C-ABFDEF74F711}"/>
                </a:ext>
              </a:extLst>
            </p:cNvPr>
            <p:cNvCxnSpPr>
              <a:cxnSpLocks/>
            </p:cNvCxnSpPr>
            <p:nvPr/>
          </p:nvCxnSpPr>
          <p:spPr>
            <a:xfrm>
              <a:off x="8156462" y="4186265"/>
              <a:ext cx="260951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5085D65-585D-4F05-A915-74D9BF5C9423}"/>
                </a:ext>
              </a:extLst>
            </p:cNvPr>
            <p:cNvSpPr txBox="1"/>
            <p:nvPr/>
          </p:nvSpPr>
          <p:spPr>
            <a:xfrm>
              <a:off x="9519665" y="3682469"/>
              <a:ext cx="411678" cy="63952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2EC08C-D711-4CEF-9B0A-40FFC24857E9}"/>
              </a:ext>
            </a:extLst>
          </p:cNvPr>
          <p:cNvCxnSpPr/>
          <p:nvPr/>
        </p:nvCxnSpPr>
        <p:spPr>
          <a:xfrm>
            <a:off x="5191932" y="1410408"/>
            <a:ext cx="0" cy="5380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F1A5389-4965-4C39-929F-792AD26C68E9}"/>
              </a:ext>
            </a:extLst>
          </p:cNvPr>
          <p:cNvSpPr txBox="1"/>
          <p:nvPr/>
        </p:nvSpPr>
        <p:spPr>
          <a:xfrm>
            <a:off x="1358013" y="65756"/>
            <a:ext cx="9283909" cy="433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45699" tIns="22850" rIns="45699" bIns="22850" rtlCol="0">
            <a:spAutoFit/>
          </a:bodyPr>
          <a:lstStyle/>
          <a:p>
            <a:pPr algn="ctr">
              <a:lnSpc>
                <a:spcPts val="2999"/>
              </a:lnSpc>
              <a:spcBef>
                <a:spcPts val="900"/>
              </a:spcBef>
            </a:pPr>
            <a:r>
              <a:rPr lang="en-US" sz="3299" b="1" dirty="0" err="1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Bài</a:t>
            </a:r>
            <a:r>
              <a:rPr lang="en-US" sz="3299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3.</a:t>
            </a:r>
            <a:r>
              <a:rPr lang="en-US" sz="2800" b="1" dirty="0">
                <a:solidFill>
                  <a:srgbClr val="135F82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ĐƯỜNG THẲNG VUÔNG GÓC VỚI MẶT PHẲNG</a:t>
            </a:r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DC06091D-F777-4BFB-A6AD-F37EEB249475}"/>
              </a:ext>
            </a:extLst>
          </p:cNvPr>
          <p:cNvSpPr>
            <a:spLocks/>
          </p:cNvSpPr>
          <p:nvPr/>
        </p:nvSpPr>
        <p:spPr bwMode="auto">
          <a:xfrm>
            <a:off x="48040" y="444996"/>
            <a:ext cx="12135143" cy="800419"/>
          </a:xfrm>
          <a:prstGeom prst="roundRect">
            <a:avLst/>
          </a:prstGeom>
          <a:solidFill>
            <a:srgbClr val="0072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FCF215-63B0-4ECA-A09E-7D34A468EBCA}"/>
              </a:ext>
            </a:extLst>
          </p:cNvPr>
          <p:cNvSpPr txBox="1"/>
          <p:nvPr/>
        </p:nvSpPr>
        <p:spPr>
          <a:xfrm>
            <a:off x="284588" y="389973"/>
            <a:ext cx="11516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IV.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song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phẳng</a:t>
            </a:r>
            <a:endParaRPr lang="en-US" sz="2667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5"/>
    </mc:Choice>
    <mc:Fallback xmlns="">
      <p:transition spd="slow" advTm="16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6" grpId="0" build="p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B10A0-642E-47B7-B607-E11E4C52B9D1}"/>
              </a:ext>
            </a:extLst>
          </p:cNvPr>
          <p:cNvGrpSpPr/>
          <p:nvPr/>
        </p:nvGrpSpPr>
        <p:grpSpPr>
          <a:xfrm>
            <a:off x="9081" y="2876612"/>
            <a:ext cx="11761769" cy="3251284"/>
            <a:chOff x="267006" y="2582412"/>
            <a:chExt cx="8742896" cy="2438463"/>
          </a:xfrm>
        </p:grpSpPr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B80BD125-AC1B-4FB1-941A-2D730673DD84}"/>
                </a:ext>
              </a:extLst>
            </p:cNvPr>
            <p:cNvSpPr/>
            <p:nvPr/>
          </p:nvSpPr>
          <p:spPr>
            <a:xfrm>
              <a:off x="272897" y="2634311"/>
              <a:ext cx="8737005" cy="2386564"/>
            </a:xfrm>
            <a:prstGeom prst="roundRect">
              <a:avLst>
                <a:gd name="adj" fmla="val 1021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0D09C8-8113-45F1-9916-67EC3FB7B267}"/>
                </a:ext>
              </a:extLst>
            </p:cNvPr>
            <p:cNvGrpSpPr/>
            <p:nvPr/>
          </p:nvGrpSpPr>
          <p:grpSpPr>
            <a:xfrm>
              <a:off x="267006" y="2582412"/>
              <a:ext cx="1256994" cy="444764"/>
              <a:chOff x="267006" y="2582412"/>
              <a:chExt cx="1256994" cy="4447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5F380BC-8DC6-4F8C-B652-611C2AE944B0}"/>
                  </a:ext>
                </a:extLst>
              </p:cNvPr>
              <p:cNvGrpSpPr/>
              <p:nvPr/>
            </p:nvGrpSpPr>
            <p:grpSpPr>
              <a:xfrm>
                <a:off x="267006" y="2582412"/>
                <a:ext cx="1256994" cy="444764"/>
                <a:chOff x="267006" y="2582412"/>
                <a:chExt cx="1256994" cy="444764"/>
              </a:xfrm>
            </p:grpSpPr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D1F5ADD3-4E43-422E-95D0-A1345A397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06" y="2620030"/>
                  <a:ext cx="1256994" cy="40714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>
                  <a:extLst>
                    <a:ext uri="{FF2B5EF4-FFF2-40B4-BE49-F238E27FC236}">
                      <a16:creationId xmlns:a16="http://schemas.microsoft.com/office/drawing/2014/main" id="{818EAFC2-E44C-4CE4-9FF2-AE4575B23CC0}"/>
                    </a:ext>
                  </a:extLst>
                </p:cNvPr>
                <p:cNvGrpSpPr/>
                <p:nvPr/>
              </p:nvGrpSpPr>
              <p:grpSpPr>
                <a:xfrm>
                  <a:off x="284359" y="2582412"/>
                  <a:ext cx="407056" cy="403683"/>
                  <a:chOff x="1311958" y="3405486"/>
                  <a:chExt cx="950173" cy="940513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5102AEC-5C2A-4B23-B5BA-41C56B318FE0}"/>
                      </a:ext>
                    </a:extLst>
                  </p:cNvPr>
                  <p:cNvSpPr/>
                  <p:nvPr/>
                </p:nvSpPr>
                <p:spPr>
                  <a:xfrm>
                    <a:off x="1406974" y="3672016"/>
                    <a:ext cx="596676" cy="5403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Freeform 13">
                    <a:extLst>
                      <a:ext uri="{FF2B5EF4-FFF2-40B4-BE49-F238E27FC236}">
                        <a16:creationId xmlns:a16="http://schemas.microsoft.com/office/drawing/2014/main" id="{EC0EE82A-3BAA-4814-84C4-274CCD3B97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5"/>
                    <a:ext cx="190034" cy="268949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Freeform 14">
                    <a:extLst>
                      <a:ext uri="{FF2B5EF4-FFF2-40B4-BE49-F238E27FC236}">
                        <a16:creationId xmlns:a16="http://schemas.microsoft.com/office/drawing/2014/main" id="{49978EB1-5EFF-44C6-9603-D3C601BF8D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5"/>
                    <a:ext cx="276999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Freeform 15">
                    <a:extLst>
                      <a:ext uri="{FF2B5EF4-FFF2-40B4-BE49-F238E27FC236}">
                        <a16:creationId xmlns:a16="http://schemas.microsoft.com/office/drawing/2014/main" id="{35D0C2BC-2EFE-4A29-AF00-60005CC6B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89" y="3581025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Freeform 16">
                    <a:extLst>
                      <a:ext uri="{FF2B5EF4-FFF2-40B4-BE49-F238E27FC236}">
                        <a16:creationId xmlns:a16="http://schemas.microsoft.com/office/drawing/2014/main" id="{EF4736B8-99C1-4412-9945-BAB4839FBD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89" y="4151130"/>
                    <a:ext cx="280220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Freeform 17">
                    <a:extLst>
                      <a:ext uri="{FF2B5EF4-FFF2-40B4-BE49-F238E27FC236}">
                        <a16:creationId xmlns:a16="http://schemas.microsoft.com/office/drawing/2014/main" id="{3B14E7FE-F6CD-45A2-9492-0C2482F359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4"/>
                    <a:ext cx="190034" cy="281833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Freeform 18">
                    <a:extLst>
                      <a:ext uri="{FF2B5EF4-FFF2-40B4-BE49-F238E27FC236}">
                        <a16:creationId xmlns:a16="http://schemas.microsoft.com/office/drawing/2014/main" id="{2091450B-DCAF-418C-B2DC-FC4D12382F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0"/>
                    <a:ext cx="276999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Freeform 19">
                    <a:extLst>
                      <a:ext uri="{FF2B5EF4-FFF2-40B4-BE49-F238E27FC236}">
                        <a16:creationId xmlns:a16="http://schemas.microsoft.com/office/drawing/2014/main" id="{B99C99C7-3DCF-4BE8-BC19-3AC02E8E90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3"/>
                    <a:ext cx="190034" cy="273778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Freeform 20">
                    <a:extLst>
                      <a:ext uri="{FF2B5EF4-FFF2-40B4-BE49-F238E27FC236}">
                        <a16:creationId xmlns:a16="http://schemas.microsoft.com/office/drawing/2014/main" id="{B9AFC5D9-95DA-40EF-BE15-0AC94D6318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1" y="4064164"/>
                    <a:ext cx="191645" cy="281833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Freeform 21">
                    <a:extLst>
                      <a:ext uri="{FF2B5EF4-FFF2-40B4-BE49-F238E27FC236}">
                        <a16:creationId xmlns:a16="http://schemas.microsoft.com/office/drawing/2014/main" id="{BFF73D43-EFD9-4AD4-9B05-9028567205D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6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Freeform 22">
                    <a:extLst>
                      <a:ext uri="{FF2B5EF4-FFF2-40B4-BE49-F238E27FC236}">
                        <a16:creationId xmlns:a16="http://schemas.microsoft.com/office/drawing/2014/main" id="{040A51BC-538A-457D-866F-DEA3D98F78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1" y="3820986"/>
                    <a:ext cx="191645" cy="273778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Freeform 23">
                    <a:extLst>
                      <a:ext uri="{FF2B5EF4-FFF2-40B4-BE49-F238E27FC236}">
                        <a16:creationId xmlns:a16="http://schemas.microsoft.com/office/drawing/2014/main" id="{E308B448-FB6B-4A98-A83E-60AEF83272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9" y="3405486"/>
                    <a:ext cx="600702" cy="594263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Freeform 24">
                    <a:extLst>
                      <a:ext uri="{FF2B5EF4-FFF2-40B4-BE49-F238E27FC236}">
                        <a16:creationId xmlns:a16="http://schemas.microsoft.com/office/drawing/2014/main" id="{6EFCB3DC-D44D-4B01-8B26-912E3FEEAD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9" y="3790388"/>
                    <a:ext cx="318871" cy="293104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Freeform 25">
                    <a:extLst>
                      <a:ext uri="{FF2B5EF4-FFF2-40B4-BE49-F238E27FC236}">
                        <a16:creationId xmlns:a16="http://schemas.microsoft.com/office/drawing/2014/main" id="{72159D5C-CD53-4038-B5DB-06DFF94F8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8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Freeform 26">
                    <a:extLst>
                      <a:ext uri="{FF2B5EF4-FFF2-40B4-BE49-F238E27FC236}">
                        <a16:creationId xmlns:a16="http://schemas.microsoft.com/office/drawing/2014/main" id="{915CEAFF-764C-4B76-A381-A75A380A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6" name="Freeform 27">
                    <a:extLst>
                      <a:ext uri="{FF2B5EF4-FFF2-40B4-BE49-F238E27FC236}">
                        <a16:creationId xmlns:a16="http://schemas.microsoft.com/office/drawing/2014/main" id="{81139973-B398-46E5-8194-359A80679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6" y="3642225"/>
                    <a:ext cx="161045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7" name="Freeform 28">
                    <a:extLst>
                      <a:ext uri="{FF2B5EF4-FFF2-40B4-BE49-F238E27FC236}">
                        <a16:creationId xmlns:a16="http://schemas.microsoft.com/office/drawing/2014/main" id="{D3AA0C07-0A01-4599-B716-5F1E62983A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6" y="4212330"/>
                    <a:ext cx="161045" cy="72472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8" name="Freeform 29">
                    <a:extLst>
                      <a:ext uri="{FF2B5EF4-FFF2-40B4-BE49-F238E27FC236}">
                        <a16:creationId xmlns:a16="http://schemas.microsoft.com/office/drawing/2014/main" id="{B6CDEAC9-9F9F-4005-91A2-702264BAE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4"/>
                    <a:ext cx="69248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9" name="Freeform 30">
                    <a:extLst>
                      <a:ext uri="{FF2B5EF4-FFF2-40B4-BE49-F238E27FC236}">
                        <a16:creationId xmlns:a16="http://schemas.microsoft.com/office/drawing/2014/main" id="{503D45FB-43C8-4B8D-A7A6-387F86981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2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0" name="Freeform 31">
                    <a:extLst>
                      <a:ext uri="{FF2B5EF4-FFF2-40B4-BE49-F238E27FC236}">
                        <a16:creationId xmlns:a16="http://schemas.microsoft.com/office/drawing/2014/main" id="{873F0CB9-2763-42EC-9191-2D5B27FFC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8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Freeform 32">
                    <a:extLst>
                      <a:ext uri="{FF2B5EF4-FFF2-40B4-BE49-F238E27FC236}">
                        <a16:creationId xmlns:a16="http://schemas.microsoft.com/office/drawing/2014/main" id="{CA922840-C28D-475B-8D66-A3251D65CD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8" y="4125367"/>
                    <a:ext cx="69248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Freeform 33">
                    <a:extLst>
                      <a:ext uri="{FF2B5EF4-FFF2-40B4-BE49-F238E27FC236}">
                        <a16:creationId xmlns:a16="http://schemas.microsoft.com/office/drawing/2014/main" id="{C9A5CD48-13E4-4DB8-B56C-47E866701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3" y="4212330"/>
                    <a:ext cx="156215" cy="72472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3" name="Freeform 34">
                    <a:extLst>
                      <a:ext uri="{FF2B5EF4-FFF2-40B4-BE49-F238E27FC236}">
                        <a16:creationId xmlns:a16="http://schemas.microsoft.com/office/drawing/2014/main" id="{42FAF7DA-D03B-47B9-A164-414F3B4D2E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8" y="3880576"/>
                    <a:ext cx="69248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 35">
                    <a:extLst>
                      <a:ext uri="{FF2B5EF4-FFF2-40B4-BE49-F238E27FC236}">
                        <a16:creationId xmlns:a16="http://schemas.microsoft.com/office/drawing/2014/main" id="{7B99E8A3-DDB9-4F35-860B-71F09401FD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5" y="3466686"/>
                    <a:ext cx="468644" cy="471868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Freeform 36">
                    <a:extLst>
                      <a:ext uri="{FF2B5EF4-FFF2-40B4-BE49-F238E27FC236}">
                        <a16:creationId xmlns:a16="http://schemas.microsoft.com/office/drawing/2014/main" id="{828E4C31-D9CC-4203-B5B5-A918641DF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7" y="3849976"/>
                    <a:ext cx="190034" cy="172319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85640A1-3FA8-4C32-ABC7-9B3DCCADF1DD}"/>
                  </a:ext>
                </a:extLst>
              </p:cNvPr>
              <p:cNvSpPr txBox="1"/>
              <p:nvPr/>
            </p:nvSpPr>
            <p:spPr>
              <a:xfrm>
                <a:off x="565849" y="2634310"/>
                <a:ext cx="942846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479BB3-0F2F-4A6F-982C-D4F6D57FC22B}"/>
              </a:ext>
            </a:extLst>
          </p:cNvPr>
          <p:cNvSpPr txBox="1"/>
          <p:nvPr/>
        </p:nvSpPr>
        <p:spPr>
          <a:xfrm>
            <a:off x="3495015" y="107484"/>
            <a:ext cx="55421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DẠNG BÀI TẬP TH</a:t>
            </a:r>
            <a:r>
              <a:rPr lang="vi-VN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 GẶP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66C8B966-CD4A-4DEA-85F9-70A61E3BBE74}"/>
              </a:ext>
            </a:extLst>
          </p:cNvPr>
          <p:cNvGrpSpPr/>
          <p:nvPr/>
        </p:nvGrpSpPr>
        <p:grpSpPr>
          <a:xfrm>
            <a:off x="-14749" y="743094"/>
            <a:ext cx="11785600" cy="1939320"/>
            <a:chOff x="1268091" y="3326756"/>
            <a:chExt cx="25758964" cy="4120479"/>
          </a:xfrm>
        </p:grpSpPr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93C89D6D-CBDE-466F-B6E6-38637A8C5076}"/>
                </a:ext>
              </a:extLst>
            </p:cNvPr>
            <p:cNvSpPr/>
            <p:nvPr/>
          </p:nvSpPr>
          <p:spPr>
            <a:xfrm>
              <a:off x="1557471" y="3662989"/>
              <a:ext cx="25469584" cy="3784246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987097C0-3F5B-4D12-A47F-D1AB3F35F75F}"/>
                </a:ext>
              </a:extLst>
            </p:cNvPr>
            <p:cNvGrpSpPr/>
            <p:nvPr/>
          </p:nvGrpSpPr>
          <p:grpSpPr>
            <a:xfrm>
              <a:off x="1268091" y="3326756"/>
              <a:ext cx="11103001" cy="1170492"/>
              <a:chOff x="166396" y="8712046"/>
              <a:chExt cx="11103001" cy="1170492"/>
            </a:xfrm>
          </p:grpSpPr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E432646C-5E66-46FD-BA8E-72A1A6EBB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78"/>
                <a:ext cx="10884878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F584A24-324F-4133-A8CB-9A0D2B2B8F0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9" name="Freeform 45">
                  <a:extLst>
                    <a:ext uri="{FF2B5EF4-FFF2-40B4-BE49-F238E27FC236}">
                      <a16:creationId xmlns:a16="http://schemas.microsoft.com/office/drawing/2014/main" id="{CA365AF9-4234-41C3-BDBE-FA1DA2069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6">
                  <a:extLst>
                    <a:ext uri="{FF2B5EF4-FFF2-40B4-BE49-F238E27FC236}">
                      <a16:creationId xmlns:a16="http://schemas.microsoft.com/office/drawing/2014/main" id="{744D1770-616E-459F-97B3-276D6989AA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47">
                  <a:extLst>
                    <a:ext uri="{FF2B5EF4-FFF2-40B4-BE49-F238E27FC236}">
                      <a16:creationId xmlns:a16="http://schemas.microsoft.com/office/drawing/2014/main" id="{A01CCB24-296D-4118-9B3A-85900BC93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48">
                  <a:extLst>
                    <a:ext uri="{FF2B5EF4-FFF2-40B4-BE49-F238E27FC236}">
                      <a16:creationId xmlns:a16="http://schemas.microsoft.com/office/drawing/2014/main" id="{0EF8A1E4-E39C-40E0-A910-F7C64336CC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49">
                  <a:extLst>
                    <a:ext uri="{FF2B5EF4-FFF2-40B4-BE49-F238E27FC236}">
                      <a16:creationId xmlns:a16="http://schemas.microsoft.com/office/drawing/2014/main" id="{8DA517AA-FB8E-400F-B14E-5753A3323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0">
                  <a:extLst>
                    <a:ext uri="{FF2B5EF4-FFF2-40B4-BE49-F238E27FC236}">
                      <a16:creationId xmlns:a16="http://schemas.microsoft.com/office/drawing/2014/main" id="{B932C3F8-958A-4946-A9B5-E50863732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51">
                  <a:extLst>
                    <a:ext uri="{FF2B5EF4-FFF2-40B4-BE49-F238E27FC236}">
                      <a16:creationId xmlns:a16="http://schemas.microsoft.com/office/drawing/2014/main" id="{CB122AF1-46BE-44E3-8EFB-1B78BEA26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2">
                  <a:extLst>
                    <a:ext uri="{FF2B5EF4-FFF2-40B4-BE49-F238E27FC236}">
                      <a16:creationId xmlns:a16="http://schemas.microsoft.com/office/drawing/2014/main" id="{E53349A3-0798-4D64-BA74-434D5ECF12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Rectangle 53">
                  <a:extLst>
                    <a:ext uri="{FF2B5EF4-FFF2-40B4-BE49-F238E27FC236}">
                      <a16:creationId xmlns:a16="http://schemas.microsoft.com/office/drawing/2014/main" id="{973BD3FE-4636-408F-9759-D8E0699AC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Rectangle 54">
                  <a:extLst>
                    <a:ext uri="{FF2B5EF4-FFF2-40B4-BE49-F238E27FC236}">
                      <a16:creationId xmlns:a16="http://schemas.microsoft.com/office/drawing/2014/main" id="{1C4354EE-3EFF-4C64-BE3A-2714421D9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55">
                  <a:extLst>
                    <a:ext uri="{FF2B5EF4-FFF2-40B4-BE49-F238E27FC236}">
                      <a16:creationId xmlns:a16="http://schemas.microsoft.com/office/drawing/2014/main" id="{A94C88B7-BBE4-462F-84F1-63741E6FF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56">
                  <a:extLst>
                    <a:ext uri="{FF2B5EF4-FFF2-40B4-BE49-F238E27FC236}">
                      <a16:creationId xmlns:a16="http://schemas.microsoft.com/office/drawing/2014/main" id="{C57448B6-8846-4247-B0EA-B7111E2A99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C2FCB82-6FEE-4963-8633-361F0AC9493A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0337283" cy="106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DẠNG 1: CÁC BÀI TẬP LÝ THUYẾT</a:t>
                </a:r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CE8-C8AC-4755-9937-37CC73228333}"/>
              </a:ext>
            </a:extLst>
          </p:cNvPr>
          <p:cNvSpPr txBox="1"/>
          <p:nvPr/>
        </p:nvSpPr>
        <p:spPr>
          <a:xfrm>
            <a:off x="2882977" y="1476302"/>
            <a:ext cx="858919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Sử dụng các kiến thức lý thuyết trong bài.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BA09352-07D2-4837-A195-11E636AC83C7}"/>
              </a:ext>
            </a:extLst>
          </p:cNvPr>
          <p:cNvSpPr txBox="1"/>
          <p:nvPr/>
        </p:nvSpPr>
        <p:spPr>
          <a:xfrm>
            <a:off x="1911122" y="3018635"/>
            <a:ext cx="843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Trong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không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gian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mệnh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đề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nào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sau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đây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+mj-lt"/>
                <a:ea typeface="Tahoma" pitchFamily="34" charset="0"/>
                <a:cs typeface="Tahoma" pitchFamily="34" charset="0"/>
              </a:rPr>
              <a:t>đúng</a:t>
            </a:r>
            <a:r>
              <a:rPr lang="en-US" sz="2400" dirty="0">
                <a:latin typeface="+mj-lt"/>
                <a:ea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21120-AFB6-4A77-B7C2-69343B2135C5}"/>
              </a:ext>
            </a:extLst>
          </p:cNvPr>
          <p:cNvSpPr txBox="1"/>
          <p:nvPr/>
        </p:nvSpPr>
        <p:spPr>
          <a:xfrm>
            <a:off x="702095" y="2063895"/>
            <a:ext cx="111279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Vẽ hình để tìm ra mối quan hệ của các đại l</a:t>
            </a:r>
            <a:r>
              <a:rPr lang="vi-VN" sz="2667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667">
                <a:latin typeface="+mj-lt"/>
                <a:ea typeface="Tahoma" pitchFamily="34" charset="0"/>
                <a:cs typeface="Tahoma" pitchFamily="34" charset="0"/>
              </a:rPr>
              <a:t>ợng trong đề nếu cần thiết.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2A7225-224A-40F2-91FC-C5B8AF87D63B}"/>
              </a:ext>
            </a:extLst>
          </p:cNvPr>
          <p:cNvSpPr/>
          <p:nvPr/>
        </p:nvSpPr>
        <p:spPr>
          <a:xfrm>
            <a:off x="1681428" y="5090799"/>
            <a:ext cx="602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2609424-8CCA-49EC-AD02-DFD30F6E2D79}"/>
              </a:ext>
            </a:extLst>
          </p:cNvPr>
          <p:cNvSpPr txBox="1"/>
          <p:nvPr/>
        </p:nvSpPr>
        <p:spPr>
          <a:xfrm>
            <a:off x="288541" y="1436345"/>
            <a:ext cx="2338311" cy="5027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67" b="1">
                <a:latin typeface="+mj-lt"/>
              </a:rPr>
              <a:t>Ph</a:t>
            </a:r>
            <a:r>
              <a:rPr lang="vi-VN" sz="2667" b="1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2667" b="1">
                <a:latin typeface="+mj-lt"/>
              </a:rPr>
              <a:t>ơng pháp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6319BFE-D9FC-46A1-A01C-57D8E58AEC86}"/>
              </a:ext>
            </a:extLst>
          </p:cNvPr>
          <p:cNvSpPr txBox="1"/>
          <p:nvPr/>
        </p:nvSpPr>
        <p:spPr>
          <a:xfrm>
            <a:off x="300212" y="3486295"/>
            <a:ext cx="11653199" cy="415484"/>
          </a:xfrm>
          <a:prstGeom prst="rect">
            <a:avLst/>
          </a:prstGeom>
          <a:noFill/>
        </p:spPr>
        <p:txBody>
          <a:bodyPr wrap="square" lIns="45708" tIns="22853" rIns="45708" bIns="22853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A</a:t>
            </a:r>
            <a:r>
              <a:rPr lang="vi-VN" sz="2400" b="1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.</a:t>
            </a:r>
            <a:r>
              <a:rPr lang="vi-VN" sz="2400" b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Có vô số mặt phẳng đi qua một điểm cho tr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ớc và vuông góc với đ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 thẳng cho tr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ớc.</a:t>
            </a:r>
            <a:endParaRPr lang="en-US" sz="2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FE1DBF-523D-49F0-B1DA-B40DA6261867}"/>
              </a:ext>
            </a:extLst>
          </p:cNvPr>
          <p:cNvSpPr txBox="1"/>
          <p:nvPr/>
        </p:nvSpPr>
        <p:spPr>
          <a:xfrm>
            <a:off x="300211" y="3949716"/>
            <a:ext cx="11529869" cy="415484"/>
          </a:xfrm>
          <a:prstGeom prst="rect">
            <a:avLst/>
          </a:prstGeom>
          <a:noFill/>
        </p:spPr>
        <p:txBody>
          <a:bodyPr wrap="square" lIns="45708" tIns="22853" rIns="45708" bIns="22853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.</a:t>
            </a:r>
            <a:r>
              <a:rPr lang="vi-VN" sz="2400" b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Có vô số đ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 thẳng đi qua một điểm cho tr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ớc và vuông góc với mặt phẳng cho tr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ớc.</a:t>
            </a:r>
            <a:endParaRPr lang="en-US" sz="2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885E461-C021-406A-8F75-372AFE4F153C}"/>
              </a:ext>
            </a:extLst>
          </p:cNvPr>
          <p:cNvSpPr txBox="1"/>
          <p:nvPr/>
        </p:nvSpPr>
        <p:spPr>
          <a:xfrm>
            <a:off x="300212" y="4413137"/>
            <a:ext cx="11438884" cy="784816"/>
          </a:xfrm>
          <a:prstGeom prst="rect">
            <a:avLst/>
          </a:prstGeom>
          <a:noFill/>
        </p:spPr>
        <p:txBody>
          <a:bodyPr wrap="square" lIns="45708" tIns="22853" rIns="45708" bIns="22853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.</a:t>
            </a:r>
            <a:r>
              <a:rPr lang="vi-VN" sz="24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Đ</a:t>
            </a:r>
            <a:r>
              <a:rPr lang="vi-VN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thẳng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vuông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góc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một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mặt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phẳng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thì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vuông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góc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với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mọi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đ</a:t>
            </a:r>
            <a:r>
              <a:rPr lang="vi-VN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thẳng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nằm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trong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mặt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phẳng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đó</a:t>
            </a:r>
            <a:r>
              <a:rPr lang="en-US" sz="2400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2194950-5D32-4989-86B9-3B79C90A2EBD}"/>
              </a:ext>
            </a:extLst>
          </p:cNvPr>
          <p:cNvSpPr txBox="1"/>
          <p:nvPr/>
        </p:nvSpPr>
        <p:spPr>
          <a:xfrm>
            <a:off x="300212" y="5245892"/>
            <a:ext cx="11369039" cy="784816"/>
          </a:xfrm>
          <a:prstGeom prst="rect">
            <a:avLst/>
          </a:prstGeom>
          <a:noFill/>
        </p:spPr>
        <p:txBody>
          <a:bodyPr wrap="square" lIns="45708" tIns="22853" rIns="45708" bIns="22853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</a:t>
            </a:r>
            <a:r>
              <a:rPr lang="vi-VN" sz="2400" b="1">
                <a:solidFill>
                  <a:srgbClr val="0000FF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.</a:t>
            </a:r>
            <a:r>
              <a:rPr lang="vi-VN" sz="2400" b="1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Nếu một đ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 thẳng vuông góc với hai đ</a:t>
            </a:r>
            <a:r>
              <a:rPr lang="vi-VN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ư</a:t>
            </a:r>
            <a:r>
              <a:rPr lang="en-US" sz="240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ờng thẳng phân biệt nằm trong mặt phẳng thì nó vuông góc với mặt phẳng đó.</a:t>
            </a:r>
            <a:endParaRPr lang="en-US" sz="2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5654ACA-927B-42EF-A693-3170EAE46358}"/>
              </a:ext>
            </a:extLst>
          </p:cNvPr>
          <p:cNvSpPr/>
          <p:nvPr/>
        </p:nvSpPr>
        <p:spPr>
          <a:xfrm>
            <a:off x="188451" y="4400694"/>
            <a:ext cx="48768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5" grpId="0"/>
      <p:bldP spid="111" grpId="0"/>
      <p:bldP spid="112" grpId="0"/>
      <p:bldP spid="113" grpId="0"/>
      <p:bldP spid="115" grpId="0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03B10A0-642E-47B7-B607-E11E4C52B9D1}"/>
              </a:ext>
            </a:extLst>
          </p:cNvPr>
          <p:cNvGrpSpPr/>
          <p:nvPr/>
        </p:nvGrpSpPr>
        <p:grpSpPr>
          <a:xfrm>
            <a:off x="327725" y="1488046"/>
            <a:ext cx="11691736" cy="1991635"/>
            <a:chOff x="267006" y="2582412"/>
            <a:chExt cx="8742896" cy="1493726"/>
          </a:xfrm>
        </p:grpSpPr>
        <p:sp>
          <p:nvSpPr>
            <p:cNvPr id="58" name="Rounded Rectangle 8">
              <a:extLst>
                <a:ext uri="{FF2B5EF4-FFF2-40B4-BE49-F238E27FC236}">
                  <a16:creationId xmlns:a16="http://schemas.microsoft.com/office/drawing/2014/main" id="{B80BD125-AC1B-4FB1-941A-2D730673DD84}"/>
                </a:ext>
              </a:extLst>
            </p:cNvPr>
            <p:cNvSpPr/>
            <p:nvPr/>
          </p:nvSpPr>
          <p:spPr>
            <a:xfrm>
              <a:off x="272897" y="2634311"/>
              <a:ext cx="8737005" cy="1441827"/>
            </a:xfrm>
            <a:prstGeom prst="roundRect">
              <a:avLst>
                <a:gd name="adj" fmla="val 1021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0D09C8-8113-45F1-9916-67EC3FB7B267}"/>
                </a:ext>
              </a:extLst>
            </p:cNvPr>
            <p:cNvGrpSpPr/>
            <p:nvPr/>
          </p:nvGrpSpPr>
          <p:grpSpPr>
            <a:xfrm>
              <a:off x="267006" y="2582412"/>
              <a:ext cx="1256994" cy="444764"/>
              <a:chOff x="267006" y="2582412"/>
              <a:chExt cx="1256994" cy="4447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5F380BC-8DC6-4F8C-B652-611C2AE944B0}"/>
                  </a:ext>
                </a:extLst>
              </p:cNvPr>
              <p:cNvGrpSpPr/>
              <p:nvPr/>
            </p:nvGrpSpPr>
            <p:grpSpPr>
              <a:xfrm>
                <a:off x="267006" y="2582412"/>
                <a:ext cx="1256994" cy="444764"/>
                <a:chOff x="267006" y="2582412"/>
                <a:chExt cx="1256994" cy="444764"/>
              </a:xfrm>
            </p:grpSpPr>
            <p:sp>
              <p:nvSpPr>
                <p:cNvPr id="60" name="Freeform 20">
                  <a:extLst>
                    <a:ext uri="{FF2B5EF4-FFF2-40B4-BE49-F238E27FC236}">
                      <a16:creationId xmlns:a16="http://schemas.microsoft.com/office/drawing/2014/main" id="{D1F5ADD3-4E43-422E-95D0-A1345A397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06" y="2620030"/>
                  <a:ext cx="1256994" cy="40714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>
                  <a:extLst>
                    <a:ext uri="{FF2B5EF4-FFF2-40B4-BE49-F238E27FC236}">
                      <a16:creationId xmlns:a16="http://schemas.microsoft.com/office/drawing/2014/main" id="{818EAFC2-E44C-4CE4-9FF2-AE4575B23CC0}"/>
                    </a:ext>
                  </a:extLst>
                </p:cNvPr>
                <p:cNvGrpSpPr/>
                <p:nvPr/>
              </p:nvGrpSpPr>
              <p:grpSpPr>
                <a:xfrm>
                  <a:off x="284359" y="2582412"/>
                  <a:ext cx="407056" cy="403683"/>
                  <a:chOff x="1311958" y="3405486"/>
                  <a:chExt cx="950173" cy="940513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5102AEC-5C2A-4B23-B5BA-41C56B318FE0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7"/>
                    <a:ext cx="596677" cy="5403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Freeform 13">
                    <a:extLst>
                      <a:ext uri="{FF2B5EF4-FFF2-40B4-BE49-F238E27FC236}">
                        <a16:creationId xmlns:a16="http://schemas.microsoft.com/office/drawing/2014/main" id="{EC0EE82A-3BAA-4814-84C4-274CCD3B97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5"/>
                    <a:ext cx="190034" cy="268949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Freeform 14">
                    <a:extLst>
                      <a:ext uri="{FF2B5EF4-FFF2-40B4-BE49-F238E27FC236}">
                        <a16:creationId xmlns:a16="http://schemas.microsoft.com/office/drawing/2014/main" id="{49978EB1-5EFF-44C6-9603-D3C601BF8D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5"/>
                    <a:ext cx="276999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Freeform 15">
                    <a:extLst>
                      <a:ext uri="{FF2B5EF4-FFF2-40B4-BE49-F238E27FC236}">
                        <a16:creationId xmlns:a16="http://schemas.microsoft.com/office/drawing/2014/main" id="{35D0C2BC-2EFE-4A29-AF00-60005CC6B9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89" y="3581025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Freeform 16">
                    <a:extLst>
                      <a:ext uri="{FF2B5EF4-FFF2-40B4-BE49-F238E27FC236}">
                        <a16:creationId xmlns:a16="http://schemas.microsoft.com/office/drawing/2014/main" id="{EF4736B8-99C1-4412-9945-BAB4839FBDB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89" y="4151130"/>
                    <a:ext cx="280220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Freeform 17">
                    <a:extLst>
                      <a:ext uri="{FF2B5EF4-FFF2-40B4-BE49-F238E27FC236}">
                        <a16:creationId xmlns:a16="http://schemas.microsoft.com/office/drawing/2014/main" id="{3B14E7FE-F6CD-45A2-9492-0C2482F359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4"/>
                    <a:ext cx="190034" cy="281833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Freeform 18">
                    <a:extLst>
                      <a:ext uri="{FF2B5EF4-FFF2-40B4-BE49-F238E27FC236}">
                        <a16:creationId xmlns:a16="http://schemas.microsoft.com/office/drawing/2014/main" id="{2091450B-DCAF-418C-B2DC-FC4D12382F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0"/>
                    <a:ext cx="276999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Freeform 19">
                    <a:extLst>
                      <a:ext uri="{FF2B5EF4-FFF2-40B4-BE49-F238E27FC236}">
                        <a16:creationId xmlns:a16="http://schemas.microsoft.com/office/drawing/2014/main" id="{B99C99C7-3DCF-4BE8-BC19-3AC02E8E90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3"/>
                    <a:ext cx="190034" cy="273778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Freeform 20">
                    <a:extLst>
                      <a:ext uri="{FF2B5EF4-FFF2-40B4-BE49-F238E27FC236}">
                        <a16:creationId xmlns:a16="http://schemas.microsoft.com/office/drawing/2014/main" id="{B9AFC5D9-95DA-40EF-BE15-0AC94D6318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1" y="4064164"/>
                    <a:ext cx="191645" cy="281833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Freeform 21">
                    <a:extLst>
                      <a:ext uri="{FF2B5EF4-FFF2-40B4-BE49-F238E27FC236}">
                        <a16:creationId xmlns:a16="http://schemas.microsoft.com/office/drawing/2014/main" id="{BFF73D43-EFD9-4AD4-9B05-9028567205D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6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Freeform 22">
                    <a:extLst>
                      <a:ext uri="{FF2B5EF4-FFF2-40B4-BE49-F238E27FC236}">
                        <a16:creationId xmlns:a16="http://schemas.microsoft.com/office/drawing/2014/main" id="{040A51BC-538A-457D-866F-DEA3D98F78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1" y="3820986"/>
                    <a:ext cx="191645" cy="273778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Freeform 23">
                    <a:extLst>
                      <a:ext uri="{FF2B5EF4-FFF2-40B4-BE49-F238E27FC236}">
                        <a16:creationId xmlns:a16="http://schemas.microsoft.com/office/drawing/2014/main" id="{E308B448-FB6B-4A98-A83E-60AEF83272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9" y="3405486"/>
                    <a:ext cx="600702" cy="594263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Freeform 24">
                    <a:extLst>
                      <a:ext uri="{FF2B5EF4-FFF2-40B4-BE49-F238E27FC236}">
                        <a16:creationId xmlns:a16="http://schemas.microsoft.com/office/drawing/2014/main" id="{6EFCB3DC-D44D-4B01-8B26-912E3FEEAD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9" y="3790388"/>
                    <a:ext cx="318871" cy="293104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Freeform 25">
                    <a:extLst>
                      <a:ext uri="{FF2B5EF4-FFF2-40B4-BE49-F238E27FC236}">
                        <a16:creationId xmlns:a16="http://schemas.microsoft.com/office/drawing/2014/main" id="{72159D5C-CD53-4038-B5DB-06DFF94F8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8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5" name="Freeform 26">
                    <a:extLst>
                      <a:ext uri="{FF2B5EF4-FFF2-40B4-BE49-F238E27FC236}">
                        <a16:creationId xmlns:a16="http://schemas.microsoft.com/office/drawing/2014/main" id="{915CEAFF-764C-4B76-A381-A75A380A1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6" name="Freeform 27">
                    <a:extLst>
                      <a:ext uri="{FF2B5EF4-FFF2-40B4-BE49-F238E27FC236}">
                        <a16:creationId xmlns:a16="http://schemas.microsoft.com/office/drawing/2014/main" id="{81139973-B398-46E5-8194-359A80679B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6" y="3642225"/>
                    <a:ext cx="161045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7" name="Freeform 28">
                    <a:extLst>
                      <a:ext uri="{FF2B5EF4-FFF2-40B4-BE49-F238E27FC236}">
                        <a16:creationId xmlns:a16="http://schemas.microsoft.com/office/drawing/2014/main" id="{D3AA0C07-0A01-4599-B716-5F1E62983A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6" y="4212330"/>
                    <a:ext cx="161045" cy="72472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8" name="Freeform 29">
                    <a:extLst>
                      <a:ext uri="{FF2B5EF4-FFF2-40B4-BE49-F238E27FC236}">
                        <a16:creationId xmlns:a16="http://schemas.microsoft.com/office/drawing/2014/main" id="{B6CDEAC9-9F9F-4005-91A2-702264BAE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4"/>
                    <a:ext cx="69248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9" name="Freeform 30">
                    <a:extLst>
                      <a:ext uri="{FF2B5EF4-FFF2-40B4-BE49-F238E27FC236}">
                        <a16:creationId xmlns:a16="http://schemas.microsoft.com/office/drawing/2014/main" id="{503D45FB-43C8-4B8D-A7A6-387F86981F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2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0" name="Freeform 31">
                    <a:extLst>
                      <a:ext uri="{FF2B5EF4-FFF2-40B4-BE49-F238E27FC236}">
                        <a16:creationId xmlns:a16="http://schemas.microsoft.com/office/drawing/2014/main" id="{873F0CB9-2763-42EC-9191-2D5B27FFC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8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1" name="Freeform 32">
                    <a:extLst>
                      <a:ext uri="{FF2B5EF4-FFF2-40B4-BE49-F238E27FC236}">
                        <a16:creationId xmlns:a16="http://schemas.microsoft.com/office/drawing/2014/main" id="{CA922840-C28D-475B-8D66-A3251D65CD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8" y="4125367"/>
                    <a:ext cx="69248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2" name="Freeform 33">
                    <a:extLst>
                      <a:ext uri="{FF2B5EF4-FFF2-40B4-BE49-F238E27FC236}">
                        <a16:creationId xmlns:a16="http://schemas.microsoft.com/office/drawing/2014/main" id="{C9A5CD48-13E4-4DB8-B56C-47E866701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3" y="4212330"/>
                    <a:ext cx="156215" cy="72472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3" name="Freeform 34">
                    <a:extLst>
                      <a:ext uri="{FF2B5EF4-FFF2-40B4-BE49-F238E27FC236}">
                        <a16:creationId xmlns:a16="http://schemas.microsoft.com/office/drawing/2014/main" id="{42FAF7DA-D03B-47B9-A164-414F3B4D2E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8" y="3880576"/>
                    <a:ext cx="69248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 35">
                    <a:extLst>
                      <a:ext uri="{FF2B5EF4-FFF2-40B4-BE49-F238E27FC236}">
                        <a16:creationId xmlns:a16="http://schemas.microsoft.com/office/drawing/2014/main" id="{7B99E8A3-DDB9-4F35-860B-71F09401FD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5" y="3466686"/>
                    <a:ext cx="468644" cy="471868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Freeform 36">
                    <a:extLst>
                      <a:ext uri="{FF2B5EF4-FFF2-40B4-BE49-F238E27FC236}">
                        <a16:creationId xmlns:a16="http://schemas.microsoft.com/office/drawing/2014/main" id="{828E4C31-D9CC-4203-B5B5-A918641DF2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7" y="3849976"/>
                    <a:ext cx="190034" cy="172319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spcBef>
                        <a:spcPts val="600"/>
                      </a:spcBef>
                    </a:pPr>
                    <a:endParaRPr lang="en-US" sz="24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85640A1-3FA8-4C32-ABC7-9B3DCCADF1DD}"/>
                  </a:ext>
                </a:extLst>
              </p:cNvPr>
              <p:cNvSpPr txBox="1"/>
              <p:nvPr/>
            </p:nvSpPr>
            <p:spPr>
              <a:xfrm>
                <a:off x="565849" y="2634310"/>
                <a:ext cx="942846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 2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A09352-07D2-4837-A195-11E636AC83C7}"/>
                  </a:ext>
                </a:extLst>
              </p:cNvPr>
              <p:cNvSpPr txBox="1"/>
              <p:nvPr/>
            </p:nvSpPr>
            <p:spPr>
              <a:xfrm>
                <a:off x="2062907" y="1456822"/>
                <a:ext cx="98088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n-US" sz="2400">
                    <a:latin typeface="+mj-lt"/>
                    <a:ea typeface="Tahoma" pitchFamily="34" charset="0"/>
                    <a:cs typeface="Tahoma" pitchFamily="34" charset="0"/>
                  </a:rPr>
                  <a:t>Trong không gian cho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𝑑</m:t>
                    </m:r>
                  </m:oMath>
                </a14:m>
                <a:r>
                  <a:rPr lang="en-US" sz="2400">
                    <a:latin typeface="+mj-lt"/>
                    <a:ea typeface="Tahoma" pitchFamily="34" charset="0"/>
                    <a:cs typeface="Tahoma" pitchFamily="34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2400">
                    <a:latin typeface="+mj-lt"/>
                    <a:ea typeface="Tahoma" pitchFamily="34" charset="0"/>
                    <a:cs typeface="Tahoma" pitchFamily="34" charset="0"/>
                  </a:rPr>
                  <a:t> và mặt phẳng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400">
                    <a:latin typeface="+mj-lt"/>
                    <a:ea typeface="Tahoma" pitchFamily="34" charset="0"/>
                    <a:cs typeface="Tahoma" pitchFamily="34" charset="0"/>
                  </a:rPr>
                  <a:t>. Khẳng định nào sau đây đúng?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A09352-07D2-4837-A195-11E636AC8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07" y="1456822"/>
                <a:ext cx="9808823" cy="830997"/>
              </a:xfrm>
              <a:prstGeom prst="rect">
                <a:avLst/>
              </a:prstGeom>
              <a:blipFill>
                <a:blip r:embed="rId2"/>
                <a:stretch>
                  <a:fillRect l="-932" t="-5882" r="-99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6319BFE-D9FC-46A1-A01C-57D8E58AEC86}"/>
                  </a:ext>
                </a:extLst>
              </p:cNvPr>
              <p:cNvSpPr txBox="1"/>
              <p:nvPr/>
            </p:nvSpPr>
            <p:spPr>
              <a:xfrm>
                <a:off x="346242" y="2304875"/>
                <a:ext cx="3382807" cy="778340"/>
              </a:xfrm>
              <a:prstGeom prst="rect">
                <a:avLst/>
              </a:prstGeom>
              <a:noFill/>
            </p:spPr>
            <p:txBody>
              <a:bodyPr wrap="square" lIns="45708" tIns="22853" rIns="45708" bIns="22853" rtlCol="0">
                <a:spAutoFit/>
              </a:bodyPr>
              <a:lstStyle/>
              <a:p>
                <a:r>
                  <a:rPr lang="vi-VN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A.</a:t>
                </a:r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∕∕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2133" dirty="0"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endParaRPr lang="en-US" sz="2133" b="1" dirty="0"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6319BFE-D9FC-46A1-A01C-57D8E58AE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42" y="2304875"/>
                <a:ext cx="3382807" cy="778340"/>
              </a:xfrm>
              <a:prstGeom prst="rect">
                <a:avLst/>
              </a:prstGeom>
              <a:blipFill>
                <a:blip r:embed="rId3"/>
                <a:stretch>
                  <a:fillRect l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5">
            <a:extLst>
              <a:ext uri="{FF2B5EF4-FFF2-40B4-BE49-F238E27FC236}">
                <a16:creationId xmlns:a16="http://schemas.microsoft.com/office/drawing/2014/main" id="{5FC262D5-43B5-43CB-80B5-D75EBD05BC32}"/>
              </a:ext>
            </a:extLst>
          </p:cNvPr>
          <p:cNvGrpSpPr/>
          <p:nvPr/>
        </p:nvGrpSpPr>
        <p:grpSpPr>
          <a:xfrm>
            <a:off x="173973" y="747540"/>
            <a:ext cx="5080000" cy="550896"/>
            <a:chOff x="1268091" y="3326756"/>
            <a:chExt cx="11103001" cy="1170492"/>
          </a:xfrm>
        </p:grpSpPr>
        <p:sp>
          <p:nvSpPr>
            <p:cNvPr id="118" name="Rounded Rectangle 8">
              <a:extLst>
                <a:ext uri="{FF2B5EF4-FFF2-40B4-BE49-F238E27FC236}">
                  <a16:creationId xmlns:a16="http://schemas.microsoft.com/office/drawing/2014/main" id="{4874A9B6-6459-4291-A511-7B70141333EF}"/>
                </a:ext>
              </a:extLst>
            </p:cNvPr>
            <p:cNvSpPr/>
            <p:nvPr/>
          </p:nvSpPr>
          <p:spPr>
            <a:xfrm>
              <a:off x="1557471" y="3662995"/>
              <a:ext cx="10639167" cy="578294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7" tIns="8999" rIns="17997" bIns="8999" rtlCol="0" anchor="ctr"/>
            <a:lstStyle/>
            <a:p>
              <a:pPr algn="ctr"/>
              <a:endParaRPr lang="en-US" sz="230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9" name="Group 65">
              <a:extLst>
                <a:ext uri="{FF2B5EF4-FFF2-40B4-BE49-F238E27FC236}">
                  <a16:creationId xmlns:a16="http://schemas.microsoft.com/office/drawing/2014/main" id="{80F36D79-AF9A-4AC3-9917-76D1FCE93427}"/>
                </a:ext>
              </a:extLst>
            </p:cNvPr>
            <p:cNvGrpSpPr/>
            <p:nvPr/>
          </p:nvGrpSpPr>
          <p:grpSpPr>
            <a:xfrm>
              <a:off x="1268091" y="3326756"/>
              <a:ext cx="11103001" cy="1170492"/>
              <a:chOff x="166396" y="8712046"/>
              <a:chExt cx="11103001" cy="1170492"/>
            </a:xfrm>
          </p:grpSpPr>
          <p:sp>
            <p:nvSpPr>
              <p:cNvPr id="120" name="Freeform 20">
                <a:extLst>
                  <a:ext uri="{FF2B5EF4-FFF2-40B4-BE49-F238E27FC236}">
                    <a16:creationId xmlns:a16="http://schemas.microsoft.com/office/drawing/2014/main" id="{4485D14F-8BBE-47ED-818B-9C0BE82E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19" y="8755078"/>
                <a:ext cx="10884878" cy="112746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F491A1A-E4FD-4C46-8ECE-4B338EAFACA7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3" name="Freeform 45">
                  <a:extLst>
                    <a:ext uri="{FF2B5EF4-FFF2-40B4-BE49-F238E27FC236}">
                      <a16:creationId xmlns:a16="http://schemas.microsoft.com/office/drawing/2014/main" id="{98DFE6D1-D127-46FB-9132-8C389FEBD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46">
                  <a:extLst>
                    <a:ext uri="{FF2B5EF4-FFF2-40B4-BE49-F238E27FC236}">
                      <a16:creationId xmlns:a16="http://schemas.microsoft.com/office/drawing/2014/main" id="{ABB90869-28DE-43B5-AF1E-BED5FEBD7B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5" name="Freeform 47">
                  <a:extLst>
                    <a:ext uri="{FF2B5EF4-FFF2-40B4-BE49-F238E27FC236}">
                      <a16:creationId xmlns:a16="http://schemas.microsoft.com/office/drawing/2014/main" id="{C336C9A1-7B40-4EEB-850A-CB53FDE0F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6" name="Freeform 48">
                  <a:extLst>
                    <a:ext uri="{FF2B5EF4-FFF2-40B4-BE49-F238E27FC236}">
                      <a16:creationId xmlns:a16="http://schemas.microsoft.com/office/drawing/2014/main" id="{6331DA78-D221-4AAE-BB5F-66B8F72D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7" name="Freeform 49">
                  <a:extLst>
                    <a:ext uri="{FF2B5EF4-FFF2-40B4-BE49-F238E27FC236}">
                      <a16:creationId xmlns:a16="http://schemas.microsoft.com/office/drawing/2014/main" id="{1F309075-7429-4FD9-A706-12779CDFB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8" name="Freeform 50">
                  <a:extLst>
                    <a:ext uri="{FF2B5EF4-FFF2-40B4-BE49-F238E27FC236}">
                      <a16:creationId xmlns:a16="http://schemas.microsoft.com/office/drawing/2014/main" id="{61F6B073-93BA-4E93-98E9-ADD91430B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9" name="Freeform 51">
                  <a:extLst>
                    <a:ext uri="{FF2B5EF4-FFF2-40B4-BE49-F238E27FC236}">
                      <a16:creationId xmlns:a16="http://schemas.microsoft.com/office/drawing/2014/main" id="{2E5BE9FE-C29F-4B28-94FC-4C9C3E4D6E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0" name="Freeform 52">
                  <a:extLst>
                    <a:ext uri="{FF2B5EF4-FFF2-40B4-BE49-F238E27FC236}">
                      <a16:creationId xmlns:a16="http://schemas.microsoft.com/office/drawing/2014/main" id="{EC3CEECB-3530-4342-ACC2-A52A391896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1" name="Rectangle 53">
                  <a:extLst>
                    <a:ext uri="{FF2B5EF4-FFF2-40B4-BE49-F238E27FC236}">
                      <a16:creationId xmlns:a16="http://schemas.microsoft.com/office/drawing/2014/main" id="{35601348-1345-47A3-A9C9-07D221C1B4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2" name="Rectangle 54">
                  <a:extLst>
                    <a:ext uri="{FF2B5EF4-FFF2-40B4-BE49-F238E27FC236}">
                      <a16:creationId xmlns:a16="http://schemas.microsoft.com/office/drawing/2014/main" id="{085B08AA-F29C-41C2-A4C0-526227142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3" name="Freeform 55">
                  <a:extLst>
                    <a:ext uri="{FF2B5EF4-FFF2-40B4-BE49-F238E27FC236}">
                      <a16:creationId xmlns:a16="http://schemas.microsoft.com/office/drawing/2014/main" id="{E54C8CC9-D974-4832-B277-5B0D0F619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4" name="Freeform 56">
                  <a:extLst>
                    <a:ext uri="{FF2B5EF4-FFF2-40B4-BE49-F238E27FC236}">
                      <a16:creationId xmlns:a16="http://schemas.microsoft.com/office/drawing/2014/main" id="{0DBBDEC4-A465-4567-8138-93EC8027F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B26B72E-9E45-4AFB-8972-A8B06400C4FC}"/>
                  </a:ext>
                </a:extLst>
              </p:cNvPr>
              <p:cNvSpPr txBox="1"/>
              <p:nvPr/>
            </p:nvSpPr>
            <p:spPr>
              <a:xfrm>
                <a:off x="932114" y="8712046"/>
                <a:ext cx="10337283" cy="106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DẠNG 1: CÁC BÀI TẬP LÝ THUYẾT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F6F1C9-C24C-4E5A-8DD8-3BC5CF957285}"/>
              </a:ext>
            </a:extLst>
          </p:cNvPr>
          <p:cNvGrpSpPr/>
          <p:nvPr/>
        </p:nvGrpSpPr>
        <p:grpSpPr>
          <a:xfrm>
            <a:off x="304800" y="3520766"/>
            <a:ext cx="11714661" cy="3337234"/>
            <a:chOff x="228600" y="3047001"/>
            <a:chExt cx="8785996" cy="198301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CAE080-B541-46D1-B413-BB9285F41291}"/>
                </a:ext>
              </a:extLst>
            </p:cNvPr>
            <p:cNvGrpSpPr/>
            <p:nvPr/>
          </p:nvGrpSpPr>
          <p:grpSpPr>
            <a:xfrm>
              <a:off x="228600" y="3047001"/>
              <a:ext cx="8785996" cy="1983013"/>
              <a:chOff x="295150" y="3376088"/>
              <a:chExt cx="8674691" cy="1621388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197C0879-7F33-42AB-B6E6-4DF8EAEE92DA}"/>
                  </a:ext>
                </a:extLst>
              </p:cNvPr>
              <p:cNvSpPr/>
              <p:nvPr/>
            </p:nvSpPr>
            <p:spPr>
              <a:xfrm>
                <a:off x="317958" y="3423633"/>
                <a:ext cx="8651883" cy="1573843"/>
              </a:xfrm>
              <a:prstGeom prst="roundRect">
                <a:avLst/>
              </a:prstGeom>
              <a:solidFill>
                <a:srgbClr val="AFDDFF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DBA685D-DE88-4E44-9035-158F8098B0B6}"/>
                  </a:ext>
                </a:extLst>
              </p:cNvPr>
              <p:cNvGrpSpPr/>
              <p:nvPr/>
            </p:nvGrpSpPr>
            <p:grpSpPr>
              <a:xfrm>
                <a:off x="295150" y="3376088"/>
                <a:ext cx="1503080" cy="282544"/>
                <a:chOff x="2543676" y="3513960"/>
                <a:chExt cx="3616838" cy="790871"/>
              </a:xfrm>
            </p:grpSpPr>
            <p:sp>
              <p:nvSpPr>
                <p:cNvPr id="140" name="Freeform 20">
                  <a:extLst>
                    <a:ext uri="{FF2B5EF4-FFF2-40B4-BE49-F238E27FC236}">
                      <a16:creationId xmlns:a16="http://schemas.microsoft.com/office/drawing/2014/main" id="{F46294D9-8995-483A-9403-B626937BB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4375107" y="2511435"/>
                  <a:ext cx="782877" cy="2787937"/>
                </a:xfrm>
                <a:prstGeom prst="round1Rect">
                  <a:avLst/>
                </a:prstGeom>
                <a:solidFill>
                  <a:schemeClr val="bg1"/>
                </a:solidFill>
                <a:ln w="28575">
                  <a:solidFill>
                    <a:srgbClr val="0070C0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8533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AD6DF8E4-3BFB-4214-9AC6-C53003BAE6DF}"/>
                    </a:ext>
                  </a:extLst>
                </p:cNvPr>
                <p:cNvGrpSpPr/>
                <p:nvPr/>
              </p:nvGrpSpPr>
              <p:grpSpPr>
                <a:xfrm>
                  <a:off x="2543676" y="3513960"/>
                  <a:ext cx="868974" cy="790871"/>
                  <a:chOff x="2543676" y="3513960"/>
                  <a:chExt cx="868974" cy="790871"/>
                </a:xfrm>
              </p:grpSpPr>
              <p:sp>
                <p:nvSpPr>
                  <p:cNvPr id="142" name="Round Diagonal Corner Rectangle 8">
                    <a:extLst>
                      <a:ext uri="{FF2B5EF4-FFF2-40B4-BE49-F238E27FC236}">
                        <a16:creationId xmlns:a16="http://schemas.microsoft.com/office/drawing/2014/main" id="{5236BE94-ACE2-40DE-B633-D7B5B4E92787}"/>
                      </a:ext>
                    </a:extLst>
                  </p:cNvPr>
                  <p:cNvSpPr/>
                  <p:nvPr/>
                </p:nvSpPr>
                <p:spPr>
                  <a:xfrm flipV="1">
                    <a:off x="2543676" y="3513960"/>
                    <a:ext cx="868974" cy="790871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solidFill>
                    <a:srgbClr val="0070C0"/>
                  </a:solidFill>
                  <a:ln w="28575">
                    <a:solidFill>
                      <a:srgbClr val="0070C0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sz="8533"/>
                  </a:p>
                </p:txBody>
              </p:sp>
              <p:sp>
                <p:nvSpPr>
                  <p:cNvPr id="143" name="Freeform 9">
                    <a:extLst>
                      <a:ext uri="{FF2B5EF4-FFF2-40B4-BE49-F238E27FC236}">
                        <a16:creationId xmlns:a16="http://schemas.microsoft.com/office/drawing/2014/main" id="{C7270A64-B455-4C04-B6DB-2363BB0C71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2782884" y="3721566"/>
                    <a:ext cx="434487" cy="395437"/>
                  </a:xfrm>
                  <a:custGeom>
                    <a:avLst/>
                    <a:gdLst>
                      <a:gd name="T0" fmla="*/ 135 w 145"/>
                      <a:gd name="T1" fmla="*/ 72 h 197"/>
                      <a:gd name="T2" fmla="*/ 72 w 145"/>
                      <a:gd name="T3" fmla="*/ 135 h 197"/>
                      <a:gd name="T4" fmla="*/ 9 w 145"/>
                      <a:gd name="T5" fmla="*/ 72 h 197"/>
                      <a:gd name="T6" fmla="*/ 72 w 145"/>
                      <a:gd name="T7" fmla="*/ 9 h 197"/>
                      <a:gd name="T8" fmla="*/ 115 w 145"/>
                      <a:gd name="T9" fmla="*/ 26 h 197"/>
                      <a:gd name="T10" fmla="*/ 60 w 145"/>
                      <a:gd name="T11" fmla="*/ 82 h 197"/>
                      <a:gd name="T12" fmla="*/ 30 w 145"/>
                      <a:gd name="T13" fmla="*/ 60 h 197"/>
                      <a:gd name="T14" fmla="*/ 20 w 145"/>
                      <a:gd name="T15" fmla="*/ 68 h 197"/>
                      <a:gd name="T16" fmla="*/ 61 w 145"/>
                      <a:gd name="T17" fmla="*/ 126 h 197"/>
                      <a:gd name="T18" fmla="*/ 123 w 145"/>
                      <a:gd name="T19" fmla="*/ 35 h 197"/>
                      <a:gd name="T20" fmla="*/ 135 w 145"/>
                      <a:gd name="T21" fmla="*/ 72 h 197"/>
                      <a:gd name="T22" fmla="*/ 145 w 145"/>
                      <a:gd name="T23" fmla="*/ 12 h 197"/>
                      <a:gd name="T24" fmla="*/ 135 w 145"/>
                      <a:gd name="T25" fmla="*/ 12 h 197"/>
                      <a:gd name="T26" fmla="*/ 123 w 145"/>
                      <a:gd name="T27" fmla="*/ 21 h 197"/>
                      <a:gd name="T28" fmla="*/ 72 w 145"/>
                      <a:gd name="T29" fmla="*/ 0 h 197"/>
                      <a:gd name="T30" fmla="*/ 0 w 145"/>
                      <a:gd name="T31" fmla="*/ 72 h 197"/>
                      <a:gd name="T32" fmla="*/ 30 w 145"/>
                      <a:gd name="T33" fmla="*/ 131 h 197"/>
                      <a:gd name="T34" fmla="*/ 7 w 145"/>
                      <a:gd name="T35" fmla="*/ 175 h 197"/>
                      <a:gd name="T36" fmla="*/ 13 w 145"/>
                      <a:gd name="T37" fmla="*/ 193 h 197"/>
                      <a:gd name="T38" fmla="*/ 32 w 145"/>
                      <a:gd name="T39" fmla="*/ 187 h 197"/>
                      <a:gd name="T40" fmla="*/ 51 w 145"/>
                      <a:gd name="T41" fmla="*/ 141 h 197"/>
                      <a:gd name="T42" fmla="*/ 51 w 145"/>
                      <a:gd name="T43" fmla="*/ 141 h 197"/>
                      <a:gd name="T44" fmla="*/ 72 w 145"/>
                      <a:gd name="T45" fmla="*/ 145 h 197"/>
                      <a:gd name="T46" fmla="*/ 145 w 145"/>
                      <a:gd name="T47" fmla="*/ 72 h 197"/>
                      <a:gd name="T48" fmla="*/ 129 w 145"/>
                      <a:gd name="T49" fmla="*/ 28 h 197"/>
                      <a:gd name="T50" fmla="*/ 145 w 145"/>
                      <a:gd name="T51" fmla="*/ 12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45" h="197">
                        <a:moveTo>
                          <a:pt x="135" y="72"/>
                        </a:moveTo>
                        <a:cubicBezTo>
                          <a:pt x="135" y="107"/>
                          <a:pt x="107" y="135"/>
                          <a:pt x="72" y="135"/>
                        </a:cubicBezTo>
                        <a:cubicBezTo>
                          <a:pt x="37" y="135"/>
                          <a:pt x="9" y="107"/>
                          <a:pt x="9" y="72"/>
                        </a:cubicBezTo>
                        <a:cubicBezTo>
                          <a:pt x="9" y="37"/>
                          <a:pt x="37" y="9"/>
                          <a:pt x="72" y="9"/>
                        </a:cubicBezTo>
                        <a:cubicBezTo>
                          <a:pt x="89" y="9"/>
                          <a:pt x="104" y="15"/>
                          <a:pt x="115" y="26"/>
                        </a:cubicBezTo>
                        <a:cubicBezTo>
                          <a:pt x="101" y="38"/>
                          <a:pt x="80" y="57"/>
                          <a:pt x="60" y="82"/>
                        </a:cubicBezTo>
                        <a:cubicBezTo>
                          <a:pt x="50" y="74"/>
                          <a:pt x="40" y="67"/>
                          <a:pt x="30" y="60"/>
                        </a:cubicBezTo>
                        <a:cubicBezTo>
                          <a:pt x="26" y="63"/>
                          <a:pt x="24" y="65"/>
                          <a:pt x="20" y="68"/>
                        </a:cubicBezTo>
                        <a:cubicBezTo>
                          <a:pt x="34" y="88"/>
                          <a:pt x="47" y="107"/>
                          <a:pt x="61" y="126"/>
                        </a:cubicBezTo>
                        <a:cubicBezTo>
                          <a:pt x="80" y="95"/>
                          <a:pt x="99" y="63"/>
                          <a:pt x="123" y="35"/>
                        </a:cubicBezTo>
                        <a:cubicBezTo>
                          <a:pt x="130" y="45"/>
                          <a:pt x="135" y="58"/>
                          <a:pt x="135" y="72"/>
                        </a:cubicBezTo>
                        <a:close/>
                        <a:moveTo>
                          <a:pt x="145" y="12"/>
                        </a:moveTo>
                        <a:cubicBezTo>
                          <a:pt x="141" y="12"/>
                          <a:pt x="138" y="12"/>
                          <a:pt x="135" y="12"/>
                        </a:cubicBezTo>
                        <a:cubicBezTo>
                          <a:pt x="135" y="12"/>
                          <a:pt x="130" y="15"/>
                          <a:pt x="123" y="21"/>
                        </a:cubicBezTo>
                        <a:cubicBezTo>
                          <a:pt x="110" y="8"/>
                          <a:pt x="92" y="0"/>
                          <a:pt x="72" y="0"/>
                        </a:cubicBezTo>
                        <a:cubicBezTo>
                          <a:pt x="32" y="0"/>
                          <a:pt x="0" y="32"/>
                          <a:pt x="0" y="72"/>
                        </a:cubicBezTo>
                        <a:cubicBezTo>
                          <a:pt x="0" y="97"/>
                          <a:pt x="11" y="118"/>
                          <a:pt x="30" y="131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3" y="182"/>
                          <a:pt x="6" y="190"/>
                          <a:pt x="13" y="193"/>
                        </a:cubicBezTo>
                        <a:cubicBezTo>
                          <a:pt x="20" y="197"/>
                          <a:pt x="28" y="194"/>
                          <a:pt x="32" y="187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8" y="143"/>
                          <a:pt x="65" y="145"/>
                          <a:pt x="72" y="145"/>
                        </a:cubicBezTo>
                        <a:cubicBezTo>
                          <a:pt x="112" y="145"/>
                          <a:pt x="145" y="112"/>
                          <a:pt x="145" y="72"/>
                        </a:cubicBezTo>
                        <a:cubicBezTo>
                          <a:pt x="145" y="55"/>
                          <a:pt x="138" y="40"/>
                          <a:pt x="129" y="28"/>
                        </a:cubicBezTo>
                        <a:cubicBezTo>
                          <a:pt x="134" y="22"/>
                          <a:pt x="139" y="17"/>
                          <a:pt x="145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8533"/>
                  </a:p>
                </p:txBody>
              </p:sp>
            </p:grpSp>
          </p:grpSp>
        </p:grp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1FA35E8-CA69-4EF3-B34F-649B9DC1EDF0}"/>
                </a:ext>
              </a:extLst>
            </p:cNvPr>
            <p:cNvSpPr txBox="1"/>
            <p:nvPr/>
          </p:nvSpPr>
          <p:spPr>
            <a:xfrm>
              <a:off x="577493" y="3063188"/>
              <a:ext cx="10396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lang="en-US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lang="vi-VN" sz="2400" b="1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lang="en-US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A5520B7-EC1C-42CC-B7A4-2C241770264E}"/>
                  </a:ext>
                </a:extLst>
              </p:cNvPr>
              <p:cNvSpPr txBox="1"/>
              <p:nvPr/>
            </p:nvSpPr>
            <p:spPr>
              <a:xfrm>
                <a:off x="3044634" y="2179605"/>
                <a:ext cx="4208747" cy="1261550"/>
              </a:xfrm>
              <a:prstGeom prst="rect">
                <a:avLst/>
              </a:prstGeom>
              <a:noFill/>
            </p:spPr>
            <p:txBody>
              <a:bodyPr wrap="square" lIns="45708" tIns="22853" rIns="45708" bIns="22853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,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, 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//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⊥(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𝛼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2133" dirty="0"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endParaRPr lang="en-US" sz="2133" b="1" dirty="0"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A5520B7-EC1C-42CC-B7A4-2C2417702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634" y="2179605"/>
                <a:ext cx="4208747" cy="1261550"/>
              </a:xfrm>
              <a:prstGeom prst="rect">
                <a:avLst/>
              </a:prstGeom>
              <a:blipFill>
                <a:blip r:embed="rId4"/>
                <a:stretch>
                  <a:fillRect l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27F34A-DBC7-45A1-9A7B-96D1BDC30B7D}"/>
                  </a:ext>
                </a:extLst>
              </p:cNvPr>
              <p:cNvSpPr txBox="1"/>
              <p:nvPr/>
            </p:nvSpPr>
            <p:spPr>
              <a:xfrm>
                <a:off x="9147366" y="2416396"/>
                <a:ext cx="3382807" cy="778340"/>
              </a:xfrm>
              <a:prstGeom prst="rect">
                <a:avLst/>
              </a:prstGeom>
              <a:noFill/>
            </p:spPr>
            <p:txBody>
              <a:bodyPr wrap="square" lIns="45708" tIns="22853" rIns="45708" bIns="22853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D</a:t>
                </a:r>
                <a:r>
                  <a:rPr lang="vi-VN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⊂(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𝛼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𝑑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⊥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</m:oMath>
                </a14:m>
                <a:r>
                  <a:rPr lang="en-US" sz="2133" dirty="0"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endParaRPr lang="en-US" sz="2133" b="1" dirty="0"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E27F34A-DBC7-45A1-9A7B-96D1BDC30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366" y="2416396"/>
                <a:ext cx="3382807" cy="778340"/>
              </a:xfrm>
              <a:prstGeom prst="rect">
                <a:avLst/>
              </a:prstGeom>
              <a:blipFill>
                <a:blip r:embed="rId5"/>
                <a:stretch>
                  <a:fillRect l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1BFAEA-8A0D-47DB-B25D-6663524657FA}"/>
                  </a:ext>
                </a:extLst>
              </p:cNvPr>
              <p:cNvSpPr txBox="1"/>
              <p:nvPr/>
            </p:nvSpPr>
            <p:spPr>
              <a:xfrm>
                <a:off x="6753567" y="2390448"/>
                <a:ext cx="2476252" cy="778340"/>
              </a:xfrm>
              <a:prstGeom prst="rect">
                <a:avLst/>
              </a:prstGeom>
              <a:noFill/>
            </p:spPr>
            <p:txBody>
              <a:bodyPr wrap="square" lIns="45708" tIns="22853" rIns="45708" bIns="22853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C</a:t>
                </a:r>
                <a:r>
                  <a:rPr lang="vi-VN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2133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33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𝑑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⊥</m:t>
                            </m:r>
                            <m:r>
                              <a:rPr lang="en-US" sz="2133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𝑏</m:t>
                            </m:r>
                          </m:e>
                        </m:eqArr>
                      </m:e>
                    </m:d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𝑎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//</m:t>
                    </m:r>
                    <m:r>
                      <a:rPr lang="en-US" sz="2133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𝑏</m:t>
                    </m:r>
                  </m:oMath>
                </a14:m>
                <a:r>
                  <a:rPr lang="en-US" sz="2133" dirty="0">
                    <a:latin typeface="Calibri" panose="020F0502020204030204" pitchFamily="34" charset="0"/>
                    <a:ea typeface="Tahoma" pitchFamily="34" charset="0"/>
                    <a:cs typeface="Calibri" panose="020F0502020204030204" pitchFamily="34" charset="0"/>
                  </a:rPr>
                  <a:t>.</a:t>
                </a:r>
                <a:endParaRPr lang="en-US" sz="2133" b="1" dirty="0">
                  <a:latin typeface="Calibri" panose="020F0502020204030204" pitchFamily="34" charset="0"/>
                  <a:ea typeface="Tahoma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C1BFAEA-8A0D-47DB-B25D-666352465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67" y="2390448"/>
                <a:ext cx="2476252" cy="778340"/>
              </a:xfrm>
              <a:prstGeom prst="rect">
                <a:avLst/>
              </a:prstGeom>
              <a:blipFill>
                <a:blip r:embed="rId6"/>
                <a:stretch>
                  <a:fillRect l="-4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Oval 115">
            <a:extLst>
              <a:ext uri="{FF2B5EF4-FFF2-40B4-BE49-F238E27FC236}">
                <a16:creationId xmlns:a16="http://schemas.microsoft.com/office/drawing/2014/main" id="{15654ACA-927B-42EF-A693-3170EAE46358}"/>
              </a:ext>
            </a:extLst>
          </p:cNvPr>
          <p:cNvSpPr/>
          <p:nvPr/>
        </p:nvSpPr>
        <p:spPr>
          <a:xfrm>
            <a:off x="8993857" y="2546628"/>
            <a:ext cx="48768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9037C-5EBF-4F4A-976E-944A8005D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471" y="4381436"/>
            <a:ext cx="3245752" cy="1706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306DA-1C28-4F5E-98DF-A24C9216C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82" y="4930076"/>
            <a:ext cx="3036151" cy="85344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DF0D294-7737-41B7-9557-20559A2F0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982" y="4320476"/>
            <a:ext cx="315598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680D3-BB7E-4F49-BB49-4AD2A06EB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5201" y="4320476"/>
            <a:ext cx="2265271" cy="18288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ED497A8-8DC9-42C6-A6F8-607C5746B4FF}"/>
              </a:ext>
            </a:extLst>
          </p:cNvPr>
          <p:cNvSpPr txBox="1"/>
          <p:nvPr/>
        </p:nvSpPr>
        <p:spPr>
          <a:xfrm>
            <a:off x="2540000" y="3710513"/>
            <a:ext cx="91606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Một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vài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hình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ảnh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minh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họa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cho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các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tr</a:t>
            </a:r>
            <a:r>
              <a:rPr lang="vi-VN" sz="2133" dirty="0">
                <a:latin typeface="+mj-lt"/>
                <a:ea typeface="Tahoma" pitchFamily="34" charset="0"/>
                <a:cs typeface="Tahoma" pitchFamily="34" charset="0"/>
              </a:rPr>
              <a:t>ư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ờng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hợp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2133" dirty="0" err="1">
                <a:latin typeface="+mj-lt"/>
                <a:ea typeface="Tahoma" pitchFamily="34" charset="0"/>
                <a:cs typeface="Tahoma" pitchFamily="34" charset="0"/>
              </a:rPr>
              <a:t>sai</a:t>
            </a:r>
            <a:r>
              <a:rPr lang="en-US" sz="2133" dirty="0">
                <a:latin typeface="+mj-lt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BEAB54B-E249-4390-A631-A0A163688318}"/>
              </a:ext>
            </a:extLst>
          </p:cNvPr>
          <p:cNvSpPr/>
          <p:nvPr/>
        </p:nvSpPr>
        <p:spPr>
          <a:xfrm rot="5400000">
            <a:off x="2274656" y="5822972"/>
            <a:ext cx="334795" cy="19589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AA233-42DB-4C30-8770-225608AED6B5}"/>
              </a:ext>
            </a:extLst>
          </p:cNvPr>
          <p:cNvSpPr txBox="1"/>
          <p:nvPr/>
        </p:nvSpPr>
        <p:spPr>
          <a:xfrm>
            <a:off x="9847893" y="5933789"/>
            <a:ext cx="170786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D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đúng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F7A40D9-CB00-4BD5-B017-887DE31CEA0A}"/>
              </a:ext>
            </a:extLst>
          </p:cNvPr>
          <p:cNvSpPr txBox="1"/>
          <p:nvPr/>
        </p:nvSpPr>
        <p:spPr>
          <a:xfrm>
            <a:off x="2228469" y="6118456"/>
            <a:ext cx="16323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B sai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90485F-0DDC-4297-8D97-55E17869C34D}"/>
              </a:ext>
            </a:extLst>
          </p:cNvPr>
          <p:cNvSpPr txBox="1"/>
          <p:nvPr/>
        </p:nvSpPr>
        <p:spPr>
          <a:xfrm>
            <a:off x="7112000" y="6121029"/>
            <a:ext cx="81960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sai</a:t>
            </a: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D7646B3B-4EE5-4FE3-A577-9C74C6BBDFDB}"/>
              </a:ext>
            </a:extLst>
          </p:cNvPr>
          <p:cNvSpPr/>
          <p:nvPr/>
        </p:nvSpPr>
        <p:spPr>
          <a:xfrm rot="5400000">
            <a:off x="3420923" y="5822972"/>
            <a:ext cx="334795" cy="19589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7F6A4921-CF8C-4B3E-945D-0E7816A1C97C}"/>
              </a:ext>
            </a:extLst>
          </p:cNvPr>
          <p:cNvSpPr/>
          <p:nvPr/>
        </p:nvSpPr>
        <p:spPr>
          <a:xfrm rot="5400000">
            <a:off x="7354405" y="5822972"/>
            <a:ext cx="334795" cy="19589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60B09186-1265-4E77-911C-AE258788F6F2}"/>
              </a:ext>
            </a:extLst>
          </p:cNvPr>
          <p:cNvSpPr/>
          <p:nvPr/>
        </p:nvSpPr>
        <p:spPr>
          <a:xfrm rot="5400000">
            <a:off x="10236932" y="5822972"/>
            <a:ext cx="334795" cy="19589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9447C8-4B52-440D-8925-ACDD0D3E81AA}"/>
              </a:ext>
            </a:extLst>
          </p:cNvPr>
          <p:cNvSpPr txBox="1"/>
          <p:nvPr/>
        </p:nvSpPr>
        <p:spPr>
          <a:xfrm>
            <a:off x="3495015" y="107484"/>
            <a:ext cx="55421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DẠNG BÀI TẬP TH</a:t>
            </a:r>
            <a:r>
              <a:rPr lang="vi-VN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ỜNG GẶP</a:t>
            </a:r>
          </a:p>
        </p:txBody>
      </p:sp>
    </p:spTree>
    <p:extLst>
      <p:ext uri="{BB962C8B-B14F-4D97-AF65-F5344CB8AC3E}">
        <p14:creationId xmlns:p14="http://schemas.microsoft.com/office/powerpoint/2010/main" val="27619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99" grpId="0"/>
      <p:bldP spid="16" grpId="0" animBg="1"/>
      <p:bldP spid="17" grpId="0" animBg="1"/>
      <p:bldP spid="100" grpId="0" animBg="1"/>
      <p:bldP spid="102" grpId="0" animBg="1"/>
      <p:bldP spid="105" grpId="0" animBg="1"/>
      <p:bldP spid="106" grpId="0" animBg="1"/>
      <p:bldP spid="1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3804</Words>
  <PresentationFormat>Widescreen</PresentationFormat>
  <Paragraphs>701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FXDraw3.Document</vt:lpstr>
      <vt:lpstr>PowerPoint Presentation</vt:lpstr>
      <vt:lpstr>PowerPoint Presentation</vt:lpstr>
      <vt:lpstr>PowerPoint Presentation</vt:lpstr>
      <vt:lpstr>PowerPoint Presentation</vt:lpstr>
      <vt:lpstr>Tính chất 1</vt:lpstr>
      <vt:lpstr>Tính chất 2</vt:lpstr>
      <vt:lpstr>Tính chất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Định lí ba đường vuông góc</vt:lpstr>
      <vt:lpstr>3. Góc giữa đường thẳng và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2020-03-17T13:17:40Z</dcterms:created>
  <dcterms:modified xsi:type="dcterms:W3CDTF">2020-05-26T13:57:18Z</dcterms:modified>
</cp:coreProperties>
</file>