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4" r:id="rId3"/>
    <p:sldId id="302" r:id="rId4"/>
    <p:sldId id="292" r:id="rId5"/>
    <p:sldId id="364" r:id="rId6"/>
    <p:sldId id="365" r:id="rId7"/>
    <p:sldId id="346" r:id="rId8"/>
    <p:sldId id="306" r:id="rId9"/>
    <p:sldId id="334" r:id="rId10"/>
    <p:sldId id="347" r:id="rId11"/>
    <p:sldId id="336" r:id="rId12"/>
    <p:sldId id="358" r:id="rId13"/>
    <p:sldId id="359" r:id="rId14"/>
    <p:sldId id="360" r:id="rId15"/>
    <p:sldId id="342" r:id="rId16"/>
    <p:sldId id="355" r:id="rId17"/>
    <p:sldId id="361" r:id="rId18"/>
    <p:sldId id="362" r:id="rId19"/>
    <p:sldId id="363" r:id="rId20"/>
    <p:sldId id="348" r:id="rId21"/>
    <p:sldId id="315" r:id="rId22"/>
    <p:sldId id="332" r:id="rId23"/>
    <p:sldId id="331" r:id="rId24"/>
    <p:sldId id="328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FFFFCC"/>
    <a:srgbClr val="CC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78" autoAdjust="0"/>
    <p:restoredTop sz="94657"/>
  </p:normalViewPr>
  <p:slideViewPr>
    <p:cSldViewPr snapToGrid="0">
      <p:cViewPr varScale="1">
        <p:scale>
          <a:sx n="82" d="100"/>
          <a:sy n="82" d="100"/>
        </p:scale>
        <p:origin x="45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2B9D41A-5D94-4556-855A-EBE8E76B72FF}" type="datetimeFigureOut">
              <a:rPr lang="en-US"/>
              <a:pPr>
                <a:defRPr/>
              </a:pPr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7B1A947-1C75-4A0C-887C-A1DF584B9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2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/>
          </p:cNvPr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1.3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/>
          </p:cNvPr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1.3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15875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  <a:extLst/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>
            <a:extLst/>
          </p:cNvPr>
          <p:cNvSpPr txBox="1"/>
          <p:nvPr userDrawn="1"/>
        </p:nvSpPr>
        <p:spPr>
          <a:xfrm>
            <a:off x="153988" y="-41275"/>
            <a:ext cx="881062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/>
          </p:cNvPr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/>
          </p:cNvPr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1.3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image" Target="../media/image4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audio" Target="../media/media5.mp3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5103813" y="2646363"/>
            <a:ext cx="65960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libri" pitchFamily="34" charset="0"/>
              </a:rPr>
              <a:t>Unit 9: English in the World</a:t>
            </a:r>
            <a:endParaRPr lang="en-US" sz="3200" b="1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  <a:latin typeface="Calibri" pitchFamily="34" charset="0"/>
              </a:rPr>
              <a:t>Lesson 1.3: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Page</a:t>
            </a:r>
            <a:r>
              <a:rPr lang="en-US" sz="3200">
                <a:latin typeface="Calibri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70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336550"/>
            <a:ext cx="28765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3888" y="506413"/>
            <a:ext cx="8928100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" y="1425575"/>
            <a:ext cx="1217295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7F4127C-0FA2-46F5-8870-37320A24DCE3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66713"/>
            <a:ext cx="3311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itchFamily="34" charset="0"/>
              </a:rPr>
              <a:t>Do the same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928688"/>
            <a:ext cx="11999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319088" y="3795713"/>
            <a:ext cx="4268787" cy="942975"/>
          </a:xfrm>
          <a:prstGeom prst="wedgeRoundRectCallout">
            <a:avLst>
              <a:gd name="adj1" fmla="val -52977"/>
              <a:gd name="adj2" fmla="val 108417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dirty="0">
                <a:latin typeface="Calibri" pitchFamily="34" charset="0"/>
              </a:rPr>
              <a:t>Where are you going?</a:t>
            </a:r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6927850" y="4473575"/>
            <a:ext cx="4502150" cy="1011238"/>
          </a:xfrm>
          <a:prstGeom prst="wedgeRoundRectCallout">
            <a:avLst>
              <a:gd name="adj1" fmla="val 62130"/>
              <a:gd name="adj2" fmla="val 10557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latin typeface="Calibri" pitchFamily="34" charset="0"/>
              </a:rPr>
              <a:t>I’m going to London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42863" y="969963"/>
            <a:ext cx="2203450" cy="22733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AF6C3-5294-44F8-92E2-9076D217F468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66713"/>
            <a:ext cx="3311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itchFamily="34" charset="0"/>
              </a:rPr>
              <a:t>Do the same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928688"/>
            <a:ext cx="11999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319087" y="3795713"/>
            <a:ext cx="5128675" cy="871157"/>
          </a:xfrm>
          <a:prstGeom prst="wedgeRoundRectCallout">
            <a:avLst>
              <a:gd name="adj1" fmla="val -52935"/>
              <a:gd name="adj2" fmla="val 83287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dirty="0">
                <a:latin typeface="Calibri" pitchFamily="34" charset="0"/>
              </a:rPr>
              <a:t>Where are you going to stay?</a:t>
            </a: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6001556" y="4473575"/>
            <a:ext cx="5457020" cy="871157"/>
          </a:xfrm>
          <a:prstGeom prst="wedgeRoundRectCallout">
            <a:avLst>
              <a:gd name="adj1" fmla="val 61421"/>
              <a:gd name="adj2" fmla="val 8519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dirty="0">
                <a:latin typeface="Calibri" pitchFamily="34" charset="0"/>
              </a:rPr>
              <a:t>I’m going to stay in Ritz Hotel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009775" y="955675"/>
            <a:ext cx="2203450" cy="22733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FA0F4-9FE1-4699-933D-45C3E270E1EA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66713"/>
            <a:ext cx="3311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itchFamily="34" charset="0"/>
              </a:rPr>
              <a:t>Do the same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928688"/>
            <a:ext cx="11999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319088" y="3795713"/>
            <a:ext cx="4297362" cy="1095375"/>
          </a:xfrm>
          <a:prstGeom prst="wedgeRoundRectCallout">
            <a:avLst>
              <a:gd name="adj1" fmla="val -52954"/>
              <a:gd name="adj2" fmla="val 86375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latin typeface="Calibri" pitchFamily="34" charset="0"/>
              </a:rPr>
              <a:t>What are you going to do?</a:t>
            </a: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5473700" y="4044950"/>
            <a:ext cx="5970588" cy="1565275"/>
          </a:xfrm>
          <a:prstGeom prst="wedgeRoundRectCallout">
            <a:avLst>
              <a:gd name="adj1" fmla="val 60079"/>
              <a:gd name="adj2" fmla="val 9300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latin typeface="Calibri" pitchFamily="34" charset="0"/>
              </a:rPr>
              <a:t>I’m going to visit British Museum, Kensington Gardens and Portobello Road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059238" y="914400"/>
            <a:ext cx="6124575" cy="22733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A5F7E-F13F-4A53-95FF-589EA8F422D0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66713"/>
            <a:ext cx="3311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itchFamily="34" charset="0"/>
              </a:rPr>
              <a:t>Do the same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928688"/>
            <a:ext cx="11999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319088" y="3795713"/>
            <a:ext cx="4268787" cy="1082675"/>
          </a:xfrm>
          <a:prstGeom prst="wedgeRoundRectCallout">
            <a:avLst>
              <a:gd name="adj1" fmla="val -52977"/>
              <a:gd name="adj2" fmla="val 87977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latin typeface="Calibri" pitchFamily="34" charset="0"/>
              </a:rPr>
              <a:t>What are you going to eat?</a:t>
            </a: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6927850" y="4473575"/>
            <a:ext cx="4502150" cy="1108075"/>
          </a:xfrm>
          <a:prstGeom prst="wedgeRoundRectCallout">
            <a:avLst>
              <a:gd name="adj1" fmla="val 62130"/>
              <a:gd name="adj2" fmla="val 9197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latin typeface="Calibri" pitchFamily="34" charset="0"/>
              </a:rPr>
              <a:t>I’m going to eat fish and chips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9988550" y="942975"/>
            <a:ext cx="2203450" cy="22733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D22E5-371A-4D46-8880-495991DCEB46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354013"/>
            <a:ext cx="647223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65138" y="1457355"/>
            <a:ext cx="115046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>
              <a:buFontTx/>
              <a:buAutoNum type="alphaLcPeriod"/>
            </a:pPr>
            <a:r>
              <a:rPr lang="en-US" sz="3200" dirty="0">
                <a:solidFill>
                  <a:srgbClr val="0000CC"/>
                </a:solidFill>
                <a:latin typeface="Calibri" pitchFamily="34" charset="0"/>
              </a:rPr>
              <a:t>You're talking to your friend about your holiday plans. In pairs: Student B,                    . Student A, answer Student B's questions about Australia. Swap roles. Ask about Canada and complete the table. </a:t>
            </a: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2238" y="1953030"/>
            <a:ext cx="179228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551E0F8A-D7B9-492D-A3B1-346720262CDB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482624"/>
            <a:ext cx="56134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9625" y="1978025"/>
            <a:ext cx="5999163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1125" y="379413"/>
            <a:ext cx="48466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85FC862-2290-4B55-9E9D-43D93B4ACEF8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4FDE9E-F35E-48D3-B35E-08038692F137}"/>
              </a:ext>
            </a:extLst>
          </p:cNvPr>
          <p:cNvSpPr/>
          <p:nvPr/>
        </p:nvSpPr>
        <p:spPr>
          <a:xfrm>
            <a:off x="1257837" y="1148203"/>
            <a:ext cx="9908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b. Which city would be more interesting to visit? Why?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F8AD5-466E-4503-B639-F84658526FEC}"/>
              </a:ext>
            </a:extLst>
          </p:cNvPr>
          <p:cNvSpPr txBox="1"/>
          <p:nvPr/>
        </p:nvSpPr>
        <p:spPr>
          <a:xfrm>
            <a:off x="1412537" y="312918"/>
            <a:ext cx="5009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+mn-lt"/>
              </a:rPr>
              <a:t>Discuss with your partner: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B556E-D59F-4CF5-8F42-D0FB7C2D6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166" y="1937195"/>
            <a:ext cx="2449286" cy="1934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49814A-1A93-4E4C-9B1C-41607CF8A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49" y="1937195"/>
            <a:ext cx="2449286" cy="1926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55CC-BCFE-4BD4-86E2-0849775F1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175" y="1937195"/>
            <a:ext cx="2449286" cy="193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1A81B-B311-4598-8473-65FDE21BD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166" y="4157555"/>
            <a:ext cx="2449286" cy="1934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8D501E-CE86-4063-A206-A53C768C2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449" y="4165720"/>
            <a:ext cx="2449286" cy="1926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1A8C9-2472-49A7-B7FE-86280D962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175" y="4163399"/>
            <a:ext cx="2449286" cy="1934936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9CCDA319-F802-475C-962A-FB107BEEBE69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  <p:extLst>
      <p:ext uri="{BB962C8B-B14F-4D97-AF65-F5344CB8AC3E}">
        <p14:creationId xmlns:p14="http://schemas.microsoft.com/office/powerpoint/2010/main" val="10921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D5B70-80B1-43F5-93A5-106D764FD8B7}"/>
              </a:ext>
            </a:extLst>
          </p:cNvPr>
          <p:cNvSpPr txBox="1"/>
          <p:nvPr/>
        </p:nvSpPr>
        <p:spPr>
          <a:xfrm>
            <a:off x="77273" y="42931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WB, page 52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378D9D-AB18-43B0-B8FC-C685D1B7195F}"/>
              </a:ext>
            </a:extLst>
          </p:cNvPr>
          <p:cNvSpPr/>
          <p:nvPr/>
        </p:nvSpPr>
        <p:spPr>
          <a:xfrm>
            <a:off x="1688061" y="436537"/>
            <a:ext cx="4434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n-lt"/>
              </a:rPr>
              <a:t>a. Unscramble the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758A0-2E37-4A3B-951B-4A6953C72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25" y="1231348"/>
            <a:ext cx="10276061" cy="51007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A9D4E7-7108-42CC-A4F6-9CADCA5F01A3}"/>
              </a:ext>
            </a:extLst>
          </p:cNvPr>
          <p:cNvSpPr/>
          <p:nvPr/>
        </p:nvSpPr>
        <p:spPr>
          <a:xfrm>
            <a:off x="4739685" y="2033721"/>
            <a:ext cx="55118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+mn-lt"/>
              </a:rPr>
              <a:t>S   O   U   V   E  N    I    R   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4FB8D-1D41-4651-BD2C-6273C4204CA7}"/>
              </a:ext>
            </a:extLst>
          </p:cNvPr>
          <p:cNvSpPr/>
          <p:nvPr/>
        </p:nvSpPr>
        <p:spPr>
          <a:xfrm>
            <a:off x="4726805" y="2749054"/>
            <a:ext cx="36830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+mn-lt"/>
              </a:rPr>
              <a:t>P   H  O   T    O  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BB8AA-9EBA-4DBF-A6C0-060575E9D7B5}"/>
              </a:ext>
            </a:extLst>
          </p:cNvPr>
          <p:cNvSpPr/>
          <p:nvPr/>
        </p:nvSpPr>
        <p:spPr>
          <a:xfrm>
            <a:off x="4739685" y="3443160"/>
            <a:ext cx="68641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+mn-lt"/>
              </a:rPr>
              <a:t>S   I    G   H   T   S    E   </a:t>
            </a:r>
            <a:r>
              <a:rPr lang="en-US" sz="3800" b="1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sz="3800" b="1" dirty="0">
                <a:solidFill>
                  <a:srgbClr val="FF0000"/>
                </a:solidFill>
                <a:latin typeface="+mn-lt"/>
              </a:rPr>
              <a:t>    I    N  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947F68-B13D-4825-BC1E-EBEF5BB001E7}"/>
              </a:ext>
            </a:extLst>
          </p:cNvPr>
          <p:cNvSpPr/>
          <p:nvPr/>
        </p:nvSpPr>
        <p:spPr>
          <a:xfrm>
            <a:off x="4623773" y="4184251"/>
            <a:ext cx="37861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+mn-lt"/>
              </a:rPr>
              <a:t>W  A   L    </a:t>
            </a:r>
            <a:r>
              <a:rPr lang="en-US" sz="3800" b="1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en-US" sz="3800" b="1" dirty="0">
                <a:solidFill>
                  <a:srgbClr val="FF0000"/>
                </a:solidFill>
                <a:latin typeface="+mn-lt"/>
              </a:rPr>
              <a:t>    E   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2C237D-D47B-4C38-9853-CDC4F535E2CB}"/>
              </a:ext>
            </a:extLst>
          </p:cNvPr>
          <p:cNvSpPr/>
          <p:nvPr/>
        </p:nvSpPr>
        <p:spPr>
          <a:xfrm>
            <a:off x="4713926" y="4916994"/>
            <a:ext cx="55118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+mn-lt"/>
              </a:rPr>
              <a:t>P   O   S   T   C   A   R   D   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172A04-0478-4A22-BD3C-146547834355}"/>
              </a:ext>
            </a:extLst>
          </p:cNvPr>
          <p:cNvSpPr/>
          <p:nvPr/>
        </p:nvSpPr>
        <p:spPr>
          <a:xfrm>
            <a:off x="4713927" y="5644358"/>
            <a:ext cx="55118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+mn-lt"/>
              </a:rPr>
              <a:t>S   W   I   M  S   U   I    T   </a:t>
            </a:r>
          </a:p>
        </p:txBody>
      </p:sp>
    </p:spTree>
    <p:extLst>
      <p:ext uri="{BB962C8B-B14F-4D97-AF65-F5344CB8AC3E}">
        <p14:creationId xmlns:p14="http://schemas.microsoft.com/office/powerpoint/2010/main" val="41787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FF4752-3E4F-4793-BD29-68C140FAE67E}"/>
              </a:ext>
            </a:extLst>
          </p:cNvPr>
          <p:cNvSpPr/>
          <p:nvPr/>
        </p:nvSpPr>
        <p:spPr>
          <a:xfrm>
            <a:off x="1714531" y="398100"/>
            <a:ext cx="7939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n-lt"/>
              </a:rPr>
              <a:t>c. Fill in the blanks with the words from Task 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3CE4F-95DE-4D45-8C7F-62248A394CF5}"/>
              </a:ext>
            </a:extLst>
          </p:cNvPr>
          <p:cNvSpPr txBox="1"/>
          <p:nvPr/>
        </p:nvSpPr>
        <p:spPr>
          <a:xfrm>
            <a:off x="77273" y="42931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WB, page 52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7A374E-DEF0-4CA5-98F5-05114788A542}"/>
              </a:ext>
            </a:extLst>
          </p:cNvPr>
          <p:cNvSpPr/>
          <p:nvPr/>
        </p:nvSpPr>
        <p:spPr>
          <a:xfrm>
            <a:off x="115911" y="1295633"/>
            <a:ext cx="119902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1. The weather was nice, so we spent a day swimming in the sea and relaxing on the ___________.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2. On the last day, we went to the market and bought ___________. I bought some "I ❤ NYC" T-shirts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and a small statue of the Statue of Liberty.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3. I forgot my ___________ and had to ask my brother to lend me some money.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4. I took lots of ___________ during the trip with my new camera.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5. I like to buy ___________ when visiting different cities, but I never write on any of them.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6. My mom bought me a new ___________ because I started having swimming lessons.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7. I want to spend the first day going ___________. I want to see Big Ben, the Tower of London, and Buckingham Palace.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8A5F3-3DF5-4BB0-832D-5963A99F7176}"/>
              </a:ext>
            </a:extLst>
          </p:cNvPr>
          <p:cNvSpPr txBox="1"/>
          <p:nvPr/>
        </p:nvSpPr>
        <p:spPr>
          <a:xfrm>
            <a:off x="722859" y="1652577"/>
            <a:ext cx="1313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beach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DFA85-F8F0-47F9-9FF2-64D641E13BB3}"/>
              </a:ext>
            </a:extLst>
          </p:cNvPr>
          <p:cNvSpPr txBox="1"/>
          <p:nvPr/>
        </p:nvSpPr>
        <p:spPr>
          <a:xfrm>
            <a:off x="7946267" y="2075433"/>
            <a:ext cx="15707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souvenirs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1BFEC-2502-4D4A-9A14-2B187AD5666C}"/>
              </a:ext>
            </a:extLst>
          </p:cNvPr>
          <p:cNvSpPr txBox="1"/>
          <p:nvPr/>
        </p:nvSpPr>
        <p:spPr>
          <a:xfrm>
            <a:off x="2382087" y="3242115"/>
            <a:ext cx="1313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wallet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482FF-ABB6-4AC9-9CB9-65174D19AD01}"/>
              </a:ext>
            </a:extLst>
          </p:cNvPr>
          <p:cNvSpPr txBox="1"/>
          <p:nvPr/>
        </p:nvSpPr>
        <p:spPr>
          <a:xfrm>
            <a:off x="2575270" y="3687543"/>
            <a:ext cx="1313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photos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73197-2786-4683-BE26-D8DE6E5F7FFF}"/>
              </a:ext>
            </a:extLst>
          </p:cNvPr>
          <p:cNvSpPr txBox="1"/>
          <p:nvPr/>
        </p:nvSpPr>
        <p:spPr>
          <a:xfrm>
            <a:off x="2485116" y="4047316"/>
            <a:ext cx="1674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postcards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2C9194-0F2A-4479-B093-5EEC76F42054}"/>
              </a:ext>
            </a:extLst>
          </p:cNvPr>
          <p:cNvSpPr txBox="1"/>
          <p:nvPr/>
        </p:nvSpPr>
        <p:spPr>
          <a:xfrm>
            <a:off x="4436631" y="4844391"/>
            <a:ext cx="16593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swimsuit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70B05B-B12A-44E6-B094-F8FDC3324597}"/>
              </a:ext>
            </a:extLst>
          </p:cNvPr>
          <p:cNvSpPr txBox="1"/>
          <p:nvPr/>
        </p:nvSpPr>
        <p:spPr>
          <a:xfrm>
            <a:off x="5369347" y="5231976"/>
            <a:ext cx="1907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sightseeing</a:t>
            </a:r>
          </a:p>
        </p:txBody>
      </p:sp>
    </p:spTree>
    <p:extLst>
      <p:ext uri="{BB962C8B-B14F-4D97-AF65-F5344CB8AC3E}">
        <p14:creationId xmlns:p14="http://schemas.microsoft.com/office/powerpoint/2010/main" val="282297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/>
          </p:cNvPr>
          <p:cNvSpPr txBox="1"/>
          <p:nvPr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614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7525" y="15732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631825" y="5634038"/>
            <a:ext cx="2378075" cy="538162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81213" y="2624138"/>
            <a:ext cx="3914775" cy="798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50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3475" y="4006850"/>
            <a:ext cx="40576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B3EFA98-6516-440B-AF15-A7CFA765424C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356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EDC8D75-782F-42D1-99B6-A5B39DC8C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795" y="2561015"/>
            <a:ext cx="9431894" cy="3833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7666CC-2D12-4B24-9FFE-9F76391A2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571" y="504441"/>
            <a:ext cx="11853270" cy="2009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B4E8C-60D3-4CE6-A7EF-105110377D18}"/>
              </a:ext>
            </a:extLst>
          </p:cNvPr>
          <p:cNvSpPr txBox="1"/>
          <p:nvPr/>
        </p:nvSpPr>
        <p:spPr>
          <a:xfrm>
            <a:off x="0" y="-2565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9760F-ECAC-4E10-A22E-E979859EE839}"/>
              </a:ext>
            </a:extLst>
          </p:cNvPr>
          <p:cNvSpPr txBox="1"/>
          <p:nvPr/>
        </p:nvSpPr>
        <p:spPr>
          <a:xfrm>
            <a:off x="10069933" y="469037"/>
            <a:ext cx="204890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53</a:t>
            </a:r>
          </a:p>
        </p:txBody>
      </p:sp>
      <p:pic>
        <p:nvPicPr>
          <p:cNvPr id="6" name="WB TRACK 17a">
            <a:hlinkClick r:id="" action="ppaction://media"/>
            <a:extLst>
              <a:ext uri="{FF2B5EF4-FFF2-40B4-BE49-F238E27FC236}">
                <a16:creationId xmlns:a16="http://schemas.microsoft.com/office/drawing/2014/main" id="{CDD1028F-DA0B-4C5C-BF87-9D7974B11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99176" y="551113"/>
            <a:ext cx="609600" cy="609600"/>
          </a:xfrm>
          <a:prstGeom prst="rect">
            <a:avLst/>
          </a:prstGeom>
        </p:spPr>
      </p:pic>
      <p:pic>
        <p:nvPicPr>
          <p:cNvPr id="7" name="WB TRACK 17b">
            <a:hlinkClick r:id="" action="ppaction://media"/>
            <a:extLst>
              <a:ext uri="{FF2B5EF4-FFF2-40B4-BE49-F238E27FC236}">
                <a16:creationId xmlns:a16="http://schemas.microsoft.com/office/drawing/2014/main" id="{BEA61F96-8464-4797-A4F6-CC9E53659D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0223" y="2708374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7A4C61-80ED-4648-890F-3EF25592DA05}"/>
              </a:ext>
            </a:extLst>
          </p:cNvPr>
          <p:cNvSpPr/>
          <p:nvPr/>
        </p:nvSpPr>
        <p:spPr>
          <a:xfrm>
            <a:off x="828951" y="1976679"/>
            <a:ext cx="609600" cy="52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129A7-0129-426E-8BCA-2DE4595F94F0}"/>
              </a:ext>
            </a:extLst>
          </p:cNvPr>
          <p:cNvSpPr/>
          <p:nvPr/>
        </p:nvSpPr>
        <p:spPr>
          <a:xfrm>
            <a:off x="10521219" y="1967375"/>
            <a:ext cx="609600" cy="52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C9EF1-45F9-4F06-BA1B-2D00CAB02C16}"/>
              </a:ext>
            </a:extLst>
          </p:cNvPr>
          <p:cNvSpPr txBox="1"/>
          <p:nvPr/>
        </p:nvSpPr>
        <p:spPr>
          <a:xfrm>
            <a:off x="9948049" y="3253184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80D65-EC79-472E-805A-753B8841331E}"/>
              </a:ext>
            </a:extLst>
          </p:cNvPr>
          <p:cNvSpPr txBox="1"/>
          <p:nvPr/>
        </p:nvSpPr>
        <p:spPr>
          <a:xfrm>
            <a:off x="9948048" y="3851745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911F3-F413-4DFE-9092-695C58FFA7A6}"/>
              </a:ext>
            </a:extLst>
          </p:cNvPr>
          <p:cNvSpPr txBox="1"/>
          <p:nvPr/>
        </p:nvSpPr>
        <p:spPr>
          <a:xfrm>
            <a:off x="9984480" y="4472803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A2254-D09B-4A99-BA2A-F4550F10CF85}"/>
              </a:ext>
            </a:extLst>
          </p:cNvPr>
          <p:cNvSpPr txBox="1"/>
          <p:nvPr/>
        </p:nvSpPr>
        <p:spPr>
          <a:xfrm>
            <a:off x="9984479" y="5060673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6AF7D-D7FA-4F8F-8E69-BBF3668FCF66}"/>
              </a:ext>
            </a:extLst>
          </p:cNvPr>
          <p:cNvSpPr txBox="1"/>
          <p:nvPr/>
        </p:nvSpPr>
        <p:spPr>
          <a:xfrm>
            <a:off x="9979483" y="5716125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2CAEA1-1761-4089-94FF-B165D3B93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8713" y="1023935"/>
            <a:ext cx="378354" cy="386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97CB31-5F22-4350-97F1-F6FC0562A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023" y="2755534"/>
            <a:ext cx="378354" cy="38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7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4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9F5E84C-7639-4C7C-A1FA-8A3ED2A4B79B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500" y="536575"/>
            <a:ext cx="10247313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Write a paragraph about your holiday plans. Write about 70 words.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8700BB8-FB94-4E1E-907C-DC4647B86283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/>
          </p:cNvPr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1949014"/>
            <a:ext cx="89916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Speaking:</a:t>
            </a:r>
          </a:p>
          <a:p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- talk about holiday plans</a:t>
            </a:r>
            <a:endParaRPr lang="en-US" sz="3600" i="1" dirty="0">
              <a:solidFill>
                <a:srgbClr val="000099"/>
              </a:solidFill>
              <a:latin typeface="Calibri" pitchFamily="34" charset="0"/>
            </a:endParaRPr>
          </a:p>
          <a:p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- practice pronouncing the /ð/ sound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4547239-3C58-4103-AE60-2428AD51E1D0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ChangeArrowheads="1"/>
          </p:cNvSpPr>
          <p:nvPr/>
        </p:nvSpPr>
        <p:spPr bwMode="auto">
          <a:xfrm>
            <a:off x="333375" y="693738"/>
            <a:ext cx="3362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25052" y="1949014"/>
            <a:ext cx="10725150" cy="33239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spcBef>
                <a:spcPts val="1200"/>
              </a:spcBef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Practice pronouncing the /ð/ sound</a:t>
            </a: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Review all the vocabularies and grammar in the unit. </a:t>
            </a:r>
            <a:endParaRPr lang="en-US" sz="3600" i="1" dirty="0">
              <a:solidFill>
                <a:srgbClr val="0000CC"/>
              </a:solidFill>
              <a:latin typeface="Calibri" pitchFamily="34" charset="0"/>
            </a:endParaRPr>
          </a:p>
          <a:p>
            <a:pPr marL="571500" indent="-571500">
              <a:spcBef>
                <a:spcPts val="1200"/>
              </a:spcBef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71 SB)</a:t>
            </a:r>
          </a:p>
          <a:p>
            <a:pPr marL="571500" indent="-571500">
              <a:spcBef>
                <a:spcPts val="1200"/>
              </a:spcBef>
              <a:buFontTx/>
              <a:buChar char="-"/>
            </a:pPr>
            <a:r>
              <a:rPr lang="en-US" sz="3600" i="1">
                <a:solidFill>
                  <a:srgbClr val="0000CC"/>
                </a:solidFill>
                <a:latin typeface="Calibri" pitchFamily="34" charset="0"/>
              </a:rPr>
              <a:t>Play </a:t>
            </a:r>
            <a:r>
              <a:rPr lang="en-US" sz="3600" i="1" smtClean="0">
                <a:solidFill>
                  <a:srgbClr val="0000CC"/>
                </a:solidFill>
                <a:latin typeface="Calibri" pitchFamily="34" charset="0"/>
              </a:rPr>
              <a:t>the consolidation </a:t>
            </a:r>
            <a:r>
              <a:rPr lang="en-US" sz="3600" i="1" dirty="0" smtClean="0">
                <a:solidFill>
                  <a:srgbClr val="0000CC"/>
                </a:solidFill>
                <a:latin typeface="Calibri" pitchFamily="34" charset="0"/>
              </a:rPr>
              <a:t>games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in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-Learn Smart World DHA App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on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8DBD9CC-27BA-4ECB-B068-9240C69B39D2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/>
          </p:cNvPr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33794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6196013" y="588963"/>
            <a:ext cx="5980112" cy="387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500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- talk about holiday plans.</a:t>
            </a:r>
            <a:endParaRPr lang="en-US" sz="3600" i="1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- practice the /ð/ sound</a:t>
            </a:r>
            <a:r>
              <a:rPr lang="en-US"/>
              <a:t>.</a:t>
            </a:r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en-US" sz="3600">
                <a:solidFill>
                  <a:srgbClr val="0070C0"/>
                </a:solidFill>
                <a:latin typeface="Calibri" pitchFamily="34" charset="0"/>
              </a:rPr>
            </a:br>
            <a:endParaRPr lang="en-US" sz="3600">
              <a:solidFill>
                <a:srgbClr val="0070C0"/>
              </a:solidFill>
              <a:latin typeface="Calibri" pitchFamily="34" charset="0"/>
            </a:endParaRPr>
          </a:p>
          <a:p>
            <a:endParaRPr lang="en-US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7524495-3CC0-476B-B85B-19FCA2C46E9D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/>
          </p:cNvPr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1555D75-4D4F-4991-9B0C-51FA72FC353E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A. participant	B. environment	C. experience	D. competition</a:t>
            </a: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2. A. historic		B. delighted	C. annual		D. annoying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3. A. conclusion		B. tradition 	C. attraction	D. evidence</a:t>
            </a:r>
            <a:br>
              <a:rPr lang="en-US" sz="3200" smtClean="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9300268" y="142204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7121" y="338827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268" y="53037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09276" y="1873737"/>
            <a:ext cx="2780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/pɑ:r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tɪsəpənt/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77265" y="1843845"/>
            <a:ext cx="2913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/ɪnˈ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vaɪrənmənt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10415" y="1798714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spɪriəns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10453" y="1846575"/>
            <a:ext cx="2815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/ˌkɑ:mpə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3666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/hɪˈ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stɔ:rɪk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29388" y="3720911"/>
            <a:ext cx="243489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/dɪˈ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laɪtɪd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557121" y="3720792"/>
            <a:ext cx="257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ænjuəl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39374" y="3720791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nɔɪɪŋ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57841" y="5681779"/>
            <a:ext cx="2507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kənˈ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klu:ʒən/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34791" y="5724511"/>
            <a:ext cx="2489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/trəˈ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57121" y="568010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trækʃən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39374" y="5645185"/>
            <a:ext cx="252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evɪdəns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13342" y="278955"/>
            <a:ext cx="10320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  <a:latin typeface="+mj-lt"/>
            </a:endParaRPr>
          </a:p>
          <a:p>
            <a:r>
              <a:rPr lang="en-US" sz="3200" smtClean="0">
                <a:solidFill>
                  <a:srgbClr val="0070C0"/>
                </a:solidFill>
                <a:latin typeface="+mj-lt"/>
              </a:rPr>
              <a:t>differently from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3200" smtClean="0">
                <a:solidFill>
                  <a:srgbClr val="0070C0"/>
                </a:solidFill>
                <a:latin typeface="+mj-lt"/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6" y="1026596"/>
            <a:ext cx="123028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homestay</a:t>
            </a:r>
            <a:r>
              <a:rPr lang="en-US" sz="3200" u="sng" smtClean="0">
                <a:latin typeface="+mj-lt"/>
              </a:rPr>
              <a:t>s</a:t>
            </a:r>
            <a:r>
              <a:rPr lang="en-US" sz="3200">
                <a:latin typeface="+mj-lt"/>
              </a:rPr>
              <a:t>	</a:t>
            </a:r>
            <a:r>
              <a:rPr lang="en-US" sz="3200" smtClean="0">
                <a:latin typeface="+mj-lt"/>
              </a:rPr>
              <a:t>	B. mother</a:t>
            </a:r>
            <a:r>
              <a:rPr lang="en-US" sz="3200" u="sng" smtClean="0">
                <a:latin typeface="+mj-lt"/>
              </a:rPr>
              <a:t>s</a:t>
            </a:r>
            <a:r>
              <a:rPr lang="en-US" sz="3200" smtClean="0">
                <a:latin typeface="+mj-lt"/>
              </a:rPr>
              <a:t>		C. photo</a:t>
            </a:r>
            <a:r>
              <a:rPr lang="en-US" sz="3200" u="sng" smtClean="0">
                <a:latin typeface="+mj-lt"/>
              </a:rPr>
              <a:t>s</a:t>
            </a:r>
            <a:r>
              <a:rPr lang="en-US" sz="3200" smtClean="0">
                <a:latin typeface="+mj-lt"/>
              </a:rPr>
              <a:t>	</a:t>
            </a:r>
            <a:r>
              <a:rPr lang="en-US" sz="3200">
                <a:latin typeface="+mj-lt"/>
              </a:rPr>
              <a:t>	D. </a:t>
            </a:r>
            <a:r>
              <a:rPr lang="en-US" sz="3200" smtClean="0">
                <a:latin typeface="+mj-lt"/>
              </a:rPr>
              <a:t>worshop</a:t>
            </a:r>
            <a:r>
              <a:rPr lang="en-US" sz="3200" u="sng" smtClean="0">
                <a:latin typeface="+mj-lt"/>
              </a:rPr>
              <a:t>s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p</a:t>
            </a:r>
            <a:r>
              <a:rPr lang="en-US" sz="3200" u="sng" smtClean="0">
                <a:latin typeface="+mj-lt"/>
              </a:rPr>
              <a:t>u</a:t>
            </a:r>
            <a:r>
              <a:rPr lang="en-US" sz="3200" smtClean="0">
                <a:latin typeface="+mj-lt"/>
              </a:rPr>
              <a:t>dding		B. sc</a:t>
            </a:r>
            <a:r>
              <a:rPr lang="en-US" sz="3200" u="sng" smtClean="0">
                <a:latin typeface="+mj-lt"/>
              </a:rPr>
              <a:t>u</a:t>
            </a:r>
            <a:r>
              <a:rPr lang="en-US" sz="3200" smtClean="0">
                <a:latin typeface="+mj-lt"/>
              </a:rPr>
              <a:t>lpture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c</a:t>
            </a:r>
            <a:r>
              <a:rPr lang="en-US" sz="3200" u="sng" smtClean="0">
                <a:latin typeface="+mj-lt"/>
              </a:rPr>
              <a:t>u</a:t>
            </a:r>
            <a:r>
              <a:rPr lang="en-US" sz="3200" smtClean="0">
                <a:latin typeface="+mj-lt"/>
              </a:rPr>
              <a:t>stoms		D. l</a:t>
            </a:r>
            <a:r>
              <a:rPr lang="en-US" sz="3200" u="sng" smtClean="0">
                <a:latin typeface="+mj-lt"/>
              </a:rPr>
              <a:t>u</a:t>
            </a:r>
            <a:r>
              <a:rPr lang="en-US" sz="3200" smtClean="0">
                <a:latin typeface="+mj-lt"/>
              </a:rPr>
              <a:t>ggage 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sugges</a:t>
            </a:r>
            <a:r>
              <a:rPr lang="en-US" sz="3200" u="sng" smtClean="0">
                <a:latin typeface="+mj-lt"/>
              </a:rPr>
              <a:t>tion</a:t>
            </a:r>
            <a:r>
              <a:rPr lang="en-US" sz="3200" smtClean="0">
                <a:latin typeface="+mj-lt"/>
              </a:rPr>
              <a:t>	 	B. tradi</a:t>
            </a:r>
            <a:r>
              <a:rPr lang="en-US" sz="3200" u="sng" smtClean="0">
                <a:latin typeface="+mj-lt"/>
              </a:rPr>
              <a:t>tion</a:t>
            </a:r>
            <a:r>
              <a:rPr lang="en-US" sz="3200" smtClean="0">
                <a:latin typeface="+mj-lt"/>
              </a:rPr>
              <a:t>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emo</a:t>
            </a:r>
            <a:r>
              <a:rPr lang="en-US" sz="3200" u="sng" smtClean="0">
                <a:latin typeface="+mj-lt"/>
              </a:rPr>
              <a:t>tion	</a:t>
            </a:r>
            <a:r>
              <a:rPr lang="en-US" sz="3200" smtClean="0">
                <a:latin typeface="+mj-lt"/>
              </a:rPr>
              <a:t>	D. loca</a:t>
            </a:r>
            <a:r>
              <a:rPr lang="en-US" sz="3200" u="sng" smtClean="0">
                <a:latin typeface="+mj-lt"/>
              </a:rPr>
              <a:t>tion</a:t>
            </a: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9" y="83177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79279" y="140330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2520" y="33400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9720" y="518900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87810" y="1720972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ˈhoʊmsteɪz/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46660" y="1712192"/>
            <a:ext cx="270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mʌðəz/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36498" y="1694589"/>
            <a:ext cx="30691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foʊtoʊz/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19328" y="1666022"/>
            <a:ext cx="2471896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wɜ:kʃɑ:ps/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1741" y="5566073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səˈ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dʒestʃən/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84651" y="5566073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moʊʃən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93222" y="3631291"/>
            <a:ext cx="27634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/ˈlʌɡɪdʒ/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8669" y="3600632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/ˈpʊdɪŋ/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37578" y="35746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/ˈskʌlptʃər/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131249" y="5566073"/>
            <a:ext cx="269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/loʊ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keɪʃən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753197" y="3600632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ˈkʌstəmz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96234" y="5522079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trəˈ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dɪʃən/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9676" y="262799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  <a:latin typeface="+mj-lt"/>
            </a:endParaRPr>
          </a:p>
          <a:p>
            <a:r>
              <a:rPr lang="en-US" sz="3200" smtClean="0">
                <a:solidFill>
                  <a:srgbClr val="0070C0"/>
                </a:solidFill>
                <a:latin typeface="+mj-lt"/>
              </a:rPr>
              <a:t>pronounced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102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630764" y="624957"/>
            <a:ext cx="95131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Work in pairs. Ask and answer the following questions.</a:t>
            </a:r>
            <a:endParaRPr lang="en-US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339441" y="1473890"/>
            <a:ext cx="9513117" cy="37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1. Do you have any plans for your next holiday?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2 Where are you going?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3 Where are you going to stay?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4. Where are you going to do?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5 Where you going to eat?</a:t>
            </a:r>
          </a:p>
        </p:txBody>
      </p:sp>
      <p:pic>
        <p:nvPicPr>
          <p:cNvPr id="1024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716" y="358177"/>
            <a:ext cx="1336048" cy="85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20C192D-8DC2-49EB-A691-D2003B25D3DD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3663" y="-7934325"/>
            <a:ext cx="13350876" cy="149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474663"/>
            <a:ext cx="5915025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048F3F27-B056-42E3-BC33-B3BDD0621707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1.3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5F74F-1583-4477-B2A0-1B93351053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9969" y="-17149"/>
            <a:ext cx="7468519" cy="2045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7B74C4-3B76-45E5-AE5C-5C86C570A5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55379" y="2034673"/>
            <a:ext cx="6069615" cy="1545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8E23E-3DDC-408B-A03B-0FA63D308A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283" y="3471373"/>
            <a:ext cx="8022691" cy="1578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59629-8D4C-49D6-8F9D-782ACD4571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9253" y="4984386"/>
            <a:ext cx="6125741" cy="974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DBCAC-CD54-433C-AC43-31B4CE6BF4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2873" y="3158235"/>
            <a:ext cx="378354" cy="386490"/>
          </a:xfrm>
          <a:prstGeom prst="rect">
            <a:avLst/>
          </a:prstGeom>
        </p:spPr>
      </p:pic>
      <p:pic>
        <p:nvPicPr>
          <p:cNvPr id="12" name="the">
            <a:hlinkClick r:id="" action="ppaction://media"/>
            <a:extLst>
              <a:ext uri="{FF2B5EF4-FFF2-40B4-BE49-F238E27FC236}">
                <a16:creationId xmlns:a16="http://schemas.microsoft.com/office/drawing/2014/main" id="{0519392D-A9F5-4C6B-9617-E6159CF5E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15061" y="587670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198264-8D22-4E34-BC6A-AC5638E51F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44073" y="3130329"/>
            <a:ext cx="378354" cy="386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4BBD30-A211-4BB0-A46E-677D1F1984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27398" y="4611397"/>
            <a:ext cx="378354" cy="3864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7D69BF-B0D4-48BE-A1E3-96F55C2963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26661" y="4604903"/>
            <a:ext cx="378354" cy="3864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AFFB19-41A0-41DF-B4AB-7CFCFD284F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2876" y="4618553"/>
            <a:ext cx="378354" cy="386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B85DEA-9B6F-4CDD-A1CE-6BB051855D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6381" y="4624938"/>
            <a:ext cx="378354" cy="386490"/>
          </a:xfrm>
          <a:prstGeom prst="rect">
            <a:avLst/>
          </a:prstGeom>
        </p:spPr>
      </p:pic>
      <p:pic>
        <p:nvPicPr>
          <p:cNvPr id="13" name="then">
            <a:hlinkClick r:id="" action="ppaction://media"/>
            <a:extLst>
              <a:ext uri="{FF2B5EF4-FFF2-40B4-BE49-F238E27FC236}">
                <a16:creationId xmlns:a16="http://schemas.microsoft.com/office/drawing/2014/main" id="{D9D777DB-9BB4-4DAB-AFDC-319BDABF5C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83996" y="5877482"/>
            <a:ext cx="609600" cy="609600"/>
          </a:xfrm>
          <a:prstGeom prst="rect">
            <a:avLst/>
          </a:prstGeom>
        </p:spPr>
      </p:pic>
      <p:pic>
        <p:nvPicPr>
          <p:cNvPr id="14" name="weather">
            <a:hlinkClick r:id="" action="ppaction://media"/>
            <a:extLst>
              <a:ext uri="{FF2B5EF4-FFF2-40B4-BE49-F238E27FC236}">
                <a16:creationId xmlns:a16="http://schemas.microsoft.com/office/drawing/2014/main" id="{BD43B865-85F4-41A3-B412-9EA6619357F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75800" y="5958599"/>
            <a:ext cx="609600" cy="609600"/>
          </a:xfrm>
          <a:prstGeom prst="rect">
            <a:avLst/>
          </a:prstGeom>
        </p:spPr>
      </p:pic>
      <p:pic>
        <p:nvPicPr>
          <p:cNvPr id="15" name="think">
            <a:hlinkClick r:id="" action="ppaction://media"/>
            <a:extLst>
              <a:ext uri="{FF2B5EF4-FFF2-40B4-BE49-F238E27FC236}">
                <a16:creationId xmlns:a16="http://schemas.microsoft.com/office/drawing/2014/main" id="{BBFBD24E-7059-4486-B2A9-02C896EFAC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66903" y="5926745"/>
            <a:ext cx="609600" cy="609600"/>
          </a:xfrm>
          <a:prstGeom prst="rect">
            <a:avLst/>
          </a:prstGeom>
        </p:spPr>
      </p:pic>
      <p:pic>
        <p:nvPicPr>
          <p:cNvPr id="16" name="them">
            <a:hlinkClick r:id="" action="ppaction://media"/>
            <a:extLst>
              <a:ext uri="{FF2B5EF4-FFF2-40B4-BE49-F238E27FC236}">
                <a16:creationId xmlns:a16="http://schemas.microsoft.com/office/drawing/2014/main" id="{43BF2587-E84E-4788-81B2-767B3A60BB0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05221" y="5843942"/>
            <a:ext cx="609600" cy="609600"/>
          </a:xfrm>
          <a:prstGeom prst="rect">
            <a:avLst/>
          </a:prstGeom>
        </p:spPr>
      </p:pic>
      <p:pic>
        <p:nvPicPr>
          <p:cNvPr id="22" name="they">
            <a:hlinkClick r:id="" action="ppaction://media"/>
            <a:extLst>
              <a:ext uri="{FF2B5EF4-FFF2-40B4-BE49-F238E27FC236}">
                <a16:creationId xmlns:a16="http://schemas.microsoft.com/office/drawing/2014/main" id="{853A2570-215D-4EE4-9960-ACF7918179F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755635" y="58799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4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6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5335</TotalTime>
  <Words>811</Words>
  <Application>Microsoft Office PowerPoint</Application>
  <PresentationFormat>Widescreen</PresentationFormat>
  <Paragraphs>143</Paragraphs>
  <Slides>26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235</cp:revision>
  <dcterms:created xsi:type="dcterms:W3CDTF">2020-12-08T03:17:05Z</dcterms:created>
  <dcterms:modified xsi:type="dcterms:W3CDTF">2022-07-15T04:45:09Z</dcterms:modified>
</cp:coreProperties>
</file>