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40"/>
  </p:notesMasterIdLst>
  <p:sldIdLst>
    <p:sldId id="257" r:id="rId2"/>
    <p:sldId id="266" r:id="rId3"/>
    <p:sldId id="296" r:id="rId4"/>
    <p:sldId id="268" r:id="rId5"/>
    <p:sldId id="267" r:id="rId6"/>
    <p:sldId id="297" r:id="rId7"/>
    <p:sldId id="269" r:id="rId8"/>
    <p:sldId id="270" r:id="rId9"/>
    <p:sldId id="272" r:id="rId10"/>
    <p:sldId id="273" r:id="rId11"/>
    <p:sldId id="275" r:id="rId12"/>
    <p:sldId id="274"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93" r:id="rId26"/>
    <p:sldId id="294" r:id="rId27"/>
    <p:sldId id="295" r:id="rId28"/>
    <p:sldId id="288" r:id="rId29"/>
    <p:sldId id="289" r:id="rId30"/>
    <p:sldId id="301" r:id="rId31"/>
    <p:sldId id="302" r:id="rId32"/>
    <p:sldId id="303" r:id="rId33"/>
    <p:sldId id="290" r:id="rId34"/>
    <p:sldId id="299" r:id="rId35"/>
    <p:sldId id="304" r:id="rId36"/>
    <p:sldId id="300" r:id="rId37"/>
    <p:sldId id="291"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891" autoAdjust="0"/>
  </p:normalViewPr>
  <p:slideViewPr>
    <p:cSldViewPr snapToGrid="0">
      <p:cViewPr varScale="1">
        <p:scale>
          <a:sx n="58" d="100"/>
          <a:sy n="58" d="100"/>
        </p:scale>
        <p:origin x="121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5AA62-4EBD-4536-BB5F-CB18A21FD491}"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EC5B1-B210-4582-8F0C-58C690F1A2BE}" type="slidenum">
              <a:rPr lang="en-US" smtClean="0"/>
              <a:t>‹#›</a:t>
            </a:fld>
            <a:endParaRPr lang="en-US"/>
          </a:p>
        </p:txBody>
      </p:sp>
    </p:spTree>
    <p:extLst>
      <p:ext uri="{BB962C8B-B14F-4D97-AF65-F5344CB8AC3E}">
        <p14:creationId xmlns:p14="http://schemas.microsoft.com/office/powerpoint/2010/main" val="216874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0340" algn="just">
              <a:spcBef>
                <a:spcPts val="1200"/>
              </a:spcBef>
              <a:spcAft>
                <a:spcPts val="1200"/>
              </a:spcAft>
            </a:pP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bao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trùm</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cơ</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trị</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dự</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án</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mềm</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bao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kế</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tài</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tiện</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soát</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dự</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án</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b="1" i="1" dirty="0">
              <a:latin typeface="Times New Roman" panose="02020603050405020304" pitchFamily="18" charset="0"/>
              <a:ea typeface="Times New Roman" panose="02020603050405020304" pitchFamily="18" charset="0"/>
              <a:cs typeface="Arial" panose="020B0604020202020204" pitchFamily="34" charset="0"/>
            </a:endParaRPr>
          </a:p>
          <a:p>
            <a:pPr indent="180340" algn="just">
              <a:spcBef>
                <a:spcPts val="1200"/>
              </a:spcBef>
              <a:spcAft>
                <a:spcPts val="1200"/>
              </a:spcAft>
            </a:pP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cả</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phát</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mềm</a:t>
            </a:r>
            <a:r>
              <a:rPr lang="fr-FR" sz="1200" b="1" i="1" dirty="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tham</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gia</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phát</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fr-FR" sz="1200" b="1"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mềm</a:t>
            </a:r>
            <a:r>
              <a:rPr lang="fr-FR" sz="1200" b="1" i="1" dirty="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(Software </a:t>
            </a:r>
            <a:r>
              <a:rPr lang="fr-FR" sz="1200" b="1" i="1" dirty="0" err="1">
                <a:latin typeface="Times New Roman" panose="02020603050405020304" pitchFamily="18" charset="0"/>
                <a:ea typeface="Times New Roman" panose="02020603050405020304" pitchFamily="18" charset="0"/>
                <a:cs typeface="Times New Roman" panose="02020603050405020304" pitchFamily="18" charset="0"/>
              </a:rPr>
              <a:t>Developer</a:t>
            </a:r>
            <a:r>
              <a:rPr lang="fr-FR" sz="12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b="1" i="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F1EC5B1-B210-4582-8F0C-58C690F1A2BE}" type="slidenum">
              <a:rPr lang="en-US" smtClean="0"/>
              <a:t>8</a:t>
            </a:fld>
            <a:endParaRPr lang="en-US"/>
          </a:p>
        </p:txBody>
      </p:sp>
    </p:spTree>
    <p:extLst>
      <p:ext uri="{BB962C8B-B14F-4D97-AF65-F5344CB8AC3E}">
        <p14:creationId xmlns:p14="http://schemas.microsoft.com/office/powerpoint/2010/main" val="164414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kĩ</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họ</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thử</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trì</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EF1EC5B1-B210-4582-8F0C-58C690F1A2BE}" type="slidenum">
              <a:rPr lang="en-US" smtClean="0"/>
              <a:t>13</a:t>
            </a:fld>
            <a:endParaRPr lang="en-US"/>
          </a:p>
        </p:txBody>
      </p:sp>
    </p:spTree>
    <p:extLst>
      <p:ext uri="{BB962C8B-B14F-4D97-AF65-F5344CB8AC3E}">
        <p14:creationId xmlns:p14="http://schemas.microsoft.com/office/powerpoint/2010/main" val="14463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latin typeface="Times New Roman" panose="02020603050405020304" pitchFamily="18" charset="0"/>
                <a:ea typeface="Times New Roman" panose="02020603050405020304" pitchFamily="18" charset="0"/>
              </a:rPr>
              <a:t>Sự</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khác</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biệt</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giữa</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các</a:t>
            </a:r>
            <a:r>
              <a:rPr lang="en-US" sz="1200" dirty="0">
                <a:latin typeface="Times New Roman" panose="02020603050405020304" pitchFamily="18" charset="0"/>
                <a:ea typeface="Times New Roman" panose="02020603050405020304" pitchFamily="18" charset="0"/>
              </a:rPr>
              <a:t> </a:t>
            </a:r>
            <a:r>
              <a:rPr lang="en-US" sz="1200" dirty="0" err="1">
                <a:solidFill>
                  <a:srgbClr val="7030A0"/>
                </a:solidFill>
                <a:latin typeface="Times New Roman" panose="02020603050405020304" pitchFamily="18" charset="0"/>
                <a:ea typeface="Times New Roman" panose="02020603050405020304" pitchFamily="18" charset="0"/>
              </a:rPr>
              <a:t>kỹ</a:t>
            </a:r>
            <a:r>
              <a:rPr lang="en-US" sz="1200" dirty="0">
                <a:solidFill>
                  <a:srgbClr val="7030A0"/>
                </a:solidFill>
                <a:latin typeface="Times New Roman" panose="02020603050405020304" pitchFamily="18" charset="0"/>
                <a:ea typeface="Times New Roman" panose="02020603050405020304" pitchFamily="18" charset="0"/>
              </a:rPr>
              <a:t> </a:t>
            </a:r>
            <a:r>
              <a:rPr lang="en-US" sz="1200" dirty="0" err="1">
                <a:solidFill>
                  <a:srgbClr val="7030A0"/>
                </a:solidFill>
                <a:latin typeface="Times New Roman" panose="02020603050405020304" pitchFamily="18" charset="0"/>
                <a:ea typeface="Times New Roman" panose="02020603050405020304" pitchFamily="18" charset="0"/>
              </a:rPr>
              <a:t>sư</a:t>
            </a:r>
            <a:r>
              <a:rPr lang="en-US" sz="1200" dirty="0">
                <a:solidFill>
                  <a:srgbClr val="7030A0"/>
                </a:solidFill>
                <a:latin typeface="Times New Roman" panose="02020603050405020304" pitchFamily="18" charset="0"/>
                <a:ea typeface="Times New Roman" panose="02020603050405020304" pitchFamily="18" charset="0"/>
              </a:rPr>
              <a:t> </a:t>
            </a:r>
            <a:r>
              <a:rPr lang="en-US" sz="1200" dirty="0" err="1">
                <a:solidFill>
                  <a:srgbClr val="7030A0"/>
                </a:solidFill>
                <a:latin typeface="Times New Roman" panose="02020603050405020304" pitchFamily="18" charset="0"/>
                <a:ea typeface="Times New Roman" panose="02020603050405020304" pitchFamily="18" charset="0"/>
              </a:rPr>
              <a:t>phần</a:t>
            </a:r>
            <a:r>
              <a:rPr lang="en-US" sz="1200" dirty="0">
                <a:solidFill>
                  <a:srgbClr val="7030A0"/>
                </a:solidFill>
                <a:latin typeface="Times New Roman" panose="02020603050405020304" pitchFamily="18" charset="0"/>
                <a:ea typeface="Times New Roman" panose="02020603050405020304" pitchFamily="18" charset="0"/>
              </a:rPr>
              <a:t> </a:t>
            </a:r>
            <a:r>
              <a:rPr lang="en-US" sz="1200" dirty="0" err="1">
                <a:solidFill>
                  <a:srgbClr val="7030A0"/>
                </a:solidFill>
                <a:latin typeface="Times New Roman" panose="02020603050405020304" pitchFamily="18" charset="0"/>
                <a:ea typeface="Times New Roman" panose="02020603050405020304" pitchFamily="18" charset="0"/>
              </a:rPr>
              <a:t>mềm</a:t>
            </a:r>
            <a:r>
              <a:rPr lang="en-US" sz="1200" dirty="0">
                <a:solidFill>
                  <a:srgbClr val="7030A0"/>
                </a:solidFill>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và</a:t>
            </a:r>
            <a:r>
              <a:rPr lang="en-US" sz="1200" dirty="0">
                <a:latin typeface="Times New Roman" panose="02020603050405020304" pitchFamily="18" charset="0"/>
                <a:ea typeface="Times New Roman" panose="02020603050405020304" pitchFamily="18" charset="0"/>
              </a:rPr>
              <a:t> </a:t>
            </a:r>
            <a:r>
              <a:rPr lang="en-US" sz="1200" dirty="0" err="1">
                <a:solidFill>
                  <a:srgbClr val="7030A0"/>
                </a:solidFill>
                <a:latin typeface="Times New Roman" panose="02020603050405020304" pitchFamily="18" charset="0"/>
                <a:ea typeface="Times New Roman" panose="02020603050405020304" pitchFamily="18" charset="0"/>
              </a:rPr>
              <a:t>lập</a:t>
            </a:r>
            <a:r>
              <a:rPr lang="en-US" sz="1200" dirty="0">
                <a:solidFill>
                  <a:srgbClr val="7030A0"/>
                </a:solidFill>
                <a:latin typeface="Times New Roman" panose="02020603050405020304" pitchFamily="18" charset="0"/>
                <a:ea typeface="Times New Roman" panose="02020603050405020304" pitchFamily="18" charset="0"/>
              </a:rPr>
              <a:t> </a:t>
            </a:r>
            <a:r>
              <a:rPr lang="en-US" sz="1200" dirty="0" err="1">
                <a:solidFill>
                  <a:srgbClr val="7030A0"/>
                </a:solidFill>
                <a:latin typeface="Times New Roman" panose="02020603050405020304" pitchFamily="18" charset="0"/>
                <a:ea typeface="Times New Roman" panose="02020603050405020304" pitchFamily="18" charset="0"/>
              </a:rPr>
              <a:t>trình</a:t>
            </a:r>
            <a:r>
              <a:rPr lang="en-US" sz="1200" dirty="0">
                <a:solidFill>
                  <a:srgbClr val="7030A0"/>
                </a:solidFill>
                <a:latin typeface="Times New Roman" panose="02020603050405020304" pitchFamily="18" charset="0"/>
                <a:ea typeface="Times New Roman" panose="02020603050405020304" pitchFamily="18" charset="0"/>
              </a:rPr>
              <a:t> </a:t>
            </a:r>
            <a:r>
              <a:rPr lang="en-US" sz="1200" dirty="0" err="1">
                <a:solidFill>
                  <a:srgbClr val="7030A0"/>
                </a:solidFill>
                <a:latin typeface="Times New Roman" panose="02020603050405020304" pitchFamily="18" charset="0"/>
                <a:ea typeface="Times New Roman" panose="02020603050405020304" pitchFamily="18" charset="0"/>
              </a:rPr>
              <a:t>viên</a:t>
            </a:r>
            <a:r>
              <a:rPr lang="en-US" sz="1200" dirty="0">
                <a:solidFill>
                  <a:srgbClr val="7030A0"/>
                </a:solidFill>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tương</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tự</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như</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các</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kiến</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trúc</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sư</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và</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thợ</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xây</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trong</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xây</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dựng</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công</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trình</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Kỹ</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sư</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phần</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mềm</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không</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nhất</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thiết</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phải</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lập</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trình</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nhưng</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hiểu</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biết</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về</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lập</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trình</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rất</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quan</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trọng</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giúp</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họ</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có</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giải</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pháp</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thiết</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kế</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tốt</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Trong</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thực</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tế</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chuyên</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viên</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phân</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tích</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và</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thiết</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kế</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nói</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chung</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đều</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trải</a:t>
            </a:r>
            <a:r>
              <a:rPr lang="en-US" sz="1200" dirty="0">
                <a:latin typeface="Times New Roman" panose="02020603050405020304" pitchFamily="18" charset="0"/>
                <a:ea typeface="Times New Roman" panose="02020603050405020304" pitchFamily="18" charset="0"/>
              </a:rPr>
              <a:t> qua </a:t>
            </a:r>
            <a:r>
              <a:rPr lang="en-US" sz="1200" dirty="0" err="1">
                <a:latin typeface="Times New Roman" panose="02020603050405020304" pitchFamily="18" charset="0"/>
                <a:ea typeface="Times New Roman" panose="02020603050405020304" pitchFamily="18" charset="0"/>
              </a:rPr>
              <a:t>quá</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trình</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lập</a:t>
            </a:r>
            <a:r>
              <a:rPr lang="en-US" sz="1200" dirty="0">
                <a:latin typeface="Times New Roman" panose="02020603050405020304" pitchFamily="18" charset="0"/>
                <a:ea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rPr>
              <a:t>trình</a:t>
            </a:r>
            <a:r>
              <a:rPr lang="en-US" sz="1200" dirty="0">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EF1EC5B1-B210-4582-8F0C-58C690F1A2BE}" type="slidenum">
              <a:rPr lang="en-US" smtClean="0"/>
              <a:t>15</a:t>
            </a:fld>
            <a:endParaRPr lang="en-US"/>
          </a:p>
        </p:txBody>
      </p:sp>
    </p:spTree>
    <p:extLst>
      <p:ext uri="{BB962C8B-B14F-4D97-AF65-F5344CB8AC3E}">
        <p14:creationId xmlns:p14="http://schemas.microsoft.com/office/powerpoint/2010/main" val="95080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cốt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EF1EC5B1-B210-4582-8F0C-58C690F1A2BE}" type="slidenum">
              <a:rPr lang="en-US" smtClean="0"/>
              <a:t>16</a:t>
            </a:fld>
            <a:endParaRPr lang="en-US"/>
          </a:p>
        </p:txBody>
      </p:sp>
    </p:spTree>
    <p:extLst>
      <p:ext uri="{BB962C8B-B14F-4D97-AF65-F5344CB8AC3E}">
        <p14:creationId xmlns:p14="http://schemas.microsoft.com/office/powerpoint/2010/main" val="233318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khóa</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đào</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trung tâm,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dạy</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nghề</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công ty,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dần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dần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lũy</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kinh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thông qua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công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tham gia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ở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kĩ</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sư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theo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ở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tin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hay công </a:t>
            </a:r>
            <a:r>
              <a:rPr lang="vi-VN" sz="12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vi-VN" sz="1200" dirty="0">
                <a:latin typeface="Times New Roman" panose="02020603050405020304" pitchFamily="18" charset="0"/>
                <a:ea typeface="Times New Roman" panose="02020603050405020304" pitchFamily="18" charset="0"/>
                <a:cs typeface="Times New Roman" panose="02020603050405020304" pitchFamily="18" charset="0"/>
              </a:rPr>
              <a:t> thông tin.</a:t>
            </a:r>
            <a:endParaRPr lang="en-US" sz="1200" dirty="0">
              <a:latin typeface="Times New Roman" panose="02020603050405020304" pitchFamily="18"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F1EC5B1-B210-4582-8F0C-58C690F1A2BE}" type="slidenum">
              <a:rPr lang="en-US" smtClean="0"/>
              <a:t>21</a:t>
            </a:fld>
            <a:endParaRPr lang="en-US"/>
          </a:p>
        </p:txBody>
      </p:sp>
    </p:spTree>
    <p:extLst>
      <p:ext uri="{BB962C8B-B14F-4D97-AF65-F5344CB8AC3E}">
        <p14:creationId xmlns:p14="http://schemas.microsoft.com/office/powerpoint/2010/main" val="314355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7/19/2022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7/19/2022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251002" y="1845044"/>
            <a:ext cx="11689995" cy="3946156"/>
          </a:xfrm>
        </p:spPr>
        <p:txBody>
          <a:bodyPr>
            <a:noAutofit/>
          </a:bodyPr>
          <a:lstStyle/>
          <a:p>
            <a:pPr>
              <a:lnSpc>
                <a:spcPct val="100000"/>
              </a:lnSpc>
              <a:spcBef>
                <a:spcPts val="600"/>
              </a:spcBef>
              <a:spcAft>
                <a:spcPts val="600"/>
              </a:spcAft>
            </a:pPr>
            <a:r>
              <a:rPr lang="en-US" sz="4400" b="1" i="1" dirty="0">
                <a:solidFill>
                  <a:schemeClr val="tx1"/>
                </a:solidFill>
                <a:effectLst>
                  <a:glow rad="228600">
                    <a:schemeClr val="accent1">
                      <a:satMod val="175000"/>
                      <a:alpha val="40000"/>
                    </a:schemeClr>
                  </a:glow>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4400" b="1" dirty="0">
                <a:solidFill>
                  <a:srgbClr val="00B0F0"/>
                </a:solidFill>
                <a:effectLst>
                  <a:glow rad="228600">
                    <a:schemeClr val="accent1">
                      <a:satMod val="175000"/>
                      <a:alpha val="40000"/>
                    </a:schemeClr>
                  </a:glow>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BÀI 34</a:t>
            </a:r>
            <a:br>
              <a:rPr lang="en-US" sz="4400" b="1" dirty="0">
                <a:solidFill>
                  <a:schemeClr val="tx1"/>
                </a:solidFill>
                <a:effectLst>
                  <a:glow rad="228600">
                    <a:schemeClr val="accent1">
                      <a:satMod val="175000"/>
                      <a:alpha val="40000"/>
                    </a:schemeClr>
                  </a:glow>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br>
            <a:br>
              <a:rPr lang="en-US" sz="6000" b="1" dirty="0">
                <a:solidFill>
                  <a:srgbClr val="FF0000"/>
                </a:solidFill>
                <a:effectLst>
                  <a:glow rad="228600">
                    <a:schemeClr val="accent1">
                      <a:satMod val="175000"/>
                      <a:alpha val="40000"/>
                    </a:schemeClr>
                  </a:glow>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br>
            <a:r>
              <a:rPr lang="en-US" sz="6000" b="1" dirty="0">
                <a:solidFill>
                  <a:srgbClr val="C00000"/>
                </a:solidFill>
                <a:effectLst>
                  <a:glow rad="228600">
                    <a:schemeClr val="accent1">
                      <a:satMod val="175000"/>
                      <a:alpha val="40000"/>
                    </a:schemeClr>
                  </a:glow>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NGHỀ PHÁT TRIỂN PHẦN MỀM</a:t>
            </a: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0C8795B-C790-EF3B-DB62-BA78E6E1C1C7}"/>
              </a:ext>
            </a:extLst>
          </p:cNvPr>
          <p:cNvPicPr>
            <a:picLocks noChangeAspect="1"/>
          </p:cNvPicPr>
          <p:nvPr/>
        </p:nvPicPr>
        <p:blipFill>
          <a:blip r:embed="rId2">
            <a:alphaModFix amt="50000"/>
          </a:blip>
          <a:stretch>
            <a:fillRect/>
          </a:stretch>
        </p:blipFill>
        <p:spPr>
          <a:xfrm>
            <a:off x="5190435" y="160448"/>
            <a:ext cx="6963385" cy="4178031"/>
          </a:xfrm>
          <a:prstGeom prst="rect">
            <a:avLst/>
          </a:prstGeom>
        </p:spPr>
      </p:pic>
    </p:spTree>
    <p:extLst>
      <p:ext uri="{BB962C8B-B14F-4D97-AF65-F5344CB8AC3E}">
        <p14:creationId xmlns:p14="http://schemas.microsoft.com/office/powerpoint/2010/main" val="40437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1A6089-7FE2-94C6-B02A-0A0B8F3BEF6B}"/>
              </a:ext>
            </a:extLst>
          </p:cNvPr>
          <p:cNvPicPr>
            <a:picLocks noChangeAspect="1"/>
          </p:cNvPicPr>
          <p:nvPr/>
        </p:nvPicPr>
        <p:blipFill>
          <a:blip r:embed="rId2"/>
          <a:stretch>
            <a:fillRect/>
          </a:stretch>
        </p:blipFill>
        <p:spPr>
          <a:xfrm>
            <a:off x="-407505" y="3429000"/>
            <a:ext cx="2855015" cy="2855015"/>
          </a:xfrm>
          <a:prstGeom prst="rect">
            <a:avLst/>
          </a:prstGeom>
        </p:spPr>
      </p:pic>
      <p:sp>
        <p:nvSpPr>
          <p:cNvPr id="5" name="TextBox 4">
            <a:extLst>
              <a:ext uri="{FF2B5EF4-FFF2-40B4-BE49-F238E27FC236}">
                <a16:creationId xmlns:a16="http://schemas.microsoft.com/office/drawing/2014/main" id="{D119A936-AE51-220E-CD6D-6E4CEEA346FF}"/>
              </a:ext>
            </a:extLst>
          </p:cNvPr>
          <p:cNvSpPr txBox="1"/>
          <p:nvPr/>
        </p:nvSpPr>
        <p:spPr>
          <a:xfrm>
            <a:off x="239151" y="433969"/>
            <a:ext cx="11769968" cy="1315425"/>
          </a:xfrm>
          <a:prstGeom prst="rect">
            <a:avLst/>
          </a:prstGeom>
          <a:noFill/>
        </p:spPr>
        <p:txBody>
          <a:bodyPr wrap="square">
            <a:spAutoFit/>
          </a:bodyPr>
          <a:lstStyle/>
          <a:p>
            <a:pPr algn="just">
              <a:lnSpc>
                <a:spcPct val="115000"/>
              </a:lnSpc>
              <a:spcAft>
                <a:spcPts val="0"/>
              </a:spcAft>
            </a:pP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000099"/>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99A8CF36-31A6-331A-C179-D8C0E48BCE12}"/>
              </a:ext>
            </a:extLst>
          </p:cNvPr>
          <p:cNvSpPr txBox="1"/>
          <p:nvPr/>
        </p:nvSpPr>
        <p:spPr>
          <a:xfrm>
            <a:off x="1997343" y="2162164"/>
            <a:ext cx="10011776" cy="3654334"/>
          </a:xfrm>
          <a:prstGeom prst="rect">
            <a:avLst/>
          </a:prstGeom>
          <a:noFill/>
        </p:spPr>
        <p:txBody>
          <a:bodyPr wrap="square">
            <a:spAutoFit/>
          </a:bodyPr>
          <a:lstStyle/>
          <a:p>
            <a:pPr algn="just">
              <a:lnSpc>
                <a:spcPct val="115000"/>
              </a:lnSpc>
              <a:spcAft>
                <a:spcPts val="0"/>
              </a:spcAft>
            </a:pPr>
            <a:r>
              <a:rPr lang="en-US" sz="3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34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3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34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4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F2B909F4-7048-7388-6446-F30071733089}"/>
              </a:ext>
            </a:extLst>
          </p:cNvPr>
          <p:cNvSpPr txBox="1"/>
          <p:nvPr/>
        </p:nvSpPr>
        <p:spPr>
          <a:xfrm>
            <a:off x="1997343" y="3945727"/>
            <a:ext cx="10011776" cy="1247521"/>
          </a:xfrm>
          <a:prstGeom prst="rect">
            <a:avLst/>
          </a:prstGeom>
          <a:noFill/>
        </p:spPr>
        <p:txBody>
          <a:bodyPr wrap="square">
            <a:spAutoFit/>
          </a:bodyPr>
          <a:lstStyle/>
          <a:p>
            <a:pPr algn="just">
              <a:lnSpc>
                <a:spcPct val="115000"/>
              </a:lnSpc>
              <a:spcAft>
                <a:spcPts val="0"/>
              </a:spcAft>
            </a:pP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400"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58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EFE02-C51A-4D82-5ECD-09F469386513}"/>
              </a:ext>
            </a:extLst>
          </p:cNvPr>
          <p:cNvPicPr>
            <a:picLocks noChangeAspect="1"/>
          </p:cNvPicPr>
          <p:nvPr/>
        </p:nvPicPr>
        <p:blipFill>
          <a:blip r:embed="rId2"/>
          <a:stretch>
            <a:fillRect/>
          </a:stretch>
        </p:blipFill>
        <p:spPr>
          <a:xfrm>
            <a:off x="-407505" y="3429000"/>
            <a:ext cx="2855015" cy="2855015"/>
          </a:xfrm>
          <a:prstGeom prst="rect">
            <a:avLst/>
          </a:prstGeom>
        </p:spPr>
      </p:pic>
      <p:sp>
        <p:nvSpPr>
          <p:cNvPr id="2" name="Cloud Callout 1"/>
          <p:cNvSpPr/>
          <p:nvPr/>
        </p:nvSpPr>
        <p:spPr>
          <a:xfrm>
            <a:off x="2380735" y="573985"/>
            <a:ext cx="9112569" cy="3942032"/>
          </a:xfrm>
          <a:prstGeom prst="cloudCallout">
            <a:avLst>
              <a:gd name="adj1" fmla="val -58379"/>
              <a:gd name="adj2" fmla="val 3799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85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7968" y="370511"/>
            <a:ext cx="9984260" cy="1366528"/>
          </a:xfrm>
          <a:prstGeom prst="rect">
            <a:avLst/>
          </a:prstGeom>
        </p:spPr>
        <p:txBody>
          <a:bodyPr wrap="square">
            <a:spAutoFit/>
          </a:bodyPr>
          <a:lstStyle/>
          <a:p>
            <a:pPr algn="just">
              <a:lnSpc>
                <a:spcPct val="115000"/>
              </a:lnSpc>
              <a:spcAft>
                <a:spcPts val="0"/>
              </a:spcAft>
            </a:pPr>
            <a:r>
              <a:rPr lang="en-US" sz="3600" b="1" dirty="0">
                <a:solidFill>
                  <a:srgbClr val="E36C0A"/>
                </a:solidFill>
                <a:latin typeface="Times New Roman" panose="02020603050405020304" pitchFamily="18" charset="0"/>
                <a:cs typeface="Times New Roman" panose="02020603050405020304" pitchFamily="18" charset="0"/>
              </a:rPr>
              <a:t>2. KIẾN THỨC, KĨ NĂNG CỦA NGƯỜI PHÁT TRIỂN PHẦN MỀM</a:t>
            </a:r>
          </a:p>
        </p:txBody>
      </p:sp>
      <p:sp>
        <p:nvSpPr>
          <p:cNvPr id="5" name="Rectangle 4"/>
          <p:cNvSpPr/>
          <p:nvPr/>
        </p:nvSpPr>
        <p:spPr>
          <a:xfrm>
            <a:off x="988542" y="1861819"/>
            <a:ext cx="10033686" cy="4431983"/>
          </a:xfrm>
          <a:prstGeom prst="rect">
            <a:avLst/>
          </a:prstGeom>
        </p:spPr>
        <p:txBody>
          <a:bodyPr wrap="square">
            <a:spAutoFit/>
          </a:bodyPr>
          <a:lstStyle/>
          <a:p>
            <a:pPr algn="just">
              <a:spcBef>
                <a:spcPts val="600"/>
              </a:spcBef>
              <a:spcAft>
                <a:spcPts val="600"/>
              </a:spcAft>
            </a:pP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i="1" dirty="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bao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thử</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trì</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28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7968" y="2317790"/>
            <a:ext cx="9885406" cy="4147739"/>
          </a:xfrm>
          <a:prstGeom prst="rect">
            <a:avLst/>
          </a:prstGeom>
        </p:spPr>
        <p:txBody>
          <a:bodyPr wrap="square">
            <a:spAutoFit/>
          </a:bodyPr>
          <a:lstStyle/>
          <a:p>
            <a:pPr indent="90170" algn="just">
              <a:lnSpc>
                <a:spcPct val="150000"/>
              </a:lnSpc>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Khởi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p>
          <a:p>
            <a:pPr indent="90170" algn="just">
              <a:lnSpc>
                <a:spcPct val="150000"/>
              </a:lnSpc>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817C7469-8FA4-5FDF-F1D4-D554B2F8C6E2}"/>
              </a:ext>
            </a:extLst>
          </p:cNvPr>
          <p:cNvSpPr/>
          <p:nvPr/>
        </p:nvSpPr>
        <p:spPr>
          <a:xfrm>
            <a:off x="1037968" y="370511"/>
            <a:ext cx="9984260" cy="1366528"/>
          </a:xfrm>
          <a:prstGeom prst="rect">
            <a:avLst/>
          </a:prstGeom>
        </p:spPr>
        <p:txBody>
          <a:bodyPr wrap="square">
            <a:spAutoFit/>
          </a:bodyPr>
          <a:lstStyle/>
          <a:p>
            <a:pPr algn="just">
              <a:lnSpc>
                <a:spcPct val="115000"/>
              </a:lnSpc>
              <a:spcAft>
                <a:spcPts val="0"/>
              </a:spcAft>
            </a:pPr>
            <a:r>
              <a:rPr lang="en-US" sz="3600" b="1" dirty="0">
                <a:solidFill>
                  <a:srgbClr val="E36C0A"/>
                </a:solidFill>
                <a:latin typeface="Times New Roman" panose="02020603050405020304" pitchFamily="18" charset="0"/>
                <a:cs typeface="Times New Roman" panose="02020603050405020304" pitchFamily="18" charset="0"/>
              </a:rPr>
              <a:t>2. KIẾN THỨC, KĨ NĂNG CỦA NGƯỜI PHÁT TRIỂN PHẦN MỀM</a:t>
            </a:r>
          </a:p>
        </p:txBody>
      </p:sp>
    </p:spTree>
    <p:extLst>
      <p:ext uri="{BB962C8B-B14F-4D97-AF65-F5344CB8AC3E}">
        <p14:creationId xmlns:p14="http://schemas.microsoft.com/office/powerpoint/2010/main" val="252620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459" y="907562"/>
            <a:ext cx="10750378" cy="4147739"/>
          </a:xfrm>
          <a:prstGeom prst="rect">
            <a:avLst/>
          </a:prstGeom>
        </p:spPr>
        <p:txBody>
          <a:bodyPr wrap="square">
            <a:spAutoFit/>
          </a:bodyPr>
          <a:lstStyle/>
          <a:p>
            <a:pPr indent="90170" algn="just">
              <a:lnSpc>
                <a:spcPct val="150000"/>
              </a:lnSpc>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tuệ</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mật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phức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đòi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535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831" y="1401912"/>
            <a:ext cx="10838337" cy="3316357"/>
          </a:xfrm>
          <a:prstGeom prst="rect">
            <a:avLst/>
          </a:prstGeom>
        </p:spPr>
        <p:txBody>
          <a:bodyPr wrap="square">
            <a:spAutoFit/>
          </a:bodyPr>
          <a:lstStyle/>
          <a:p>
            <a:pPr algn="just">
              <a:lnSpc>
                <a:spcPct val="150000"/>
              </a:lnSpc>
            </a:pP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Khái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niệm</a:t>
            </a:r>
            <a:r>
              <a:rPr lang="en-US" sz="3600" dirty="0">
                <a:latin typeface="Times New Roman" panose="02020603050405020304" pitchFamily="18" charset="0"/>
                <a:ea typeface="Times New Roman" panose="02020603050405020304" pitchFamily="18" charset="0"/>
              </a:rPr>
              <a:t> </a:t>
            </a:r>
            <a:r>
              <a:rPr lang="en-US" sz="3600" dirty="0" err="1">
                <a:solidFill>
                  <a:srgbClr val="BF8F00"/>
                </a:solidFill>
                <a:latin typeface="Times New Roman" panose="02020603050405020304" pitchFamily="18" charset="0"/>
                <a:ea typeface="Times New Roman" panose="02020603050405020304" pitchFamily="18" charset="0"/>
              </a:rPr>
              <a:t>kĩ</a:t>
            </a:r>
            <a:r>
              <a:rPr lang="en-US" sz="3600" dirty="0">
                <a:solidFill>
                  <a:srgbClr val="BF8F00"/>
                </a:solidFill>
                <a:latin typeface="Times New Roman" panose="02020603050405020304" pitchFamily="18" charset="0"/>
                <a:ea typeface="Times New Roman" panose="02020603050405020304" pitchFamily="18" charset="0"/>
              </a:rPr>
              <a:t> </a:t>
            </a:r>
            <a:r>
              <a:rPr lang="en-US" sz="3600" dirty="0" err="1">
                <a:solidFill>
                  <a:srgbClr val="BF8F00"/>
                </a:solidFill>
                <a:latin typeface="Times New Roman" panose="02020603050405020304" pitchFamily="18" charset="0"/>
                <a:ea typeface="Times New Roman" panose="02020603050405020304" pitchFamily="18" charset="0"/>
              </a:rPr>
              <a:t>sư</a:t>
            </a:r>
            <a:r>
              <a:rPr lang="en-US" sz="3600" dirty="0">
                <a:solidFill>
                  <a:srgbClr val="BF8F00"/>
                </a:solidFill>
                <a:latin typeface="Times New Roman" panose="02020603050405020304" pitchFamily="18" charset="0"/>
                <a:ea typeface="Times New Roman" panose="02020603050405020304" pitchFamily="18" charset="0"/>
              </a:rPr>
              <a:t> </a:t>
            </a:r>
            <a:r>
              <a:rPr lang="en-US" sz="3600" dirty="0" err="1">
                <a:solidFill>
                  <a:srgbClr val="BF8F00"/>
                </a:solidFill>
                <a:latin typeface="Times New Roman" panose="02020603050405020304" pitchFamily="18" charset="0"/>
                <a:ea typeface="Times New Roman" panose="02020603050405020304" pitchFamily="18" charset="0"/>
              </a:rPr>
              <a:t>phần</a:t>
            </a:r>
            <a:r>
              <a:rPr lang="en-US" sz="3600" dirty="0">
                <a:solidFill>
                  <a:srgbClr val="BF8F00"/>
                </a:solidFill>
                <a:latin typeface="Times New Roman" panose="02020603050405020304" pitchFamily="18" charset="0"/>
                <a:ea typeface="Times New Roman" panose="02020603050405020304" pitchFamily="18" charset="0"/>
              </a:rPr>
              <a:t> </a:t>
            </a:r>
            <a:r>
              <a:rPr lang="en-US" sz="3600" dirty="0" err="1">
                <a:solidFill>
                  <a:srgbClr val="BF8F00"/>
                </a:solidFill>
                <a:latin typeface="Times New Roman" panose="02020603050405020304" pitchFamily="18" charset="0"/>
                <a:ea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thường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để</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chỉ</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những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người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tổ</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chức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làm</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Họ</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thể</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phụ</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trách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khâu</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quan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trọng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như</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phân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tích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thiết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kế</a:t>
            </a:r>
            <a:r>
              <a:rPr lang="en-US" sz="3600" dirty="0">
                <a:latin typeface="Times New Roman" panose="02020603050405020304" pitchFamily="18" charset="0"/>
                <a:ea typeface="Times New Roman" panose="02020603050405020304" pitchFamily="18" charset="0"/>
              </a:rPr>
              <a:t> hay </a:t>
            </a:r>
            <a:r>
              <a:rPr lang="en-US" sz="3600" dirty="0" err="1">
                <a:latin typeface="Times New Roman" panose="02020603050405020304" pitchFamily="18" charset="0"/>
                <a:ea typeface="Times New Roman" panose="02020603050405020304" pitchFamily="18" charset="0"/>
              </a:rPr>
              <a:t>trực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tiếp</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tham</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gia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hoặc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chủ</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trì</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quản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trị</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dự</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án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rPr>
              <a:t>.</a:t>
            </a:r>
            <a:endParaRPr lang="en-US" sz="3600" dirty="0"/>
          </a:p>
        </p:txBody>
      </p:sp>
      <p:sp>
        <p:nvSpPr>
          <p:cNvPr id="3" name="Rectangle 2"/>
          <p:cNvSpPr/>
          <p:nvPr/>
        </p:nvSpPr>
        <p:spPr>
          <a:xfrm>
            <a:off x="823780" y="2501434"/>
            <a:ext cx="10838337" cy="646331"/>
          </a:xfrm>
          <a:prstGeom prst="rect">
            <a:avLst/>
          </a:prstGeom>
        </p:spPr>
        <p:txBody>
          <a:bodyPr wrap="square">
            <a:spAutoFit/>
          </a:bodyPr>
          <a:lstStyle/>
          <a:p>
            <a:pPr algn="just"/>
            <a:r>
              <a:rPr lang="en-US" sz="3600" dirty="0">
                <a:latin typeface="Times New Roman" panose="02020603050405020304" pitchFamily="18" charset="0"/>
                <a:ea typeface="Times New Roman" panose="02020603050405020304" pitchFamily="18" charset="0"/>
              </a:rPr>
              <a:t>	</a:t>
            </a:r>
            <a:endParaRPr lang="en-US" sz="3600" dirty="0"/>
          </a:p>
        </p:txBody>
      </p:sp>
    </p:spTree>
    <p:extLst>
      <p:ext uri="{BB962C8B-B14F-4D97-AF65-F5344CB8AC3E}">
        <p14:creationId xmlns:p14="http://schemas.microsoft.com/office/powerpoint/2010/main" val="20631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155" y="794228"/>
            <a:ext cx="10676239" cy="4455515"/>
          </a:xfrm>
          <a:prstGeom prst="rect">
            <a:avLst/>
          </a:prstGeom>
        </p:spPr>
        <p:txBody>
          <a:bodyPr wrap="square">
            <a:spAutoFit/>
          </a:bodyPr>
          <a:lstStyle/>
          <a:p>
            <a:pPr algn="just">
              <a:lnSpc>
                <a:spcPct val="150000"/>
              </a:lnSpc>
              <a:spcBef>
                <a:spcPts val="1200"/>
              </a:spcBef>
              <a:spcAft>
                <a:spcPts val="1200"/>
              </a:spcAft>
            </a:pPr>
            <a:r>
              <a:rPr lang="en-US" sz="3600" dirty="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3600" dirty="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600" dirty="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3600" dirty="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3600" dirty="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tầm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xu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khả</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giám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Bef>
                <a:spcPts val="1200"/>
              </a:spcBef>
              <a:spcAft>
                <a:spcPts val="120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135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12" y="56138"/>
            <a:ext cx="11816862" cy="6247864"/>
          </a:xfrm>
          <a:prstGeom prst="rect">
            <a:avLst/>
          </a:prstGeom>
        </p:spPr>
        <p:txBody>
          <a:bodyPr wrap="square">
            <a:spAutoFit/>
          </a:bodyPr>
          <a:lstStyle/>
          <a:p>
            <a:pPr algn="just">
              <a:spcBef>
                <a:spcPts val="1200"/>
              </a:spcBef>
              <a:spcAft>
                <a:spcPts val="1200"/>
              </a:spcAft>
            </a:pPr>
            <a:r>
              <a:rPr lang="en-US" sz="3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lại</a:t>
            </a:r>
            <a:endParaRPr lang="en-US" sz="3600" dirty="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thuần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596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192" y="752156"/>
            <a:ext cx="10552670" cy="4524315"/>
          </a:xfrm>
          <a:prstGeom prst="rect">
            <a:avLst/>
          </a:prstGeom>
        </p:spPr>
        <p:txBody>
          <a:bodyPr wrap="square">
            <a:spAutoFit/>
          </a:bodyPr>
          <a:lstStyle/>
          <a:p>
            <a:pPr marL="457200" indent="-457200" algn="just">
              <a:buFont typeface="Arial" panose="020B0604020202020204" pitchFamily="34" charset="0"/>
              <a:buChar char="•"/>
            </a:pPr>
            <a:r>
              <a:rPr lang="en-US" sz="3600" dirty="0" err="1">
                <a:solidFill>
                  <a:srgbClr val="002060"/>
                </a:solidFill>
                <a:latin typeface="Times New Roman" panose="02020603050405020304" pitchFamily="18" charset="0"/>
                <a:ea typeface="Times New Roman" panose="02020603050405020304" pitchFamily="18" charset="0"/>
              </a:rPr>
              <a:t>Quản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trị</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dự</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án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là</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công</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việc</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xuyên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suốt</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quá</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trình</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sản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xuất</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phần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mềm</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có</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vai</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trò</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chủ</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chốt</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cho</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sự</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thành</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công</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của</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dự</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án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phần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mềm</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Việc</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có</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tầm</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nhìn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hiểu</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biết</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về</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quá</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trình</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làm</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phần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mềm</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hiểu</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biết</a:t>
            </a:r>
            <a:r>
              <a:rPr lang="en-US" sz="3600" dirty="0">
                <a:solidFill>
                  <a:srgbClr val="002060"/>
                </a:solidFill>
                <a:latin typeface="Times New Roman" panose="02020603050405020304" pitchFamily="18" charset="0"/>
                <a:ea typeface="Times New Roman" panose="02020603050405020304" pitchFamily="18" charset="0"/>
              </a:rPr>
              <a:t> xu </a:t>
            </a:r>
            <a:r>
              <a:rPr lang="en-US" sz="3600" dirty="0" err="1">
                <a:solidFill>
                  <a:srgbClr val="002060"/>
                </a:solidFill>
                <a:latin typeface="Times New Roman" panose="02020603050405020304" pitchFamily="18" charset="0"/>
                <a:ea typeface="Times New Roman" panose="02020603050405020304" pitchFamily="18" charset="0"/>
              </a:rPr>
              <a:t>hướng</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công</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nghệ</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có</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khả</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năng</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tổ</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chức</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lập</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kế</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hoạch</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điều</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phối</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các</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nguồn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lực</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tổ</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chức</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giám</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sát</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là</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những</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yêu</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cầu</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không</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thể</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thiếu</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đối</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với</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người</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quản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trị</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viên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dự</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án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phát</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triển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phần</a:t>
            </a:r>
            <a:r>
              <a:rPr lang="en-US" sz="3600" dirty="0">
                <a:solidFill>
                  <a:srgbClr val="002060"/>
                </a:solidFill>
                <a:latin typeface="Times New Roman" panose="02020603050405020304" pitchFamily="18" charset="0"/>
                <a:ea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rPr>
              <a:t>mềm</a:t>
            </a:r>
            <a:r>
              <a:rPr lang="en-US" sz="3600" dirty="0">
                <a:solidFill>
                  <a:srgbClr val="002060"/>
                </a:solidFill>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161421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34AB88-24BF-52A0-EC58-3E92407629E1}"/>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98464" y="418619"/>
            <a:ext cx="11719515" cy="903743"/>
          </a:xfrm>
          <a:prstGeom prst="rect">
            <a:avLst/>
          </a:prstGeom>
          <a:ln>
            <a:noFill/>
          </a:ln>
          <a:effectLst>
            <a:outerShdw blurRad="292100" dist="139700" dir="2700000" algn="tl" rotWithShape="0">
              <a:srgbClr val="333333">
                <a:alpha val="65000"/>
              </a:srgbClr>
            </a:outerShdw>
          </a:effectLst>
        </p:spPr>
      </p:pic>
      <p:pic>
        <p:nvPicPr>
          <p:cNvPr id="12" name="Picture 11" descr="Text&#10;&#10;Description automatically generated">
            <a:extLst>
              <a:ext uri="{FF2B5EF4-FFF2-40B4-BE49-F238E27FC236}">
                <a16:creationId xmlns:a16="http://schemas.microsoft.com/office/drawing/2014/main" id="{503D7F78-8D52-F909-D27B-43BB02536AF5}"/>
              </a:ext>
            </a:extLst>
          </p:cNvPr>
          <p:cNvPicPr>
            <a:picLocks noChangeAspect="1"/>
          </p:cNvPicPr>
          <p:nvPr/>
        </p:nvPicPr>
        <p:blipFill rotWithShape="1">
          <a:blip r:embed="rId3">
            <a:extLst>
              <a:ext uri="{28A0092B-C50C-407E-A947-70E740481C1C}">
                <a14:useLocalDpi xmlns:a14="http://schemas.microsoft.com/office/drawing/2010/main" val="0"/>
              </a:ext>
            </a:extLst>
          </a:blip>
          <a:srcRect b="22393"/>
          <a:stretch/>
        </p:blipFill>
        <p:spPr>
          <a:xfrm>
            <a:off x="0" y="1941181"/>
            <a:ext cx="3734785" cy="2827768"/>
          </a:xfrm>
          <a:prstGeom prst="rect">
            <a:avLst/>
          </a:prstGeom>
          <a:ln>
            <a:noFill/>
          </a:ln>
          <a:effectLst>
            <a:outerShdw blurRad="292100" dist="139700" dir="2700000" algn="tl" rotWithShape="0">
              <a:srgbClr val="333333">
                <a:alpha val="65000"/>
              </a:srgbClr>
            </a:outerShdw>
          </a:effectLst>
        </p:spPr>
      </p:pic>
      <p:pic>
        <p:nvPicPr>
          <p:cNvPr id="14" name="Picture 13" descr="Graphical user interface, text&#10;&#10;Description automatically generated">
            <a:extLst>
              <a:ext uri="{FF2B5EF4-FFF2-40B4-BE49-F238E27FC236}">
                <a16:creationId xmlns:a16="http://schemas.microsoft.com/office/drawing/2014/main" id="{49198595-CD68-7083-E8E0-70AF41B39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311" y="1941181"/>
            <a:ext cx="7496668" cy="3228695"/>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62835EFB-6C4A-25F2-B0D3-9B1AFC32CC88}"/>
              </a:ext>
            </a:extLst>
          </p:cNvPr>
          <p:cNvSpPr txBox="1"/>
          <p:nvPr/>
        </p:nvSpPr>
        <p:spPr>
          <a:xfrm>
            <a:off x="608241" y="5327030"/>
            <a:ext cx="11309738"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1)- a), b), c), d);   	2)-a), b), c), e); 	3) - a), b), g).</a:t>
            </a:r>
          </a:p>
        </p:txBody>
      </p:sp>
    </p:spTree>
    <p:extLst>
      <p:ext uri="{BB962C8B-B14F-4D97-AF65-F5344CB8AC3E}">
        <p14:creationId xmlns:p14="http://schemas.microsoft.com/office/powerpoint/2010/main" val="172142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BABB4-476A-06B9-42DE-01D6CD39E795}"/>
              </a:ext>
            </a:extLst>
          </p:cNvPr>
          <p:cNvPicPr>
            <a:picLocks noChangeAspect="1"/>
          </p:cNvPicPr>
          <p:nvPr/>
        </p:nvPicPr>
        <p:blipFill>
          <a:blip r:embed="rId2"/>
          <a:stretch>
            <a:fillRect/>
          </a:stretch>
        </p:blipFill>
        <p:spPr>
          <a:xfrm>
            <a:off x="-407505" y="3429000"/>
            <a:ext cx="2855015" cy="2855015"/>
          </a:xfrm>
          <a:prstGeom prst="rect">
            <a:avLst/>
          </a:prstGeom>
        </p:spPr>
      </p:pic>
      <p:sp>
        <p:nvSpPr>
          <p:cNvPr id="4" name="Cloud Callout 3"/>
          <p:cNvSpPr/>
          <p:nvPr/>
        </p:nvSpPr>
        <p:spPr>
          <a:xfrm>
            <a:off x="3110119" y="0"/>
            <a:ext cx="8931965" cy="6851485"/>
          </a:xfrm>
          <a:prstGeom prst="cloudCallout">
            <a:avLst>
              <a:gd name="adj1" fmla="val -65108"/>
              <a:gd name="adj2" fmla="val 9496"/>
            </a:avLst>
          </a:prstGeom>
          <a:solidFill>
            <a:schemeClr val="bg2"/>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44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96B81-901E-37B4-60E4-29A7198A0ED6}"/>
              </a:ext>
            </a:extLst>
          </p:cNvPr>
          <p:cNvPicPr>
            <a:picLocks noChangeAspect="1"/>
          </p:cNvPicPr>
          <p:nvPr/>
        </p:nvPicPr>
        <p:blipFill>
          <a:blip r:embed="rId2"/>
          <a:stretch>
            <a:fillRect/>
          </a:stretch>
        </p:blipFill>
        <p:spPr>
          <a:xfrm>
            <a:off x="-449708" y="3429000"/>
            <a:ext cx="2855015" cy="2855015"/>
          </a:xfrm>
          <a:prstGeom prst="rect">
            <a:avLst/>
          </a:prstGeom>
        </p:spPr>
      </p:pic>
      <p:sp>
        <p:nvSpPr>
          <p:cNvPr id="2" name="Cloud Callout 1"/>
          <p:cNvSpPr/>
          <p:nvPr/>
        </p:nvSpPr>
        <p:spPr>
          <a:xfrm>
            <a:off x="2998699" y="184213"/>
            <a:ext cx="8575589" cy="5200471"/>
          </a:xfrm>
          <a:prstGeom prst="cloudCallout">
            <a:avLst>
              <a:gd name="adj1" fmla="val -63976"/>
              <a:gd name="adj2" fmla="val 29384"/>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600" dirty="0">
                <a:solidFill>
                  <a:schemeClr val="tx1"/>
                </a:solidFill>
                <a:latin typeface="Times New Roman" panose="02020603050405020304" pitchFamily="18" charset="0"/>
                <a:ea typeface="Times New Roman" panose="02020603050405020304" pitchFamily="18" charset="0"/>
              </a:rPr>
              <a:t>Em </a:t>
            </a:r>
            <a:r>
              <a:rPr lang="vi-VN" sz="3600" dirty="0" err="1">
                <a:solidFill>
                  <a:schemeClr val="tx1"/>
                </a:solidFill>
                <a:latin typeface="Times New Roman" panose="02020603050405020304" pitchFamily="18" charset="0"/>
                <a:ea typeface="Times New Roman" panose="02020603050405020304" pitchFamily="18" charset="0"/>
              </a:rPr>
              <a:t>có</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biết</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làm</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thế</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nào</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để</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trở</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thành</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người</a:t>
            </a:r>
            <a:r>
              <a:rPr lang="vi-VN" sz="3600" dirty="0">
                <a:solidFill>
                  <a:schemeClr val="tx1"/>
                </a:solidFill>
                <a:latin typeface="Times New Roman" panose="02020603050405020304" pitchFamily="18" charset="0"/>
                <a:ea typeface="Times New Roman" panose="02020603050405020304" pitchFamily="18" charset="0"/>
              </a:rPr>
              <a:t> tham gia </a:t>
            </a:r>
            <a:r>
              <a:rPr lang="vi-VN" sz="3600" dirty="0" err="1">
                <a:solidFill>
                  <a:schemeClr val="tx1"/>
                </a:solidFill>
                <a:latin typeface="Times New Roman" panose="02020603050405020304" pitchFamily="18" charset="0"/>
                <a:ea typeface="Times New Roman" panose="02020603050405020304" pitchFamily="18" charset="0"/>
              </a:rPr>
              <a:t>phát</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triển</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phần</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mềm</a:t>
            </a:r>
            <a:r>
              <a:rPr lang="vi-VN" sz="3600" dirty="0">
                <a:solidFill>
                  <a:schemeClr val="tx1"/>
                </a:solidFill>
                <a:latin typeface="Times New Roman" panose="02020603050405020304" pitchFamily="18" charset="0"/>
                <a:ea typeface="Times New Roman" panose="02020603050405020304" pitchFamily="18" charset="0"/>
              </a:rPr>
              <a:t>? Theo em </a:t>
            </a:r>
            <a:r>
              <a:rPr lang="vi-VN" sz="3600" dirty="0" err="1">
                <a:solidFill>
                  <a:schemeClr val="tx1"/>
                </a:solidFill>
                <a:latin typeface="Times New Roman" panose="02020603050405020304" pitchFamily="18" charset="0"/>
                <a:ea typeface="Times New Roman" panose="02020603050405020304" pitchFamily="18" charset="0"/>
              </a:rPr>
              <a:t>có</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những</a:t>
            </a:r>
            <a:r>
              <a:rPr lang="vi-VN" sz="3600" dirty="0">
                <a:solidFill>
                  <a:schemeClr val="tx1"/>
                </a:solidFill>
                <a:latin typeface="Times New Roman" panose="02020603050405020304" pitchFamily="18" charset="0"/>
                <a:ea typeface="Times New Roman" panose="02020603050405020304" pitchFamily="18" charset="0"/>
              </a:rPr>
              <a:t> cơ </a:t>
            </a:r>
            <a:r>
              <a:rPr lang="vi-VN" sz="3600" dirty="0" err="1">
                <a:solidFill>
                  <a:schemeClr val="tx1"/>
                </a:solidFill>
                <a:latin typeface="Times New Roman" panose="02020603050405020304" pitchFamily="18" charset="0"/>
                <a:ea typeface="Times New Roman" panose="02020603050405020304" pitchFamily="18" charset="0"/>
              </a:rPr>
              <a:t>hội</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nghề</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nghiệp</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nào</a:t>
            </a:r>
            <a:r>
              <a:rPr lang="vi-VN" sz="3600" dirty="0">
                <a:solidFill>
                  <a:schemeClr val="tx1"/>
                </a:solidFill>
                <a:latin typeface="Times New Roman" panose="02020603050405020304" pitchFamily="18" charset="0"/>
                <a:ea typeface="Times New Roman" panose="02020603050405020304" pitchFamily="18" charset="0"/>
              </a:rPr>
              <a:t> cho </a:t>
            </a:r>
            <a:r>
              <a:rPr lang="vi-VN" sz="3600" dirty="0" err="1">
                <a:solidFill>
                  <a:schemeClr val="tx1"/>
                </a:solidFill>
                <a:latin typeface="Times New Roman" panose="02020603050405020304" pitchFamily="18" charset="0"/>
                <a:ea typeface="Times New Roman" panose="02020603050405020304" pitchFamily="18" charset="0"/>
              </a:rPr>
              <a:t>người</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phát</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triển</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phần</a:t>
            </a:r>
            <a:r>
              <a:rPr lang="vi-VN" sz="3600" dirty="0">
                <a:solidFill>
                  <a:schemeClr val="tx1"/>
                </a:solidFill>
                <a:latin typeface="Times New Roman" panose="02020603050405020304" pitchFamily="18" charset="0"/>
                <a:ea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rPr>
              <a:t>mềm</a:t>
            </a:r>
            <a:r>
              <a:rPr lang="vi-VN" sz="3600" dirty="0">
                <a:solidFill>
                  <a:schemeClr val="tx1"/>
                </a:solidFill>
                <a:latin typeface="Times New Roman" panose="02020603050405020304" pitchFamily="18" charset="0"/>
                <a:ea typeface="Times New Roman" panose="02020603050405020304" pitchFamily="18" charset="0"/>
              </a:rPr>
              <a:t>?</a:t>
            </a:r>
            <a:endParaRPr lang="en-US" sz="3600" dirty="0">
              <a:solidFill>
                <a:schemeClr val="tx1"/>
              </a:solidFill>
            </a:endParaRPr>
          </a:p>
        </p:txBody>
      </p:sp>
    </p:spTree>
    <p:extLst>
      <p:ext uri="{BB962C8B-B14F-4D97-AF65-F5344CB8AC3E}">
        <p14:creationId xmlns:p14="http://schemas.microsoft.com/office/powerpoint/2010/main" val="1541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7620" y="822912"/>
            <a:ext cx="9085179" cy="678327"/>
          </a:xfrm>
          <a:prstGeom prst="rect">
            <a:avLst/>
          </a:prstGeom>
        </p:spPr>
        <p:txBody>
          <a:bodyPr wrap="none">
            <a:spAutoFit/>
          </a:bodyPr>
          <a:lstStyle/>
          <a:p>
            <a:pPr algn="just">
              <a:lnSpc>
                <a:spcPct val="115000"/>
              </a:lnSpc>
              <a:spcAft>
                <a:spcPts val="0"/>
              </a:spcAft>
            </a:pPr>
            <a:r>
              <a:rPr lang="vi-VN" sz="36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3. CÔNG VIỆC PHÁT TRIỂN PHẦN MỀM</a:t>
            </a:r>
            <a:endParaRPr lang="en-US" sz="4000" dirty="0">
              <a:solidFill>
                <a:schemeClr val="accent2"/>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0838B6FE-27F1-F4F3-FE5E-4A23077E7A97}"/>
              </a:ext>
            </a:extLst>
          </p:cNvPr>
          <p:cNvSpPr txBox="1"/>
          <p:nvPr/>
        </p:nvSpPr>
        <p:spPr>
          <a:xfrm>
            <a:off x="988781" y="2461598"/>
            <a:ext cx="10214438" cy="2485745"/>
          </a:xfrm>
          <a:prstGeom prst="rect">
            <a:avLst/>
          </a:prstGeom>
          <a:noFill/>
        </p:spPr>
        <p:txBody>
          <a:bodyPr wrap="square">
            <a:spAutoFit/>
          </a:bodyPr>
          <a:lstStyle/>
          <a:p>
            <a:pPr algn="just">
              <a:lnSpc>
                <a:spcPct val="150000"/>
              </a:lnSpc>
              <a:spcBef>
                <a:spcPts val="1200"/>
              </a:spcBef>
              <a:spcAft>
                <a:spcPts val="120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Sau khi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khóa</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ngành</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đào</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tham gia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công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ở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lĩnh</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như:</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4932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783" y="1413063"/>
            <a:ext cx="10676238" cy="4031873"/>
          </a:xfrm>
          <a:prstGeom prst="rect">
            <a:avLst/>
          </a:prstGeom>
        </p:spPr>
        <p:txBody>
          <a:bodyPr wrap="square">
            <a:spAutoFit/>
          </a:bodyPr>
          <a:lstStyle/>
          <a:p>
            <a:pPr algn="just">
              <a:spcBef>
                <a:spcPts val="1200"/>
              </a:spcBef>
              <a:spcAft>
                <a:spcPts val="1200"/>
              </a:spcAft>
            </a:pP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chương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giao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Xây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giao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thân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thiện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trên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web</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thông tin,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kho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399053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587" y="498425"/>
            <a:ext cx="10305536" cy="5139869"/>
          </a:xfrm>
          <a:prstGeom prst="rect">
            <a:avLst/>
          </a:prstGeom>
        </p:spPr>
        <p:txBody>
          <a:bodyPr wrap="square">
            <a:spAutoFit/>
          </a:bodyPr>
          <a:lstStyle/>
          <a:p>
            <a:pPr algn="just">
              <a:spcBef>
                <a:spcPts val="1200"/>
              </a:spcBef>
              <a:spcAft>
                <a:spcPts val="1200"/>
              </a:spcAft>
            </a:pP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trí</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tuệ</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nhân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chương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chước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con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khả</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năng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thiện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games</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Xây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chơi trên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di </a:t>
            </a:r>
            <a:r>
              <a:rPr lang="vi-VN" sz="3600" dirty="0" err="1">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vi-VN" sz="3600" dirty="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cho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thoại</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di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di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0391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815" y="367060"/>
            <a:ext cx="11160369" cy="5809347"/>
          </a:xfrm>
          <a:prstGeom prst="rect">
            <a:avLst/>
          </a:prstGeom>
        </p:spPr>
        <p:txBody>
          <a:bodyPr wrap="square">
            <a:spAutoFit/>
          </a:bodyPr>
          <a:lstStyle/>
          <a:p>
            <a:pPr algn="just">
              <a:lnSpc>
                <a:spcPct val="150000"/>
              </a:lnSpc>
            </a:pPr>
            <a:r>
              <a:rPr lang="en-US"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Người</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muốn</a:t>
            </a:r>
            <a:r>
              <a:rPr lang="vi-VN" sz="3600" dirty="0">
                <a:latin typeface="Times New Roman" panose="02020603050405020304" pitchFamily="18" charset="0"/>
                <a:ea typeface="Times New Roman" panose="02020603050405020304" pitchFamily="18" charset="0"/>
              </a:rPr>
              <a:t> tham gia </a:t>
            </a:r>
            <a:r>
              <a:rPr lang="vi-VN" sz="3600" dirty="0" err="1">
                <a:latin typeface="Times New Roman" panose="02020603050405020304" pitchFamily="18" charset="0"/>
                <a:ea typeface="Times New Roman" panose="02020603050405020304" pitchFamily="18" charset="0"/>
              </a:rPr>
              <a:t>phát</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triển</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phần</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mềm</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có</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thể</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tìm</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kiếm</a:t>
            </a:r>
            <a:r>
              <a:rPr lang="vi-VN" sz="3600" dirty="0">
                <a:latin typeface="Times New Roman" panose="02020603050405020304" pitchFamily="18" charset="0"/>
                <a:ea typeface="Times New Roman" panose="02020603050405020304" pitchFamily="18" charset="0"/>
              </a:rPr>
              <a:t> cơ </a:t>
            </a:r>
            <a:r>
              <a:rPr lang="vi-VN" sz="3600" dirty="0" err="1">
                <a:latin typeface="Times New Roman" panose="02020603050405020304" pitchFamily="18" charset="0"/>
                <a:ea typeface="Times New Roman" panose="02020603050405020304" pitchFamily="18" charset="0"/>
              </a:rPr>
              <a:t>hội</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tại</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hội</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chợ</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việc</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làm</a:t>
            </a:r>
            <a:r>
              <a:rPr lang="vi-VN" sz="3600" dirty="0">
                <a:latin typeface="Times New Roman" panose="02020603050405020304" pitchFamily="18" charset="0"/>
                <a:ea typeface="Times New Roman" panose="02020603050405020304" pitchFamily="18" charset="0"/>
              </a:rPr>
              <a:t> do </a:t>
            </a:r>
            <a:r>
              <a:rPr lang="vi-VN" sz="3600" dirty="0" err="1">
                <a:latin typeface="Times New Roman" panose="02020603050405020304" pitchFamily="18" charset="0"/>
                <a:ea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tỉnh</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thành</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phố</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rPr>
              <a:t> công ty, </a:t>
            </a:r>
            <a:r>
              <a:rPr lang="vi-VN" sz="3600" dirty="0" err="1">
                <a:latin typeface="Times New Roman" panose="02020603050405020304" pitchFamily="18" charset="0"/>
                <a:ea typeface="Times New Roman" panose="02020603050405020304" pitchFamily="18" charset="0"/>
              </a:rPr>
              <a:t>tập</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đoàn</a:t>
            </a:r>
            <a:r>
              <a:rPr lang="vi-VN" sz="3600" dirty="0">
                <a:latin typeface="Times New Roman" panose="02020603050405020304" pitchFamily="18" charset="0"/>
                <a:ea typeface="Times New Roman" panose="02020603050405020304" pitchFamily="18" charset="0"/>
              </a:rPr>
              <a:t> công </a:t>
            </a:r>
            <a:r>
              <a:rPr lang="vi-VN" sz="3600" dirty="0" err="1">
                <a:latin typeface="Times New Roman" panose="02020603050405020304" pitchFamily="18" charset="0"/>
                <a:ea typeface="Times New Roman" panose="02020603050405020304" pitchFamily="18" charset="0"/>
              </a:rPr>
              <a:t>nghệ</a:t>
            </a:r>
            <a:r>
              <a:rPr lang="vi-VN" sz="3600" dirty="0">
                <a:latin typeface="Times New Roman" panose="02020603050405020304" pitchFamily="18" charset="0"/>
                <a:ea typeface="Times New Roman" panose="02020603050405020304" pitchFamily="18" charset="0"/>
              </a:rPr>
              <a:t> như FPT, </a:t>
            </a:r>
            <a:r>
              <a:rPr lang="vi-VN" sz="3600" dirty="0" err="1">
                <a:latin typeface="Times New Roman" panose="02020603050405020304" pitchFamily="18" charset="0"/>
                <a:ea typeface="Times New Roman" panose="02020603050405020304" pitchFamily="18" charset="0"/>
              </a:rPr>
              <a:t>Viettel</a:t>
            </a:r>
            <a:r>
              <a:rPr lang="vi-VN" sz="3600" dirty="0">
                <a:latin typeface="Times New Roman" panose="02020603050405020304" pitchFamily="18" charset="0"/>
                <a:ea typeface="Times New Roman" panose="02020603050405020304" pitchFamily="18" charset="0"/>
              </a:rPr>
              <a:t>, VNPT,... hay </a:t>
            </a:r>
            <a:r>
              <a:rPr lang="vi-VN" sz="3600" dirty="0" err="1">
                <a:latin typeface="Times New Roman" panose="02020603050405020304" pitchFamily="18" charset="0"/>
                <a:ea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trường</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đại</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học</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tổ</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chức</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rPr>
              <a:t> em </a:t>
            </a:r>
            <a:r>
              <a:rPr lang="vi-VN" sz="3600" dirty="0" err="1">
                <a:latin typeface="Times New Roman" panose="02020603050405020304" pitchFamily="18" charset="0"/>
                <a:ea typeface="Times New Roman" panose="02020603050405020304" pitchFamily="18" charset="0"/>
              </a:rPr>
              <a:t>cũng</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có</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thể</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tìm</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kiếm</a:t>
            </a:r>
            <a:r>
              <a:rPr lang="vi-VN" sz="3600" dirty="0">
                <a:latin typeface="Times New Roman" panose="02020603050405020304" pitchFamily="18" charset="0"/>
                <a:ea typeface="Times New Roman" panose="02020603050405020304" pitchFamily="18" charset="0"/>
              </a:rPr>
              <a:t> cơ </a:t>
            </a:r>
            <a:r>
              <a:rPr lang="vi-VN" sz="3600" dirty="0" err="1">
                <a:latin typeface="Times New Roman" panose="02020603050405020304" pitchFamily="18" charset="0"/>
                <a:ea typeface="Times New Roman" panose="02020603050405020304" pitchFamily="18" charset="0"/>
              </a:rPr>
              <a:t>hội</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việc</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làm</a:t>
            </a:r>
            <a:r>
              <a:rPr lang="vi-VN" sz="3600" dirty="0">
                <a:latin typeface="Times New Roman" panose="02020603050405020304" pitchFamily="18" charset="0"/>
                <a:ea typeface="Times New Roman" panose="02020603050405020304" pitchFamily="18" charset="0"/>
              </a:rPr>
              <a:t> thông qua </a:t>
            </a:r>
            <a:r>
              <a:rPr lang="vi-VN" sz="3600" dirty="0" err="1">
                <a:latin typeface="Times New Roman" panose="02020603050405020304" pitchFamily="18" charset="0"/>
                <a:ea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rPr>
              <a:t> trang thông tin </a:t>
            </a:r>
            <a:r>
              <a:rPr lang="vi-VN" sz="3600" dirty="0" err="1">
                <a:latin typeface="Times New Roman" panose="02020603050405020304" pitchFamily="18" charset="0"/>
                <a:ea typeface="Times New Roman" panose="02020603050405020304" pitchFamily="18" charset="0"/>
              </a:rPr>
              <a:t>tuyển</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dụng</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trực</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tuyến</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của</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rPr>
              <a:t> doanh </a:t>
            </a:r>
            <a:r>
              <a:rPr lang="vi-VN" sz="3600" dirty="0" err="1">
                <a:latin typeface="Times New Roman" panose="02020603050405020304" pitchFamily="18" charset="0"/>
                <a:ea typeface="Times New Roman" panose="02020603050405020304" pitchFamily="18" charset="0"/>
              </a:rPr>
              <a:t>nghiệp</a:t>
            </a:r>
            <a:r>
              <a:rPr lang="vi-VN" sz="3600" dirty="0">
                <a:latin typeface="Times New Roman" panose="02020603050405020304" pitchFamily="18" charset="0"/>
                <a:ea typeface="Times New Roman" panose="02020603050405020304" pitchFamily="18" charset="0"/>
              </a:rPr>
              <a:t>, hay </a:t>
            </a:r>
            <a:r>
              <a:rPr lang="vi-VN" sz="3600" dirty="0" err="1">
                <a:latin typeface="Times New Roman" panose="02020603050405020304" pitchFamily="18" charset="0"/>
                <a:ea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rPr>
              <a:t> chuyên trang </a:t>
            </a:r>
            <a:r>
              <a:rPr lang="vi-VN" sz="3600" dirty="0" err="1">
                <a:latin typeface="Times New Roman" panose="02020603050405020304" pitchFamily="18" charset="0"/>
                <a:ea typeface="Times New Roman" panose="02020603050405020304" pitchFamily="18" charset="0"/>
              </a:rPr>
              <a:t>về</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tuyển</a:t>
            </a:r>
            <a:r>
              <a:rPr lang="vi-VN" sz="3600" dirty="0">
                <a:latin typeface="Times New Roman" panose="02020603050405020304" pitchFamily="18" charset="0"/>
                <a:ea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rPr>
              <a:t>dụng</a:t>
            </a:r>
            <a:r>
              <a:rPr lang="vi-VN" sz="3600" dirty="0">
                <a:latin typeface="Times New Roman" panose="02020603050405020304" pitchFamily="18" charset="0"/>
                <a:ea typeface="Times New Roman" panose="02020603050405020304" pitchFamily="18" charset="0"/>
              </a:rPr>
              <a:t> như </a:t>
            </a:r>
            <a:r>
              <a:rPr lang="vi-VN" sz="3600" b="1" i="1" dirty="0" err="1">
                <a:solidFill>
                  <a:srgbClr val="000099"/>
                </a:solidFill>
                <a:latin typeface="Times New Roman" panose="02020603050405020304" pitchFamily="18" charset="0"/>
                <a:ea typeface="Times New Roman" panose="02020603050405020304" pitchFamily="18" charset="0"/>
              </a:rPr>
              <a:t>TopDev</a:t>
            </a:r>
            <a:r>
              <a:rPr lang="vi-VN" sz="3600" b="1" i="1" dirty="0">
                <a:solidFill>
                  <a:srgbClr val="000099"/>
                </a:solidFill>
                <a:latin typeface="Times New Roman" panose="02020603050405020304" pitchFamily="18" charset="0"/>
                <a:ea typeface="Times New Roman" panose="02020603050405020304" pitchFamily="18" charset="0"/>
              </a:rPr>
              <a:t>, </a:t>
            </a:r>
            <a:r>
              <a:rPr lang="vi-VN" sz="3600" b="1" i="1" dirty="0" err="1">
                <a:solidFill>
                  <a:srgbClr val="000099"/>
                </a:solidFill>
                <a:latin typeface="Times New Roman" panose="02020603050405020304" pitchFamily="18" charset="0"/>
                <a:ea typeface="Times New Roman" panose="02020603050405020304" pitchFamily="18" charset="0"/>
              </a:rPr>
              <a:t>Vietnamworks</a:t>
            </a:r>
            <a:r>
              <a:rPr lang="vi-VN" sz="3600" b="1" i="1" dirty="0">
                <a:solidFill>
                  <a:srgbClr val="000099"/>
                </a:solidFill>
                <a:latin typeface="Times New Roman" panose="02020603050405020304" pitchFamily="18" charset="0"/>
                <a:ea typeface="Times New Roman" panose="02020603050405020304" pitchFamily="18" charset="0"/>
              </a:rPr>
              <a:t>, </a:t>
            </a:r>
            <a:r>
              <a:rPr lang="vi-VN" sz="3600" b="1" i="1" dirty="0" err="1">
                <a:solidFill>
                  <a:srgbClr val="000099"/>
                </a:solidFill>
                <a:latin typeface="Times New Roman" panose="02020603050405020304" pitchFamily="18" charset="0"/>
                <a:ea typeface="Times New Roman" panose="02020603050405020304" pitchFamily="18" charset="0"/>
              </a:rPr>
              <a:t>Linkedin</a:t>
            </a:r>
            <a:endParaRPr lang="en-US" sz="3600" b="1" i="1" dirty="0">
              <a:solidFill>
                <a:srgbClr val="000099"/>
              </a:solidFill>
            </a:endParaRPr>
          </a:p>
        </p:txBody>
      </p:sp>
    </p:spTree>
    <p:extLst>
      <p:ext uri="{BB962C8B-B14F-4D97-AF65-F5344CB8AC3E}">
        <p14:creationId xmlns:p14="http://schemas.microsoft.com/office/powerpoint/2010/main" val="1331043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02" t="12356" r="5294" b="10913"/>
          <a:stretch/>
        </p:blipFill>
        <p:spPr>
          <a:xfrm>
            <a:off x="201637" y="506437"/>
            <a:ext cx="11788726" cy="5613010"/>
          </a:xfrm>
          <a:prstGeom prst="rect">
            <a:avLst/>
          </a:prstGeom>
        </p:spPr>
      </p:pic>
    </p:spTree>
    <p:extLst>
      <p:ext uri="{BB962C8B-B14F-4D97-AF65-F5344CB8AC3E}">
        <p14:creationId xmlns:p14="http://schemas.microsoft.com/office/powerpoint/2010/main" val="3492854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933" b="12644"/>
          <a:stretch/>
        </p:blipFill>
        <p:spPr>
          <a:xfrm>
            <a:off x="-49823" y="846086"/>
            <a:ext cx="12291646" cy="5165828"/>
          </a:xfrm>
          <a:prstGeom prst="rect">
            <a:avLst/>
          </a:prstGeom>
        </p:spPr>
      </p:pic>
    </p:spTree>
    <p:extLst>
      <p:ext uri="{BB962C8B-B14F-4D97-AF65-F5344CB8AC3E}">
        <p14:creationId xmlns:p14="http://schemas.microsoft.com/office/powerpoint/2010/main" val="24907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548" r="950" b="12259"/>
          <a:stretch/>
        </p:blipFill>
        <p:spPr>
          <a:xfrm>
            <a:off x="0" y="689317"/>
            <a:ext cx="12154566" cy="5210528"/>
          </a:xfrm>
          <a:prstGeom prst="rect">
            <a:avLst/>
          </a:prstGeom>
        </p:spPr>
      </p:pic>
    </p:spTree>
    <p:extLst>
      <p:ext uri="{BB962C8B-B14F-4D97-AF65-F5344CB8AC3E}">
        <p14:creationId xmlns:p14="http://schemas.microsoft.com/office/powerpoint/2010/main" val="2059997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774" y="455814"/>
            <a:ext cx="10223156" cy="5139869"/>
          </a:xfrm>
          <a:prstGeom prst="rect">
            <a:avLst/>
          </a:prstGeom>
        </p:spPr>
        <p:txBody>
          <a:bodyPr wrap="square">
            <a:spAutoFit/>
          </a:bodyPr>
          <a:lstStyle/>
          <a:p>
            <a:pPr algn="just">
              <a:spcBef>
                <a:spcPts val="1200"/>
              </a:spcBef>
              <a:spcAft>
                <a:spcPts val="1200"/>
              </a:spcAft>
            </a:pPr>
            <a:r>
              <a:rPr lang="en-US" sz="3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lại</a:t>
            </a:r>
            <a:endParaRPr lang="en-US" sz="3600" dirty="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ty,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spcBef>
                <a:spcPts val="1200"/>
              </a:spcBef>
              <a:spcAft>
                <a:spcPts val="1200"/>
              </a:spcAft>
              <a:buFont typeface="Symbol" panose="05050102010706020507" pitchFamily="18" charset="2"/>
              <a:buChar char=""/>
            </a:pPr>
            <a:r>
              <a:rPr lang="en-US" sz="3600" i="1" dirty="0" err="1">
                <a:solidFill>
                  <a:srgbClr val="002060"/>
                </a:solidFill>
                <a:latin typeface="Times New Roman" panose="02020603050405020304" pitchFamily="18" charset="0"/>
                <a:ea typeface="Times New Roman" panose="02020603050405020304" pitchFamily="18" charset="0"/>
              </a:rPr>
              <a:t>Các</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cơ</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hội</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nghề</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nghiệp</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cho</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người</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phát</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triển</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phần</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mềm</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rất</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đa</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dạng</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Nhu</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cầu</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nhân</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lực</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phát</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triển</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phần</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mềm</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không</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ngừng</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tăng</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cao</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cùng</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với</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sự</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phát</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triển</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ứng</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dụng</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của</a:t>
            </a:r>
            <a:r>
              <a:rPr lang="en-US" sz="3600" i="1" dirty="0">
                <a:solidFill>
                  <a:srgbClr val="002060"/>
                </a:solidFill>
                <a:latin typeface="Times New Roman" panose="02020603050405020304" pitchFamily="18" charset="0"/>
                <a:ea typeface="Times New Roman" panose="02020603050405020304" pitchFamily="18" charset="0"/>
              </a:rPr>
              <a:t> khoa </a:t>
            </a:r>
            <a:r>
              <a:rPr lang="en-US" sz="3600" i="1" dirty="0" err="1">
                <a:solidFill>
                  <a:srgbClr val="002060"/>
                </a:solidFill>
                <a:latin typeface="Times New Roman" panose="02020603050405020304" pitchFamily="18" charset="0"/>
                <a:ea typeface="Times New Roman" panose="02020603050405020304" pitchFamily="18" charset="0"/>
              </a:rPr>
              <a:t>học</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và</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công</a:t>
            </a:r>
            <a:r>
              <a:rPr lang="en-US" sz="3600" i="1" dirty="0">
                <a:solidFill>
                  <a:srgbClr val="002060"/>
                </a:solidFill>
                <a:latin typeface="Times New Roman" panose="02020603050405020304" pitchFamily="18" charset="0"/>
                <a:ea typeface="Times New Roman" panose="02020603050405020304" pitchFamily="18" charset="0"/>
              </a:rPr>
              <a:t> </a:t>
            </a:r>
            <a:r>
              <a:rPr lang="en-US" sz="3600" i="1" dirty="0" err="1">
                <a:solidFill>
                  <a:srgbClr val="002060"/>
                </a:solidFill>
                <a:latin typeface="Times New Roman" panose="02020603050405020304" pitchFamily="18" charset="0"/>
                <a:ea typeface="Times New Roman" panose="02020603050405020304" pitchFamily="18" charset="0"/>
              </a:rPr>
              <a:t>nghệ</a:t>
            </a:r>
            <a:endParaRPr lang="en-US" sz="3600" i="1" dirty="0">
              <a:solidFill>
                <a:srgbClr val="002060"/>
              </a:solidFill>
            </a:endParaRPr>
          </a:p>
        </p:txBody>
      </p:sp>
    </p:spTree>
    <p:extLst>
      <p:ext uri="{BB962C8B-B14F-4D97-AF65-F5344CB8AC3E}">
        <p14:creationId xmlns:p14="http://schemas.microsoft.com/office/powerpoint/2010/main" val="3750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364F7-732B-0F2E-3C82-73E7088DB33D}"/>
              </a:ext>
            </a:extLst>
          </p:cNvPr>
          <p:cNvSpPr txBox="1"/>
          <p:nvPr/>
        </p:nvSpPr>
        <p:spPr>
          <a:xfrm>
            <a:off x="1501726" y="2772082"/>
            <a:ext cx="9288194" cy="1754326"/>
          </a:xfrm>
          <a:prstGeom prst="rect">
            <a:avLst/>
          </a:prstGeom>
          <a:noFill/>
        </p:spPr>
        <p:txBody>
          <a:bodyPr wrap="square">
            <a:spAutoFit/>
          </a:bodyPr>
          <a:lstStyle/>
          <a:p>
            <a:pPr marL="38100" algn="just">
              <a:spcBef>
                <a:spcPts val="1200"/>
              </a:spcBef>
              <a:spcAft>
                <a:spcPts val="1200"/>
              </a:spcAft>
            </a:pPr>
            <a:r>
              <a:rPr lang="en-US"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Cho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C29C5EC5-6639-4AC6-2A64-86675807AFE3}"/>
              </a:ext>
            </a:extLst>
          </p:cNvPr>
          <p:cNvSpPr txBox="1"/>
          <p:nvPr/>
        </p:nvSpPr>
        <p:spPr>
          <a:xfrm>
            <a:off x="1501726" y="921826"/>
            <a:ext cx="9288194" cy="1200329"/>
          </a:xfrm>
          <a:prstGeom prst="rect">
            <a:avLst/>
          </a:prstGeom>
          <a:noFill/>
        </p:spPr>
        <p:txBody>
          <a:bodyPr wrap="square">
            <a:spAutoFit/>
          </a:bodyPr>
          <a:lstStyle/>
          <a:p>
            <a:pPr lvl="0" algn="just">
              <a:spcBef>
                <a:spcPts val="1200"/>
              </a:spcBef>
              <a:spcAft>
                <a:spcPts val="1200"/>
              </a:spcAft>
              <a:buClr>
                <a:srgbClr val="92D050"/>
              </a:buClr>
              <a:buSzPts val="1400"/>
            </a:pPr>
            <a:r>
              <a:rPr lang="en-US"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lai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497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Excellent outline">
            <a:extLst>
              <a:ext uri="{FF2B5EF4-FFF2-40B4-BE49-F238E27FC236}">
                <a16:creationId xmlns:a16="http://schemas.microsoft.com/office/drawing/2014/main" id="{72A93EE7-E436-56C0-5EA3-1EDFDA94D6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914" y="96078"/>
            <a:ext cx="1808922" cy="1808922"/>
          </a:xfrm>
          <a:prstGeom prst="rect">
            <a:avLst/>
          </a:prstGeom>
        </p:spPr>
      </p:pic>
      <p:sp>
        <p:nvSpPr>
          <p:cNvPr id="6" name="TextBox 5">
            <a:extLst>
              <a:ext uri="{FF2B5EF4-FFF2-40B4-BE49-F238E27FC236}">
                <a16:creationId xmlns:a16="http://schemas.microsoft.com/office/drawing/2014/main" id="{0C981921-7BBB-DDD4-75E6-811332A0D779}"/>
              </a:ext>
            </a:extLst>
          </p:cNvPr>
          <p:cNvSpPr txBox="1"/>
          <p:nvPr/>
        </p:nvSpPr>
        <p:spPr>
          <a:xfrm>
            <a:off x="742121" y="2096003"/>
            <a:ext cx="10469218" cy="2485360"/>
          </a:xfrm>
          <a:prstGeom prst="rect">
            <a:avLst/>
          </a:prstGeom>
          <a:noFill/>
        </p:spPr>
        <p:txBody>
          <a:bodyPr wrap="square">
            <a:spAutoFit/>
          </a:bodyPr>
          <a:lstStyle/>
          <a:p>
            <a:pPr>
              <a:lnSpc>
                <a:spcPct val="150000"/>
              </a:lnSpc>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Phát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triển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phần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mềm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không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thuần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lập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gồm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nhiều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công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đoạn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liên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quan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nối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tiếp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nhau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đó</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lập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chỉ</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một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công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đoạn</a:t>
            </a:r>
            <a:r>
              <a:rPr lang="en-US" sz="3600" dirty="0">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375746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3412FF-EF90-3FB9-5F6A-9C901E1B7A0B}"/>
              </a:ext>
            </a:extLst>
          </p:cNvPr>
          <p:cNvSpPr txBox="1"/>
          <p:nvPr/>
        </p:nvSpPr>
        <p:spPr>
          <a:xfrm>
            <a:off x="467164" y="267285"/>
            <a:ext cx="11257671" cy="5185522"/>
          </a:xfrm>
          <a:prstGeom prst="rect">
            <a:avLst/>
          </a:prstGeom>
          <a:noFill/>
        </p:spPr>
        <p:txBody>
          <a:bodyPr wrap="square">
            <a:spAutoFit/>
          </a:bodyPr>
          <a:lstStyle/>
          <a:p>
            <a:pPr algn="just">
              <a:lnSpc>
                <a:spcPct val="150000"/>
              </a:lnSpc>
            </a:pPr>
            <a:r>
              <a:rPr lang="en-US" sz="2800" b="1" dirty="0">
                <a:solidFill>
                  <a:srgbClr val="000099"/>
                </a:solidFill>
                <a:latin typeface="Times New Roman" panose="02020603050405020304" pitchFamily="18" charset="0"/>
                <a:cs typeface="Times New Roman" panose="02020603050405020304" pitchFamily="18" charset="0"/>
              </a:rPr>
              <a:t>1.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0099"/>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Khó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thể</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tìm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thấy</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lĩnh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vực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hoạt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động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không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ứng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dụng</a:t>
            </a:r>
            <a:r>
              <a:rPr lang="en-US" sz="2800" dirty="0">
                <a:solidFill>
                  <a:srgbClr val="000099"/>
                </a:solidFill>
                <a:latin typeface="Times New Roman" panose="02020603050405020304" pitchFamily="18" charset="0"/>
                <a:cs typeface="Times New Roman" panose="02020603050405020304" pitchFamily="18" charset="0"/>
              </a:rPr>
              <a:t> tin </a:t>
            </a:r>
            <a:r>
              <a:rPr lang="en-US" sz="2800" dirty="0" err="1">
                <a:solidFill>
                  <a:srgbClr val="000099"/>
                </a:solidFill>
                <a:latin typeface="Times New Roman" panose="02020603050405020304" pitchFamily="18" charset="0"/>
                <a:cs typeface="Times New Roman" panose="02020603050405020304" pitchFamily="18" charset="0"/>
              </a:rPr>
              <a:t>học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Mọi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việc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đều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bắt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đầu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từ</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xử</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lí</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thông</a:t>
            </a:r>
            <a:r>
              <a:rPr lang="en-US" sz="2800" dirty="0">
                <a:solidFill>
                  <a:srgbClr val="000099"/>
                </a:solidFill>
                <a:latin typeface="Times New Roman" panose="02020603050405020304" pitchFamily="18" charset="0"/>
                <a:cs typeface="Times New Roman" panose="02020603050405020304" pitchFamily="18" charset="0"/>
              </a:rPr>
              <a:t> tin </a:t>
            </a:r>
            <a:r>
              <a:rPr lang="en-US" sz="2800" dirty="0" err="1">
                <a:solidFill>
                  <a:srgbClr val="000099"/>
                </a:solidFill>
                <a:latin typeface="Times New Roman" panose="02020603050405020304" pitchFamily="18" charset="0"/>
                <a:cs typeface="Times New Roman" panose="02020603050405020304" pitchFamily="18" charset="0"/>
              </a:rPr>
              <a:t>để</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tìm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ra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thực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hiện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tốt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nhất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Nhu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cầu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dùng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máy</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tính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thực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chất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là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sử</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dụng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phần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mềm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tăng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không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ngừng</a:t>
            </a:r>
            <a:r>
              <a:rPr lang="en-US" sz="2800" dirty="0">
                <a:solidFill>
                  <a:srgbClr val="000099"/>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Trên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thực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tế</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số</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trường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đào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tạo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nghệ</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thông</a:t>
            </a:r>
            <a:r>
              <a:rPr lang="en-US" sz="2800" dirty="0">
                <a:solidFill>
                  <a:srgbClr val="000099"/>
                </a:solidFill>
                <a:latin typeface="Times New Roman" panose="02020603050405020304" pitchFamily="18" charset="0"/>
                <a:cs typeface="Times New Roman" panose="02020603050405020304" pitchFamily="18" charset="0"/>
              </a:rPr>
              <a:t> tin </a:t>
            </a:r>
            <a:r>
              <a:rPr lang="en-US" sz="2800" dirty="0" err="1">
                <a:solidFill>
                  <a:srgbClr val="000099"/>
                </a:solidFill>
                <a:latin typeface="Times New Roman" panose="02020603050405020304" pitchFamily="18" charset="0"/>
                <a:cs typeface="Times New Roman" panose="02020603050405020304" pitchFamily="18" charset="0"/>
              </a:rPr>
              <a:t>ngày</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càng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tăng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sinh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viên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tốt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nghiệp</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dễ</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tìm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việc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làm</a:t>
            </a:r>
            <a:r>
              <a:rPr lang="en-US" sz="2800" dirty="0">
                <a:solidFill>
                  <a:srgbClr val="000099"/>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công</a:t>
            </a:r>
            <a:r>
              <a:rPr lang="en-US" sz="2800" dirty="0">
                <a:solidFill>
                  <a:srgbClr val="000099"/>
                </a:solidFill>
                <a:latin typeface="Times New Roman" panose="02020603050405020304" pitchFamily="18" charset="0"/>
                <a:cs typeface="Times New Roman" panose="02020603050405020304" pitchFamily="18" charset="0"/>
              </a:rPr>
              <a:t> ty </a:t>
            </a:r>
            <a:r>
              <a:rPr lang="en-US" sz="2800" dirty="0" err="1">
                <a:solidFill>
                  <a:srgbClr val="000099"/>
                </a:solidFill>
                <a:latin typeface="Times New Roman" panose="02020603050405020304" pitchFamily="18" charset="0"/>
                <a:cs typeface="Times New Roman" panose="02020603050405020304" pitchFamily="18" charset="0"/>
              </a:rPr>
              <a:t>phần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mềm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của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Việt</a:t>
            </a:r>
            <a:r>
              <a:rPr lang="en-US" sz="2800" dirty="0">
                <a:solidFill>
                  <a:srgbClr val="000099"/>
                </a:solidFill>
                <a:latin typeface="Times New Roman" panose="02020603050405020304" pitchFamily="18" charset="0"/>
                <a:cs typeface="Times New Roman" panose="02020603050405020304" pitchFamily="18" charset="0"/>
              </a:rPr>
              <a:t> Nam </a:t>
            </a:r>
            <a:r>
              <a:rPr lang="en-US" sz="2800" dirty="0" err="1">
                <a:solidFill>
                  <a:srgbClr val="000099"/>
                </a:solidFill>
                <a:latin typeface="Times New Roman" panose="02020603050405020304" pitchFamily="18" charset="0"/>
                <a:cs typeface="Times New Roman" panose="02020603050405020304" pitchFamily="18" charset="0"/>
              </a:rPr>
              <a:t>không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chỉ</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xây</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dựng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phần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mềm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ứng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dụng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Việt</a:t>
            </a:r>
            <a:r>
              <a:rPr lang="en-US" sz="2800" dirty="0">
                <a:solidFill>
                  <a:srgbClr val="000099"/>
                </a:solidFill>
                <a:latin typeface="Times New Roman" panose="02020603050405020304" pitchFamily="18" charset="0"/>
                <a:cs typeface="Times New Roman" panose="02020603050405020304" pitchFamily="18" charset="0"/>
              </a:rPr>
              <a:t> Nam </a:t>
            </a:r>
            <a:r>
              <a:rPr lang="en-US" sz="2800" dirty="0" err="1">
                <a:solidFill>
                  <a:srgbClr val="000099"/>
                </a:solidFill>
                <a:latin typeface="Times New Roman" panose="02020603050405020304" pitchFamily="18" charset="0"/>
                <a:cs typeface="Times New Roman" panose="02020603050405020304" pitchFamily="18" charset="0"/>
              </a:rPr>
              <a:t>mà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đã</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mở</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rộng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phát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triển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phần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mềm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nước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ngoài</a:t>
            </a:r>
            <a:r>
              <a:rPr lang="en-US" sz="2800"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87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3C3F2-5995-23D5-4666-490F9C260977}"/>
              </a:ext>
            </a:extLst>
          </p:cNvPr>
          <p:cNvSpPr txBox="1"/>
          <p:nvPr/>
        </p:nvSpPr>
        <p:spPr>
          <a:xfrm>
            <a:off x="180535" y="206521"/>
            <a:ext cx="11523785" cy="6276142"/>
          </a:xfrm>
          <a:prstGeom prst="rect">
            <a:avLst/>
          </a:prstGeom>
          <a:noFill/>
        </p:spPr>
        <p:txBody>
          <a:bodyPr wrap="square">
            <a:spAutoFit/>
          </a:bodyPr>
          <a:lstStyle/>
          <a:p>
            <a:pPr algn="just">
              <a:lnSpc>
                <a:spcPct val="125000"/>
              </a:lnSpc>
            </a:pPr>
            <a:r>
              <a:rPr lang="en-US" sz="2700" b="1" i="1" dirty="0">
                <a:solidFill>
                  <a:srgbClr val="000099"/>
                </a:solidFill>
                <a:latin typeface="Times New Roman" panose="02020603050405020304" pitchFamily="18" charset="0"/>
                <a:cs typeface="Times New Roman" panose="02020603050405020304" pitchFamily="18" charset="0"/>
              </a:rPr>
              <a:t>2. </a:t>
            </a:r>
            <a:r>
              <a:rPr lang="en-US" sz="2700" b="1" i="1" dirty="0" err="1">
                <a:solidFill>
                  <a:srgbClr val="000099"/>
                </a:solidFill>
                <a:latin typeface="Times New Roman" panose="02020603050405020304" pitchFamily="18" charset="0"/>
                <a:cs typeface="Times New Roman" panose="02020603050405020304" pitchFamily="18" charset="0"/>
              </a:rPr>
              <a:t>Các</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trường</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đại</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học</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có</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ngành</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Công</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nghệ</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Thông</a:t>
            </a:r>
            <a:r>
              <a:rPr lang="en-US" sz="2700" b="1" i="1" dirty="0">
                <a:solidFill>
                  <a:srgbClr val="000099"/>
                </a:solidFill>
                <a:latin typeface="Times New Roman" panose="02020603050405020304" pitchFamily="18" charset="0"/>
                <a:cs typeface="Times New Roman" panose="02020603050405020304" pitchFamily="18" charset="0"/>
              </a:rPr>
              <a:t> tin </a:t>
            </a:r>
            <a:r>
              <a:rPr lang="en-US" sz="2700" b="1" i="1" dirty="0" err="1">
                <a:solidFill>
                  <a:srgbClr val="000099"/>
                </a:solidFill>
                <a:latin typeface="Times New Roman" panose="02020603050405020304" pitchFamily="18" charset="0"/>
                <a:cs typeface="Times New Roman" panose="02020603050405020304" pitchFamily="18" charset="0"/>
              </a:rPr>
              <a:t>đào</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tạo</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những</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kiến</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thức</a:t>
            </a:r>
            <a:r>
              <a:rPr lang="en-US" sz="2700" b="1" i="1" dirty="0">
                <a:solidFill>
                  <a:srgbClr val="000099"/>
                </a:solidFill>
                <a:latin typeface="Times New Roman" panose="02020603050405020304" pitchFamily="18" charset="0"/>
                <a:cs typeface="Times New Roman" panose="02020603050405020304" pitchFamily="18" charset="0"/>
              </a:rPr>
              <a:t> </a:t>
            </a:r>
            <a:r>
              <a:rPr lang="en-US" sz="2700" b="1" i="1" dirty="0" err="1">
                <a:solidFill>
                  <a:srgbClr val="000099"/>
                </a:solidFill>
                <a:latin typeface="Times New Roman" panose="02020603050405020304" pitchFamily="18" charset="0"/>
                <a:cs typeface="Times New Roman" panose="02020603050405020304" pitchFamily="18" charset="0"/>
              </a:rPr>
              <a:t>về</a:t>
            </a:r>
            <a:r>
              <a:rPr lang="en-US" sz="2700" b="1" i="1" dirty="0">
                <a:solidFill>
                  <a:srgbClr val="000099"/>
                </a:solidFill>
                <a:latin typeface="Times New Roman" panose="02020603050405020304" pitchFamily="18" charset="0"/>
                <a:cs typeface="Times New Roman" panose="02020603050405020304" pitchFamily="18" charset="0"/>
              </a:rPr>
              <a:t>:</a:t>
            </a:r>
          </a:p>
          <a:p>
            <a:pPr algn="just">
              <a:lnSpc>
                <a:spcPct val="125000"/>
              </a:lnSpc>
            </a:pPr>
            <a:r>
              <a:rPr lang="en-US" sz="2700" dirty="0">
                <a:solidFill>
                  <a:srgbClr val="000099"/>
                </a:solidFill>
                <a:latin typeface="Times New Roman" panose="02020603050405020304" pitchFamily="18" charset="0"/>
                <a:cs typeface="Times New Roman" panose="02020603050405020304" pitchFamily="18" charset="0"/>
              </a:rPr>
              <a:t>– </a:t>
            </a:r>
            <a:r>
              <a:rPr lang="en-US" sz="2700" b="1" dirty="0">
                <a:solidFill>
                  <a:srgbClr val="000099"/>
                </a:solidFill>
                <a:latin typeface="Times New Roman" panose="02020603050405020304" pitchFamily="18" charset="0"/>
                <a:cs typeface="Times New Roman" panose="02020603050405020304" pitchFamily="18" charset="0"/>
              </a:rPr>
              <a:t>Khoa </a:t>
            </a:r>
            <a:r>
              <a:rPr lang="en-US" sz="2700" b="1" dirty="0" err="1">
                <a:solidFill>
                  <a:srgbClr val="000099"/>
                </a:solidFill>
                <a:latin typeface="Times New Roman" panose="02020603050405020304" pitchFamily="18" charset="0"/>
                <a:cs typeface="Times New Roman" panose="02020603050405020304" pitchFamily="18" charset="0"/>
              </a:rPr>
              <a:t>học</a:t>
            </a:r>
            <a:r>
              <a:rPr 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máy</a:t>
            </a:r>
            <a:r>
              <a:rPr 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tính</a:t>
            </a:r>
            <a:r>
              <a:rPr lang="en-US" sz="2700" b="1"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giúp</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người</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học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có</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thể</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tham</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gia</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vào</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các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hoạt</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động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giảng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dạy</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và</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nghiên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cứu</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trong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rất</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nhiều</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lĩnh</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vực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của</a:t>
            </a:r>
            <a:r>
              <a:rPr lang="en-US" sz="2700" dirty="0">
                <a:solidFill>
                  <a:srgbClr val="000099"/>
                </a:solidFill>
                <a:latin typeface="Times New Roman" panose="02020603050405020304" pitchFamily="18" charset="0"/>
                <a:cs typeface="Times New Roman" panose="02020603050405020304" pitchFamily="18" charset="0"/>
              </a:rPr>
              <a:t> tin </a:t>
            </a:r>
            <a:r>
              <a:rPr lang="en-US" sz="2700" dirty="0" err="1">
                <a:solidFill>
                  <a:srgbClr val="000099"/>
                </a:solidFill>
                <a:latin typeface="Times New Roman" panose="02020603050405020304" pitchFamily="18" charset="0"/>
                <a:cs typeface="Times New Roman" panose="02020603050405020304" pitchFamily="18" charset="0"/>
              </a:rPr>
              <a:t>học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như</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trí</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tuệ</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nhân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tạo</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dữ</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liệu</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lớn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chuỗi</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khối</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mật</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mã</a:t>
            </a:r>
            <a:r>
              <a:rPr lang="en-US" sz="2700" dirty="0">
                <a:solidFill>
                  <a:srgbClr val="000099"/>
                </a:solidFill>
                <a:latin typeface="Times New Roman" panose="02020603050405020304" pitchFamily="18" charset="0"/>
                <a:cs typeface="Times New Roman" panose="02020603050405020304" pitchFamily="18" charset="0"/>
              </a:rPr>
              <a:t>,…</a:t>
            </a:r>
            <a:r>
              <a:rPr lang="en-US" sz="2700" dirty="0" err="1">
                <a:solidFill>
                  <a:srgbClr val="000099"/>
                </a:solidFill>
                <a:latin typeface="Times New Roman" panose="02020603050405020304" pitchFamily="18" charset="0"/>
                <a:cs typeface="Times New Roman" panose="02020603050405020304" pitchFamily="18" charset="0"/>
              </a:rPr>
              <a:t>có</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thể</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sử</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dụng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các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phương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pháp</a:t>
            </a:r>
            <a:r>
              <a:rPr lang="en-US" sz="2700" dirty="0">
                <a:solidFill>
                  <a:srgbClr val="000099"/>
                </a:solidFill>
                <a:latin typeface="Times New Roman" panose="02020603050405020304" pitchFamily="18" charset="0"/>
                <a:cs typeface="Times New Roman" panose="02020603050405020304" pitchFamily="18" charset="0"/>
              </a:rPr>
              <a:t> khoa </a:t>
            </a:r>
            <a:r>
              <a:rPr lang="en-US" sz="2700" dirty="0" err="1">
                <a:solidFill>
                  <a:srgbClr val="000099"/>
                </a:solidFill>
                <a:latin typeface="Times New Roman" panose="02020603050405020304" pitchFamily="18" charset="0"/>
                <a:cs typeface="Times New Roman" panose="02020603050405020304" pitchFamily="18" charset="0"/>
              </a:rPr>
              <a:t>học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để</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hỗ</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trợ</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tạo</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ra</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các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phần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mềm</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ứng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dụng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có</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độ</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thông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minh</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cao</a:t>
            </a:r>
            <a:r>
              <a:rPr lang="en-US" sz="2700" dirty="0">
                <a:solidFill>
                  <a:srgbClr val="000099"/>
                </a:solidFill>
                <a:latin typeface="Times New Roman" panose="02020603050405020304" pitchFamily="18" charset="0"/>
                <a:cs typeface="Times New Roman" panose="02020603050405020304" pitchFamily="18" charset="0"/>
              </a:rPr>
              <a:t>.</a:t>
            </a:r>
          </a:p>
          <a:p>
            <a:pPr algn="just">
              <a:lnSpc>
                <a:spcPct val="125000"/>
              </a:lnSpc>
            </a:pPr>
            <a:r>
              <a:rPr lang="en-US" sz="2700"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Phần</a:t>
            </a:r>
            <a:r>
              <a:rPr 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cứng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giúp</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người</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học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có</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thể</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tham</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gia</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vào</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các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công</a:t>
            </a:r>
            <a:r>
              <a:rPr lang="en-US" sz="2700" dirty="0">
                <a:solidFill>
                  <a:srgbClr val="000099"/>
                </a:solidFill>
                <a:latin typeface="Times New Roman" panose="02020603050405020304" pitchFamily="18" charset="0"/>
                <a:cs typeface="Times New Roman" panose="02020603050405020304" pitchFamily="18" charset="0"/>
              </a:rPr>
              <a:t> ty </a:t>
            </a:r>
            <a:r>
              <a:rPr lang="en-US" sz="2700" dirty="0" err="1">
                <a:solidFill>
                  <a:srgbClr val="000099"/>
                </a:solidFill>
                <a:latin typeface="Times New Roman" panose="02020603050405020304" pitchFamily="18" charset="0"/>
                <a:cs typeface="Times New Roman" panose="02020603050405020304" pitchFamily="18" charset="0"/>
              </a:rPr>
              <a:t>nghiên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cứu</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và</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sản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xuất</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thiết</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bị</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số</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tham</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gia</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các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ứng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dụng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trong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lĩnh</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vực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tự</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động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hoá</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sửa</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chữa</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bảo</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trì</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thiết</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bị</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số</a:t>
            </a:r>
            <a:r>
              <a:rPr lang="en-US" sz="2700" dirty="0">
                <a:solidFill>
                  <a:srgbClr val="000099"/>
                </a:solidFill>
                <a:latin typeface="Times New Roman" panose="02020603050405020304" pitchFamily="18" charset="0"/>
                <a:cs typeface="Times New Roman" panose="02020603050405020304" pitchFamily="18" charset="0"/>
              </a:rPr>
              <a:t>,…</a:t>
            </a:r>
          </a:p>
          <a:p>
            <a:pPr algn="just">
              <a:lnSpc>
                <a:spcPct val="125000"/>
              </a:lnSpc>
            </a:pPr>
            <a:r>
              <a:rPr lang="en-US" sz="2700"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Mạng</a:t>
            </a:r>
            <a:r>
              <a:rPr 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và</a:t>
            </a:r>
            <a:r>
              <a:rPr 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truyền</a:t>
            </a:r>
            <a:r>
              <a:rPr 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thông</a:t>
            </a:r>
            <a:r>
              <a:rPr 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máy</a:t>
            </a:r>
            <a:r>
              <a:rPr 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99"/>
                </a:solidFill>
                <a:latin typeface="Times New Roman" panose="02020603050405020304" pitchFamily="18" charset="0"/>
                <a:cs typeface="Times New Roman" panose="02020603050405020304" pitchFamily="18" charset="0"/>
              </a:rPr>
              <a:t>tính</a:t>
            </a:r>
            <a:r>
              <a:rPr lang="en-US" sz="2700" b="1"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giúp</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người</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học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sau</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này</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có</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thể</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nghiên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cứu</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các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vấn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đề</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về</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truyền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thông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dữ</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liệu</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có</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thể</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tham</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gia</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vào</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các</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hoạt</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động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xây</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dựng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mạng</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truyền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dữ</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liệu</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quản</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trị</a:t>
            </a:r>
            <a:r>
              <a:rPr lang="en-US" sz="2700" dirty="0">
                <a:solidFill>
                  <a:srgbClr val="000099"/>
                </a:solidFill>
                <a:latin typeface="Times New Roman" panose="02020603050405020304" pitchFamily="18" charset="0"/>
                <a:cs typeface="Times New Roman" panose="02020603050405020304" pitchFamily="18" charset="0"/>
              </a:rPr>
              <a:t> </a:t>
            </a:r>
            <a:r>
              <a:rPr lang="en-US" sz="2700" dirty="0" err="1">
                <a:solidFill>
                  <a:srgbClr val="000099"/>
                </a:solidFill>
                <a:latin typeface="Times New Roman" panose="02020603050405020304" pitchFamily="18" charset="0"/>
                <a:cs typeface="Times New Roman" panose="02020603050405020304" pitchFamily="18" charset="0"/>
              </a:rPr>
              <a:t>mạng</a:t>
            </a:r>
            <a:r>
              <a:rPr lang="en-US" sz="2700"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89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3C3F2-5995-23D5-4666-490F9C260977}"/>
              </a:ext>
            </a:extLst>
          </p:cNvPr>
          <p:cNvSpPr txBox="1"/>
          <p:nvPr/>
        </p:nvSpPr>
        <p:spPr>
          <a:xfrm>
            <a:off x="446649" y="614858"/>
            <a:ext cx="11298702" cy="5427896"/>
          </a:xfrm>
          <a:prstGeom prst="rect">
            <a:avLst/>
          </a:prstGeom>
          <a:noFill/>
        </p:spPr>
        <p:txBody>
          <a:bodyPr wrap="square">
            <a:spAutoFit/>
          </a:bodyPr>
          <a:lstStyle/>
          <a:p>
            <a:pPr algn="just">
              <a:lnSpc>
                <a:spcPct val="125000"/>
              </a:lnSpc>
            </a:pPr>
            <a:r>
              <a:rPr lang="en-US" sz="2800" b="1" i="1" dirty="0">
                <a:solidFill>
                  <a:srgbClr val="000099"/>
                </a:solidFill>
                <a:latin typeface="Times New Roman" panose="02020603050405020304" pitchFamily="18" charset="0"/>
                <a:cs typeface="Times New Roman" panose="02020603050405020304" pitchFamily="18" charset="0"/>
              </a:rPr>
              <a:t>2. </a:t>
            </a:r>
            <a:r>
              <a:rPr lang="en-US" sz="2800" b="1" i="1" dirty="0" err="1">
                <a:solidFill>
                  <a:srgbClr val="000099"/>
                </a:solidFill>
                <a:latin typeface="Times New Roman" panose="02020603050405020304" pitchFamily="18" charset="0"/>
                <a:cs typeface="Times New Roman" panose="02020603050405020304" pitchFamily="18" charset="0"/>
              </a:rPr>
              <a:t>Các</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trường</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đại</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học</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có</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ngành</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Công</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nghệ</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Thông</a:t>
            </a:r>
            <a:r>
              <a:rPr lang="en-US" sz="2800" b="1" i="1" dirty="0">
                <a:solidFill>
                  <a:srgbClr val="000099"/>
                </a:solidFill>
                <a:latin typeface="Times New Roman" panose="02020603050405020304" pitchFamily="18" charset="0"/>
                <a:cs typeface="Times New Roman" panose="02020603050405020304" pitchFamily="18" charset="0"/>
              </a:rPr>
              <a:t> tin </a:t>
            </a:r>
            <a:r>
              <a:rPr lang="en-US" sz="2800" b="1" i="1" dirty="0" err="1">
                <a:solidFill>
                  <a:srgbClr val="000099"/>
                </a:solidFill>
                <a:latin typeface="Times New Roman" panose="02020603050405020304" pitchFamily="18" charset="0"/>
                <a:cs typeface="Times New Roman" panose="02020603050405020304" pitchFamily="18" charset="0"/>
              </a:rPr>
              <a:t>đào</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tạo</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những</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kiến</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thức</a:t>
            </a:r>
            <a:r>
              <a:rPr lang="en-US" sz="2800" b="1" i="1" dirty="0">
                <a:solidFill>
                  <a:srgbClr val="000099"/>
                </a:solidFill>
                <a:latin typeface="Times New Roman" panose="020206030504050203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cs typeface="Times New Roman" panose="02020603050405020304" pitchFamily="18" charset="0"/>
              </a:rPr>
              <a:t>về</a:t>
            </a:r>
            <a:r>
              <a:rPr lang="en-US" sz="2800" b="1" i="1" dirty="0">
                <a:solidFill>
                  <a:srgbClr val="000099"/>
                </a:solidFill>
                <a:latin typeface="Times New Roman" panose="02020603050405020304" pitchFamily="18" charset="0"/>
                <a:cs typeface="Times New Roman" panose="02020603050405020304" pitchFamily="18" charset="0"/>
              </a:rPr>
              <a:t>:</a:t>
            </a:r>
          </a:p>
          <a:p>
            <a:pPr algn="just">
              <a:lnSpc>
                <a:spcPct val="125000"/>
              </a:lnSpc>
            </a:pPr>
            <a:r>
              <a:rPr lang="en-US" sz="2800"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Làm</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phần</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mềm</a:t>
            </a:r>
            <a:r>
              <a:rPr lang="en-US" sz="2800" b="1"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để</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trở</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thành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kĩ</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sư</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phần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mềm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thể</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viết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chương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trình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kiểm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thử</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nhưng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quan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trọng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nhất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là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biết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phân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tích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thiết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kế</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hệ</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thống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biết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quản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trị</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dự</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án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phần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mềm</a:t>
            </a:r>
            <a:r>
              <a:rPr lang="en-US" sz="2800" dirty="0">
                <a:solidFill>
                  <a:srgbClr val="000099"/>
                </a:solidFill>
                <a:latin typeface="Times New Roman" panose="02020603050405020304" pitchFamily="18" charset="0"/>
                <a:cs typeface="Times New Roman" panose="02020603050405020304" pitchFamily="18" charset="0"/>
              </a:rPr>
              <a:t>.</a:t>
            </a:r>
          </a:p>
          <a:p>
            <a:pPr algn="just">
              <a:lnSpc>
                <a:spcPct val="125000"/>
              </a:lnSpc>
            </a:pP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Không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riêng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gì</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trường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đã</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truyền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thống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đào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tạo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về</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lĩnh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vực</a:t>
            </a:r>
            <a:r>
              <a:rPr lang="en-US" sz="2800" dirty="0">
                <a:solidFill>
                  <a:srgbClr val="000099"/>
                </a:solidFill>
                <a:latin typeface="Times New Roman" panose="02020603050405020304" pitchFamily="18" charset="0"/>
                <a:cs typeface="Times New Roman" panose="02020603050405020304" pitchFamily="18" charset="0"/>
              </a:rPr>
              <a:t> CNTT </a:t>
            </a:r>
            <a:r>
              <a:rPr lang="en-US" sz="2800" dirty="0" err="1">
                <a:solidFill>
                  <a:srgbClr val="000099"/>
                </a:solidFill>
                <a:latin typeface="Times New Roman" panose="02020603050405020304" pitchFamily="18" charset="0"/>
                <a:cs typeface="Times New Roman" panose="02020603050405020304" pitchFamily="18" charset="0"/>
              </a:rPr>
              <a:t>như</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trường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nghệ</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trong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Đại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học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Quốc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gia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Đại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học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Bách</a:t>
            </a:r>
            <a:r>
              <a:rPr lang="en-US" sz="2800" dirty="0">
                <a:solidFill>
                  <a:srgbClr val="000099"/>
                </a:solidFill>
                <a:latin typeface="Times New Roman" panose="02020603050405020304" pitchFamily="18" charset="0"/>
                <a:cs typeface="Times New Roman" panose="02020603050405020304" pitchFamily="18" charset="0"/>
              </a:rPr>
              <a:t> Khoa, </a:t>
            </a:r>
            <a:r>
              <a:rPr lang="en-US" sz="2800" dirty="0" err="1">
                <a:solidFill>
                  <a:srgbClr val="000099"/>
                </a:solidFill>
                <a:latin typeface="Times New Roman" panose="02020603050405020304" pitchFamily="18" charset="0"/>
                <a:cs typeface="Times New Roman" panose="02020603050405020304" pitchFamily="18" charset="0"/>
              </a:rPr>
              <a:t>Học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viện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Bưu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chính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Viễn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Học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viện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Kĩ</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thuật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quân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sự</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hầu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hết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trường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đại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học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lĩnh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vực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trường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nghệ</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đều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đào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tạo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nghệ</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thông</a:t>
            </a:r>
            <a:r>
              <a:rPr lang="en-US" sz="2800" dirty="0">
                <a:solidFill>
                  <a:srgbClr val="000099"/>
                </a:solidFill>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397311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994" y="1044832"/>
            <a:ext cx="3121688" cy="707886"/>
          </a:xfrm>
          <a:prstGeom prst="rect">
            <a:avLst/>
          </a:prstGeom>
        </p:spPr>
        <p:txBody>
          <a:bodyPr wrap="none">
            <a:spAutoFit/>
          </a:bodyPr>
          <a:lstStyle/>
          <a:p>
            <a:r>
              <a:rPr lang="vi-VN" sz="4000" b="1" dirty="0">
                <a:solidFill>
                  <a:schemeClr val="accent2"/>
                </a:solidFill>
                <a:latin typeface="Times New Roman" panose="02020603050405020304" pitchFamily="18" charset="0"/>
                <a:ea typeface="Times New Roman" panose="02020603050405020304" pitchFamily="18" charset="0"/>
              </a:rPr>
              <a:t>LUYỆN TẬP</a:t>
            </a:r>
            <a:endParaRPr lang="en-US" sz="4000" dirty="0">
              <a:solidFill>
                <a:schemeClr val="accent2"/>
              </a:solidFill>
            </a:endParaRPr>
          </a:p>
        </p:txBody>
      </p:sp>
      <p:sp>
        <p:nvSpPr>
          <p:cNvPr id="5" name="Rectangle 4"/>
          <p:cNvSpPr/>
          <p:nvPr/>
        </p:nvSpPr>
        <p:spPr>
          <a:xfrm>
            <a:off x="899762" y="1967061"/>
            <a:ext cx="10392476" cy="4339650"/>
          </a:xfrm>
          <a:prstGeom prst="rect">
            <a:avLst/>
          </a:prstGeom>
        </p:spPr>
        <p:txBody>
          <a:bodyPr wrap="square">
            <a:spAutoFit/>
          </a:bodyPr>
          <a:lstStyle/>
          <a:p>
            <a:pPr algn="just">
              <a:spcBef>
                <a:spcPts val="1200"/>
              </a:spcBef>
              <a:spcAft>
                <a:spcPts val="1200"/>
              </a:spcAft>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3600" dirty="0">
                <a:latin typeface="Times New Roman" panose="02020603050405020304" pitchFamily="18" charset="0"/>
                <a:ea typeface="Times New Roman" panose="02020603050405020304" pitchFamily="18" charset="0"/>
                <a:cs typeface="Times New Roman" panose="02020603050405020304" pitchFamily="18" charset="0"/>
              </a:rPr>
              <a:t>Mô tả quy trình phát triển phần mềm.</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3600" dirty="0">
                <a:latin typeface="Times New Roman" panose="02020603050405020304" pitchFamily="18" charset="0"/>
                <a:ea typeface="Times New Roman" panose="02020603050405020304" pitchFamily="18" charset="0"/>
                <a:cs typeface="Times New Roman" panose="02020603050405020304" pitchFamily="18" charset="0"/>
              </a:rPr>
              <a:t>Theo em, để theo học ngành phát triển phần mềm, em cần chuẩn bị tốt những môn học nào? </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3600" dirty="0">
                <a:latin typeface="Times New Roman" panose="02020603050405020304" pitchFamily="18" charset="0"/>
                <a:ea typeface="Times New Roman" panose="02020603050405020304" pitchFamily="18" charset="0"/>
                <a:cs typeface="Times New Roman" panose="02020603050405020304" pitchFamily="18" charset="0"/>
              </a:rPr>
              <a:t> Hãy liệt kê một vài phần mềm ứng dụng mà em biết.</a:t>
            </a:r>
          </a:p>
          <a:p>
            <a:pPr algn="just">
              <a:spcBef>
                <a:spcPts val="1200"/>
              </a:spcBef>
              <a:spcAft>
                <a:spcPts val="1200"/>
              </a:spcAft>
            </a:pPr>
            <a:r>
              <a:rPr lang="en-US" sz="3600" b="1" dirty="0">
                <a:solidFill>
                  <a:srgbClr val="FF0000"/>
                </a:solidFill>
                <a:effectLst/>
                <a:latin typeface="Times New Roman" panose="02020603050405020304" pitchFamily="18" charset="0"/>
                <a:ea typeface="Times New Roman" panose="02020603050405020304" pitchFamily="18" charset="0"/>
              </a:rPr>
              <a:t>4. </a:t>
            </a:r>
            <a:r>
              <a:rPr lang="en-US" sz="3600" dirty="0" err="1">
                <a:effectLst/>
                <a:latin typeface="Times New Roman" panose="02020603050405020304" pitchFamily="18" charset="0"/>
                <a:ea typeface="Times New Roman" panose="02020603050405020304" pitchFamily="18" charset="0"/>
              </a:rPr>
              <a:t>Hãy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đề</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xuất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các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nội</a:t>
            </a:r>
            <a:r>
              <a:rPr lang="en-US" sz="3600" dirty="0">
                <a:effectLst/>
                <a:latin typeface="Times New Roman" panose="02020603050405020304" pitchFamily="18" charset="0"/>
                <a:ea typeface="Times New Roman" panose="02020603050405020304" pitchFamily="18" charset="0"/>
              </a:rPr>
              <a:t> dung ở </a:t>
            </a:r>
            <a:r>
              <a:rPr lang="en-US" sz="3600" dirty="0" err="1">
                <a:effectLst/>
                <a:latin typeface="Times New Roman" panose="02020603050405020304" pitchFamily="18" charset="0"/>
                <a:ea typeface="Times New Roman" panose="02020603050405020304" pitchFamily="18" charset="0"/>
              </a:rPr>
              <a:t>công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đoạn</a:t>
            </a:r>
            <a:r>
              <a:rPr lang="en-US" sz="3600" dirty="0">
                <a:effectLst/>
                <a:latin typeface="Times New Roman" panose="02020603050405020304" pitchFamily="18" charset="0"/>
                <a:ea typeface="Times New Roman" panose="02020603050405020304" pitchFamily="18" charset="0"/>
              </a:rPr>
              <a:t> </a:t>
            </a:r>
            <a:r>
              <a:rPr lang="en-US" sz="3600" b="1" i="1" dirty="0" err="1">
                <a:effectLst/>
                <a:latin typeface="Times New Roman" panose="02020603050405020304" pitchFamily="18" charset="0"/>
                <a:ea typeface="Times New Roman" panose="02020603050405020304" pitchFamily="18" charset="0"/>
              </a:rPr>
              <a:t>điều</a:t>
            </a:r>
            <a:r>
              <a:rPr lang="en-US" sz="3600" b="1" i="1" dirty="0">
                <a:effectLst/>
                <a:latin typeface="Times New Roman" panose="02020603050405020304" pitchFamily="18" charset="0"/>
                <a:ea typeface="Times New Roman" panose="02020603050405020304" pitchFamily="18" charset="0"/>
              </a:rPr>
              <a:t> </a:t>
            </a:r>
            <a:r>
              <a:rPr lang="en-US" sz="3600" b="1" i="1" dirty="0" err="1">
                <a:effectLst/>
                <a:latin typeface="Times New Roman" panose="02020603050405020304" pitchFamily="18" charset="0"/>
                <a:ea typeface="Times New Roman" panose="02020603050405020304" pitchFamily="18" charset="0"/>
              </a:rPr>
              <a:t>tra</a:t>
            </a:r>
            <a:r>
              <a:rPr lang="en-US" sz="3600" b="1" i="1" dirty="0">
                <a:effectLst/>
                <a:latin typeface="Times New Roman" panose="02020603050405020304" pitchFamily="18" charset="0"/>
                <a:ea typeface="Times New Roman" panose="02020603050405020304" pitchFamily="18" charset="0"/>
              </a:rPr>
              <a:t> </a:t>
            </a:r>
            <a:r>
              <a:rPr lang="en-US" sz="3600" b="1" i="1" dirty="0" err="1">
                <a:effectLst/>
                <a:latin typeface="Times New Roman" panose="02020603050405020304" pitchFamily="18" charset="0"/>
                <a:ea typeface="Times New Roman" panose="02020603050405020304" pitchFamily="18" charset="0"/>
              </a:rPr>
              <a:t>khảo</a:t>
            </a:r>
            <a:r>
              <a:rPr lang="en-US" sz="3600" b="1" i="1" dirty="0">
                <a:effectLst/>
                <a:latin typeface="Times New Roman" panose="02020603050405020304" pitchFamily="18" charset="0"/>
                <a:ea typeface="Times New Roman" panose="02020603050405020304" pitchFamily="18" charset="0"/>
              </a:rPr>
              <a:t> </a:t>
            </a:r>
            <a:r>
              <a:rPr lang="en-US" sz="3600" b="1" i="1" dirty="0" err="1">
                <a:effectLst/>
                <a:latin typeface="Times New Roman" panose="02020603050405020304" pitchFamily="18" charset="0"/>
                <a:ea typeface="Times New Roman" panose="02020603050405020304" pitchFamily="18" charset="0"/>
              </a:rPr>
              <a:t>sát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khi</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phát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triển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phần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mềm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quản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lý</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thư</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viện</a:t>
            </a:r>
            <a:r>
              <a:rPr lang="en-US" sz="36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637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51BF7D-1506-A4B2-91A6-8A4C263E29B4}"/>
              </a:ext>
            </a:extLst>
          </p:cNvPr>
          <p:cNvSpPr txBox="1"/>
          <p:nvPr/>
        </p:nvSpPr>
        <p:spPr>
          <a:xfrm>
            <a:off x="277837" y="309492"/>
            <a:ext cx="11398348" cy="6067045"/>
          </a:xfrm>
          <a:prstGeom prst="rect">
            <a:avLst/>
          </a:prstGeom>
          <a:noFill/>
        </p:spPr>
        <p:txBody>
          <a:bodyPr wrap="square">
            <a:spAutoFit/>
          </a:bodyPr>
          <a:lstStyle/>
          <a:p>
            <a:r>
              <a:rPr lang="en-US" sz="3200" b="1" dirty="0">
                <a:solidFill>
                  <a:srgbClr val="000099"/>
                </a:solidFill>
                <a:latin typeface="Times New Roman" panose="02020603050405020304" pitchFamily="18" charset="0"/>
                <a:cs typeface="Times New Roman" panose="02020603050405020304" pitchFamily="18" charset="0"/>
              </a:rPr>
              <a:t>1. </a:t>
            </a:r>
            <a:r>
              <a:rPr lang="en-US" sz="3200" b="1" dirty="0" err="1">
                <a:solidFill>
                  <a:srgbClr val="000099"/>
                </a:solidFill>
                <a:latin typeface="Times New Roman" panose="02020603050405020304" pitchFamily="18" charset="0"/>
                <a:cs typeface="Times New Roman" panose="02020603050405020304" pitchFamily="18" charset="0"/>
              </a:rPr>
              <a:t>Quy</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trình</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phát</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triển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phần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mềm</a:t>
            </a:r>
            <a:r>
              <a:rPr lang="en-US" sz="3200" b="1" dirty="0">
                <a:solidFill>
                  <a:srgbClr val="000099"/>
                </a:solidFill>
                <a:latin typeface="Times New Roman" panose="02020603050405020304" pitchFamily="18" charset="0"/>
                <a:cs typeface="Times New Roman" panose="02020603050405020304" pitchFamily="18" charset="0"/>
              </a:rPr>
              <a:t>. </a:t>
            </a:r>
          </a:p>
          <a:p>
            <a:pPr>
              <a:lnSpc>
                <a:spcPct val="125000"/>
              </a:lnSpc>
            </a:pPr>
            <a:r>
              <a:rPr lang="en-US" sz="3200" dirty="0" err="1">
                <a:solidFill>
                  <a:srgbClr val="000099"/>
                </a:solidFill>
                <a:latin typeface="Times New Roman" panose="02020603050405020304" pitchFamily="18" charset="0"/>
                <a:cs typeface="Times New Roman" panose="02020603050405020304" pitchFamily="18" charset="0"/>
              </a:rPr>
              <a:t>Gồm</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các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bước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sau</a:t>
            </a:r>
            <a:r>
              <a:rPr lang="en-US" sz="3200" dirty="0">
                <a:solidFill>
                  <a:srgbClr val="000099"/>
                </a:solidFill>
                <a:latin typeface="Times New Roman" panose="02020603050405020304" pitchFamily="18" charset="0"/>
                <a:cs typeface="Times New Roman" panose="02020603050405020304" pitchFamily="18" charset="0"/>
              </a:rPr>
              <a:t>:</a:t>
            </a:r>
          </a:p>
          <a:p>
            <a:pPr>
              <a:lnSpc>
                <a:spcPct val="125000"/>
              </a:lnSpc>
            </a:pP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Khảo</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sát</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để</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tìm</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hiểu</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yêu</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cầu</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nghiệp</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vụ</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ví</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dụ</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mục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đích</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công</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việc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quy</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trình</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nghiệp</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vụ</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người</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thực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hiện</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thông</a:t>
            </a:r>
            <a:r>
              <a:rPr lang="en-US" sz="3200" dirty="0">
                <a:solidFill>
                  <a:srgbClr val="000099"/>
                </a:solidFill>
                <a:latin typeface="Times New Roman" panose="02020603050405020304" pitchFamily="18" charset="0"/>
                <a:cs typeface="Times New Roman" panose="02020603050405020304" pitchFamily="18" charset="0"/>
              </a:rPr>
              <a:t> tin </a:t>
            </a:r>
            <a:r>
              <a:rPr lang="en-US" sz="3200" dirty="0" err="1">
                <a:solidFill>
                  <a:srgbClr val="000099"/>
                </a:solidFill>
                <a:latin typeface="Times New Roman" panose="02020603050405020304" pitchFamily="18" charset="0"/>
                <a:cs typeface="Times New Roman" panose="02020603050405020304" pitchFamily="18" charset="0"/>
              </a:rPr>
              <a:t>được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sử</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dụng</a:t>
            </a:r>
            <a:r>
              <a:rPr lang="en-US" sz="3200" dirty="0">
                <a:solidFill>
                  <a:srgbClr val="000099"/>
                </a:solidFill>
                <a:latin typeface="Times New Roman" panose="02020603050405020304" pitchFamily="18" charset="0"/>
                <a:cs typeface="Times New Roman" panose="02020603050405020304" pitchFamily="18" charset="0"/>
              </a:rPr>
              <a:t>,…</a:t>
            </a:r>
          </a:p>
          <a:p>
            <a:pPr>
              <a:lnSpc>
                <a:spcPct val="125000"/>
              </a:lnSpc>
            </a:pPr>
            <a:r>
              <a:rPr lang="vi-VN" sz="3200" dirty="0">
                <a:solidFill>
                  <a:srgbClr val="000099"/>
                </a:solidFill>
                <a:latin typeface="Times New Roman" panose="02020603050405020304" pitchFamily="18" charset="0"/>
                <a:cs typeface="Times New Roman" panose="02020603050405020304" pitchFamily="18" charset="0"/>
              </a:rPr>
              <a:t>– Phân </a:t>
            </a:r>
            <a:r>
              <a:rPr lang="vi-VN" sz="3200" dirty="0" err="1">
                <a:solidFill>
                  <a:srgbClr val="000099"/>
                </a:solidFill>
                <a:latin typeface="Times New Roman" panose="02020603050405020304" pitchFamily="18" charset="0"/>
                <a:cs typeface="Times New Roman" panose="02020603050405020304" pitchFamily="18" charset="0"/>
              </a:rPr>
              <a:t>tích</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để</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lập</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hồ</a:t>
            </a:r>
            <a:r>
              <a:rPr lang="vi-VN" sz="3200" dirty="0">
                <a:solidFill>
                  <a:srgbClr val="000099"/>
                </a:solidFill>
                <a:latin typeface="Times New Roman" panose="02020603050405020304" pitchFamily="18" charset="0"/>
                <a:cs typeface="Times New Roman" panose="02020603050405020304" pitchFamily="18" charset="0"/>
              </a:rPr>
              <a:t> sơ yêu </a:t>
            </a:r>
            <a:r>
              <a:rPr lang="vi-VN" sz="3200" dirty="0" err="1">
                <a:solidFill>
                  <a:srgbClr val="000099"/>
                </a:solidFill>
                <a:latin typeface="Times New Roman" panose="02020603050405020304" pitchFamily="18" charset="0"/>
                <a:cs typeface="Times New Roman" panose="02020603050405020304" pitchFamily="18" charset="0"/>
              </a:rPr>
              <a:t>cầu</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đối</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với</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phần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mềm</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ví</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dụ</a:t>
            </a:r>
            <a:r>
              <a:rPr lang="vi-VN" sz="3200" dirty="0">
                <a:solidFill>
                  <a:srgbClr val="000099"/>
                </a:solidFill>
                <a:latin typeface="Times New Roman" panose="02020603050405020304" pitchFamily="18" charset="0"/>
                <a:cs typeface="Times New Roman" panose="02020603050405020304" pitchFamily="18" charset="0"/>
              </a:rPr>
              <a:t> thông tin </a:t>
            </a:r>
            <a:r>
              <a:rPr lang="vi-VN" sz="3200" dirty="0" err="1">
                <a:solidFill>
                  <a:srgbClr val="000099"/>
                </a:solidFill>
                <a:latin typeface="Times New Roman" panose="02020603050405020304" pitchFamily="18" charset="0"/>
                <a:cs typeface="Times New Roman" panose="02020603050405020304" pitchFamily="18" charset="0"/>
              </a:rPr>
              <a:t>và</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mối</a:t>
            </a:r>
            <a:r>
              <a:rPr lang="vi-VN" sz="3200" dirty="0">
                <a:solidFill>
                  <a:srgbClr val="000099"/>
                </a:solidFill>
                <a:latin typeface="Times New Roman" panose="02020603050405020304" pitchFamily="18" charset="0"/>
                <a:cs typeface="Times New Roman" panose="02020603050405020304" pitchFamily="18" charset="0"/>
              </a:rPr>
              <a:t> quan </a:t>
            </a:r>
            <a:r>
              <a:rPr lang="vi-VN" sz="3200" dirty="0" err="1">
                <a:solidFill>
                  <a:srgbClr val="000099"/>
                </a:solidFill>
                <a:latin typeface="Times New Roman" panose="02020603050405020304" pitchFamily="18" charset="0"/>
                <a:cs typeface="Times New Roman" panose="02020603050405020304" pitchFamily="18" charset="0"/>
              </a:rPr>
              <a:t>hệ</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của</a:t>
            </a:r>
            <a:r>
              <a:rPr lang="en-US" sz="3200" dirty="0">
                <a:solidFill>
                  <a:srgbClr val="000099"/>
                </a:solidFill>
                <a:latin typeface="Times New Roman" panose="02020603050405020304" pitchFamily="18" charset="0"/>
                <a:cs typeface="Times New Roman" panose="02020603050405020304" pitchFamily="18" charset="0"/>
              </a:rPr>
              <a:t> </a:t>
            </a:r>
            <a:r>
              <a:rPr lang="vi-VN" sz="3200" dirty="0">
                <a:solidFill>
                  <a:srgbClr val="000099"/>
                </a:solidFill>
                <a:latin typeface="Times New Roman" panose="02020603050405020304" pitchFamily="18" charset="0"/>
                <a:cs typeface="Times New Roman" panose="02020603050405020304" pitchFamily="18" charset="0"/>
              </a:rPr>
              <a:t>thông tin, </a:t>
            </a:r>
            <a:r>
              <a:rPr lang="vi-VN" sz="3200" dirty="0" err="1">
                <a:solidFill>
                  <a:srgbClr val="000099"/>
                </a:solidFill>
                <a:latin typeface="Times New Roman" panose="02020603050405020304" pitchFamily="18" charset="0"/>
                <a:cs typeface="Times New Roman" panose="02020603050405020304" pitchFamily="18" charset="0"/>
              </a:rPr>
              <a:t>các</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chức</a:t>
            </a:r>
            <a:r>
              <a:rPr lang="vi-VN" sz="3200" dirty="0">
                <a:solidFill>
                  <a:srgbClr val="000099"/>
                </a:solidFill>
                <a:latin typeface="Times New Roman" panose="02020603050405020304" pitchFamily="18" charset="0"/>
                <a:cs typeface="Times New Roman" panose="02020603050405020304" pitchFamily="18" charset="0"/>
              </a:rPr>
              <a:t> năng </a:t>
            </a:r>
            <a:r>
              <a:rPr lang="vi-VN" sz="3200" dirty="0" err="1">
                <a:solidFill>
                  <a:srgbClr val="000099"/>
                </a:solidFill>
                <a:latin typeface="Times New Roman" panose="02020603050405020304" pitchFamily="18" charset="0"/>
                <a:cs typeface="Times New Roman" panose="02020603050405020304" pitchFamily="18" charset="0"/>
              </a:rPr>
              <a:t>cần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có</a:t>
            </a:r>
            <a:r>
              <a:rPr lang="vi-VN" sz="3200" dirty="0">
                <a:solidFill>
                  <a:srgbClr val="000099"/>
                </a:solidFill>
                <a:latin typeface="Times New Roman" panose="02020603050405020304" pitchFamily="18" charset="0"/>
                <a:cs typeface="Times New Roman" panose="02020603050405020304" pitchFamily="18" charset="0"/>
              </a:rPr>
              <a:t>.</a:t>
            </a:r>
          </a:p>
          <a:p>
            <a:pPr>
              <a:lnSpc>
                <a:spcPct val="125000"/>
              </a:lnSpc>
            </a:pP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Thiết</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kế</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dữ</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liệu</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và</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chức</a:t>
            </a:r>
            <a:r>
              <a:rPr lang="vi-VN" sz="3200" dirty="0">
                <a:solidFill>
                  <a:srgbClr val="000099"/>
                </a:solidFill>
                <a:latin typeface="Times New Roman" panose="02020603050405020304" pitchFamily="18" charset="0"/>
                <a:cs typeface="Times New Roman" panose="02020603050405020304" pitchFamily="18" charset="0"/>
              </a:rPr>
              <a:t> năng, </a:t>
            </a:r>
            <a:r>
              <a:rPr lang="vi-VN" sz="3200" dirty="0" err="1">
                <a:solidFill>
                  <a:srgbClr val="000099"/>
                </a:solidFill>
                <a:latin typeface="Times New Roman" panose="02020603050405020304" pitchFamily="18" charset="0"/>
                <a:cs typeface="Times New Roman" panose="02020603050405020304" pitchFamily="18" charset="0"/>
              </a:rPr>
              <a:t>thiết</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kế</a:t>
            </a:r>
            <a:r>
              <a:rPr lang="vi-VN" sz="3200" dirty="0">
                <a:solidFill>
                  <a:srgbClr val="000099"/>
                </a:solidFill>
                <a:latin typeface="Times New Roman" panose="02020603050405020304" pitchFamily="18" charset="0"/>
                <a:cs typeface="Times New Roman" panose="02020603050405020304" pitchFamily="18" charset="0"/>
              </a:rPr>
              <a:t> giao </a:t>
            </a:r>
            <a:r>
              <a:rPr lang="vi-VN" sz="3200" dirty="0" err="1">
                <a:solidFill>
                  <a:srgbClr val="000099"/>
                </a:solidFill>
                <a:latin typeface="Times New Roman" panose="02020603050405020304" pitchFamily="18" charset="0"/>
                <a:cs typeface="Times New Roman" panose="02020603050405020304" pitchFamily="18" charset="0"/>
              </a:rPr>
              <a:t>diện</a:t>
            </a:r>
            <a:r>
              <a:rPr lang="vi-VN" sz="3200" dirty="0">
                <a:solidFill>
                  <a:srgbClr val="000099"/>
                </a:solidFill>
                <a:latin typeface="Times New Roman" panose="02020603050405020304" pitchFamily="18" charset="0"/>
                <a:cs typeface="Times New Roman" panose="02020603050405020304" pitchFamily="18" charset="0"/>
              </a:rPr>
              <a:t>.</a:t>
            </a:r>
          </a:p>
          <a:p>
            <a:pPr>
              <a:lnSpc>
                <a:spcPct val="125000"/>
              </a:lnSpc>
            </a:pP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Lập</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trình</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viết</a:t>
            </a:r>
            <a:r>
              <a:rPr lang="vi-VN" sz="3200" dirty="0">
                <a:solidFill>
                  <a:srgbClr val="000099"/>
                </a:solidFill>
                <a:latin typeface="Times New Roman" panose="02020603050405020304" pitchFamily="18" charset="0"/>
                <a:cs typeface="Times New Roman" panose="02020603050405020304" pitchFamily="18" charset="0"/>
              </a:rPr>
              <a:t> chương </a:t>
            </a:r>
            <a:r>
              <a:rPr lang="vi-VN" sz="3200" dirty="0" err="1">
                <a:solidFill>
                  <a:srgbClr val="000099"/>
                </a:solidFill>
                <a:latin typeface="Times New Roman" panose="02020603050405020304" pitchFamily="18" charset="0"/>
                <a:cs typeface="Times New Roman" panose="02020603050405020304" pitchFamily="18" charset="0"/>
              </a:rPr>
              <a:t>trình</a:t>
            </a:r>
            <a:r>
              <a:rPr lang="vi-VN" sz="3200" dirty="0">
                <a:solidFill>
                  <a:srgbClr val="000099"/>
                </a:solidFill>
                <a:latin typeface="Times New Roman" panose="02020603050405020304" pitchFamily="18" charset="0"/>
                <a:cs typeface="Times New Roman" panose="02020603050405020304" pitchFamily="18" charset="0"/>
              </a:rPr>
              <a:t> theo </a:t>
            </a:r>
            <a:r>
              <a:rPr lang="vi-VN" sz="3200" dirty="0" err="1">
                <a:solidFill>
                  <a:srgbClr val="000099"/>
                </a:solidFill>
                <a:latin typeface="Times New Roman" panose="02020603050405020304" pitchFamily="18" charset="0"/>
                <a:cs typeface="Times New Roman" panose="02020603050405020304" pitchFamily="18" charset="0"/>
              </a:rPr>
              <a:t>thiết</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kế</a:t>
            </a:r>
            <a:r>
              <a:rPr lang="vi-VN" sz="3200" dirty="0">
                <a:solidFill>
                  <a:srgbClr val="000099"/>
                </a:solidFill>
                <a:latin typeface="Times New Roman" panose="02020603050405020304" pitchFamily="18" charset="0"/>
                <a:cs typeface="Times New Roman" panose="02020603050405020304" pitchFamily="18" charset="0"/>
              </a:rPr>
              <a:t>.</a:t>
            </a:r>
          </a:p>
          <a:p>
            <a:pPr>
              <a:lnSpc>
                <a:spcPct val="125000"/>
              </a:lnSpc>
            </a:pP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Kiểm</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thử</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kiểm</a:t>
            </a:r>
            <a:r>
              <a:rPr lang="vi-VN" sz="3200" dirty="0">
                <a:solidFill>
                  <a:srgbClr val="000099"/>
                </a:solidFill>
                <a:latin typeface="Times New Roman" panose="02020603050405020304" pitchFamily="18" charset="0"/>
                <a:cs typeface="Times New Roman" panose="02020603050405020304" pitchFamily="18" charset="0"/>
              </a:rPr>
              <a:t> tra </a:t>
            </a:r>
            <a:r>
              <a:rPr lang="vi-VN" sz="3200" dirty="0" err="1">
                <a:solidFill>
                  <a:srgbClr val="000099"/>
                </a:solidFill>
                <a:latin typeface="Times New Roman" panose="02020603050405020304" pitchFamily="18" charset="0"/>
                <a:cs typeface="Times New Roman" panose="02020603050405020304" pitchFamily="18" charset="0"/>
              </a:rPr>
              <a:t>sự</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đúng</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đắn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của</a:t>
            </a:r>
            <a:r>
              <a:rPr lang="vi-VN" sz="3200" dirty="0">
                <a:solidFill>
                  <a:srgbClr val="000099"/>
                </a:solidFill>
                <a:latin typeface="Times New Roman" panose="02020603050405020304" pitchFamily="18" charset="0"/>
                <a:cs typeface="Times New Roman" panose="02020603050405020304" pitchFamily="18" charset="0"/>
              </a:rPr>
              <a:t> chương </a:t>
            </a:r>
            <a:r>
              <a:rPr lang="vi-VN" sz="3200" dirty="0" err="1">
                <a:solidFill>
                  <a:srgbClr val="000099"/>
                </a:solidFill>
                <a:latin typeface="Times New Roman" panose="02020603050405020304" pitchFamily="18" charset="0"/>
                <a:cs typeface="Times New Roman" panose="02020603050405020304" pitchFamily="18" charset="0"/>
              </a:rPr>
              <a:t>trình</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để</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sửa</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nếu</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có</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lỗi</a:t>
            </a:r>
            <a:r>
              <a:rPr lang="vi-VN" sz="3200"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78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51BF7D-1506-A4B2-91A6-8A4C263E29B4}"/>
              </a:ext>
            </a:extLst>
          </p:cNvPr>
          <p:cNvSpPr txBox="1"/>
          <p:nvPr/>
        </p:nvSpPr>
        <p:spPr>
          <a:xfrm>
            <a:off x="277837" y="309492"/>
            <a:ext cx="11398348" cy="4031873"/>
          </a:xfrm>
          <a:prstGeom prst="rect">
            <a:avLst/>
          </a:prstGeom>
          <a:noFill/>
        </p:spPr>
        <p:txBody>
          <a:bodyPr wrap="square">
            <a:spAutoFit/>
          </a:bodyPr>
          <a:lstStyle/>
          <a:p>
            <a:r>
              <a:rPr lang="en-US" sz="3200" b="1" dirty="0">
                <a:solidFill>
                  <a:srgbClr val="000099"/>
                </a:solidFill>
                <a:latin typeface="Times New Roman" panose="02020603050405020304" pitchFamily="18" charset="0"/>
                <a:cs typeface="Times New Roman" panose="02020603050405020304" pitchFamily="18" charset="0"/>
              </a:rPr>
              <a:t>1. </a:t>
            </a:r>
            <a:r>
              <a:rPr lang="en-US" sz="3200" b="1" dirty="0" err="1">
                <a:solidFill>
                  <a:srgbClr val="000099"/>
                </a:solidFill>
                <a:latin typeface="Times New Roman" panose="02020603050405020304" pitchFamily="18" charset="0"/>
                <a:cs typeface="Times New Roman" panose="02020603050405020304" pitchFamily="18" charset="0"/>
              </a:rPr>
              <a:t>Quy</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trình</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phát</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triển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phần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mềm</a:t>
            </a:r>
            <a:r>
              <a:rPr lang="en-US" sz="3200" b="1" dirty="0">
                <a:solidFill>
                  <a:srgbClr val="000099"/>
                </a:solidFill>
                <a:latin typeface="Times New Roman" panose="02020603050405020304" pitchFamily="18" charset="0"/>
                <a:cs typeface="Times New Roman" panose="02020603050405020304" pitchFamily="18" charset="0"/>
              </a:rPr>
              <a:t>. </a:t>
            </a:r>
          </a:p>
          <a:p>
            <a:r>
              <a:rPr lang="en-US"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Chuyển</a:t>
            </a:r>
            <a:r>
              <a:rPr lang="vi-VN" sz="3200" dirty="0">
                <a:solidFill>
                  <a:srgbClr val="000099"/>
                </a:solidFill>
                <a:latin typeface="Times New Roman" panose="02020603050405020304" pitchFamily="18" charset="0"/>
                <a:cs typeface="Times New Roman" panose="02020603050405020304" pitchFamily="18" charset="0"/>
              </a:rPr>
              <a:t> giao </a:t>
            </a:r>
            <a:r>
              <a:rPr lang="vi-VN" sz="3200" dirty="0" err="1">
                <a:solidFill>
                  <a:srgbClr val="000099"/>
                </a:solidFill>
                <a:latin typeface="Times New Roman" panose="02020603050405020304" pitchFamily="18" charset="0"/>
                <a:cs typeface="Times New Roman" panose="02020603050405020304" pitchFamily="18" charset="0"/>
              </a:rPr>
              <a:t>là</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một</a:t>
            </a:r>
            <a:r>
              <a:rPr lang="vi-VN" sz="3200" dirty="0">
                <a:solidFill>
                  <a:srgbClr val="000099"/>
                </a:solidFill>
                <a:latin typeface="Times New Roman" panose="02020603050405020304" pitchFamily="18" charset="0"/>
                <a:cs typeface="Times New Roman" panose="02020603050405020304" pitchFamily="18" charset="0"/>
              </a:rPr>
              <a:t> công </a:t>
            </a:r>
            <a:r>
              <a:rPr lang="vi-VN" sz="3200" dirty="0" err="1">
                <a:solidFill>
                  <a:srgbClr val="000099"/>
                </a:solidFill>
                <a:latin typeface="Times New Roman" panose="02020603050405020304" pitchFamily="18" charset="0"/>
                <a:cs typeface="Times New Roman" panose="02020603050405020304" pitchFamily="18" charset="0"/>
              </a:rPr>
              <a:t>việc</a:t>
            </a:r>
            <a:r>
              <a:rPr lang="vi-VN" sz="3200" dirty="0">
                <a:solidFill>
                  <a:srgbClr val="000099"/>
                </a:solidFill>
                <a:latin typeface="Times New Roman" panose="02020603050405020304" pitchFamily="18" charset="0"/>
                <a:cs typeface="Times New Roman" panose="02020603050405020304" pitchFamily="18" charset="0"/>
              </a:rPr>
              <a:t> khi </a:t>
            </a:r>
            <a:r>
              <a:rPr lang="vi-VN" sz="3200" dirty="0" err="1">
                <a:solidFill>
                  <a:srgbClr val="000099"/>
                </a:solidFill>
                <a:latin typeface="Times New Roman" panose="02020603050405020304" pitchFamily="18" charset="0"/>
                <a:cs typeface="Times New Roman" panose="02020603050405020304" pitchFamily="18" charset="0"/>
              </a:rPr>
              <a:t>thực</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hiện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một</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dự</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án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phần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mềm</a:t>
            </a:r>
            <a:r>
              <a:rPr lang="vi-VN" sz="3200" dirty="0">
                <a:solidFill>
                  <a:srgbClr val="000099"/>
                </a:solidFill>
                <a:latin typeface="Times New Roman" panose="02020603050405020304" pitchFamily="18" charset="0"/>
                <a:cs typeface="Times New Roman" panose="02020603050405020304" pitchFamily="18" charset="0"/>
              </a:rPr>
              <a:t>, nhưng không </a:t>
            </a:r>
            <a:r>
              <a:rPr lang="vi-VN" sz="3200" dirty="0" err="1">
                <a:solidFill>
                  <a:srgbClr val="000099"/>
                </a:solidFill>
                <a:latin typeface="Times New Roman" panose="02020603050405020304" pitchFamily="18" charset="0"/>
                <a:cs typeface="Times New Roman" panose="02020603050405020304" pitchFamily="18" charset="0"/>
              </a:rPr>
              <a:t>phải</a:t>
            </a:r>
            <a:r>
              <a:rPr lang="en-US"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là</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một</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hạng</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mục</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phát</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triển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phần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mềm</a:t>
            </a:r>
            <a:r>
              <a:rPr lang="vi-VN" sz="3200" dirty="0">
                <a:solidFill>
                  <a:srgbClr val="000099"/>
                </a:solidFill>
                <a:latin typeface="Times New Roman" panose="02020603050405020304" pitchFamily="18" charset="0"/>
                <a:cs typeface="Times New Roman" panose="02020603050405020304" pitchFamily="18" charset="0"/>
              </a:rPr>
              <a:t>. Tuy nhiên trong khi đưa </a:t>
            </a:r>
            <a:r>
              <a:rPr lang="vi-VN" sz="3200" dirty="0" err="1">
                <a:solidFill>
                  <a:srgbClr val="000099"/>
                </a:solidFill>
                <a:latin typeface="Times New Roman" panose="02020603050405020304" pitchFamily="18" charset="0"/>
                <a:cs typeface="Times New Roman" panose="02020603050405020304" pitchFamily="18" charset="0"/>
              </a:rPr>
              <a:t>phần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mềm</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vào</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sử</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dụng</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có</a:t>
            </a:r>
            <a:r>
              <a:rPr lang="en-US"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thể</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phát</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hiện</a:t>
            </a:r>
            <a:r>
              <a:rPr lang="vi-VN" sz="3200" dirty="0">
                <a:solidFill>
                  <a:srgbClr val="000099"/>
                </a:solidFill>
                <a:latin typeface="Times New Roman" panose="02020603050405020304" pitchFamily="18" charset="0"/>
                <a:cs typeface="Times New Roman" panose="02020603050405020304" pitchFamily="18" charset="0"/>
              </a:rPr>
              <a:t> ra </a:t>
            </a:r>
            <a:r>
              <a:rPr lang="vi-VN" sz="3200" dirty="0" err="1">
                <a:solidFill>
                  <a:srgbClr val="000099"/>
                </a:solidFill>
                <a:latin typeface="Times New Roman" panose="02020603050405020304" pitchFamily="18" charset="0"/>
                <a:cs typeface="Times New Roman" panose="02020603050405020304" pitchFamily="18" charset="0"/>
              </a:rPr>
              <a:t>các</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khiếm</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khuyết</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phục</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vụ</a:t>
            </a:r>
            <a:r>
              <a:rPr lang="vi-VN" sz="3200" dirty="0">
                <a:solidFill>
                  <a:srgbClr val="000099"/>
                </a:solidFill>
                <a:latin typeface="Times New Roman" panose="02020603050405020304" pitchFamily="18" charset="0"/>
                <a:cs typeface="Times New Roman" panose="02020603050405020304" pitchFamily="18" charset="0"/>
              </a:rPr>
              <a:t> cho </a:t>
            </a:r>
            <a:r>
              <a:rPr lang="vi-VN" sz="3200" dirty="0" err="1">
                <a:solidFill>
                  <a:srgbClr val="000099"/>
                </a:solidFill>
                <a:latin typeface="Times New Roman" panose="02020603050405020304" pitchFamily="18" charset="0"/>
                <a:cs typeface="Times New Roman" panose="02020603050405020304" pitchFamily="18" charset="0"/>
              </a:rPr>
              <a:t>bảo</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trì</a:t>
            </a:r>
            <a:r>
              <a:rPr lang="vi-VN" sz="3200" dirty="0">
                <a:solidFill>
                  <a:srgbClr val="000099"/>
                </a:solidFill>
                <a:latin typeface="Times New Roman" panose="02020603050405020304" pitchFamily="18" charset="0"/>
                <a:cs typeface="Times New Roman" panose="02020603050405020304" pitchFamily="18" charset="0"/>
              </a:rPr>
              <a:t>.</a:t>
            </a:r>
          </a:p>
          <a:p>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Bảo</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trì</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là</a:t>
            </a:r>
            <a:r>
              <a:rPr lang="vi-VN" sz="3200" dirty="0">
                <a:solidFill>
                  <a:srgbClr val="000099"/>
                </a:solidFill>
                <a:latin typeface="Times New Roman" panose="02020603050405020304" pitchFamily="18" charset="0"/>
                <a:cs typeface="Times New Roman" panose="02020603050405020304" pitchFamily="18" charset="0"/>
              </a:rPr>
              <a:t> nâng </a:t>
            </a:r>
            <a:r>
              <a:rPr lang="vi-VN" sz="3200" dirty="0" err="1">
                <a:solidFill>
                  <a:srgbClr val="000099"/>
                </a:solidFill>
                <a:latin typeface="Times New Roman" panose="02020603050405020304" pitchFamily="18" charset="0"/>
                <a:cs typeface="Times New Roman" panose="02020603050405020304" pitchFamily="18" charset="0"/>
              </a:rPr>
              <a:t>cấp</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phần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mềm</a:t>
            </a:r>
            <a:r>
              <a:rPr lang="vi-VN" sz="3200" dirty="0">
                <a:solidFill>
                  <a:srgbClr val="000099"/>
                </a:solidFill>
                <a:latin typeface="Times New Roman" panose="02020603050405020304" pitchFamily="18" charset="0"/>
                <a:cs typeface="Times New Roman" panose="02020603050405020304" pitchFamily="18" charset="0"/>
              </a:rPr>
              <a:t> khi </a:t>
            </a:r>
            <a:r>
              <a:rPr lang="vi-VN" sz="3200" dirty="0" err="1">
                <a:solidFill>
                  <a:srgbClr val="000099"/>
                </a:solidFill>
                <a:latin typeface="Times New Roman" panose="02020603050405020304" pitchFamily="18" charset="0"/>
                <a:cs typeface="Times New Roman" panose="02020603050405020304" pitchFamily="18" charset="0"/>
              </a:rPr>
              <a:t>phần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mềm</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đã</a:t>
            </a:r>
            <a:r>
              <a:rPr lang="vi-VN" sz="3200" dirty="0">
                <a:solidFill>
                  <a:srgbClr val="000099"/>
                </a:solidFill>
                <a:latin typeface="Times New Roman" panose="02020603050405020304" pitchFamily="18" charset="0"/>
                <a:cs typeface="Times New Roman" panose="02020603050405020304" pitchFamily="18" charset="0"/>
              </a:rPr>
              <a:t> đưa </a:t>
            </a:r>
            <a:r>
              <a:rPr lang="vi-VN" sz="3200" dirty="0" err="1">
                <a:solidFill>
                  <a:srgbClr val="000099"/>
                </a:solidFill>
                <a:latin typeface="Times New Roman" panose="02020603050405020304" pitchFamily="18" charset="0"/>
                <a:cs typeface="Times New Roman" panose="02020603050405020304" pitchFamily="18" charset="0"/>
              </a:rPr>
              <a:t>vào</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sử</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dụng</a:t>
            </a:r>
            <a:r>
              <a:rPr lang="vi-VN" sz="3200" dirty="0">
                <a:solidFill>
                  <a:srgbClr val="000099"/>
                </a:solidFill>
                <a:latin typeface="Times New Roman" panose="02020603050405020304" pitchFamily="18" charset="0"/>
                <a:cs typeface="Times New Roman" panose="02020603050405020304" pitchFamily="18" charset="0"/>
              </a:rPr>
              <a:t> bao </a:t>
            </a:r>
            <a:r>
              <a:rPr lang="vi-VN" sz="3200" dirty="0" err="1">
                <a:solidFill>
                  <a:srgbClr val="000099"/>
                </a:solidFill>
                <a:latin typeface="Times New Roman" panose="02020603050405020304" pitchFamily="18" charset="0"/>
                <a:cs typeface="Times New Roman" panose="02020603050405020304" pitchFamily="18" charset="0"/>
              </a:rPr>
              <a:t>gồm</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sửa</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các</a:t>
            </a:r>
            <a:r>
              <a:rPr lang="en-US"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khiếm</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khuyết</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mới</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bộc</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lộ</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hoặc</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mở</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rộng</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chức</a:t>
            </a:r>
            <a:r>
              <a:rPr lang="vi-VN" sz="3200" dirty="0">
                <a:solidFill>
                  <a:srgbClr val="000099"/>
                </a:solidFill>
                <a:latin typeface="Times New Roman" panose="02020603050405020304" pitchFamily="18" charset="0"/>
                <a:cs typeface="Times New Roman" panose="02020603050405020304" pitchFamily="18" charset="0"/>
              </a:rPr>
              <a:t> năng </a:t>
            </a:r>
            <a:r>
              <a:rPr lang="vi-VN" sz="3200" dirty="0" err="1">
                <a:solidFill>
                  <a:srgbClr val="000099"/>
                </a:solidFill>
                <a:latin typeface="Times New Roman" panose="02020603050405020304" pitchFamily="18" charset="0"/>
                <a:cs typeface="Times New Roman" panose="02020603050405020304" pitchFamily="18" charset="0"/>
              </a:rPr>
              <a:t>nếu</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cần</a:t>
            </a:r>
            <a:r>
              <a:rPr lang="vi-VN" sz="3200" dirty="0">
                <a:solidFill>
                  <a:srgbClr val="000099"/>
                </a:solidFill>
                <a:latin typeface="Times New Roman" panose="02020603050405020304" pitchFamily="18" charset="0"/>
                <a:cs typeface="Times New Roman" panose="02020603050405020304" pitchFamily="18" charset="0"/>
              </a:rPr>
              <a:t> </a:t>
            </a:r>
            <a:r>
              <a:rPr lang="vi-VN" sz="3200" dirty="0" err="1">
                <a:solidFill>
                  <a:srgbClr val="000099"/>
                </a:solidFill>
                <a:latin typeface="Times New Roman" panose="02020603050405020304" pitchFamily="18" charset="0"/>
                <a:cs typeface="Times New Roman" panose="02020603050405020304" pitchFamily="18" charset="0"/>
              </a:rPr>
              <a:t>thiết</a:t>
            </a:r>
            <a:r>
              <a:rPr lang="vi-VN" sz="3200" dirty="0">
                <a:solidFill>
                  <a:srgbClr val="000099"/>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0D1B922-172C-7930-E6B9-B5033E0C10D3}"/>
              </a:ext>
            </a:extLst>
          </p:cNvPr>
          <p:cNvSpPr txBox="1"/>
          <p:nvPr/>
        </p:nvSpPr>
        <p:spPr>
          <a:xfrm>
            <a:off x="277837" y="4689775"/>
            <a:ext cx="11750040" cy="1077218"/>
          </a:xfrm>
          <a:prstGeom prst="rect">
            <a:avLst/>
          </a:prstGeom>
          <a:noFill/>
        </p:spPr>
        <p:txBody>
          <a:bodyPr wrap="square">
            <a:spAutoFit/>
          </a:bodyPr>
          <a:lstStyle>
            <a:defPPr>
              <a:defRPr lang="en-US"/>
            </a:defPPr>
            <a:lvl1pPr>
              <a:defRPr>
                <a:latin typeface="Times New Roman" panose="02020603050405020304" pitchFamily="18" charset="0"/>
                <a:cs typeface="Times New Roman" panose="02020603050405020304" pitchFamily="18" charset="0"/>
              </a:defRPr>
            </a:lvl1pPr>
          </a:lstStyle>
          <a:p>
            <a:r>
              <a:rPr lang="vi-VN" sz="3200" b="1" dirty="0">
                <a:solidFill>
                  <a:srgbClr val="000099"/>
                </a:solidFill>
              </a:rPr>
              <a:t>2.</a:t>
            </a:r>
            <a:r>
              <a:rPr lang="vi-VN" sz="3200" dirty="0">
                <a:solidFill>
                  <a:srgbClr val="000099"/>
                </a:solidFill>
              </a:rPr>
              <a:t> Ở </a:t>
            </a:r>
            <a:r>
              <a:rPr lang="vi-VN" sz="3200" dirty="0" err="1">
                <a:solidFill>
                  <a:srgbClr val="000099"/>
                </a:solidFill>
              </a:rPr>
              <a:t>bậc</a:t>
            </a:r>
            <a:r>
              <a:rPr lang="vi-VN" sz="3200" dirty="0">
                <a:solidFill>
                  <a:srgbClr val="000099"/>
                </a:solidFill>
              </a:rPr>
              <a:t> </a:t>
            </a:r>
            <a:r>
              <a:rPr lang="vi-VN" sz="3200" dirty="0" err="1">
                <a:solidFill>
                  <a:srgbClr val="000099"/>
                </a:solidFill>
              </a:rPr>
              <a:t>phổ</a:t>
            </a:r>
            <a:r>
              <a:rPr lang="vi-VN" sz="3200" dirty="0">
                <a:solidFill>
                  <a:srgbClr val="000099"/>
                </a:solidFill>
              </a:rPr>
              <a:t> thông </a:t>
            </a:r>
            <a:r>
              <a:rPr lang="vi-VN" sz="3200" dirty="0" err="1">
                <a:solidFill>
                  <a:srgbClr val="000099"/>
                </a:solidFill>
              </a:rPr>
              <a:t>học</a:t>
            </a:r>
            <a:r>
              <a:rPr lang="vi-VN" sz="3200" dirty="0">
                <a:solidFill>
                  <a:srgbClr val="000099"/>
                </a:solidFill>
              </a:rPr>
              <a:t> </a:t>
            </a:r>
            <a:r>
              <a:rPr lang="vi-VN" sz="3200" dirty="0" err="1">
                <a:solidFill>
                  <a:srgbClr val="000099"/>
                </a:solidFill>
              </a:rPr>
              <a:t>tốt</a:t>
            </a:r>
            <a:r>
              <a:rPr lang="vi-VN" sz="3200" dirty="0">
                <a:solidFill>
                  <a:srgbClr val="000099"/>
                </a:solidFill>
              </a:rPr>
              <a:t> tin </a:t>
            </a:r>
            <a:r>
              <a:rPr lang="vi-VN" sz="3200" dirty="0" err="1">
                <a:solidFill>
                  <a:srgbClr val="000099"/>
                </a:solidFill>
              </a:rPr>
              <a:t>học</a:t>
            </a:r>
            <a:r>
              <a:rPr lang="en-US" sz="3200" dirty="0">
                <a:solidFill>
                  <a:srgbClr val="000099"/>
                </a:solidFill>
              </a:rPr>
              <a:t>, </a:t>
            </a:r>
            <a:r>
              <a:rPr lang="vi-VN" sz="3200" dirty="0" err="1">
                <a:solidFill>
                  <a:srgbClr val="000099"/>
                </a:solidFill>
              </a:rPr>
              <a:t>toán</a:t>
            </a:r>
            <a:r>
              <a:rPr lang="en-US" sz="3200" dirty="0">
                <a:solidFill>
                  <a:srgbClr val="000099"/>
                </a:solidFill>
              </a:rPr>
              <a:t> </a:t>
            </a:r>
            <a:r>
              <a:rPr lang="vi-VN" sz="3200" dirty="0" err="1">
                <a:solidFill>
                  <a:srgbClr val="000099"/>
                </a:solidFill>
              </a:rPr>
              <a:t>là</a:t>
            </a:r>
            <a:r>
              <a:rPr lang="vi-VN" sz="3200" dirty="0">
                <a:solidFill>
                  <a:srgbClr val="000099"/>
                </a:solidFill>
              </a:rPr>
              <a:t> quan </a:t>
            </a:r>
            <a:r>
              <a:rPr lang="vi-VN" sz="3200" dirty="0" err="1">
                <a:solidFill>
                  <a:srgbClr val="000099"/>
                </a:solidFill>
              </a:rPr>
              <a:t>trọng</a:t>
            </a:r>
            <a:r>
              <a:rPr lang="vi-VN" sz="3200" dirty="0">
                <a:solidFill>
                  <a:srgbClr val="000099"/>
                </a:solidFill>
              </a:rPr>
              <a:t> </a:t>
            </a:r>
            <a:r>
              <a:rPr lang="vi-VN" sz="3200" dirty="0" err="1">
                <a:solidFill>
                  <a:srgbClr val="000099"/>
                </a:solidFill>
              </a:rPr>
              <a:t>để</a:t>
            </a:r>
            <a:r>
              <a:rPr lang="vi-VN" sz="3200" dirty="0">
                <a:solidFill>
                  <a:srgbClr val="000099"/>
                </a:solidFill>
              </a:rPr>
              <a:t> </a:t>
            </a:r>
            <a:r>
              <a:rPr lang="vi-VN" sz="3200" dirty="0" err="1">
                <a:solidFill>
                  <a:srgbClr val="000099"/>
                </a:solidFill>
              </a:rPr>
              <a:t>hình</a:t>
            </a:r>
            <a:r>
              <a:rPr lang="vi-VN" sz="3200" dirty="0">
                <a:solidFill>
                  <a:srgbClr val="000099"/>
                </a:solidFill>
              </a:rPr>
              <a:t> </a:t>
            </a:r>
            <a:r>
              <a:rPr lang="vi-VN" sz="3200" dirty="0" err="1">
                <a:solidFill>
                  <a:srgbClr val="000099"/>
                </a:solidFill>
              </a:rPr>
              <a:t>thành</a:t>
            </a:r>
            <a:r>
              <a:rPr lang="vi-VN" sz="3200" dirty="0">
                <a:solidFill>
                  <a:srgbClr val="000099"/>
                </a:solidFill>
              </a:rPr>
              <a:t> </a:t>
            </a:r>
            <a:r>
              <a:rPr lang="vi-VN" sz="3200" dirty="0" err="1">
                <a:solidFill>
                  <a:srgbClr val="000099"/>
                </a:solidFill>
              </a:rPr>
              <a:t>lôgic</a:t>
            </a:r>
            <a:r>
              <a:rPr lang="vi-VN" sz="3200" dirty="0">
                <a:solidFill>
                  <a:srgbClr val="000099"/>
                </a:solidFill>
              </a:rPr>
              <a:t> </a:t>
            </a:r>
            <a:r>
              <a:rPr lang="vi-VN" sz="3200" dirty="0" err="1">
                <a:solidFill>
                  <a:srgbClr val="000099"/>
                </a:solidFill>
              </a:rPr>
              <a:t>lập</a:t>
            </a:r>
            <a:r>
              <a:rPr lang="vi-VN" sz="3200" dirty="0">
                <a:solidFill>
                  <a:srgbClr val="000099"/>
                </a:solidFill>
              </a:rPr>
              <a:t> </a:t>
            </a:r>
            <a:r>
              <a:rPr lang="vi-VN" sz="3200" dirty="0" err="1">
                <a:solidFill>
                  <a:srgbClr val="000099"/>
                </a:solidFill>
              </a:rPr>
              <a:t>trình</a:t>
            </a:r>
            <a:r>
              <a:rPr lang="vi-VN" sz="3200" dirty="0">
                <a:solidFill>
                  <a:srgbClr val="000099"/>
                </a:solidFill>
              </a:rPr>
              <a:t>.</a:t>
            </a:r>
          </a:p>
        </p:txBody>
      </p:sp>
    </p:spTree>
    <p:extLst>
      <p:ext uri="{BB962C8B-B14F-4D97-AF65-F5344CB8AC3E}">
        <p14:creationId xmlns:p14="http://schemas.microsoft.com/office/powerpoint/2010/main" val="25286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D0F763-6372-BA5E-47D5-7DF8D910D9CA}"/>
              </a:ext>
            </a:extLst>
          </p:cNvPr>
          <p:cNvSpPr txBox="1"/>
          <p:nvPr/>
        </p:nvSpPr>
        <p:spPr>
          <a:xfrm>
            <a:off x="474784" y="1070233"/>
            <a:ext cx="10905979" cy="4395819"/>
          </a:xfrm>
          <a:prstGeom prst="rect">
            <a:avLst/>
          </a:prstGeom>
          <a:noFill/>
        </p:spPr>
        <p:txBody>
          <a:bodyPr wrap="square">
            <a:spAutoFit/>
          </a:bodyPr>
          <a:lstStyle/>
          <a:p>
            <a:pPr indent="457200" algn="just">
              <a:lnSpc>
                <a:spcPct val="115000"/>
              </a:lnSpc>
              <a:spcAft>
                <a:spcPts val="1000"/>
              </a:spcAft>
            </a:pPr>
            <a:r>
              <a:rPr lang="en-US" sz="3200" b="1" dirty="0">
                <a:solidFill>
                  <a:srgbClr val="000099"/>
                </a:solidFill>
                <a:effectLst/>
                <a:latin typeface="Times New Roman" panose="02020603050405020304" pitchFamily="18" charset="0"/>
                <a:ea typeface="Times New Roman" panose="02020603050405020304" pitchFamily="18" charset="0"/>
              </a:rPr>
              <a:t>4. </a:t>
            </a:r>
            <a:r>
              <a:rPr lang="en-US" sz="3200" dirty="0" err="1">
                <a:solidFill>
                  <a:srgbClr val="000099"/>
                </a:solidFill>
                <a:effectLst/>
                <a:latin typeface="Times New Roman" panose="02020603050405020304" pitchFamily="18" charset="0"/>
                <a:ea typeface="Times New Roman" panose="02020603050405020304" pitchFamily="18" charset="0"/>
              </a:rPr>
              <a:t>Một</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số</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gợi</a:t>
            </a:r>
            <a:r>
              <a:rPr lang="en-US" sz="3200" dirty="0">
                <a:solidFill>
                  <a:srgbClr val="000099"/>
                </a:solidFill>
                <a:effectLst/>
                <a:latin typeface="Times New Roman" panose="02020603050405020304" pitchFamily="18" charset="0"/>
                <a:ea typeface="Times New Roman" panose="02020603050405020304" pitchFamily="18" charset="0"/>
              </a:rPr>
              <a:t> ý </a:t>
            </a:r>
            <a:r>
              <a:rPr lang="en-US" sz="3200" dirty="0" err="1">
                <a:solidFill>
                  <a:srgbClr val="000099"/>
                </a:solidFill>
                <a:effectLst/>
                <a:latin typeface="Times New Roman" panose="02020603050405020304" pitchFamily="18" charset="0"/>
                <a:ea typeface="Times New Roman" panose="02020603050405020304" pitchFamily="18" charset="0"/>
              </a:rPr>
              <a:t>cho</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công</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đoạn</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b="1" i="1" u="sng" dirty="0" err="1">
                <a:solidFill>
                  <a:srgbClr val="000099"/>
                </a:solidFill>
                <a:effectLst/>
                <a:latin typeface="Times New Roman" panose="02020603050405020304" pitchFamily="18" charset="0"/>
                <a:ea typeface="Times New Roman" panose="02020603050405020304" pitchFamily="18" charset="0"/>
              </a:rPr>
              <a:t>điều</a:t>
            </a:r>
            <a:r>
              <a:rPr lang="en-US" sz="3200" b="1" i="1" u="sng" dirty="0">
                <a:solidFill>
                  <a:srgbClr val="000099"/>
                </a:solidFill>
                <a:effectLst/>
                <a:latin typeface="Times New Roman" panose="02020603050405020304" pitchFamily="18" charset="0"/>
                <a:ea typeface="Times New Roman" panose="02020603050405020304" pitchFamily="18" charset="0"/>
              </a:rPr>
              <a:t> </a:t>
            </a:r>
            <a:r>
              <a:rPr lang="en-US" sz="3200" b="1" i="1" u="sng" dirty="0" err="1">
                <a:solidFill>
                  <a:srgbClr val="000099"/>
                </a:solidFill>
                <a:effectLst/>
                <a:latin typeface="Times New Roman" panose="02020603050405020304" pitchFamily="18" charset="0"/>
                <a:ea typeface="Times New Roman" panose="02020603050405020304" pitchFamily="18" charset="0"/>
              </a:rPr>
              <a:t>tra</a:t>
            </a:r>
            <a:r>
              <a:rPr lang="en-US" sz="3200" b="1" i="1" u="sng" dirty="0">
                <a:solidFill>
                  <a:srgbClr val="000099"/>
                </a:solidFill>
                <a:effectLst/>
                <a:latin typeface="Times New Roman" panose="02020603050405020304" pitchFamily="18" charset="0"/>
                <a:ea typeface="Times New Roman" panose="02020603050405020304" pitchFamily="18" charset="0"/>
              </a:rPr>
              <a:t> </a:t>
            </a:r>
            <a:r>
              <a:rPr lang="en-US" sz="3200" b="1" i="1" u="sng" dirty="0" err="1">
                <a:solidFill>
                  <a:srgbClr val="000099"/>
                </a:solidFill>
                <a:effectLst/>
                <a:latin typeface="Times New Roman" panose="02020603050405020304" pitchFamily="18" charset="0"/>
                <a:ea typeface="Times New Roman" panose="02020603050405020304" pitchFamily="18" charset="0"/>
              </a:rPr>
              <a:t>khảo</a:t>
            </a:r>
            <a:r>
              <a:rPr lang="en-US" sz="3200" b="1" i="1" u="sng" dirty="0">
                <a:solidFill>
                  <a:srgbClr val="000099"/>
                </a:solidFill>
                <a:effectLst/>
                <a:latin typeface="Times New Roman" panose="02020603050405020304" pitchFamily="18" charset="0"/>
                <a:ea typeface="Times New Roman" panose="02020603050405020304" pitchFamily="18" charset="0"/>
              </a:rPr>
              <a:t> </a:t>
            </a:r>
            <a:r>
              <a:rPr lang="en-US" sz="3200" b="1" i="1" u="sng" dirty="0" err="1">
                <a:solidFill>
                  <a:srgbClr val="000099"/>
                </a:solidFill>
                <a:effectLst/>
                <a:latin typeface="Times New Roman" panose="02020603050405020304" pitchFamily="18" charset="0"/>
                <a:ea typeface="Times New Roman" panose="02020603050405020304" pitchFamily="18" charset="0"/>
              </a:rPr>
              <a:t>sát</a:t>
            </a:r>
            <a:r>
              <a:rPr lang="en-US" sz="3200" b="1" i="1"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khi</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phát</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triển</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phần</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mềm</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quản</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lý</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thư</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viện</a:t>
            </a:r>
            <a:r>
              <a:rPr lang="en-US" sz="3200" dirty="0">
                <a:solidFill>
                  <a:srgbClr val="000099"/>
                </a:solidFill>
                <a:effectLst/>
                <a:latin typeface="Times New Roman" panose="02020603050405020304" pitchFamily="18" charset="0"/>
                <a:ea typeface="Times New Roman" panose="02020603050405020304" pitchFamily="18" charset="0"/>
              </a:rPr>
              <a:t>:</a:t>
            </a:r>
          </a:p>
          <a:p>
            <a:pPr marL="914400" indent="-457200" algn="just">
              <a:lnSpc>
                <a:spcPct val="115000"/>
              </a:lnSpc>
              <a:spcAft>
                <a:spcPts val="1000"/>
              </a:spcAft>
              <a:buFontTx/>
              <a:buChar char="-"/>
            </a:pPr>
            <a:r>
              <a:rPr lang="en-US" sz="3200" dirty="0" err="1">
                <a:solidFill>
                  <a:srgbClr val="000099"/>
                </a:solidFill>
                <a:effectLst/>
                <a:latin typeface="Times New Roman" panose="02020603050405020304" pitchFamily="18" charset="0"/>
                <a:ea typeface="Times New Roman" panose="02020603050405020304" pitchFamily="18" charset="0"/>
              </a:rPr>
              <a:t>Quản</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lý</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hệ</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thống</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dữ</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liệu</a:t>
            </a:r>
            <a:r>
              <a:rPr lang="en-US" sz="3200" dirty="0">
                <a:solidFill>
                  <a:srgbClr val="000099"/>
                </a:solidFill>
                <a:effectLst/>
                <a:latin typeface="Times New Roman" panose="02020603050405020304" pitchFamily="18" charset="0"/>
                <a:ea typeface="Times New Roman" panose="02020603050405020304" pitchFamily="18" charset="0"/>
              </a:rPr>
              <a:t> bao </a:t>
            </a:r>
            <a:r>
              <a:rPr lang="en-US" sz="3200" dirty="0" err="1">
                <a:solidFill>
                  <a:srgbClr val="000099"/>
                </a:solidFill>
                <a:effectLst/>
                <a:latin typeface="Times New Roman" panose="02020603050405020304" pitchFamily="18" charset="0"/>
                <a:ea typeface="Times New Roman" panose="02020603050405020304" pitchFamily="18" charset="0"/>
              </a:rPr>
              <a:t>gồm</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việc</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cập</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nhật</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và</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quản</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lý</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sách</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độc</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giả</a:t>
            </a:r>
            <a:r>
              <a:rPr lang="en-US" sz="3200" dirty="0">
                <a:solidFill>
                  <a:srgbClr val="000099"/>
                </a:solidFill>
                <a:effectLst/>
                <a:latin typeface="Times New Roman" panose="02020603050405020304" pitchFamily="18" charset="0"/>
                <a:ea typeface="Times New Roman" panose="02020603050405020304" pitchFamily="18" charset="0"/>
              </a:rPr>
              <a:t>; </a:t>
            </a:r>
          </a:p>
          <a:p>
            <a:pPr marL="914400" indent="-457200" algn="just">
              <a:lnSpc>
                <a:spcPct val="115000"/>
              </a:lnSpc>
              <a:spcAft>
                <a:spcPts val="1000"/>
              </a:spcAft>
              <a:buFontTx/>
              <a:buChar char="-"/>
            </a:pPr>
            <a:r>
              <a:rPr lang="en-US" sz="3200" dirty="0" err="1">
                <a:solidFill>
                  <a:srgbClr val="000099"/>
                </a:solidFill>
                <a:effectLst/>
                <a:latin typeface="Times New Roman" panose="02020603050405020304" pitchFamily="18" charset="0"/>
                <a:ea typeface="Times New Roman" panose="02020603050405020304" pitchFamily="18" charset="0"/>
              </a:rPr>
              <a:t>Quản</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lý</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tình</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hình</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hoạt</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động</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của</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thư</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viện</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việc</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mượn</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và</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trả</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sách</a:t>
            </a:r>
            <a:r>
              <a:rPr lang="en-US" sz="3200" dirty="0">
                <a:solidFill>
                  <a:srgbClr val="000099"/>
                </a:solidFill>
                <a:effectLst/>
                <a:latin typeface="Times New Roman" panose="02020603050405020304" pitchFamily="18" charset="0"/>
                <a:ea typeface="Times New Roman" panose="02020603050405020304" pitchFamily="18" charset="0"/>
              </a:rPr>
              <a:t>; </a:t>
            </a:r>
          </a:p>
          <a:p>
            <a:pPr indent="457200" algn="just">
              <a:lnSpc>
                <a:spcPct val="115000"/>
              </a:lnSpc>
              <a:spcAft>
                <a:spcPts val="1000"/>
              </a:spcAft>
            </a:pP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Các</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chức</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năng</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tìm</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kiếm</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và</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thống</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kê</a:t>
            </a:r>
            <a:r>
              <a:rPr lang="en-US" sz="3200" dirty="0">
                <a:solidFill>
                  <a:srgbClr val="000099"/>
                </a:solidFill>
                <a:effectLst/>
                <a:latin typeface="Times New Roman" panose="02020603050405020304" pitchFamily="18" charset="0"/>
                <a:ea typeface="Times New Roman" panose="02020603050405020304" pitchFamily="18" charset="0"/>
              </a:rPr>
              <a:t> </a:t>
            </a:r>
            <a:r>
              <a:rPr lang="en-US" sz="3200" dirty="0" err="1">
                <a:solidFill>
                  <a:srgbClr val="000099"/>
                </a:solidFill>
                <a:effectLst/>
                <a:latin typeface="Times New Roman" panose="02020603050405020304" pitchFamily="18" charset="0"/>
                <a:ea typeface="Times New Roman" panose="02020603050405020304" pitchFamily="18" charset="0"/>
              </a:rPr>
              <a:t>thông</a:t>
            </a:r>
            <a:r>
              <a:rPr lang="en-US" sz="3200" dirty="0">
                <a:solidFill>
                  <a:srgbClr val="000099"/>
                </a:solidFill>
                <a:effectLst/>
                <a:latin typeface="Times New Roman" panose="02020603050405020304" pitchFamily="18" charset="0"/>
                <a:ea typeface="Times New Roman" panose="02020603050405020304" pitchFamily="18" charset="0"/>
              </a:rPr>
              <a:t> tin.</a:t>
            </a:r>
          </a:p>
        </p:txBody>
      </p:sp>
    </p:spTree>
    <p:extLst>
      <p:ext uri="{BB962C8B-B14F-4D97-AF65-F5344CB8AC3E}">
        <p14:creationId xmlns:p14="http://schemas.microsoft.com/office/powerpoint/2010/main" val="18312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3570" y="502867"/>
            <a:ext cx="3704860" cy="1323439"/>
          </a:xfrm>
          <a:prstGeom prst="rect">
            <a:avLst/>
          </a:prstGeom>
        </p:spPr>
        <p:txBody>
          <a:bodyPr wrap="none">
            <a:spAutoFit/>
          </a:bodyPr>
          <a:lstStyle/>
          <a:p>
            <a:pPr algn="ctr"/>
            <a:r>
              <a:rPr lang="nl-NL" sz="4000" b="1" dirty="0">
                <a:solidFill>
                  <a:schemeClr val="accent2"/>
                </a:solidFill>
                <a:latin typeface="Times New Roman" panose="02020603050405020304" pitchFamily="18" charset="0"/>
                <a:ea typeface="Times New Roman" panose="02020603050405020304" pitchFamily="18" charset="0"/>
              </a:rPr>
              <a:t>VẬN DỤNG </a:t>
            </a:r>
          </a:p>
          <a:p>
            <a:pPr algn="ctr"/>
            <a:r>
              <a:rPr lang="nl-NL" sz="4000" b="1" dirty="0">
                <a:solidFill>
                  <a:schemeClr val="accent2"/>
                </a:solidFill>
                <a:latin typeface="Times New Roman" panose="02020603050405020304" pitchFamily="18" charset="0"/>
                <a:ea typeface="Times New Roman" panose="02020603050405020304" pitchFamily="18" charset="0"/>
              </a:rPr>
              <a:t>(làm việc ở nhà)</a:t>
            </a:r>
            <a:endParaRPr lang="en-US" sz="4000" dirty="0">
              <a:solidFill>
                <a:schemeClr val="accent2"/>
              </a:solidFill>
            </a:endParaRPr>
          </a:p>
        </p:txBody>
      </p:sp>
      <p:sp>
        <p:nvSpPr>
          <p:cNvPr id="5" name="Rectangle 4"/>
          <p:cNvSpPr/>
          <p:nvPr/>
        </p:nvSpPr>
        <p:spPr>
          <a:xfrm>
            <a:off x="236579" y="2153983"/>
            <a:ext cx="11383335" cy="4062651"/>
          </a:xfrm>
          <a:prstGeom prst="rect">
            <a:avLst/>
          </a:prstGeom>
        </p:spPr>
        <p:txBody>
          <a:bodyPr wrap="square">
            <a:spAutoFit/>
          </a:bodyPr>
          <a:lstStyle/>
          <a:p>
            <a:pPr algn="just">
              <a:spcBef>
                <a:spcPts val="1200"/>
              </a:spcBef>
              <a:spcAft>
                <a:spcPts val="1200"/>
              </a:spcAft>
            </a:pPr>
            <a:r>
              <a:rPr lang="nl-NL" sz="3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Ở khu vực nơi em sinh sống hay các tỉnh thành phố lân cận, trường đại học nào đào tạo nghề phát triển phần mềm? Khối thi ngành liên quan đến phát triển phần mềm của trưởng đó là gì? </a:t>
            </a:r>
            <a:endParaRPr lang="en-US" sz="3400" dirty="0">
              <a:solidFill>
                <a:srgbClr val="000099"/>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3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3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Ở tỉnh thành phố nơi em cư trú có Trung tâm dạy nghề phát triển phần mềm nào không? Liệt kê một vài khóa học tiêu biểu mà họ cung cấp. Chia sẻ thông tin em tìm hiểu được với các bạn.</a:t>
            </a:r>
            <a:endParaRPr lang="en-US" sz="3400" dirty="0">
              <a:solidFill>
                <a:srgbClr val="000099"/>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331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4141" y="2454728"/>
            <a:ext cx="9835978" cy="2862322"/>
          </a:xfrm>
          <a:prstGeom prst="rect">
            <a:avLst/>
          </a:prstGeom>
        </p:spPr>
        <p:txBody>
          <a:bodyPr wrap="square">
            <a:spAutoFit/>
          </a:bodyPr>
          <a:lstStyle/>
          <a:p>
            <a:pPr algn="just">
              <a:spcBef>
                <a:spcPts val="1200"/>
              </a:spcBef>
              <a:spcAft>
                <a:spcPts val="1200"/>
              </a:spcAft>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Ở tỉnh thành phố nơi em cư trú có doanh nghiệp nào chuyển về phát triển phần mềm không? Họ có cung cấp các chương trình đào tạo cho người muốn trở thành người phát triển phần mềm của công ty hay không?</a:t>
            </a:r>
            <a:endParaRPr lang="en-US" sz="3600" dirty="0">
              <a:solidFill>
                <a:srgbClr val="000099"/>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D21D4A5C-AE88-E17E-95BD-D2CE2EC8E975}"/>
              </a:ext>
            </a:extLst>
          </p:cNvPr>
          <p:cNvSpPr/>
          <p:nvPr/>
        </p:nvSpPr>
        <p:spPr>
          <a:xfrm>
            <a:off x="4243570" y="502867"/>
            <a:ext cx="3704860" cy="1323439"/>
          </a:xfrm>
          <a:prstGeom prst="rect">
            <a:avLst/>
          </a:prstGeom>
        </p:spPr>
        <p:txBody>
          <a:bodyPr wrap="none">
            <a:spAutoFit/>
          </a:bodyPr>
          <a:lstStyle/>
          <a:p>
            <a:pPr algn="ctr"/>
            <a:r>
              <a:rPr lang="nl-NL" sz="4000" b="1" dirty="0">
                <a:solidFill>
                  <a:schemeClr val="accent2"/>
                </a:solidFill>
                <a:latin typeface="Times New Roman" panose="02020603050405020304" pitchFamily="18" charset="0"/>
                <a:ea typeface="Times New Roman" panose="02020603050405020304" pitchFamily="18" charset="0"/>
              </a:rPr>
              <a:t>VẬN DỤNG </a:t>
            </a:r>
          </a:p>
          <a:p>
            <a:pPr algn="ctr"/>
            <a:r>
              <a:rPr lang="nl-NL" sz="4000" b="1" dirty="0">
                <a:solidFill>
                  <a:schemeClr val="accent2"/>
                </a:solidFill>
                <a:latin typeface="Times New Roman" panose="02020603050405020304" pitchFamily="18" charset="0"/>
                <a:ea typeface="Times New Roman" panose="02020603050405020304" pitchFamily="18" charset="0"/>
              </a:rPr>
              <a:t>(làm việc ở nhà)</a:t>
            </a:r>
            <a:endParaRPr lang="en-US" sz="4000" dirty="0">
              <a:solidFill>
                <a:schemeClr val="accent2"/>
              </a:solidFill>
            </a:endParaRPr>
          </a:p>
        </p:txBody>
      </p:sp>
    </p:spTree>
    <p:extLst>
      <p:ext uri="{BB962C8B-B14F-4D97-AF65-F5344CB8AC3E}">
        <p14:creationId xmlns:p14="http://schemas.microsoft.com/office/powerpoint/2010/main" val="40023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25D99-129B-6209-337B-963B69943500}"/>
              </a:ext>
            </a:extLst>
          </p:cNvPr>
          <p:cNvPicPr>
            <a:picLocks noChangeAspect="1"/>
          </p:cNvPicPr>
          <p:nvPr/>
        </p:nvPicPr>
        <p:blipFill>
          <a:blip r:embed="rId2"/>
          <a:stretch>
            <a:fillRect/>
          </a:stretch>
        </p:blipFill>
        <p:spPr>
          <a:xfrm>
            <a:off x="-407505" y="3429000"/>
            <a:ext cx="2855015" cy="2855015"/>
          </a:xfrm>
          <a:prstGeom prst="rect">
            <a:avLst/>
          </a:prstGeom>
        </p:spPr>
      </p:pic>
      <p:sp>
        <p:nvSpPr>
          <p:cNvPr id="2" name="Cloud Callout 1"/>
          <p:cNvSpPr/>
          <p:nvPr/>
        </p:nvSpPr>
        <p:spPr>
          <a:xfrm>
            <a:off x="2358887" y="231652"/>
            <a:ext cx="10058400" cy="4911850"/>
          </a:xfrm>
          <a:prstGeom prst="cloudCallout">
            <a:avLst>
              <a:gd name="adj1" fmla="val -53639"/>
              <a:gd name="adj2" fmla="val 27426"/>
            </a:avLst>
          </a:prstGeom>
          <a:solidFill>
            <a:schemeClr val="bg2"/>
          </a:solidFill>
        </p:spPr>
        <p:style>
          <a:lnRef idx="2">
            <a:schemeClr val="accent2"/>
          </a:lnRef>
          <a:fillRef idx="1">
            <a:schemeClr val="lt1"/>
          </a:fillRef>
          <a:effectRef idx="0">
            <a:schemeClr val="accent2"/>
          </a:effectRef>
          <a:fontRef idx="minor">
            <a:schemeClr val="dk1"/>
          </a:fontRef>
        </p:style>
        <p:txBody>
          <a:bodyPr wrap="square">
            <a:spAutoFit/>
          </a:bodyPr>
          <a:lstStyle/>
          <a:p>
            <a:pPr marR="19685" algn="just">
              <a:lnSpc>
                <a:spcPct val="115000"/>
              </a:lnSpc>
              <a:spcAft>
                <a:spcPts val="0"/>
              </a:spcAft>
            </a:pP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em mong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ra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em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công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không?</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02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866" y="851594"/>
            <a:ext cx="8124660" cy="678327"/>
          </a:xfrm>
          <a:prstGeom prst="rect">
            <a:avLst/>
          </a:prstGeom>
        </p:spPr>
        <p:txBody>
          <a:bodyPr wrap="none">
            <a:spAutoFit/>
          </a:bodyPr>
          <a:lstStyle/>
          <a:p>
            <a:pPr marR="272415" algn="just">
              <a:lnSpc>
                <a:spcPct val="115000"/>
              </a:lnSpc>
              <a:spcAft>
                <a:spcPts val="0"/>
              </a:spcAft>
            </a:pPr>
            <a:r>
              <a:rPr lang="fr-FR" sz="3600" b="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1. PHÁT TRIỂN PHẦN MỀM LÀ GÌ?</a:t>
            </a:r>
            <a:endParaRPr lang="en-US" sz="40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1145056" y="2108387"/>
            <a:ext cx="5626805" cy="2308324"/>
          </a:xfrm>
          <a:prstGeom prst="rect">
            <a:avLst/>
          </a:prstGeom>
        </p:spPr>
        <p:txBody>
          <a:bodyPr wrap="square">
            <a:spAutoFit/>
          </a:bodyPr>
          <a:lstStyle/>
          <a:p>
            <a:pPr algn="just"/>
            <a:r>
              <a:rPr lang="en-US" sz="3600" dirty="0" err="1">
                <a:latin typeface="Times New Roman" panose="02020603050405020304" pitchFamily="18" charset="0"/>
                <a:ea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công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cơ</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bản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cũng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chính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là</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công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đoạn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cần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thực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hiện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để</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sản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xuất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một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gồm</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rPr>
              <a:t>:</a:t>
            </a:r>
            <a:endParaRPr lang="en-US" sz="3600" dirty="0"/>
          </a:p>
        </p:txBody>
      </p:sp>
      <p:pic>
        <p:nvPicPr>
          <p:cNvPr id="2" name="Picture 1">
            <a:extLst>
              <a:ext uri="{FF2B5EF4-FFF2-40B4-BE49-F238E27FC236}">
                <a16:creationId xmlns:a16="http://schemas.microsoft.com/office/drawing/2014/main" id="{19B44461-4D82-790A-56C1-8001A14EF648}"/>
              </a:ext>
            </a:extLst>
          </p:cNvPr>
          <p:cNvPicPr>
            <a:picLocks noChangeAspect="1"/>
          </p:cNvPicPr>
          <p:nvPr/>
        </p:nvPicPr>
        <p:blipFill>
          <a:blip r:embed="rId2"/>
          <a:stretch>
            <a:fillRect/>
          </a:stretch>
        </p:blipFill>
        <p:spPr>
          <a:xfrm>
            <a:off x="7178479" y="1994721"/>
            <a:ext cx="4553975" cy="4399893"/>
          </a:xfrm>
          <a:prstGeom prst="rect">
            <a:avLst/>
          </a:prstGeom>
        </p:spPr>
      </p:pic>
    </p:spTree>
    <p:extLst>
      <p:ext uri="{BB962C8B-B14F-4D97-AF65-F5344CB8AC3E}">
        <p14:creationId xmlns:p14="http://schemas.microsoft.com/office/powerpoint/2010/main" val="144811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866" y="851594"/>
            <a:ext cx="8124660" cy="678327"/>
          </a:xfrm>
          <a:prstGeom prst="rect">
            <a:avLst/>
          </a:prstGeom>
        </p:spPr>
        <p:txBody>
          <a:bodyPr wrap="none">
            <a:spAutoFit/>
          </a:bodyPr>
          <a:lstStyle/>
          <a:p>
            <a:pPr marR="272415" algn="just">
              <a:lnSpc>
                <a:spcPct val="115000"/>
              </a:lnSpc>
              <a:spcAft>
                <a:spcPts val="0"/>
              </a:spcAft>
            </a:pPr>
            <a:r>
              <a:rPr lang="fr-FR" sz="3600" b="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1. PHÁT TRIỂN PHẦN MỀM LÀ GÌ?</a:t>
            </a:r>
            <a:endParaRPr lang="en-US" sz="40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984421" y="2058198"/>
            <a:ext cx="10223157" cy="1952522"/>
          </a:xfrm>
          <a:prstGeom prst="rect">
            <a:avLst/>
          </a:prstGeom>
        </p:spPr>
        <p:txBody>
          <a:bodyPr wrap="square">
            <a:spAutoFit/>
          </a:bodyPr>
          <a:lstStyle/>
          <a:p>
            <a:pPr algn="just">
              <a:lnSpc>
                <a:spcPct val="115000"/>
              </a:lnSpc>
              <a:spcAft>
                <a:spcPts val="0"/>
              </a:spcAft>
            </a:pP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tra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sát</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khách</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24F0BD0D-A742-221F-5EEB-29596F18B6F0}"/>
              </a:ext>
            </a:extLst>
          </p:cNvPr>
          <p:cNvSpPr txBox="1"/>
          <p:nvPr/>
        </p:nvSpPr>
        <p:spPr>
          <a:xfrm>
            <a:off x="1002866" y="4282613"/>
            <a:ext cx="10223156" cy="1754326"/>
          </a:xfrm>
          <a:prstGeom prst="rect">
            <a:avLst/>
          </a:prstGeom>
          <a:noFill/>
        </p:spPr>
        <p:txBody>
          <a:bodyPr wrap="square">
            <a:spAutoFit/>
          </a:bodyPr>
          <a:lstStyle/>
          <a:p>
            <a:pPr algn="just">
              <a:spcBef>
                <a:spcPts val="1200"/>
              </a:spcBef>
              <a:spcAft>
                <a:spcPts val="1200"/>
              </a:spcAft>
            </a:pP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Phân</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tích</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hệ</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khảo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596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551" y="1133818"/>
            <a:ext cx="10948087" cy="1754326"/>
          </a:xfrm>
          <a:prstGeom prst="rect">
            <a:avLst/>
          </a:prstGeom>
        </p:spPr>
        <p:txBody>
          <a:bodyPr wrap="square">
            <a:spAutoFit/>
          </a:bodyPr>
          <a:lstStyle/>
          <a:p>
            <a:pPr algn="just">
              <a:spcBef>
                <a:spcPts val="1200"/>
              </a:spcBef>
              <a:spcAft>
                <a:spcPts val="1200"/>
              </a:spcAft>
            </a:pP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kế</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hệ</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A93B0800-0C61-BB31-3B69-FD9A5D056D9B}"/>
              </a:ext>
            </a:extLst>
          </p:cNvPr>
          <p:cNvSpPr txBox="1"/>
          <p:nvPr/>
        </p:nvSpPr>
        <p:spPr>
          <a:xfrm>
            <a:off x="642551" y="3429000"/>
            <a:ext cx="10948087" cy="1754326"/>
          </a:xfrm>
          <a:prstGeom prst="rect">
            <a:avLst/>
          </a:prstGeom>
          <a:noFill/>
        </p:spPr>
        <p:txBody>
          <a:bodyPr wrap="square">
            <a:spAutoFit/>
          </a:bodyPr>
          <a:lstStyle/>
          <a:p>
            <a:pPr algn="just">
              <a:spcBef>
                <a:spcPts val="1200"/>
              </a:spcBef>
              <a:spcAft>
                <a:spcPts val="1200"/>
              </a:spcAft>
            </a:pP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Lập</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607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982" y="488264"/>
            <a:ext cx="10849233" cy="1754326"/>
          </a:xfrm>
          <a:prstGeom prst="rect">
            <a:avLst/>
          </a:prstGeom>
        </p:spPr>
        <p:txBody>
          <a:bodyPr wrap="square">
            <a:spAutoFit/>
          </a:bodyPr>
          <a:lstStyle/>
          <a:p>
            <a:pPr algn="just">
              <a:spcBef>
                <a:spcPts val="1200"/>
              </a:spcBef>
              <a:spcAft>
                <a:spcPts val="1200"/>
              </a:spcAft>
            </a:pP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thử</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tra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1311EAAC-0250-D730-834C-4054E1805232}"/>
              </a:ext>
            </a:extLst>
          </p:cNvPr>
          <p:cNvSpPr txBox="1"/>
          <p:nvPr/>
        </p:nvSpPr>
        <p:spPr>
          <a:xfrm>
            <a:off x="518983" y="2551836"/>
            <a:ext cx="10849232" cy="1200329"/>
          </a:xfrm>
          <a:prstGeom prst="rect">
            <a:avLst/>
          </a:prstGeom>
          <a:noFill/>
        </p:spPr>
        <p:txBody>
          <a:bodyPr wrap="square">
            <a:spAutoFit/>
          </a:bodyPr>
          <a:lstStyle/>
          <a:p>
            <a:pPr algn="just">
              <a:spcBef>
                <a:spcPts val="1200"/>
              </a:spcBef>
              <a:spcAft>
                <a:spcPts val="1200"/>
              </a:spcAft>
            </a:pP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giao</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Cài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khởi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6534A037-A8B9-FC52-1E02-2040E4BFDD9E}"/>
              </a:ext>
            </a:extLst>
          </p:cNvPr>
          <p:cNvSpPr txBox="1"/>
          <p:nvPr/>
        </p:nvSpPr>
        <p:spPr>
          <a:xfrm>
            <a:off x="518983" y="4061412"/>
            <a:ext cx="10849232" cy="2308324"/>
          </a:xfrm>
          <a:prstGeom prst="rect">
            <a:avLst/>
          </a:prstGeom>
          <a:noFill/>
        </p:spPr>
        <p:txBody>
          <a:bodyPr wrap="square">
            <a:spAutoFit/>
          </a:bodyPr>
          <a:lstStyle/>
          <a:p>
            <a:pPr algn="just">
              <a:spcBef>
                <a:spcPts val="1200"/>
              </a:spcBef>
              <a:spcAft>
                <a:spcPts val="1200"/>
              </a:spcAft>
            </a:pP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Bảo</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i="1" dirty="0" err="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trì</a:t>
            </a:r>
            <a:r>
              <a:rPr lang="fr-FR" sz="3600" i="1" dirty="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600" dirty="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nhằm</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triệt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vòng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tới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82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122" y="139613"/>
            <a:ext cx="9120555" cy="6232475"/>
          </a:xfrm>
          <a:prstGeom prst="rect">
            <a:avLst/>
          </a:prstGeom>
        </p:spPr>
        <p:txBody>
          <a:bodyPr wrap="square">
            <a:spAutoFit/>
          </a:bodyPr>
          <a:lstStyle/>
          <a:p>
            <a:pPr algn="just">
              <a:spcBef>
                <a:spcPts val="1200"/>
              </a:spcBef>
              <a:spcAft>
                <a:spcPts val="1200"/>
              </a:spcAft>
            </a:pPr>
            <a:r>
              <a:rPr lang="fr-FR" sz="36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fr-FR"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b="1" u="sng"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t>
            </a:r>
            <a:r>
              <a:rPr lang="en-US" sz="36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p>
          <a:p>
            <a:pPr marL="742950" indent="-742950" algn="just">
              <a:spcBef>
                <a:spcPts val="600"/>
              </a:spcBef>
              <a:spcAft>
                <a:spcPts val="600"/>
              </a:spcAft>
              <a:buFont typeface="+mj-lt"/>
              <a:buAutoNum type="arabicPeriod"/>
            </a:pP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tra,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sát</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lgn="just">
              <a:spcBef>
                <a:spcPts val="600"/>
              </a:spcBef>
              <a:spcAft>
                <a:spcPts val="600"/>
              </a:spcAft>
              <a:buFont typeface="+mj-lt"/>
              <a:buAutoNum type="arabicPeriod"/>
            </a:pP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hệ</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lgn="just">
              <a:spcBef>
                <a:spcPts val="600"/>
              </a:spcBef>
              <a:spcAft>
                <a:spcPts val="600"/>
              </a:spcAft>
              <a:buFont typeface="+mj-lt"/>
              <a:buAutoNum type="arabicPeriod"/>
            </a:pP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kế</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hệ</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lgn="just">
              <a:spcBef>
                <a:spcPts val="600"/>
              </a:spcBef>
              <a:spcAft>
                <a:spcPts val="600"/>
              </a:spcAft>
              <a:buFont typeface="+mj-lt"/>
              <a:buAutoNum type="arabicPeriod"/>
            </a:pP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lgn="just">
              <a:spcBef>
                <a:spcPts val="600"/>
              </a:spcBef>
              <a:spcAft>
                <a:spcPts val="600"/>
              </a:spcAft>
              <a:buFont typeface="+mj-lt"/>
              <a:buAutoNum type="arabicPeriod"/>
            </a:pP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thử</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lgn="just">
              <a:spcBef>
                <a:spcPts val="600"/>
              </a:spcBef>
              <a:spcAft>
                <a:spcPts val="600"/>
              </a:spcAft>
              <a:buFont typeface="+mj-lt"/>
              <a:buAutoNum type="arabicPeriod"/>
            </a:pP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giao</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lgn="just">
              <a:spcBef>
                <a:spcPts val="600"/>
              </a:spcBef>
              <a:spcAft>
                <a:spcPts val="600"/>
              </a:spcAft>
              <a:buFont typeface="+mj-lt"/>
              <a:buAutoNum type="arabicPeriod"/>
            </a:pP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trì</a:t>
            </a:r>
            <a:r>
              <a:rPr lang="fr-FR"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52F22F43-C366-4C63-EF18-B8D98EA9A725}"/>
              </a:ext>
            </a:extLst>
          </p:cNvPr>
          <p:cNvPicPr>
            <a:picLocks noChangeAspect="1"/>
          </p:cNvPicPr>
          <p:nvPr/>
        </p:nvPicPr>
        <p:blipFill>
          <a:blip r:embed="rId2"/>
          <a:stretch>
            <a:fillRect/>
          </a:stretch>
        </p:blipFill>
        <p:spPr>
          <a:xfrm>
            <a:off x="6694755" y="947575"/>
            <a:ext cx="5614476" cy="5424513"/>
          </a:xfrm>
          <a:prstGeom prst="rect">
            <a:avLst/>
          </a:prstGeom>
        </p:spPr>
      </p:pic>
    </p:spTree>
    <p:extLst>
      <p:ext uri="{BB962C8B-B14F-4D97-AF65-F5344CB8AC3E}">
        <p14:creationId xmlns:p14="http://schemas.microsoft.com/office/powerpoint/2010/main" val="9812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{AD5F69B3-C589-404B-922E-6F3B70C9976A}tf56160789_win32</Template>
  <TotalTime>430</TotalTime>
  <Words>2887</Words>
  <Application>Microsoft Office PowerPoint</Application>
  <PresentationFormat>Widescreen</PresentationFormat>
  <Paragraphs>111</Paragraphs>
  <Slides>38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Bookman Old Style</vt:lpstr>
      <vt:lpstr>Calibri</vt:lpstr>
      <vt:lpstr>Franklin Gothic Book</vt:lpstr>
      <vt:lpstr>Symbol</vt:lpstr>
      <vt:lpstr>Times New Roman</vt:lpstr>
      <vt:lpstr>1_RetrospectVTI</vt:lpstr>
      <vt:lpstr>          BÀI 34  NGHỀ PHÁT TRIỂN PHẦN MỀM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HoangThanh Tam</dc:creator>
  <cp:lastModifiedBy>Lê Xuân  Hải</cp:lastModifiedBy>
  <cp:revision>27</cp:revision>
  <dcterms:created xsi:type="dcterms:W3CDTF">2022-01-24T09:18:54Z</dcterms:created>
  <dcterms:modified xsi:type="dcterms:W3CDTF">2022-07-19T12:23:12Z</dcterms:modified>
</cp:coreProperties>
</file>