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4" r:id="rId2"/>
    <p:sldId id="285" r:id="rId3"/>
    <p:sldId id="286" r:id="rId4"/>
    <p:sldId id="287" r:id="rId5"/>
    <p:sldId id="282" r:id="rId6"/>
    <p:sldId id="276" r:id="rId7"/>
    <p:sldId id="283" r:id="rId8"/>
    <p:sldId id="268" r:id="rId9"/>
    <p:sldId id="269" r:id="rId10"/>
    <p:sldId id="270" r:id="rId11"/>
    <p:sldId id="288" r:id="rId12"/>
    <p:sldId id="289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64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02/09/2021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02/09/2021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02/09/2021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02/09/2021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02/09/2021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02/09/2021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02/09/2021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02/09/2021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02/09/2021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02/09/2021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02/09/2021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8.wmf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612" y="609369"/>
            <a:ext cx="8101302" cy="56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9818" y="1496913"/>
            <a:ext cx="117305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12303"/>
              </p:ext>
            </p:extLst>
          </p:nvPr>
        </p:nvGraphicFramePr>
        <p:xfrm>
          <a:off x="941387" y="2674531"/>
          <a:ext cx="19494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Equation" r:id="rId3" imgW="761760" imgH="241200" progId="Equation.3">
                  <p:embed/>
                </p:oleObj>
              </mc:Choice>
              <mc:Fallback>
                <p:oleObj name="Equation" r:id="rId3" imgW="761760" imgH="241200" progId="Equation.3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7" y="2674531"/>
                        <a:ext cx="19494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27046"/>
              </p:ext>
            </p:extLst>
          </p:nvPr>
        </p:nvGraphicFramePr>
        <p:xfrm>
          <a:off x="1022349" y="3771165"/>
          <a:ext cx="19478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Equation" r:id="rId5" imgW="761760" imgH="177480" progId="Equation.3">
                  <p:embed/>
                </p:oleObj>
              </mc:Choice>
              <mc:Fallback>
                <p:oleObj name="Equation" r:id="rId5" imgW="761760" imgH="177480" progId="Equation.3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49" y="3771165"/>
                        <a:ext cx="19478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52950"/>
              </p:ext>
            </p:extLst>
          </p:nvPr>
        </p:nvGraphicFramePr>
        <p:xfrm>
          <a:off x="1022349" y="4855654"/>
          <a:ext cx="1397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Equation" r:id="rId7" imgW="545760" imgH="177480" progId="Equation.3">
                  <p:embed/>
                </p:oleObj>
              </mc:Choice>
              <mc:Fallback>
                <p:oleObj name="Equation" r:id="rId7" imgW="545760" imgH="177480" progId="Equation.3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49" y="4855654"/>
                        <a:ext cx="1397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56592" y="490285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(</a:t>
            </a:r>
            <a:r>
              <a:rPr lang="en-US" altLang="en-US" dirty="0" err="1"/>
              <a:t>nhận</a:t>
            </a:r>
            <a:r>
              <a:rPr lang="en-US" altLang="en-US" dirty="0"/>
              <a:t>)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887564" y="758506"/>
                <a:ext cx="47244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6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25/16. Tìm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altLang="en-US" sz="3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564" y="758506"/>
                <a:ext cx="4724400" cy="646331"/>
              </a:xfrm>
              <a:prstGeom prst="rect">
                <a:avLst/>
              </a:prstGeom>
              <a:blipFill>
                <a:blip r:embed="rId9"/>
                <a:stretch>
                  <a:fillRect l="-4000"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90990" y="2784596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ĐK: x </a:t>
            </a:r>
            <a:r>
              <a:rPr lang="en-US" altLang="en-US" dirty="0">
                <a:cs typeface="Times New Roman" panose="02020603050405020304" pitchFamily="18" charset="0"/>
              </a:rPr>
              <a:t>≥ 0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5408612" y="2589212"/>
            <a:ext cx="17615" cy="32019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085042"/>
              </p:ext>
            </p:extLst>
          </p:nvPr>
        </p:nvGraphicFramePr>
        <p:xfrm>
          <a:off x="5611964" y="3696060"/>
          <a:ext cx="26622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Equation" r:id="rId10" imgW="1041120" imgH="215640" progId="Equation.3">
                  <p:embed/>
                </p:oleObj>
              </mc:Choice>
              <mc:Fallback>
                <p:oleObj name="Equation" r:id="rId10" imgW="1041120" imgH="215640" progId="Equation.3">
                  <p:embed/>
                  <p:pic>
                    <p:nvPicPr>
                      <p:cNvPr id="450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964" y="3696060"/>
                        <a:ext cx="266223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81573"/>
              </p:ext>
            </p:extLst>
          </p:nvPr>
        </p:nvGraphicFramePr>
        <p:xfrm>
          <a:off x="8607938" y="3725346"/>
          <a:ext cx="2079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Equation" r:id="rId12" imgW="812520" imgH="177480" progId="Equation.3">
                  <p:embed/>
                </p:oleObj>
              </mc:Choice>
              <mc:Fallback>
                <p:oleObj name="Equation" r:id="rId12" imgW="812520" imgH="177480" progId="Equation.3">
                  <p:embed/>
                  <p:pic>
                    <p:nvPicPr>
                      <p:cNvPr id="450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7938" y="3725346"/>
                        <a:ext cx="20796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913812" y="2738814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ĐK: x </a:t>
            </a:r>
            <a:r>
              <a:rPr lang="en-US" altLang="en-US" dirty="0">
                <a:cs typeface="Times New Roman" panose="02020603050405020304" pitchFamily="18" charset="0"/>
              </a:rPr>
              <a:t>≥ 1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682848" y="5435563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/>
              <a:t>Vậy</a:t>
            </a:r>
            <a:r>
              <a:rPr lang="en-US" altLang="en-US" dirty="0"/>
              <a:t>: x = 50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7588401" y="4646002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(</a:t>
            </a:r>
            <a:r>
              <a:rPr lang="en-US" altLang="en-US" dirty="0" err="1"/>
              <a:t>nhận</a:t>
            </a:r>
            <a:r>
              <a:rPr lang="en-US" altLang="en-US" dirty="0"/>
              <a:t>)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93708"/>
              </p:ext>
            </p:extLst>
          </p:nvPr>
        </p:nvGraphicFramePr>
        <p:xfrm>
          <a:off x="5676143" y="4624940"/>
          <a:ext cx="15922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Equation" r:id="rId14" imgW="622080" imgH="177480" progId="Equation.3">
                  <p:embed/>
                </p:oleObj>
              </mc:Choice>
              <mc:Fallback>
                <p:oleObj name="Equation" r:id="rId14" imgW="622080" imgH="177480" progId="Equation.3">
                  <p:embed/>
                  <p:pic>
                    <p:nvPicPr>
                      <p:cNvPr id="450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143" y="4624940"/>
                        <a:ext cx="15922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99313"/>
              </p:ext>
            </p:extLst>
          </p:nvPr>
        </p:nvGraphicFramePr>
        <p:xfrm>
          <a:off x="5791691" y="2690931"/>
          <a:ext cx="26320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16" imgW="1028520" imgH="253800" progId="Equation.3">
                  <p:embed/>
                </p:oleObj>
              </mc:Choice>
              <mc:Fallback>
                <p:oleObj name="Equation" r:id="rId16" imgW="1028520" imgH="253800" progId="Equation.3">
                  <p:embed/>
                  <p:pic>
                    <p:nvPicPr>
                      <p:cNvPr id="450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691" y="2690931"/>
                        <a:ext cx="26320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990600"/>
            <a:ext cx="7695162" cy="5410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2812" y="524581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 tập về nhà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457200"/>
            <a:ext cx="7096125" cy="381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12" y="4276725"/>
            <a:ext cx="7096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17309" y="166017"/>
            <a:ext cx="10157354" cy="153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br>
              <a:rPr lang="en-US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 đẳng thức và Phép nhân CBH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Rút gọn: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21+8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21−8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2.4.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4+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0" t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7175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1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1117309" y="1136519"/>
                <a:ext cx="10157354" cy="572148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Rút gọn: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8+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</m:rad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4.15</m:t>
                            </m:r>
                          </m:e>
                        </m:rad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8−2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rad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rad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8−2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rad>
                      </m:e>
                    </m:rad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+2.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309" y="1136519"/>
                <a:ext cx="10157354" cy="5721481"/>
              </a:xfrm>
              <a:blipFill>
                <a:blip r:embed="rId2"/>
                <a:stretch>
                  <a:fillRect l="-780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3"/>
          <p:cNvSpPr txBox="1">
            <a:spLocks noGrp="1"/>
          </p:cNvSpPr>
          <p:nvPr>
            <p:ph type="title"/>
          </p:nvPr>
        </p:nvSpPr>
        <p:spPr>
          <a:xfrm>
            <a:off x="1117309" y="228600"/>
            <a:ext cx="10157354" cy="90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b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 đẳng thức và Phép nhân CBH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7309" y="1136519"/>
                <a:ext cx="3681703" cy="610248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mtClean="0"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e>
                    </m:rad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e>
                          </m:rad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e>
                          </m:rad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e>
                          </m:rad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e>
                          </m:rad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309" y="1136519"/>
                <a:ext cx="3681703" cy="6102481"/>
              </a:xfrm>
              <a:blipFill>
                <a:blip r:embed="rId2"/>
                <a:stretch>
                  <a:fillRect l="-662" t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17309" y="228600"/>
            <a:ext cx="10157354" cy="90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b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 đẳng thức và Phép nhân CBH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82603" y="1196568"/>
                <a:ext cx="3518784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7+2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rad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03" y="1196568"/>
                <a:ext cx="3518784" cy="843885"/>
              </a:xfrm>
              <a:prstGeom prst="rect">
                <a:avLst/>
              </a:prstGeom>
              <a:blipFill>
                <a:blip r:embed="rId3"/>
                <a:stretch>
                  <a:fillRect l="-2595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04964" y="2029567"/>
                <a:ext cx="3651769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ra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964" y="2029567"/>
                <a:ext cx="3651769" cy="1183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04964" y="3213096"/>
                <a:ext cx="2997359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964" y="3213096"/>
                <a:ext cx="2997359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04964" y="4046095"/>
                <a:ext cx="1893211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964" y="4046095"/>
                <a:ext cx="1893211" cy="843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82603" y="4889980"/>
                <a:ext cx="2344488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03" y="4889980"/>
                <a:ext cx="2344488" cy="843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75412" y="5791459"/>
                <a:ext cx="1889235" cy="534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12" y="5791459"/>
                <a:ext cx="1889235" cy="5348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75412" y="6299451"/>
                <a:ext cx="1694438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12" y="6299451"/>
                <a:ext cx="1694438" cy="505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6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4578" y="457200"/>
            <a:ext cx="1074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18/14: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8612" y="2397794"/>
                <a:ext cx="2438400" cy="59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2397794"/>
                <a:ext cx="2438400" cy="597471"/>
              </a:xfrm>
              <a:prstGeom prst="rect">
                <a:avLst/>
              </a:prstGeom>
              <a:blipFill>
                <a:blip r:embed="rId2"/>
                <a:stretch>
                  <a:fillRect l="-5750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3612" y="2414502"/>
                <a:ext cx="3352800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7.63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441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612" y="2414502"/>
                <a:ext cx="3352800" cy="599010"/>
              </a:xfrm>
              <a:prstGeom prst="rect">
                <a:avLst/>
              </a:prstGeom>
              <a:blipFill>
                <a:blip r:embed="rId3"/>
                <a:stretch>
                  <a:fillRect l="-4364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99212" y="2441267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=21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8612" y="3797086"/>
                <a:ext cx="3276600" cy="65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3797086"/>
                <a:ext cx="3276600" cy="651397"/>
              </a:xfrm>
              <a:prstGeom prst="rect">
                <a:avLst/>
              </a:prstGeom>
              <a:blipFill>
                <a:blip r:embed="rId4"/>
                <a:stretch>
                  <a:fillRect l="-4275" b="-25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2812" y="3797085"/>
                <a:ext cx="3886200" cy="65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2,5.30.48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3600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812" y="3797085"/>
                <a:ext cx="3886200" cy="651397"/>
              </a:xfrm>
              <a:prstGeom prst="rect">
                <a:avLst/>
              </a:prstGeom>
              <a:blipFill>
                <a:blip r:embed="rId5"/>
                <a:stretch>
                  <a:fillRect l="-3768" b="-25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0412" y="3845784"/>
                <a:ext cx="1295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412" y="3845784"/>
                <a:ext cx="129540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4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910" y="623466"/>
            <a:ext cx="1135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22/15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 CÁC BIỂU THỨC DƯỚI DẤU CĂN THÀNH DẠNG TÍCH RỒI 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12" y="2667000"/>
            <a:ext cx="3886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2474353"/>
            <a:ext cx="2322909" cy="77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21" y="2502544"/>
            <a:ext cx="4269582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99" y="3412862"/>
            <a:ext cx="2614613" cy="6257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1812" y="510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4953000"/>
            <a:ext cx="2438400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60" y="4963566"/>
            <a:ext cx="4739052" cy="75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60" y="5865059"/>
            <a:ext cx="5424852" cy="688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077" y="381000"/>
            <a:ext cx="937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19/15: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261953"/>
            <a:ext cx="2949439" cy="7620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4251" y="1431457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51" y="1431457"/>
                <a:ext cx="1905000" cy="584775"/>
              </a:xfrm>
              <a:prstGeom prst="rect">
                <a:avLst/>
              </a:prstGeom>
              <a:blipFill>
                <a:blip r:embed="rId3"/>
                <a:stretch>
                  <a:fillRect l="-833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01" y="2230466"/>
            <a:ext cx="2190750" cy="73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51" y="2347715"/>
            <a:ext cx="3667126" cy="8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85" y="3732765"/>
            <a:ext cx="3962400" cy="105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93" y="4739616"/>
            <a:ext cx="4270217" cy="8229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40705" y="3908738"/>
                <a:ext cx="3200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705" y="3908738"/>
                <a:ext cx="3200400" cy="584775"/>
              </a:xfrm>
              <a:prstGeom prst="rect">
                <a:avLst/>
              </a:prstGeom>
              <a:blipFill>
                <a:blip r:embed="rId8"/>
                <a:stretch>
                  <a:fillRect l="-476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3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354" y="533400"/>
            <a:ext cx="281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24/15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16" y="1773669"/>
            <a:ext cx="378618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1806326"/>
            <a:ext cx="3324226" cy="990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63184" y="2814313"/>
                <a:ext cx="297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1+3</m:t>
                              </m:r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184" y="2814313"/>
                <a:ext cx="29718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56643" y="1895797"/>
            <a:ext cx="91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13499" y="3762103"/>
                <a:ext cx="4476113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đượ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99" y="3762103"/>
                <a:ext cx="4476113" cy="632802"/>
              </a:xfrm>
              <a:prstGeom prst="rect">
                <a:avLst/>
              </a:prstGeom>
              <a:blipFill>
                <a:blip r:embed="rId5"/>
                <a:stretch>
                  <a:fillRect l="-3401" t="-4808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13499" y="4558490"/>
                <a:ext cx="5542913" cy="1860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1+3</m:t>
                              </m:r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r>
                  <a:rPr lang="en-US" sz="3200" smtClean="0">
                    <a:solidFill>
                      <a:schemeClr val="tx2"/>
                    </a:solidFill>
                  </a:rPr>
                  <a:t>	= </a:t>
                </a:r>
                <a:r>
                  <a:rPr lang="en-US" sz="3200" dirty="0">
                    <a:solidFill>
                      <a:schemeClr val="tx2"/>
                    </a:solidFill>
                  </a:rPr>
                  <a:t>(1-6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+18)</a:t>
                </a:r>
                <a:endParaRPr lang="en-US" sz="3200" b="0" dirty="0" smtClean="0">
                  <a:solidFill>
                    <a:schemeClr val="tx2"/>
                  </a:solidFill>
                </a:endParaRPr>
              </a:p>
              <a:p>
                <a:r>
                  <a:rPr lang="en-US" sz="3200" smtClean="0">
                    <a:solidFill>
                      <a:schemeClr val="tx2"/>
                    </a:solidFill>
                  </a:rPr>
                  <a:t>	=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38-12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99" y="4558490"/>
                <a:ext cx="5542913" cy="1860509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985" y="693867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23.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2555" y="5029200"/>
                <a:ext cx="9906000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2006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2005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2006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2005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55" y="5029200"/>
                <a:ext cx="9906000" cy="1128642"/>
              </a:xfrm>
              <a:prstGeom prst="rect">
                <a:avLst/>
              </a:prstGeom>
              <a:blipFill>
                <a:blip r:embed="rId2"/>
                <a:stretch>
                  <a:fillRect l="-1600" t="-2703" r="-1292" b="-1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2412" y="1688519"/>
                <a:ext cx="5821209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2006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2005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2006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2005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2" y="1688519"/>
                <a:ext cx="5821209" cy="645048"/>
              </a:xfrm>
              <a:prstGeom prst="rect">
                <a:avLst/>
              </a:prstGeom>
              <a:blipFill>
                <a:blip r:embed="rId3"/>
                <a:stretch>
                  <a:fillRect l="-1675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8612" y="2419815"/>
                <a:ext cx="3552126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2006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2419815"/>
                <a:ext cx="3552126" cy="615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3555" y="3132246"/>
                <a:ext cx="3552126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2006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555" y="3132246"/>
                <a:ext cx="3552126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98612" y="3833791"/>
                <a:ext cx="2309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=2006−2005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3833791"/>
                <a:ext cx="230973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05733" y="4393282"/>
                <a:ext cx="754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733" y="4393282"/>
                <a:ext cx="75424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/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258</TotalTime>
  <Words>164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 Math</vt:lpstr>
      <vt:lpstr>Century Gothic</vt:lpstr>
      <vt:lpstr>Palatino Linotype</vt:lpstr>
      <vt:lpstr>Tahoma</vt:lpstr>
      <vt:lpstr>Times New Roman</vt:lpstr>
      <vt:lpstr>Books 16x9</vt:lpstr>
      <vt:lpstr>Equation</vt:lpstr>
      <vt:lpstr>PowerPoint Presentation</vt:lpstr>
      <vt:lpstr>LUYỆN TẬP Hằng đẳng thức và Phép nhân CBH</vt:lpstr>
      <vt:lpstr>LUYỆN TẬP Hằng đẳng thức và Phép nhân CBH</vt:lpstr>
      <vt:lpstr>LUYỆN TẬP Hằng đẳng thức và Phép nhân CBH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</cp:revision>
  <dcterms:created xsi:type="dcterms:W3CDTF">2021-08-26T01:21:45Z</dcterms:created>
  <dcterms:modified xsi:type="dcterms:W3CDTF">2021-09-02T15:33:26Z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