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27" r:id="rId2"/>
    <p:sldId id="427" r:id="rId3"/>
    <p:sldId id="447" r:id="rId4"/>
    <p:sldId id="450" r:id="rId5"/>
    <p:sldId id="451" r:id="rId6"/>
    <p:sldId id="452" r:id="rId7"/>
    <p:sldId id="453" r:id="rId8"/>
    <p:sldId id="454" r:id="rId9"/>
    <p:sldId id="455" r:id="rId10"/>
    <p:sldId id="456" r:id="rId11"/>
    <p:sldId id="457" r:id="rId12"/>
    <p:sldId id="465" r:id="rId13"/>
    <p:sldId id="467" r:id="rId14"/>
    <p:sldId id="468" r:id="rId15"/>
    <p:sldId id="469" r:id="rId16"/>
    <p:sldId id="340" r:id="rId17"/>
  </p:sldIdLst>
  <p:sldSz cx="16276638" cy="9144000"/>
  <p:notesSz cx="6858000" cy="9144000"/>
  <p:custDataLst>
    <p:tags r:id="rId19"/>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5F3F3"/>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p:scale>
          <a:sx n="61" d="100"/>
          <a:sy n="61" d="100"/>
        </p:scale>
        <p:origin x="-192" y="21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16</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783822" y="4343401"/>
            <a:ext cx="109286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KỲ(T4)</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7147873" y="1090086"/>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0</a:t>
            </a:r>
          </a:p>
        </p:txBody>
      </p:sp>
      <p:sp>
        <p:nvSpPr>
          <p:cNvPr id="125956" name="16-Point Star 125955"/>
          <p:cNvSpPr>
            <a:spLocks noChangeArrowheads="1"/>
          </p:cNvSpPr>
          <p:nvPr/>
        </p:nvSpPr>
        <p:spPr bwMode="auto">
          <a:xfrm>
            <a:off x="9218955" y="170998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01601" y="3325284"/>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2</a:t>
            </a:r>
          </a:p>
        </p:txBody>
      </p:sp>
      <p:sp>
        <p:nvSpPr>
          <p:cNvPr id="125958" name="16-Point Star 125957"/>
          <p:cNvSpPr>
            <a:spLocks noChangeArrowheads="1"/>
          </p:cNvSpPr>
          <p:nvPr/>
        </p:nvSpPr>
        <p:spPr bwMode="auto">
          <a:xfrm>
            <a:off x="10653156" y="5107517"/>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3 </a:t>
            </a:r>
          </a:p>
        </p:txBody>
      </p:sp>
      <p:sp>
        <p:nvSpPr>
          <p:cNvPr id="125959" name="16-Point Star 125958"/>
          <p:cNvSpPr>
            <a:spLocks noChangeArrowheads="1"/>
          </p:cNvSpPr>
          <p:nvPr/>
        </p:nvSpPr>
        <p:spPr bwMode="auto">
          <a:xfrm>
            <a:off x="9218954" y="6599695"/>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dirty="0">
              <a:solidFill>
                <a:srgbClr val="FFFF00"/>
              </a:solidFill>
              <a:latin typeface="Arial" pitchFamily="34" charset="0"/>
            </a:endParaRPr>
          </a:p>
          <a:p>
            <a:pPr algn="ctr" eaLnBrk="1" hangingPunct="1"/>
            <a:r>
              <a:rPr lang="en-US" altLang="en-US" sz="3800" b="1" dirty="0">
                <a:solidFill>
                  <a:srgbClr val="FFFF00"/>
                </a:solidFill>
                <a:latin typeface="Arial" pitchFamily="34" charset="0"/>
              </a:rPr>
              <a:t>4</a:t>
            </a:r>
          </a:p>
          <a:p>
            <a:pPr algn="ctr" eaLnBrk="1" hangingPunct="1"/>
            <a:endParaRPr lang="en-US" altLang="en-US" sz="3800" b="1" dirty="0">
              <a:solidFill>
                <a:srgbClr val="FFFF00"/>
              </a:solidFill>
              <a:latin typeface="Arial" pitchFamily="34" charset="0"/>
            </a:endParaRPr>
          </a:p>
        </p:txBody>
      </p:sp>
      <p:sp>
        <p:nvSpPr>
          <p:cNvPr id="125960" name="16-Point Star 125959"/>
          <p:cNvSpPr>
            <a:spLocks noChangeArrowheads="1"/>
          </p:cNvSpPr>
          <p:nvPr/>
        </p:nvSpPr>
        <p:spPr bwMode="auto">
          <a:xfrm>
            <a:off x="6707590" y="6770535"/>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5</a:t>
            </a:r>
          </a:p>
        </p:txBody>
      </p:sp>
      <p:sp>
        <p:nvSpPr>
          <p:cNvPr id="125961" name="16-Point Star 125960"/>
          <p:cNvSpPr>
            <a:spLocks noChangeArrowheads="1"/>
          </p:cNvSpPr>
          <p:nvPr/>
        </p:nvSpPr>
        <p:spPr bwMode="auto">
          <a:xfrm>
            <a:off x="4341851" y="64008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dirty="0">
                <a:solidFill>
                  <a:srgbClr val="FFFF00"/>
                </a:solidFill>
                <a:latin typeface="Arial" pitchFamily="34" charset="0"/>
              </a:rPr>
              <a:t>6 </a:t>
            </a:r>
          </a:p>
        </p:txBody>
      </p:sp>
      <p:sp>
        <p:nvSpPr>
          <p:cNvPr id="125962" name="16-Point Star 125961"/>
          <p:cNvSpPr>
            <a:spLocks noChangeArrowheads="1"/>
          </p:cNvSpPr>
          <p:nvPr/>
        </p:nvSpPr>
        <p:spPr bwMode="auto">
          <a:xfrm>
            <a:off x="3256883" y="4551371"/>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7 </a:t>
            </a:r>
          </a:p>
        </p:txBody>
      </p:sp>
      <p:sp>
        <p:nvSpPr>
          <p:cNvPr id="125963" name="16-Point Star 125962"/>
          <p:cNvSpPr>
            <a:spLocks noChangeArrowheads="1"/>
          </p:cNvSpPr>
          <p:nvPr/>
        </p:nvSpPr>
        <p:spPr bwMode="auto">
          <a:xfrm>
            <a:off x="3718718" y="2794000"/>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8</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5</a:t>
            </a:r>
          </a:p>
        </p:txBody>
      </p:sp>
      <p:sp>
        <p:nvSpPr>
          <p:cNvPr id="12302" name="Rectangle 1"/>
          <p:cNvSpPr>
            <a:spLocks noChangeArrowheads="1"/>
          </p:cNvSpPr>
          <p:nvPr/>
        </p:nvSpPr>
        <p:spPr bwMode="auto">
          <a:xfrm>
            <a:off x="542555" y="239185"/>
            <a:ext cx="15327167" cy="150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Đọc</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bài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học</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thuộc</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lòng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Nhớ</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Việt</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Bắc</a:t>
            </a:r>
            <a:r>
              <a:rPr lang="en-US" altLang="en-US" sz="4400" b="1" dirty="0" smtClean="0">
                <a:solidFill>
                  <a:srgbClr val="0000FF"/>
                </a:solidFill>
                <a:latin typeface="Times New Roman" pitchFamily="18" charset="0"/>
                <a:cs typeface="Times New Roman" pitchFamily="18" charset="0"/>
              </a:rPr>
              <a:t> (8 </a:t>
            </a:r>
            <a:r>
              <a:rPr lang="en-US" altLang="en-US" sz="4400" b="1" dirty="0" err="1" smtClean="0">
                <a:solidFill>
                  <a:srgbClr val="0000FF"/>
                </a:solidFill>
                <a:latin typeface="Times New Roman" pitchFamily="18" charset="0"/>
                <a:cs typeface="Times New Roman" pitchFamily="18" charset="0"/>
              </a:rPr>
              <a:t>dòng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thơ</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đầu</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55)</a:t>
            </a:r>
            <a:endParaRPr lang="en-US" altLang="en-US" sz="4400" b="1" dirty="0">
              <a:solidFill>
                <a:srgbClr val="0000FF"/>
              </a:solidFill>
              <a:latin typeface="Times New Roman" pitchFamily="18" charset="0"/>
              <a:cs typeface="Times New Roman" pitchFamily="18" charset="0"/>
            </a:endParaRPr>
          </a:p>
        </p:txBody>
      </p:sp>
      <p:sp>
        <p:nvSpPr>
          <p:cNvPr id="15" name="16-Point Star 14"/>
          <p:cNvSpPr>
            <a:spLocks noChangeArrowheads="1"/>
          </p:cNvSpPr>
          <p:nvPr/>
        </p:nvSpPr>
        <p:spPr bwMode="auto">
          <a:xfrm>
            <a:off x="4863646" y="12954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Tree>
    <p:extLst>
      <p:ext uri="{BB962C8B-B14F-4D97-AF65-F5344CB8AC3E}">
        <p14:creationId xmlns:p14="http://schemas.microsoft.com/office/powerpoint/2010/main" val="3620231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ntr" presetSubtype="0" fill="hold" grpId="0" nodeType="afterEffect">
                                  <p:stCondLst>
                                    <p:cond delay="0"/>
                                  </p:stCondLst>
                                  <p:childTnLst>
                                    <p:set>
                                      <p:cBhvr>
                                        <p:cTn id="9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95"/>
                                            </p:cond>
                                          </p:stCondLst>
                                          <p:endCondLst>
                                            <p:cond evt="onStopAudio" delay="0">
                                              <p:tgtEl>
                                                <p:sldTgt/>
                                              </p:tgtEl>
                                            </p:cond>
                                          </p:endCondLst>
                                        </p:cTn>
                                        <p:tgtEl>
                                          <p:sndTgt r:embed="rId3" name="explode.wav"/>
                                        </p:tgtEl>
                                      </p:cMediaNode>
                                    </p:audio>
                                  </p:subTnLst>
                                </p:cTn>
                              </p:par>
                            </p:childTnLst>
                          </p:cTn>
                        </p:par>
                      </p:childTnLst>
                    </p:cTn>
                  </p:par>
                  <p:par>
                    <p:cTn id="97" fill="hold" nodeType="clickPar">
                      <p:stCondLst>
                        <p:cond delay="indefinite"/>
                      </p:stCondLst>
                      <p:childTnLst>
                        <p:par>
                          <p:cTn id="98" fill="hold" nodeType="withGroup">
                            <p:stCondLst>
                              <p:cond delay="0"/>
                            </p:stCondLst>
                            <p:childTnLst>
                              <p:par>
                                <p:cTn id="99" presetID="6" presetClass="entr" presetSubtype="16" fill="hold" grpId="0" nodeType="clickEffect">
                                  <p:stCondLst>
                                    <p:cond delay="0"/>
                                  </p:stCondLst>
                                  <p:childTnLst>
                                    <p:set>
                                      <p:cBhvr>
                                        <p:cTn id="100" dur="1" fill="hold">
                                          <p:stCondLst>
                                            <p:cond delay="0"/>
                                          </p:stCondLst>
                                        </p:cTn>
                                        <p:tgtEl>
                                          <p:spTgt spid="12302"/>
                                        </p:tgtEl>
                                        <p:attrNameLst>
                                          <p:attrName>style.visibility</p:attrName>
                                        </p:attrNameLst>
                                      </p:cBhvr>
                                      <p:to>
                                        <p:strVal val="visible"/>
                                      </p:to>
                                    </p:set>
                                    <p:animEffect transition="in" filter="circle(in)">
                                      <p:cBhvr>
                                        <p:cTn id="101" dur="2000"/>
                                        <p:tgtEl>
                                          <p:spTgt spid="12302"/>
                                        </p:tgtEl>
                                      </p:cBhvr>
                                    </p:animEffect>
                                  </p:childTnLst>
                                </p:cTn>
                              </p:par>
                            </p:childTnLst>
                          </p:cTn>
                        </p:par>
                        <p:par>
                          <p:cTn id="102" fill="hold">
                            <p:stCondLst>
                              <p:cond delay="2000"/>
                            </p:stCondLst>
                            <p:childTnLst>
                              <p:par>
                                <p:cTn id="103" presetID="1" presetClass="emph" presetSubtype="2" accel="50000" decel="50000" autoRev="1" fill="hold" nodeType="afterEffect">
                                  <p:stCondLst>
                                    <p:cond delay="0"/>
                                  </p:stCondLst>
                                  <p:childTnLst>
                                    <p:animClr clrSpc="rgb" dir="cw">
                                      <p:cBhvr>
                                        <p:cTn id="104" dur="50" fill="hold"/>
                                        <p:tgtEl>
                                          <p:spTgt spid="15"/>
                                        </p:tgtEl>
                                        <p:attrNameLst>
                                          <p:attrName>fillcolor</p:attrName>
                                        </p:attrNameLst>
                                      </p:cBhvr>
                                      <p:to>
                                        <a:srgbClr val="0000FF"/>
                                      </p:to>
                                    </p:animClr>
                                    <p:set>
                                      <p:cBhvr>
                                        <p:cTn id="105" dur="50" fill="hold"/>
                                        <p:tgtEl>
                                          <p:spTgt spid="15"/>
                                        </p:tgtEl>
                                        <p:attrNameLst>
                                          <p:attrName>fill.type</p:attrName>
                                        </p:attrNameLst>
                                      </p:cBhvr>
                                      <p:to>
                                        <p:strVal val="solid"/>
                                      </p:to>
                                    </p:set>
                                    <p:set>
                                      <p:cBhvr>
                                        <p:cTn id="106" dur="50" fill="hold"/>
                                        <p:tgtEl>
                                          <p:spTgt spid="15"/>
                                        </p:tgtEl>
                                        <p:attrNameLst>
                                          <p:attrName>fill.on</p:attrName>
                                        </p:attrNameLst>
                                      </p:cBhvr>
                                      <p:to>
                                        <p:strVal val="true"/>
                                      </p:to>
                                    </p:set>
                                  </p:childTnLst>
                                  <p:subTnLst>
                                    <p:audio>
                                      <p:cMediaNode>
                                        <p:cTn display="0" masterRel="sameClick">
                                          <p:stCondLst>
                                            <p:cond evt="begin" delay="0">
                                              <p:tn val="103"/>
                                            </p:cond>
                                          </p:stCondLst>
                                          <p:endCondLst>
                                            <p:cond evt="onStopAudio" delay="0">
                                              <p:tgtEl>
                                                <p:sldTgt/>
                                              </p:tgtEl>
                                            </p:cond>
                                          </p:endCondLst>
                                        </p:cTn>
                                        <p:tgtEl>
                                          <p:sndTgt r:embed="rId2" name="hammer.wav"/>
                                        </p:tgtEl>
                                      </p:cMediaNode>
                                    </p:audio>
                                  </p:subTnLst>
                                </p:cTn>
                              </p:par>
                            </p:childTnLst>
                          </p:cTn>
                        </p:par>
                        <p:par>
                          <p:cTn id="107" fill="hold">
                            <p:stCondLst>
                              <p:cond delay="2100"/>
                            </p:stCondLst>
                            <p:childTnLst>
                              <p:par>
                                <p:cTn id="108" presetID="1" presetClass="emph" presetSubtype="2" accel="50000" decel="50000" autoRev="1" fill="hold" nodeType="afterEffect">
                                  <p:stCondLst>
                                    <p:cond delay="0"/>
                                  </p:stCondLst>
                                  <p:childTnLst>
                                    <p:animClr clrSpc="rgb" dir="cw">
                                      <p:cBhvr>
                                        <p:cTn id="109" dur="50" fill="hold"/>
                                        <p:tgtEl>
                                          <p:spTgt spid="15"/>
                                        </p:tgtEl>
                                        <p:attrNameLst>
                                          <p:attrName>fillcolor</p:attrName>
                                        </p:attrNameLst>
                                      </p:cBhvr>
                                      <p:to>
                                        <a:srgbClr val="0000FF"/>
                                      </p:to>
                                    </p:animClr>
                                    <p:set>
                                      <p:cBhvr>
                                        <p:cTn id="110" dur="50" fill="hold"/>
                                        <p:tgtEl>
                                          <p:spTgt spid="15"/>
                                        </p:tgtEl>
                                        <p:attrNameLst>
                                          <p:attrName>fill.type</p:attrName>
                                        </p:attrNameLst>
                                      </p:cBhvr>
                                      <p:to>
                                        <p:strVal val="solid"/>
                                      </p:to>
                                    </p:set>
                                    <p:set>
                                      <p:cBhvr>
                                        <p:cTn id="111" dur="50" fill="hold"/>
                                        <p:tgtEl>
                                          <p:spTgt spid="15"/>
                                        </p:tgtEl>
                                        <p:attrNameLst>
                                          <p:attrName>fill.on</p:attrName>
                                        </p:attrNameLst>
                                      </p:cBhvr>
                                      <p:to>
                                        <p:strVal val="true"/>
                                      </p:to>
                                    </p:set>
                                  </p:childTnLst>
                                  <p:subTnLst>
                                    <p:audio>
                                      <p:cMediaNode>
                                        <p:cTn display="0" masterRel="sameClick">
                                          <p:stCondLst>
                                            <p:cond evt="begin" delay="0">
                                              <p:tn val="108"/>
                                            </p:cond>
                                          </p:stCondLst>
                                          <p:endCondLst>
                                            <p:cond evt="onStopAudio" delay="0">
                                              <p:tgtEl>
                                                <p:sldTgt/>
                                              </p:tgtEl>
                                            </p:cond>
                                          </p:endCondLst>
                                        </p:cTn>
                                        <p:tgtEl>
                                          <p:sndTgt r:embed="rId2" name="hamm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dirty="0" smtClean="0">
                      <a:solidFill>
                        <a:srgbClr val="FF0066"/>
                      </a:solidFill>
                      <a:latin typeface="Times New Roman" pitchFamily="18" charset="0"/>
                      <a:cs typeface="Times New Roman" pitchFamily="18" charset="0"/>
                    </a:rPr>
                    <a:t>TIẾNG VIỆT</a:t>
                  </a:r>
                  <a:endParaRPr lang="en-US" sz="2800" b="1" dirty="0">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(T4)</a:t>
              </a:r>
            </a:p>
          </p:txBody>
        </p:sp>
      </p:grpSp>
      <p:grpSp>
        <p:nvGrpSpPr>
          <p:cNvPr id="13" name="Group 12"/>
          <p:cNvGrpSpPr/>
          <p:nvPr/>
        </p:nvGrpSpPr>
        <p:grpSpPr>
          <a:xfrm>
            <a:off x="1204119" y="2314956"/>
            <a:ext cx="11430000" cy="646331"/>
            <a:chOff x="1508919" y="1888664"/>
            <a:chExt cx="10183091" cy="646331"/>
          </a:xfrm>
        </p:grpSpPr>
        <p:sp>
          <p:nvSpPr>
            <p:cNvPr id="20" name="Rectangle 19"/>
            <p:cNvSpPr/>
            <p:nvPr/>
          </p:nvSpPr>
          <p:spPr>
            <a:xfrm>
              <a:off x="1508919"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2. </a:t>
              </a:r>
              <a:r>
                <a:rPr lang="en-US" sz="3600" b="1" dirty="0" err="1" smtClean="0">
                  <a:solidFill>
                    <a:srgbClr val="FF0066"/>
                  </a:solidFill>
                  <a:latin typeface="Times New Roman" pitchFamily="18" charset="0"/>
                  <a:cs typeface="Times New Roman" pitchFamily="18" charset="0"/>
                </a:rPr>
                <a:t>Nội</a:t>
              </a:r>
              <a:r>
                <a:rPr lang="en-US" sz="3600" b="1" dirty="0" smtClean="0">
                  <a:solidFill>
                    <a:srgbClr val="FF0066"/>
                  </a:solidFill>
                  <a:latin typeface="Times New Roman" pitchFamily="18" charset="0"/>
                  <a:cs typeface="Times New Roman" pitchFamily="18" charset="0"/>
                </a:rPr>
                <a:t> dung </a:t>
              </a:r>
              <a:r>
                <a:rPr lang="en-US" sz="3600" b="1" dirty="0" err="1" smtClean="0">
                  <a:solidFill>
                    <a:srgbClr val="FF0066"/>
                  </a:solidFill>
                  <a:latin typeface="Times New Roman" pitchFamily="18" charset="0"/>
                  <a:cs typeface="Times New Roman" pitchFamily="18" charset="0"/>
                </a:rPr>
                <a:t>bài</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3230049" cy="1524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4" name="Text Box 14"/>
          <p:cNvSpPr txBox="1">
            <a:spLocks noChangeArrowheads="1"/>
          </p:cNvSpPr>
          <p:nvPr/>
        </p:nvSpPr>
        <p:spPr bwMode="auto">
          <a:xfrm>
            <a:off x="1051719" y="3441436"/>
            <a:ext cx="13944600" cy="5685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vi-VN" sz="3600" b="1" dirty="0">
                <a:solidFill>
                  <a:srgbClr val="0000CC"/>
                </a:solidFill>
                <a:latin typeface="Times New Roman" panose="02020603050405020304" pitchFamily="18" charset="0"/>
                <a:ea typeface="Times" panose="020B0500000000000000" pitchFamily="34" charset="0"/>
                <a:cs typeface="Times New Roman" panose="02020603050405020304" pitchFamily="18" charset="0"/>
              </a:rPr>
              <a:t>Bầu trời ngoài cửa sổ</a:t>
            </a:r>
            <a:endParaRPr lang="vi-VN" sz="3600" dirty="0">
              <a:solidFill>
                <a:srgbClr val="0000CC"/>
              </a:solidFill>
              <a:latin typeface="Times New Roman" panose="02020603050405020304" pitchFamily="18" charset="0"/>
              <a:ea typeface="Times" panose="020B0500000000000000" pitchFamily="34" charset="0"/>
              <a:cs typeface="Times New Roman" panose="02020603050405020304" pitchFamily="18" charset="0"/>
            </a:endParaRPr>
          </a:p>
          <a:p>
            <a:pPr algn="just"/>
            <a:r>
              <a:rPr lang="en-US" sz="3600" dirty="0" smtClean="0">
                <a:solidFill>
                  <a:srgbClr val="0000CC"/>
                </a:solidFill>
                <a:latin typeface="Times New Roman" panose="02020603050405020304" pitchFamily="18" charset="0"/>
                <a:ea typeface="Times" panose="020B0500000000000000" pitchFamily="34" charset="0"/>
                <a:cs typeface="Times New Roman" panose="02020603050405020304" pitchFamily="18" charset="0"/>
              </a:rPr>
              <a:t>     </a:t>
            </a:r>
            <a:r>
              <a:rPr lang="vi-VN" sz="3600" dirty="0" smtClean="0">
                <a:solidFill>
                  <a:srgbClr val="0000CC"/>
                </a:solidFill>
                <a:latin typeface="Times New Roman" panose="02020603050405020304" pitchFamily="18" charset="0"/>
                <a:ea typeface="Times" panose="020B0500000000000000" pitchFamily="34" charset="0"/>
                <a:cs typeface="Times New Roman" panose="02020603050405020304" pitchFamily="18" charset="0"/>
              </a:rPr>
              <a:t>Buổi </a:t>
            </a:r>
            <a:r>
              <a:rPr lang="vi-VN" sz="3600" dirty="0">
                <a:solidFill>
                  <a:srgbClr val="0000CC"/>
                </a:solidFill>
                <a:latin typeface="Times New Roman" panose="02020603050405020304" pitchFamily="18" charset="0"/>
                <a:ea typeface="Times" panose="020B0500000000000000" pitchFamily="34" charset="0"/>
                <a:cs typeface="Times New Roman" panose="02020603050405020304" pitchFamily="18" charset="0"/>
              </a:rPr>
              <a:t>sáng, ánh nắng dịu dàng, ngọt màu mật ong từ bầu trời ngoài cửa sổ rọi vào nhà, in hình hoa lá trên nền gạch. Còn về đêm, trăng khi thì như chiếc thuyền vàng trôi trong mây, khi thì như chiếc đèn lồng thả ánh sáng xuống đầy sân. Hà thích ngồi bên cửa sổ nghe bà kể chuyện cổ tích: “Ngày xửa ngày xưa...”.</a:t>
            </a:r>
          </a:p>
          <a:p>
            <a:pPr algn="r"/>
            <a:r>
              <a:rPr lang="vi-VN" sz="2400" b="1" dirty="0">
                <a:solidFill>
                  <a:srgbClr val="0000CC"/>
                </a:solidFill>
                <a:latin typeface="Times New Roman" panose="02020603050405020304" pitchFamily="18" charset="0"/>
                <a:ea typeface="Times" panose="020B0500000000000000" pitchFamily="34" charset="0"/>
                <a:cs typeface="Times New Roman" panose="02020603050405020304" pitchFamily="18" charset="0"/>
              </a:rPr>
              <a:t>Theo NGUYỄN QUỲNH</a:t>
            </a:r>
          </a:p>
          <a:p>
            <a:r>
              <a:rPr lang="vi-VN" sz="3600" dirty="0"/>
              <a:t/>
            </a:r>
            <a:br>
              <a:rPr lang="vi-VN" sz="3600" dirty="0"/>
            </a:br>
            <a:r>
              <a:rPr lang="vi-VN" sz="3600" dirty="0"/>
              <a:t/>
            </a:r>
            <a:br>
              <a:rPr lang="vi-VN" sz="3600" dirty="0"/>
            </a:br>
            <a:endParaRPr lang="en-US" sz="3600" b="1" dirty="0" smtClean="0">
              <a:solidFill>
                <a:srgbClr val="0000CC"/>
              </a:solidFill>
              <a:effectLst>
                <a:outerShdw blurRad="38100" dist="38100" dir="2700000" algn="tl">
                  <a:srgbClr val="000000">
                    <a:alpha val="43137"/>
                  </a:srgbClr>
                </a:outerShdw>
              </a:effectLst>
              <a:latin typeface="Times New Roman" pitchFamily="18" charset="0"/>
            </a:endParaRPr>
          </a:p>
        </p:txBody>
      </p:sp>
      <p:sp>
        <p:nvSpPr>
          <p:cNvPr id="22" name="Text Box 14"/>
          <p:cNvSpPr txBox="1">
            <a:spLocks noChangeArrowheads="1"/>
          </p:cNvSpPr>
          <p:nvPr/>
        </p:nvSpPr>
        <p:spPr bwMode="auto">
          <a:xfrm>
            <a:off x="3353736" y="1642778"/>
            <a:ext cx="836598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effectLst>
                  <a:outerShdw blurRad="38100" dist="38100" dir="2700000" algn="tl">
                    <a:srgbClr val="000000">
                      <a:alpha val="43137"/>
                    </a:srgbClr>
                  </a:outerShdw>
                </a:effectLst>
                <a:latin typeface="Times New Roman" pitchFamily="18" charset="0"/>
              </a:rPr>
              <a:t>Chính</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2800" b="1" dirty="0" err="1" smtClean="0">
                <a:solidFill>
                  <a:srgbClr val="0000CC"/>
                </a:solidFill>
                <a:effectLst>
                  <a:outerShdw blurRad="38100" dist="38100" dir="2700000" algn="tl">
                    <a:srgbClr val="000000">
                      <a:alpha val="43137"/>
                    </a:srgbClr>
                  </a:outerShdw>
                </a:effectLst>
                <a:latin typeface="Times New Roman" pitchFamily="18" charset="0"/>
              </a:rPr>
              <a:t>tả</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2800" b="1" dirty="0" err="1" smtClean="0">
                <a:solidFill>
                  <a:srgbClr val="0000CC"/>
                </a:solidFill>
                <a:effectLst>
                  <a:outerShdw blurRad="38100" dist="38100" dir="2700000" algn="tl">
                    <a:srgbClr val="000000">
                      <a:alpha val="43137"/>
                    </a:srgbClr>
                  </a:outerShdw>
                </a:effectLst>
                <a:latin typeface="Times New Roman" pitchFamily="18" charset="0"/>
              </a:rPr>
              <a:t>Nghe-viết</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 BẦU TRỜI NGOÀI CỬA SỔ</a:t>
            </a:r>
            <a:endParaRPr lang="en-US" sz="2800" b="1" dirty="0" smtClean="0">
              <a:solidFill>
                <a:srgbClr val="0000CC"/>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12376793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dirty="0" smtClean="0">
                      <a:solidFill>
                        <a:srgbClr val="FF0066"/>
                      </a:solidFill>
                      <a:latin typeface="Times New Roman" pitchFamily="18" charset="0"/>
                      <a:cs typeface="Times New Roman" pitchFamily="18" charset="0"/>
                    </a:rPr>
                    <a:t>TIẾNG VIỆT</a:t>
                  </a:r>
                  <a:endParaRPr lang="en-US" sz="2800" b="1" dirty="0">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(T4)</a:t>
              </a:r>
            </a:p>
          </p:txBody>
        </p:sp>
      </p:grpSp>
      <p:grpSp>
        <p:nvGrpSpPr>
          <p:cNvPr id="13" name="Group 12"/>
          <p:cNvGrpSpPr/>
          <p:nvPr/>
        </p:nvGrpSpPr>
        <p:grpSpPr>
          <a:xfrm>
            <a:off x="1317813" y="2314956"/>
            <a:ext cx="11430000" cy="646331"/>
            <a:chOff x="1610210" y="1888664"/>
            <a:chExt cx="10183091" cy="646331"/>
          </a:xfrm>
        </p:grpSpPr>
        <p:sp>
          <p:nvSpPr>
            <p:cNvPr id="20" name="Rectangle 19"/>
            <p:cNvSpPr/>
            <p:nvPr/>
          </p:nvSpPr>
          <p:spPr>
            <a:xfrm>
              <a:off x="1610210"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3. </a:t>
              </a:r>
              <a:r>
                <a:rPr lang="en-US" sz="3600" b="1" dirty="0" err="1" smtClean="0">
                  <a:solidFill>
                    <a:srgbClr val="FF0066"/>
                  </a:solidFill>
                  <a:latin typeface="Times New Roman" pitchFamily="18" charset="0"/>
                  <a:cs typeface="Times New Roman" pitchFamily="18" charset="0"/>
                </a:rPr>
                <a:t>Tìm</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hiểu</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về</a:t>
              </a:r>
              <a:r>
                <a:rPr lang="en-US" sz="3600" b="1" dirty="0" smtClean="0">
                  <a:solidFill>
                    <a:srgbClr val="FF0066"/>
                  </a:solidFill>
                  <a:latin typeface="Times New Roman" pitchFamily="18" charset="0"/>
                  <a:cs typeface="Times New Roman" pitchFamily="18" charset="0"/>
                </a:rPr>
                <a:t> ý </a:t>
              </a:r>
              <a:r>
                <a:rPr lang="en-US" sz="3600" b="1" dirty="0" err="1" smtClean="0">
                  <a:solidFill>
                    <a:srgbClr val="FF0066"/>
                  </a:solidFill>
                  <a:latin typeface="Times New Roman" pitchFamily="18" charset="0"/>
                  <a:cs typeface="Times New Roman" pitchFamily="18" charset="0"/>
                </a:rPr>
                <a:t>nghĩa</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bài</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5266667" cy="1524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2" name="Text Box 14"/>
          <p:cNvSpPr txBox="1">
            <a:spLocks noChangeArrowheads="1"/>
          </p:cNvSpPr>
          <p:nvPr/>
        </p:nvSpPr>
        <p:spPr bwMode="auto">
          <a:xfrm>
            <a:off x="3353736" y="1642778"/>
            <a:ext cx="836598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effectLst>
                  <a:outerShdw blurRad="38100" dist="38100" dir="2700000" algn="tl">
                    <a:srgbClr val="000000">
                      <a:alpha val="43137"/>
                    </a:srgbClr>
                  </a:outerShdw>
                </a:effectLst>
                <a:latin typeface="Times New Roman" pitchFamily="18" charset="0"/>
              </a:rPr>
              <a:t>Chính</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2800" b="1" dirty="0" err="1" smtClean="0">
                <a:solidFill>
                  <a:srgbClr val="0000CC"/>
                </a:solidFill>
                <a:effectLst>
                  <a:outerShdw blurRad="38100" dist="38100" dir="2700000" algn="tl">
                    <a:srgbClr val="000000">
                      <a:alpha val="43137"/>
                    </a:srgbClr>
                  </a:outerShdw>
                </a:effectLst>
                <a:latin typeface="Times New Roman" pitchFamily="18" charset="0"/>
              </a:rPr>
              <a:t>tả</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2800" b="1" dirty="0" err="1" smtClean="0">
                <a:solidFill>
                  <a:srgbClr val="0000CC"/>
                </a:solidFill>
                <a:effectLst>
                  <a:outerShdw blurRad="38100" dist="38100" dir="2700000" algn="tl">
                    <a:srgbClr val="000000">
                      <a:alpha val="43137"/>
                    </a:srgbClr>
                  </a:outerShdw>
                </a:effectLst>
                <a:latin typeface="Times New Roman" pitchFamily="18" charset="0"/>
              </a:rPr>
              <a:t>Nghe-viết</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 BẦU TRỜI NGOÀI CỬA SỔ</a:t>
            </a:r>
            <a:endParaRPr lang="en-US" sz="2800" b="1" dirty="0" smtClean="0">
              <a:solidFill>
                <a:srgbClr val="0000CC"/>
              </a:solidFill>
              <a:effectLst>
                <a:outerShdw blurRad="38100" dist="38100" dir="2700000" algn="tl">
                  <a:srgbClr val="000000">
                    <a:alpha val="43137"/>
                  </a:srgbClr>
                </a:outerShdw>
              </a:effectLst>
              <a:latin typeface="Times New Roman" pitchFamily="18" charset="0"/>
            </a:endParaRPr>
          </a:p>
        </p:txBody>
      </p:sp>
      <p:sp>
        <p:nvSpPr>
          <p:cNvPr id="23" name="TextBox 22"/>
          <p:cNvSpPr txBox="1"/>
          <p:nvPr/>
        </p:nvSpPr>
        <p:spPr>
          <a:xfrm>
            <a:off x="1318270" y="2996158"/>
            <a:ext cx="13977266" cy="1261884"/>
          </a:xfrm>
          <a:prstGeom prst="rect">
            <a:avLst/>
          </a:prstGeom>
          <a:noFill/>
        </p:spPr>
        <p:txBody>
          <a:bodyPr wrap="square" rtlCol="0">
            <a:spAutoFit/>
          </a:bodyPr>
          <a:lstStyle/>
          <a:p>
            <a:pPr algn="just"/>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Trong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đoạn</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văn</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trên</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vầng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trăng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được</a:t>
            </a:r>
            <a:r>
              <a:rPr lang="en-US" sz="3800" b="1" dirty="0" smtClean="0">
                <a:solidFill>
                  <a:srgbClr val="FF0000"/>
                </a:solidFill>
                <a:latin typeface="Times New Roman" panose="02020603050405020304" pitchFamily="18" charset="0"/>
                <a:cs typeface="Times New Roman" panose="02020603050405020304" pitchFamily="18" charset="0"/>
              </a:rPr>
              <a:t> so </a:t>
            </a:r>
            <a:r>
              <a:rPr lang="en-US" sz="3800" b="1" dirty="0" err="1" smtClean="0">
                <a:solidFill>
                  <a:srgbClr val="FF0000"/>
                </a:solidFill>
                <a:latin typeface="Times New Roman" panose="02020603050405020304" pitchFamily="18" charset="0"/>
                <a:cs typeface="Times New Roman" panose="02020603050405020304" pitchFamily="18" charset="0"/>
              </a:rPr>
              <a:t>sánh</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với</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những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sự</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vật</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nào</a:t>
            </a:r>
            <a:r>
              <a:rPr lang="en-US" sz="3800" dirty="0" smtClean="0">
                <a:solidFill>
                  <a:srgbClr val="FF0000"/>
                </a:solidFill>
                <a:latin typeface="Times New Roman" panose="02020603050405020304" pitchFamily="18" charset="0"/>
                <a:cs typeface="Times New Roman" panose="02020603050405020304" pitchFamily="18" charset="0"/>
              </a:rPr>
              <a:t>? </a:t>
            </a:r>
            <a:endParaRPr lang="en-US" sz="3800" dirty="0">
              <a:solidFill>
                <a:srgbClr val="FF0000"/>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1333768" y="4258042"/>
            <a:ext cx="13974762" cy="1846659"/>
          </a:xfrm>
          <a:prstGeom prst="rect">
            <a:avLst/>
          </a:prstGeom>
          <a:noFill/>
        </p:spPr>
        <p:txBody>
          <a:bodyPr wrap="square" rtlCol="0">
            <a:spAutoFit/>
          </a:bodyPr>
          <a:lstStyle/>
          <a:p>
            <a:pPr algn="just"/>
            <a:r>
              <a:rPr lang="en-US" sz="3800"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Trong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đoạn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văn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trên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vầng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trăng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được</a:t>
            </a:r>
            <a:r>
              <a:rPr lang="en-US" sz="3800" b="1" dirty="0" smtClean="0">
                <a:solidFill>
                  <a:srgbClr val="0000CC"/>
                </a:solidFill>
                <a:latin typeface="Times New Roman" panose="02020603050405020304" pitchFamily="18" charset="0"/>
                <a:cs typeface="Times New Roman" panose="02020603050405020304" pitchFamily="18" charset="0"/>
              </a:rPr>
              <a:t> so </a:t>
            </a:r>
            <a:r>
              <a:rPr lang="en-US" sz="3800" b="1" dirty="0" err="1" smtClean="0">
                <a:solidFill>
                  <a:srgbClr val="0000CC"/>
                </a:solidFill>
                <a:latin typeface="Times New Roman" panose="02020603050405020304" pitchFamily="18" charset="0"/>
                <a:cs typeface="Times New Roman" panose="02020603050405020304" pitchFamily="18" charset="0"/>
              </a:rPr>
              <a:t>sánh</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với</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chiếc</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thuyền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vàng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trôi</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trong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mây</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khi</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thì</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như</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chiếcđèn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lồng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thả</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ánh</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sáng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xuống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đầy</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sân</a:t>
            </a:r>
            <a:r>
              <a:rPr lang="en-US" sz="3800" b="1" dirty="0" smtClean="0">
                <a:solidFill>
                  <a:srgbClr val="0000CC"/>
                </a:solidFill>
                <a:latin typeface="Times New Roman" panose="02020603050405020304" pitchFamily="18" charset="0"/>
                <a:cs typeface="Times New Roman" panose="02020603050405020304" pitchFamily="18" charset="0"/>
              </a:rPr>
              <a:t>.</a:t>
            </a:r>
            <a:endParaRPr lang="en-US" sz="3800" b="1" dirty="0">
              <a:solidFill>
                <a:srgbClr val="0000CC"/>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1127919" y="6104701"/>
            <a:ext cx="13977266" cy="1261884"/>
          </a:xfrm>
          <a:prstGeom prst="rect">
            <a:avLst/>
          </a:prstGeom>
          <a:noFill/>
        </p:spPr>
        <p:txBody>
          <a:bodyPr wrap="square" rtlCol="0">
            <a:spAutoFit/>
          </a:bodyPr>
          <a:lstStyle/>
          <a:p>
            <a:pPr algn="just"/>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smtClean="0">
                <a:solidFill>
                  <a:srgbClr val="FF0000"/>
                </a:solidFill>
                <a:latin typeface="Times New Roman" panose="02020603050405020304" pitchFamily="18" charset="0"/>
                <a:cs typeface="Times New Roman" panose="02020603050405020304" pitchFamily="18" charset="0"/>
              </a:rPr>
              <a:t>Qua </a:t>
            </a:r>
            <a:r>
              <a:rPr lang="en-US" sz="3800" b="1" dirty="0" err="1" smtClean="0">
                <a:solidFill>
                  <a:srgbClr val="FF0000"/>
                </a:solidFill>
                <a:latin typeface="Times New Roman" panose="02020603050405020304" pitchFamily="18" charset="0"/>
                <a:cs typeface="Times New Roman" panose="02020603050405020304" pitchFamily="18" charset="0"/>
              </a:rPr>
              <a:t>mỗi</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hình</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ảnh</a:t>
            </a:r>
            <a:r>
              <a:rPr lang="en-US" sz="3800" b="1" dirty="0" smtClean="0">
                <a:solidFill>
                  <a:srgbClr val="FF0000"/>
                </a:solidFill>
                <a:latin typeface="Times New Roman" panose="02020603050405020304" pitchFamily="18" charset="0"/>
                <a:cs typeface="Times New Roman" panose="02020603050405020304" pitchFamily="18" charset="0"/>
              </a:rPr>
              <a:t> so </a:t>
            </a:r>
            <a:r>
              <a:rPr lang="en-US" sz="3800" b="1" dirty="0" err="1" smtClean="0">
                <a:solidFill>
                  <a:srgbClr val="FF0000"/>
                </a:solidFill>
                <a:latin typeface="Times New Roman" panose="02020603050405020304" pitchFamily="18" charset="0"/>
                <a:cs typeface="Times New Roman" panose="02020603050405020304" pitchFamily="18" charset="0"/>
              </a:rPr>
              <a:t>sánh</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em</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hình</a:t>
            </a:r>
            <a:r>
              <a:rPr lang="en-US" sz="3800" b="1" dirty="0" smtClean="0">
                <a:solidFill>
                  <a:srgbClr val="FF0000"/>
                </a:solidFill>
                <a:latin typeface="Times New Roman" panose="02020603050405020304" pitchFamily="18" charset="0"/>
                <a:cs typeface="Times New Roman" panose="02020603050405020304" pitchFamily="18" charset="0"/>
              </a:rPr>
              <a:t> dung </a:t>
            </a:r>
            <a:r>
              <a:rPr lang="en-US" sz="3800" b="1" dirty="0" err="1" smtClean="0">
                <a:solidFill>
                  <a:srgbClr val="FF0000"/>
                </a:solidFill>
                <a:latin typeface="Times New Roman" panose="02020603050405020304" pitchFamily="18" charset="0"/>
                <a:cs typeface="Times New Roman" panose="02020603050405020304" pitchFamily="18" charset="0"/>
              </a:rPr>
              <a:t>vầng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trăng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như</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thế</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nào</a:t>
            </a:r>
            <a:r>
              <a:rPr lang="en-US" sz="3800" b="1" dirty="0" smtClean="0">
                <a:solidFill>
                  <a:srgbClr val="FF0000"/>
                </a:solidFill>
                <a:latin typeface="Times New Roman" panose="02020603050405020304" pitchFamily="18" charset="0"/>
                <a:cs typeface="Times New Roman" panose="02020603050405020304" pitchFamily="18" charset="0"/>
              </a:rPr>
              <a:t>?</a:t>
            </a:r>
            <a:r>
              <a:rPr lang="en-US" sz="3800" dirty="0" smtClean="0">
                <a:solidFill>
                  <a:srgbClr val="FF0000"/>
                </a:solidFill>
                <a:latin typeface="Times New Roman" panose="02020603050405020304" pitchFamily="18" charset="0"/>
                <a:cs typeface="Times New Roman" panose="02020603050405020304" pitchFamily="18" charset="0"/>
              </a:rPr>
              <a:t> </a:t>
            </a:r>
            <a:endParaRPr lang="en-US" sz="3800" dirty="0">
              <a:solidFill>
                <a:srgbClr val="FF0000"/>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1128833" y="7518985"/>
            <a:ext cx="13977266" cy="677108"/>
          </a:xfrm>
          <a:prstGeom prst="rect">
            <a:avLst/>
          </a:prstGeom>
          <a:noFill/>
        </p:spPr>
        <p:txBody>
          <a:bodyPr wrap="square" rtlCol="0">
            <a:spAutoFit/>
          </a:bodyPr>
          <a:lstStyle/>
          <a:p>
            <a:pPr algn="just"/>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smtClean="0">
                <a:solidFill>
                  <a:srgbClr val="0000CC"/>
                </a:solidFill>
                <a:latin typeface="Times New Roman" panose="02020603050405020304" pitchFamily="18" charset="0"/>
                <a:cs typeface="Times New Roman" panose="02020603050405020304" pitchFamily="18" charset="0"/>
              </a:rPr>
              <a:t>Qua </a:t>
            </a:r>
            <a:r>
              <a:rPr lang="en-US" sz="3800" b="1" dirty="0" err="1" smtClean="0">
                <a:solidFill>
                  <a:srgbClr val="0000CC"/>
                </a:solidFill>
                <a:latin typeface="Times New Roman" panose="02020603050405020304" pitchFamily="18" charset="0"/>
                <a:cs typeface="Times New Roman" panose="02020603050405020304" pitchFamily="18" charset="0"/>
              </a:rPr>
              <a:t>mỗi</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hình</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ảnh</a:t>
            </a:r>
            <a:r>
              <a:rPr lang="en-US" sz="3800" b="1" dirty="0" smtClean="0">
                <a:solidFill>
                  <a:srgbClr val="0000CC"/>
                </a:solidFill>
                <a:latin typeface="Times New Roman" panose="02020603050405020304" pitchFamily="18" charset="0"/>
                <a:cs typeface="Times New Roman" panose="02020603050405020304" pitchFamily="18" charset="0"/>
              </a:rPr>
              <a:t> so </a:t>
            </a:r>
            <a:r>
              <a:rPr lang="en-US" sz="3800" b="1" dirty="0" err="1" smtClean="0">
                <a:solidFill>
                  <a:srgbClr val="0000CC"/>
                </a:solidFill>
                <a:latin typeface="Times New Roman" panose="02020603050405020304" pitchFamily="18" charset="0"/>
                <a:cs typeface="Times New Roman" panose="02020603050405020304" pitchFamily="18" charset="0"/>
              </a:rPr>
              <a:t>sánh</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em</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hình</a:t>
            </a:r>
            <a:r>
              <a:rPr lang="en-US" sz="3800" b="1" dirty="0" smtClean="0">
                <a:solidFill>
                  <a:srgbClr val="0000CC"/>
                </a:solidFill>
                <a:latin typeface="Times New Roman" panose="02020603050405020304" pitchFamily="18" charset="0"/>
                <a:cs typeface="Times New Roman" panose="02020603050405020304" pitchFamily="18" charset="0"/>
              </a:rPr>
              <a:t> dung </a:t>
            </a:r>
            <a:r>
              <a:rPr lang="en-US" sz="3800" b="1" dirty="0" err="1" smtClean="0">
                <a:solidFill>
                  <a:srgbClr val="0000CC"/>
                </a:solidFill>
                <a:latin typeface="Times New Roman" panose="02020603050405020304" pitchFamily="18" charset="0"/>
                <a:cs typeface="Times New Roman" panose="02020603050405020304" pitchFamily="18" charset="0"/>
              </a:rPr>
              <a:t>vầng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trăng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rất</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đẹp</a:t>
            </a:r>
            <a:r>
              <a:rPr lang="en-US" sz="3800" b="1" dirty="0" smtClean="0">
                <a:solidFill>
                  <a:srgbClr val="0000CC"/>
                </a:solidFill>
                <a:latin typeface="Times New Roman" panose="02020603050405020304" pitchFamily="18" charset="0"/>
                <a:cs typeface="Times New Roman" panose="02020603050405020304" pitchFamily="18" charset="0"/>
              </a:rPr>
              <a:t>.</a:t>
            </a:r>
            <a:endParaRPr lang="en-US" sz="3800"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78312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85119" y="2590800"/>
            <a:ext cx="7192562" cy="677108"/>
            <a:chOff x="1508919" y="1888664"/>
            <a:chExt cx="6269914" cy="623163"/>
          </a:xfrm>
        </p:grpSpPr>
        <p:sp>
          <p:nvSpPr>
            <p:cNvPr id="20" name="Rectangle 19"/>
            <p:cNvSpPr/>
            <p:nvPr/>
          </p:nvSpPr>
          <p:spPr>
            <a:xfrm>
              <a:off x="1508919" y="1888664"/>
              <a:ext cx="6269914" cy="623163"/>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4. </a:t>
              </a:r>
              <a:r>
                <a:rPr lang="en-US" sz="3800" b="1" dirty="0" err="1" smtClean="0">
                  <a:solidFill>
                    <a:srgbClr val="FF0066"/>
                  </a:solidFill>
                  <a:latin typeface="Times New Roman" pitchFamily="18" charset="0"/>
                  <a:cs typeface="Times New Roman" pitchFamily="18" charset="0"/>
                </a:rPr>
                <a:t>Nhận</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xét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về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bài</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viết</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457627"/>
              <a:ext cx="3954048"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TextBox 4"/>
          <p:cNvSpPr txBox="1"/>
          <p:nvPr/>
        </p:nvSpPr>
        <p:spPr>
          <a:xfrm>
            <a:off x="1552453" y="3412080"/>
            <a:ext cx="13977266" cy="677108"/>
          </a:xfrm>
          <a:prstGeom prst="rect">
            <a:avLst/>
          </a:prstGeom>
          <a:noFill/>
        </p:spPr>
        <p:txBody>
          <a:bodyPr wrap="square" rtlCol="0">
            <a:spAutoFit/>
          </a:bodyPr>
          <a:lstStyle/>
          <a:p>
            <a:r>
              <a:rPr lang="en-US" sz="3800" b="1" dirty="0" err="1" smtClean="0">
                <a:solidFill>
                  <a:srgbClr val="FF0000"/>
                </a:solidFill>
                <a:latin typeface="Times New Roman" panose="02020603050405020304" pitchFamily="18" charset="0"/>
                <a:cs typeface="Times New Roman" panose="02020603050405020304" pitchFamily="18" charset="0"/>
              </a:rPr>
              <a:t>Những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chữ</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nào</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trong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bài</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chính</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tả</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được</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viết</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hoa</a:t>
            </a:r>
            <a:r>
              <a:rPr lang="en-US" sz="3800" dirty="0" smtClean="0">
                <a:solidFill>
                  <a:srgbClr val="FF0000"/>
                </a:solidFill>
                <a:latin typeface="Times New Roman" panose="02020603050405020304" pitchFamily="18" charset="0"/>
                <a:cs typeface="Times New Roman" panose="02020603050405020304" pitchFamily="18" charset="0"/>
              </a:rPr>
              <a:t>? </a:t>
            </a:r>
            <a:endParaRPr lang="en-US" sz="3800" dirty="0">
              <a:solidFill>
                <a:srgbClr val="FF0000"/>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373056" y="4107709"/>
            <a:ext cx="13974762" cy="677108"/>
          </a:xfrm>
          <a:prstGeom prst="rect">
            <a:avLst/>
          </a:prstGeom>
          <a:noFill/>
        </p:spPr>
        <p:txBody>
          <a:bodyPr wrap="square" rtlCol="0">
            <a:spAutoFit/>
          </a:bodyPr>
          <a:lstStyle/>
          <a:p>
            <a:r>
              <a:rPr lang="en-US" sz="3800"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Chữ</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đầu</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câu</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tên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riêng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đó</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là</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Buổi</a:t>
            </a:r>
            <a:r>
              <a:rPr lang="en-US" sz="3800" b="1" i="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Còn</a:t>
            </a:r>
            <a:r>
              <a:rPr lang="en-US" sz="3800" b="1" i="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Hà</a:t>
            </a:r>
            <a:r>
              <a:rPr lang="en-US" sz="3800" b="1" i="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Ngày</a:t>
            </a:r>
            <a:endParaRPr lang="en-US" sz="3800" b="1" i="1" dirty="0">
              <a:solidFill>
                <a:srgbClr val="0000CC"/>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1423783" y="5047313"/>
            <a:ext cx="13797869" cy="677108"/>
          </a:xfrm>
          <a:prstGeom prst="rect">
            <a:avLst/>
          </a:prstGeom>
          <a:noFill/>
        </p:spPr>
        <p:txBody>
          <a:bodyPr wrap="square" rtlCol="0">
            <a:spAutoFit/>
          </a:bodyPr>
          <a:lstStyle/>
          <a:p>
            <a:r>
              <a:rPr lang="en-US" sz="3800" b="1" dirty="0" err="1" smtClean="0">
                <a:solidFill>
                  <a:srgbClr val="FF0000"/>
                </a:solidFill>
                <a:latin typeface="Times New Roman" panose="02020603050405020304" pitchFamily="18" charset="0"/>
                <a:cs typeface="Times New Roman" panose="02020603050405020304" pitchFamily="18" charset="0"/>
              </a:rPr>
              <a:t>Câu</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nào</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được</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đặt</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trong</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dấu</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ngoặc</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kép</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sau</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dấu</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hai</a:t>
            </a:r>
            <a:r>
              <a:rPr lang="en-US" sz="3800" b="1"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FF0000"/>
                </a:solidFill>
                <a:latin typeface="Times New Roman" panose="02020603050405020304" pitchFamily="18" charset="0"/>
                <a:cs typeface="Times New Roman" panose="02020603050405020304" pitchFamily="18" charset="0"/>
              </a:rPr>
              <a:t>chấm</a:t>
            </a:r>
            <a:r>
              <a:rPr lang="en-US" sz="3800" b="1" dirty="0">
                <a:solidFill>
                  <a:srgbClr val="FF0000"/>
                </a:solidFill>
                <a:latin typeface="Times New Roman" panose="02020603050405020304" pitchFamily="18" charset="0"/>
                <a:cs typeface="Times New Roman" panose="02020603050405020304" pitchFamily="18" charset="0"/>
              </a:rPr>
              <a:t>?</a:t>
            </a:r>
          </a:p>
        </p:txBody>
      </p:sp>
      <p:sp>
        <p:nvSpPr>
          <p:cNvPr id="25" name="TextBox 24"/>
          <p:cNvSpPr txBox="1"/>
          <p:nvPr/>
        </p:nvSpPr>
        <p:spPr>
          <a:xfrm>
            <a:off x="1324500" y="5724421"/>
            <a:ext cx="13974762" cy="1261884"/>
          </a:xfrm>
          <a:prstGeom prst="rect">
            <a:avLst/>
          </a:prstGeom>
          <a:noFill/>
        </p:spPr>
        <p:txBody>
          <a:bodyPr wrap="square" rtlCol="0">
            <a:spAutoFit/>
          </a:bodyPr>
          <a:lstStyle/>
          <a:p>
            <a:r>
              <a:rPr lang="en-US" sz="3800" dirty="0" smtClean="0">
                <a:solidFill>
                  <a:srgbClr val="FF0000"/>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Lời</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kể</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chuyện</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cổ</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tích</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của</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bà</a:t>
            </a:r>
            <a:r>
              <a:rPr lang="en-US" sz="3800" b="1" dirty="0" smtClean="0">
                <a:solidFill>
                  <a:srgbClr val="0000CC"/>
                </a:solidFill>
                <a:latin typeface="Times New Roman" panose="02020603050405020304" pitchFamily="18" charset="0"/>
                <a:cs typeface="Times New Roman" panose="02020603050405020304" pitchFamily="18" charset="0"/>
              </a:rPr>
              <a:t>:</a:t>
            </a:r>
            <a:endParaRPr lang="en-US" sz="3800" b="1" dirty="0" smtClean="0">
              <a:solidFill>
                <a:srgbClr val="0000CC"/>
              </a:solidFill>
              <a:latin typeface="Times New Roman" panose="02020603050405020304" pitchFamily="18" charset="0"/>
              <a:cs typeface="Times New Roman" panose="02020603050405020304" pitchFamily="18" charset="0"/>
            </a:endParaRPr>
          </a:p>
          <a:p>
            <a:r>
              <a:rPr lang="en-US" sz="3800" b="1" dirty="0">
                <a:solidFill>
                  <a:srgbClr val="0000CC"/>
                </a:solidFill>
                <a:latin typeface="Times New Roman" panose="02020603050405020304" pitchFamily="18" charset="0"/>
                <a:cs typeface="Times New Roman" panose="02020603050405020304" pitchFamily="18" charset="0"/>
              </a:rPr>
              <a:t> </a:t>
            </a:r>
            <a:r>
              <a:rPr lang="en-US" sz="3800" b="1" dirty="0" smtClean="0">
                <a:solidFill>
                  <a:srgbClr val="0000CC"/>
                </a:solidFill>
                <a:latin typeface="Times New Roman" panose="02020603050405020304" pitchFamily="18" charset="0"/>
                <a:cs typeface="Times New Roman" panose="02020603050405020304" pitchFamily="18" charset="0"/>
              </a:rPr>
              <a:t>“</a:t>
            </a:r>
            <a:r>
              <a:rPr lang="en-US" sz="3800" b="1" i="1" dirty="0" err="1" smtClean="0">
                <a:solidFill>
                  <a:srgbClr val="0000CC"/>
                </a:solidFill>
                <a:latin typeface="Times New Roman" panose="02020603050405020304" pitchFamily="18" charset="0"/>
                <a:cs typeface="Times New Roman" panose="02020603050405020304" pitchFamily="18" charset="0"/>
              </a:rPr>
              <a:t>Ngày</a:t>
            </a:r>
            <a:r>
              <a:rPr lang="en-US" sz="3800" b="1" i="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xửa</a:t>
            </a:r>
            <a:r>
              <a:rPr lang="en-US" sz="3800" b="1" i="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ngày</a:t>
            </a:r>
            <a:r>
              <a:rPr lang="en-US" sz="3800" b="1" i="1" dirty="0" smtClean="0">
                <a:solidFill>
                  <a:srgbClr val="0000CC"/>
                </a:solidFill>
                <a:latin typeface="Times New Roman" panose="02020603050405020304" pitchFamily="18" charset="0"/>
                <a:cs typeface="Times New Roman" panose="02020603050405020304" pitchFamily="18" charset="0"/>
              </a:rPr>
              <a:t> </a:t>
            </a:r>
            <a:r>
              <a:rPr lang="en-US" sz="3800" b="1" i="1" dirty="0" err="1" smtClean="0">
                <a:solidFill>
                  <a:srgbClr val="0000CC"/>
                </a:solidFill>
                <a:latin typeface="Times New Roman" panose="02020603050405020304" pitchFamily="18" charset="0"/>
                <a:cs typeface="Times New Roman" panose="02020603050405020304" pitchFamily="18" charset="0"/>
              </a:rPr>
              <a:t>xưa</a:t>
            </a:r>
            <a:r>
              <a:rPr lang="en-US" sz="3800" b="1" i="1" dirty="0" smtClean="0">
                <a:solidFill>
                  <a:srgbClr val="0000CC"/>
                </a:solidFill>
                <a:latin typeface="Times New Roman" panose="02020603050405020304" pitchFamily="18" charset="0"/>
                <a:cs typeface="Times New Roman" panose="02020603050405020304" pitchFamily="18" charset="0"/>
              </a:rPr>
              <a:t>...”.</a:t>
            </a:r>
            <a:endParaRPr lang="en-US" sz="3800" b="1" i="1" dirty="0">
              <a:solidFill>
                <a:srgbClr val="0000CC"/>
              </a:solidFill>
              <a:latin typeface="Times New Roman" panose="02020603050405020304" pitchFamily="18" charset="0"/>
              <a:cs typeface="Times New Roman" panose="02020603050405020304" pitchFamily="18" charset="0"/>
            </a:endParaRPr>
          </a:p>
        </p:txBody>
      </p:sp>
      <p:grpSp>
        <p:nvGrpSpPr>
          <p:cNvPr id="23" name="Group 22"/>
          <p:cNvGrpSpPr/>
          <p:nvPr/>
        </p:nvGrpSpPr>
        <p:grpSpPr>
          <a:xfrm>
            <a:off x="2499520" y="76200"/>
            <a:ext cx="12039600" cy="1971020"/>
            <a:chOff x="4086034" y="228600"/>
            <a:chExt cx="8090885" cy="1971020"/>
          </a:xfrm>
        </p:grpSpPr>
        <p:grpSp>
          <p:nvGrpSpPr>
            <p:cNvPr id="26" name="Group 25"/>
            <p:cNvGrpSpPr/>
            <p:nvPr/>
          </p:nvGrpSpPr>
          <p:grpSpPr>
            <a:xfrm>
              <a:off x="4086034" y="228600"/>
              <a:ext cx="7938485" cy="1494202"/>
              <a:chOff x="3781234" y="334942"/>
              <a:chExt cx="7938485" cy="1190933"/>
            </a:xfrm>
          </p:grpSpPr>
          <p:grpSp>
            <p:nvGrpSpPr>
              <p:cNvPr id="28" name="Group 27"/>
              <p:cNvGrpSpPr/>
              <p:nvPr/>
            </p:nvGrpSpPr>
            <p:grpSpPr>
              <a:xfrm>
                <a:off x="4617134" y="334942"/>
                <a:ext cx="4957051" cy="892950"/>
                <a:chOff x="4539228" y="395901"/>
                <a:chExt cx="4873413" cy="892950"/>
              </a:xfrm>
            </p:grpSpPr>
            <p:grpSp>
              <p:nvGrpSpPr>
                <p:cNvPr id="30" name="Group 29"/>
                <p:cNvGrpSpPr/>
                <p:nvPr/>
              </p:nvGrpSpPr>
              <p:grpSpPr>
                <a:xfrm>
                  <a:off x="4539228" y="395901"/>
                  <a:ext cx="4873413" cy="892950"/>
                  <a:chOff x="4539228" y="395901"/>
                  <a:chExt cx="4873413" cy="892950"/>
                </a:xfrm>
              </p:grpSpPr>
              <p:sp>
                <p:nvSpPr>
                  <p:cNvPr id="32" name="TextBox 31"/>
                  <p:cNvSpPr txBox="1"/>
                  <p:nvPr/>
                </p:nvSpPr>
                <p:spPr>
                  <a:xfrm>
                    <a:off x="4539228" y="395901"/>
                    <a:ext cx="4873413" cy="466087"/>
                  </a:xfrm>
                  <a:prstGeom prst="rect">
                    <a:avLst/>
                  </a:prstGeom>
                  <a:noFill/>
                </p:spPr>
                <p:txBody>
                  <a:bodyPr wrap="none" rtlCol="0">
                    <a:spAutoFit/>
                  </a:bodyPr>
                  <a:lstStyle/>
                  <a:p>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latin typeface="Times New Roman" pitchFamily="18" charset="0"/>
                      <a:cs typeface="Times New Roman" pitchFamily="18" charset="0"/>
                    </a:endParaRPr>
                  </a:p>
                </p:txBody>
              </p:sp>
              <p:sp>
                <p:nvSpPr>
                  <p:cNvPr id="33" name="TextBox 32"/>
                  <p:cNvSpPr txBox="1"/>
                  <p:nvPr/>
                </p:nvSpPr>
                <p:spPr>
                  <a:xfrm>
                    <a:off x="6489451" y="765631"/>
                    <a:ext cx="2261748" cy="523220"/>
                  </a:xfrm>
                  <a:prstGeom prst="rect">
                    <a:avLst/>
                  </a:prstGeom>
                  <a:noFill/>
                </p:spPr>
                <p:txBody>
                  <a:bodyPr wrap="none" rtlCol="0">
                    <a:spAutoFit/>
                  </a:bodyPr>
                  <a:lstStyle/>
                  <a:p>
                    <a:r>
                      <a:rPr lang="en-US" sz="2800" b="1" dirty="0" smtClean="0">
                        <a:solidFill>
                          <a:srgbClr val="FF0066"/>
                        </a:solidFill>
                        <a:latin typeface="Times New Roman" pitchFamily="18" charset="0"/>
                        <a:cs typeface="Times New Roman" pitchFamily="18" charset="0"/>
                      </a:rPr>
                      <a:t>TIẾNG VIỆT</a:t>
                    </a:r>
                    <a:endParaRPr lang="en-US" sz="2800" b="1" dirty="0">
                      <a:solidFill>
                        <a:srgbClr val="FF0066"/>
                      </a:solidFill>
                      <a:latin typeface="Times New Roman" pitchFamily="18" charset="0"/>
                      <a:cs typeface="Times New Roman" pitchFamily="18" charset="0"/>
                    </a:endParaRPr>
                  </a:p>
                </p:txBody>
              </p:sp>
            </p:grpSp>
            <p:cxnSp>
              <p:nvCxnSpPr>
                <p:cNvPr id="31" name="Straight Connector 30"/>
                <p:cNvCxnSpPr/>
                <p:nvPr/>
              </p:nvCxnSpPr>
              <p:spPr>
                <a:xfrm>
                  <a:off x="6676405" y="1122389"/>
                  <a:ext cx="101821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9" name="Text Box 14"/>
              <p:cNvSpPr txBox="1">
                <a:spLocks noChangeArrowheads="1"/>
              </p:cNvSpPr>
              <p:nvPr/>
            </p:nvSpPr>
            <p:spPr bwMode="auto">
              <a:xfrm>
                <a:off x="3781234" y="1066800"/>
                <a:ext cx="7938485" cy="45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ÔN TẬP GIỮA KÌ II(T4)</a:t>
                </a:r>
                <a:endParaRPr lang="en-US" sz="2800" b="1" dirty="0" smtClean="0">
                  <a:solidFill>
                    <a:srgbClr val="0000CC"/>
                  </a:solidFill>
                  <a:latin typeface="Times New Roman" pitchFamily="18" charset="0"/>
                </a:endParaRPr>
              </a:p>
            </p:txBody>
          </p:sp>
        </p:grpSp>
        <p:sp>
          <p:nvSpPr>
            <p:cNvPr id="27" name="TextBox 26"/>
            <p:cNvSpPr txBox="1"/>
            <p:nvPr/>
          </p:nvSpPr>
          <p:spPr>
            <a:xfrm>
              <a:off x="4086034" y="1676400"/>
              <a:ext cx="8090885" cy="523220"/>
            </a:xfrm>
            <a:prstGeom prst="rect">
              <a:avLst/>
            </a:prstGeom>
            <a:noFill/>
          </p:spPr>
          <p:txBody>
            <a:bodyPr wrap="square" rtlCol="0">
              <a:spAutoFit/>
            </a:bodyPr>
            <a:lstStyle/>
            <a:p>
              <a:pPr algn="ctr" eaLnBrk="1" hangingPunct="1">
                <a:spcBef>
                  <a:spcPts val="0"/>
                </a:spcBef>
                <a:defRPr/>
              </a:pPr>
              <a:r>
                <a:rPr lang="en-US" sz="2800" b="1" dirty="0" err="1">
                  <a:solidFill>
                    <a:srgbClr val="0000CC"/>
                  </a:solidFill>
                  <a:latin typeface="Times New Roman" pitchFamily="18" charset="0"/>
                </a:rPr>
                <a:t>Chính</a:t>
              </a:r>
              <a:r>
                <a:rPr lang="en-US" sz="2800" b="1" dirty="0">
                  <a:solidFill>
                    <a:srgbClr val="0000CC"/>
                  </a:solidFill>
                  <a:latin typeface="Times New Roman" pitchFamily="18" charset="0"/>
                </a:rPr>
                <a:t> </a:t>
              </a:r>
              <a:r>
                <a:rPr lang="en-US" sz="2800" b="1" dirty="0" err="1">
                  <a:solidFill>
                    <a:srgbClr val="0000CC"/>
                  </a:solidFill>
                  <a:latin typeface="Times New Roman" pitchFamily="18" charset="0"/>
                </a:rPr>
                <a:t>tả</a:t>
              </a:r>
              <a:r>
                <a:rPr lang="en-US" sz="2800" b="1" dirty="0">
                  <a:solidFill>
                    <a:srgbClr val="0000CC"/>
                  </a:solidFill>
                  <a:latin typeface="Times New Roman" pitchFamily="18" charset="0"/>
                </a:rPr>
                <a:t> (</a:t>
              </a:r>
              <a:r>
                <a:rPr lang="en-US" sz="2800" b="1" dirty="0" err="1">
                  <a:solidFill>
                    <a:srgbClr val="0000CC"/>
                  </a:solidFill>
                  <a:latin typeface="Times New Roman" pitchFamily="18" charset="0"/>
                </a:rPr>
                <a:t>Nghe</a:t>
              </a:r>
              <a:r>
                <a:rPr lang="en-US" sz="2800" b="1" dirty="0">
                  <a:solidFill>
                    <a:srgbClr val="0000CC"/>
                  </a:solidFill>
                  <a:latin typeface="Times New Roman" pitchFamily="18" charset="0"/>
                </a:rPr>
                <a:t> – </a:t>
              </a:r>
              <a:r>
                <a:rPr lang="en-US" sz="2800" b="1" dirty="0" err="1">
                  <a:solidFill>
                    <a:srgbClr val="0000CC"/>
                  </a:solidFill>
                  <a:latin typeface="Times New Roman" pitchFamily="18" charset="0"/>
                </a:rPr>
                <a:t>viết</a:t>
              </a:r>
              <a:r>
                <a:rPr lang="en-US" sz="2800" b="1" dirty="0">
                  <a:solidFill>
                    <a:srgbClr val="0000CC"/>
                  </a:solidFill>
                  <a:latin typeface="Times New Roman" pitchFamily="18" charset="0"/>
                </a:rPr>
                <a:t>: </a:t>
              </a:r>
              <a:r>
                <a:rPr lang="en-US" sz="2800" b="1" dirty="0" smtClean="0">
                  <a:solidFill>
                    <a:srgbClr val="0000CC"/>
                  </a:solidFill>
                  <a:latin typeface="Times New Roman" pitchFamily="18" charset="0"/>
                </a:rPr>
                <a:t>BẦU TRỜI NGOÀI CỬA SỔ</a:t>
              </a:r>
              <a:endParaRPr lang="en-US" sz="2800" b="1" dirty="0">
                <a:solidFill>
                  <a:srgbClr val="0000CC"/>
                </a:solidFill>
                <a:latin typeface="Times New Roman" pitchFamily="18" charset="0"/>
              </a:endParaRPr>
            </a:p>
          </p:txBody>
        </p:sp>
      </p:grpSp>
    </p:spTree>
    <p:extLst>
      <p:ext uri="{BB962C8B-B14F-4D97-AF65-F5344CB8AC3E}">
        <p14:creationId xmlns:p14="http://schemas.microsoft.com/office/powerpoint/2010/main" val="58200063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2"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85119" y="2590800"/>
            <a:ext cx="7192562" cy="677108"/>
            <a:chOff x="1508919" y="1888664"/>
            <a:chExt cx="6269914" cy="623163"/>
          </a:xfrm>
        </p:grpSpPr>
        <p:sp>
          <p:nvSpPr>
            <p:cNvPr id="20" name="Rectangle 19"/>
            <p:cNvSpPr/>
            <p:nvPr/>
          </p:nvSpPr>
          <p:spPr>
            <a:xfrm>
              <a:off x="1508919" y="1888664"/>
              <a:ext cx="6269914" cy="623163"/>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5. </a:t>
              </a:r>
              <a:r>
                <a:rPr lang="en-US" sz="3800" b="1" dirty="0" err="1" smtClean="0">
                  <a:solidFill>
                    <a:srgbClr val="FF0066"/>
                  </a:solidFill>
                  <a:latin typeface="Times New Roman" pitchFamily="18" charset="0"/>
                  <a:cs typeface="Times New Roman" pitchFamily="18" charset="0"/>
                </a:rPr>
                <a:t>Luyện</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viết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từ</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khó</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457627"/>
              <a:ext cx="3954048"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TextBox 4"/>
          <p:cNvSpPr txBox="1"/>
          <p:nvPr/>
        </p:nvSpPr>
        <p:spPr>
          <a:xfrm>
            <a:off x="1552453" y="3412080"/>
            <a:ext cx="13977266" cy="677108"/>
          </a:xfrm>
          <a:prstGeom prst="rect">
            <a:avLst/>
          </a:prstGeom>
          <a:noFill/>
        </p:spPr>
        <p:txBody>
          <a:bodyPr wrap="square" rtlCol="0">
            <a:spAutoFit/>
          </a:bodyPr>
          <a:lstStyle/>
          <a:p>
            <a:r>
              <a:rPr lang="en-US" sz="3800" b="1" dirty="0" err="1" smtClean="0">
                <a:solidFill>
                  <a:srgbClr val="0000CC"/>
                </a:solidFill>
                <a:latin typeface="Times New Roman" panose="02020603050405020304" pitchFamily="18" charset="0"/>
                <a:cs typeface="Times New Roman" panose="02020603050405020304" pitchFamily="18" charset="0"/>
              </a:rPr>
              <a:t>Dịu</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dàng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ánh</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nắng</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cổ</a:t>
            </a:r>
            <a:r>
              <a:rPr lang="en-US" sz="3800" b="1" dirty="0" smtClean="0">
                <a:solidFill>
                  <a:srgbClr val="0000CC"/>
                </a:solidFill>
                <a:latin typeface="Times New Roman" panose="02020603050405020304" pitchFamily="18" charset="0"/>
                <a:cs typeface="Times New Roman" panose="02020603050405020304" pitchFamily="18" charset="0"/>
              </a:rPr>
              <a:t> </a:t>
            </a:r>
            <a:r>
              <a:rPr lang="en-US" sz="3800" b="1" dirty="0" err="1" smtClean="0">
                <a:solidFill>
                  <a:srgbClr val="0000CC"/>
                </a:solidFill>
                <a:latin typeface="Times New Roman" panose="02020603050405020304" pitchFamily="18" charset="0"/>
                <a:cs typeface="Times New Roman" panose="02020603050405020304" pitchFamily="18" charset="0"/>
              </a:rPr>
              <a:t>tích</a:t>
            </a:r>
            <a:endParaRPr lang="en-US" sz="3800" dirty="0">
              <a:solidFill>
                <a:srgbClr val="0000CC"/>
              </a:solidFill>
              <a:latin typeface="Times New Roman" panose="02020603050405020304" pitchFamily="18" charset="0"/>
              <a:cs typeface="Times New Roman" panose="02020603050405020304" pitchFamily="18" charset="0"/>
            </a:endParaRPr>
          </a:p>
        </p:txBody>
      </p:sp>
      <p:grpSp>
        <p:nvGrpSpPr>
          <p:cNvPr id="23" name="Group 22"/>
          <p:cNvGrpSpPr/>
          <p:nvPr/>
        </p:nvGrpSpPr>
        <p:grpSpPr>
          <a:xfrm>
            <a:off x="2499520" y="76200"/>
            <a:ext cx="12039600" cy="1971020"/>
            <a:chOff x="4086034" y="228600"/>
            <a:chExt cx="8090885" cy="1971020"/>
          </a:xfrm>
        </p:grpSpPr>
        <p:grpSp>
          <p:nvGrpSpPr>
            <p:cNvPr id="26" name="Group 25"/>
            <p:cNvGrpSpPr/>
            <p:nvPr/>
          </p:nvGrpSpPr>
          <p:grpSpPr>
            <a:xfrm>
              <a:off x="4086034" y="228600"/>
              <a:ext cx="7938485" cy="1494202"/>
              <a:chOff x="3781234" y="334942"/>
              <a:chExt cx="7938485" cy="1190933"/>
            </a:xfrm>
          </p:grpSpPr>
          <p:grpSp>
            <p:nvGrpSpPr>
              <p:cNvPr id="28" name="Group 27"/>
              <p:cNvGrpSpPr/>
              <p:nvPr/>
            </p:nvGrpSpPr>
            <p:grpSpPr>
              <a:xfrm>
                <a:off x="4617134" y="334942"/>
                <a:ext cx="4957051" cy="892950"/>
                <a:chOff x="4539228" y="395901"/>
                <a:chExt cx="4873413" cy="892950"/>
              </a:xfrm>
            </p:grpSpPr>
            <p:grpSp>
              <p:nvGrpSpPr>
                <p:cNvPr id="30" name="Group 29"/>
                <p:cNvGrpSpPr/>
                <p:nvPr/>
              </p:nvGrpSpPr>
              <p:grpSpPr>
                <a:xfrm>
                  <a:off x="4539228" y="395901"/>
                  <a:ext cx="4873413" cy="892950"/>
                  <a:chOff x="4539228" y="395901"/>
                  <a:chExt cx="4873413" cy="892950"/>
                </a:xfrm>
              </p:grpSpPr>
              <p:sp>
                <p:nvSpPr>
                  <p:cNvPr id="32" name="TextBox 31"/>
                  <p:cNvSpPr txBox="1"/>
                  <p:nvPr/>
                </p:nvSpPr>
                <p:spPr>
                  <a:xfrm>
                    <a:off x="4539228" y="395901"/>
                    <a:ext cx="4873413" cy="466087"/>
                  </a:xfrm>
                  <a:prstGeom prst="rect">
                    <a:avLst/>
                  </a:prstGeom>
                  <a:noFill/>
                </p:spPr>
                <p:txBody>
                  <a:bodyPr wrap="none" rtlCol="0">
                    <a:spAutoFit/>
                  </a:bodyPr>
                  <a:lstStyle/>
                  <a:p>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latin typeface="Times New Roman" pitchFamily="18" charset="0"/>
                      <a:cs typeface="Times New Roman" pitchFamily="18" charset="0"/>
                    </a:endParaRPr>
                  </a:p>
                </p:txBody>
              </p:sp>
              <p:sp>
                <p:nvSpPr>
                  <p:cNvPr id="33" name="TextBox 32"/>
                  <p:cNvSpPr txBox="1"/>
                  <p:nvPr/>
                </p:nvSpPr>
                <p:spPr>
                  <a:xfrm>
                    <a:off x="6489451" y="765631"/>
                    <a:ext cx="2261748" cy="523220"/>
                  </a:xfrm>
                  <a:prstGeom prst="rect">
                    <a:avLst/>
                  </a:prstGeom>
                  <a:noFill/>
                </p:spPr>
                <p:txBody>
                  <a:bodyPr wrap="none" rtlCol="0">
                    <a:spAutoFit/>
                  </a:bodyPr>
                  <a:lstStyle/>
                  <a:p>
                    <a:r>
                      <a:rPr lang="en-US" sz="2800" b="1" dirty="0" smtClean="0">
                        <a:solidFill>
                          <a:srgbClr val="FF0066"/>
                        </a:solidFill>
                        <a:latin typeface="Times New Roman" pitchFamily="18" charset="0"/>
                        <a:cs typeface="Times New Roman" pitchFamily="18" charset="0"/>
                      </a:rPr>
                      <a:t>TIẾNG VIỆT</a:t>
                    </a:r>
                    <a:endParaRPr lang="en-US" sz="2800" b="1" dirty="0">
                      <a:solidFill>
                        <a:srgbClr val="FF0066"/>
                      </a:solidFill>
                      <a:latin typeface="Times New Roman" pitchFamily="18" charset="0"/>
                      <a:cs typeface="Times New Roman" pitchFamily="18" charset="0"/>
                    </a:endParaRPr>
                  </a:p>
                </p:txBody>
              </p:sp>
            </p:grpSp>
            <p:cxnSp>
              <p:nvCxnSpPr>
                <p:cNvPr id="31" name="Straight Connector 30"/>
                <p:cNvCxnSpPr/>
                <p:nvPr/>
              </p:nvCxnSpPr>
              <p:spPr>
                <a:xfrm>
                  <a:off x="6676405" y="1122389"/>
                  <a:ext cx="101821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9" name="Text Box 14"/>
              <p:cNvSpPr txBox="1">
                <a:spLocks noChangeArrowheads="1"/>
              </p:cNvSpPr>
              <p:nvPr/>
            </p:nvSpPr>
            <p:spPr bwMode="auto">
              <a:xfrm>
                <a:off x="3781234" y="1066800"/>
                <a:ext cx="7938485" cy="45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ÔN TẬP GIỮA KÌ II(T4)</a:t>
                </a:r>
                <a:endParaRPr lang="en-US" sz="2800" b="1" dirty="0" smtClean="0">
                  <a:solidFill>
                    <a:srgbClr val="0000CC"/>
                  </a:solidFill>
                  <a:latin typeface="Times New Roman" pitchFamily="18" charset="0"/>
                </a:endParaRPr>
              </a:p>
            </p:txBody>
          </p:sp>
        </p:grpSp>
        <p:sp>
          <p:nvSpPr>
            <p:cNvPr id="27" name="TextBox 26"/>
            <p:cNvSpPr txBox="1"/>
            <p:nvPr/>
          </p:nvSpPr>
          <p:spPr>
            <a:xfrm>
              <a:off x="4086034" y="1676400"/>
              <a:ext cx="8090885" cy="523220"/>
            </a:xfrm>
            <a:prstGeom prst="rect">
              <a:avLst/>
            </a:prstGeom>
            <a:noFill/>
          </p:spPr>
          <p:txBody>
            <a:bodyPr wrap="square" rtlCol="0">
              <a:spAutoFit/>
            </a:bodyPr>
            <a:lstStyle/>
            <a:p>
              <a:pPr algn="ctr" eaLnBrk="1" hangingPunct="1">
                <a:spcBef>
                  <a:spcPts val="0"/>
                </a:spcBef>
                <a:defRPr/>
              </a:pPr>
              <a:r>
                <a:rPr lang="en-US" sz="2800" b="1" dirty="0" err="1">
                  <a:solidFill>
                    <a:srgbClr val="0000CC"/>
                  </a:solidFill>
                  <a:latin typeface="Times New Roman" pitchFamily="18" charset="0"/>
                </a:rPr>
                <a:t>Chính</a:t>
              </a:r>
              <a:r>
                <a:rPr lang="en-US" sz="2800" b="1" dirty="0">
                  <a:solidFill>
                    <a:srgbClr val="0000CC"/>
                  </a:solidFill>
                  <a:latin typeface="Times New Roman" pitchFamily="18" charset="0"/>
                </a:rPr>
                <a:t> </a:t>
              </a:r>
              <a:r>
                <a:rPr lang="en-US" sz="2800" b="1" dirty="0" err="1">
                  <a:solidFill>
                    <a:srgbClr val="0000CC"/>
                  </a:solidFill>
                  <a:latin typeface="Times New Roman" pitchFamily="18" charset="0"/>
                </a:rPr>
                <a:t>tả</a:t>
              </a:r>
              <a:r>
                <a:rPr lang="en-US" sz="2800" b="1" dirty="0">
                  <a:solidFill>
                    <a:srgbClr val="0000CC"/>
                  </a:solidFill>
                  <a:latin typeface="Times New Roman" pitchFamily="18" charset="0"/>
                </a:rPr>
                <a:t> (</a:t>
              </a:r>
              <a:r>
                <a:rPr lang="en-US" sz="2800" b="1" dirty="0" err="1">
                  <a:solidFill>
                    <a:srgbClr val="0000CC"/>
                  </a:solidFill>
                  <a:latin typeface="Times New Roman" pitchFamily="18" charset="0"/>
                </a:rPr>
                <a:t>Nghe</a:t>
              </a:r>
              <a:r>
                <a:rPr lang="en-US" sz="2800" b="1" dirty="0">
                  <a:solidFill>
                    <a:srgbClr val="0000CC"/>
                  </a:solidFill>
                  <a:latin typeface="Times New Roman" pitchFamily="18" charset="0"/>
                </a:rPr>
                <a:t> – </a:t>
              </a:r>
              <a:r>
                <a:rPr lang="en-US" sz="2800" b="1" dirty="0" err="1">
                  <a:solidFill>
                    <a:srgbClr val="0000CC"/>
                  </a:solidFill>
                  <a:latin typeface="Times New Roman" pitchFamily="18" charset="0"/>
                </a:rPr>
                <a:t>viết</a:t>
              </a:r>
              <a:r>
                <a:rPr lang="en-US" sz="2800" b="1" dirty="0">
                  <a:solidFill>
                    <a:srgbClr val="0000CC"/>
                  </a:solidFill>
                  <a:latin typeface="Times New Roman" pitchFamily="18" charset="0"/>
                </a:rPr>
                <a:t>: </a:t>
              </a:r>
              <a:r>
                <a:rPr lang="en-US" sz="2800" b="1" dirty="0" smtClean="0">
                  <a:solidFill>
                    <a:srgbClr val="0000CC"/>
                  </a:solidFill>
                  <a:latin typeface="Times New Roman" pitchFamily="18" charset="0"/>
                </a:rPr>
                <a:t>BẦU TRỜI NGOÀI CỬA SỔ</a:t>
              </a:r>
              <a:endParaRPr lang="en-US" sz="2800" b="1" dirty="0">
                <a:solidFill>
                  <a:srgbClr val="0000CC"/>
                </a:solidFill>
                <a:latin typeface="Times New Roman" pitchFamily="18" charset="0"/>
              </a:endParaRPr>
            </a:p>
          </p:txBody>
        </p:sp>
      </p:grpSp>
    </p:spTree>
    <p:extLst>
      <p:ext uri="{BB962C8B-B14F-4D97-AF65-F5344CB8AC3E}">
        <p14:creationId xmlns:p14="http://schemas.microsoft.com/office/powerpoint/2010/main" val="81112165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85119" y="2590800"/>
            <a:ext cx="7192562" cy="677108"/>
            <a:chOff x="1508919" y="1888664"/>
            <a:chExt cx="6269914" cy="623163"/>
          </a:xfrm>
        </p:grpSpPr>
        <p:sp>
          <p:nvSpPr>
            <p:cNvPr id="20" name="Rectangle 19"/>
            <p:cNvSpPr/>
            <p:nvPr/>
          </p:nvSpPr>
          <p:spPr>
            <a:xfrm>
              <a:off x="1508919" y="1888664"/>
              <a:ext cx="6269914" cy="623163"/>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6</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Soát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lỗi</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457627"/>
              <a:ext cx="171708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TextBox 4"/>
          <p:cNvSpPr txBox="1"/>
          <p:nvPr/>
        </p:nvSpPr>
        <p:spPr>
          <a:xfrm>
            <a:off x="1552453" y="3412080"/>
            <a:ext cx="13977266" cy="4216539"/>
          </a:xfrm>
          <a:prstGeom prst="rect">
            <a:avLst/>
          </a:prstGeom>
          <a:noFill/>
        </p:spPr>
        <p:txBody>
          <a:bodyPr wrap="square" rtlCol="0">
            <a:spAutoFit/>
          </a:bodyPr>
          <a:lstStyle/>
          <a:p>
            <a:pPr algn="just"/>
            <a:r>
              <a:rPr lang="en-US" sz="4000" b="1" dirty="0" smtClean="0">
                <a:solidFill>
                  <a:srgbClr val="0000CC"/>
                </a:solidFill>
                <a:latin typeface="Times New Roman" panose="02020603050405020304" pitchFamily="18" charset="0"/>
                <a:ea typeface="Times" panose="020B0500000000000000" pitchFamily="34" charset="0"/>
                <a:cs typeface="Times New Roman" panose="02020603050405020304" pitchFamily="18" charset="0"/>
              </a:rPr>
              <a:t>      </a:t>
            </a:r>
            <a:r>
              <a:rPr lang="vi-VN" sz="4000" b="1" dirty="0" smtClean="0">
                <a:solidFill>
                  <a:srgbClr val="0000CC"/>
                </a:solidFill>
                <a:latin typeface="Times New Roman" panose="02020603050405020304" pitchFamily="18" charset="0"/>
                <a:ea typeface="Times" panose="020B0500000000000000" pitchFamily="34" charset="0"/>
                <a:cs typeface="Times New Roman" panose="02020603050405020304" pitchFamily="18" charset="0"/>
              </a:rPr>
              <a:t>Buổi </a:t>
            </a:r>
            <a:r>
              <a:rPr lang="vi-VN" sz="4000" b="1" dirty="0">
                <a:solidFill>
                  <a:srgbClr val="0000CC"/>
                </a:solidFill>
                <a:latin typeface="Times New Roman" panose="02020603050405020304" pitchFamily="18" charset="0"/>
                <a:ea typeface="Times" panose="020B0500000000000000" pitchFamily="34" charset="0"/>
                <a:cs typeface="Times New Roman" panose="02020603050405020304" pitchFamily="18" charset="0"/>
              </a:rPr>
              <a:t>sáng, ánh nắng dịu dàng, ngọt màu mật ong từ bầu trời ngoài cửa sổ rọi vào nhà, in hình hoa lá trên nền gạch. Còn về đêm, trăng khi thì như chiếc thuyền vàng trôi trong mây, </a:t>
            </a:r>
            <a:r>
              <a:rPr lang="vi-VN" sz="4000" b="1" dirty="0" smtClean="0">
                <a:solidFill>
                  <a:srgbClr val="0000CC"/>
                </a:solidFill>
                <a:latin typeface="Times New Roman" panose="02020603050405020304" pitchFamily="18" charset="0"/>
                <a:ea typeface="Times" panose="020B0500000000000000" pitchFamily="34" charset="0"/>
                <a:cs typeface="Times New Roman" panose="02020603050405020304" pitchFamily="18" charset="0"/>
              </a:rPr>
              <a:t>khi thì </a:t>
            </a:r>
            <a:r>
              <a:rPr lang="vi-VN" sz="4000" b="1" dirty="0">
                <a:solidFill>
                  <a:srgbClr val="0000CC"/>
                </a:solidFill>
                <a:latin typeface="Times New Roman" panose="02020603050405020304" pitchFamily="18" charset="0"/>
                <a:ea typeface="Times" panose="020B0500000000000000" pitchFamily="34" charset="0"/>
                <a:cs typeface="Times New Roman" panose="02020603050405020304" pitchFamily="18" charset="0"/>
              </a:rPr>
              <a:t>như chiếc đèn lồng thả ánh sáng xuống đầy sân. Hà thích ngồi bên cửa sổ nghe bà kể chuyện cổ tích: “Ngày xửa ngày xưa...”.</a:t>
            </a:r>
          </a:p>
          <a:p>
            <a:pPr algn="r"/>
            <a:r>
              <a:rPr lang="vi-VN" sz="2800" b="1" dirty="0">
                <a:solidFill>
                  <a:srgbClr val="0000CC"/>
                </a:solidFill>
                <a:latin typeface="Times New Roman" panose="02020603050405020304" pitchFamily="18" charset="0"/>
                <a:ea typeface="Times" panose="020B0500000000000000" pitchFamily="34" charset="0"/>
                <a:cs typeface="Times New Roman" panose="02020603050405020304" pitchFamily="18" charset="0"/>
              </a:rPr>
              <a:t>Theo NGUYỄN QUỲNH</a:t>
            </a:r>
            <a:endParaRPr lang="vi-VN" sz="2800" b="1" dirty="0">
              <a:solidFill>
                <a:srgbClr val="0000CC"/>
              </a:solidFill>
              <a:latin typeface="Times New Roman" panose="02020603050405020304" pitchFamily="18" charset="0"/>
              <a:ea typeface="Times" panose="020B0500000000000000" pitchFamily="34" charset="0"/>
              <a:cs typeface="Times New Roman" panose="02020603050405020304" pitchFamily="18" charset="0"/>
            </a:endParaRPr>
          </a:p>
        </p:txBody>
      </p:sp>
      <p:grpSp>
        <p:nvGrpSpPr>
          <p:cNvPr id="23" name="Group 22"/>
          <p:cNvGrpSpPr/>
          <p:nvPr/>
        </p:nvGrpSpPr>
        <p:grpSpPr>
          <a:xfrm>
            <a:off x="2499520" y="76200"/>
            <a:ext cx="12039600" cy="1971020"/>
            <a:chOff x="4086034" y="228600"/>
            <a:chExt cx="8090885" cy="1971020"/>
          </a:xfrm>
        </p:grpSpPr>
        <p:grpSp>
          <p:nvGrpSpPr>
            <p:cNvPr id="26" name="Group 25"/>
            <p:cNvGrpSpPr/>
            <p:nvPr/>
          </p:nvGrpSpPr>
          <p:grpSpPr>
            <a:xfrm>
              <a:off x="4086034" y="228600"/>
              <a:ext cx="7938485" cy="1494202"/>
              <a:chOff x="3781234" y="334942"/>
              <a:chExt cx="7938485" cy="1190933"/>
            </a:xfrm>
          </p:grpSpPr>
          <p:grpSp>
            <p:nvGrpSpPr>
              <p:cNvPr id="28" name="Group 27"/>
              <p:cNvGrpSpPr/>
              <p:nvPr/>
            </p:nvGrpSpPr>
            <p:grpSpPr>
              <a:xfrm>
                <a:off x="4617134" y="334942"/>
                <a:ext cx="4957051" cy="892950"/>
                <a:chOff x="4539228" y="395901"/>
                <a:chExt cx="4873413" cy="892950"/>
              </a:xfrm>
            </p:grpSpPr>
            <p:grpSp>
              <p:nvGrpSpPr>
                <p:cNvPr id="30" name="Group 29"/>
                <p:cNvGrpSpPr/>
                <p:nvPr/>
              </p:nvGrpSpPr>
              <p:grpSpPr>
                <a:xfrm>
                  <a:off x="4539228" y="395901"/>
                  <a:ext cx="4873413" cy="892950"/>
                  <a:chOff x="4539228" y="395901"/>
                  <a:chExt cx="4873413" cy="892950"/>
                </a:xfrm>
              </p:grpSpPr>
              <p:sp>
                <p:nvSpPr>
                  <p:cNvPr id="32" name="TextBox 31"/>
                  <p:cNvSpPr txBox="1"/>
                  <p:nvPr/>
                </p:nvSpPr>
                <p:spPr>
                  <a:xfrm>
                    <a:off x="4539228" y="395901"/>
                    <a:ext cx="4873413" cy="466087"/>
                  </a:xfrm>
                  <a:prstGeom prst="rect">
                    <a:avLst/>
                  </a:prstGeom>
                  <a:noFill/>
                </p:spPr>
                <p:txBody>
                  <a:bodyPr wrap="none" rtlCol="0">
                    <a:spAutoFit/>
                  </a:bodyPr>
                  <a:lstStyle/>
                  <a:p>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latin typeface="Times New Roman" pitchFamily="18" charset="0"/>
                      <a:cs typeface="Times New Roman" pitchFamily="18" charset="0"/>
                    </a:endParaRPr>
                  </a:p>
                </p:txBody>
              </p:sp>
              <p:sp>
                <p:nvSpPr>
                  <p:cNvPr id="33" name="TextBox 32"/>
                  <p:cNvSpPr txBox="1"/>
                  <p:nvPr/>
                </p:nvSpPr>
                <p:spPr>
                  <a:xfrm>
                    <a:off x="6489451" y="765631"/>
                    <a:ext cx="2261748" cy="523220"/>
                  </a:xfrm>
                  <a:prstGeom prst="rect">
                    <a:avLst/>
                  </a:prstGeom>
                  <a:noFill/>
                </p:spPr>
                <p:txBody>
                  <a:bodyPr wrap="none" rtlCol="0">
                    <a:spAutoFit/>
                  </a:bodyPr>
                  <a:lstStyle/>
                  <a:p>
                    <a:r>
                      <a:rPr lang="en-US" sz="2800" b="1" dirty="0" smtClean="0">
                        <a:solidFill>
                          <a:srgbClr val="FF0066"/>
                        </a:solidFill>
                        <a:latin typeface="Times New Roman" pitchFamily="18" charset="0"/>
                        <a:cs typeface="Times New Roman" pitchFamily="18" charset="0"/>
                      </a:rPr>
                      <a:t>TIẾNG VIỆT</a:t>
                    </a:r>
                    <a:endParaRPr lang="en-US" sz="2800" b="1" dirty="0">
                      <a:solidFill>
                        <a:srgbClr val="FF0066"/>
                      </a:solidFill>
                      <a:latin typeface="Times New Roman" pitchFamily="18" charset="0"/>
                      <a:cs typeface="Times New Roman" pitchFamily="18" charset="0"/>
                    </a:endParaRPr>
                  </a:p>
                </p:txBody>
              </p:sp>
            </p:grpSp>
            <p:cxnSp>
              <p:nvCxnSpPr>
                <p:cNvPr id="31" name="Straight Connector 30"/>
                <p:cNvCxnSpPr/>
                <p:nvPr/>
              </p:nvCxnSpPr>
              <p:spPr>
                <a:xfrm>
                  <a:off x="6676405" y="1122389"/>
                  <a:ext cx="101821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9" name="Text Box 14"/>
              <p:cNvSpPr txBox="1">
                <a:spLocks noChangeArrowheads="1"/>
              </p:cNvSpPr>
              <p:nvPr/>
            </p:nvSpPr>
            <p:spPr bwMode="auto">
              <a:xfrm>
                <a:off x="3781234" y="1066800"/>
                <a:ext cx="7938485" cy="45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ÔN TẬP GIỮA KÌ II(T4)</a:t>
                </a:r>
                <a:endParaRPr lang="en-US" sz="2800" b="1" dirty="0" smtClean="0">
                  <a:solidFill>
                    <a:srgbClr val="0000CC"/>
                  </a:solidFill>
                  <a:latin typeface="Times New Roman" pitchFamily="18" charset="0"/>
                </a:endParaRPr>
              </a:p>
            </p:txBody>
          </p:sp>
        </p:grpSp>
        <p:sp>
          <p:nvSpPr>
            <p:cNvPr id="27" name="TextBox 26"/>
            <p:cNvSpPr txBox="1"/>
            <p:nvPr/>
          </p:nvSpPr>
          <p:spPr>
            <a:xfrm>
              <a:off x="4086034" y="1676400"/>
              <a:ext cx="8090885" cy="523220"/>
            </a:xfrm>
            <a:prstGeom prst="rect">
              <a:avLst/>
            </a:prstGeom>
            <a:noFill/>
          </p:spPr>
          <p:txBody>
            <a:bodyPr wrap="square" rtlCol="0">
              <a:spAutoFit/>
            </a:bodyPr>
            <a:lstStyle/>
            <a:p>
              <a:pPr algn="ctr" eaLnBrk="1" hangingPunct="1">
                <a:spcBef>
                  <a:spcPts val="0"/>
                </a:spcBef>
                <a:defRPr/>
              </a:pPr>
              <a:r>
                <a:rPr lang="en-US" sz="2800" b="1" dirty="0" err="1">
                  <a:solidFill>
                    <a:srgbClr val="0000CC"/>
                  </a:solidFill>
                  <a:latin typeface="Times New Roman" pitchFamily="18" charset="0"/>
                </a:rPr>
                <a:t>Chính</a:t>
              </a:r>
              <a:r>
                <a:rPr lang="en-US" sz="2800" b="1" dirty="0">
                  <a:solidFill>
                    <a:srgbClr val="0000CC"/>
                  </a:solidFill>
                  <a:latin typeface="Times New Roman" pitchFamily="18" charset="0"/>
                </a:rPr>
                <a:t> </a:t>
              </a:r>
              <a:r>
                <a:rPr lang="en-US" sz="2800" b="1" dirty="0" err="1">
                  <a:solidFill>
                    <a:srgbClr val="0000CC"/>
                  </a:solidFill>
                  <a:latin typeface="Times New Roman" pitchFamily="18" charset="0"/>
                </a:rPr>
                <a:t>tả</a:t>
              </a:r>
              <a:r>
                <a:rPr lang="en-US" sz="2800" b="1" dirty="0">
                  <a:solidFill>
                    <a:srgbClr val="0000CC"/>
                  </a:solidFill>
                  <a:latin typeface="Times New Roman" pitchFamily="18" charset="0"/>
                </a:rPr>
                <a:t> (</a:t>
              </a:r>
              <a:r>
                <a:rPr lang="en-US" sz="2800" b="1" dirty="0" err="1">
                  <a:solidFill>
                    <a:srgbClr val="0000CC"/>
                  </a:solidFill>
                  <a:latin typeface="Times New Roman" pitchFamily="18" charset="0"/>
                </a:rPr>
                <a:t>Nghe</a:t>
              </a:r>
              <a:r>
                <a:rPr lang="en-US" sz="2800" b="1" dirty="0">
                  <a:solidFill>
                    <a:srgbClr val="0000CC"/>
                  </a:solidFill>
                  <a:latin typeface="Times New Roman" pitchFamily="18" charset="0"/>
                </a:rPr>
                <a:t> – </a:t>
              </a:r>
              <a:r>
                <a:rPr lang="en-US" sz="2800" b="1" dirty="0" err="1">
                  <a:solidFill>
                    <a:srgbClr val="0000CC"/>
                  </a:solidFill>
                  <a:latin typeface="Times New Roman" pitchFamily="18" charset="0"/>
                </a:rPr>
                <a:t>viết</a:t>
              </a:r>
              <a:r>
                <a:rPr lang="en-US" sz="2800" b="1" dirty="0">
                  <a:solidFill>
                    <a:srgbClr val="0000CC"/>
                  </a:solidFill>
                  <a:latin typeface="Times New Roman" pitchFamily="18" charset="0"/>
                </a:rPr>
                <a:t>: </a:t>
              </a:r>
              <a:r>
                <a:rPr lang="en-US" sz="2800" b="1" dirty="0" smtClean="0">
                  <a:solidFill>
                    <a:srgbClr val="0000CC"/>
                  </a:solidFill>
                  <a:latin typeface="Times New Roman" pitchFamily="18" charset="0"/>
                </a:rPr>
                <a:t>BẦU TRỜI NGOÀI CỬA SỔ</a:t>
              </a:r>
              <a:endParaRPr lang="en-US" sz="2800" b="1" dirty="0">
                <a:solidFill>
                  <a:srgbClr val="0000CC"/>
                </a:solidFill>
                <a:latin typeface="Times New Roman" pitchFamily="18" charset="0"/>
              </a:endParaRPr>
            </a:p>
          </p:txBody>
        </p:sp>
      </p:grpSp>
    </p:spTree>
    <p:extLst>
      <p:ext uri="{BB962C8B-B14F-4D97-AF65-F5344CB8AC3E}">
        <p14:creationId xmlns:p14="http://schemas.microsoft.com/office/powerpoint/2010/main" val="189696756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(T4)</a:t>
              </a:r>
            </a:p>
          </p:txBody>
        </p:sp>
      </p:grpSp>
      <p:sp>
        <p:nvSpPr>
          <p:cNvPr id="2" name="Rectangle 1"/>
          <p:cNvSpPr/>
          <p:nvPr/>
        </p:nvSpPr>
        <p:spPr>
          <a:xfrm>
            <a:off x="1563435" y="2751892"/>
            <a:ext cx="13966284" cy="1261884"/>
          </a:xfrm>
          <a:prstGeom prst="rect">
            <a:avLst/>
          </a:prstGeom>
        </p:spPr>
        <p:txBody>
          <a:bodyPr wrap="square">
            <a:spAutoFit/>
          </a:bodyPr>
          <a:lstStyle/>
          <a:p>
            <a:pPr algn="just"/>
            <a:r>
              <a:rPr lang="en-US" sz="3800" b="1" dirty="0" err="1" smtClean="0">
                <a:solidFill>
                  <a:srgbClr val="0000CC"/>
                </a:solidFill>
                <a:latin typeface="Times New Roman" pitchFamily="18" charset="0"/>
                <a:cs typeface="Times New Roman" pitchFamily="18" charset="0"/>
              </a:rPr>
              <a:t>Đọc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một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đoạn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văn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đoạn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thơ</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khoảng</a:t>
            </a:r>
            <a:r>
              <a:rPr lang="en-US" sz="3800" b="1" dirty="0" smtClean="0">
                <a:solidFill>
                  <a:srgbClr val="0000CC"/>
                </a:solidFill>
                <a:latin typeface="Times New Roman" pitchFamily="18" charset="0"/>
                <a:cs typeface="Times New Roman" pitchFamily="18" charset="0"/>
              </a:rPr>
              <a:t> 70-75 </a:t>
            </a:r>
            <a:r>
              <a:rPr lang="en-US" sz="3800" b="1" dirty="0" err="1" smtClean="0">
                <a:solidFill>
                  <a:srgbClr val="0000CC"/>
                </a:solidFill>
                <a:latin typeface="Times New Roman" pitchFamily="18" charset="0"/>
                <a:cs typeface="Times New Roman" pitchFamily="18" charset="0"/>
              </a:rPr>
              <a:t>tiếng</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hoặc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đọc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thuộc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lòng</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một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đoạn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thơ</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thơ</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đã</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học</a:t>
            </a:r>
            <a:endParaRPr lang="en-US" sz="38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05000"/>
            <a:ext cx="11430000" cy="646331"/>
            <a:chOff x="1508919" y="1888664"/>
            <a:chExt cx="10183091" cy="646331"/>
          </a:xfrm>
        </p:grpSpPr>
        <p:sp>
          <p:nvSpPr>
            <p:cNvPr id="20" name="Rectangle 19"/>
            <p:cNvSpPr/>
            <p:nvPr/>
          </p:nvSpPr>
          <p:spPr>
            <a:xfrm>
              <a:off x="1508919"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1. </a:t>
              </a:r>
              <a:r>
                <a:rPr lang="en-US" sz="3600" b="1" dirty="0" err="1" smtClean="0">
                  <a:solidFill>
                    <a:srgbClr val="FF0066"/>
                  </a:solidFill>
                  <a:latin typeface="Times New Roman" pitchFamily="18" charset="0"/>
                  <a:cs typeface="Times New Roman" pitchFamily="18" charset="0"/>
                </a:rPr>
                <a:t>Ôn</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luyện</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tập</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đọc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và</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học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thuộc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lòng</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6418858"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solidFill>
                <a:srgbClr val="000000"/>
              </a:solidFill>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3</a:t>
            </a:r>
          </a:p>
        </p:txBody>
      </p:sp>
      <p:sp>
        <p:nvSpPr>
          <p:cNvPr id="5134" name="Rectangle 1"/>
          <p:cNvSpPr>
            <a:spLocks noChangeArrowheads="1"/>
          </p:cNvSpPr>
          <p:nvPr/>
        </p:nvSpPr>
        <p:spPr bwMode="auto">
          <a:xfrm>
            <a:off x="1195317" y="266701"/>
            <a:ext cx="14674406"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Bài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Những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tấm</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chân</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tình</a:t>
            </a:r>
            <a:r>
              <a:rPr lang="en-US" altLang="en-US" sz="4400" b="1" dirty="0" smtClean="0">
                <a:solidFill>
                  <a:srgbClr val="0000FF"/>
                </a:solidFill>
                <a:latin typeface="Times New Roman" pitchFamily="18" charset="0"/>
                <a:cs typeface="Times New Roman" pitchFamily="18" charset="0"/>
              </a:rPr>
              <a:t>(</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35)</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063575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5134"/>
                                        </p:tgtEl>
                                        <p:attrNameLst>
                                          <p:attrName>style.visibility</p:attrName>
                                        </p:attrNameLst>
                                      </p:cBhvr>
                                      <p:to>
                                        <p:strVal val="visible"/>
                                      </p:to>
                                    </p:set>
                                    <p:anim calcmode="lin" valueType="num">
                                      <p:cBhvr additive="base">
                                        <p:cTn id="111" dur="500" fill="hold"/>
                                        <p:tgtEl>
                                          <p:spTgt spid="5134"/>
                                        </p:tgtEl>
                                        <p:attrNameLst>
                                          <p:attrName>ppt_x</p:attrName>
                                        </p:attrNameLst>
                                      </p:cBhvr>
                                      <p:tavLst>
                                        <p:tav tm="0">
                                          <p:val>
                                            <p:strVal val="#ppt_x"/>
                                          </p:val>
                                        </p:tav>
                                        <p:tav tm="100000">
                                          <p:val>
                                            <p:strVal val="#ppt_x"/>
                                          </p:val>
                                        </p:tav>
                                      </p:tavLst>
                                    </p:anim>
                                    <p:anim calcmode="lin" valueType="num">
                                      <p:cBhvr additive="base">
                                        <p:cTn id="112" dur="500" fill="hold"/>
                                        <p:tgtEl>
                                          <p:spTgt spid="5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51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solidFill>
                <a:srgbClr val="000000"/>
              </a:solidFill>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1</a:t>
            </a:r>
          </a:p>
        </p:txBody>
      </p:sp>
      <p:sp>
        <p:nvSpPr>
          <p:cNvPr id="5134" name="Rectangle 1"/>
          <p:cNvSpPr>
            <a:spLocks noChangeArrowheads="1"/>
          </p:cNvSpPr>
          <p:nvPr/>
        </p:nvSpPr>
        <p:spPr bwMode="auto">
          <a:xfrm>
            <a:off x="1195317" y="266701"/>
            <a:ext cx="14674406"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Trận</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bóng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dưới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lòng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đường</a:t>
            </a:r>
            <a:r>
              <a:rPr lang="en-US" altLang="en-US" sz="4400" b="1" dirty="0" smtClean="0">
                <a:solidFill>
                  <a:srgbClr val="0000FF"/>
                </a:solidFill>
                <a:latin typeface="Times New Roman" pitchFamily="18" charset="0"/>
                <a:cs typeface="Times New Roman" pitchFamily="18" charset="0"/>
              </a:rPr>
              <a:t>(</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a:solidFill>
                  <a:srgbClr val="0000FF"/>
                </a:solidFill>
                <a:latin typeface="Times New Roman" pitchFamily="18" charset="0"/>
                <a:cs typeface="Times New Roman" pitchFamily="18" charset="0"/>
              </a:rPr>
              <a:t>trang</a:t>
            </a:r>
            <a:r>
              <a:rPr lang="en-US" altLang="en-US" sz="4400" b="1" dirty="0">
                <a:solidFill>
                  <a:srgbClr val="0000FF"/>
                </a:solidFill>
                <a:latin typeface="Times New Roman" pitchFamily="18" charset="0"/>
                <a:cs typeface="Times New Roman" pitchFamily="18" charset="0"/>
              </a:rPr>
              <a:t> </a:t>
            </a:r>
            <a:r>
              <a:rPr lang="en-US" altLang="en-US" sz="4400" b="1" dirty="0" smtClean="0">
                <a:solidFill>
                  <a:srgbClr val="0000FF"/>
                </a:solidFill>
                <a:latin typeface="Times New Roman" pitchFamily="18" charset="0"/>
                <a:cs typeface="Times New Roman" pitchFamily="18" charset="0"/>
              </a:rPr>
              <a:t>38)</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25490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5134"/>
                                        </p:tgtEl>
                                        <p:attrNameLst>
                                          <p:attrName>style.visibility</p:attrName>
                                        </p:attrNameLst>
                                      </p:cBhvr>
                                      <p:to>
                                        <p:strVal val="visible"/>
                                      </p:to>
                                    </p:set>
                                    <p:anim calcmode="lin" valueType="num">
                                      <p:cBhvr additive="base">
                                        <p:cTn id="111" dur="500" fill="hold"/>
                                        <p:tgtEl>
                                          <p:spTgt spid="5134"/>
                                        </p:tgtEl>
                                        <p:attrNameLst>
                                          <p:attrName>ppt_x</p:attrName>
                                        </p:attrNameLst>
                                      </p:cBhvr>
                                      <p:tavLst>
                                        <p:tav tm="0">
                                          <p:val>
                                            <p:strVal val="#ppt_x"/>
                                          </p:val>
                                        </p:tav>
                                        <p:tav tm="100000">
                                          <p:val>
                                            <p:strVal val="#ppt_x"/>
                                          </p:val>
                                        </p:tav>
                                      </p:tavLst>
                                    </p:anim>
                                    <p:anim calcmode="lin" valueType="num">
                                      <p:cBhvr additive="base">
                                        <p:cTn id="112" dur="500" fill="hold"/>
                                        <p:tgtEl>
                                          <p:spTgt spid="5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51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2</a:t>
            </a:r>
          </a:p>
        </p:txBody>
      </p:sp>
      <p:sp>
        <p:nvSpPr>
          <p:cNvPr id="8206" name="Rectangle 1"/>
          <p:cNvSpPr>
            <a:spLocks noChangeArrowheads="1"/>
          </p:cNvSpPr>
          <p:nvPr/>
        </p:nvSpPr>
        <p:spPr bwMode="auto">
          <a:xfrm>
            <a:off x="853393" y="129118"/>
            <a:ext cx="15462806"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Phố</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Phường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Hà</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Nội</a:t>
            </a:r>
            <a:r>
              <a:rPr lang="en-US" altLang="en-US" sz="4400" b="1" dirty="0" smtClean="0">
                <a:solidFill>
                  <a:srgbClr val="0000FF"/>
                </a:solidFill>
                <a:latin typeface="Times New Roman" pitchFamily="18" charset="0"/>
                <a:cs typeface="Times New Roman" pitchFamily="18" charset="0"/>
              </a:rPr>
              <a:t> (8 </a:t>
            </a:r>
            <a:r>
              <a:rPr lang="en-US" altLang="en-US" sz="4400" b="1" dirty="0" err="1" smtClean="0">
                <a:solidFill>
                  <a:srgbClr val="0000FF"/>
                </a:solidFill>
                <a:latin typeface="Times New Roman" pitchFamily="18" charset="0"/>
                <a:cs typeface="Times New Roman" pitchFamily="18" charset="0"/>
              </a:rPr>
              <a:t>dòng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thơ</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đầu</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32)</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927439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8206"/>
                                        </p:tgtEl>
                                        <p:attrNameLst>
                                          <p:attrName>style.visibility</p:attrName>
                                        </p:attrNameLst>
                                      </p:cBhvr>
                                      <p:to>
                                        <p:strVal val="visible"/>
                                      </p:to>
                                    </p:set>
                                    <p:animEffect transition="in" filter="wipe(down)">
                                      <p:cBhvr>
                                        <p:cTn id="111" dur="500"/>
                                        <p:tgtEl>
                                          <p:spTgt spid="8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820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4</a:t>
            </a:r>
          </a:p>
        </p:txBody>
      </p:sp>
      <p:sp>
        <p:nvSpPr>
          <p:cNvPr id="11278" name="Rectangle 1"/>
          <p:cNvSpPr>
            <a:spLocks noChangeArrowheads="1"/>
          </p:cNvSpPr>
          <p:nvPr/>
        </p:nvSpPr>
        <p:spPr bwMode="auto">
          <a:xfrm>
            <a:off x="542555" y="239185"/>
            <a:ext cx="15327167" cy="150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smtClean="0">
                <a:solidFill>
                  <a:srgbClr val="0000FF"/>
                </a:solidFill>
                <a:latin typeface="Times New Roman" pitchFamily="18" charset="0"/>
                <a:cs typeface="Times New Roman" pitchFamily="18" charset="0"/>
              </a:rPr>
              <a:t>Con </a:t>
            </a:r>
            <a:r>
              <a:rPr lang="en-US" altLang="en-US" sz="4400" b="1" dirty="0" err="1" smtClean="0">
                <a:solidFill>
                  <a:srgbClr val="0000FF"/>
                </a:solidFill>
                <a:latin typeface="Times New Roman" pitchFamily="18" charset="0"/>
                <a:cs typeface="Times New Roman" pitchFamily="18" charset="0"/>
              </a:rPr>
              <a:t>kênh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xanh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xanh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giữa</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lòng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thành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phố</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1, 2 </a:t>
            </a:r>
            <a:r>
              <a:rPr lang="en-US" altLang="en-US" sz="4400" b="1" dirty="0" err="1">
                <a:solidFill>
                  <a:srgbClr val="0000FF"/>
                </a:solidFill>
                <a:latin typeface="Times New Roman" pitchFamily="18" charset="0"/>
                <a:cs typeface="Times New Roman" pitchFamily="18" charset="0"/>
              </a:rPr>
              <a:t>trang</a:t>
            </a:r>
            <a:r>
              <a:rPr lang="en-US" altLang="en-US" sz="4400" b="1" dirty="0">
                <a:solidFill>
                  <a:srgbClr val="0000FF"/>
                </a:solidFill>
                <a:latin typeface="Times New Roman" pitchFamily="18" charset="0"/>
                <a:cs typeface="Times New Roman" pitchFamily="18" charset="0"/>
              </a:rPr>
              <a:t> </a:t>
            </a:r>
            <a:r>
              <a:rPr lang="en-US" altLang="en-US" sz="4400" b="1" dirty="0" smtClean="0">
                <a:solidFill>
                  <a:srgbClr val="0000FF"/>
                </a:solidFill>
                <a:latin typeface="Times New Roman" pitchFamily="18" charset="0"/>
                <a:cs typeface="Times New Roman" pitchFamily="18" charset="0"/>
              </a:rPr>
              <a:t>41 </a:t>
            </a:r>
            <a:r>
              <a:rPr lang="en-US" altLang="en-US" sz="4400" b="1"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54693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11278"/>
                                        </p:tgtEl>
                                        <p:attrNameLst>
                                          <p:attrName>style.visibility</p:attrName>
                                        </p:attrNameLst>
                                      </p:cBhvr>
                                      <p:to>
                                        <p:strVal val="visible"/>
                                      </p:to>
                                    </p:set>
                                    <p:animEffect transition="in" filter="fade">
                                      <p:cBhvr>
                                        <p:cTn id="111"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12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367368"/>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smtClean="0">
                <a:solidFill>
                  <a:srgbClr val="FFFF00"/>
                </a:solidFill>
                <a:latin typeface="Arial" pitchFamily="34" charset="0"/>
              </a:rPr>
              <a:t>0 </a:t>
            </a:r>
            <a:endParaRPr lang="en-US" altLang="en-US" sz="3800" b="1" dirty="0">
              <a:solidFill>
                <a:srgbClr val="FFFF00"/>
              </a:solidFill>
              <a:latin typeface="Arial" pitchFamily="34" charset="0"/>
            </a:endParaRP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dirty="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8</a:t>
            </a:r>
          </a:p>
        </p:txBody>
      </p:sp>
      <p:sp>
        <p:nvSpPr>
          <p:cNvPr id="12302" name="Rectangle 1"/>
          <p:cNvSpPr>
            <a:spLocks noChangeArrowheads="1"/>
          </p:cNvSpPr>
          <p:nvPr/>
        </p:nvSpPr>
        <p:spPr bwMode="auto">
          <a:xfrm>
            <a:off x="542555" y="239185"/>
            <a:ext cx="15327167"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Bài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Rừng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gỗ</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quý</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46 </a:t>
            </a:r>
            <a:r>
              <a:rPr lang="en-US" altLang="en-US" sz="4400" b="1"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1564867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2302"/>
                                        </p:tgtEl>
                                        <p:attrNameLst>
                                          <p:attrName>style.visibility</p:attrName>
                                        </p:attrNameLst>
                                      </p:cBhvr>
                                      <p:to>
                                        <p:strVal val="visible"/>
                                      </p:to>
                                    </p:set>
                                    <p:animEffect transition="in" filter="circle(in)">
                                      <p:cBhvr>
                                        <p:cTn id="111"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6</a:t>
            </a:r>
          </a:p>
        </p:txBody>
      </p:sp>
      <p:sp>
        <p:nvSpPr>
          <p:cNvPr id="12302" name="Rectangle 1"/>
          <p:cNvSpPr>
            <a:spLocks noChangeArrowheads="1"/>
          </p:cNvSpPr>
          <p:nvPr/>
        </p:nvSpPr>
        <p:spPr bwMode="auto">
          <a:xfrm>
            <a:off x="542555" y="239185"/>
            <a:ext cx="15327167"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Bên</a:t>
            </a:r>
            <a:r>
              <a:rPr lang="en-US" altLang="en-US" sz="4400" b="1" dirty="0" smtClean="0">
                <a:solidFill>
                  <a:srgbClr val="0000FF"/>
                </a:solidFill>
                <a:latin typeface="Times New Roman" pitchFamily="18" charset="0"/>
                <a:cs typeface="Times New Roman" pitchFamily="18" charset="0"/>
              </a:rPr>
              <a:t> ô </a:t>
            </a:r>
            <a:r>
              <a:rPr lang="en-US" altLang="en-US" sz="4400" b="1" dirty="0" err="1" smtClean="0">
                <a:solidFill>
                  <a:srgbClr val="0000FF"/>
                </a:solidFill>
                <a:latin typeface="Times New Roman" pitchFamily="18" charset="0"/>
                <a:cs typeface="Times New Roman" pitchFamily="18" charset="0"/>
              </a:rPr>
              <a:t>cửa</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đá</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Khổ</a:t>
            </a:r>
            <a:r>
              <a:rPr lang="en-US" altLang="en-US" sz="4400" b="1" dirty="0" smtClean="0">
                <a:solidFill>
                  <a:srgbClr val="0000FF"/>
                </a:solidFill>
                <a:latin typeface="Times New Roman" pitchFamily="18" charset="0"/>
                <a:cs typeface="Times New Roman" pitchFamily="18" charset="0"/>
              </a:rPr>
              <a:t> 1, 2, 3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49)</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47602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2302"/>
                                        </p:tgtEl>
                                        <p:attrNameLst>
                                          <p:attrName>style.visibility</p:attrName>
                                        </p:attrNameLst>
                                      </p:cBhvr>
                                      <p:to>
                                        <p:strVal val="visible"/>
                                      </p:to>
                                    </p:set>
                                    <p:animEffect transition="in" filter="circle(in)">
                                      <p:cBhvr>
                                        <p:cTn id="111"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7</a:t>
            </a:r>
          </a:p>
        </p:txBody>
      </p:sp>
      <p:sp>
        <p:nvSpPr>
          <p:cNvPr id="12302" name="Rectangle 1"/>
          <p:cNvSpPr>
            <a:spLocks noChangeArrowheads="1"/>
          </p:cNvSpPr>
          <p:nvPr/>
        </p:nvSpPr>
        <p:spPr bwMode="auto">
          <a:xfrm>
            <a:off x="542555" y="239185"/>
            <a:ext cx="15327167"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Hội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đua</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ghe</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ngo</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51)</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234935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2302"/>
                                        </p:tgtEl>
                                        <p:attrNameLst>
                                          <p:attrName>style.visibility</p:attrName>
                                        </p:attrNameLst>
                                      </p:cBhvr>
                                      <p:to>
                                        <p:strVal val="visible"/>
                                      </p:to>
                                    </p:set>
                                    <p:animEffect transition="in" filter="circle(in)">
                                      <p:cBhvr>
                                        <p:cTn id="111"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10113</TotalTime>
  <Words>798</Words>
  <Application>Microsoft Office PowerPoint</Application>
  <PresentationFormat>Custom</PresentationFormat>
  <Paragraphs>160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HUONG</cp:lastModifiedBy>
  <cp:revision>1143</cp:revision>
  <dcterms:created xsi:type="dcterms:W3CDTF">2008-09-09T22:52:10Z</dcterms:created>
  <dcterms:modified xsi:type="dcterms:W3CDTF">2022-08-27T02:49:22Z</dcterms:modified>
</cp:coreProperties>
</file>