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6"/>
  </p:notesMasterIdLst>
  <p:sldIdLst>
    <p:sldId id="257" r:id="rId2"/>
    <p:sldId id="259" r:id="rId3"/>
    <p:sldId id="261" r:id="rId4"/>
    <p:sldId id="262" r:id="rId5"/>
    <p:sldId id="260" r:id="rId6"/>
    <p:sldId id="266" r:id="rId7"/>
    <p:sldId id="267" r:id="rId8"/>
    <p:sldId id="265" r:id="rId9"/>
    <p:sldId id="264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3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46818-C062-4477-ACA7-AB1A6511EEB0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1AB6C-4BA2-42E1-9EB4-E048AFA116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Thường thức mĩ thuật</a:t>
            </a: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7691-7DC3-4389-A49A-F286D2402CDD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1380-9064-4AD0-83DB-8BF144668A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7691-7DC3-4389-A49A-F286D2402CDD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1380-9064-4AD0-83DB-8BF144668A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7691-7DC3-4389-A49A-F286D2402CDD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1380-9064-4AD0-83DB-8BF144668A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029D3-8CB1-41A6-BAE3-8AF3CCBD3927}" type="datetime1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E2DFC-01EE-4F0C-BCA6-989434E934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7691-7DC3-4389-A49A-F286D2402CDD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1380-9064-4AD0-83DB-8BF144668A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7691-7DC3-4389-A49A-F286D2402CDD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1380-9064-4AD0-83DB-8BF144668A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7691-7DC3-4389-A49A-F286D2402CDD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1380-9064-4AD0-83DB-8BF144668A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7691-7DC3-4389-A49A-F286D2402CDD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1380-9064-4AD0-83DB-8BF144668A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7691-7DC3-4389-A49A-F286D2402CDD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1380-9064-4AD0-83DB-8BF144668A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7691-7DC3-4389-A49A-F286D2402CDD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1380-9064-4AD0-83DB-8BF144668A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7691-7DC3-4389-A49A-F286D2402CDD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1380-9064-4AD0-83DB-8BF144668A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A7691-7DC3-4389-A49A-F286D2402CDD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E971380-9064-4AD0-83DB-8BF144668A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C7A7691-7DC3-4389-A49A-F286D2402CDD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E971380-9064-4AD0-83DB-8BF144668AE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B89919-B5AA-415D-B95F-8CAC0F74BEEB}" type="slidenum">
              <a:rPr lang="en-US"/>
              <a:pPr>
                <a:defRPr/>
              </a:pPr>
              <a:t>1</a:t>
            </a:fld>
            <a:endParaRPr lang="en-US"/>
          </a:p>
        </p:txBody>
      </p:sp>
      <p:pic>
        <p:nvPicPr>
          <p:cNvPr id="3075" name="Picture 9" descr="An tuong Mat troi moc"/>
          <p:cNvPicPr>
            <a:picLocks noChangeAspect="1" noChangeArrowheads="1"/>
          </p:cNvPicPr>
          <p:nvPr/>
        </p:nvPicPr>
        <p:blipFill>
          <a:blip r:embed="rId3">
            <a:lum bright="2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1295400" y="1416050"/>
            <a:ext cx="6553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CHỦ ĐỀ 8</a:t>
            </a:r>
            <a:r>
              <a:rPr lang="en-US" sz="3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: (</a:t>
            </a:r>
            <a:r>
              <a:rPr lang="en-US" sz="36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tiết</a:t>
            </a:r>
            <a:r>
              <a:rPr lang="en-US" sz="3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2)</a:t>
            </a:r>
            <a:endParaRPr lang="en-US" sz="36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0" y="2420938"/>
            <a:ext cx="9144000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SƠ LƯỢC VỀ MĨ THUẬT  PHƯƠNG TÂY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TỪ CUỐI THẾ KỈ XIX ĐẾN THẾ KỈ XX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4" grpId="0"/>
      <p:bldP spid="3175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2779C2-4E09-4167-8CCC-C07B8657CF3D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2438400" y="76200"/>
            <a:ext cx="5029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6600"/>
                </a:solidFill>
                <a:latin typeface="Times New Roman" pitchFamily="18" charset="0"/>
              </a:rPr>
              <a:t>Những tác phẩm tiêu biểu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33400" y="1066800"/>
            <a:ext cx="3505200" cy="5641726"/>
            <a:chOff x="432" y="624"/>
            <a:chExt cx="2316" cy="3669"/>
          </a:xfrm>
        </p:grpSpPr>
        <p:pic>
          <p:nvPicPr>
            <p:cNvPr id="16392" name="Picture 6" descr="A_EAR296"/>
            <p:cNvPicPr>
              <a:picLocks noChangeAspect="1" noChangeArrowheads="1"/>
            </p:cNvPicPr>
            <p:nvPr/>
          </p:nvPicPr>
          <p:blipFill>
            <a:blip r:embed="rId2">
              <a:lum bright="12000"/>
            </a:blip>
            <a:srcRect/>
            <a:stretch>
              <a:fillRect/>
            </a:stretch>
          </p:blipFill>
          <p:spPr bwMode="auto">
            <a:xfrm>
              <a:off x="432" y="624"/>
              <a:ext cx="2316" cy="2976"/>
            </a:xfrm>
            <a:prstGeom prst="rect">
              <a:avLst/>
            </a:prstGeom>
            <a:noFill/>
            <a:ln w="76200" cmpd="tri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6393" name="Text Box 7"/>
            <p:cNvSpPr txBox="1">
              <a:spLocks noChangeArrowheads="1"/>
            </p:cNvSpPr>
            <p:nvPr/>
          </p:nvSpPr>
          <p:spPr bwMode="auto">
            <a:xfrm>
              <a:off x="576" y="3753"/>
              <a:ext cx="2159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dirty="0" err="1">
                  <a:solidFill>
                    <a:schemeClr val="bg2">
                      <a:lumMod val="10000"/>
                    </a:schemeClr>
                  </a:solidFill>
                </a:rPr>
                <a:t>Bán</a:t>
              </a:r>
              <a:r>
                <a:rPr lang="en-US" sz="2400" dirty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2">
                      <a:lumMod val="10000"/>
                    </a:schemeClr>
                  </a:solidFill>
                </a:rPr>
                <a:t>khoả</a:t>
              </a:r>
              <a:r>
                <a:rPr lang="en-US" sz="2400" dirty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2">
                      <a:lumMod val="10000"/>
                    </a:schemeClr>
                  </a:solidFill>
                </a:rPr>
                <a:t>thân</a:t>
              </a:r>
              <a:r>
                <a:rPr lang="en-US" sz="2400" dirty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  <a:r>
                <a:rPr lang="en-US" sz="2400" i="1" dirty="0" err="1">
                  <a:solidFill>
                    <a:schemeClr val="bg2">
                      <a:lumMod val="10000"/>
                    </a:schemeClr>
                  </a:solidFill>
                </a:rPr>
                <a:t>của</a:t>
              </a:r>
              <a:r>
                <a:rPr lang="en-US" sz="2400" i="1" dirty="0">
                  <a:solidFill>
                    <a:schemeClr val="bg2">
                      <a:lumMod val="10000"/>
                    </a:schemeClr>
                  </a:solidFill>
                </a:rPr>
                <a:t>  </a:t>
              </a:r>
              <a:r>
                <a:rPr lang="en-US" sz="2400" i="1" dirty="0" err="1">
                  <a:solidFill>
                    <a:schemeClr val="bg2">
                      <a:lumMod val="10000"/>
                    </a:schemeClr>
                  </a:solidFill>
                </a:rPr>
                <a:t>Rơ-noa</a:t>
              </a:r>
              <a:endParaRPr lang="en-US" sz="2400" i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495800" y="1093788"/>
            <a:ext cx="4343400" cy="5250798"/>
            <a:chOff x="2976" y="629"/>
            <a:chExt cx="2256" cy="3098"/>
          </a:xfrm>
        </p:grpSpPr>
        <p:pic>
          <p:nvPicPr>
            <p:cNvPr id="16390" name="Picture 5" descr="A_EAR2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44" y="629"/>
              <a:ext cx="1892" cy="2708"/>
            </a:xfrm>
            <a:prstGeom prst="rect">
              <a:avLst/>
            </a:prstGeom>
            <a:noFill/>
            <a:ln w="76200" cmpd="tri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6391" name="Text Box 8"/>
            <p:cNvSpPr txBox="1">
              <a:spLocks noChangeArrowheads="1"/>
            </p:cNvSpPr>
            <p:nvPr/>
          </p:nvSpPr>
          <p:spPr bwMode="auto">
            <a:xfrm>
              <a:off x="2976" y="3455"/>
              <a:ext cx="2256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dirty="0" err="1">
                  <a:solidFill>
                    <a:schemeClr val="bg2">
                      <a:lumMod val="10000"/>
                    </a:schemeClr>
                  </a:solidFill>
                </a:rPr>
                <a:t>Nhà</a:t>
              </a:r>
              <a:r>
                <a:rPr lang="en-US" sz="2400" dirty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2">
                      <a:lumMod val="10000"/>
                    </a:schemeClr>
                  </a:solidFill>
                </a:rPr>
                <a:t>thờ</a:t>
              </a:r>
              <a:r>
                <a:rPr lang="en-US" sz="2400" dirty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bg2">
                      <a:lumMod val="10000"/>
                    </a:schemeClr>
                  </a:solidFill>
                </a:rPr>
                <a:t>lớn</a:t>
              </a:r>
              <a:r>
                <a:rPr lang="en-US" sz="2400" dirty="0">
                  <a:solidFill>
                    <a:schemeClr val="bg2">
                      <a:lumMod val="10000"/>
                    </a:schemeClr>
                  </a:solidFill>
                </a:rPr>
                <a:t>  </a:t>
              </a:r>
              <a:r>
                <a:rPr lang="en-US" sz="2400" dirty="0" err="1">
                  <a:solidFill>
                    <a:schemeClr val="bg2">
                      <a:lumMod val="10000"/>
                    </a:schemeClr>
                  </a:solidFill>
                </a:rPr>
                <a:t>Ru-văng</a:t>
              </a:r>
              <a:r>
                <a:rPr lang="en-US" sz="2400" dirty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  <a:r>
                <a:rPr lang="en-US" sz="2400" i="1" dirty="0" err="1">
                  <a:solidFill>
                    <a:schemeClr val="bg2">
                      <a:lumMod val="10000"/>
                    </a:schemeClr>
                  </a:solidFill>
                </a:rPr>
                <a:t>của</a:t>
              </a:r>
              <a:r>
                <a:rPr lang="en-US" sz="2400" i="1" dirty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  <a:r>
                <a:rPr lang="en-US" sz="2400" i="1" dirty="0" err="1">
                  <a:solidFill>
                    <a:schemeClr val="bg2">
                      <a:lumMod val="10000"/>
                    </a:schemeClr>
                  </a:solidFill>
                </a:rPr>
                <a:t>Mô</a:t>
              </a:r>
              <a:r>
                <a:rPr lang="en-US" sz="2400" i="1" dirty="0">
                  <a:solidFill>
                    <a:schemeClr val="bg2">
                      <a:lumMod val="10000"/>
                    </a:schemeClr>
                  </a:solidFill>
                </a:rPr>
                <a:t>- </a:t>
              </a:r>
              <a:r>
                <a:rPr lang="en-US" sz="2400" i="1" dirty="0" err="1">
                  <a:solidFill>
                    <a:schemeClr val="bg2">
                      <a:lumMod val="10000"/>
                    </a:schemeClr>
                  </a:solidFill>
                </a:rPr>
                <a:t>nê</a:t>
              </a:r>
              <a:endParaRPr lang="en-US" sz="2400" i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632F7C-43C5-401B-A1F0-290B2AF29140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152400" y="152400"/>
            <a:ext cx="533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sng">
                <a:solidFill>
                  <a:srgbClr val="FF6600"/>
                </a:solidFill>
                <a:latin typeface="Times New Roman" pitchFamily="18" charset="0"/>
              </a:rPr>
              <a:t>Những tác phẩm tiêu biểu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697538" y="838200"/>
            <a:ext cx="3141662" cy="5969001"/>
            <a:chOff x="3493" y="576"/>
            <a:chExt cx="1979" cy="3760"/>
          </a:xfrm>
        </p:grpSpPr>
        <p:pic>
          <p:nvPicPr>
            <p:cNvPr id="17416" name="Picture 5" descr="A_EAR21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93" y="576"/>
              <a:ext cx="1979" cy="3058"/>
            </a:xfrm>
            <a:prstGeom prst="rect">
              <a:avLst/>
            </a:prstGeom>
            <a:noFill/>
            <a:ln w="76200" cmpd="tri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7417" name="Text Box 10"/>
            <p:cNvSpPr txBox="1">
              <a:spLocks noChangeArrowheads="1"/>
            </p:cNvSpPr>
            <p:nvPr/>
          </p:nvSpPr>
          <p:spPr bwMode="auto">
            <a:xfrm>
              <a:off x="3744" y="3696"/>
              <a:ext cx="1488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dirty="0" err="1">
                  <a:solidFill>
                    <a:schemeClr val="tx2">
                      <a:lumMod val="75000"/>
                    </a:schemeClr>
                  </a:solidFill>
                </a:rPr>
                <a:t>Ngôi</a:t>
              </a:r>
              <a:r>
                <a:rPr lang="en-US" sz="2400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2">
                      <a:lumMod val="75000"/>
                    </a:schemeClr>
                  </a:solidFill>
                </a:rPr>
                <a:t>sao</a:t>
              </a:r>
              <a:endParaRPr lang="en-US" sz="2400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2400" i="1" dirty="0" err="1">
                  <a:solidFill>
                    <a:schemeClr val="tx2">
                      <a:lumMod val="75000"/>
                    </a:schemeClr>
                  </a:solidFill>
                </a:rPr>
                <a:t>của</a:t>
              </a:r>
              <a:r>
                <a:rPr lang="en-US" sz="2400" i="1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sz="2400" i="1" dirty="0" err="1">
                  <a:solidFill>
                    <a:schemeClr val="tx2">
                      <a:lumMod val="75000"/>
                    </a:schemeClr>
                  </a:solidFill>
                </a:rPr>
                <a:t>Đờ-ga</a:t>
              </a:r>
              <a:endParaRPr lang="en-US" sz="2400" i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52400" y="1477963"/>
            <a:ext cx="5257800" cy="5006974"/>
            <a:chOff x="96" y="931"/>
            <a:chExt cx="3312" cy="3154"/>
          </a:xfrm>
        </p:grpSpPr>
        <p:sp>
          <p:nvSpPr>
            <p:cNvPr id="17414" name="Text Box 9"/>
            <p:cNvSpPr txBox="1">
              <a:spLocks noChangeArrowheads="1"/>
            </p:cNvSpPr>
            <p:nvPr/>
          </p:nvSpPr>
          <p:spPr bwMode="auto">
            <a:xfrm>
              <a:off x="738" y="3562"/>
              <a:ext cx="2112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dirty="0" err="1">
                  <a:solidFill>
                    <a:schemeClr val="tx2">
                      <a:lumMod val="75000"/>
                    </a:schemeClr>
                  </a:solidFill>
                </a:rPr>
                <a:t>Bữa</a:t>
              </a:r>
              <a:r>
                <a:rPr lang="en-US" sz="2400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2">
                      <a:lumMod val="75000"/>
                    </a:schemeClr>
                  </a:solidFill>
                </a:rPr>
                <a:t>ăn</a:t>
              </a:r>
              <a:r>
                <a:rPr lang="en-US" sz="2400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2">
                      <a:lumMod val="75000"/>
                    </a:schemeClr>
                  </a:solidFill>
                </a:rPr>
                <a:t>trên</a:t>
              </a:r>
              <a:r>
                <a:rPr lang="en-US" sz="2400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2">
                      <a:lumMod val="75000"/>
                    </a:schemeClr>
                  </a:solidFill>
                </a:rPr>
                <a:t>cỏ</a:t>
              </a:r>
              <a:r>
                <a:rPr lang="en-US" sz="2400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n-US" sz="2400" i="1" dirty="0" err="1">
                  <a:solidFill>
                    <a:schemeClr val="tx2">
                      <a:lumMod val="75000"/>
                    </a:schemeClr>
                  </a:solidFill>
                </a:rPr>
                <a:t>của</a:t>
              </a:r>
              <a:r>
                <a:rPr lang="en-US" sz="2400" i="1" dirty="0">
                  <a:solidFill>
                    <a:schemeClr val="tx2">
                      <a:lumMod val="75000"/>
                    </a:schemeClr>
                  </a:solidFill>
                </a:rPr>
                <a:t> Ma-</a:t>
              </a:r>
              <a:r>
                <a:rPr lang="en-US" sz="2400" i="1" dirty="0" err="1">
                  <a:solidFill>
                    <a:schemeClr val="tx2">
                      <a:lumMod val="75000"/>
                    </a:schemeClr>
                  </a:solidFill>
                </a:rPr>
                <a:t>nê</a:t>
              </a:r>
              <a:endParaRPr lang="en-US" sz="2400" i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pic>
          <p:nvPicPr>
            <p:cNvPr id="17415" name="Picture 17" descr="10778976-bua 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6" y="931"/>
              <a:ext cx="3312" cy="2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052FFC-B258-40D7-A713-56C14C0585FE}" type="slidenum">
              <a:rPr lang="en-US"/>
              <a:pPr>
                <a:defRPr/>
              </a:pPr>
              <a:t>12</a:t>
            </a:fld>
            <a:endParaRPr lang="en-US"/>
          </a:p>
        </p:txBody>
      </p:sp>
      <p:pic>
        <p:nvPicPr>
          <p:cNvPr id="102404" name="Picture 4" descr="renoir_pic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686800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1219200" y="632460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VNI-Times" pitchFamily="2" charset="0"/>
              </a:rPr>
              <a:t>      Quaùn Mu- lanh ñô la Ga- leùt- te cuûa Rô- noa.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8A637F-8EC5-4B5E-8694-0E839A019147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107950" y="76200"/>
            <a:ext cx="79692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sng" dirty="0" err="1">
                <a:solidFill>
                  <a:srgbClr val="FF0000"/>
                </a:solidFill>
                <a:latin typeface="Times New Roman" pitchFamily="18" charset="0"/>
              </a:rPr>
              <a:t>Trường</a:t>
            </a:r>
            <a:r>
              <a:rPr lang="en-US" sz="3200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itchFamily="18" charset="0"/>
              </a:rPr>
              <a:t>phái</a:t>
            </a:r>
            <a:r>
              <a:rPr lang="en-US" sz="3200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itchFamily="18" charset="0"/>
              </a:rPr>
              <a:t>hội</a:t>
            </a:r>
            <a:r>
              <a:rPr lang="en-US" sz="3200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itchFamily="18" charset="0"/>
              </a:rPr>
              <a:t>hoạ</a:t>
            </a:r>
            <a:r>
              <a:rPr lang="en-US" sz="3200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itchFamily="18" charset="0"/>
              </a:rPr>
              <a:t>Tân</a:t>
            </a:r>
            <a:r>
              <a:rPr lang="en-US" sz="3200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itchFamily="18" charset="0"/>
              </a:rPr>
              <a:t>Ấn</a:t>
            </a:r>
            <a:r>
              <a:rPr lang="en-US" sz="3200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itchFamily="18" charset="0"/>
              </a:rPr>
              <a:t>tượng</a:t>
            </a:r>
            <a:endParaRPr lang="en-US" sz="3200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0" y="685800"/>
            <a:ext cx="91440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muốn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Xi-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nhac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1" name="Picture 7" descr="A_EAR2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276716"/>
            <a:ext cx="6248400" cy="441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FC498-7DE4-4AF1-A044-3519EB5093CA}" type="slidenum">
              <a:rPr lang="en-US"/>
              <a:pPr>
                <a:defRPr/>
              </a:pPr>
              <a:t>14</a:t>
            </a:fld>
            <a:endParaRPr lang="en-US"/>
          </a:p>
        </p:txBody>
      </p:sp>
      <p:pic>
        <p:nvPicPr>
          <p:cNvPr id="99332" name="Picture 4" descr="asnier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438" y="1958975"/>
            <a:ext cx="4602162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3" name="Picture 5" descr="chahu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0150" y="1295400"/>
            <a:ext cx="39052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Rectangle 6"/>
          <p:cNvSpPr>
            <a:spLocks noChangeArrowheads="1"/>
          </p:cNvSpPr>
          <p:nvPr/>
        </p:nvSpPr>
        <p:spPr bwMode="auto">
          <a:xfrm>
            <a:off x="76200" y="76200"/>
            <a:ext cx="39906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sng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u="sng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u="sng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u="sng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u="sng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endParaRPr lang="en-US" sz="2800" u="sng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6" name="Text Box 8"/>
          <p:cNvSpPr txBox="1">
            <a:spLocks noChangeArrowheads="1"/>
          </p:cNvSpPr>
          <p:nvPr/>
        </p:nvSpPr>
        <p:spPr bwMode="auto">
          <a:xfrm>
            <a:off x="457200" y="5410200"/>
            <a:ext cx="487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9337" name="Rectangle 9"/>
          <p:cNvSpPr>
            <a:spLocks noChangeArrowheads="1"/>
          </p:cNvSpPr>
          <p:nvPr/>
        </p:nvSpPr>
        <p:spPr bwMode="auto">
          <a:xfrm>
            <a:off x="3017838" y="6096000"/>
            <a:ext cx="19623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VNI-Times" pitchFamily="2" charset="0"/>
              </a:rPr>
              <a:t>Hoaï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VNI-Times" pitchFamily="2" charset="0"/>
              </a:rPr>
              <a:t>só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VNI-Times" pitchFamily="2" charset="0"/>
              </a:rPr>
              <a:t>: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VNI-Times" pitchFamily="2" charset="0"/>
              </a:rPr>
              <a:t>Xô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VNI-Times" pitchFamily="2" charset="0"/>
              </a:rPr>
              <a:t>-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VNI-Times" pitchFamily="2" charset="0"/>
              </a:rPr>
              <a:t>ra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9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2B146D-FC14-4C1B-A348-E8258EE55F97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1828800" y="152400"/>
            <a:ext cx="731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sng" dirty="0" err="1">
                <a:solidFill>
                  <a:srgbClr val="FF0000"/>
                </a:solidFill>
                <a:latin typeface="Times New Roman" pitchFamily="18" charset="0"/>
              </a:rPr>
              <a:t>Trường</a:t>
            </a:r>
            <a:r>
              <a:rPr lang="en-US" sz="3200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itchFamily="18" charset="0"/>
              </a:rPr>
              <a:t>phái</a:t>
            </a:r>
            <a:r>
              <a:rPr lang="en-US" sz="3200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itchFamily="18" charset="0"/>
              </a:rPr>
              <a:t>hội</a:t>
            </a:r>
            <a:r>
              <a:rPr lang="en-US" sz="3200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itchFamily="18" charset="0"/>
              </a:rPr>
              <a:t>hoạ</a:t>
            </a:r>
            <a:r>
              <a:rPr lang="en-US" sz="3200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itchFamily="18" charset="0"/>
              </a:rPr>
              <a:t>Hậu</a:t>
            </a:r>
            <a:r>
              <a:rPr lang="en-US" sz="3200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itchFamily="18" charset="0"/>
              </a:rPr>
              <a:t>Ấn</a:t>
            </a:r>
            <a:r>
              <a:rPr lang="en-US" sz="3200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itchFamily="18" charset="0"/>
              </a:rPr>
              <a:t>tượng</a:t>
            </a:r>
            <a:endParaRPr lang="en-US" sz="3200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52400" y="990600"/>
            <a:ext cx="83820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Tx/>
              <a:buChar char="•"/>
            </a:pPr>
            <a:r>
              <a:rPr lang="en-US" sz="2800">
                <a:latin typeface="Times New Roman" pitchFamily="18" charset="0"/>
              </a:rPr>
              <a:t> Chiếm một vị trí quan trọng, tiên phong trong cách dùng màu và kỹ thuật thể hiện.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n-US" sz="2800">
                <a:latin typeface="Times New Roman" pitchFamily="18" charset="0"/>
              </a:rPr>
              <a:t> Các hoạ sĩ Hậu Ấn tượng có ảnh hưởng lớn đến các thế hệ hoạ sĩ sau này.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76200" y="3962400"/>
            <a:ext cx="4191000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*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Những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hoạ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sĩ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tiêu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biểu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: 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	-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Hoạ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sĩ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Van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Gốc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	-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Hoạ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sĩ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Xê-dan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	-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Hoạ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sĩ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Gô-ganh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21510" name="Picture 9" descr="Image(086)"/>
          <p:cNvPicPr>
            <a:picLocks noChangeAspect="1" noChangeArrowheads="1"/>
          </p:cNvPicPr>
          <p:nvPr/>
        </p:nvPicPr>
        <p:blipFill>
          <a:blip r:embed="rId2">
            <a:lum contrast="24000"/>
          </a:blip>
          <a:srcRect l="1755" t="2339" r="5263" b="1755"/>
          <a:stretch>
            <a:fillRect/>
          </a:stretch>
        </p:blipFill>
        <p:spPr bwMode="auto">
          <a:xfrm>
            <a:off x="4267200" y="3140075"/>
            <a:ext cx="4648200" cy="3489325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40"/>
                            </p:stCondLst>
                            <p:childTnLst>
                              <p:par>
                                <p:cTn id="1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7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7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7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7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7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7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249EB3-EA45-42E2-8452-804504F7E80C}" type="slidenum">
              <a:rPr lang="en-US"/>
              <a:pPr>
                <a:defRPr/>
              </a:pPr>
              <a:t>16</a:t>
            </a:fld>
            <a:endParaRPr lang="en-US"/>
          </a:p>
        </p:txBody>
      </p:sp>
      <p:pic>
        <p:nvPicPr>
          <p:cNvPr id="22531" name="Picture 5" descr="A_EAR214"/>
          <p:cNvPicPr>
            <a:picLocks noChangeAspect="1" noChangeArrowheads="1"/>
          </p:cNvPicPr>
          <p:nvPr/>
        </p:nvPicPr>
        <p:blipFill>
          <a:blip r:embed="rId2">
            <a:lum bright="-6000" contrast="30000"/>
          </a:blip>
          <a:srcRect/>
          <a:stretch>
            <a:fillRect/>
          </a:stretch>
        </p:blipFill>
        <p:spPr bwMode="auto">
          <a:xfrm>
            <a:off x="639763" y="747713"/>
            <a:ext cx="7894637" cy="5424487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</p:pic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914400" y="63246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Chiếc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cầu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bắc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qua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Mác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-nu ở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Crê-tê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ô </a:t>
            </a:r>
            <a:r>
              <a:rPr lang="en-US" sz="2400" b="1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Của</a:t>
            </a:r>
            <a:r>
              <a:rPr lang="en-US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Xê-dan</a:t>
            </a:r>
            <a:endParaRPr lang="en-US" sz="24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2533" name="Rectangle 8"/>
          <p:cNvSpPr>
            <a:spLocks noChangeArrowheads="1"/>
          </p:cNvSpPr>
          <p:nvPr/>
        </p:nvSpPr>
        <p:spPr bwMode="auto">
          <a:xfrm>
            <a:off x="95250" y="76200"/>
            <a:ext cx="67756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69C1D4-A570-4728-A0CF-12BA2671CFF7}" type="slidenum">
              <a:rPr lang="en-US"/>
              <a:pPr>
                <a:defRPr/>
              </a:pPr>
              <a:t>17</a:t>
            </a:fld>
            <a:endParaRPr lang="en-US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-762" y="1066552"/>
            <a:ext cx="5105400" cy="4978375"/>
            <a:chOff x="3048" y="760"/>
            <a:chExt cx="2400" cy="2564"/>
          </a:xfrm>
        </p:grpSpPr>
        <p:pic>
          <p:nvPicPr>
            <p:cNvPr id="23560" name="Picture 10" descr="Image(086)"/>
            <p:cNvPicPr>
              <a:picLocks noChangeAspect="1" noChangeArrowheads="1"/>
            </p:cNvPicPr>
            <p:nvPr/>
          </p:nvPicPr>
          <p:blipFill>
            <a:blip r:embed="rId2"/>
            <a:srcRect l="1755" t="2339" r="5263" b="1755"/>
            <a:stretch>
              <a:fillRect/>
            </a:stretch>
          </p:blipFill>
          <p:spPr bwMode="auto">
            <a:xfrm>
              <a:off x="3048" y="760"/>
              <a:ext cx="2400" cy="1824"/>
            </a:xfrm>
            <a:prstGeom prst="rect">
              <a:avLst/>
            </a:prstGeom>
            <a:noFill/>
            <a:ln w="76200" cmpd="tri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3561" name="Text Box 11"/>
            <p:cNvSpPr txBox="1">
              <a:spLocks noChangeArrowheads="1"/>
            </p:cNvSpPr>
            <p:nvPr/>
          </p:nvSpPr>
          <p:spPr bwMode="auto">
            <a:xfrm>
              <a:off x="3335" y="2801"/>
              <a:ext cx="1968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dirty="0" err="1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</a:rPr>
                <a:t>Hoa</a:t>
              </a:r>
              <a:r>
                <a:rPr lang="en-US" sz="2400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</a:rPr>
                <a:t>diên</a:t>
              </a:r>
              <a:r>
                <a:rPr lang="en-US" sz="2400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</a:rPr>
                <a:t>vĩ</a:t>
              </a:r>
              <a:r>
                <a:rPr lang="en-US" sz="2400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</a:rPr>
                <a:t> </a:t>
              </a:r>
            </a:p>
            <a:p>
              <a:pPr algn="ctr">
                <a:spcBef>
                  <a:spcPct val="50000"/>
                </a:spcBef>
              </a:pPr>
              <a:r>
                <a:rPr lang="en-US" sz="2400" i="1" dirty="0" err="1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</a:rPr>
                <a:t>của</a:t>
              </a:r>
              <a:r>
                <a:rPr lang="en-US" sz="2400" i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</a:rPr>
                <a:t> Van </a:t>
              </a:r>
              <a:r>
                <a:rPr lang="en-US" sz="2400" i="1" dirty="0" err="1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</a:rPr>
                <a:t>Gốc</a:t>
              </a:r>
              <a:endParaRPr lang="en-US" sz="24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334000" y="1009650"/>
            <a:ext cx="4114800" cy="5644729"/>
            <a:chOff x="288" y="1104"/>
            <a:chExt cx="2304" cy="3188"/>
          </a:xfrm>
        </p:grpSpPr>
        <p:pic>
          <p:nvPicPr>
            <p:cNvPr id="23558" name="Picture 15" descr="A_EAR34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2" y="1104"/>
              <a:ext cx="1907" cy="2563"/>
            </a:xfrm>
            <a:prstGeom prst="rect">
              <a:avLst/>
            </a:prstGeom>
            <a:noFill/>
            <a:ln w="76200" cmpd="tri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3559" name="Text Box 16"/>
            <p:cNvSpPr txBox="1">
              <a:spLocks noChangeArrowheads="1"/>
            </p:cNvSpPr>
            <p:nvPr/>
          </p:nvSpPr>
          <p:spPr bwMode="auto">
            <a:xfrm>
              <a:off x="288" y="3718"/>
              <a:ext cx="2304" cy="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dirty="0" err="1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</a:rPr>
                <a:t>Hoa</a:t>
              </a:r>
              <a:r>
                <a:rPr lang="en-US" sz="2400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</a:rPr>
                <a:t>hướng</a:t>
              </a:r>
              <a:r>
                <a:rPr lang="en-US" sz="2400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</a:rPr>
                <a:t> </a:t>
              </a:r>
              <a:r>
                <a:rPr lang="en-US" sz="2400" dirty="0" err="1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</a:rPr>
                <a:t>dương</a:t>
              </a:r>
              <a:endParaRPr lang="en-US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2400" i="1" dirty="0" err="1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</a:rPr>
                <a:t>của</a:t>
              </a:r>
              <a:r>
                <a:rPr lang="en-US" sz="2400" i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</a:rPr>
                <a:t> Van </a:t>
              </a:r>
              <a:r>
                <a:rPr lang="en-US" sz="2400" i="1" dirty="0" err="1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</a:rPr>
                <a:t>Gốc</a:t>
              </a:r>
              <a:endParaRPr lang="en-US" sz="24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endParaRPr>
            </a:p>
          </p:txBody>
        </p:sp>
      </p:grpSp>
      <p:sp>
        <p:nvSpPr>
          <p:cNvPr id="23557" name="Rectangle 17"/>
          <p:cNvSpPr>
            <a:spLocks noChangeArrowheads="1"/>
          </p:cNvSpPr>
          <p:nvPr/>
        </p:nvSpPr>
        <p:spPr bwMode="auto">
          <a:xfrm>
            <a:off x="95250" y="76200"/>
            <a:ext cx="67756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F25520-49A0-47E5-A9ED-19DFA9BFC690}" type="slidenum">
              <a:rPr lang="en-US"/>
              <a:pPr>
                <a:defRPr/>
              </a:pPr>
              <a:t>18</a:t>
            </a:fld>
            <a:endParaRPr lang="en-US"/>
          </a:p>
        </p:txBody>
      </p:sp>
      <p:pic>
        <p:nvPicPr>
          <p:cNvPr id="24579" name="Picture 4" descr="gogh_pic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7363" y="2157413"/>
            <a:ext cx="3087687" cy="254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1" name="Picture 5" descr="gogh_pic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504825"/>
            <a:ext cx="7467600" cy="5895975"/>
          </a:xfrm>
          <a:prstGeom prst="rect">
            <a:avLst/>
          </a:prstGeom>
          <a:solidFill>
            <a:srgbClr val="CC3300"/>
          </a:solidFill>
          <a:ln w="571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1144" name="Rectangle 8"/>
          <p:cNvSpPr>
            <a:spLocks noChangeArrowheads="1"/>
          </p:cNvSpPr>
          <p:nvPr/>
        </p:nvSpPr>
        <p:spPr bwMode="auto">
          <a:xfrm>
            <a:off x="3040063" y="6400800"/>
            <a:ext cx="2827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99"/>
                </a:solidFill>
              </a:rPr>
              <a:t>Tranh của Van Gốc</a:t>
            </a:r>
          </a:p>
        </p:txBody>
      </p:sp>
      <p:sp>
        <p:nvSpPr>
          <p:cNvPr id="24582" name="Rectangle 10"/>
          <p:cNvSpPr>
            <a:spLocks noChangeArrowheads="1"/>
          </p:cNvSpPr>
          <p:nvPr/>
        </p:nvSpPr>
        <p:spPr bwMode="auto">
          <a:xfrm>
            <a:off x="95250" y="0"/>
            <a:ext cx="67756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chemeClr val="bg2">
                    <a:lumMod val="10000"/>
                  </a:schemeClr>
                </a:solidFill>
              </a:rPr>
              <a:t>Những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</a:rPr>
              <a:t>tác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</a:rPr>
              <a:t>phẩm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</a:rPr>
              <a:t>tiêu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</a:rPr>
              <a:t>biểu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</a:rPr>
              <a:t>hội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</a:rPr>
              <a:t>hoạ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</a:rPr>
              <a:t>Hậu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</a:rPr>
              <a:t>Ấn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</a:rPr>
              <a:t>tượng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6662A9-F2D8-461B-AFDD-3D3C5CA52D70}" type="slidenum">
              <a:rPr lang="en-US"/>
              <a:pPr>
                <a:defRPr/>
              </a:pPr>
              <a:t>19</a:t>
            </a:fld>
            <a:endParaRPr lang="en-US"/>
          </a:p>
        </p:txBody>
      </p:sp>
      <p:pic>
        <p:nvPicPr>
          <p:cNvPr id="92165" name="Picture 5" descr="gogh_pic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762000"/>
            <a:ext cx="39147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6" name="Picture 6" descr="gogh_pic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600200"/>
            <a:ext cx="4419600" cy="354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Rectangle 11"/>
          <p:cNvSpPr>
            <a:spLocks noChangeArrowheads="1"/>
          </p:cNvSpPr>
          <p:nvPr/>
        </p:nvSpPr>
        <p:spPr bwMode="auto">
          <a:xfrm>
            <a:off x="95250" y="76200"/>
            <a:ext cx="67756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72" name="Rectangle 12"/>
          <p:cNvSpPr>
            <a:spLocks noChangeArrowheads="1"/>
          </p:cNvSpPr>
          <p:nvPr/>
        </p:nvSpPr>
        <p:spPr bwMode="auto">
          <a:xfrm>
            <a:off x="1524000" y="5562600"/>
            <a:ext cx="25514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Van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endParaRPr lang="en-US" sz="2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2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SƠ LƯỢC VỀ MĨ THUẬT  PHƯƠNG TÂY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TỪ CUỐI THẾ KỈ XIX ĐẾN THẾ KỈ XX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5240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2895600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59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8.1.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2067F3-FA23-4344-B6C6-FFA209A2F45D}" type="slidenum">
              <a:rPr lang="en-US"/>
              <a:pPr>
                <a:defRPr/>
              </a:pPr>
              <a:t>20</a:t>
            </a:fld>
            <a:endParaRPr lang="en-US"/>
          </a:p>
        </p:txBody>
      </p:sp>
      <p:pic>
        <p:nvPicPr>
          <p:cNvPr id="93190" name="Picture 6" descr="gauguin_hal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72088" y="533400"/>
            <a:ext cx="3719512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2" name="Rectangle 8"/>
          <p:cNvSpPr>
            <a:spLocks noChangeArrowheads="1"/>
          </p:cNvSpPr>
          <p:nvPr/>
        </p:nvSpPr>
        <p:spPr bwMode="auto">
          <a:xfrm>
            <a:off x="777875" y="5926138"/>
            <a:ext cx="262629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-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</a:rPr>
              <a:t>Hoạ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</a:rPr>
              <a:t>sĩ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</a:rPr>
              <a:t>Gô-ganh</a:t>
            </a:r>
            <a:endParaRPr lang="en-US" sz="2800" b="1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ct val="50000"/>
              </a:spcBef>
            </a:pPr>
            <a:endParaRPr lang="en-US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6629" name="Picture 13" descr="A_EAR26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219200"/>
            <a:ext cx="4648200" cy="335280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</p:pic>
      <p:sp>
        <p:nvSpPr>
          <p:cNvPr id="26630" name="Text Box 14"/>
          <p:cNvSpPr txBox="1">
            <a:spLocks noChangeArrowheads="1"/>
          </p:cNvSpPr>
          <p:nvPr/>
        </p:nvSpPr>
        <p:spPr bwMode="auto">
          <a:xfrm>
            <a:off x="152400" y="4876800"/>
            <a:ext cx="4876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Những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cô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gái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bên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bờ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biển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Ta-hi-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ti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</a:p>
          <a:p>
            <a:pPr algn="ctr">
              <a:spcBef>
                <a:spcPct val="50000"/>
              </a:spcBef>
            </a:pPr>
            <a:endParaRPr lang="en-US" sz="2400" i="1" dirty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6631" name="Rectangle 15"/>
          <p:cNvSpPr>
            <a:spLocks noChangeArrowheads="1"/>
          </p:cNvSpPr>
          <p:nvPr/>
        </p:nvSpPr>
        <p:spPr bwMode="auto">
          <a:xfrm>
            <a:off x="95250" y="76200"/>
            <a:ext cx="67756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D78048-1AA8-414F-8B3D-64AE78496046}" type="slidenum">
              <a:rPr lang="en-US"/>
              <a:pPr>
                <a:defRPr/>
              </a:pPr>
              <a:t>21</a:t>
            </a:fld>
            <a:endParaRPr lang="en-US"/>
          </a:p>
        </p:txBody>
      </p:sp>
      <p:pic>
        <p:nvPicPr>
          <p:cNvPr id="94212" name="Picture 4" descr="mar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7463" y="1143000"/>
            <a:ext cx="3632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3" name="Picture 5" descr="mark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066800"/>
            <a:ext cx="41910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7" name="Text Box 9"/>
          <p:cNvSpPr txBox="1">
            <a:spLocks noChangeArrowheads="1"/>
          </p:cNvSpPr>
          <p:nvPr/>
        </p:nvSpPr>
        <p:spPr bwMode="auto">
          <a:xfrm>
            <a:off x="5943600" y="5867400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VNI-Centur" pitchFamily="2" charset="0"/>
              </a:rPr>
              <a:t>Maria</a:t>
            </a:r>
          </a:p>
        </p:txBody>
      </p:sp>
      <p:sp>
        <p:nvSpPr>
          <p:cNvPr id="94218" name="Text Box 10"/>
          <p:cNvSpPr txBox="1">
            <a:spLocks noChangeArrowheads="1"/>
          </p:cNvSpPr>
          <p:nvPr/>
        </p:nvSpPr>
        <p:spPr bwMode="auto">
          <a:xfrm>
            <a:off x="1981200" y="4495800"/>
            <a:ext cx="190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VNI-Times" pitchFamily="2" charset="0"/>
              </a:rPr>
              <a:t>Chôï</a:t>
            </a:r>
          </a:p>
        </p:txBody>
      </p:sp>
      <p:sp>
        <p:nvSpPr>
          <p:cNvPr id="94219" name="Rectangle 11"/>
          <p:cNvSpPr>
            <a:spLocks noChangeArrowheads="1"/>
          </p:cNvSpPr>
          <p:nvPr/>
        </p:nvSpPr>
        <p:spPr bwMode="auto">
          <a:xfrm>
            <a:off x="457200" y="5362575"/>
            <a:ext cx="26262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-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</a:rPr>
              <a:t>Hoạ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</a:rPr>
              <a:t>sĩ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</a:rPr>
              <a:t>Gô-ganh</a:t>
            </a:r>
            <a:endParaRPr lang="en-US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7656" name="Rectangle 12"/>
          <p:cNvSpPr>
            <a:spLocks noChangeArrowheads="1"/>
          </p:cNvSpPr>
          <p:nvPr/>
        </p:nvSpPr>
        <p:spPr bwMode="auto">
          <a:xfrm>
            <a:off x="95250" y="76200"/>
            <a:ext cx="67756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4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4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7" grpId="0"/>
      <p:bldP spid="94218" grpId="0"/>
      <p:bldP spid="942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4722F3-A05A-440C-A157-1F821F26DD05}" type="slidenum">
              <a:rPr lang="en-US"/>
              <a:pPr>
                <a:defRPr/>
              </a:pPr>
              <a:t>22</a:t>
            </a:fld>
            <a:endParaRPr lang="en-US"/>
          </a:p>
        </p:txBody>
      </p:sp>
      <p:pic>
        <p:nvPicPr>
          <p:cNvPr id="19461" name="Picture 5" descr="Image(066)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 t="18056" b="26389"/>
          <a:stretch>
            <a:fillRect/>
          </a:stretch>
        </p:blipFill>
        <p:spPr bwMode="auto">
          <a:xfrm>
            <a:off x="152400" y="1524000"/>
            <a:ext cx="8763000" cy="365125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81000" y="5486400"/>
            <a:ext cx="8763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Chúng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ta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là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ai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? </a:t>
            </a: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Chúng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ta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từ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đâu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tới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? </a:t>
            </a: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Chúng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ta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làm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gì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? </a:t>
            </a: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Chúng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ta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sẽ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đi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về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đâu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?</a:t>
            </a:r>
          </a:p>
          <a:p>
            <a:pPr algn="ctr">
              <a:spcBef>
                <a:spcPct val="50000"/>
              </a:spcBef>
            </a:pPr>
            <a:r>
              <a:rPr lang="en-US" sz="20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C</a:t>
            </a:r>
            <a:r>
              <a:rPr lang="en-US" b="1" i="1" dirty="0" err="1">
                <a:solidFill>
                  <a:schemeClr val="bg2">
                    <a:lumMod val="10000"/>
                  </a:schemeClr>
                </a:solidFill>
              </a:rPr>
              <a:t>ủa</a:t>
            </a:r>
            <a:r>
              <a:rPr lang="en-US" b="1" i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bg2">
                    <a:lumMod val="10000"/>
                  </a:schemeClr>
                </a:solidFill>
              </a:rPr>
              <a:t>hoạ</a:t>
            </a:r>
            <a:r>
              <a:rPr lang="en-US" b="1" i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bg2">
                    <a:lumMod val="10000"/>
                  </a:schemeClr>
                </a:solidFill>
              </a:rPr>
              <a:t>sĩ</a:t>
            </a:r>
            <a:r>
              <a:rPr lang="en-US" b="1" i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bg2">
                    <a:lumMod val="10000"/>
                  </a:schemeClr>
                </a:solidFill>
              </a:rPr>
              <a:t>Gô-ganh</a:t>
            </a:r>
            <a:endParaRPr lang="en-US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8677" name="Rectangle 8"/>
          <p:cNvSpPr>
            <a:spLocks noChangeArrowheads="1"/>
          </p:cNvSpPr>
          <p:nvPr/>
        </p:nvSpPr>
        <p:spPr bwMode="auto">
          <a:xfrm>
            <a:off x="95250" y="76200"/>
            <a:ext cx="67756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SƠ LƯỢC VỀ MĨ THUẬT  PHƯƠNG TÂY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TỪ CUỐI THẾ KỈ XIX ĐẾN THẾ KỈ XX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81000" y="990600"/>
            <a:ext cx="7924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1) </a:t>
            </a:r>
            <a:r>
              <a:rPr lang="en-US" sz="2800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Trưòng</a:t>
            </a:r>
            <a:r>
              <a:rPr lang="en-US" sz="2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phái</a:t>
            </a:r>
            <a:r>
              <a:rPr lang="en-US" sz="2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hội</a:t>
            </a:r>
            <a:r>
              <a:rPr lang="en-US" sz="2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hoạ</a:t>
            </a:r>
            <a:r>
              <a:rPr lang="en-US" sz="2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Ấn</a:t>
            </a:r>
            <a:r>
              <a:rPr lang="en-US" sz="2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tượng</a:t>
            </a:r>
            <a:endParaRPr lang="en-US" sz="2800" u="sng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495800"/>
            <a:ext cx="807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ấ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Pissarro, Degas, Renoir,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Manet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>
              <a:buFont typeface="Arial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81000" y="1524000"/>
            <a:ext cx="9067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- Ra </a:t>
            </a:r>
            <a:r>
              <a:rPr lang="en-US" sz="2400" dirty="0" err="1">
                <a:latin typeface="Times New Roman" pitchFamily="18" charset="0"/>
              </a:rPr>
              <a:t>đời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thập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niên</a:t>
            </a:r>
            <a:r>
              <a:rPr lang="en-US" sz="2400" dirty="0">
                <a:latin typeface="Times New Roman" pitchFamily="18" charset="0"/>
              </a:rPr>
              <a:t> 60 </a:t>
            </a:r>
            <a:r>
              <a:rPr lang="en-US" sz="2400" dirty="0" err="1">
                <a:latin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kỉ</a:t>
            </a:r>
            <a:r>
              <a:rPr lang="en-US" sz="2400" dirty="0">
                <a:latin typeface="Times New Roman" pitchFamily="18" charset="0"/>
              </a:rPr>
              <a:t> XIX, ở </a:t>
            </a:r>
            <a:r>
              <a:rPr lang="en-US" sz="2400" dirty="0" err="1">
                <a:latin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Pháp</a:t>
            </a:r>
            <a:r>
              <a:rPr lang="en-US" sz="2400" dirty="0">
                <a:latin typeface="Times New Roman" pitchFamily="18" charset="0"/>
              </a:rPr>
              <a:t> do </a:t>
            </a:r>
            <a:r>
              <a:rPr lang="en-US" sz="2400" dirty="0" err="1">
                <a:latin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hoạ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sĩ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trẻ</a:t>
            </a:r>
            <a:r>
              <a:rPr lang="en-US" sz="2400" dirty="0">
                <a:latin typeface="Times New Roman" pitchFamily="18" charset="0"/>
              </a:rPr>
              <a:t> ở Pa-</a:t>
            </a:r>
            <a:r>
              <a:rPr lang="en-US" sz="2400" dirty="0" err="1">
                <a:latin typeface="Times New Roman" pitchFamily="18" charset="0"/>
              </a:rPr>
              <a:t>ri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khởi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xướng</a:t>
            </a:r>
            <a:r>
              <a:rPr lang="en-US" sz="2400" dirty="0">
                <a:latin typeface="Times New Roman" pitchFamily="18" charset="0"/>
              </a:rPr>
              <a:t>.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81000" y="2438400"/>
            <a:ext cx="83820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* </a:t>
            </a:r>
            <a:r>
              <a:rPr lang="en-US" sz="2800" dirty="0" err="1">
                <a:latin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hoạ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sĩ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rất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chú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trọng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ánh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đặc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biệt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ánh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trời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chiếu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cảnh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* </a:t>
            </a:r>
            <a:r>
              <a:rPr lang="en-US" sz="2800" dirty="0" err="1">
                <a:latin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phong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cảnh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thiên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nhiên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bảng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màu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SƠ LƯỢC VỀ MĨ THUẬT  PHƯƠNG TÂY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TỪ CUỐI THẾ KỈ XIX ĐẾN THẾ KỈ XX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81000" y="990600"/>
            <a:ext cx="7924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1) </a:t>
            </a:r>
            <a:r>
              <a:rPr lang="en-US" sz="2800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Trưòng</a:t>
            </a:r>
            <a:r>
              <a:rPr lang="en-US" sz="2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phái</a:t>
            </a:r>
            <a:r>
              <a:rPr lang="en-US" sz="2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hội</a:t>
            </a:r>
            <a:r>
              <a:rPr lang="en-US" sz="2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hoạ</a:t>
            </a:r>
            <a:r>
              <a:rPr lang="en-US" sz="2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Ấn</a:t>
            </a:r>
            <a:r>
              <a:rPr lang="en-US" sz="2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tượng</a:t>
            </a:r>
            <a:endParaRPr lang="en-US" sz="2800" u="sng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457200" y="2362200"/>
            <a:ext cx="83820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* </a:t>
            </a:r>
            <a:r>
              <a:rPr lang="en-US" sz="3200" dirty="0" err="1" smtClean="0">
                <a:latin typeface="Times New Roman" pitchFamily="18" charset="0"/>
              </a:rPr>
              <a:t>Tác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phẩm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thuộc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trường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phái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ấn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tượng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họa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sĩ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vẽ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nhanh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ghi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cảm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xúc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mình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trước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khoảnh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khắc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cuộc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sống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như</a:t>
            </a:r>
            <a:r>
              <a:rPr lang="en-US" sz="3200" dirty="0" smtClean="0">
                <a:latin typeface="Times New Roman" pitchFamily="18" charset="0"/>
              </a:rPr>
              <a:t> con </a:t>
            </a:r>
            <a:r>
              <a:rPr lang="en-US" sz="3200" dirty="0" err="1" smtClean="0">
                <a:latin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</a:rPr>
              <a:t>cảnh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vật</a:t>
            </a:r>
            <a:r>
              <a:rPr lang="en-US" sz="3200" dirty="0" smtClean="0">
                <a:latin typeface="Times New Roman" pitchFamily="18" charset="0"/>
              </a:rPr>
              <a:t>,…</a:t>
            </a:r>
            <a:r>
              <a:rPr lang="en-US" sz="3200" dirty="0" err="1" smtClean="0">
                <a:latin typeface="Times New Roman" pitchFamily="18" charset="0"/>
              </a:rPr>
              <a:t>lối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vẽ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nhanh</a:t>
            </a:r>
            <a:r>
              <a:rPr lang="en-US" sz="3200" dirty="0" smtClean="0">
                <a:latin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quá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chú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trọng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</a:rPr>
              <a:t>thể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hiện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sự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thay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đổi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gian</a:t>
            </a:r>
            <a:r>
              <a:rPr lang="en-US" sz="3200" dirty="0" smtClean="0">
                <a:latin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</a:rPr>
              <a:t>ánh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sáng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bằng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màu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sắc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nét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vẽ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ngắn</a:t>
            </a:r>
            <a:r>
              <a:rPr lang="en-US" sz="3200" dirty="0" smtClean="0">
                <a:latin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</a:rPr>
              <a:t>rõ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rệt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bút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tạo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nên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đặc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điểm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dễ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nhận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biết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tác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phẩm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thuộc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trường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phái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ấn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tượng</a:t>
            </a:r>
            <a:r>
              <a:rPr lang="en-US" sz="3200" dirty="0" smtClean="0">
                <a:latin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17526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Tóm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tắt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SƠ LƯỢC VỀ MĨ THUẬT  PHƯƠNG TÂY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TỪ CUỐI THẾ KỈ XIX ĐẾN THẾ KỈ XX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1430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7526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sát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8.2</a:t>
            </a:r>
            <a:endParaRPr lang="en-US" dirty="0"/>
          </a:p>
        </p:txBody>
      </p:sp>
      <p:pic>
        <p:nvPicPr>
          <p:cNvPr id="7" name="Picture 6" descr="Kết quả hình ảnh cho AN TUONG MAT TROI MOC HOA SI VANGOC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0"/>
            <a:ext cx="3962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ình ảnh có liên qua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286000"/>
            <a:ext cx="4038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85800" y="57150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Ấn</a:t>
            </a:r>
            <a:r>
              <a:rPr lang="en-US" dirty="0" smtClean="0"/>
              <a:t> </a:t>
            </a:r>
            <a:r>
              <a:rPr lang="en-US" dirty="0" err="1" smtClean="0"/>
              <a:t>tượng</a:t>
            </a:r>
            <a:r>
              <a:rPr lang="en-US" dirty="0" smtClean="0"/>
              <a:t> </a:t>
            </a:r>
            <a:r>
              <a:rPr lang="en-US" dirty="0" err="1" smtClean="0"/>
              <a:t>măt</a:t>
            </a:r>
            <a:r>
              <a:rPr lang="en-US" dirty="0" smtClean="0"/>
              <a:t> </a:t>
            </a:r>
            <a:r>
              <a:rPr lang="en-US" dirty="0" err="1" smtClean="0"/>
              <a:t>trời</a:t>
            </a:r>
            <a:r>
              <a:rPr lang="en-US" dirty="0" smtClean="0"/>
              <a:t> </a:t>
            </a:r>
            <a:r>
              <a:rPr lang="en-US" dirty="0" err="1" smtClean="0"/>
              <a:t>mọc</a:t>
            </a:r>
            <a:r>
              <a:rPr lang="en-US" dirty="0" smtClean="0"/>
              <a:t>- </a:t>
            </a:r>
            <a:r>
              <a:rPr lang="en-US" dirty="0" err="1" smtClean="0"/>
              <a:t>sơn</a:t>
            </a:r>
            <a:r>
              <a:rPr lang="en-US" dirty="0" smtClean="0"/>
              <a:t> </a:t>
            </a:r>
            <a:r>
              <a:rPr lang="en-US" dirty="0" err="1" smtClean="0"/>
              <a:t>dầu</a:t>
            </a:r>
            <a:r>
              <a:rPr lang="en-US" dirty="0" smtClean="0"/>
              <a:t>- Monet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05400" y="57912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Chiều</a:t>
            </a:r>
            <a:r>
              <a:rPr lang="en-US" dirty="0" smtClean="0"/>
              <a:t> </a:t>
            </a:r>
            <a:r>
              <a:rPr lang="en-US" dirty="0" err="1" smtClean="0"/>
              <a:t>chủ</a:t>
            </a:r>
            <a:r>
              <a:rPr lang="en-US" dirty="0" smtClean="0"/>
              <a:t> </a:t>
            </a:r>
            <a:r>
              <a:rPr lang="en-US" dirty="0" err="1" smtClean="0"/>
              <a:t>nhật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đảo</a:t>
            </a:r>
            <a:r>
              <a:rPr lang="en-US" dirty="0" smtClean="0"/>
              <a:t> </a:t>
            </a:r>
            <a:r>
              <a:rPr lang="en-US" dirty="0" err="1" smtClean="0"/>
              <a:t>LaGrand</a:t>
            </a:r>
            <a:r>
              <a:rPr lang="en-US" dirty="0" smtClean="0"/>
              <a:t> </a:t>
            </a:r>
            <a:r>
              <a:rPr lang="en-US" dirty="0" err="1" smtClean="0"/>
              <a:t>Jatte</a:t>
            </a:r>
            <a:r>
              <a:rPr lang="en-US" dirty="0" smtClean="0"/>
              <a:t>- </a:t>
            </a:r>
            <a:r>
              <a:rPr lang="en-US" dirty="0" err="1" smtClean="0"/>
              <a:t>Sơn</a:t>
            </a:r>
            <a:r>
              <a:rPr lang="en-US" dirty="0" smtClean="0"/>
              <a:t> </a:t>
            </a:r>
            <a:r>
              <a:rPr lang="en-US" dirty="0" err="1" smtClean="0"/>
              <a:t>dầu</a:t>
            </a:r>
            <a:r>
              <a:rPr lang="en-US" dirty="0" smtClean="0"/>
              <a:t>- Georges Seurat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SƠ LƯỢC VỀ MĨ THUẬT  PHƯƠNG TÂY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TỪ CUỐI THẾ KỈ XIX ĐẾN THẾ KỈ XX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2192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8288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sát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8.2</a:t>
            </a:r>
            <a:endParaRPr lang="en-US" dirty="0"/>
          </a:p>
        </p:txBody>
      </p:sp>
      <p:pic>
        <p:nvPicPr>
          <p:cNvPr id="9" name="Picture 8" descr="Kết quả hình ảnh cho HAI CO GAI BEN BO BI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2514600"/>
            <a:ext cx="4267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Kết quả hình ảnh cho HINH HOA SI VANGOC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438400"/>
            <a:ext cx="3733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81000" y="60198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Hoa</a:t>
            </a:r>
            <a:r>
              <a:rPr lang="en-US" dirty="0" smtClean="0"/>
              <a:t> </a:t>
            </a:r>
            <a:r>
              <a:rPr lang="en-US" dirty="0" err="1" smtClean="0"/>
              <a:t>Diên</a:t>
            </a:r>
            <a:r>
              <a:rPr lang="en-US" dirty="0" smtClean="0"/>
              <a:t> </a:t>
            </a:r>
            <a:r>
              <a:rPr lang="en-US" dirty="0" err="1" smtClean="0"/>
              <a:t>Vĩ</a:t>
            </a:r>
            <a:r>
              <a:rPr lang="en-US" dirty="0" smtClean="0"/>
              <a:t>- </a:t>
            </a:r>
            <a:r>
              <a:rPr lang="en-US" dirty="0" err="1" smtClean="0"/>
              <a:t>Sơn</a:t>
            </a:r>
            <a:r>
              <a:rPr lang="en-US" dirty="0" smtClean="0"/>
              <a:t> </a:t>
            </a:r>
            <a:r>
              <a:rPr lang="en-US" dirty="0" err="1" smtClean="0"/>
              <a:t>dầu</a:t>
            </a:r>
            <a:r>
              <a:rPr lang="en-US" dirty="0" smtClean="0"/>
              <a:t>- Vincent van Gogh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00600" y="60960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gái</a:t>
            </a:r>
            <a:r>
              <a:rPr lang="en-US" dirty="0" smtClean="0"/>
              <a:t> </a:t>
            </a:r>
            <a:r>
              <a:rPr lang="en-US" dirty="0" err="1" smtClean="0"/>
              <a:t>bên</a:t>
            </a:r>
            <a:r>
              <a:rPr lang="en-US" dirty="0" smtClean="0"/>
              <a:t> </a:t>
            </a:r>
            <a:r>
              <a:rPr lang="en-US" dirty="0" err="1" smtClean="0"/>
              <a:t>bờ</a:t>
            </a:r>
            <a:r>
              <a:rPr lang="en-US" dirty="0" smtClean="0"/>
              <a:t> </a:t>
            </a:r>
            <a:r>
              <a:rPr lang="en-US" dirty="0" err="1" smtClean="0"/>
              <a:t>biển-sơn</a:t>
            </a:r>
            <a:r>
              <a:rPr lang="en-US" dirty="0" smtClean="0"/>
              <a:t> </a:t>
            </a:r>
            <a:r>
              <a:rPr lang="en-US" dirty="0" err="1" smtClean="0"/>
              <a:t>dầu</a:t>
            </a:r>
            <a:r>
              <a:rPr lang="en-US" dirty="0" smtClean="0"/>
              <a:t>- Paul Gauguin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SƠ LƯỢC VỀ MĨ THUẬT  PHƯƠNG TÂY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TỪ CUỐI THẾ KỈ XIX ĐẾN THẾ KỈ XX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5240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57200" y="2819400"/>
            <a:ext cx="82296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 HS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đọc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nội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dung SGK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nắm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quát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đặc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điểm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trường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phái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hội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ấn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tượng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Sự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đời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Đặc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điểm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Chủ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đề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Màu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sắc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2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3C3EE-E710-4E5F-9CA2-0F4CECCAE43C}" type="slidenum">
              <a:rPr lang="en-US"/>
              <a:pPr>
                <a:defRPr/>
              </a:pPr>
              <a:t>6</a:t>
            </a:fld>
            <a:endParaRPr lang="en-US"/>
          </a:p>
        </p:txBody>
      </p:sp>
      <p:pic>
        <p:nvPicPr>
          <p:cNvPr id="87048" name="Picture 8" descr="A_EAR2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3863" y="3886200"/>
            <a:ext cx="2141537" cy="281940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</p:pic>
      <p:pic>
        <p:nvPicPr>
          <p:cNvPr id="87049" name="Picture 9" descr="A_EAR18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68313"/>
            <a:ext cx="2701925" cy="213201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pic>
        <p:nvPicPr>
          <p:cNvPr id="12293" name="Picture 10" descr="10778976-bua 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256088"/>
            <a:ext cx="3276600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1" descr="mone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468313"/>
            <a:ext cx="2895600" cy="212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12" descr="A_EAR17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7000" y="457200"/>
            <a:ext cx="2514600" cy="210820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</p:pic>
      <p:pic>
        <p:nvPicPr>
          <p:cNvPr id="12296" name="Picture 13" descr="A_EAR30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62400" y="3733800"/>
            <a:ext cx="2351088" cy="2947988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</p:pic>
      <p:sp>
        <p:nvSpPr>
          <p:cNvPr id="87054" name="Text Box 14"/>
          <p:cNvSpPr txBox="1">
            <a:spLocks noChangeArrowheads="1"/>
          </p:cNvSpPr>
          <p:nvPr/>
        </p:nvSpPr>
        <p:spPr bwMode="auto">
          <a:xfrm>
            <a:off x="762000" y="2895600"/>
            <a:ext cx="762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- Đến năm 1874 tên Ấn tượng chính thức ra đời.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7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87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87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A9E499-0337-46C6-8EC5-9868E8D0FF6D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066800" y="6338888"/>
            <a:ext cx="7315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Monet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8" descr="An tuong Mat troi mo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8600"/>
            <a:ext cx="7924800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SƠ LƯỢC VỀ MĨ THUẬT  PHƯƠNG TÂY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TỪ CUỐI THẾ KỈ XIX ĐẾN THẾ KỈ XX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2192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81000" y="1752600"/>
            <a:ext cx="7924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1) </a:t>
            </a:r>
            <a:r>
              <a:rPr lang="en-US" sz="2800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Trưòng</a:t>
            </a:r>
            <a:r>
              <a:rPr lang="en-US" sz="2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phái</a:t>
            </a:r>
            <a:r>
              <a:rPr lang="en-US" sz="2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hội</a:t>
            </a:r>
            <a:r>
              <a:rPr lang="en-US" sz="2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hoạ</a:t>
            </a:r>
            <a:r>
              <a:rPr lang="en-US" sz="2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Ấn</a:t>
            </a:r>
            <a:r>
              <a:rPr lang="en-US" sz="2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tượng</a:t>
            </a:r>
            <a:endParaRPr lang="en-US" sz="2800" u="sng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81000" y="2590800"/>
            <a:ext cx="9067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- Ra </a:t>
            </a:r>
            <a:r>
              <a:rPr lang="en-US" sz="2800" dirty="0" err="1">
                <a:latin typeface="Times New Roman" pitchFamily="18" charset="0"/>
              </a:rPr>
              <a:t>đời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thập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niên</a:t>
            </a:r>
            <a:r>
              <a:rPr lang="en-US" sz="2800" dirty="0">
                <a:latin typeface="Times New Roman" pitchFamily="18" charset="0"/>
              </a:rPr>
              <a:t> 60 </a:t>
            </a:r>
            <a:r>
              <a:rPr lang="en-US" sz="2800" dirty="0" err="1">
                <a:latin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kỉ</a:t>
            </a:r>
            <a:r>
              <a:rPr lang="en-US" sz="2800" dirty="0">
                <a:latin typeface="Times New Roman" pitchFamily="18" charset="0"/>
              </a:rPr>
              <a:t> XIX, ở </a:t>
            </a:r>
            <a:r>
              <a:rPr lang="en-US" sz="2800" dirty="0" err="1">
                <a:latin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Pháp</a:t>
            </a:r>
            <a:r>
              <a:rPr lang="en-US" sz="2800" dirty="0">
                <a:latin typeface="Times New Roman" pitchFamily="18" charset="0"/>
              </a:rPr>
              <a:t> do </a:t>
            </a:r>
            <a:r>
              <a:rPr lang="en-US" sz="2800" dirty="0" err="1">
                <a:latin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hoạ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sĩ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trẻ</a:t>
            </a:r>
            <a:r>
              <a:rPr lang="en-US" sz="2800" dirty="0">
                <a:latin typeface="Times New Roman" pitchFamily="18" charset="0"/>
              </a:rPr>
              <a:t> ở Pa-</a:t>
            </a:r>
            <a:r>
              <a:rPr lang="en-US" sz="2800" dirty="0" err="1">
                <a:latin typeface="Times New Roman" pitchFamily="18" charset="0"/>
              </a:rPr>
              <a:t>ri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khởi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xướng</a:t>
            </a:r>
            <a:r>
              <a:rPr lang="en-US" sz="2800" dirty="0"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SƠ LƯỢC VỀ MĨ THUẬT  PHƯƠNG TÂY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TỪ CUỐI THẾ KỈ XIX ĐẾN THẾ KỈ XX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81000" y="990600"/>
            <a:ext cx="7924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1) </a:t>
            </a:r>
            <a:r>
              <a:rPr lang="en-US" sz="2800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Trưòng</a:t>
            </a:r>
            <a:r>
              <a:rPr lang="en-US" sz="2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phái</a:t>
            </a:r>
            <a:r>
              <a:rPr lang="en-US" sz="2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hội</a:t>
            </a:r>
            <a:r>
              <a:rPr lang="en-US" sz="2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hoạ</a:t>
            </a:r>
            <a:r>
              <a:rPr lang="en-US" sz="2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Ấn</a:t>
            </a:r>
            <a:r>
              <a:rPr lang="en-US" sz="2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tượng</a:t>
            </a:r>
            <a:endParaRPr lang="en-US" sz="2800" u="sng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457200" y="1447800"/>
            <a:ext cx="9220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sng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3200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3200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itchFamily="18" charset="0"/>
              </a:rPr>
              <a:t>đặc</a:t>
            </a:r>
            <a:r>
              <a:rPr lang="en-US" sz="3200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itchFamily="18" charset="0"/>
              </a:rPr>
              <a:t>điểm</a:t>
            </a:r>
            <a:r>
              <a:rPr lang="en-US" sz="3200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3200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itchFamily="18" charset="0"/>
              </a:rPr>
              <a:t>trường</a:t>
            </a:r>
            <a:r>
              <a:rPr lang="en-US" sz="3200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itchFamily="18" charset="0"/>
              </a:rPr>
              <a:t>phái</a:t>
            </a:r>
            <a:r>
              <a:rPr lang="en-US" sz="3200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itchFamily="18" charset="0"/>
              </a:rPr>
              <a:t>hội</a:t>
            </a:r>
            <a:r>
              <a:rPr lang="en-US" sz="3200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itchFamily="18" charset="0"/>
              </a:rPr>
              <a:t>hoạ</a:t>
            </a:r>
            <a:r>
              <a:rPr lang="en-US" sz="3200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itchFamily="18" charset="0"/>
              </a:rPr>
              <a:t>Ấn</a:t>
            </a:r>
            <a:r>
              <a:rPr lang="en-US" sz="3200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itchFamily="18" charset="0"/>
              </a:rPr>
              <a:t>tượng</a:t>
            </a:r>
            <a:endParaRPr lang="en-US" sz="3200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381000" y="1981200"/>
            <a:ext cx="83820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* </a:t>
            </a:r>
            <a:r>
              <a:rPr lang="en-US" sz="2800" dirty="0" err="1">
                <a:latin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hoạ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sĩ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rất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chú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trọng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ánh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đặc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biệt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ánh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trời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chiếu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cảnh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* </a:t>
            </a:r>
            <a:r>
              <a:rPr lang="en-US" sz="2800" dirty="0" err="1">
                <a:latin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phong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cảnh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thiên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nhiên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bảng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màu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</a:rPr>
              <a:t>.</a:t>
            </a:r>
          </a:p>
        </p:txBody>
      </p:sp>
      <p:pic>
        <p:nvPicPr>
          <p:cNvPr id="17" name="Picture 6" descr="A_EAR2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962400"/>
            <a:ext cx="2913062" cy="205740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</p:pic>
      <p:pic>
        <p:nvPicPr>
          <p:cNvPr id="18" name="Picture 7" descr="A_EAR2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4056062"/>
            <a:ext cx="2913063" cy="2039938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</p:pic>
      <p:pic>
        <p:nvPicPr>
          <p:cNvPr id="19" name="Picture 9" descr="A_EAR2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4038600"/>
            <a:ext cx="2819400" cy="20574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457200" y="6019800"/>
            <a:ext cx="868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Chiếc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cầu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bắc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qua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Mác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-nu ở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Crê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-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tê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-ô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c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</a:rPr>
              <a:t>ủa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</a:rPr>
              <a:t>Xê-dan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960"/>
                            </p:stCondLst>
                            <p:childTnLst>
                              <p:par>
                                <p:cTn id="2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960"/>
                            </p:stCondLst>
                            <p:childTnLst>
                              <p:par>
                                <p:cTn id="2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96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106</TotalTime>
  <Words>999</Words>
  <PresentationFormat>On-screen Show (4:3)</PresentationFormat>
  <Paragraphs>112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2017-10-04T02:54:39Z</dcterms:created>
  <dcterms:modified xsi:type="dcterms:W3CDTF">2017-10-06T00:59:56Z</dcterms:modified>
</cp:coreProperties>
</file>