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9"/>
  </p:notesMasterIdLst>
  <p:sldIdLst>
    <p:sldId id="341" r:id="rId2"/>
    <p:sldId id="434" r:id="rId3"/>
    <p:sldId id="386" r:id="rId4"/>
    <p:sldId id="269" r:id="rId5"/>
    <p:sldId id="416" r:id="rId6"/>
    <p:sldId id="417" r:id="rId7"/>
    <p:sldId id="433" r:id="rId8"/>
    <p:sldId id="418" r:id="rId9"/>
    <p:sldId id="423" r:id="rId10"/>
    <p:sldId id="420" r:id="rId11"/>
    <p:sldId id="435" r:id="rId12"/>
    <p:sldId id="424" r:id="rId13"/>
    <p:sldId id="425" r:id="rId14"/>
    <p:sldId id="421" r:id="rId15"/>
    <p:sldId id="426" r:id="rId16"/>
    <p:sldId id="427" r:id="rId17"/>
    <p:sldId id="399" r:id="rId18"/>
    <p:sldId id="428" r:id="rId19"/>
    <p:sldId id="429" r:id="rId20"/>
    <p:sldId id="363" r:id="rId21"/>
    <p:sldId id="365" r:id="rId22"/>
    <p:sldId id="361" r:id="rId23"/>
    <p:sldId id="364" r:id="rId24"/>
    <p:sldId id="413" r:id="rId25"/>
    <p:sldId id="362" r:id="rId26"/>
    <p:sldId id="367" r:id="rId27"/>
    <p:sldId id="332" r:id="rId28"/>
  </p:sldIdLst>
  <p:sldSz cx="18288000" cy="10287000"/>
  <p:notesSz cx="6858000" cy="9144000"/>
  <p:embeddedFontLst>
    <p:embeddedFont>
      <p:font typeface="Palatino Linotype" panose="020405020505050303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F4CE"/>
    <a:srgbClr val="F2FDA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16" autoAdjust="0"/>
  </p:normalViewPr>
  <p:slideViewPr>
    <p:cSldViewPr>
      <p:cViewPr varScale="1">
        <p:scale>
          <a:sx n="40" d="100"/>
          <a:sy n="40" d="100"/>
        </p:scale>
        <p:origin x="924" y="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9049-CD27-4CF9-8FDE-A15D3ED3112C}" type="datetimeFigureOut">
              <a:rPr lang="vi-VN" smtClean="0"/>
              <a:t>20/07/2024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1964E-26E5-4819-9EAB-19B5FFDB4D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38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964E-26E5-4819-9EAB-19B5FFDB4D1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45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964E-26E5-4819-9EAB-19B5FFDB4D12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552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7600" y="4590810"/>
            <a:ext cx="914400" cy="1848857"/>
          </a:xfrm>
          <a:prstGeom prst="rect">
            <a:avLst/>
          </a:prstGeom>
          <a:noFill/>
        </p:spPr>
        <p:txBody>
          <a:bodyPr wrap="square" lIns="0" tIns="16328" rIns="0" bIns="16328" rtlCol="0" anchor="ctr" anchorCtr="0">
            <a:spAutoFit/>
          </a:bodyPr>
          <a:lstStyle/>
          <a:p>
            <a:r>
              <a:rPr lang="en-US" sz="1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828800"/>
            <a:ext cx="15087600" cy="3228975"/>
          </a:xfrm>
        </p:spPr>
        <p:txBody>
          <a:bodyPr>
            <a:noAutofit/>
          </a:bodyPr>
          <a:lstStyle>
            <a:lvl1pPr>
              <a:defRPr sz="10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063237"/>
            <a:ext cx="12344400" cy="10287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67200" y="1028702"/>
            <a:ext cx="11582400" cy="52577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9200" y="914402"/>
            <a:ext cx="4267200" cy="777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1200" y="1028702"/>
            <a:ext cx="10058400" cy="6858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34400" y="6111746"/>
            <a:ext cx="914400" cy="18158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0" y="6401052"/>
            <a:ext cx="7467600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857500"/>
            <a:ext cx="12070080" cy="3525012"/>
          </a:xfrm>
        </p:spPr>
        <p:txBody>
          <a:bodyPr/>
          <a:lstStyle>
            <a:lvl1pPr marL="0" algn="l" defTabSz="1632844" rtl="0" eaLnBrk="1" latinLnBrk="0" hangingPunct="1">
              <a:spcBef>
                <a:spcPct val="0"/>
              </a:spcBef>
              <a:buNone/>
              <a:defRPr lang="en-US" sz="96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688336" y="987552"/>
            <a:ext cx="6547104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0058400" y="987553"/>
            <a:ext cx="6547104" cy="5148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240" y="992964"/>
            <a:ext cx="6547104" cy="959643"/>
          </a:xfrm>
        </p:spPr>
        <p:txBody>
          <a:bodyPr anchor="ctr">
            <a:noAutofit/>
          </a:bodyPr>
          <a:lstStyle>
            <a:lvl1pPr marL="0" indent="0">
              <a:buNone/>
              <a:defRPr sz="3900" b="0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8336" y="2057400"/>
            <a:ext cx="6553200" cy="4114800"/>
          </a:xfrm>
        </p:spPr>
        <p:txBody>
          <a:bodyPr anchor="t"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58400" y="992964"/>
            <a:ext cx="6547104" cy="959643"/>
          </a:xfrm>
        </p:spPr>
        <p:txBody>
          <a:bodyPr anchor="ctr">
            <a:noAutofit/>
          </a:bodyPr>
          <a:lstStyle>
            <a:lvl1pPr marL="0" indent="0">
              <a:buNone/>
              <a:defRPr sz="3900" b="0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58400" y="2057400"/>
            <a:ext cx="6547104" cy="4114800"/>
          </a:xfrm>
        </p:spPr>
        <p:txBody>
          <a:bodyPr anchor="t"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13280" y="780288"/>
            <a:ext cx="914400" cy="1646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0560" y="780288"/>
            <a:ext cx="914400" cy="1646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57840" y="2661882"/>
            <a:ext cx="914400" cy="22006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28702"/>
            <a:ext cx="8686800" cy="5143500"/>
          </a:xfrm>
        </p:spPr>
        <p:txBody>
          <a:bodyPr anchor="ctr"/>
          <a:lstStyle>
            <a:lvl1pPr>
              <a:defRPr sz="43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0" y="1028702"/>
            <a:ext cx="5181600" cy="5143500"/>
          </a:xfrm>
        </p:spPr>
        <p:txBody>
          <a:bodyPr anchor="ctr">
            <a:normAutofit/>
          </a:bodyPr>
          <a:lstStyle>
            <a:lvl1pPr marL="0" indent="0">
              <a:buNone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919163"/>
            <a:ext cx="13411200" cy="382047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5179571"/>
            <a:ext cx="10058400" cy="1081206"/>
          </a:xfrm>
        </p:spPr>
        <p:txBody>
          <a:bodyPr anchor="ctr">
            <a:normAutofit/>
          </a:bodyPr>
          <a:lstStyle>
            <a:lvl1pPr marL="0" indent="0">
              <a:buNone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704" y="4997196"/>
            <a:ext cx="914400" cy="1646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2746442" y="1557661"/>
            <a:ext cx="14481240" cy="856048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836196" y="628699"/>
            <a:ext cx="8307708" cy="896091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6555910" y="175282"/>
            <a:ext cx="12958724" cy="713213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7315200"/>
            <a:ext cx="15087600" cy="1371600"/>
          </a:xfrm>
          <a:prstGeom prst="rect">
            <a:avLst/>
          </a:prstGeom>
        </p:spPr>
        <p:txBody>
          <a:bodyPr vert="horz" lIns="163284" tIns="81642" rIns="163284" bIns="81642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028702"/>
            <a:ext cx="12192000" cy="5486399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0" y="9232108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t"/>
          <a:lstStyle>
            <a:lvl1pPr algn="r">
              <a:defRPr sz="20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5920" y="9232108"/>
            <a:ext cx="9144000" cy="547688"/>
          </a:xfrm>
          <a:prstGeom prst="rect">
            <a:avLst/>
          </a:prstGeom>
        </p:spPr>
        <p:txBody>
          <a:bodyPr vert="horz" lIns="163284" tIns="81642" rIns="163284" bIns="81642" rtlCol="0" anchor="t"/>
          <a:lstStyle>
            <a:lvl1pPr algn="l">
              <a:defRPr sz="20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5920" y="8763000"/>
            <a:ext cx="4267200" cy="457200"/>
          </a:xfrm>
          <a:prstGeom prst="rect">
            <a:avLst/>
          </a:prstGeom>
        </p:spPr>
        <p:txBody>
          <a:bodyPr vert="horz" lIns="163284" tIns="81642" rIns="163284" bIns="16328" rtlCol="0" anchor="b"/>
          <a:lstStyle>
            <a:lvl1pPr algn="l">
              <a:defRPr sz="29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8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9853" indent="-457196" algn="l" defTabSz="1632844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3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142991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796128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3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2449266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939119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3510615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4000468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4490321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5061817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760D7A98-F05C-2F41-572A-84360290716E}"/>
              </a:ext>
            </a:extLst>
          </p:cNvPr>
          <p:cNvSpPr txBox="1"/>
          <p:nvPr/>
        </p:nvSpPr>
        <p:spPr>
          <a:xfrm>
            <a:off x="5421630" y="4191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90900"/>
            <a:ext cx="17625060" cy="315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>
                <a:latin typeface="Times New Roman" pitchFamily="18" charset="0"/>
                <a:cs typeface="Times New Roman" pitchFamily="18" charset="0"/>
              </a:rPr>
              <a:t>AI TINH MẮT HƠN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 NÀO KHÁC CÁC HÌNH CÒN LẠI</a:t>
            </a:r>
          </a:p>
        </p:txBody>
      </p:sp>
    </p:spTree>
    <p:extLst>
      <p:ext uri="{BB962C8B-B14F-4D97-AF65-F5344CB8AC3E}">
        <p14:creationId xmlns:p14="http://schemas.microsoft.com/office/powerpoint/2010/main" val="8523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ương 2: Kiến thức về Aquaponics">
            <a:extLst>
              <a:ext uri="{FF2B5EF4-FFF2-40B4-BE49-F238E27FC236}">
                <a16:creationId xmlns:a16="http://schemas.microsoft.com/office/drawing/2014/main" id="{4EC0AE12-EE64-D524-7A56-913DF3E3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"/>
            <a:ext cx="160020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6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42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47B6FC-93EE-2706-51E9-775D8F964A8C}"/>
              </a:ext>
            </a:extLst>
          </p:cNvPr>
          <p:cNvSpPr txBox="1"/>
          <p:nvPr/>
        </p:nvSpPr>
        <p:spPr>
          <a:xfrm>
            <a:off x="-28074" y="342900"/>
            <a:ext cx="17526000" cy="241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85" marR="60960" indent="180340" eaLnBrk="0" hangingPunct="0">
              <a:lnSpc>
                <a:spcPct val="130000"/>
              </a:lnSpc>
            </a:pPr>
            <a:r>
              <a:rPr lang="vi-VN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</a:rPr>
              <a:t>Công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nghệ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Biofloc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nuôi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trồng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thuỷ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sản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  <a:p>
            <a:pPr marL="70485" marR="60960" indent="180340" algn="ctr" eaLnBrk="0" hangingPunct="0">
              <a:lnSpc>
                <a:spcPct val="130000"/>
              </a:lnSpc>
            </a:pP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spc="-1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spc="-1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r>
              <a:rPr lang="en-US" sz="4000" spc="-8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4000" spc="-8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spc="-8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spc="-8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kết hợp với quan sát video 3, thảo luận nhóm để</a:t>
            </a:r>
            <a:r>
              <a:rPr lang="vi-VN" sz="4000" spc="-8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thành nội dung ở bảng sau. </a:t>
            </a:r>
            <a:endParaRPr lang="en-US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5F670-55BE-05F0-BCD2-397B49FF5BF5}"/>
              </a:ext>
            </a:extLst>
          </p:cNvPr>
          <p:cNvSpPr txBox="1"/>
          <p:nvPr/>
        </p:nvSpPr>
        <p:spPr>
          <a:xfrm>
            <a:off x="6934200" y="47587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VIDEO 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12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8D3CDD-412F-BFEC-B3C3-924D9AD10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92688"/>
              </p:ext>
            </p:extLst>
          </p:nvPr>
        </p:nvGraphicFramePr>
        <p:xfrm>
          <a:off x="457200" y="952500"/>
          <a:ext cx="16611600" cy="7924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8283">
                  <a:extLst>
                    <a:ext uri="{9D8B030D-6E8A-4147-A177-3AD203B41FA5}">
                      <a16:colId xmlns:a16="http://schemas.microsoft.com/office/drawing/2014/main" val="1012024658"/>
                    </a:ext>
                  </a:extLst>
                </a:gridCol>
                <a:gridCol w="9823317">
                  <a:extLst>
                    <a:ext uri="{9D8B030D-6E8A-4147-A177-3AD203B41FA5}">
                      <a16:colId xmlns:a16="http://schemas.microsoft.com/office/drawing/2014/main" val="783374716"/>
                    </a:ext>
                  </a:extLst>
                </a:gridCol>
              </a:tblGrid>
              <a:tr h="1614555"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Công nghệ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Biofloc trong nuôi trồng thuỷ sản.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942578"/>
                  </a:ext>
                </a:extLst>
              </a:tr>
              <a:tr h="860611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</a:rPr>
                        <a:t>1. Khái niệm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396943"/>
                  </a:ext>
                </a:extLst>
              </a:tr>
              <a:tr h="2772477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</a:rPr>
                        <a:t>2. Thành phần, nguyên lý hoạt động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425403"/>
                  </a:ext>
                </a:extLst>
              </a:tr>
              <a:tr h="1816545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</a:rPr>
                        <a:t>3. Ưu, nhược điểm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271333"/>
                  </a:ext>
                </a:extLst>
              </a:tr>
              <a:tr h="860611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</a:rPr>
                        <a:t>4. Ứng dụng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321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60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ông nghệ Biofloc là gì">
            <a:extLst>
              <a:ext uri="{FF2B5EF4-FFF2-40B4-BE49-F238E27FC236}">
                <a16:creationId xmlns:a16="http://schemas.microsoft.com/office/drawing/2014/main" id="{5532F367-F3DB-DA26-3518-DEB7CA14B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13153"/>
            <a:ext cx="16192500" cy="96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7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2FE354-250C-CD2B-662E-365110C5A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51893"/>
              </p:ext>
            </p:extLst>
          </p:nvPr>
        </p:nvGraphicFramePr>
        <p:xfrm>
          <a:off x="304800" y="342900"/>
          <a:ext cx="17754600" cy="9178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012024658"/>
                    </a:ext>
                  </a:extLst>
                </a:gridCol>
                <a:gridCol w="14097000">
                  <a:extLst>
                    <a:ext uri="{9D8B030D-6E8A-4147-A177-3AD203B41FA5}">
                      <a16:colId xmlns:a16="http://schemas.microsoft.com/office/drawing/2014/main" val="78337471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Công nghệ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Biofloc trong nuôi trồng thuỷ sản.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942578"/>
                  </a:ext>
                </a:extLst>
              </a:tr>
              <a:tr h="860611">
                <a:tc>
                  <a:txBody>
                    <a:bodyPr/>
                    <a:lstStyle/>
                    <a:p>
                      <a:pPr marL="813435" marR="60960" indent="-74295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vi-VN" sz="3600" dirty="0">
                          <a:effectLst/>
                        </a:rPr>
                        <a:t>Khái niệm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813435" marR="60960" indent="-74295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813435" marR="60960" indent="-74295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813435" marR="60960" indent="-74295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813435" marR="60960" indent="-74295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vi-VN" sz="3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lvl="0" indent="0" algn="just" defTabSz="1632844" rtl="0" eaLnBrk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396943"/>
                  </a:ext>
                </a:extLst>
              </a:tr>
              <a:tr h="2772477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2. Thành phần, nguyên lý hoạt động</a:t>
                      </a: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4254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7B7FCF-56A3-A36D-80C2-9324F0E293B4}"/>
              </a:ext>
            </a:extLst>
          </p:cNvPr>
          <p:cNvSpPr txBox="1"/>
          <p:nvPr/>
        </p:nvSpPr>
        <p:spPr>
          <a:xfrm>
            <a:off x="4201026" y="1218637"/>
            <a:ext cx="1356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3CD3A-71E3-55A1-9D38-F988943CF27F}"/>
              </a:ext>
            </a:extLst>
          </p:cNvPr>
          <p:cNvSpPr txBox="1"/>
          <p:nvPr/>
        </p:nvSpPr>
        <p:spPr>
          <a:xfrm>
            <a:off x="4083718" y="4634957"/>
            <a:ext cx="13798216" cy="428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3195" algn="just" eaLnBrk="0" hangingPunct="0">
              <a:lnSpc>
                <a:spcPct val="115000"/>
              </a:lnSpc>
              <a:spcBef>
                <a:spcPts val="410"/>
              </a:spcBef>
              <a:spcAft>
                <a:spcPts val="1000"/>
              </a:spcAft>
              <a:tabLst>
                <a:tab pos="431165" algn="l"/>
              </a:tabLst>
            </a:pP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4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4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</a:t>
            </a:r>
            <a:r>
              <a:rPr lang="en-US" sz="4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4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C/N</a:t>
            </a:r>
            <a:r>
              <a:rPr lang="en-US" sz="4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4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10/1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20/1 </a:t>
            </a:r>
            <a:r>
              <a:rPr lang="vi-VN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spc="-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tảo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Biofloc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Biofloc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4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4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9B5FE1-6874-AC8E-953B-37CB5509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717566"/>
              </p:ext>
            </p:extLst>
          </p:nvPr>
        </p:nvGraphicFramePr>
        <p:xfrm>
          <a:off x="228600" y="190500"/>
          <a:ext cx="17907000" cy="9990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0228">
                  <a:extLst>
                    <a:ext uri="{9D8B030D-6E8A-4147-A177-3AD203B41FA5}">
                      <a16:colId xmlns:a16="http://schemas.microsoft.com/office/drawing/2014/main" val="1012024658"/>
                    </a:ext>
                  </a:extLst>
                </a:gridCol>
                <a:gridCol w="14896772">
                  <a:extLst>
                    <a:ext uri="{9D8B030D-6E8A-4147-A177-3AD203B41FA5}">
                      <a16:colId xmlns:a16="http://schemas.microsoft.com/office/drawing/2014/main" val="783374716"/>
                    </a:ext>
                  </a:extLst>
                </a:gridCol>
              </a:tblGrid>
              <a:tr h="781566"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Công nghệ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Biofloc trong nuôi trồng thuỷ sản.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942578"/>
                  </a:ext>
                </a:extLst>
              </a:tr>
              <a:tr h="6244057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3. Ưu, nhược điểm</a:t>
                      </a: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271333"/>
                  </a:ext>
                </a:extLst>
              </a:tr>
              <a:tr h="2861132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4. Ứng dụng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3219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300298-BC62-8197-6581-F29E35573AC8}"/>
              </a:ext>
            </a:extLst>
          </p:cNvPr>
          <p:cNvSpPr txBox="1"/>
          <p:nvPr/>
        </p:nvSpPr>
        <p:spPr>
          <a:xfrm>
            <a:off x="3200400" y="925741"/>
            <a:ext cx="14859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3195" algn="just" eaLnBrk="0" hangingPunct="0">
              <a:tabLst>
                <a:tab pos="431165" algn="l"/>
              </a:tabLst>
            </a:pPr>
            <a:r>
              <a:rPr lang="vi-VN" sz="36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 điểm: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61595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230" algn="l"/>
              </a:tabLst>
            </a:pP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spc="-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3600" spc="-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spc="-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600" spc="-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spc="-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spc="-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spc="-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spc="-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spc="-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spc="-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spc="-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spc="-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600" spc="-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spc="-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spc="-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2245" algn="l"/>
              </a:tabLst>
            </a:pP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865" algn="l"/>
              </a:tabLst>
            </a:pP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spc="-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63195" algn="just" eaLnBrk="0" hangingPunct="0">
              <a:tabLst>
                <a:tab pos="431165" algn="l"/>
              </a:tabLst>
            </a:pPr>
            <a:r>
              <a:rPr lang="vi-VN" sz="3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3600" spc="-3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3600" spc="-3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63195" algn="just" eaLnBrk="0" hangingPunct="0">
              <a:tabLst>
                <a:tab pos="431165" algn="l"/>
              </a:tabLst>
            </a:pPr>
            <a:r>
              <a:rPr lang="vi-VN" sz="36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 điểm: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865" algn="l"/>
              </a:tabLst>
            </a:pP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spc="-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096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8595" algn="l"/>
              </a:tabLst>
            </a:pPr>
            <a:r>
              <a:rPr lang="en-US" sz="36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600" spc="-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spc="-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spc="-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spc="-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 spc="-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spc="-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spc="-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096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29870" algn="l"/>
              </a:tabLst>
            </a:pP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Biofloc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81AA5-6EBD-5CF0-1C25-9432D9400E2C}"/>
              </a:ext>
            </a:extLst>
          </p:cNvPr>
          <p:cNvSpPr txBox="1"/>
          <p:nvPr/>
        </p:nvSpPr>
        <p:spPr>
          <a:xfrm>
            <a:off x="3340768" y="7542937"/>
            <a:ext cx="14566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lửng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protein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Biofloc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61C850-DAFD-9760-D1E3-7E6124E1015E}"/>
              </a:ext>
            </a:extLst>
          </p:cNvPr>
          <p:cNvSpPr txBox="1"/>
          <p:nvPr/>
        </p:nvSpPr>
        <p:spPr>
          <a:xfrm>
            <a:off x="457200" y="2354179"/>
            <a:ext cx="17449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C000"/>
                </a:solidFill>
              </a:rPr>
              <a:t>1. Giải thích tại sao công nghệ Biofloc cần phải được sục khí liên tục?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7F785-326F-8C96-4177-136AA4A76CBE}"/>
              </a:ext>
            </a:extLst>
          </p:cNvPr>
          <p:cNvSpPr txBox="1"/>
          <p:nvPr/>
        </p:nvSpPr>
        <p:spPr>
          <a:xfrm>
            <a:off x="5105400" y="7239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CÂU HỎI MỞ RỘNG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786D153-FE0A-8D13-A252-7D1857510DB9}"/>
              </a:ext>
            </a:extLst>
          </p:cNvPr>
          <p:cNvSpPr/>
          <p:nvPr/>
        </p:nvSpPr>
        <p:spPr>
          <a:xfrm>
            <a:off x="457200" y="877550"/>
            <a:ext cx="3886200" cy="14465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00E7A-C214-16A5-43A7-2608E257E38D}"/>
              </a:ext>
            </a:extLst>
          </p:cNvPr>
          <p:cNvSpPr txBox="1"/>
          <p:nvPr/>
        </p:nvSpPr>
        <p:spPr>
          <a:xfrm>
            <a:off x="533400" y="4152900"/>
            <a:ext cx="17297400" cy="219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0490" algn="just">
              <a:lnSpc>
                <a:spcPct val="130000"/>
              </a:lnSpc>
              <a:spcAft>
                <a:spcPts val="1000"/>
              </a:spcAft>
            </a:pP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Biofloc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khuẩn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dị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khuẩn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thụ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oxy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sục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24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61C850-DAFD-9760-D1E3-7E6124E1015E}"/>
              </a:ext>
            </a:extLst>
          </p:cNvPr>
          <p:cNvSpPr txBox="1"/>
          <p:nvPr/>
        </p:nvSpPr>
        <p:spPr>
          <a:xfrm>
            <a:off x="609599" y="2504224"/>
            <a:ext cx="170447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C000"/>
                </a:solidFill>
              </a:rPr>
              <a:t>2. Tại sao công nghệ này chỉ được áp dụng ở các ao nuôi lót bạt mà không thể áp dụng ở các ao nuôi tự nhiên?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7F785-326F-8C96-4177-136AA4A76CBE}"/>
              </a:ext>
            </a:extLst>
          </p:cNvPr>
          <p:cNvSpPr txBox="1"/>
          <p:nvPr/>
        </p:nvSpPr>
        <p:spPr>
          <a:xfrm>
            <a:off x="5715000" y="231457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CÂU HỎI MỞ RỘNG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786D153-FE0A-8D13-A252-7D1857510DB9}"/>
              </a:ext>
            </a:extLst>
          </p:cNvPr>
          <p:cNvSpPr/>
          <p:nvPr/>
        </p:nvSpPr>
        <p:spPr>
          <a:xfrm>
            <a:off x="-36095" y="122837"/>
            <a:ext cx="3886200" cy="14465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00E7A-C214-16A5-43A7-2608E257E38D}"/>
              </a:ext>
            </a:extLst>
          </p:cNvPr>
          <p:cNvSpPr txBox="1"/>
          <p:nvPr/>
        </p:nvSpPr>
        <p:spPr>
          <a:xfrm>
            <a:off x="457200" y="4762500"/>
            <a:ext cx="17161042" cy="1624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0490" algn="just">
              <a:lnSpc>
                <a:spcPct val="130000"/>
              </a:lnSpc>
              <a:spcAft>
                <a:spcPts val="1000"/>
              </a:spcAft>
            </a:pPr>
            <a:r>
              <a:rPr lang="vi-VN" sz="40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Ao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bạt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lây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ao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5F0B0F-0381-D8EE-D609-52AA52AE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62" y="978475"/>
            <a:ext cx="13410338" cy="89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B29391-9C6A-04A8-2FFB-7FD635233A1C}"/>
              </a:ext>
            </a:extLst>
          </p:cNvPr>
          <p:cNvSpPr txBox="1"/>
          <p:nvPr/>
        </p:nvSpPr>
        <p:spPr>
          <a:xfrm>
            <a:off x="2133600" y="79542"/>
            <a:ext cx="136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C000"/>
                </a:solidFill>
              </a:rPr>
              <a:t>Ao nuôi tôm theo công nghệ Biofloc được lót bạt và sục khí liên tục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7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ôi trồng hải sản quy mô nhỏ">
            <a:extLst>
              <a:ext uri="{FF2B5EF4-FFF2-40B4-BE49-F238E27FC236}">
                <a16:creationId xmlns:a16="http://schemas.microsoft.com/office/drawing/2014/main" id="{ADF5D82D-378D-527F-4B3D-9AC4FD28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68"/>
            <a:ext cx="8153400" cy="495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ồng bè nuôi trồng thủy hải sản bằng khung gỗ.">
            <a:extLst>
              <a:ext uri="{FF2B5EF4-FFF2-40B4-BE49-F238E27FC236}">
                <a16:creationId xmlns:a16="http://schemas.microsoft.com/office/drawing/2014/main" id="{795C4430-1DD0-742D-3F71-063B19BC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4070"/>
            <a:ext cx="9067800" cy="49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ồng bè nuôi trồng thủy sản trên phá.">
            <a:extLst>
              <a:ext uri="{FF2B5EF4-FFF2-40B4-BE49-F238E27FC236}">
                <a16:creationId xmlns:a16="http://schemas.microsoft.com/office/drawing/2014/main" id="{435CB344-59D3-25D1-01BC-2E7A0668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09838"/>
            <a:ext cx="8153400" cy="487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ệ thống nuôi cá rô phi tuần hoàn">
            <a:extLst>
              <a:ext uri="{FF2B5EF4-FFF2-40B4-BE49-F238E27FC236}">
                <a16:creationId xmlns:a16="http://schemas.microsoft.com/office/drawing/2014/main" id="{E185546E-07BD-C7B0-9702-0B54BA818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1"/>
          <a:stretch/>
        </p:blipFill>
        <p:spPr bwMode="auto">
          <a:xfrm>
            <a:off x="8839200" y="5113878"/>
            <a:ext cx="9220200" cy="51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F207C8-4A8E-3224-F223-BF6FEAE92BD2}"/>
              </a:ext>
            </a:extLst>
          </p:cNvPr>
          <p:cNvSpPr/>
          <p:nvPr/>
        </p:nvSpPr>
        <p:spPr>
          <a:xfrm>
            <a:off x="3276600" y="4381500"/>
            <a:ext cx="2133600" cy="5956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HÌNH 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F0AC8-EFE7-6604-F5D2-C13331A5723F}"/>
              </a:ext>
            </a:extLst>
          </p:cNvPr>
          <p:cNvSpPr/>
          <p:nvPr/>
        </p:nvSpPr>
        <p:spPr>
          <a:xfrm>
            <a:off x="12268200" y="4475044"/>
            <a:ext cx="2133600" cy="5956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HÌNH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8730D-2A35-6120-3E2A-94CBBEDC2579}"/>
              </a:ext>
            </a:extLst>
          </p:cNvPr>
          <p:cNvSpPr/>
          <p:nvPr/>
        </p:nvSpPr>
        <p:spPr>
          <a:xfrm>
            <a:off x="2971800" y="9569659"/>
            <a:ext cx="2133600" cy="5956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HÌNH 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51980-B947-F8FC-0A30-A90606C12D50}"/>
              </a:ext>
            </a:extLst>
          </p:cNvPr>
          <p:cNvSpPr/>
          <p:nvPr/>
        </p:nvSpPr>
        <p:spPr>
          <a:xfrm>
            <a:off x="9144000" y="9678906"/>
            <a:ext cx="2286000" cy="544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HÌNH 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754257"/>
            <a:ext cx="2570127" cy="253274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8756D47-1F76-A77D-7210-2BFA0C65D862}"/>
              </a:ext>
            </a:extLst>
          </p:cNvPr>
          <p:cNvSpPr txBox="1"/>
          <p:nvPr/>
        </p:nvSpPr>
        <p:spPr>
          <a:xfrm>
            <a:off x="5295900" y="705472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241DC685-EAFE-4D8E-6BBF-155A0E26F22B}"/>
              </a:ext>
            </a:extLst>
          </p:cNvPr>
          <p:cNvSpPr/>
          <p:nvPr/>
        </p:nvSpPr>
        <p:spPr>
          <a:xfrm>
            <a:off x="7315200" y="2213980"/>
            <a:ext cx="9601200" cy="475232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023440BA-6D35-625E-455B-7D941C002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67400" y="5696857"/>
            <a:ext cx="37547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003144" y="2628900"/>
            <a:ext cx="16187530" cy="196131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A</a:t>
            </a:r>
            <a:r>
              <a:rPr lang="fr-FR" sz="4800" dirty="0">
                <a:latin typeface="Time s New Roman"/>
                <a:cs typeface="Arial" panose="020B0604020202020204" pitchFamily="34" charset="0"/>
              </a:rPr>
              <a:t>. </a:t>
            </a:r>
            <a:r>
              <a:rPr lang="en-US" sz="3200" dirty="0" err="1"/>
              <a:t>Cải</a:t>
            </a:r>
            <a:r>
              <a:rPr lang="en-US" sz="3200" dirty="0"/>
              <a:t> </a:t>
            </a:r>
            <a:r>
              <a:rPr lang="en-US" sz="3200" dirty="0" err="1"/>
              <a:t>thiện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.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16835" y="396669"/>
            <a:ext cx="17254329" cy="197623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3600" b="1" dirty="0" err="1">
                <a:solidFill>
                  <a:srgbClr val="FFC000"/>
                </a:solidFill>
              </a:rPr>
              <a:t>Câu</a:t>
            </a:r>
            <a:r>
              <a:rPr lang="en-US" sz="3600" b="1" dirty="0">
                <a:solidFill>
                  <a:srgbClr val="FFC000"/>
                </a:solidFill>
              </a:rPr>
              <a:t> 1. </a:t>
            </a:r>
            <a:r>
              <a:rPr lang="en-US" sz="3600" dirty="0" err="1">
                <a:solidFill>
                  <a:srgbClr val="FFC000"/>
                </a:solidFill>
              </a:rPr>
              <a:t>Nhận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định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nào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sau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đây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không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đúng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khi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nói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về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ưu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điểm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của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công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nghệ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nuôi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thuỷ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sản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tuần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hoàn</a:t>
            </a:r>
            <a:r>
              <a:rPr lang="en-US" sz="3600" dirty="0">
                <a:solidFill>
                  <a:srgbClr val="FFC000"/>
                </a:solidFill>
              </a:rPr>
              <a:t> (RAS)?</a:t>
            </a:r>
            <a:endParaRPr lang="en-US" dirty="0">
              <a:solidFill>
                <a:srgbClr val="FFC000"/>
              </a:solidFill>
            </a:endParaRPr>
          </a:p>
          <a:p>
            <a:pPr eaLnBrk="0" hangingPunct="0"/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033670" y="5067300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B.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kiệm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  <a:endParaRPr lang="vi-VN" sz="3600" dirty="0">
              <a:latin typeface="Time s New Roman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033670" y="6956628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C. </a:t>
            </a:r>
            <a:r>
              <a:rPr lang="en-US" sz="3200" dirty="0" err="1"/>
              <a:t>Kiểm</a:t>
            </a:r>
            <a:r>
              <a:rPr lang="en-US" sz="3200" dirty="0"/>
              <a:t> </a:t>
            </a:r>
            <a:r>
              <a:rPr lang="en-US" sz="3200" dirty="0" err="1"/>
              <a:t>soát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an </a:t>
            </a:r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.</a:t>
            </a:r>
          </a:p>
          <a:p>
            <a:endParaRPr lang="en-US" sz="3600" dirty="0">
              <a:latin typeface="Time s New Roman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033670" y="8561801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D. </a:t>
            </a:r>
            <a:r>
              <a:rPr lang="en-US" sz="3200" dirty="0" err="1"/>
              <a:t>Hạn</a:t>
            </a:r>
            <a:r>
              <a:rPr lang="en-US" sz="3200" dirty="0"/>
              <a:t> </a:t>
            </a:r>
            <a:r>
              <a:rPr lang="en-US" sz="3200" dirty="0" err="1"/>
              <a:t>chế</a:t>
            </a:r>
            <a:r>
              <a:rPr lang="en-US" sz="3200" dirty="0"/>
              <a:t> ô </a:t>
            </a:r>
            <a:r>
              <a:rPr lang="en-US" sz="3200" dirty="0" err="1"/>
              <a:t>nhiễm</a:t>
            </a:r>
            <a:r>
              <a:rPr lang="en-US" sz="3200" dirty="0"/>
              <a:t> </a:t>
            </a:r>
            <a:r>
              <a:rPr lang="en-US" sz="3200" dirty="0" err="1"/>
              <a:t>môi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.</a:t>
            </a:r>
          </a:p>
          <a:p>
            <a:endParaRPr lang="vi-VN" sz="3600" dirty="0"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6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033670" y="3746283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A.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bỏ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thải</a:t>
            </a:r>
            <a:r>
              <a:rPr lang="en-US" sz="3200" dirty="0"/>
              <a:t> </a:t>
            </a:r>
            <a:r>
              <a:rPr lang="en-US" sz="3200" dirty="0" err="1"/>
              <a:t>rắn</a:t>
            </a:r>
            <a:r>
              <a:rPr lang="en-US" sz="3200" dirty="0"/>
              <a:t> </a:t>
            </a:r>
            <a:r>
              <a:rPr lang="en-US" sz="3200" dirty="0" err="1"/>
              <a:t>khỏi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nuôi</a:t>
            </a:r>
            <a:r>
              <a:rPr lang="en-US" sz="3200" dirty="0"/>
              <a:t> </a:t>
            </a:r>
            <a:r>
              <a:rPr lang="en-US" sz="3200" dirty="0" err="1"/>
              <a:t>thuỷ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chu </a:t>
            </a:r>
            <a:r>
              <a:rPr lang="en-US" sz="3200" dirty="0" err="1"/>
              <a:t>kì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theo.</a:t>
            </a:r>
            <a:endParaRPr lang="en-US" sz="3200" dirty="0"/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469745" y="347867"/>
            <a:ext cx="17254329" cy="308113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b="1" dirty="0" err="1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Câu</a:t>
            </a:r>
            <a:r>
              <a:rPr lang="fr-FR" sz="3600" b="1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 2:</a:t>
            </a:r>
            <a:r>
              <a:rPr lang="fr-FR" sz="3600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C000"/>
                </a:solidFill>
              </a:rPr>
              <a:t>Trong </a:t>
            </a:r>
            <a:r>
              <a:rPr lang="en-US" sz="3600" dirty="0" err="1">
                <a:solidFill>
                  <a:srgbClr val="FFC000"/>
                </a:solidFill>
              </a:rPr>
              <a:t>hệ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thống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bể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nuôi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thuỷ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sản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tuần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hoàn</a:t>
            </a:r>
            <a:r>
              <a:rPr lang="en-US" sz="3600" dirty="0">
                <a:solidFill>
                  <a:srgbClr val="FFC000"/>
                </a:solidFill>
              </a:rPr>
              <a:t> (RAS), </a:t>
            </a:r>
            <a:r>
              <a:rPr lang="en-US" sz="3600" dirty="0" err="1">
                <a:solidFill>
                  <a:srgbClr val="FFC000"/>
                </a:solidFill>
              </a:rPr>
              <a:t>bể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lọc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cơ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học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có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chức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năng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nào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sau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đây</a:t>
            </a:r>
            <a:r>
              <a:rPr lang="en-US" sz="3600" dirty="0">
                <a:solidFill>
                  <a:srgbClr val="FFC000"/>
                </a:solidFill>
              </a:rPr>
              <a:t>?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033670" y="5351456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B.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bỏ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độc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H2S, NO2, NH3,...</a:t>
            </a:r>
            <a:endParaRPr lang="en-US" dirty="0"/>
          </a:p>
          <a:p>
            <a:pPr lvl="0"/>
            <a:endParaRPr lang="en-US" sz="3600" dirty="0">
              <a:latin typeface="Time s New Roman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033670" y="6956628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C.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hoá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độc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(</a:t>
            </a:r>
            <a:r>
              <a:rPr lang="en-US" sz="3200" dirty="0" err="1"/>
              <a:t>như</a:t>
            </a:r>
            <a:r>
              <a:rPr lang="en-US" sz="3200" dirty="0"/>
              <a:t> H2S, NO2, NH3,...)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độc</a:t>
            </a:r>
            <a:r>
              <a:rPr lang="en-US" sz="3200" dirty="0"/>
              <a:t>.</a:t>
            </a:r>
          </a:p>
          <a:p>
            <a:pPr lvl="0"/>
            <a:endParaRPr lang="en-US" sz="3600" dirty="0">
              <a:latin typeface="Time s New Roman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033670" y="8561801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D. </a:t>
            </a:r>
            <a:r>
              <a:rPr lang="en-US" sz="3200" dirty="0" err="1"/>
              <a:t>Bổ</a:t>
            </a:r>
            <a:r>
              <a:rPr lang="en-US" sz="3200" dirty="0"/>
              <a:t> sung oxygen </a:t>
            </a:r>
            <a:r>
              <a:rPr lang="en-US" sz="3200" dirty="0" err="1"/>
              <a:t>hoà</a:t>
            </a:r>
            <a:r>
              <a:rPr lang="en-US" sz="3200" dirty="0"/>
              <a:t> tan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chỉnh</a:t>
            </a:r>
            <a:r>
              <a:rPr lang="en-US" sz="3200" dirty="0"/>
              <a:t> pH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đảm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nuôi</a:t>
            </a:r>
            <a:r>
              <a:rPr lang="en-US" sz="3200" dirty="0"/>
              <a:t> </a:t>
            </a:r>
            <a:r>
              <a:rPr lang="en-US" sz="3200" dirty="0" err="1"/>
              <a:t>thuỷ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.</a:t>
            </a:r>
          </a:p>
          <a:p>
            <a:endParaRPr lang="vi-VN" sz="3600" dirty="0"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9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033670" y="2857500"/>
            <a:ext cx="16737494" cy="202426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A. </a:t>
            </a:r>
            <a:r>
              <a:rPr lang="en-US" sz="3600" dirty="0"/>
              <a:t>1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1" y="266699"/>
            <a:ext cx="18288000" cy="293370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4000" b="1" dirty="0" err="1">
                <a:solidFill>
                  <a:schemeClr val="tx1"/>
                </a:solidFill>
                <a:latin typeface="Time s New Roman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chemeClr val="tx1"/>
                </a:solidFill>
                <a:latin typeface="Time s New Roman"/>
                <a:cs typeface="Arial" panose="020B0604020202020204" pitchFamily="34" charset="0"/>
              </a:rPr>
              <a:t> 3:</a:t>
            </a:r>
            <a:r>
              <a:rPr lang="fr-FR" sz="4000" dirty="0">
                <a:solidFill>
                  <a:schemeClr val="tx1"/>
                </a:solidFill>
                <a:latin typeface="Time s New Roman"/>
                <a:cs typeface="Arial" panose="020B0604020202020204" pitchFamily="34" charset="0"/>
              </a:rPr>
              <a:t> </a:t>
            </a:r>
            <a:r>
              <a:rPr lang="en-US" sz="4000" dirty="0" err="1"/>
              <a:t>Công</a:t>
            </a:r>
            <a:r>
              <a:rPr lang="en-US" sz="4000" dirty="0"/>
              <a:t> </a:t>
            </a:r>
            <a:r>
              <a:rPr lang="en-US" sz="4000" dirty="0" err="1"/>
              <a:t>nghệ</a:t>
            </a:r>
            <a:r>
              <a:rPr lang="en-US" sz="4000" dirty="0"/>
              <a:t> </a:t>
            </a:r>
            <a:r>
              <a:rPr lang="en-US" sz="4000" dirty="0" err="1"/>
              <a:t>nuôi</a:t>
            </a:r>
            <a:r>
              <a:rPr lang="en-US" sz="4000" dirty="0"/>
              <a:t> </a:t>
            </a:r>
            <a:r>
              <a:rPr lang="en-US" sz="4000" dirty="0" err="1"/>
              <a:t>thuỷ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tuần</a:t>
            </a:r>
            <a:r>
              <a:rPr lang="en-US" sz="4000" dirty="0"/>
              <a:t> </a:t>
            </a:r>
            <a:r>
              <a:rPr lang="en-US" sz="4000" dirty="0" err="1"/>
              <a:t>hoàn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tác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hạn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xâm</a:t>
            </a:r>
            <a:r>
              <a:rPr lang="en-US" sz="4000" dirty="0"/>
              <a:t> </a:t>
            </a:r>
            <a:r>
              <a:rPr lang="en-US" sz="4000" dirty="0" err="1"/>
              <a:t>nhập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tác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bệnh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hệ</a:t>
            </a:r>
            <a:r>
              <a:rPr lang="en-US" sz="4000" dirty="0"/>
              <a:t> </a:t>
            </a:r>
            <a:r>
              <a:rPr lang="en-US" sz="4000" dirty="0" err="1"/>
              <a:t>thống</a:t>
            </a:r>
            <a:r>
              <a:rPr lang="en-US" sz="4000" dirty="0"/>
              <a:t> </a:t>
            </a:r>
            <a:r>
              <a:rPr lang="en-US" sz="4000" dirty="0" err="1"/>
              <a:t>nuôi</a:t>
            </a:r>
            <a:r>
              <a:rPr lang="en-US" sz="4000" dirty="0"/>
              <a:t>. </a:t>
            </a:r>
            <a:r>
              <a:rPr lang="en-US" sz="4000" dirty="0" err="1"/>
              <a:t>Có</a:t>
            </a:r>
            <a:r>
              <a:rPr lang="en-US" sz="4000" dirty="0"/>
              <a:t> bao </a:t>
            </a:r>
            <a:r>
              <a:rPr lang="en-US" sz="4000" dirty="0" err="1"/>
              <a:t>nhiêu</a:t>
            </a:r>
            <a:r>
              <a:rPr lang="en-US" sz="4000" dirty="0"/>
              <a:t> </a:t>
            </a:r>
            <a:r>
              <a:rPr lang="en-US" sz="4000" dirty="0" err="1"/>
              <a:t>giải</a:t>
            </a:r>
            <a:r>
              <a:rPr lang="en-US" sz="4000" dirty="0"/>
              <a:t> </a:t>
            </a:r>
            <a:r>
              <a:rPr lang="en-US" sz="4000" dirty="0" err="1"/>
              <a:t>thích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?</a:t>
            </a:r>
          </a:p>
          <a:p>
            <a:pPr marL="514350" lvl="0" indent="-514350" eaLnBrk="0" hangingPunct="0">
              <a:buAutoNum type="arabicParenBoth"/>
            </a:pPr>
            <a:r>
              <a:rPr lang="en-US" sz="3600" dirty="0" err="1">
                <a:solidFill>
                  <a:srgbClr val="FFFF00"/>
                </a:solidFill>
              </a:rPr>
              <a:t>Kiểm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soát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nguồn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nước</a:t>
            </a:r>
            <a:r>
              <a:rPr lang="en-US" sz="3600" dirty="0">
                <a:solidFill>
                  <a:srgbClr val="FFFF00"/>
                </a:solidFill>
              </a:rPr>
              <a:t>.	(2) </a:t>
            </a:r>
            <a:r>
              <a:rPr lang="en-US" sz="3600" dirty="0" err="1">
                <a:solidFill>
                  <a:srgbClr val="FFFF00"/>
                </a:solidFill>
              </a:rPr>
              <a:t>Hạn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chế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tiếp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xúc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với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môi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trường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bên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ngoài</a:t>
            </a:r>
            <a:r>
              <a:rPr lang="en-US" sz="3600" dirty="0">
                <a:solidFill>
                  <a:srgbClr val="FFFF00"/>
                </a:solidFill>
              </a:rPr>
              <a:t>. </a:t>
            </a:r>
          </a:p>
          <a:p>
            <a:pPr lvl="0" eaLnBrk="0" hangingPunct="0"/>
            <a:r>
              <a:rPr lang="en-US" sz="3600" dirty="0">
                <a:solidFill>
                  <a:srgbClr val="FFFF00"/>
                </a:solidFill>
              </a:rPr>
              <a:t>(3). </a:t>
            </a:r>
            <a:r>
              <a:rPr lang="en-US" sz="3600" dirty="0" err="1">
                <a:solidFill>
                  <a:srgbClr val="FFFF00"/>
                </a:solidFill>
              </a:rPr>
              <a:t>Kiểm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soát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môi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trường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nuôi</a:t>
            </a:r>
            <a:r>
              <a:rPr lang="en-US" sz="3600" dirty="0">
                <a:solidFill>
                  <a:srgbClr val="FFFF00"/>
                </a:solidFill>
              </a:rPr>
              <a:t>. (4). Theo </a:t>
            </a:r>
            <a:r>
              <a:rPr lang="en-US" sz="3600" dirty="0" err="1">
                <a:solidFill>
                  <a:srgbClr val="FFFF00"/>
                </a:solidFill>
              </a:rPr>
              <a:t>dõi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và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giám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sát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sức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khoẻ</a:t>
            </a:r>
            <a:r>
              <a:rPr lang="en-US" sz="3600" dirty="0">
                <a:solidFill>
                  <a:srgbClr val="FFFF00"/>
                </a:solidFill>
              </a:rPr>
              <a:t> con </a:t>
            </a:r>
            <a:r>
              <a:rPr lang="en-US" sz="3600" dirty="0" err="1">
                <a:solidFill>
                  <a:srgbClr val="FFFF00"/>
                </a:solidFill>
              </a:rPr>
              <a:t>nuôi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  <a:endParaRPr lang="en-US" sz="4000" dirty="0">
              <a:solidFill>
                <a:srgbClr val="FFFF00"/>
              </a:solidFill>
            </a:endParaRP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033670" y="5143500"/>
            <a:ext cx="16737494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B. </a:t>
            </a:r>
            <a:r>
              <a:rPr lang="en-US" sz="3600" dirty="0"/>
              <a:t>4</a:t>
            </a:r>
          </a:p>
          <a:p>
            <a:pPr lvl="0"/>
            <a:r>
              <a:rPr lang="fr-FR" sz="3600" dirty="0">
                <a:latin typeface="Time s New Roman"/>
                <a:cs typeface="Arial" panose="020B0604020202020204" pitchFamily="34" charset="0"/>
              </a:rPr>
              <a:t> </a:t>
            </a:r>
            <a:endParaRPr lang="en-US" sz="3600" dirty="0">
              <a:latin typeface="Time s New Roman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033669" y="6819900"/>
            <a:ext cx="16737495" cy="171450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FR" sz="3600" dirty="0">
              <a:latin typeface="Time s New Roman"/>
              <a:cs typeface="Arial" panose="020B0604020202020204" pitchFamily="34" charset="0"/>
            </a:endParaRPr>
          </a:p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C. </a:t>
            </a:r>
            <a:r>
              <a:rPr lang="en-US" sz="3600" dirty="0"/>
              <a:t>2</a:t>
            </a:r>
          </a:p>
          <a:p>
            <a:pPr lvl="0"/>
            <a:endParaRPr lang="en-US" sz="3600" dirty="0">
              <a:latin typeface="Time s New Roman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033670" y="8801100"/>
            <a:ext cx="16737494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FR" sz="3600" dirty="0">
              <a:latin typeface="Time s New Roman"/>
              <a:cs typeface="Arial" panose="020B0604020202020204" pitchFamily="34" charset="0"/>
            </a:endParaRPr>
          </a:p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D</a:t>
            </a:r>
            <a:r>
              <a:rPr lang="fr-FR" sz="6000" dirty="0">
                <a:latin typeface="Time s New Roman"/>
                <a:cs typeface="Arial" panose="020B0604020202020204" pitchFamily="34" charset="0"/>
              </a:rPr>
              <a:t>. </a:t>
            </a:r>
            <a:r>
              <a:rPr lang="en-US" sz="3600" dirty="0"/>
              <a:t>3</a:t>
            </a:r>
          </a:p>
          <a:p>
            <a:endParaRPr lang="en-US" sz="3600" b="1" dirty="0">
              <a:solidFill>
                <a:prstClr val="white"/>
              </a:solidFill>
              <a:latin typeface="Time 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583635" y="8575534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D.</a:t>
            </a:r>
            <a:r>
              <a:rPr lang="vi-VN" sz="3600" dirty="0">
                <a:latin typeface="Time s New Roman"/>
                <a:cs typeface="Arial" panose="020B0604020202020204" pitchFamily="34" charset="0"/>
              </a:rPr>
              <a:t> </a:t>
            </a:r>
            <a:r>
              <a:rPr lang="en-US" sz="4000" dirty="0"/>
              <a:t>(1)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000" dirty="0"/>
              <a:t> (5)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000" dirty="0"/>
              <a:t> (4)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000" dirty="0"/>
              <a:t> (3)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000" dirty="0"/>
              <a:t> (2).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A571C44C-F3E4-A3E9-F1F2-AB1E839958B5}"/>
              </a:ext>
            </a:extLst>
          </p:cNvPr>
          <p:cNvSpPr/>
          <p:nvPr/>
        </p:nvSpPr>
        <p:spPr>
          <a:xfrm>
            <a:off x="1583635" y="3766167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A. </a:t>
            </a:r>
            <a:r>
              <a:rPr lang="en-US" sz="3600" dirty="0"/>
              <a:t>(4)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(5)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(1)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(3)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(2).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1B0AED1D-C304-CC82-7BBF-7D33212C6197}"/>
              </a:ext>
            </a:extLst>
          </p:cNvPr>
          <p:cNvSpPr/>
          <p:nvPr/>
        </p:nvSpPr>
        <p:spPr>
          <a:xfrm>
            <a:off x="1033671" y="509585"/>
            <a:ext cx="17254329" cy="308113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 err="1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 4. </a:t>
            </a:r>
            <a:r>
              <a:rPr lang="en-US" sz="3200" dirty="0" err="1">
                <a:solidFill>
                  <a:srgbClr val="FFC000"/>
                </a:solidFill>
              </a:rPr>
              <a:t>Hệ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thống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nuôi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thuỷ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sản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tuần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hoàn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gồm</a:t>
            </a:r>
            <a:r>
              <a:rPr lang="en-US" sz="3200" dirty="0">
                <a:solidFill>
                  <a:srgbClr val="FFC000"/>
                </a:solidFill>
              </a:rPr>
              <a:t> 5 </a:t>
            </a:r>
            <a:r>
              <a:rPr lang="en-US" sz="3200" dirty="0" err="1">
                <a:solidFill>
                  <a:srgbClr val="FFC000"/>
                </a:solidFill>
              </a:rPr>
              <a:t>loại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bể</a:t>
            </a:r>
            <a:r>
              <a:rPr lang="en-US" sz="3200" dirty="0">
                <a:solidFill>
                  <a:srgbClr val="FFC000"/>
                </a:solidFill>
              </a:rPr>
              <a:t>: (1) </a:t>
            </a:r>
            <a:r>
              <a:rPr lang="en-US" sz="3200" dirty="0" err="1">
                <a:solidFill>
                  <a:srgbClr val="FFC000"/>
                </a:solidFill>
              </a:rPr>
              <a:t>bể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nuôi</a:t>
            </a:r>
            <a:r>
              <a:rPr lang="en-US" sz="3200" dirty="0">
                <a:solidFill>
                  <a:srgbClr val="FFC000"/>
                </a:solidFill>
              </a:rPr>
              <a:t>, (2) </a:t>
            </a:r>
            <a:r>
              <a:rPr lang="en-US" sz="3200" dirty="0" err="1">
                <a:solidFill>
                  <a:srgbClr val="FFC000"/>
                </a:solidFill>
              </a:rPr>
              <a:t>bể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chứa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nước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sạch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sau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xử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lí</a:t>
            </a:r>
            <a:r>
              <a:rPr lang="en-US" sz="3200" dirty="0">
                <a:solidFill>
                  <a:srgbClr val="FFC000"/>
                </a:solidFill>
              </a:rPr>
              <a:t>, (3) </a:t>
            </a:r>
            <a:r>
              <a:rPr lang="en-US" sz="3200" dirty="0" err="1">
                <a:solidFill>
                  <a:srgbClr val="FFC000"/>
                </a:solidFill>
              </a:rPr>
              <a:t>bể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lọc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sinh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học</a:t>
            </a:r>
            <a:r>
              <a:rPr lang="en-US" sz="3200" dirty="0">
                <a:solidFill>
                  <a:srgbClr val="FFC000"/>
                </a:solidFill>
              </a:rPr>
              <a:t>, (4) </a:t>
            </a:r>
            <a:r>
              <a:rPr lang="en-US" sz="3200" dirty="0" err="1">
                <a:solidFill>
                  <a:srgbClr val="FFC000"/>
                </a:solidFill>
              </a:rPr>
              <a:t>bể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chứa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chất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thải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hoà</a:t>
            </a:r>
            <a:r>
              <a:rPr lang="en-US" sz="3200" dirty="0">
                <a:solidFill>
                  <a:srgbClr val="FFC000"/>
                </a:solidFill>
              </a:rPr>
              <a:t> tan, (5) </a:t>
            </a:r>
            <a:r>
              <a:rPr lang="en-US" sz="3200" dirty="0" err="1">
                <a:solidFill>
                  <a:srgbClr val="FFC000"/>
                </a:solidFill>
              </a:rPr>
              <a:t>bể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lọc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cơ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học</a:t>
            </a:r>
            <a:r>
              <a:rPr lang="en-US" sz="3200" dirty="0">
                <a:solidFill>
                  <a:srgbClr val="FFC000"/>
                </a:solidFill>
              </a:rPr>
              <a:t>. </a:t>
            </a:r>
            <a:r>
              <a:rPr lang="en-US" sz="3200" dirty="0" err="1">
                <a:solidFill>
                  <a:srgbClr val="FFC000"/>
                </a:solidFill>
              </a:rPr>
              <a:t>Sự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vận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chuyển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nước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trong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hệ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thống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này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thực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hiện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theo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trình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tự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nào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sau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đây</a:t>
            </a:r>
            <a:r>
              <a:rPr lang="en-US" sz="3200" dirty="0">
                <a:solidFill>
                  <a:srgbClr val="FFC000"/>
                </a:solidFill>
              </a:rPr>
              <a:t>?</a:t>
            </a:r>
          </a:p>
          <a:p>
            <a:endParaRPr lang="vi-VN" sz="4000" dirty="0">
              <a:latin typeface="Time s New Roman"/>
            </a:endParaRP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02F46209-D0BB-7C12-14C1-0A8E13607FB1}"/>
              </a:ext>
            </a:extLst>
          </p:cNvPr>
          <p:cNvSpPr/>
          <p:nvPr/>
        </p:nvSpPr>
        <p:spPr>
          <a:xfrm>
            <a:off x="1601449" y="5448300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B. </a:t>
            </a:r>
            <a:r>
              <a:rPr lang="en-US" sz="3600" dirty="0"/>
              <a:t>(3)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(1)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(2)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(4)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(5).</a:t>
            </a:r>
            <a:endParaRPr lang="vi-VN" sz="3600" dirty="0">
              <a:latin typeface="Time s New Roman"/>
            </a:endParaRP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46175BF3-315D-EA8C-C0EF-3EA868E297F3}"/>
              </a:ext>
            </a:extLst>
          </p:cNvPr>
          <p:cNvSpPr/>
          <p:nvPr/>
        </p:nvSpPr>
        <p:spPr>
          <a:xfrm>
            <a:off x="1601449" y="7117606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C. </a:t>
            </a:r>
            <a:r>
              <a:rPr lang="en-US" sz="3600" dirty="0"/>
              <a:t>(1)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(2)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(3)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(4)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dirty="0"/>
              <a:t> (5).</a:t>
            </a:r>
            <a:endParaRPr lang="vi-VN" sz="3600" dirty="0"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85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1B0AED1D-C304-CC82-7BBF-7D33212C6197}"/>
              </a:ext>
            </a:extLst>
          </p:cNvPr>
          <p:cNvSpPr/>
          <p:nvPr/>
        </p:nvSpPr>
        <p:spPr>
          <a:xfrm>
            <a:off x="1033671" y="509585"/>
            <a:ext cx="17254329" cy="308113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 err="1">
                <a:solidFill>
                  <a:schemeClr val="tx1"/>
                </a:solidFill>
                <a:latin typeface="Time s New Roman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Time s New Roman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Time s New Roman"/>
                <a:cs typeface="Arial" panose="020B0604020202020204" pitchFamily="34" charset="0"/>
              </a:rPr>
              <a:t>5</a:t>
            </a:r>
            <a:r>
              <a:rPr lang="fr-FR" sz="4000" dirty="0">
                <a:solidFill>
                  <a:schemeClr val="tx1"/>
                </a:solidFill>
                <a:latin typeface="Time s New Roman"/>
                <a:cs typeface="Arial" panose="020B0604020202020204" pitchFamily="34" charset="0"/>
              </a:rPr>
              <a:t>. </a:t>
            </a:r>
            <a:r>
              <a:rPr lang="en-US" sz="3600" dirty="0"/>
              <a:t>Khi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nuôi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Biofloc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nghệ</a:t>
            </a:r>
            <a:r>
              <a:rPr lang="en-US" sz="3600" dirty="0"/>
              <a:t> RAS</a:t>
            </a:r>
            <a:r>
              <a:rPr lang="vi-VN" sz="4000" dirty="0"/>
              <a:t>, </a:t>
            </a:r>
            <a:r>
              <a:rPr lang="en-US" sz="4000" dirty="0" err="1"/>
              <a:t>xác</a:t>
            </a:r>
            <a:r>
              <a:rPr lang="vi-VN" sz="4000" dirty="0"/>
              <a:t> định tính </a:t>
            </a:r>
            <a:r>
              <a:rPr lang="en-US" sz="4000" dirty="0" err="1">
                <a:solidFill>
                  <a:srgbClr val="FFC000"/>
                </a:solidFill>
              </a:rPr>
              <a:t>đúng</a:t>
            </a:r>
            <a:r>
              <a:rPr lang="vi-VN" sz="4000" dirty="0">
                <a:solidFill>
                  <a:srgbClr val="FFC000"/>
                </a:solidFill>
              </a:rPr>
              <a:t>/</a:t>
            </a:r>
            <a:r>
              <a:rPr lang="en-US" sz="4000" dirty="0" err="1">
                <a:solidFill>
                  <a:srgbClr val="FFC000"/>
                </a:solidFill>
              </a:rPr>
              <a:t>sai</a:t>
            </a:r>
            <a:r>
              <a:rPr lang="vi-VN" sz="4000" dirty="0">
                <a:solidFill>
                  <a:srgbClr val="FFC000"/>
                </a:solidFill>
              </a:rPr>
              <a:t> </a:t>
            </a:r>
            <a:r>
              <a:rPr lang="vi-VN" sz="4000" dirty="0"/>
              <a:t>của các nhận định.</a:t>
            </a:r>
            <a:endParaRPr lang="en-US" sz="4000" dirty="0"/>
          </a:p>
          <a:p>
            <a:endParaRPr lang="vi-VN" sz="4000" dirty="0">
              <a:latin typeface="Time s New Roman"/>
            </a:endParaRP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02F46209-D0BB-7C12-14C1-0A8E13607FB1}"/>
              </a:ext>
            </a:extLst>
          </p:cNvPr>
          <p:cNvSpPr/>
          <p:nvPr/>
        </p:nvSpPr>
        <p:spPr>
          <a:xfrm>
            <a:off x="1567070" y="6982360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latin typeface="Time s New Roman"/>
                <a:cs typeface="Arial" panose="020B0604020202020204" pitchFamily="34" charset="0"/>
              </a:rPr>
              <a:t>C</a:t>
            </a:r>
            <a:r>
              <a:rPr lang="fr-FR" sz="3600" dirty="0">
                <a:latin typeface="Time s New Roman"/>
                <a:cs typeface="Arial" panose="020B0604020202020204" pitchFamily="34" charset="0"/>
              </a:rPr>
              <a:t>.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nuôi</a:t>
            </a:r>
            <a:r>
              <a:rPr lang="en-US" sz="3200" dirty="0"/>
              <a:t> </a:t>
            </a:r>
            <a:r>
              <a:rPr lang="en-US" sz="3200" dirty="0" err="1"/>
              <a:t>thuỷ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nghệ</a:t>
            </a:r>
            <a:r>
              <a:rPr lang="en-US" sz="3200" dirty="0"/>
              <a:t> </a:t>
            </a:r>
            <a:r>
              <a:rPr lang="en-US" sz="3200" dirty="0" err="1"/>
              <a:t>Biofloc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tốt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so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nuôi</a:t>
            </a:r>
            <a:r>
              <a:rPr lang="en-US" sz="3200" dirty="0"/>
              <a:t> </a:t>
            </a:r>
            <a:r>
              <a:rPr lang="en-US" sz="3200" dirty="0" err="1"/>
              <a:t>thuỷ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nghệ</a:t>
            </a:r>
            <a:r>
              <a:rPr lang="en-US" sz="3200" dirty="0"/>
              <a:t> RAS.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4501160F-848E-ED56-88FC-085AC7B179DF}"/>
              </a:ext>
            </a:extLst>
          </p:cNvPr>
          <p:cNvSpPr/>
          <p:nvPr/>
        </p:nvSpPr>
        <p:spPr>
          <a:xfrm>
            <a:off x="1567070" y="5429576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vi-VN" sz="3600" dirty="0">
                <a:latin typeface="Time s New Roman"/>
                <a:cs typeface="Arial" panose="020B0604020202020204" pitchFamily="34" charset="0"/>
              </a:rPr>
              <a:t>B</a:t>
            </a:r>
            <a:r>
              <a:rPr lang="fr-FR" sz="3600" dirty="0">
                <a:latin typeface="Time s New Roman"/>
                <a:cs typeface="Arial" panose="020B0604020202020204" pitchFamily="34" charset="0"/>
              </a:rPr>
              <a:t>.</a:t>
            </a:r>
            <a:r>
              <a:rPr lang="vi-VN" sz="3600" dirty="0">
                <a:latin typeface="Time s New Roman"/>
                <a:cs typeface="Arial" panose="020B0604020202020204" pitchFamily="34" charset="0"/>
              </a:rPr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nghệ</a:t>
            </a:r>
            <a:r>
              <a:rPr lang="en-US" sz="3200" dirty="0"/>
              <a:t> </a:t>
            </a:r>
            <a:r>
              <a:rPr lang="en-US" sz="3200" dirty="0" err="1"/>
              <a:t>Biofloc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quá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nitrate </a:t>
            </a:r>
            <a:r>
              <a:rPr lang="en-US" sz="3200" dirty="0" err="1"/>
              <a:t>hoá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nuôi</a:t>
            </a:r>
            <a:r>
              <a:rPr lang="en-US" sz="3200" dirty="0"/>
              <a:t> </a:t>
            </a:r>
            <a:r>
              <a:rPr lang="en-US" sz="3200" dirty="0" err="1"/>
              <a:t>thuỷ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33ABE9A3-FC03-0B1E-3745-42E967A225AA}"/>
              </a:ext>
            </a:extLst>
          </p:cNvPr>
          <p:cNvSpPr/>
          <p:nvPr/>
        </p:nvSpPr>
        <p:spPr>
          <a:xfrm>
            <a:off x="1567070" y="3827353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vi-VN" sz="3600" dirty="0">
                <a:latin typeface="Time s New Roman"/>
                <a:cs typeface="Arial" panose="020B0604020202020204" pitchFamily="34" charset="0"/>
              </a:rPr>
              <a:t>A</a:t>
            </a:r>
            <a:r>
              <a:rPr lang="fr-FR" sz="3600" dirty="0">
                <a:latin typeface="Time s New Roman"/>
                <a:cs typeface="Arial" panose="020B0604020202020204" pitchFamily="34" charset="0"/>
              </a:rPr>
              <a:t>.</a:t>
            </a:r>
            <a:r>
              <a:rPr lang="vi-VN" sz="3600" dirty="0">
                <a:latin typeface="Time s New Roman"/>
                <a:cs typeface="Arial" panose="020B0604020202020204" pitchFamily="34" charset="0"/>
              </a:rPr>
              <a:t> </a:t>
            </a:r>
            <a:r>
              <a:rPr lang="en-US" sz="3200" dirty="0"/>
              <a:t>Vi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thống</a:t>
            </a:r>
            <a:r>
              <a:rPr lang="en-US" sz="3200" dirty="0"/>
              <a:t> </a:t>
            </a:r>
            <a:r>
              <a:rPr lang="en-US" sz="3200" dirty="0" err="1"/>
              <a:t>Biofloc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hoá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thải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dinh</a:t>
            </a:r>
            <a:r>
              <a:rPr lang="en-US" sz="3200" dirty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.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3BB88C0D-53E4-D312-E7E9-0FB3BFE58DD4}"/>
              </a:ext>
            </a:extLst>
          </p:cNvPr>
          <p:cNvSpPr/>
          <p:nvPr/>
        </p:nvSpPr>
        <p:spPr>
          <a:xfrm>
            <a:off x="1567070" y="8648700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latin typeface="Time s New Roman"/>
                <a:cs typeface="Arial" panose="020B0604020202020204" pitchFamily="34" charset="0"/>
              </a:rPr>
              <a:t>D</a:t>
            </a:r>
            <a:r>
              <a:rPr lang="fr-FR" sz="3600" dirty="0">
                <a:latin typeface="Time s New Roman"/>
                <a:cs typeface="Arial" panose="020B0604020202020204" pitchFamily="34" charset="0"/>
              </a:rPr>
              <a:t>.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Biofloc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áp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loài</a:t>
            </a:r>
            <a:r>
              <a:rPr lang="en-US" sz="3600" dirty="0"/>
              <a:t> </a:t>
            </a:r>
            <a:r>
              <a:rPr lang="en-US" sz="3600" dirty="0" err="1"/>
              <a:t>nuôi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</a:t>
            </a:r>
            <a:r>
              <a:rPr lang="en-US" sz="3600" dirty="0" err="1"/>
              <a:t>kinh</a:t>
            </a:r>
            <a:r>
              <a:rPr lang="en-US" sz="3600" dirty="0"/>
              <a:t> </a:t>
            </a:r>
            <a:r>
              <a:rPr lang="en-US" sz="3600" dirty="0" err="1"/>
              <a:t>tế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r>
              <a:rPr lang="en-US" sz="3600" dirty="0"/>
              <a:t>. </a:t>
            </a:r>
            <a:endParaRPr lang="vi-VN" sz="3600" dirty="0"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7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571500"/>
            <a:ext cx="5448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MỞ RỘNG</a:t>
            </a:r>
            <a:endParaRPr lang="vi-VN" sz="60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71700"/>
            <a:ext cx="17449800" cy="484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595" eaLnBrk="0" hangingPunct="0">
              <a:lnSpc>
                <a:spcPct val="130000"/>
              </a:lnSpc>
            </a:pPr>
            <a:r>
              <a:rPr lang="vi-VN" sz="6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 cập internet để tìm hiểu thêm về n</a:t>
            </a:r>
            <a:r>
              <a:rPr lang="en-US" sz="6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hững</a:t>
            </a:r>
            <a:r>
              <a:rPr lang="vi-VN" sz="6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thành tựu về ứng dụng công nghệ cao trong nuôi trồng thủy sản ở địa phương</a:t>
            </a:r>
            <a:r>
              <a:rPr lang="en-US" sz="6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marR="235585" algn="just" eaLnBrk="0" hangingPunct="0">
              <a:lnSpc>
                <a:spcPct val="130000"/>
              </a:lnSpc>
              <a:spcAft>
                <a:spcPts val="0"/>
              </a:spcAft>
            </a:pPr>
            <a:endParaRPr lang="en-US" sz="44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09600" y="9208812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7192">
            <a:off x="17111444" y="1987488"/>
            <a:ext cx="1083129" cy="108312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C5659B8-B167-DFC1-2D5D-080FA2B2BED9}"/>
              </a:ext>
            </a:extLst>
          </p:cNvPr>
          <p:cNvSpPr txBox="1"/>
          <p:nvPr/>
        </p:nvSpPr>
        <p:spPr>
          <a:xfrm>
            <a:off x="3502048" y="856500"/>
            <a:ext cx="1196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7D93B6-476D-420F-A83C-65A861E2CF4F}"/>
              </a:ext>
            </a:extLst>
          </p:cNvPr>
          <p:cNvSpPr txBox="1"/>
          <p:nvPr/>
        </p:nvSpPr>
        <p:spPr>
          <a:xfrm>
            <a:off x="381000" y="5829300"/>
            <a:ext cx="56627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7703153-0ACF-BF4F-88FF-AE29481E2343}"/>
              </a:ext>
            </a:extLst>
          </p:cNvPr>
          <p:cNvSpPr txBox="1"/>
          <p:nvPr/>
        </p:nvSpPr>
        <p:spPr>
          <a:xfrm>
            <a:off x="6942004" y="5829299"/>
            <a:ext cx="50834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C109793-626C-5F9C-4B62-3661C0C37919}"/>
              </a:ext>
            </a:extLst>
          </p:cNvPr>
          <p:cNvSpPr txBox="1"/>
          <p:nvPr/>
        </p:nvSpPr>
        <p:spPr>
          <a:xfrm>
            <a:off x="12509946" y="5829299"/>
            <a:ext cx="48177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Avocado with solid fill">
            <a:extLst>
              <a:ext uri="{FF2B5EF4-FFF2-40B4-BE49-F238E27FC236}">
                <a16:creationId xmlns:a16="http://schemas.microsoft.com/office/drawing/2014/main" id="{8C15C81E-9C87-461D-6705-7E6C724B8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2648" y="3651876"/>
            <a:ext cx="1978800" cy="1978800"/>
          </a:xfrm>
          <a:prstGeom prst="rect">
            <a:avLst/>
          </a:prstGeom>
        </p:spPr>
      </p:pic>
      <p:pic>
        <p:nvPicPr>
          <p:cNvPr id="24" name="Đồ họa 23" descr="Avocado with solid fill">
            <a:extLst>
              <a:ext uri="{FF2B5EF4-FFF2-40B4-BE49-F238E27FC236}">
                <a16:creationId xmlns:a16="http://schemas.microsoft.com/office/drawing/2014/main" id="{F275F2E7-28B7-8F70-E3CA-00220CCBF3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4600" y="3787066"/>
            <a:ext cx="1978800" cy="1978800"/>
          </a:xfrm>
          <a:prstGeom prst="rect">
            <a:avLst/>
          </a:prstGeom>
        </p:spPr>
      </p:pic>
      <p:pic>
        <p:nvPicPr>
          <p:cNvPr id="25" name="Đồ họa 24" descr="Avocado with solid fill">
            <a:extLst>
              <a:ext uri="{FF2B5EF4-FFF2-40B4-BE49-F238E27FC236}">
                <a16:creationId xmlns:a16="http://schemas.microsoft.com/office/drawing/2014/main" id="{3D8431C3-1472-5FD0-FAF0-20F315B4DF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29421" y="3850499"/>
            <a:ext cx="1978800" cy="19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6617-4B6C-82D7-A5D5-655888026FD2}"/>
              </a:ext>
            </a:extLst>
          </p:cNvPr>
          <p:cNvSpPr txBox="1"/>
          <p:nvPr/>
        </p:nvSpPr>
        <p:spPr>
          <a:xfrm>
            <a:off x="1452843" y="419100"/>
            <a:ext cx="1790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ỨNG DỤNG CN CAO TRONG NUÔI TRỒNG THỦY SẢN</a:t>
            </a:r>
            <a:endParaRPr lang="en-US" sz="3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ệ thống lọc nước tuần hoàn trong nuôi trồng thủy sản">
            <a:extLst>
              <a:ext uri="{FF2B5EF4-FFF2-40B4-BE49-F238E27FC236}">
                <a16:creationId xmlns:a16="http://schemas.microsoft.com/office/drawing/2014/main" id="{F860FFA6-C5F7-2FF4-C260-CF973BB1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5" y="1943099"/>
            <a:ext cx="9263343" cy="617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Áp dụng công nghệ Biofloc trong nuôi tôm đem lại hiệu quả như thế nào?">
            <a:extLst>
              <a:ext uri="{FF2B5EF4-FFF2-40B4-BE49-F238E27FC236}">
                <a16:creationId xmlns:a16="http://schemas.microsoft.com/office/drawing/2014/main" id="{032BC2E2-95A6-7EA3-02E0-E0DBFA2EC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799" y="1943099"/>
            <a:ext cx="8239965" cy="61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57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24000" y="2171700"/>
            <a:ext cx="15849600" cy="2647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en-US" sz="72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vi-VN" sz="72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</a:t>
            </a:r>
            <a:r>
              <a:rPr lang="en-US" sz="72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6600" b="1" kern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MỘT SỐ ỨNG DỤNG CÔNG NGHỆ CAO TRONG NUÔI THUỶ SẢN</a:t>
            </a:r>
            <a:endParaRPr lang="en-US" sz="7200" b="1" dirty="0">
              <a:solidFill>
                <a:srgbClr val="FFC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251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4BDC78-C16D-1B81-253B-AE9DF9B5F71C}"/>
              </a:ext>
            </a:extLst>
          </p:cNvPr>
          <p:cNvSpPr txBox="1"/>
          <p:nvPr/>
        </p:nvSpPr>
        <p:spPr>
          <a:xfrm>
            <a:off x="152400" y="190500"/>
            <a:ext cx="17297400" cy="384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0960" indent="180340" algn="ctr" eaLnBrk="0" hangingPunct="0">
              <a:lnSpc>
                <a:spcPct val="130000"/>
              </a:lnSpc>
            </a:pPr>
            <a:r>
              <a:rPr lang="vi-VN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en-US" sz="6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60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60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sz="60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vi-VN" sz="60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sản </a:t>
            </a:r>
            <a:r>
              <a:rPr lang="en-US" sz="6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60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60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60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(RAS)</a:t>
            </a:r>
            <a:endParaRPr lang="en-US" sz="6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0485" marR="60960" indent="180340" algn="ctr" eaLnBrk="0" hangingPunct="0">
              <a:lnSpc>
                <a:spcPct val="130000"/>
              </a:lnSpc>
            </a:pPr>
            <a:endParaRPr lang="vi-VN" sz="44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marR="60960" indent="180340" algn="ctr" eaLnBrk="0" hangingPunct="0">
              <a:lnSpc>
                <a:spcPct val="130000"/>
              </a:lnSpc>
            </a:pPr>
            <a:r>
              <a:rPr 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400" spc="-1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r>
              <a:rPr lang="en-US" sz="4400" spc="-8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4400" spc="-8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I.1</a:t>
            </a:r>
            <a:r>
              <a:rPr lang="en-US" sz="4400" spc="-8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spc="-8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vi-VN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kết hợp với quan sát các video </a:t>
            </a:r>
            <a:r>
              <a:rPr lang="vi-VN" sz="4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 đây</a:t>
            </a:r>
            <a:r>
              <a:rPr lang="vi-VN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thảo luận nhóm để</a:t>
            </a:r>
            <a:r>
              <a:rPr lang="vi-VN" sz="4400" spc="-8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 nội dung ở bảng sau. </a:t>
            </a:r>
            <a:endParaRPr lang="en-US" sz="44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13F67-48E4-9EB3-1D94-897BBE840181}"/>
              </a:ext>
            </a:extLst>
          </p:cNvPr>
          <p:cNvSpPr txBox="1"/>
          <p:nvPr/>
        </p:nvSpPr>
        <p:spPr>
          <a:xfrm>
            <a:off x="5486400" y="61341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VIDEO 1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AD53C-AA56-0A88-0072-83294F67F5BA}"/>
              </a:ext>
            </a:extLst>
          </p:cNvPr>
          <p:cNvSpPr txBox="1"/>
          <p:nvPr/>
        </p:nvSpPr>
        <p:spPr>
          <a:xfrm>
            <a:off x="5715000" y="79629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VIDEO 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95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8E2090-0221-ABAA-1F45-73A7F947C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718785"/>
              </p:ext>
            </p:extLst>
          </p:nvPr>
        </p:nvGraphicFramePr>
        <p:xfrm>
          <a:off x="457200" y="342900"/>
          <a:ext cx="16916400" cy="914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7474">
                  <a:extLst>
                    <a:ext uri="{9D8B030D-6E8A-4147-A177-3AD203B41FA5}">
                      <a16:colId xmlns:a16="http://schemas.microsoft.com/office/drawing/2014/main" val="2485007018"/>
                    </a:ext>
                  </a:extLst>
                </a:gridCol>
                <a:gridCol w="11168926">
                  <a:extLst>
                    <a:ext uri="{9D8B030D-6E8A-4147-A177-3AD203B41FA5}">
                      <a16:colId xmlns:a16="http://schemas.microsoft.com/office/drawing/2014/main" val="754238874"/>
                    </a:ext>
                  </a:extLst>
                </a:gridCol>
              </a:tblGrid>
              <a:tr h="1240846"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Công nghệ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Nuôi thủy sản tuần hoàn RAS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051456"/>
                  </a:ext>
                </a:extLst>
              </a:tr>
              <a:tr h="1240846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Khái niệm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905679"/>
                  </a:ext>
                </a:extLst>
              </a:tr>
              <a:tr h="3997677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Thành phần, nguyên lý hoạt động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210703"/>
                  </a:ext>
                </a:extLst>
              </a:tr>
              <a:tr h="1423786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Ưu, nhược điểm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680919"/>
                  </a:ext>
                </a:extLst>
              </a:tr>
              <a:tr h="1240846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</a:rPr>
                        <a:t>Ứng dụng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03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60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 sát Hình 21.2, mô tả thành phần và nguyên lí hoạt động của hệ thống nuôi thủy sản tuần hoàn. (ảnh 1)">
            <a:extLst>
              <a:ext uri="{FF2B5EF4-FFF2-40B4-BE49-F238E27FC236}">
                <a16:creationId xmlns:a16="http://schemas.microsoft.com/office/drawing/2014/main" id="{10EAA76D-7DB7-37C6-588D-233C54191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7" y="1028700"/>
            <a:ext cx="1684966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9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F8CBF0-EC9D-BD01-9BC1-A00EC3D3F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97258"/>
              </p:ext>
            </p:extLst>
          </p:nvPr>
        </p:nvGraphicFramePr>
        <p:xfrm>
          <a:off x="228600" y="190500"/>
          <a:ext cx="17602200" cy="1009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485007018"/>
                    </a:ext>
                  </a:extLst>
                </a:gridCol>
                <a:gridCol w="14020800">
                  <a:extLst>
                    <a:ext uri="{9D8B030D-6E8A-4147-A177-3AD203B41FA5}">
                      <a16:colId xmlns:a16="http://schemas.microsoft.com/office/drawing/2014/main" val="754238874"/>
                    </a:ext>
                  </a:extLst>
                </a:gridCol>
              </a:tblGrid>
              <a:tr h="1140911"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Công nghệ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Nuôi thủy sản tuần hoàn RAS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051456"/>
                  </a:ext>
                </a:extLst>
              </a:tr>
              <a:tr h="3372801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Khái niệm</a:t>
                      </a: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905679"/>
                  </a:ext>
                </a:extLst>
              </a:tr>
              <a:tr h="5582788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Thành phần, nguyên lý hoạt động</a:t>
                      </a: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eaLnBrk="0" hangingPunct="0"/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2107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753860-6022-B840-6638-56773F61BEE9}"/>
              </a:ext>
            </a:extLst>
          </p:cNvPr>
          <p:cNvSpPr txBox="1"/>
          <p:nvPr/>
        </p:nvSpPr>
        <p:spPr>
          <a:xfrm>
            <a:off x="3962400" y="1714500"/>
            <a:ext cx="13868400" cy="2556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4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4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4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khép</a:t>
            </a:r>
            <a:r>
              <a:rPr lang="en-US" sz="40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4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6CDBC-E977-F89E-5BBD-485BB0F7E219}"/>
              </a:ext>
            </a:extLst>
          </p:cNvPr>
          <p:cNvSpPr txBox="1"/>
          <p:nvPr/>
        </p:nvSpPr>
        <p:spPr>
          <a:xfrm>
            <a:off x="3962400" y="4762500"/>
            <a:ext cx="13563600" cy="516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vi-VN" sz="40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</a:t>
            </a:r>
            <a:r>
              <a:rPr lang="vi-VN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(1)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(2)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(3)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tan, (4)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(5)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40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(1) → (2) →(3) → (4) → (5).</a:t>
            </a:r>
          </a:p>
          <a:p>
            <a:pPr eaLnBrk="0" hangingPunct="0"/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5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BC3F9F-3B75-F060-0312-9EAB76A93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6997"/>
              </p:ext>
            </p:extLst>
          </p:nvPr>
        </p:nvGraphicFramePr>
        <p:xfrm>
          <a:off x="304800" y="314868"/>
          <a:ext cx="17678400" cy="9657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485007018"/>
                    </a:ext>
                  </a:extLst>
                </a:gridCol>
                <a:gridCol w="13792200">
                  <a:extLst>
                    <a:ext uri="{9D8B030D-6E8A-4147-A177-3AD203B41FA5}">
                      <a16:colId xmlns:a16="http://schemas.microsoft.com/office/drawing/2014/main" val="754238874"/>
                    </a:ext>
                  </a:extLst>
                </a:gridCol>
              </a:tblGrid>
              <a:tr h="1240846"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Công nghệ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</a:rPr>
                        <a:t>Nuôi thủy sản tuần hoàn RAS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051456"/>
                  </a:ext>
                </a:extLst>
              </a:tr>
              <a:tr h="1423786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Ưu, nhược điểm</a:t>
                      </a: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680919"/>
                  </a:ext>
                </a:extLst>
              </a:tr>
              <a:tr h="1240846"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Ứng dụng</a:t>
                      </a: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vi-VN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0485" marR="60960" algn="just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0326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E4074B-F04D-1720-1A12-84E145A0DE92}"/>
              </a:ext>
            </a:extLst>
          </p:cNvPr>
          <p:cNvSpPr txBox="1"/>
          <p:nvPr/>
        </p:nvSpPr>
        <p:spPr>
          <a:xfrm>
            <a:off x="4279692" y="1409700"/>
            <a:ext cx="1371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vi-VN" sz="36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 điểm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865" algn="l"/>
              </a:tabLst>
            </a:pP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865" algn="l"/>
              </a:tabLst>
            </a:pP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01930" algn="l"/>
              </a:tabLst>
            </a:pP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spc="-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3515" algn="l"/>
              </a:tabLst>
            </a:pP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vi-VN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30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vi-VN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Nhược điểm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6223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97485" algn="l"/>
              </a:tabLst>
            </a:pP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865" algn="l"/>
              </a:tabLst>
            </a:pP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spc="-1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865" algn="l"/>
              </a:tabLst>
            </a:pPr>
            <a:r>
              <a:rPr lang="en-US" sz="36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"/>
            <a:r>
              <a:rPr lang="vi-VN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spc="-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3600" spc="-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600" spc="-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600" spc="-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spc="-5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600" spc="-6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C5B3F-C3C8-4766-0F8D-5EDA161C7B8C}"/>
              </a:ext>
            </a:extLst>
          </p:cNvPr>
          <p:cNvSpPr txBox="1"/>
          <p:nvPr/>
        </p:nvSpPr>
        <p:spPr>
          <a:xfrm>
            <a:off x="4279692" y="7361767"/>
            <a:ext cx="13639800" cy="262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ts val="635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362585" algn="l"/>
              </a:tabLst>
            </a:pP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chình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hùm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640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362585" algn="l"/>
              </a:tabLst>
            </a:pP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khan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spc="-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130000"/>
              </a:lnSpc>
              <a:spcBef>
                <a:spcPts val="635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362585" algn="l"/>
              </a:tabLst>
            </a:pP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spc="-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312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11576</TotalTime>
  <Words>1603</Words>
  <PresentationFormat>Custom</PresentationFormat>
  <Paragraphs>155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Time s New Roman</vt:lpstr>
      <vt:lpstr>Wingdings</vt:lpstr>
      <vt:lpstr>Palatino Linotype</vt:lpstr>
      <vt:lpstr>Times New Roman</vt:lpstr>
      <vt:lpstr>Arial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2024-07-20T07:48:24Z</dcterms:modified>
  <dc:identifier>DAFTMsNyBV4</dc:identifier>
</cp:coreProperties>
</file>