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99" r:id="rId4"/>
    <p:sldId id="284" r:id="rId5"/>
    <p:sldId id="289" r:id="rId6"/>
    <p:sldId id="287" r:id="rId7"/>
    <p:sldId id="260" r:id="rId8"/>
    <p:sldId id="288" r:id="rId9"/>
    <p:sldId id="285" r:id="rId10"/>
    <p:sldId id="264" r:id="rId11"/>
    <p:sldId id="281" r:id="rId12"/>
    <p:sldId id="268" r:id="rId13"/>
    <p:sldId id="293" r:id="rId14"/>
    <p:sldId id="265" r:id="rId15"/>
    <p:sldId id="296" r:id="rId16"/>
    <p:sldId id="300" r:id="rId17"/>
    <p:sldId id="295" r:id="rId18"/>
    <p:sldId id="266" r:id="rId19"/>
    <p:sldId id="297" r:id="rId20"/>
    <p:sldId id="273" r:id="rId21"/>
    <p:sldId id="290" r:id="rId22"/>
    <p:sldId id="282" r:id="rId23"/>
    <p:sldId id="279" r:id="rId24"/>
    <p:sldId id="291" r:id="rId25"/>
    <p:sldId id="280" r:id="rId26"/>
    <p:sldId id="307" r:id="rId27"/>
    <p:sldId id="269" r:id="rId28"/>
    <p:sldId id="303" r:id="rId29"/>
    <p:sldId id="306" r:id="rId30"/>
    <p:sldId id="292" r:id="rId31"/>
    <p:sldId id="298" r:id="rId32"/>
    <p:sldId id="305" r:id="rId33"/>
    <p:sldId id="308" r:id="rId34"/>
    <p:sldId id="309" r:id="rId3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9A9A"/>
    <a:srgbClr val="0A908D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35" autoAdjust="0"/>
    <p:restoredTop sz="94660"/>
  </p:normalViewPr>
  <p:slideViewPr>
    <p:cSldViewPr>
      <p:cViewPr varScale="1">
        <p:scale>
          <a:sx n="64" d="100"/>
          <a:sy n="64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17074-4153-4D5A-A40A-43BAF1A82393}" type="datetimeFigureOut">
              <a:rPr lang="vi-VN" smtClean="0"/>
              <a:pPr/>
              <a:t>31/01/2018</a:t>
            </a:fld>
            <a:endParaRPr lang="vi-VN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CD4C7-3D38-497E-B5F4-EA50D7C39C0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CD4C7-3D38-497E-B5F4-EA50D7C39C07}" type="slidenum">
              <a:rPr lang="vi-VN" smtClean="0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CD4C7-3D38-497E-B5F4-EA50D7C39C07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CD4C7-3D38-497E-B5F4-EA50D7C39C07}" type="slidenum">
              <a:rPr lang="vi-VN" smtClean="0"/>
              <a:pPr/>
              <a:t>8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CD4C7-3D38-497E-B5F4-EA50D7C39C07}" type="slidenum">
              <a:rPr lang="vi-VN" smtClean="0"/>
              <a:pPr/>
              <a:t>15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8D51-A6AF-45F5-8E52-3E200F6DFD7A}" type="datetimeFigureOut">
              <a:rPr lang="vi-VN" smtClean="0"/>
              <a:pPr/>
              <a:t>31/01/2018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F889-848B-4F96-9252-3DED762BB4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8D51-A6AF-45F5-8E52-3E200F6DFD7A}" type="datetimeFigureOut">
              <a:rPr lang="vi-VN" smtClean="0"/>
              <a:pPr/>
              <a:t>31/01/2018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F889-848B-4F96-9252-3DED762BB4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8D51-A6AF-45F5-8E52-3E200F6DFD7A}" type="datetimeFigureOut">
              <a:rPr lang="vi-VN" smtClean="0"/>
              <a:pPr/>
              <a:t>31/01/2018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F889-848B-4F96-9252-3DED762BB4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8D51-A6AF-45F5-8E52-3E200F6DFD7A}" type="datetimeFigureOut">
              <a:rPr lang="vi-VN" smtClean="0"/>
              <a:pPr/>
              <a:t>31/01/2018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F889-848B-4F96-9252-3DED762BB4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8D51-A6AF-45F5-8E52-3E200F6DFD7A}" type="datetimeFigureOut">
              <a:rPr lang="vi-VN" smtClean="0"/>
              <a:pPr/>
              <a:t>31/01/2018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F889-848B-4F96-9252-3DED762BB4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8D51-A6AF-45F5-8E52-3E200F6DFD7A}" type="datetimeFigureOut">
              <a:rPr lang="vi-VN" smtClean="0"/>
              <a:pPr/>
              <a:t>31/01/2018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F889-848B-4F96-9252-3DED762BB4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8D51-A6AF-45F5-8E52-3E200F6DFD7A}" type="datetimeFigureOut">
              <a:rPr lang="vi-VN" smtClean="0"/>
              <a:pPr/>
              <a:t>31/01/2018</a:t>
            </a:fld>
            <a:endParaRPr lang="vi-VN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F889-848B-4F96-9252-3DED762BB4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8D51-A6AF-45F5-8E52-3E200F6DFD7A}" type="datetimeFigureOut">
              <a:rPr lang="vi-VN" smtClean="0"/>
              <a:pPr/>
              <a:t>31/01/2018</a:t>
            </a:fld>
            <a:endParaRPr lang="vi-VN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F889-848B-4F96-9252-3DED762BB4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8D51-A6AF-45F5-8E52-3E200F6DFD7A}" type="datetimeFigureOut">
              <a:rPr lang="vi-VN" smtClean="0"/>
              <a:pPr/>
              <a:t>31/01/2018</a:t>
            </a:fld>
            <a:endParaRPr lang="vi-VN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F889-848B-4F96-9252-3DED762BB4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8D51-A6AF-45F5-8E52-3E200F6DFD7A}" type="datetimeFigureOut">
              <a:rPr lang="vi-VN" smtClean="0"/>
              <a:pPr/>
              <a:t>31/01/2018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F889-848B-4F96-9252-3DED762BB4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8D51-A6AF-45F5-8E52-3E200F6DFD7A}" type="datetimeFigureOut">
              <a:rPr lang="vi-VN" smtClean="0"/>
              <a:pPr/>
              <a:t>31/01/2018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F889-848B-4F96-9252-3DED762BB4C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58D51-A6AF-45F5-8E52-3E200F6DFD7A}" type="datetimeFigureOut">
              <a:rPr lang="vi-VN" smtClean="0"/>
              <a:pPr/>
              <a:t>31/01/2018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4F889-848B-4F96-9252-3DED762BB4C9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Song%20than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S%20DINH\HO%20SO%20GIAO%20VIEN\CAC%20CUOC%20THI\2018%20Thi%20GVG%20TINH%202018\Bai%20day%20-%20Ver2\Coi%20gia%20gao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S%20DINH\HO%20SO%20GIAO%20VIEN\CAC%20CUOC%20THI\2018%20Thi%20GVG%20TINH%202018\Bai%20day%20-%20Ver2\Guong%20nuoc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nha%20may%20thuy%20dien.mp4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S%20DINH\HO%20SO%20GIAO%20VIEN\CAC%20CUOC%20THI\2018%20Thi%20GVG%20TINH%202018\Bai%20day%20-%20Ver2\Dien%20tu%20song%20bien1.mp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GS%20DINH\HO%20SO%20GIAO%20VIEN\CAC%20CUOC%20THI\2018%20Thi%20GVG%20TINH%202018\Bai%20day%20-%20Ver2\Lu%20quet%20kinh%20hoang.mp4" TargetMode="External"/><Relationship Id="rId1" Type="http://schemas.openxmlformats.org/officeDocument/2006/relationships/tags" Target="../tags/tag1.xml"/><Relationship Id="rId5" Type="http://schemas.openxmlformats.org/officeDocument/2006/relationships/slide" Target="slide3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S%20DINH\HO%20SO%20GIAO%20VIEN\CAC%20CUOC%20THI\2018%20Thi%20GVG%20TINH%202018\Bai%20day%20-%20Ver2\Song%20than%201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S%20DINH\HO%20SO%20GIAO%20VIEN\CAC%20CUOC%20THI\2018%20Thi%20GVG%20TINH%202018\Bai%20day%20-%20Ver2\Einstein%20(Equivalence%20of%20Energy%20and%20Matter).mp4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90600" y="4699337"/>
            <a:ext cx="754380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Giáo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viên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Phạm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Văn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Dinh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Đơn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vị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tác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THPT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Nguyễn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Huệ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534400" cy="892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 MỪNG CÁC THẦY CÔ GIÁO VỀ DỰ HỘI THI GIÁO VIÊN GIỎI CẤP TỈNH NĂM HỌC 2017 – 2018</a:t>
            </a:r>
          </a:p>
        </p:txBody>
      </p:sp>
      <p:sp>
        <p:nvSpPr>
          <p:cNvPr id="14" name="Hình Chữ nhật 13"/>
          <p:cNvSpPr/>
          <p:nvPr/>
        </p:nvSpPr>
        <p:spPr>
          <a:xfrm>
            <a:off x="1066800" y="2590800"/>
            <a:ext cx="7212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45: 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 NĂNG</a:t>
            </a:r>
            <a:endParaRPr lang="vi-V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/>
          <p:cNvGraphicFramePr>
            <a:graphicFrameLocks noGrp="1"/>
          </p:cNvGraphicFramePr>
          <p:nvPr/>
        </p:nvGraphicFramePr>
        <p:xfrm>
          <a:off x="914400" y="533401"/>
          <a:ext cx="7391400" cy="5802291"/>
        </p:xfrm>
        <a:graphic>
          <a:graphicData uri="http://schemas.openxmlformats.org/drawingml/2006/table">
            <a:tbl>
              <a:tblPr/>
              <a:tblGrid>
                <a:gridCol w="2488205"/>
                <a:gridCol w="2488205"/>
                <a:gridCol w="2414990"/>
              </a:tblGrid>
              <a:tr h="41563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ĐỘNG NĂNG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3211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Điều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đã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biết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(K)</a:t>
                      </a:r>
                      <a:endParaRPr lang="vi-VN" sz="2000" b="1" dirty="0">
                        <a:solidFill>
                          <a:srgbClr val="00206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Điều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muốn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biết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(W)</a:t>
                      </a:r>
                      <a:endParaRPr lang="vi-VN" sz="2000" b="1" dirty="0">
                        <a:solidFill>
                          <a:srgbClr val="00206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Điều</a:t>
                      </a:r>
                      <a:r>
                        <a:rPr lang="vi-VN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học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được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(L)</a:t>
                      </a:r>
                      <a:endParaRPr lang="vi-VN" sz="2000" b="1" dirty="0">
                        <a:solidFill>
                          <a:srgbClr val="00206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0543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2000" b="0" dirty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2000" b="0" dirty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/>
        </p:nvGraphicFramePr>
        <p:xfrm>
          <a:off x="914400" y="533401"/>
          <a:ext cx="7391400" cy="5802291"/>
        </p:xfrm>
        <a:graphic>
          <a:graphicData uri="http://schemas.openxmlformats.org/drawingml/2006/table">
            <a:tbl>
              <a:tblPr/>
              <a:tblGrid>
                <a:gridCol w="2488205"/>
                <a:gridCol w="2488205"/>
                <a:gridCol w="2414990"/>
              </a:tblGrid>
              <a:tr h="41563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ĐỘNG NĂNG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3211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Điều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đã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biết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(K)</a:t>
                      </a:r>
                      <a:endParaRPr lang="vi-VN" sz="2000" b="1" dirty="0">
                        <a:solidFill>
                          <a:srgbClr val="00206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Điều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muốn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biết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(W)</a:t>
                      </a:r>
                      <a:endParaRPr lang="vi-VN" sz="2000" b="1" dirty="0">
                        <a:solidFill>
                          <a:srgbClr val="00206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Điều</a:t>
                      </a:r>
                      <a:r>
                        <a:rPr lang="vi-VN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học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được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(L)</a:t>
                      </a:r>
                      <a:endParaRPr lang="vi-VN" sz="2000" b="1" dirty="0">
                        <a:solidFill>
                          <a:srgbClr val="00206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0543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Động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năng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là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năng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lượng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có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được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do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chuyển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động</a:t>
                      </a:r>
                      <a:endParaRPr lang="vi-VN" sz="4000" dirty="0" smtClean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Động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năng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của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vật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phụ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thuộc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vào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khối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lượng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và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vận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tốc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(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khối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lượng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càng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lớn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thì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động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năng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càng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lớn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vận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tốc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càng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lớn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thì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động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năng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càng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lớn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2000" b="0" i="1" dirty="0" smtClean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i="1" dirty="0" smtClean="0">
                          <a:latin typeface="Times New Roman"/>
                          <a:ea typeface="Arial"/>
                          <a:cs typeface="Times New Roman"/>
                        </a:rPr>
                        <a:t>(</a:t>
                      </a:r>
                      <a:r>
                        <a:rPr lang="en-US" sz="2000" b="0" i="1" dirty="0" err="1" smtClean="0">
                          <a:latin typeface="Times New Roman"/>
                          <a:ea typeface="Arial"/>
                          <a:cs typeface="Times New Roman"/>
                        </a:rPr>
                        <a:t>Kiến</a:t>
                      </a:r>
                      <a:r>
                        <a:rPr lang="en-US" sz="2000" b="0" i="1" baseline="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0" i="1" baseline="0" dirty="0" err="1" smtClean="0">
                          <a:latin typeface="Times New Roman"/>
                          <a:ea typeface="Arial"/>
                          <a:cs typeface="Times New Roman"/>
                        </a:rPr>
                        <a:t>thức</a:t>
                      </a:r>
                      <a:r>
                        <a:rPr lang="en-US" sz="2000" b="0" i="1" baseline="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0" i="1" baseline="0" dirty="0" err="1" smtClean="0">
                          <a:latin typeface="Times New Roman"/>
                          <a:ea typeface="Arial"/>
                          <a:cs typeface="Times New Roman"/>
                        </a:rPr>
                        <a:t>đã</a:t>
                      </a:r>
                      <a:r>
                        <a:rPr lang="en-US" sz="2000" b="0" i="1" baseline="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0" i="1" baseline="0" dirty="0" err="1" smtClean="0">
                          <a:latin typeface="Times New Roman"/>
                          <a:ea typeface="Arial"/>
                          <a:cs typeface="Times New Roman"/>
                        </a:rPr>
                        <a:t>được</a:t>
                      </a:r>
                      <a:r>
                        <a:rPr lang="en-US" sz="2000" b="0" i="1" baseline="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0" i="1" baseline="0" dirty="0" err="1" smtClean="0">
                          <a:latin typeface="Times New Roman"/>
                          <a:ea typeface="Arial"/>
                          <a:cs typeface="Times New Roman"/>
                        </a:rPr>
                        <a:t>học</a:t>
                      </a:r>
                      <a:r>
                        <a:rPr lang="en-US" sz="2000" b="0" i="1" baseline="0" dirty="0" smtClean="0">
                          <a:latin typeface="Times New Roman"/>
                          <a:ea typeface="Arial"/>
                          <a:cs typeface="Times New Roman"/>
                        </a:rPr>
                        <a:t> ở </a:t>
                      </a:r>
                      <a:r>
                        <a:rPr lang="en-US" sz="2000" b="0" i="1" baseline="0" dirty="0" err="1" smtClean="0">
                          <a:latin typeface="Times New Roman"/>
                          <a:ea typeface="Arial"/>
                          <a:cs typeface="Times New Roman"/>
                        </a:rPr>
                        <a:t>vật</a:t>
                      </a:r>
                      <a:r>
                        <a:rPr lang="en-US" sz="2000" b="0" i="1" baseline="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0" i="1" baseline="0" dirty="0" err="1" smtClean="0">
                          <a:latin typeface="Times New Roman"/>
                          <a:ea typeface="Arial"/>
                          <a:cs typeface="Times New Roman"/>
                        </a:rPr>
                        <a:t>lý</a:t>
                      </a:r>
                      <a:r>
                        <a:rPr lang="en-US" sz="2000" b="0" i="1" baseline="0" dirty="0" smtClean="0">
                          <a:latin typeface="Times New Roman"/>
                          <a:ea typeface="Arial"/>
                          <a:cs typeface="Times New Roman"/>
                        </a:rPr>
                        <a:t> 8)</a:t>
                      </a:r>
                      <a:endParaRPr lang="vi-VN" sz="4000" b="0" i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vi-VN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Định</a:t>
                      </a:r>
                      <a:r>
                        <a:rPr lang="vi-VN" sz="2000" baseline="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aseline="0" dirty="0" err="1" smtClean="0">
                          <a:latin typeface="Times New Roman"/>
                          <a:ea typeface="Arial"/>
                          <a:cs typeface="Times New Roman"/>
                        </a:rPr>
                        <a:t>nghĩa</a:t>
                      </a:r>
                      <a:endParaRPr lang="vi-VN" sz="2000" dirty="0" smtClean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Công</a:t>
                      </a:r>
                      <a:r>
                        <a:rPr lang="en-US" sz="2000" baseline="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/>
                          <a:ea typeface="Arial"/>
                          <a:cs typeface="Times New Roman"/>
                        </a:rPr>
                        <a:t>thức</a:t>
                      </a:r>
                      <a:r>
                        <a:rPr lang="en-US" sz="2000" baseline="0" dirty="0" smtClean="0">
                          <a:latin typeface="Times New Roman"/>
                          <a:ea typeface="Arial"/>
                          <a:cs typeface="Times New Roman"/>
                        </a:rPr>
                        <a:t>?</a:t>
                      </a:r>
                      <a:endParaRPr lang="vi-VN" sz="40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Đơn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vị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?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Arial"/>
                          <a:cs typeface="Times New Roman"/>
                        </a:rPr>
                        <a:t>Đặc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Arial"/>
                          <a:cs typeface="Times New Roman"/>
                        </a:rPr>
                        <a:t>điểm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Arial"/>
                          <a:cs typeface="Times New Roman"/>
                        </a:rPr>
                        <a:t>gì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Arial"/>
                          <a:cs typeface="Times New Roman"/>
                        </a:rPr>
                        <a:t>?</a:t>
                      </a:r>
                      <a:endParaRPr lang="vi-VN" sz="40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Mối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liên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hệ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giữa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công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của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lực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tác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dụng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và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động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năng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?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Ứng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Arial"/>
                          <a:cs typeface="Times New Roman"/>
                        </a:rPr>
                        <a:t>dụng</a:t>
                      </a: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 smtClean="0">
                          <a:latin typeface="Times New Roman"/>
                          <a:ea typeface="Arial"/>
                          <a:cs typeface="Times New Roman"/>
                        </a:rPr>
                        <a:t>…………</a:t>
                      </a:r>
                      <a:endParaRPr lang="vi-VN" sz="4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143000" y="411540"/>
            <a:ext cx="723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HÃY CÙNG ĐI TÌM ĐIỀU BẠN MUỐN BIẾT.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1295400"/>
            <a:ext cx="81534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Nhiệm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toán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sau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phiếu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học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tập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/>
        </p:nvGraphicFramePr>
        <p:xfrm>
          <a:off x="304800" y="228600"/>
          <a:ext cx="8610600" cy="6400800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6400800">
                <a:tc>
                  <a:txBody>
                    <a:bodyPr/>
                    <a:lstStyle/>
                    <a:p>
                      <a:pPr marL="0" indent="4763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Arial"/>
                          <a:cs typeface="Times New Roman"/>
                        </a:rPr>
                        <a:t>                                          </a:t>
                      </a:r>
                      <a:r>
                        <a:rPr lang="en-US" sz="2400" b="1" dirty="0" err="1" smtClean="0">
                          <a:latin typeface="Times New Roman"/>
                          <a:ea typeface="Arial"/>
                          <a:cs typeface="Times New Roman"/>
                        </a:rPr>
                        <a:t>Phiếu</a:t>
                      </a:r>
                      <a:r>
                        <a:rPr lang="en-US" sz="2400" b="1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Arial"/>
                          <a:cs typeface="Times New Roman"/>
                        </a:rPr>
                        <a:t>học</a:t>
                      </a:r>
                      <a:r>
                        <a:rPr lang="en-US" sz="2400" b="1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Arial"/>
                          <a:cs typeface="Times New Roman"/>
                        </a:rPr>
                        <a:t>tập</a:t>
                      </a:r>
                      <a:r>
                        <a:rPr lang="en-US" sz="2400" b="1" dirty="0" smtClean="0">
                          <a:latin typeface="Times New Roman"/>
                          <a:ea typeface="Arial"/>
                          <a:cs typeface="Times New Roman"/>
                        </a:rPr>
                        <a:t>                              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(4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phút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)</a:t>
                      </a:r>
                      <a:endParaRPr lang="vi-VN" sz="2000" dirty="0">
                        <a:solidFill>
                          <a:srgbClr val="FF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indent="4763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Arial"/>
                          <a:cs typeface="Times New Roman"/>
                        </a:rPr>
                        <a:t>Nhóm</a:t>
                      </a:r>
                      <a:r>
                        <a:rPr lang="en-US" sz="2400" dirty="0">
                          <a:latin typeface="Times New Roman"/>
                          <a:ea typeface="Arial"/>
                          <a:cs typeface="Times New Roman"/>
                        </a:rPr>
                        <a:t>:……….</a:t>
                      </a:r>
                      <a:endParaRPr lang="vi-VN" sz="20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indent="4763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Arial"/>
                          <a:cs typeface="Times New Roman"/>
                        </a:rPr>
                        <a:t>Nhiệm</a:t>
                      </a:r>
                      <a:r>
                        <a:rPr lang="en-US" sz="2400" b="1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Arial"/>
                          <a:cs typeface="Times New Roman"/>
                        </a:rPr>
                        <a:t>vụ</a:t>
                      </a:r>
                      <a:r>
                        <a:rPr lang="en-US" sz="2400" b="1" dirty="0" smtClean="0">
                          <a:latin typeface="Times New Roman"/>
                          <a:ea typeface="Arial"/>
                          <a:cs typeface="Times New Roman"/>
                        </a:rPr>
                        <a:t>: </a:t>
                      </a:r>
                      <a:r>
                        <a:rPr lang="en-US" sz="2400" b="1" dirty="0">
                          <a:latin typeface="Times New Roman"/>
                          <a:ea typeface="Arial"/>
                          <a:cs typeface="Times New Roman"/>
                        </a:rPr>
                        <a:t>GIẢI BÀI TOÁN SAU</a:t>
                      </a:r>
                      <a:endParaRPr lang="vi-VN" sz="20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indent="4763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    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khối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lượng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m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chịu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lực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F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chuyển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theo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giá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lực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F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quãng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đường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s,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tăng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tốc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vận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tốc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v</a:t>
                      </a:r>
                      <a:r>
                        <a:rPr lang="en-US" sz="2400" baseline="-250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v</a:t>
                      </a:r>
                      <a:r>
                        <a:rPr lang="en-US" sz="2400" baseline="-250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Tìm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biểu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liên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giữa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v</a:t>
                      </a:r>
                      <a:r>
                        <a:rPr lang="en-US" sz="2400" baseline="-250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, v</a:t>
                      </a:r>
                      <a:r>
                        <a:rPr lang="en-US" sz="2400" baseline="-250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công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lực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F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?</a:t>
                      </a:r>
                    </a:p>
                    <a:p>
                      <a:pPr marL="0" lvl="0" indent="4763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sz="240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lvl="0" indent="4763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lvl="0" indent="4763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lvl="0" indent="4763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lvl="0" indent="4763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9441" marR="5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Đối tượng 5"/>
          <p:cNvGraphicFramePr>
            <a:graphicFrameLocks noChangeAspect="1"/>
          </p:cNvGraphicFramePr>
          <p:nvPr/>
        </p:nvGraphicFramePr>
        <p:xfrm>
          <a:off x="2036762" y="3589338"/>
          <a:ext cx="5049838" cy="1516062"/>
        </p:xfrm>
        <a:graphic>
          <a:graphicData uri="http://schemas.openxmlformats.org/presentationml/2006/ole">
            <p:oleObj spid="_x0000_s69634" name="Equation" r:id="rId3" imgW="2400120" imgH="711000" progId="Equation.DSMT4">
              <p:embed/>
            </p:oleObj>
          </a:graphicData>
        </a:graphic>
      </p:graphicFrame>
      <p:sp>
        <p:nvSpPr>
          <p:cNvPr id="8" name="Hình Chữ nhật 7"/>
          <p:cNvSpPr/>
          <p:nvPr/>
        </p:nvSpPr>
        <p:spPr>
          <a:xfrm>
            <a:off x="8001000" y="29718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981201" y="76200"/>
            <a:ext cx="5334000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BÀI 25: ĐỘNG NĂNG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1000" y="838200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CÔNG THỨC TÍNH ĐỘNG NĂNG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2895600" y="1524000"/>
            <a:ext cx="3048000" cy="1060450"/>
            <a:chOff x="1008" y="1488"/>
            <a:chExt cx="1344" cy="576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1172" y="1492"/>
              <a:ext cx="1084" cy="572"/>
              <a:chOff x="1172" y="1492"/>
              <a:chExt cx="1084" cy="572"/>
            </a:xfrm>
          </p:grpSpPr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1172" y="1571"/>
                <a:ext cx="39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3200" b="1" baseline="-25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</a:t>
                </a:r>
                <a:endParaRPr lang="en-US" sz="32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1499" y="1492"/>
              <a:ext cx="757" cy="572"/>
            </p:xfrm>
            <a:graphic>
              <a:graphicData uri="http://schemas.openxmlformats.org/presentationml/2006/ole">
                <p:oleObj spid="_x0000_s38914" name="Equation" r:id="rId3" imgW="520560" imgH="393480" progId="Equation.DSMT4">
                  <p:embed/>
                </p:oleObj>
              </a:graphicData>
            </a:graphic>
          </p:graphicFrame>
        </p:grp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008" y="1488"/>
              <a:ext cx="134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5800" y="26670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J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533400" y="152400"/>
            <a:ext cx="8229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ôtô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2000kg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72km/h.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ôtô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050925" y="3733800"/>
            <a:ext cx="2149475" cy="51077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en-US" sz="2400" dirty="0" smtClean="0"/>
              <a:t>800 000 J</a:t>
            </a:r>
            <a:endParaRPr lang="en-US" sz="24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66800" y="4572000"/>
            <a:ext cx="2133600" cy="51077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C. </a:t>
            </a:r>
            <a:r>
              <a:rPr lang="en-US" sz="2400" dirty="0" smtClean="0"/>
              <a:t>10 368 000 J</a:t>
            </a:r>
            <a:endParaRPr lang="en-US" sz="2400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191000" y="4572000"/>
            <a:ext cx="2057400" cy="51077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r>
              <a:rPr lang="en-US" sz="2400" b="1" dirty="0"/>
              <a:t> </a:t>
            </a:r>
            <a:r>
              <a:rPr lang="en-US" sz="2400" dirty="0" smtClean="0"/>
              <a:t>40 000 J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7086600" y="4114800"/>
            <a:ext cx="1828800" cy="7207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</a:rPr>
              <a:t>Đáp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án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191000" y="3733800"/>
            <a:ext cx="2057400" cy="51077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B.</a:t>
            </a:r>
            <a:r>
              <a:rPr lang="en-US" sz="2400" b="1" dirty="0" smtClean="0"/>
              <a:t> </a:t>
            </a:r>
            <a:r>
              <a:rPr lang="en-US" sz="2400" dirty="0" smtClean="0"/>
              <a:t>0 </a:t>
            </a:r>
            <a:r>
              <a:rPr lang="en-US" sz="2400" dirty="0"/>
              <a:t>J</a:t>
            </a: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76400"/>
            <a:ext cx="70723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2667000" y="5486400"/>
            <a:ext cx="3123254" cy="1060450"/>
            <a:chOff x="1166" y="1488"/>
            <a:chExt cx="1292" cy="576"/>
          </a:xfrm>
        </p:grpSpPr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1323" y="1492"/>
              <a:ext cx="1109" cy="572"/>
              <a:chOff x="1323" y="1492"/>
              <a:chExt cx="1109" cy="572"/>
            </a:xfrm>
          </p:grpSpPr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1323" y="1587"/>
                <a:ext cx="31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3200" b="1" baseline="-25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</a:t>
                </a:r>
                <a:endParaRPr lang="en-US" sz="32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7" name="Object 7"/>
              <p:cNvGraphicFramePr>
                <a:graphicFrameLocks noChangeAspect="1"/>
              </p:cNvGraphicFramePr>
              <p:nvPr/>
            </p:nvGraphicFramePr>
            <p:xfrm>
              <a:off x="1641" y="1492"/>
              <a:ext cx="791" cy="572"/>
            </p:xfrm>
            <a:graphic>
              <a:graphicData uri="http://schemas.openxmlformats.org/presentationml/2006/ole">
                <p:oleObj spid="_x0000_s99329" name="Equation" r:id="rId5" imgW="761760" imgH="393480" progId="Equation.DSMT4">
                  <p:embed/>
                </p:oleObj>
              </a:graphicData>
            </a:graphic>
          </p:graphicFrame>
        </p:grp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166" y="1488"/>
              <a:ext cx="1292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981201" y="76200"/>
            <a:ext cx="5334000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BÀI 25: ĐỘNG NĂNG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1000" y="838200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CÔNG THỨC TÍNH ĐỘNG NĂNG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1524000"/>
            <a:ext cx="3048000" cy="1060450"/>
            <a:chOff x="1008" y="1488"/>
            <a:chExt cx="1344" cy="57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72" y="1492"/>
              <a:ext cx="1084" cy="572"/>
              <a:chOff x="1172" y="1492"/>
              <a:chExt cx="1084" cy="572"/>
            </a:xfrm>
          </p:grpSpPr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1172" y="1571"/>
                <a:ext cx="39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3200" b="1" baseline="-25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</a:t>
                </a:r>
                <a:endParaRPr lang="en-US" sz="32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1499" y="1492"/>
              <a:ext cx="757" cy="572"/>
            </p:xfrm>
            <a:graphic>
              <a:graphicData uri="http://schemas.openxmlformats.org/presentationml/2006/ole">
                <p:oleObj spid="_x0000_s97282" name="Equation" r:id="rId3" imgW="520560" imgH="393480" progId="Equation.DSMT4">
                  <p:embed/>
                </p:oleObj>
              </a:graphicData>
            </a:graphic>
          </p:graphicFrame>
        </p:grp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008" y="1488"/>
              <a:ext cx="134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38200" y="266065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Jun –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J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219200" y="4262735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143000" y="4719935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62000" y="38100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 descr="C:\Users\my\Desktop\Untitled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391400" cy="529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4800" y="76200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Ví</a:t>
            </a:r>
            <a:r>
              <a:rPr kumimoji="0" lang="vi-VN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dụ</a:t>
            </a:r>
            <a:r>
              <a:rPr kumimoji="0" lang="vi-VN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2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: Theo tin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VTV.vn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bản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tin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nói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về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nguy cơ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chủ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quan gây tai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nạn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giao thông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là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do xe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chạy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với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tốc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độ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cao.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Hãy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diễn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giải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theo ngôn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ngữ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vật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lý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về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câu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được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gạch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chân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màu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đỏ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?</a:t>
            </a:r>
            <a:endParaRPr kumimoji="0" lang="vi-VN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981201" y="76200"/>
            <a:ext cx="5334000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BÀI 25: ĐỘNG NĂNG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7800" y="9144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CÔNG CỦA LỰC TÁC DỤNG VÀ ĐỘ BIẾN THIÊN ĐỘNG NĂNG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19200" y="4429780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 &gt; 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∆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&gt; 0 →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ph/>
          </p:nvPr>
        </p:nvGraphicFramePr>
        <p:xfrm>
          <a:off x="1905000" y="1524000"/>
          <a:ext cx="5105400" cy="1257146"/>
        </p:xfrm>
        <a:graphic>
          <a:graphicData uri="http://schemas.openxmlformats.org/presentationml/2006/ole">
            <p:oleObj spid="_x0000_s39938" name="Equation" r:id="rId3" imgW="1600200" imgH="393480" progId="Equation.3">
              <p:embed/>
            </p:oleObj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19200" y="4953000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 &lt; 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∆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Wđ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&lt; 0 →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14400" y="382018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76600" y="289560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19200" y="5481935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∆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Wđ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0 →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514600" y="155575"/>
            <a:ext cx="4114800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CỦNG CỐ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870700" cy="685800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81000" y="914400"/>
            <a:ext cx="86106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3400" y="3581400"/>
            <a:ext cx="8001000" cy="150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liện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v,a,s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39"/>
          <p:cNvGraphicFramePr>
            <a:graphicFrameLocks noChangeAspect="1"/>
          </p:cNvGraphicFramePr>
          <p:nvPr/>
        </p:nvGraphicFramePr>
        <p:xfrm>
          <a:off x="2667000" y="4727680"/>
          <a:ext cx="4419600" cy="1292120"/>
        </p:xfrm>
        <a:graphic>
          <a:graphicData uri="http://schemas.openxmlformats.org/presentationml/2006/ole">
            <p:oleObj spid="_x0000_s15365" name="Equation" r:id="rId4" imgW="825480" imgH="241200" progId="Equation.DSMT4">
              <p:embed/>
            </p:oleObj>
          </a:graphicData>
        </a:graphic>
      </p:graphicFrame>
      <p:graphicFrame>
        <p:nvGraphicFramePr>
          <p:cNvPr id="26" name="Object 39"/>
          <p:cNvGraphicFramePr>
            <a:graphicFrameLocks noChangeAspect="1"/>
          </p:cNvGraphicFramePr>
          <p:nvPr/>
        </p:nvGraphicFramePr>
        <p:xfrm>
          <a:off x="2286000" y="2133600"/>
          <a:ext cx="4870191" cy="990600"/>
        </p:xfrm>
        <a:graphic>
          <a:graphicData uri="http://schemas.openxmlformats.org/presentationml/2006/ole">
            <p:oleObj spid="_x0000_s15370" name="Equation" r:id="rId5" imgW="8762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6858000" cy="376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êu đề 1"/>
          <p:cNvSpPr>
            <a:spLocks noGrp="1"/>
          </p:cNvSpPr>
          <p:nvPr>
            <p:ph type="title"/>
          </p:nvPr>
        </p:nvSpPr>
        <p:spPr>
          <a:xfrm>
            <a:off x="533400" y="4953000"/>
            <a:ext cx="8229600" cy="11430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Tại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sóng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thần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sức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tàn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khủng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khiếp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vây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vi-VN" sz="3600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14600" y="155575"/>
            <a:ext cx="4876800" cy="682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CỦNG CỐ , VẬN DỤNG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Lấy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ví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dụ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về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động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năng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trong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tự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nhiên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4" name="Tiêu đề 1"/>
          <p:cNvSpPr txBox="1">
            <a:spLocks/>
          </p:cNvSpPr>
          <p:nvPr/>
        </p:nvSpPr>
        <p:spPr>
          <a:xfrm>
            <a:off x="990600" y="2133600"/>
            <a:ext cx="1295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Gió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êu đề 1"/>
          <p:cNvSpPr txBox="1">
            <a:spLocks/>
          </p:cNvSpPr>
          <p:nvPr/>
        </p:nvSpPr>
        <p:spPr>
          <a:xfrm>
            <a:off x="3437546" y="2133600"/>
            <a:ext cx="222365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Dòng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nước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chảy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thác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suối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,…)</a:t>
            </a:r>
            <a:endParaRPr kumimoji="0" lang="vi-V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5778" name="Picture 2" descr="Kết quả hình ảnh cho gió thổi câ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52800"/>
            <a:ext cx="2667000" cy="2362200"/>
          </a:xfrm>
          <a:prstGeom prst="rect">
            <a:avLst/>
          </a:prstGeom>
          <a:noFill/>
        </p:spPr>
      </p:pic>
      <p:pic>
        <p:nvPicPr>
          <p:cNvPr id="75780" name="Picture 4" descr="Kết quả hình ảnh cho suối đẹ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352800"/>
            <a:ext cx="2594151" cy="2365286"/>
          </a:xfrm>
          <a:prstGeom prst="rect">
            <a:avLst/>
          </a:prstGeom>
          <a:noFill/>
        </p:spPr>
      </p:pic>
      <p:sp>
        <p:nvSpPr>
          <p:cNvPr id="7" name="Tiêu đề 1"/>
          <p:cNvSpPr txBox="1">
            <a:spLocks/>
          </p:cNvSpPr>
          <p:nvPr/>
        </p:nvSpPr>
        <p:spPr>
          <a:xfrm>
            <a:off x="6477000" y="2133600"/>
            <a:ext cx="222365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Sóng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biển</a:t>
            </a:r>
            <a:endParaRPr kumimoji="0" lang="vi-V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642" name="AutoShape 2" descr="Kết quả hình ảnh cho Sóng bi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12643" name="Picture 3" descr="C:\Users\Asus\Desktop\wave-1404331_960_7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8238" y="3352800"/>
            <a:ext cx="2742424" cy="243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i gia ga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uong nuo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Kết quả hình ảnh cho máy phát điện nướ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3429000" cy="3028950"/>
          </a:xfrm>
          <a:prstGeom prst="rect">
            <a:avLst/>
          </a:prstGeom>
          <a:noFill/>
        </p:spPr>
      </p:pic>
      <p:pic>
        <p:nvPicPr>
          <p:cNvPr id="65538" name="Picture 2" descr="Hình ảnh có liên qua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043236"/>
            <a:ext cx="5486400" cy="3814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GS DINH\HO SO GIAO VIEN\CAC CUOC THI\2018 Thi GVG TINH 2018\Bai day\coi-xoay-gio-ha-lan-1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3581400" cy="3924300"/>
          </a:xfrm>
          <a:prstGeom prst="rect">
            <a:avLst/>
          </a:prstGeom>
          <a:noFill/>
        </p:spPr>
      </p:pic>
      <p:pic>
        <p:nvPicPr>
          <p:cNvPr id="45058" name="Picture 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143000"/>
            <a:ext cx="4495799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en tu song bien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mprod_titl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9144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65325" y="4921250"/>
            <a:ext cx="1692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0" y="2514600"/>
            <a:ext cx="3505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Lu quet kinh hoang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381000" y="2286000"/>
            <a:ext cx="4800600" cy="4038600"/>
          </a:xfrm>
          <a:prstGeom prst="rect">
            <a:avLst/>
          </a:prstGeom>
        </p:spPr>
      </p:pic>
      <p:sp>
        <p:nvSpPr>
          <p:cNvPr id="6" name="Mũi tên Phải 5">
            <a:hlinkClick r:id="rId5" action="ppaction://hlinksldjump"/>
          </p:cNvPr>
          <p:cNvSpPr/>
          <p:nvPr/>
        </p:nvSpPr>
        <p:spPr>
          <a:xfrm>
            <a:off x="8229600" y="61722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3124200"/>
            <a:ext cx="7162800" cy="838200"/>
            <a:chOff x="384" y="1344"/>
            <a:chExt cx="3072" cy="381"/>
          </a:xfrm>
        </p:grpSpPr>
        <p:sp>
          <p:nvSpPr>
            <p:cNvPr id="103" name="AutoShape 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vl="0">
                <a:defRPr/>
              </a:pPr>
              <a:r>
                <a:rPr lang="en-US" sz="2800" b="1" kern="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en-US" sz="2800" b="1" kern="0" dirty="0" err="1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kern="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AutoShape 5"/>
            <p:cNvSpPr>
              <a:spLocks noChangeArrowheads="1"/>
            </p:cNvSpPr>
            <p:nvPr/>
          </p:nvSpPr>
          <p:spPr bwMode="gray">
            <a:xfrm>
              <a:off x="417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BBE0E3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BBE0E3">
                    <a:gamma/>
                    <a:tint val="54510"/>
                    <a:invGamma/>
                  </a:srgbClr>
                </a:gs>
                <a:gs pos="50000">
                  <a:srgbClr val="BBE0E3">
                    <a:alpha val="0"/>
                  </a:srgbClr>
                </a:gs>
                <a:gs pos="100000">
                  <a:srgbClr val="BBE0E3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 Box 7"/>
            <p:cNvSpPr txBox="1">
              <a:spLocks noChangeArrowheads="1"/>
            </p:cNvSpPr>
            <p:nvPr/>
          </p:nvSpPr>
          <p:spPr bwMode="gray">
            <a:xfrm>
              <a:off x="645" y="1448"/>
              <a:ext cx="145" cy="1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07" name="Text Box 8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43000" y="4114800"/>
            <a:ext cx="7239000" cy="914400"/>
            <a:chOff x="384" y="1344"/>
            <a:chExt cx="3072" cy="381"/>
          </a:xfrm>
        </p:grpSpPr>
        <p:sp>
          <p:nvSpPr>
            <p:cNvPr id="109" name="AutoShape 1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vl="0">
                <a:defRPr/>
              </a:pPr>
              <a:r>
                <a:rPr lang="en-US" sz="2800" b="1" kern="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lang="en-US" sz="2800" b="1" kern="0" dirty="0" err="1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en-US" sz="2800" b="1" kern="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2800" b="1" kern="0" dirty="0" err="1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AutoShape 11"/>
            <p:cNvSpPr>
              <a:spLocks noChangeArrowheads="1"/>
            </p:cNvSpPr>
            <p:nvPr/>
          </p:nvSpPr>
          <p:spPr bwMode="gray">
            <a:xfrm>
              <a:off x="451" y="1379"/>
              <a:ext cx="592" cy="31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BBE0E3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Freeform 1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BBE0E3">
                    <a:gamma/>
                    <a:tint val="54510"/>
                    <a:invGamma/>
                  </a:srgbClr>
                </a:gs>
                <a:gs pos="50000">
                  <a:srgbClr val="BBE0E3">
                    <a:alpha val="0"/>
                  </a:srgbClr>
                </a:gs>
                <a:gs pos="100000">
                  <a:srgbClr val="BBE0E3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 Box 13"/>
            <p:cNvSpPr txBox="1">
              <a:spLocks noChangeArrowheads="1"/>
            </p:cNvSpPr>
            <p:nvPr/>
          </p:nvSpPr>
          <p:spPr bwMode="gray">
            <a:xfrm>
              <a:off x="675" y="1476"/>
              <a:ext cx="149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219200" y="5257800"/>
            <a:ext cx="7162800" cy="685800"/>
            <a:chOff x="384" y="1344"/>
            <a:chExt cx="3072" cy="381"/>
          </a:xfrm>
        </p:grpSpPr>
        <p:sp>
          <p:nvSpPr>
            <p:cNvPr id="115" name="AutoShape 1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lần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AutoShape 17"/>
            <p:cNvSpPr>
              <a:spLocks noChangeArrowheads="1"/>
            </p:cNvSpPr>
            <p:nvPr/>
          </p:nvSpPr>
          <p:spPr bwMode="gray">
            <a:xfrm>
              <a:off x="417" y="1379"/>
              <a:ext cx="592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BBE0E3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Freeform 1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BBE0E3">
                    <a:gamma/>
                    <a:tint val="54510"/>
                    <a:invGamma/>
                  </a:srgbClr>
                </a:gs>
                <a:gs pos="50000">
                  <a:srgbClr val="BBE0E3">
                    <a:alpha val="0"/>
                  </a:srgbClr>
                </a:gs>
                <a:gs pos="100000">
                  <a:srgbClr val="BBE0E3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 Box 19"/>
            <p:cNvSpPr txBox="1">
              <a:spLocks noChangeArrowheads="1"/>
            </p:cNvSpPr>
            <p:nvPr/>
          </p:nvSpPr>
          <p:spPr bwMode="gray">
            <a:xfrm>
              <a:off x="658" y="1393"/>
              <a:ext cx="151" cy="2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19" name="Text Box 20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51704" y="2048810"/>
            <a:ext cx="535459" cy="4274300"/>
            <a:chOff x="-1" y="770"/>
            <a:chExt cx="298" cy="208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 rot="5400000">
              <a:off x="-895" y="1753"/>
              <a:ext cx="2064" cy="97"/>
              <a:chOff x="0" y="1896"/>
              <a:chExt cx="5760" cy="120"/>
            </a:xfrm>
          </p:grpSpPr>
          <p:sp>
            <p:nvSpPr>
              <p:cNvPr id="142" name="Rectangle 23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" name="Rectangle 24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 rot="5400000">
              <a:off x="65" y="2618"/>
              <a:ext cx="175" cy="289"/>
              <a:chOff x="1871" y="1119"/>
              <a:chExt cx="2015" cy="3032"/>
            </a:xfrm>
          </p:grpSpPr>
          <p:sp>
            <p:nvSpPr>
              <p:cNvPr id="133" name="AutoShape 26"/>
              <p:cNvSpPr>
                <a:spLocks noChangeArrowheads="1"/>
              </p:cNvSpPr>
              <p:nvPr/>
            </p:nvSpPr>
            <p:spPr bwMode="gray">
              <a:xfrm rot="16200000" flipH="1">
                <a:off x="1821" y="2581"/>
                <a:ext cx="307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tint val="39216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AutoShape 27"/>
              <p:cNvSpPr>
                <a:spLocks noChangeArrowheads="1"/>
              </p:cNvSpPr>
              <p:nvPr/>
            </p:nvSpPr>
            <p:spPr bwMode="gray">
              <a:xfrm rot="5400000" flipH="1">
                <a:off x="3629" y="2553"/>
                <a:ext cx="307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tint val="39216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AutoShape 28"/>
              <p:cNvSpPr>
                <a:spLocks noChangeArrowheads="1"/>
              </p:cNvSpPr>
              <p:nvPr/>
            </p:nvSpPr>
            <p:spPr bwMode="gray">
              <a:xfrm rot="10800000" flipH="1">
                <a:off x="2726" y="3442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tint val="39216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Oval 2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Oval 3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" name="Oval 31"/>
              <p:cNvSpPr>
                <a:spLocks noChangeArrowheads="1"/>
              </p:cNvSpPr>
              <p:nvPr/>
            </p:nvSpPr>
            <p:spPr bwMode="gray">
              <a:xfrm>
                <a:off x="2144" y="1119"/>
                <a:ext cx="1456" cy="3028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tint val="0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" name="Oval 32"/>
              <p:cNvSpPr>
                <a:spLocks noChangeArrowheads="1"/>
              </p:cNvSpPr>
              <p:nvPr/>
            </p:nvSpPr>
            <p:spPr bwMode="gray">
              <a:xfrm>
                <a:off x="2140" y="1120"/>
                <a:ext cx="1456" cy="302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" name="Oval 33"/>
              <p:cNvSpPr>
                <a:spLocks noChangeArrowheads="1"/>
              </p:cNvSpPr>
              <p:nvPr/>
            </p:nvSpPr>
            <p:spPr bwMode="gray">
              <a:xfrm>
                <a:off x="2322" y="1121"/>
                <a:ext cx="1097" cy="3029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shade val="54118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" name="Oval 34"/>
              <p:cNvSpPr>
                <a:spLocks noChangeArrowheads="1"/>
              </p:cNvSpPr>
              <p:nvPr/>
            </p:nvSpPr>
            <p:spPr bwMode="gray">
              <a:xfrm>
                <a:off x="2320" y="1120"/>
                <a:ext cx="1096" cy="303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 rot="5400000">
              <a:off x="56" y="1671"/>
              <a:ext cx="175" cy="289"/>
              <a:chOff x="1870" y="1119"/>
              <a:chExt cx="2015" cy="3030"/>
            </a:xfrm>
          </p:grpSpPr>
          <p:sp>
            <p:nvSpPr>
              <p:cNvPr id="124" name="AutoShape 36"/>
              <p:cNvSpPr>
                <a:spLocks noChangeArrowheads="1"/>
              </p:cNvSpPr>
              <p:nvPr/>
            </p:nvSpPr>
            <p:spPr bwMode="gray">
              <a:xfrm rot="16200000" flipH="1">
                <a:off x="1820" y="2579"/>
                <a:ext cx="307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tint val="39216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AutoShape 37"/>
              <p:cNvSpPr>
                <a:spLocks noChangeArrowheads="1"/>
              </p:cNvSpPr>
              <p:nvPr/>
            </p:nvSpPr>
            <p:spPr bwMode="gray">
              <a:xfrm rot="5400000" flipH="1">
                <a:off x="3628" y="2551"/>
                <a:ext cx="307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tint val="39216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AutoShape 38"/>
              <p:cNvSpPr>
                <a:spLocks noChangeArrowheads="1"/>
              </p:cNvSpPr>
              <p:nvPr/>
            </p:nvSpPr>
            <p:spPr bwMode="gray">
              <a:xfrm rot="10800000" flipH="1">
                <a:off x="2725" y="3440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tint val="39216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Oval 3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Oval 4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Oval 41"/>
              <p:cNvSpPr>
                <a:spLocks noChangeArrowheads="1"/>
              </p:cNvSpPr>
              <p:nvPr/>
            </p:nvSpPr>
            <p:spPr bwMode="gray">
              <a:xfrm>
                <a:off x="2143" y="1119"/>
                <a:ext cx="1456" cy="3025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tint val="0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Oval 42"/>
              <p:cNvSpPr>
                <a:spLocks noChangeArrowheads="1"/>
              </p:cNvSpPr>
              <p:nvPr/>
            </p:nvSpPr>
            <p:spPr bwMode="gray">
              <a:xfrm>
                <a:off x="2140" y="1121"/>
                <a:ext cx="1456" cy="302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Oval 43"/>
              <p:cNvSpPr>
                <a:spLocks noChangeArrowheads="1"/>
              </p:cNvSpPr>
              <p:nvPr/>
            </p:nvSpPr>
            <p:spPr bwMode="gray">
              <a:xfrm>
                <a:off x="2321" y="1120"/>
                <a:ext cx="1097" cy="3027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shade val="54118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Oval 44"/>
              <p:cNvSpPr>
                <a:spLocks noChangeArrowheads="1"/>
              </p:cNvSpPr>
              <p:nvPr/>
            </p:nvSpPr>
            <p:spPr bwMode="gray">
              <a:xfrm>
                <a:off x="2320" y="1121"/>
                <a:ext cx="1096" cy="302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1295400" y="2133600"/>
            <a:ext cx="7086600" cy="750888"/>
            <a:chOff x="384" y="1344"/>
            <a:chExt cx="3072" cy="381"/>
          </a:xfrm>
        </p:grpSpPr>
        <p:sp>
          <p:nvSpPr>
            <p:cNvPr id="145" name="AutoShape 4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            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lần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AutoShape 47"/>
            <p:cNvSpPr>
              <a:spLocks noChangeArrowheads="1"/>
            </p:cNvSpPr>
            <p:nvPr/>
          </p:nvSpPr>
          <p:spPr bwMode="gray">
            <a:xfrm>
              <a:off x="417" y="1379"/>
              <a:ext cx="562" cy="31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BBE0E3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Freeform 4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BBE0E3">
                    <a:gamma/>
                    <a:tint val="54510"/>
                    <a:invGamma/>
                  </a:srgbClr>
                </a:gs>
                <a:gs pos="50000">
                  <a:srgbClr val="BBE0E3">
                    <a:alpha val="0"/>
                  </a:srgbClr>
                </a:gs>
                <a:gs pos="100000">
                  <a:srgbClr val="BBE0E3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Text Box 49"/>
            <p:cNvSpPr txBox="1">
              <a:spLocks noChangeArrowheads="1"/>
            </p:cNvSpPr>
            <p:nvPr/>
          </p:nvSpPr>
          <p:spPr bwMode="gray">
            <a:xfrm>
              <a:off x="615" y="1421"/>
              <a:ext cx="152" cy="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49" name="Text Box 50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 rot="5400000">
            <a:off x="600869" y="2112169"/>
            <a:ext cx="992187" cy="930275"/>
            <a:chOff x="1872" y="1824"/>
            <a:chExt cx="2014" cy="1821"/>
          </a:xfrm>
        </p:grpSpPr>
        <p:sp>
          <p:nvSpPr>
            <p:cNvPr id="156" name="AutoShape 59"/>
            <p:cNvSpPr>
              <a:spLocks noChangeArrowheads="1"/>
            </p:cNvSpPr>
            <p:nvPr/>
          </p:nvSpPr>
          <p:spPr bwMode="gray">
            <a:xfrm rot="16200000" flipH="1">
              <a:off x="1821" y="254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3921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AutoShape 60"/>
            <p:cNvSpPr>
              <a:spLocks noChangeArrowheads="1"/>
            </p:cNvSpPr>
            <p:nvPr/>
          </p:nvSpPr>
          <p:spPr bwMode="gray">
            <a:xfrm rot="5400000" flipH="1">
              <a:off x="3629" y="251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3921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AutoShape 61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3921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Oval 6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Oval 6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Oval 6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0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Oval 65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Oval 66"/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54118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Oval 67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 rot="5400000">
            <a:off x="600869" y="3058319"/>
            <a:ext cx="992187" cy="930275"/>
            <a:chOff x="1872" y="1824"/>
            <a:chExt cx="2014" cy="1821"/>
          </a:xfrm>
        </p:grpSpPr>
        <p:sp>
          <p:nvSpPr>
            <p:cNvPr id="166" name="AutoShape 69"/>
            <p:cNvSpPr>
              <a:spLocks noChangeArrowheads="1"/>
            </p:cNvSpPr>
            <p:nvPr/>
          </p:nvSpPr>
          <p:spPr bwMode="gray">
            <a:xfrm rot="16200000" flipH="1">
              <a:off x="1821" y="254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3921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AutoShape 70"/>
            <p:cNvSpPr>
              <a:spLocks noChangeArrowheads="1"/>
            </p:cNvSpPr>
            <p:nvPr/>
          </p:nvSpPr>
          <p:spPr bwMode="gray">
            <a:xfrm rot="5400000" flipH="1">
              <a:off x="3629" y="251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3921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AutoShape 71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3921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Oval 7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Oval 7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Oval 7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0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Oval 75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Oval 76"/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54118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Oval 77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78"/>
          <p:cNvGrpSpPr>
            <a:grpSpLocks/>
          </p:cNvGrpSpPr>
          <p:nvPr/>
        </p:nvGrpSpPr>
        <p:grpSpPr bwMode="auto">
          <a:xfrm rot="5400000">
            <a:off x="600869" y="3993356"/>
            <a:ext cx="992188" cy="930275"/>
            <a:chOff x="1872" y="1824"/>
            <a:chExt cx="2014" cy="1821"/>
          </a:xfrm>
        </p:grpSpPr>
        <p:sp>
          <p:nvSpPr>
            <p:cNvPr id="176" name="AutoShape 79"/>
            <p:cNvSpPr>
              <a:spLocks noChangeArrowheads="1"/>
            </p:cNvSpPr>
            <p:nvPr/>
          </p:nvSpPr>
          <p:spPr bwMode="gray">
            <a:xfrm rot="16200000" flipH="1">
              <a:off x="1821" y="254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3921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AutoShape 80"/>
            <p:cNvSpPr>
              <a:spLocks noChangeArrowheads="1"/>
            </p:cNvSpPr>
            <p:nvPr/>
          </p:nvSpPr>
          <p:spPr bwMode="gray">
            <a:xfrm rot="5400000" flipH="1">
              <a:off x="3629" y="251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3921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AutoShape 81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3921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Oval 8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Oval 8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Oval 8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0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Oval 85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3" name="Oval 86"/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54118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Oval 87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88"/>
          <p:cNvGrpSpPr>
            <a:grpSpLocks/>
          </p:cNvGrpSpPr>
          <p:nvPr/>
        </p:nvGrpSpPr>
        <p:grpSpPr bwMode="auto">
          <a:xfrm rot="5400000">
            <a:off x="578644" y="5136356"/>
            <a:ext cx="992188" cy="930275"/>
            <a:chOff x="1872" y="1824"/>
            <a:chExt cx="2014" cy="1821"/>
          </a:xfrm>
        </p:grpSpPr>
        <p:sp>
          <p:nvSpPr>
            <p:cNvPr id="186" name="AutoShape 89"/>
            <p:cNvSpPr>
              <a:spLocks noChangeArrowheads="1"/>
            </p:cNvSpPr>
            <p:nvPr/>
          </p:nvSpPr>
          <p:spPr bwMode="gray">
            <a:xfrm rot="16200000" flipH="1">
              <a:off x="1821" y="254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3921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AutoShape 90"/>
            <p:cNvSpPr>
              <a:spLocks noChangeArrowheads="1"/>
            </p:cNvSpPr>
            <p:nvPr/>
          </p:nvSpPr>
          <p:spPr bwMode="gray">
            <a:xfrm rot="5400000" flipH="1">
              <a:off x="3629" y="251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3921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AutoShape 91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3921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" name="Oval 9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" name="Oval 9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Oval 9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0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Oval 95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Oval 96"/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54118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Oval 97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5" name="AutoShape 100"/>
          <p:cNvSpPr>
            <a:spLocks noChangeArrowheads="1"/>
          </p:cNvSpPr>
          <p:nvPr/>
        </p:nvSpPr>
        <p:spPr bwMode="gray">
          <a:xfrm>
            <a:off x="304800" y="228600"/>
            <a:ext cx="8610600" cy="11080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lvl="0"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m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đang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v. </a:t>
            </a:r>
          </a:p>
          <a:p>
            <a:pPr lvl="0">
              <a:defRPr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gấp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đôi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8" name="Picture 98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0" y="1295400"/>
            <a:ext cx="10795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" name="Oval 104"/>
          <p:cNvSpPr/>
          <p:nvPr/>
        </p:nvSpPr>
        <p:spPr>
          <a:xfrm>
            <a:off x="885372" y="4176486"/>
            <a:ext cx="533400" cy="533400"/>
          </a:xfrm>
          <a:prstGeom prst="ellipse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build="allAtOnce" animBg="1"/>
      <p:bldP spid="199" grpId="1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12"/>
          <p:cNvSpPr txBox="1">
            <a:spLocks noChangeArrowheads="1"/>
          </p:cNvSpPr>
          <p:nvPr/>
        </p:nvSpPr>
        <p:spPr bwMode="auto">
          <a:xfrm>
            <a:off x="1371600" y="4114800"/>
            <a:ext cx="4191000" cy="56263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1371600" y="5384800"/>
            <a:ext cx="4191000" cy="56263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16"/>
          <p:cNvSpPr>
            <a:spLocks noChangeArrowheads="1"/>
          </p:cNvSpPr>
          <p:nvPr/>
        </p:nvSpPr>
        <p:spPr bwMode="auto">
          <a:xfrm>
            <a:off x="6705600" y="4876800"/>
            <a:ext cx="1828800" cy="7207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 Box 11"/>
          <p:cNvSpPr txBox="1">
            <a:spLocks noChangeArrowheads="1"/>
          </p:cNvSpPr>
          <p:nvPr/>
        </p:nvSpPr>
        <p:spPr bwMode="auto">
          <a:xfrm>
            <a:off x="1371600" y="6019800"/>
            <a:ext cx="4191000" cy="56263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12"/>
          <p:cNvSpPr txBox="1">
            <a:spLocks noChangeArrowheads="1"/>
          </p:cNvSpPr>
          <p:nvPr/>
        </p:nvSpPr>
        <p:spPr bwMode="auto">
          <a:xfrm>
            <a:off x="1371600" y="4749800"/>
            <a:ext cx="4191000" cy="56263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Hình Chữ nhật 103"/>
          <p:cNvSpPr/>
          <p:nvPr/>
        </p:nvSpPr>
        <p:spPr>
          <a:xfrm>
            <a:off x="533400" y="34290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err="1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Hết</a:t>
            </a:r>
            <a:r>
              <a:rPr lang="vi-VN" sz="2400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5 </a:t>
            </a:r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giây </a:t>
            </a:r>
            <a:r>
              <a:rPr lang="vi-VN" sz="2400" dirty="0" err="1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đầu</a:t>
            </a:r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2400" dirty="0" err="1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thì</a:t>
            </a:r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2400" dirty="0" err="1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động</a:t>
            </a:r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năng </a:t>
            </a:r>
            <a:r>
              <a:rPr lang="vi-VN" sz="2400" dirty="0" err="1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của</a:t>
            </a:r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xe </a:t>
            </a:r>
            <a:r>
              <a:rPr lang="vi-VN" sz="2400" dirty="0" err="1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nào</a:t>
            </a:r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2400" dirty="0" err="1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lớn</a:t>
            </a:r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2400" dirty="0" err="1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nhất</a:t>
            </a:r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?</a:t>
            </a:r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5" y="1257300"/>
            <a:ext cx="56292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" name="AutoShape 100"/>
          <p:cNvSpPr>
            <a:spLocks noChangeArrowheads="1"/>
          </p:cNvSpPr>
          <p:nvPr/>
        </p:nvSpPr>
        <p:spPr bwMode="gray">
          <a:xfrm>
            <a:off x="0" y="34925"/>
            <a:ext cx="8839200" cy="11080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lvl="0"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800" dirty="0" err="1" smtClean="0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vi-VN" sz="2800" dirty="0" err="1" smtClean="0">
                <a:solidFill>
                  <a:srgbClr val="0070C0"/>
                </a:solidFill>
                <a:latin typeface="Times New Roman" pitchFamily="18" charset="0"/>
              </a:rPr>
              <a:t>ảnh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</a:rPr>
              <a:t> sau ghi </a:t>
            </a:r>
            <a:r>
              <a:rPr lang="vi-VN" sz="2800" dirty="0" err="1" smtClean="0">
                <a:solidFill>
                  <a:srgbClr val="0070C0"/>
                </a:solidFill>
                <a:latin typeface="Times New Roman" pitchFamily="18" charset="0"/>
              </a:rPr>
              <a:t>lại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vi-VN" sz="2800" dirty="0" err="1" smtClean="0">
                <a:solidFill>
                  <a:srgbClr val="0070C0"/>
                </a:solidFill>
                <a:latin typeface="Times New Roman" pitchFamily="18" charset="0"/>
              </a:rPr>
              <a:t>vị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vi-VN" sz="2800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</a:rPr>
              <a:t> 3 </a:t>
            </a:r>
            <a:r>
              <a:rPr lang="vi-VN" sz="2800" dirty="0" err="1" smtClean="0">
                <a:solidFill>
                  <a:srgbClr val="0070C0"/>
                </a:solidFill>
                <a:latin typeface="Times New Roman" pitchFamily="18" charset="0"/>
              </a:rPr>
              <a:t>chiếc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</a:rPr>
              <a:t> xe </a:t>
            </a:r>
            <a:r>
              <a:rPr lang="vi-VN" sz="2800" dirty="0" err="1" smtClean="0">
                <a:solidFill>
                  <a:srgbClr val="0070C0"/>
                </a:solidFill>
                <a:latin typeface="Times New Roman" pitchFamily="18" charset="0"/>
              </a:rPr>
              <a:t>chuyển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vi-VN" sz="2800" dirty="0" err="1" smtClean="0">
                <a:solidFill>
                  <a:srgbClr val="0070C0"/>
                </a:solidFill>
                <a:latin typeface="Times New Roman" pitchFamily="18" charset="0"/>
              </a:rPr>
              <a:t>động</a:t>
            </a:r>
            <a:endParaRPr lang="vi-VN" sz="28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lvl="0">
              <a:defRPr/>
            </a:pP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</a:rPr>
              <a:t> sau </a:t>
            </a:r>
            <a:r>
              <a:rPr lang="vi-VN" sz="2800" dirty="0" err="1" smtClean="0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vi-VN" sz="2800" dirty="0" err="1" smtClean="0">
                <a:solidFill>
                  <a:srgbClr val="0070C0"/>
                </a:solidFill>
                <a:latin typeface="Times New Roman" pitchFamily="18" charset="0"/>
              </a:rPr>
              <a:t>khoảng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vi-VN" sz="2800" dirty="0" err="1" smtClean="0">
                <a:solidFill>
                  <a:srgbClr val="0070C0"/>
                </a:solidFill>
                <a:latin typeface="Times New Roman" pitchFamily="18" charset="0"/>
              </a:rPr>
              <a:t>thời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</a:rPr>
              <a:t> gian </a:t>
            </a:r>
            <a:r>
              <a:rPr lang="vi-VN" sz="2800" dirty="0" err="1" smtClean="0">
                <a:solidFill>
                  <a:srgbClr val="0070C0"/>
                </a:solidFill>
                <a:latin typeface="Times New Roman" pitchFamily="18" charset="0"/>
              </a:rPr>
              <a:t>cách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vi-VN" sz="2800" dirty="0" err="1" smtClean="0">
                <a:solidFill>
                  <a:srgbClr val="0070C0"/>
                </a:solidFill>
                <a:latin typeface="Times New Roman" pitchFamily="18" charset="0"/>
              </a:rPr>
              <a:t>đều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vi-VN" sz="2800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</a:rPr>
              <a:t> 1 giây. </a:t>
            </a:r>
          </a:p>
        </p:txBody>
      </p:sp>
      <p:sp>
        <p:nvSpPr>
          <p:cNvPr id="107" name="Mũi tên Phải 106">
            <a:hlinkClick r:id="rId3" action="ppaction://hlinksldjump"/>
          </p:cNvPr>
          <p:cNvSpPr/>
          <p:nvPr/>
        </p:nvSpPr>
        <p:spPr>
          <a:xfrm>
            <a:off x="8229600" y="61722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00" grpId="0" animBg="1"/>
      <p:bldP spid="101" grpId="0" animBg="1"/>
      <p:bldP spid="101" grpId="1" animBg="1"/>
      <p:bldP spid="102" grpId="0" animBg="1"/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/>
        </p:nvGraphicFramePr>
        <p:xfrm>
          <a:off x="1143000" y="761999"/>
          <a:ext cx="6858000" cy="5410200"/>
        </p:xfrm>
        <a:graphic>
          <a:graphicData uri="http://schemas.openxmlformats.org/drawingml/2006/table">
            <a:tbl>
              <a:tblPr/>
              <a:tblGrid>
                <a:gridCol w="1980650"/>
                <a:gridCol w="4877350"/>
              </a:tblGrid>
              <a:tr h="881499"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Arial"/>
                          <a:cs typeface="Times New Roman"/>
                        </a:rPr>
                        <a:t>Phiếu</a:t>
                      </a:r>
                      <a:r>
                        <a:rPr lang="en-US" sz="2800" b="1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Arial"/>
                          <a:cs typeface="Times New Roman"/>
                        </a:rPr>
                        <a:t>theo</a:t>
                      </a:r>
                      <a:r>
                        <a:rPr lang="en-US" sz="2800" b="1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Arial"/>
                          <a:cs typeface="Times New Roman"/>
                        </a:rPr>
                        <a:t>dõi</a:t>
                      </a:r>
                      <a:r>
                        <a:rPr lang="en-US" sz="2800" b="1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Arial"/>
                          <a:cs typeface="Times New Roman"/>
                        </a:rPr>
                        <a:t>điểm</a:t>
                      </a:r>
                      <a:r>
                        <a:rPr lang="en-US" sz="2800" b="1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Arial"/>
                          <a:cs typeface="Times New Roman"/>
                        </a:rPr>
                        <a:t>các</a:t>
                      </a:r>
                      <a:r>
                        <a:rPr lang="en-US" sz="2800" b="1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Arial"/>
                          <a:cs typeface="Times New Roman"/>
                        </a:rPr>
                        <a:t>nhóm</a:t>
                      </a:r>
                      <a:endParaRPr lang="vi-VN" sz="2800" dirty="0"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Arial"/>
                          <a:cs typeface="Times New Roman"/>
                        </a:rPr>
                        <a:t>Nhóm</a:t>
                      </a:r>
                      <a:r>
                        <a:rPr lang="en-US" sz="2800" dirty="0">
                          <a:latin typeface="Times New Roman"/>
                          <a:ea typeface="Arial"/>
                          <a:cs typeface="Times New Roman"/>
                        </a:rPr>
                        <a:t>:……………..</a:t>
                      </a:r>
                      <a:endParaRPr lang="vi-VN" sz="28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7713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Arial"/>
                          <a:cs typeface="Times New Roman"/>
                        </a:rPr>
                        <a:t>Nhóm</a:t>
                      </a:r>
                      <a:endParaRPr lang="vi-VN" sz="28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Arial"/>
                          <a:cs typeface="Times New Roman"/>
                        </a:rPr>
                        <a:t>Điểm</a:t>
                      </a:r>
                      <a:endParaRPr lang="vi-VN" sz="28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38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Arial"/>
                          <a:cs typeface="Times New Roman"/>
                        </a:rPr>
                        <a:t>Nhóm 1</a:t>
                      </a:r>
                      <a:endParaRPr lang="vi-VN" sz="28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endParaRPr lang="en-US" sz="28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38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Arial"/>
                          <a:cs typeface="Times New Roman"/>
                        </a:rPr>
                        <a:t>Nhóm 2</a:t>
                      </a:r>
                      <a:endParaRPr lang="vi-VN" sz="28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38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Arial"/>
                          <a:cs typeface="Times New Roman"/>
                        </a:rPr>
                        <a:t>Nhóm 3</a:t>
                      </a:r>
                      <a:endParaRPr lang="vi-VN" sz="28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2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Arial"/>
                          <a:cs typeface="Times New Roman"/>
                        </a:rPr>
                        <a:t>Nhóm</a:t>
                      </a:r>
                      <a:r>
                        <a:rPr lang="en-US" sz="2800" b="1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ea typeface="Arial"/>
                          <a:cs typeface="Times New Roman"/>
                        </a:rPr>
                        <a:t>4</a:t>
                      </a:r>
                      <a:endParaRPr lang="vi-VN" sz="28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Đường kết nối thẳng 5"/>
          <p:cNvCxnSpPr/>
          <p:nvPr/>
        </p:nvCxnSpPr>
        <p:spPr>
          <a:xfrm rot="5400000">
            <a:off x="3314700" y="2857500"/>
            <a:ext cx="533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kết nối thẳng 6"/>
          <p:cNvCxnSpPr/>
          <p:nvPr/>
        </p:nvCxnSpPr>
        <p:spPr>
          <a:xfrm rot="5400000">
            <a:off x="3925094" y="2856706"/>
            <a:ext cx="533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thẳng 8"/>
          <p:cNvCxnSpPr/>
          <p:nvPr/>
        </p:nvCxnSpPr>
        <p:spPr>
          <a:xfrm>
            <a:off x="3581400" y="2590800"/>
            <a:ext cx="609600" cy="18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 thẳng 12"/>
          <p:cNvCxnSpPr/>
          <p:nvPr/>
        </p:nvCxnSpPr>
        <p:spPr>
          <a:xfrm>
            <a:off x="3581400" y="3124200"/>
            <a:ext cx="609600" cy="18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thẳng 14"/>
          <p:cNvCxnSpPr/>
          <p:nvPr/>
        </p:nvCxnSpPr>
        <p:spPr>
          <a:xfrm>
            <a:off x="3581400" y="2590800"/>
            <a:ext cx="6096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kết nối thẳng 15"/>
          <p:cNvCxnSpPr/>
          <p:nvPr/>
        </p:nvCxnSpPr>
        <p:spPr>
          <a:xfrm rot="5400000">
            <a:off x="4229894" y="2856706"/>
            <a:ext cx="533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thẳng 16"/>
          <p:cNvCxnSpPr/>
          <p:nvPr/>
        </p:nvCxnSpPr>
        <p:spPr>
          <a:xfrm>
            <a:off x="4480810" y="2590800"/>
            <a:ext cx="609600" cy="18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457200" y="762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3: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sinh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tiến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hành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thí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nghiệm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khảo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sát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sự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phụ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thộc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động</a:t>
            </a:r>
            <a:r>
              <a:rPr lang="en-US" sz="2800" b="1" dirty="0" smtClean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năng</a:t>
            </a:r>
            <a:r>
              <a:rPr lang="en-US" sz="2800" b="1" dirty="0" smtClean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vào</a:t>
            </a:r>
            <a:r>
              <a:rPr lang="en-US" sz="2800" b="1" dirty="0" smtClean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vận</a:t>
            </a:r>
            <a:r>
              <a:rPr lang="en-US" sz="2800" b="1" dirty="0" smtClean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tốc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thí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nghiệm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Dùng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1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viên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bi, 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thả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lần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lượt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viên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bi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này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từ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trí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mặt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phẳng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nghiêng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. (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)</a:t>
            </a:r>
            <a:endParaRPr lang="vi-VN" sz="2800" dirty="0">
              <a:solidFill>
                <a:srgbClr val="0070C0"/>
              </a:solidFill>
              <a:latin typeface="Times New Roman"/>
              <a:ea typeface="Arial"/>
              <a:cs typeface="Times New Roman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457200" y="1905000"/>
            <a:ext cx="510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Viên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bi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thả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từ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trí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càng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cao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thì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cốc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nhựa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bị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đẩy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càng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xa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.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năng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tỷ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lệ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bình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phương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vận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tốc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.</a:t>
            </a:r>
            <a:endParaRPr lang="vi-VN" sz="1600" dirty="0">
              <a:solidFill>
                <a:srgbClr val="0070C0"/>
              </a:solidFill>
            </a:endParaRPr>
          </a:p>
        </p:txBody>
      </p:sp>
      <p:pic>
        <p:nvPicPr>
          <p:cNvPr id="7" name="Ảnh 4" descr="gr7ec02-gd-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0068" y="2100372"/>
            <a:ext cx="3389132" cy="1633428"/>
          </a:xfrm>
          <a:prstGeom prst="rect">
            <a:avLst/>
          </a:prstGeom>
          <a:noFill/>
        </p:spPr>
      </p:pic>
      <p:sp>
        <p:nvSpPr>
          <p:cNvPr id="8" name="Hình Chữ nhật 7"/>
          <p:cNvSpPr/>
          <p:nvPr/>
        </p:nvSpPr>
        <p:spPr>
          <a:xfrm>
            <a:off x="381000" y="4343400"/>
            <a:ext cx="876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Cho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: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a)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này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dựa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cơ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sở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tiến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hành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thí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nghiệm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b)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vậy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đúng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chưa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lang="vi-V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38400" y="152400"/>
            <a:ext cx="4114800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NHIỆM VỤ VỀ NHÀ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457200" y="2057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1: 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So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sánh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?</a:t>
            </a:r>
            <a:endParaRPr lang="vi-VN" sz="2800" dirty="0">
              <a:solidFill>
                <a:srgbClr val="002060"/>
              </a:solidFill>
              <a:latin typeface="Times New Roman"/>
              <a:ea typeface="Arial"/>
              <a:cs typeface="Times New Roman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457200" y="2703969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2: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thiết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kế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phương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án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dụng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cụ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tự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tiến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hành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thí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nghiệm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nghiệm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thức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nhằm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chứng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minh: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tỷ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lệ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khối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tỷ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lệ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bình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phương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vận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tốc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</a:p>
          <a:p>
            <a:pPr algn="just"/>
            <a:endParaRPr lang="vi-VN" sz="2800" dirty="0">
              <a:solidFill>
                <a:srgbClr val="0070C0"/>
              </a:solidFill>
              <a:latin typeface="Times New Roman"/>
              <a:ea typeface="Arial"/>
              <a:cs typeface="Times New Roman"/>
            </a:endParaRPr>
          </a:p>
        </p:txBody>
      </p:sp>
      <p:sp>
        <p:nvSpPr>
          <p:cNvPr id="95" name="Hình Chữ nhật 94"/>
          <p:cNvSpPr/>
          <p:nvPr/>
        </p:nvSpPr>
        <p:spPr>
          <a:xfrm>
            <a:off x="457200" y="12192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Hoàn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thành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hỏi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SGK</a:t>
            </a:r>
            <a:endParaRPr lang="vi-VN" sz="2800" dirty="0">
              <a:solidFill>
                <a:srgbClr val="002060"/>
              </a:solidFill>
              <a:latin typeface="Times New Roman"/>
              <a:ea typeface="Arial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124200" y="228600"/>
            <a:ext cx="27432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3400" y="1143000"/>
            <a:ext cx="1828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99000" y="1143000"/>
            <a:ext cx="1828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781800" y="1143000"/>
            <a:ext cx="1828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Đường kết nối Mũi tên Thẳng 15"/>
          <p:cNvCxnSpPr>
            <a:stCxn id="6" idx="2"/>
            <a:endCxn id="11" idx="0"/>
          </p:cNvCxnSpPr>
          <p:nvPr/>
        </p:nvCxnSpPr>
        <p:spPr>
          <a:xfrm rot="5400000">
            <a:off x="2776210" y="-576590"/>
            <a:ext cx="39118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/>
          <p:cNvCxnSpPr>
            <a:stCxn id="6" idx="2"/>
            <a:endCxn id="12" idx="0"/>
          </p:cNvCxnSpPr>
          <p:nvPr/>
        </p:nvCxnSpPr>
        <p:spPr>
          <a:xfrm rot="5400000">
            <a:off x="3817610" y="464810"/>
            <a:ext cx="391180" cy="96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/>
          <p:cNvCxnSpPr>
            <a:stCxn id="6" idx="2"/>
            <a:endCxn id="13" idx="0"/>
          </p:cNvCxnSpPr>
          <p:nvPr/>
        </p:nvCxnSpPr>
        <p:spPr>
          <a:xfrm rot="16200000" flipH="1">
            <a:off x="4859010" y="388610"/>
            <a:ext cx="391180" cy="1117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kết nối Mũi tên Thẳng 21"/>
          <p:cNvCxnSpPr>
            <a:stCxn id="6" idx="2"/>
            <a:endCxn id="14" idx="0"/>
          </p:cNvCxnSpPr>
          <p:nvPr/>
        </p:nvCxnSpPr>
        <p:spPr>
          <a:xfrm rot="16200000" flipH="1">
            <a:off x="5900410" y="-652790"/>
            <a:ext cx="39118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219200" y="2057400"/>
            <a:ext cx="1828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616200" y="1143000"/>
            <a:ext cx="1828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Đường kết nối Mũi tên Thẳng 33"/>
          <p:cNvCxnSpPr>
            <a:stCxn id="12" idx="2"/>
            <a:endCxn id="27" idx="0"/>
          </p:cNvCxnSpPr>
          <p:nvPr/>
        </p:nvCxnSpPr>
        <p:spPr>
          <a:xfrm rot="5400000">
            <a:off x="2605733" y="1132532"/>
            <a:ext cx="452735" cy="139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Đường kết nối Mũi tên Thẳng 35"/>
          <p:cNvCxnSpPr>
            <a:stCxn id="12" idx="2"/>
            <a:endCxn id="28" idx="0"/>
          </p:cNvCxnSpPr>
          <p:nvPr/>
        </p:nvCxnSpPr>
        <p:spPr>
          <a:xfrm rot="16200000" flipH="1">
            <a:off x="4053533" y="1081732"/>
            <a:ext cx="452735" cy="149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Bảng 14"/>
          <p:cNvGraphicFramePr>
            <a:graphicFrameLocks noGrp="1"/>
          </p:cNvGraphicFramePr>
          <p:nvPr/>
        </p:nvGraphicFramePr>
        <p:xfrm>
          <a:off x="838201" y="3048000"/>
          <a:ext cx="7696199" cy="3247934"/>
        </p:xfrm>
        <a:graphic>
          <a:graphicData uri="http://schemas.openxmlformats.org/drawingml/2006/table">
            <a:tbl>
              <a:tblPr/>
              <a:tblGrid>
                <a:gridCol w="2590811"/>
                <a:gridCol w="2590811"/>
                <a:gridCol w="2514577"/>
              </a:tblGrid>
              <a:tr h="525316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THẾ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NĂNG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NĂNG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Điều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đã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biết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(K)</a:t>
                      </a:r>
                      <a:endParaRPr lang="vi-VN" sz="2000" b="1" dirty="0">
                        <a:solidFill>
                          <a:srgbClr val="00206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Điều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muốn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biết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(W)</a:t>
                      </a:r>
                      <a:endParaRPr lang="vi-VN" sz="2000" b="1" dirty="0">
                        <a:solidFill>
                          <a:srgbClr val="00206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Điều</a:t>
                      </a:r>
                      <a:r>
                        <a:rPr lang="vi-VN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học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vi-VN" sz="20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được</a:t>
                      </a:r>
                      <a:r>
                        <a:rPr lang="vi-VN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(L)</a:t>
                      </a:r>
                      <a:endParaRPr lang="vi-VN" sz="2000" b="1" dirty="0">
                        <a:solidFill>
                          <a:srgbClr val="00206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3473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0070C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114800" y="2057400"/>
            <a:ext cx="1828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8229600" cy="18288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200 kg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15m/s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50m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438400" y="307975"/>
            <a:ext cx="4114800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MÃ KHÓA HÒM BÍ MẬT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5" name="Tiêu đề 1"/>
          <p:cNvSpPr txBox="1">
            <a:spLocks/>
          </p:cNvSpPr>
          <p:nvPr/>
        </p:nvSpPr>
        <p:spPr>
          <a:xfrm>
            <a:off x="304800" y="1295400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Mã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khóa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quả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5"/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7086600" cy="261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  <a:p>
            <a:pPr algn="ctr"/>
            <a:endParaRPr lang="vi-VN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QUÝ THẦY CÔ!</a:t>
            </a:r>
          </a:p>
          <a:p>
            <a:pPr algn="ctr"/>
            <a:endParaRPr lang="vi-VN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21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SÓNG THẦN</a:t>
            </a:r>
            <a:endParaRPr lang="vi-VN" sz="4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  <p:pic>
        <p:nvPicPr>
          <p:cNvPr id="5" name="Song than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9721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BÀI 25: ĐỘNG NĂNG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10668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KHÁI NIỆM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ĐỘNG NĂNG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0" y="16002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Picture 2" descr="D:\GS DINH\HO SO GIAO VIEN\CAC CUOC THI\2018 Thi GVG TINH 2018\Bai day - Ver2\E=m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330917"/>
            <a:ext cx="6096000" cy="2527083"/>
          </a:xfrm>
          <a:prstGeom prst="rect">
            <a:avLst/>
          </a:prstGeom>
          <a:noFill/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200" y="4719935"/>
            <a:ext cx="2819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6200" y="5405735"/>
            <a:ext cx="2819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6200" y="6091535"/>
            <a:ext cx="2819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Einstein (Equivalence of Energy and Matter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14800" y="1936230"/>
            <a:ext cx="4199467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13000"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5" grpId="0"/>
      <p:bldP spid="7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ts1.mm.bing.net/th?id=H.4771069912090513&amp;pid=1.9&amp;m=&amp;w=300&amp;h=300&amp;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76086"/>
            <a:ext cx="2476500" cy="208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457200" y="66675"/>
            <a:ext cx="83058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Vật</a:t>
            </a:r>
            <a:r>
              <a:rPr lang="vi-VN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sau trao </a:t>
            </a:r>
            <a:r>
              <a:rPr lang="vi-VN" sz="4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đổi</a:t>
            </a:r>
            <a:r>
              <a:rPr lang="vi-VN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năng </a:t>
            </a:r>
            <a:r>
              <a:rPr lang="vi-VN" sz="4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lượng</a:t>
            </a:r>
            <a:r>
              <a:rPr lang="vi-VN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vi-VN" sz="4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dưới</a:t>
            </a:r>
            <a:r>
              <a:rPr lang="vi-VN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vi-VN" sz="4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hình</a:t>
            </a:r>
            <a:r>
              <a:rPr lang="vi-VN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vi-VN" sz="4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thức</a:t>
            </a:r>
            <a:r>
              <a:rPr lang="vi-VN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vi-VN" sz="4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nào</a:t>
            </a:r>
            <a:r>
              <a:rPr lang="vi-VN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?</a:t>
            </a:r>
            <a:endParaRPr lang="vi-VN" sz="4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  <p:pic>
        <p:nvPicPr>
          <p:cNvPr id="10" name="Picture 31" descr="may ke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011767"/>
            <a:ext cx="2590800" cy="209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Hình Chữ nhật 14"/>
          <p:cNvSpPr/>
          <p:nvPr/>
        </p:nvSpPr>
        <p:spPr>
          <a:xfrm>
            <a:off x="533400" y="3185886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err="1" smtClean="0">
                <a:solidFill>
                  <a:srgbClr val="FF0000"/>
                </a:solidFill>
              </a:rPr>
              <a:t>Truyền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dirty="0" err="1" smtClean="0">
                <a:solidFill>
                  <a:srgbClr val="FF0000"/>
                </a:solidFill>
              </a:rPr>
              <a:t>nhiệt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6" name="Hình Chữ nhật 15"/>
          <p:cNvSpPr/>
          <p:nvPr/>
        </p:nvSpPr>
        <p:spPr>
          <a:xfrm>
            <a:off x="3676650" y="3185886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err="1" smtClean="0">
                <a:solidFill>
                  <a:srgbClr val="002060"/>
                </a:solidFill>
              </a:rPr>
              <a:t>Thực</a:t>
            </a:r>
            <a:r>
              <a:rPr lang="vi-VN" dirty="0" smtClean="0">
                <a:solidFill>
                  <a:srgbClr val="002060"/>
                </a:solidFill>
              </a:rPr>
              <a:t> </a:t>
            </a:r>
            <a:r>
              <a:rPr lang="vi-VN" dirty="0" err="1" smtClean="0">
                <a:solidFill>
                  <a:srgbClr val="002060"/>
                </a:solidFill>
              </a:rPr>
              <a:t>hiện</a:t>
            </a:r>
            <a:r>
              <a:rPr lang="vi-VN" dirty="0" smtClean="0">
                <a:solidFill>
                  <a:srgbClr val="002060"/>
                </a:solidFill>
              </a:rPr>
              <a:t> công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304800" y="823686"/>
            <a:ext cx="2667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 smtClean="0"/>
              <a:t>1</a:t>
            </a:r>
            <a:endParaRPr lang="vi-VN" sz="9600" dirty="0"/>
          </a:p>
        </p:txBody>
      </p:sp>
      <p:sp>
        <p:nvSpPr>
          <p:cNvPr id="29" name="Hình Chữ nhật 28"/>
          <p:cNvSpPr/>
          <p:nvPr/>
        </p:nvSpPr>
        <p:spPr>
          <a:xfrm>
            <a:off x="3276600" y="823686"/>
            <a:ext cx="2667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 smtClean="0"/>
              <a:t>2</a:t>
            </a:r>
            <a:endParaRPr lang="vi-VN" sz="9600" dirty="0"/>
          </a:p>
        </p:txBody>
      </p:sp>
      <p:pic>
        <p:nvPicPr>
          <p:cNvPr id="30" name="Picture 30" descr="20060926-songthan(3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10287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Hình Chữ nhật 30"/>
          <p:cNvSpPr/>
          <p:nvPr/>
        </p:nvSpPr>
        <p:spPr>
          <a:xfrm>
            <a:off x="6553200" y="3185886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err="1" smtClean="0">
                <a:solidFill>
                  <a:srgbClr val="002060"/>
                </a:solidFill>
              </a:rPr>
              <a:t>Thực</a:t>
            </a:r>
            <a:r>
              <a:rPr lang="vi-VN" dirty="0" smtClean="0">
                <a:solidFill>
                  <a:srgbClr val="002060"/>
                </a:solidFill>
              </a:rPr>
              <a:t> </a:t>
            </a:r>
            <a:r>
              <a:rPr lang="vi-VN" dirty="0" err="1" smtClean="0">
                <a:solidFill>
                  <a:srgbClr val="002060"/>
                </a:solidFill>
              </a:rPr>
              <a:t>hiện</a:t>
            </a:r>
            <a:r>
              <a:rPr lang="vi-VN" dirty="0" smtClean="0">
                <a:solidFill>
                  <a:srgbClr val="002060"/>
                </a:solidFill>
              </a:rPr>
              <a:t> công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33" name="Hình Chữ nhật 32"/>
          <p:cNvSpPr/>
          <p:nvPr/>
        </p:nvSpPr>
        <p:spPr>
          <a:xfrm>
            <a:off x="6248400" y="823686"/>
            <a:ext cx="2667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 smtClean="0"/>
              <a:t>3</a:t>
            </a:r>
            <a:endParaRPr lang="vi-VN" sz="9600" dirty="0"/>
          </a:p>
        </p:txBody>
      </p:sp>
      <p:pic>
        <p:nvPicPr>
          <p:cNvPr id="34" name="Picture 29" descr="mat troi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114800"/>
            <a:ext cx="2514599" cy="20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7" descr="can cau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2041" y="4114800"/>
            <a:ext cx="25908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Hình Chữ nhật 36"/>
          <p:cNvSpPr/>
          <p:nvPr/>
        </p:nvSpPr>
        <p:spPr>
          <a:xfrm>
            <a:off x="457200" y="6172200"/>
            <a:ext cx="2286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err="1" smtClean="0">
                <a:solidFill>
                  <a:schemeClr val="accent2">
                    <a:lumMod val="75000"/>
                  </a:schemeClr>
                </a:solidFill>
              </a:rPr>
              <a:t>Phát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</a:rPr>
              <a:t> ra tia mang năng </a:t>
            </a:r>
            <a:r>
              <a:rPr lang="vi-VN" dirty="0" err="1" smtClean="0">
                <a:solidFill>
                  <a:schemeClr val="accent2">
                    <a:lumMod val="75000"/>
                  </a:schemeClr>
                </a:solidFill>
              </a:rPr>
              <a:t>lượng</a:t>
            </a:r>
            <a:endParaRPr lang="vi-V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Hình Chữ nhật 37"/>
          <p:cNvSpPr/>
          <p:nvPr/>
        </p:nvSpPr>
        <p:spPr>
          <a:xfrm>
            <a:off x="3505200" y="6262914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err="1" smtClean="0">
                <a:solidFill>
                  <a:srgbClr val="002060"/>
                </a:solidFill>
              </a:rPr>
              <a:t>Thực</a:t>
            </a:r>
            <a:r>
              <a:rPr lang="vi-VN" dirty="0" smtClean="0">
                <a:solidFill>
                  <a:srgbClr val="002060"/>
                </a:solidFill>
              </a:rPr>
              <a:t> </a:t>
            </a:r>
            <a:r>
              <a:rPr lang="vi-VN" dirty="0" err="1" smtClean="0">
                <a:solidFill>
                  <a:srgbClr val="002060"/>
                </a:solidFill>
              </a:rPr>
              <a:t>hiện</a:t>
            </a:r>
            <a:r>
              <a:rPr lang="vi-VN" dirty="0" smtClean="0">
                <a:solidFill>
                  <a:srgbClr val="002060"/>
                </a:solidFill>
              </a:rPr>
              <a:t> công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40" name="Hình Chữ nhật 39"/>
          <p:cNvSpPr/>
          <p:nvPr/>
        </p:nvSpPr>
        <p:spPr>
          <a:xfrm>
            <a:off x="304800" y="3886200"/>
            <a:ext cx="2667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 smtClean="0"/>
              <a:t>4</a:t>
            </a:r>
            <a:endParaRPr lang="vi-VN" sz="9600" dirty="0"/>
          </a:p>
        </p:txBody>
      </p:sp>
      <p:sp>
        <p:nvSpPr>
          <p:cNvPr id="41" name="Hình Chữ nhật 40"/>
          <p:cNvSpPr/>
          <p:nvPr/>
        </p:nvSpPr>
        <p:spPr>
          <a:xfrm>
            <a:off x="3276600" y="3871686"/>
            <a:ext cx="2667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 smtClean="0"/>
              <a:t>5</a:t>
            </a:r>
            <a:endParaRPr lang="vi-VN" sz="9600" dirty="0"/>
          </a:p>
        </p:txBody>
      </p:sp>
      <p:pic>
        <p:nvPicPr>
          <p:cNvPr id="69634" name="Picture 2" descr="Kết quả hình ảnh cho búa đóng đin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3985985"/>
            <a:ext cx="2390416" cy="2171701"/>
          </a:xfrm>
          <a:prstGeom prst="rect">
            <a:avLst/>
          </a:prstGeom>
          <a:noFill/>
        </p:spPr>
      </p:pic>
      <p:sp>
        <p:nvSpPr>
          <p:cNvPr id="22" name="Hình Chữ nhật 21"/>
          <p:cNvSpPr/>
          <p:nvPr/>
        </p:nvSpPr>
        <p:spPr>
          <a:xfrm>
            <a:off x="6553200" y="6310086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err="1" smtClean="0">
                <a:solidFill>
                  <a:srgbClr val="002060"/>
                </a:solidFill>
              </a:rPr>
              <a:t>Thực</a:t>
            </a:r>
            <a:r>
              <a:rPr lang="vi-VN" dirty="0" smtClean="0">
                <a:solidFill>
                  <a:srgbClr val="002060"/>
                </a:solidFill>
              </a:rPr>
              <a:t> </a:t>
            </a:r>
            <a:r>
              <a:rPr lang="vi-VN" dirty="0" err="1" smtClean="0">
                <a:solidFill>
                  <a:srgbClr val="002060"/>
                </a:solidFill>
              </a:rPr>
              <a:t>hiện</a:t>
            </a:r>
            <a:r>
              <a:rPr lang="vi-VN" dirty="0" smtClean="0">
                <a:solidFill>
                  <a:srgbClr val="002060"/>
                </a:solidFill>
              </a:rPr>
              <a:t> công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42" name="Hình Chữ nhật 41"/>
          <p:cNvSpPr/>
          <p:nvPr/>
        </p:nvSpPr>
        <p:spPr>
          <a:xfrm>
            <a:off x="6248400" y="3871686"/>
            <a:ext cx="2667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 smtClean="0"/>
              <a:t>6</a:t>
            </a:r>
            <a:endParaRPr lang="vi-VN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9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" grpId="0" animBg="1"/>
      <p:bldP spid="29" grpId="0" animBg="1"/>
      <p:bldP spid="31" grpId="0" animBg="1"/>
      <p:bldP spid="33" grpId="0" animBg="1"/>
      <p:bldP spid="37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9721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BÀI 25: ĐỘNG NĂNG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10668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KHÁI NIỆM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ĐỘNG NĂNG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48000" y="2357735"/>
            <a:ext cx="27432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7200" y="3805535"/>
            <a:ext cx="1828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22800" y="3805535"/>
            <a:ext cx="1828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705600" y="3805535"/>
            <a:ext cx="1828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Đường kết nối Mũi tên Thẳng 15"/>
          <p:cNvCxnSpPr>
            <a:stCxn id="6" idx="2"/>
            <a:endCxn id="11" idx="0"/>
          </p:cNvCxnSpPr>
          <p:nvPr/>
        </p:nvCxnSpPr>
        <p:spPr>
          <a:xfrm rot="5400000">
            <a:off x="2433310" y="1819245"/>
            <a:ext cx="92458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/>
          <p:cNvCxnSpPr>
            <a:stCxn id="6" idx="2"/>
            <a:endCxn id="12" idx="0"/>
          </p:cNvCxnSpPr>
          <p:nvPr/>
        </p:nvCxnSpPr>
        <p:spPr>
          <a:xfrm rot="5400000">
            <a:off x="3474710" y="2860645"/>
            <a:ext cx="924580" cy="96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/>
          <p:cNvCxnSpPr>
            <a:stCxn id="6" idx="2"/>
            <a:endCxn id="13" idx="0"/>
          </p:cNvCxnSpPr>
          <p:nvPr/>
        </p:nvCxnSpPr>
        <p:spPr>
          <a:xfrm rot="16200000" flipH="1">
            <a:off x="4516110" y="2784445"/>
            <a:ext cx="924580" cy="1117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kết nối Mũi tên Thẳng 21"/>
          <p:cNvCxnSpPr>
            <a:stCxn id="6" idx="2"/>
            <a:endCxn id="14" idx="0"/>
          </p:cNvCxnSpPr>
          <p:nvPr/>
        </p:nvCxnSpPr>
        <p:spPr>
          <a:xfrm rot="16200000" flipH="1">
            <a:off x="5557510" y="1743045"/>
            <a:ext cx="92458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/>
          <p:cNvCxnSpPr/>
          <p:nvPr/>
        </p:nvCxnSpPr>
        <p:spPr>
          <a:xfrm>
            <a:off x="9906000" y="3962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038600" y="5181600"/>
            <a:ext cx="1828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Đường kết nối Mũi tên Thẳng 33"/>
          <p:cNvCxnSpPr>
            <a:stCxn id="12" idx="2"/>
            <a:endCxn id="27" idx="0"/>
          </p:cNvCxnSpPr>
          <p:nvPr/>
        </p:nvCxnSpPr>
        <p:spPr>
          <a:xfrm rot="5400000">
            <a:off x="2298700" y="4025900"/>
            <a:ext cx="914400" cy="139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Đường kết nối Mũi tên Thẳng 35"/>
          <p:cNvCxnSpPr>
            <a:stCxn id="12" idx="2"/>
            <a:endCxn id="28" idx="0"/>
          </p:cNvCxnSpPr>
          <p:nvPr/>
        </p:nvCxnSpPr>
        <p:spPr>
          <a:xfrm rot="16200000" flipH="1">
            <a:off x="3746500" y="3975100"/>
            <a:ext cx="914400" cy="149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762000" y="15341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40000" y="3805535"/>
            <a:ext cx="1828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143000" y="5181600"/>
            <a:ext cx="1828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emph" presetSubtype="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28" grpId="0" animBg="1"/>
      <p:bldP spid="12" grpId="0" animBg="1"/>
      <p:bldP spid="12" grpId="1" animBg="1"/>
      <p:bldP spid="12" grpId="2" animBg="1"/>
      <p:bldP spid="27" grpId="0" animBg="1"/>
      <p:bldP spid="27" grpId="1" animBg="1"/>
      <p:bldP spid="2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754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Đặc</a:t>
            </a:r>
            <a:r>
              <a:rPr lang="vi-VN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vi-VN" sz="4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điểm</a:t>
            </a:r>
            <a:r>
              <a:rPr lang="vi-VN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chung </a:t>
            </a:r>
            <a:r>
              <a:rPr lang="vi-VN" sz="4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của</a:t>
            </a:r>
            <a:r>
              <a:rPr lang="vi-VN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vi-VN" sz="4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những</a:t>
            </a:r>
            <a:r>
              <a:rPr lang="vi-VN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vi-VN" sz="4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vật</a:t>
            </a:r>
            <a:r>
              <a:rPr lang="vi-VN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sau? </a:t>
            </a:r>
            <a:endParaRPr lang="vi-VN" sz="4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381000" y="1219200"/>
            <a:ext cx="3657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err="1" smtClean="0">
                <a:solidFill>
                  <a:srgbClr val="0070C0"/>
                </a:solidFill>
              </a:rPr>
              <a:t>Cái</a:t>
            </a:r>
            <a:r>
              <a:rPr lang="vi-VN" sz="2000" b="1" dirty="0" smtClean="0">
                <a:solidFill>
                  <a:srgbClr val="0070C0"/>
                </a:solidFill>
              </a:rPr>
              <a:t> </a:t>
            </a:r>
            <a:r>
              <a:rPr lang="vi-VN" sz="2000" b="1" dirty="0" err="1" smtClean="0">
                <a:solidFill>
                  <a:srgbClr val="0070C0"/>
                </a:solidFill>
              </a:rPr>
              <a:t>ôtô</a:t>
            </a:r>
            <a:r>
              <a:rPr lang="vi-VN" sz="2000" b="1" dirty="0" smtClean="0">
                <a:solidFill>
                  <a:srgbClr val="0070C0"/>
                </a:solidFill>
              </a:rPr>
              <a:t> đang </a:t>
            </a:r>
            <a:r>
              <a:rPr lang="vi-VN" sz="2000" b="1" dirty="0" err="1" smtClean="0">
                <a:solidFill>
                  <a:srgbClr val="0070C0"/>
                </a:solidFill>
              </a:rPr>
              <a:t>chạy</a:t>
            </a:r>
            <a:r>
              <a:rPr lang="vi-VN" sz="2000" b="1" dirty="0" smtClean="0">
                <a:solidFill>
                  <a:srgbClr val="0070C0"/>
                </a:solidFill>
              </a:rPr>
              <a:t> trên </a:t>
            </a:r>
            <a:r>
              <a:rPr lang="vi-VN" sz="2000" b="1" dirty="0" err="1" smtClean="0">
                <a:solidFill>
                  <a:srgbClr val="0070C0"/>
                </a:solidFill>
              </a:rPr>
              <a:t>đường</a:t>
            </a:r>
            <a:endParaRPr lang="vi-VN" sz="2000" b="1" dirty="0">
              <a:solidFill>
                <a:srgbClr val="0070C0"/>
              </a:solidFill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381000" y="2171700"/>
            <a:ext cx="3657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0070C0"/>
                </a:solidFill>
              </a:rPr>
              <a:t>Viên </a:t>
            </a:r>
            <a:r>
              <a:rPr lang="vi-VN" sz="2000" b="1" dirty="0" err="1" smtClean="0">
                <a:solidFill>
                  <a:srgbClr val="0070C0"/>
                </a:solidFill>
              </a:rPr>
              <a:t>đạn</a:t>
            </a:r>
            <a:r>
              <a:rPr lang="vi-VN" sz="2000" b="1" dirty="0" smtClean="0">
                <a:solidFill>
                  <a:srgbClr val="0070C0"/>
                </a:solidFill>
              </a:rPr>
              <a:t> đang bay</a:t>
            </a:r>
            <a:endParaRPr lang="vi-VN" sz="2000" b="1" dirty="0">
              <a:solidFill>
                <a:srgbClr val="0070C0"/>
              </a:solidFill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381000" y="3124200"/>
            <a:ext cx="3657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err="1" smtClean="0">
                <a:solidFill>
                  <a:srgbClr val="0070C0"/>
                </a:solidFill>
              </a:rPr>
              <a:t>Dòng</a:t>
            </a:r>
            <a:r>
              <a:rPr lang="vi-VN" sz="2000" b="1" dirty="0" smtClean="0">
                <a:solidFill>
                  <a:srgbClr val="0070C0"/>
                </a:solidFill>
              </a:rPr>
              <a:t> </a:t>
            </a:r>
            <a:r>
              <a:rPr lang="vi-VN" sz="2000" b="1" dirty="0" err="1" smtClean="0">
                <a:solidFill>
                  <a:srgbClr val="0070C0"/>
                </a:solidFill>
              </a:rPr>
              <a:t>nước</a:t>
            </a:r>
            <a:r>
              <a:rPr lang="vi-VN" sz="2000" b="1" dirty="0" smtClean="0">
                <a:solidFill>
                  <a:srgbClr val="0070C0"/>
                </a:solidFill>
              </a:rPr>
              <a:t> </a:t>
            </a:r>
            <a:r>
              <a:rPr lang="vi-VN" sz="2000" b="1" dirty="0" err="1" smtClean="0">
                <a:solidFill>
                  <a:srgbClr val="0070C0"/>
                </a:solidFill>
              </a:rPr>
              <a:t>lũ</a:t>
            </a:r>
            <a:r>
              <a:rPr lang="vi-VN" sz="2000" b="1" dirty="0" smtClean="0">
                <a:solidFill>
                  <a:srgbClr val="0070C0"/>
                </a:solidFill>
              </a:rPr>
              <a:t> đang </a:t>
            </a:r>
            <a:r>
              <a:rPr lang="vi-VN" sz="2000" b="1" dirty="0" err="1" smtClean="0">
                <a:solidFill>
                  <a:srgbClr val="0070C0"/>
                </a:solidFill>
              </a:rPr>
              <a:t>chảy</a:t>
            </a:r>
            <a:r>
              <a:rPr lang="vi-VN" sz="2000" b="1" dirty="0" smtClean="0">
                <a:solidFill>
                  <a:srgbClr val="0070C0"/>
                </a:solidFill>
              </a:rPr>
              <a:t> </a:t>
            </a:r>
            <a:r>
              <a:rPr lang="vi-VN" sz="2000" b="1" dirty="0" err="1" smtClean="0">
                <a:solidFill>
                  <a:srgbClr val="0070C0"/>
                </a:solidFill>
              </a:rPr>
              <a:t>mạnh</a:t>
            </a:r>
            <a:endParaRPr lang="vi-VN" sz="2000" b="1" dirty="0">
              <a:solidFill>
                <a:srgbClr val="0070C0"/>
              </a:solidFill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4953000" y="1219200"/>
            <a:ext cx="3657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err="1" smtClean="0">
                <a:solidFill>
                  <a:srgbClr val="0070C0"/>
                </a:solidFill>
              </a:rPr>
              <a:t>Cái</a:t>
            </a:r>
            <a:r>
              <a:rPr lang="vi-VN" sz="2000" b="1" dirty="0" smtClean="0">
                <a:solidFill>
                  <a:srgbClr val="0070C0"/>
                </a:solidFill>
              </a:rPr>
              <a:t> </a:t>
            </a:r>
            <a:r>
              <a:rPr lang="vi-VN" sz="2000" b="1" dirty="0" err="1" smtClean="0">
                <a:solidFill>
                  <a:srgbClr val="0070C0"/>
                </a:solidFill>
              </a:rPr>
              <a:t>búa</a:t>
            </a:r>
            <a:r>
              <a:rPr lang="vi-VN" sz="2000" b="1" dirty="0" smtClean="0">
                <a:solidFill>
                  <a:srgbClr val="0070C0"/>
                </a:solidFill>
              </a:rPr>
              <a:t> đang </a:t>
            </a:r>
            <a:r>
              <a:rPr lang="vi-VN" sz="2000" b="1" dirty="0" err="1" smtClean="0">
                <a:solidFill>
                  <a:srgbClr val="0070C0"/>
                </a:solidFill>
              </a:rPr>
              <a:t>chuyển</a:t>
            </a:r>
            <a:r>
              <a:rPr lang="vi-VN" sz="2000" b="1" dirty="0" smtClean="0">
                <a:solidFill>
                  <a:srgbClr val="0070C0"/>
                </a:solidFill>
              </a:rPr>
              <a:t> </a:t>
            </a:r>
            <a:r>
              <a:rPr lang="vi-VN" sz="2000" b="1" dirty="0" err="1" smtClean="0">
                <a:solidFill>
                  <a:srgbClr val="0070C0"/>
                </a:solidFill>
              </a:rPr>
              <a:t>động</a:t>
            </a:r>
            <a:endParaRPr lang="vi-VN" sz="2000" b="1" dirty="0">
              <a:solidFill>
                <a:srgbClr val="0070C0"/>
              </a:solidFill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4953000" y="2171700"/>
            <a:ext cx="3657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err="1" smtClean="0">
                <a:solidFill>
                  <a:srgbClr val="0070C0"/>
                </a:solidFill>
              </a:rPr>
              <a:t>Quả</a:t>
            </a:r>
            <a:r>
              <a:rPr lang="vi-VN" sz="2000" b="1" dirty="0" smtClean="0">
                <a:solidFill>
                  <a:srgbClr val="0070C0"/>
                </a:solidFill>
              </a:rPr>
              <a:t> </a:t>
            </a:r>
            <a:r>
              <a:rPr lang="vi-VN" sz="2000" b="1" dirty="0" err="1" smtClean="0">
                <a:solidFill>
                  <a:srgbClr val="0070C0"/>
                </a:solidFill>
              </a:rPr>
              <a:t>bóng</a:t>
            </a:r>
            <a:r>
              <a:rPr lang="vi-VN" sz="2000" b="1" dirty="0" smtClean="0">
                <a:solidFill>
                  <a:srgbClr val="0070C0"/>
                </a:solidFill>
              </a:rPr>
              <a:t> </a:t>
            </a:r>
            <a:r>
              <a:rPr lang="vi-VN" sz="2000" b="1" dirty="0" err="1" smtClean="0">
                <a:solidFill>
                  <a:srgbClr val="0070C0"/>
                </a:solidFill>
              </a:rPr>
              <a:t>đá</a:t>
            </a:r>
            <a:r>
              <a:rPr lang="vi-VN" sz="2000" b="1" dirty="0" smtClean="0">
                <a:solidFill>
                  <a:srgbClr val="0070C0"/>
                </a:solidFill>
              </a:rPr>
              <a:t> đang bay</a:t>
            </a:r>
            <a:endParaRPr lang="vi-VN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Bảng 9"/>
          <p:cNvGraphicFramePr>
            <a:graphicFrameLocks noGrp="1"/>
          </p:cNvGraphicFramePr>
          <p:nvPr/>
        </p:nvGraphicFramePr>
        <p:xfrm>
          <a:off x="1371600" y="4267200"/>
          <a:ext cx="6858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C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H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U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Y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Ể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N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Đ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Ộ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N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G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Hình Chữ nhật 10"/>
          <p:cNvSpPr/>
          <p:nvPr/>
        </p:nvSpPr>
        <p:spPr>
          <a:xfrm>
            <a:off x="1447799" y="4373880"/>
            <a:ext cx="545523" cy="85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1" name="Hình Chữ nhật 20"/>
          <p:cNvSpPr/>
          <p:nvPr/>
        </p:nvSpPr>
        <p:spPr>
          <a:xfrm>
            <a:off x="2132252" y="4373880"/>
            <a:ext cx="545523" cy="85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2" name="Hình Chữ nhật 21"/>
          <p:cNvSpPr/>
          <p:nvPr/>
        </p:nvSpPr>
        <p:spPr>
          <a:xfrm>
            <a:off x="2816705" y="4373880"/>
            <a:ext cx="545523" cy="85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3" name="Hình Chữ nhật 22"/>
          <p:cNvSpPr/>
          <p:nvPr/>
        </p:nvSpPr>
        <p:spPr>
          <a:xfrm>
            <a:off x="3501158" y="4373880"/>
            <a:ext cx="545523" cy="85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4" name="Hình Chữ nhật 23"/>
          <p:cNvSpPr/>
          <p:nvPr/>
        </p:nvSpPr>
        <p:spPr>
          <a:xfrm>
            <a:off x="4185611" y="4373880"/>
            <a:ext cx="545523" cy="85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5" name="Hình Chữ nhật 24"/>
          <p:cNvSpPr/>
          <p:nvPr/>
        </p:nvSpPr>
        <p:spPr>
          <a:xfrm>
            <a:off x="4870064" y="4373880"/>
            <a:ext cx="545523" cy="85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6" name="Hình Chữ nhật 25"/>
          <p:cNvSpPr/>
          <p:nvPr/>
        </p:nvSpPr>
        <p:spPr>
          <a:xfrm>
            <a:off x="5554517" y="4373880"/>
            <a:ext cx="545523" cy="85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7" name="Hình Chữ nhật 26"/>
          <p:cNvSpPr/>
          <p:nvPr/>
        </p:nvSpPr>
        <p:spPr>
          <a:xfrm>
            <a:off x="6238970" y="4373880"/>
            <a:ext cx="545523" cy="85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8" name="Hình Chữ nhật 27"/>
          <p:cNvSpPr/>
          <p:nvPr/>
        </p:nvSpPr>
        <p:spPr>
          <a:xfrm>
            <a:off x="6923423" y="4373880"/>
            <a:ext cx="545523" cy="85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9" name="Hình Chữ nhật 28"/>
          <p:cNvSpPr/>
          <p:nvPr/>
        </p:nvSpPr>
        <p:spPr>
          <a:xfrm>
            <a:off x="7607877" y="4373880"/>
            <a:ext cx="545523" cy="85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9" name="WordArt 5"/>
          <p:cNvSpPr>
            <a:spLocks noChangeArrowheads="1" noChangeShapeType="1" noTextEdit="1"/>
          </p:cNvSpPr>
          <p:nvPr/>
        </p:nvSpPr>
        <p:spPr bwMode="auto">
          <a:xfrm>
            <a:off x="1066800" y="5715000"/>
            <a:ext cx="708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/>
              </a:rPr>
              <a:t>Ô </a:t>
            </a:r>
            <a:r>
              <a:rPr lang="vi-VN" sz="48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/>
              </a:rPr>
              <a:t>chữ</a:t>
            </a:r>
            <a:r>
              <a:rPr lang="vi-VN" sz="4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vi-VN" sz="48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/>
              </a:rPr>
              <a:t>của</a:t>
            </a:r>
            <a:r>
              <a:rPr lang="vi-VN" sz="4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vi-VN" sz="48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/>
              </a:rPr>
              <a:t>chúng</a:t>
            </a:r>
            <a:r>
              <a:rPr lang="vi-VN" sz="4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/>
              </a:rPr>
              <a:t> ta </a:t>
            </a:r>
            <a:r>
              <a:rPr lang="vi-VN" sz="48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/>
              </a:rPr>
              <a:t>gồm</a:t>
            </a:r>
            <a:r>
              <a:rPr lang="vi-VN" sz="4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/>
              </a:rPr>
              <a:t> 10 </a:t>
            </a:r>
            <a:r>
              <a:rPr lang="vi-VN" sz="48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/>
              </a:rPr>
              <a:t>chữ</a:t>
            </a:r>
            <a:r>
              <a:rPr lang="vi-VN" sz="4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vi-VN" sz="48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/>
              </a:rPr>
              <a:t>cái</a:t>
            </a:r>
            <a:endParaRPr lang="vi-VN" sz="48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990600" y="-838200"/>
            <a:ext cx="701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ĐOÁN Ô CHỮ</a:t>
            </a:r>
            <a:endParaRPr lang="vi-VN" sz="4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  <p:graphicFrame>
        <p:nvGraphicFramePr>
          <p:cNvPr id="30" name="Bảng 29"/>
          <p:cNvGraphicFramePr>
            <a:graphicFrameLocks noGrp="1"/>
          </p:cNvGraphicFramePr>
          <p:nvPr/>
        </p:nvGraphicFramePr>
        <p:xfrm>
          <a:off x="1371600" y="7162800"/>
          <a:ext cx="6858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C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H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U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Y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Ể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N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Đ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Ộ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N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 smtClean="0"/>
                        <a:t>G</a:t>
                      </a:r>
                      <a:endParaRPr lang="vi-VN" sz="4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Hình Chữ nhật 31"/>
          <p:cNvSpPr/>
          <p:nvPr/>
        </p:nvSpPr>
        <p:spPr>
          <a:xfrm>
            <a:off x="4953000" y="3124200"/>
            <a:ext cx="3657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0070C0"/>
                </a:solidFill>
              </a:rPr>
              <a:t>Thiên </a:t>
            </a:r>
            <a:r>
              <a:rPr lang="vi-VN" sz="2000" b="1" dirty="0" err="1" smtClean="0">
                <a:solidFill>
                  <a:srgbClr val="0070C0"/>
                </a:solidFill>
              </a:rPr>
              <a:t>thạch</a:t>
            </a:r>
            <a:r>
              <a:rPr lang="vi-VN" sz="2000" b="1" dirty="0" smtClean="0">
                <a:solidFill>
                  <a:srgbClr val="0070C0"/>
                </a:solidFill>
              </a:rPr>
              <a:t> đang bay</a:t>
            </a:r>
            <a:endParaRPr lang="vi-VN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5549E-6 L 0 -0.42173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9" grpId="0"/>
      <p:bldP spid="20" grpId="1"/>
      <p:bldP spid="20" grpId="2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9721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BÀI 25: ĐỘNG NĂNG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KHÁI NIỆM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ĐỘNG NĂNG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14478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1000" y="19812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úng ta phải làm gì để hạn chế được sóng thần và lũ lụt]]&gt;&lt;/Text&gt;&lt;FontSize&gt;&lt;![CDATA[42]]&gt;&lt;/FontSize&gt;&lt;Left&gt;&lt;![CDATA[0]]&gt;&lt;/Left&gt;&lt;Top&gt;&lt;![CDATA[0]]&gt;&lt;/Top&gt;&lt;/ChangeData&gt;"/>
  <p:tag name="MMPROD_ID" val="10218"/>
  <p:tag name="MMPROD_ABSOLUTEPOSITIONID" val="100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1277</Words>
  <Application>Microsoft Office PowerPoint</Application>
  <PresentationFormat>Trình chiếu trên màn hình (4:3)</PresentationFormat>
  <Paragraphs>240</Paragraphs>
  <Slides>34</Slides>
  <Notes>4</Notes>
  <HiddenSlides>0</HiddenSlides>
  <MMClips>6</MMClips>
  <ScaleCrop>false</ScaleCrop>
  <HeadingPairs>
    <vt:vector size="6" baseType="variant">
      <vt:variant>
        <vt:lpstr>Chủ đề</vt:lpstr>
      </vt:variant>
      <vt:variant>
        <vt:i4>1</vt:i4>
      </vt:variant>
      <vt:variant>
        <vt:lpstr>Hệ phục vụ nhúng OLE</vt:lpstr>
      </vt:variant>
      <vt:variant>
        <vt:i4>1</vt:i4>
      </vt:variant>
      <vt:variant>
        <vt:lpstr>Tiêu đề Bản chiếu</vt:lpstr>
      </vt:variant>
      <vt:variant>
        <vt:i4>34</vt:i4>
      </vt:variant>
    </vt:vector>
  </HeadingPairs>
  <TitlesOfParts>
    <vt:vector size="36" baseType="lpstr">
      <vt:lpstr>Chủ đề của Office</vt:lpstr>
      <vt:lpstr>Equation</vt:lpstr>
      <vt:lpstr>Bản chiếu 1</vt:lpstr>
      <vt:lpstr>KIỂM TRA BÀI CŨ</vt:lpstr>
      <vt:lpstr>Bản chiếu 3</vt:lpstr>
      <vt:lpstr>Bản chiếu 4</vt:lpstr>
      <vt:lpstr>Bản chiếu 5</vt:lpstr>
      <vt:lpstr>Bản chiếu 6</vt:lpstr>
      <vt:lpstr>Bản chiếu 7</vt:lpstr>
      <vt:lpstr>Bản chiếu 8</vt:lpstr>
      <vt:lpstr>Bản chiếu 9</vt:lpstr>
      <vt:lpstr>Bản chiếu 10</vt:lpstr>
      <vt:lpstr>Bản chiếu 11</vt:lpstr>
      <vt:lpstr>Bản chiếu 12</vt:lpstr>
      <vt:lpstr>Bản chiếu 13</vt:lpstr>
      <vt:lpstr>Bản chiếu 14</vt:lpstr>
      <vt:lpstr>Bản chiếu 15</vt:lpstr>
      <vt:lpstr>Bản chiếu 16</vt:lpstr>
      <vt:lpstr>Bản chiếu 17</vt:lpstr>
      <vt:lpstr>Bản chiếu 18</vt:lpstr>
      <vt:lpstr>Bản chiếu 19</vt:lpstr>
      <vt:lpstr>Tại sao sóng thần lại có sức tàn phá khủng khiếp như vây?</vt:lpstr>
      <vt:lpstr>Lấy ví dụ về động năng trong tự nhiên?</vt:lpstr>
      <vt:lpstr>Bản chiếu 22</vt:lpstr>
      <vt:lpstr>Bản chiếu 23</vt:lpstr>
      <vt:lpstr>Bản chiếu 24</vt:lpstr>
      <vt:lpstr>Bản chiếu 25</vt:lpstr>
      <vt:lpstr>Bản chiếu 26</vt:lpstr>
      <vt:lpstr>Bản chiếu 27</vt:lpstr>
      <vt:lpstr>Bản chiếu 28</vt:lpstr>
      <vt:lpstr>Bản chiếu 29</vt:lpstr>
      <vt:lpstr>Bản chiếu 30</vt:lpstr>
      <vt:lpstr>Bản chiếu 31</vt:lpstr>
      <vt:lpstr>Bản chiếu 32</vt:lpstr>
      <vt:lpstr>  Một xe máy khối lượng 200 kg đang chuyển động với vận tốc 15m/s thì hãm phanh chuyển động chậm dần đều, sau 50m thì dừng lại. Tính độ lớn của lực hãm trung bình.  </vt:lpstr>
      <vt:lpstr>Bản chiếu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Asus</dc:creator>
  <cp:lastModifiedBy>Asus</cp:lastModifiedBy>
  <cp:revision>256</cp:revision>
  <dcterms:created xsi:type="dcterms:W3CDTF">2018-01-22T07:36:08Z</dcterms:created>
  <dcterms:modified xsi:type="dcterms:W3CDTF">2018-01-31T06:46:13Z</dcterms:modified>
</cp:coreProperties>
</file>