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0" r:id="rId15"/>
    <p:sldId id="270" r:id="rId16"/>
    <p:sldId id="271" r:id="rId17"/>
    <p:sldId id="272" r:id="rId18"/>
    <p:sldId id="273" r:id="rId19"/>
    <p:sldId id="281" r:id="rId20"/>
    <p:sldId id="282" r:id="rId21"/>
    <p:sldId id="283" r:id="rId22"/>
    <p:sldId id="275" r:id="rId23"/>
    <p:sldId id="284" r:id="rId24"/>
    <p:sldId id="285" r:id="rId25"/>
    <p:sldId id="277" r:id="rId26"/>
  </p:sldIdLst>
  <p:sldSz cx="18288000" cy="10287000"/>
  <p:notesSz cx="6858000" cy="9144000"/>
  <p:embeddedFontLst>
    <p:embeddedFont>
      <p:font typeface="Arima Madurai Bold" panose="020B0604020202020204" charset="0"/>
      <p:regular r:id="rId27"/>
    </p:embeddedFont>
    <p:embeddedFont>
      <p:font typeface="Asap" panose="020B0604020202020204" charset="0"/>
      <p:regular r:id="rId28"/>
    </p:embeddedFont>
    <p:embeddedFont>
      <p:font typeface="Asap Bold" panose="020B0604020202020204" charset="0"/>
      <p:regular r:id="rId29"/>
    </p:embeddedFont>
    <p:embeddedFont>
      <p:font typeface="Asap Medium" panose="020B0604020202020204" charset="0"/>
      <p:regular r:id="rId30"/>
    </p:embeddedFont>
    <p:embeddedFont>
      <p:font typeface="Asap Semi-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ancing Script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3.jpeg"/><Relationship Id="rId10" Type="http://schemas.openxmlformats.org/officeDocument/2006/relationships/image" Target="../media/image44.jpeg"/><Relationship Id="rId4" Type="http://schemas.openxmlformats.org/officeDocument/2006/relationships/image" Target="../media/image32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svg"/><Relationship Id="rId7" Type="http://schemas.openxmlformats.org/officeDocument/2006/relationships/image" Target="../media/image50.svg"/><Relationship Id="rId12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0.jpeg"/><Relationship Id="rId5" Type="http://schemas.openxmlformats.org/officeDocument/2006/relationships/image" Target="../media/image48.svg"/><Relationship Id="rId10" Type="http://schemas.openxmlformats.org/officeDocument/2006/relationships/image" Target="../media/image41.jpeg"/><Relationship Id="rId4" Type="http://schemas.openxmlformats.org/officeDocument/2006/relationships/image" Target="../media/image4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.svg"/><Relationship Id="rId5" Type="http://schemas.openxmlformats.org/officeDocument/2006/relationships/image" Target="../media/image52.svg"/><Relationship Id="rId10" Type="http://schemas.openxmlformats.org/officeDocument/2006/relationships/image" Target="../media/image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.svg"/><Relationship Id="rId5" Type="http://schemas.openxmlformats.org/officeDocument/2006/relationships/image" Target="../media/image52.svg"/><Relationship Id="rId10" Type="http://schemas.openxmlformats.org/officeDocument/2006/relationships/image" Target="../media/image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12" Type="http://schemas.openxmlformats.org/officeDocument/2006/relationships/image" Target="../media/image65.jpg"/><Relationship Id="rId2" Type="http://schemas.openxmlformats.org/officeDocument/2006/relationships/image" Target="../media/image59.png"/><Relationship Id="rId16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4.jpg"/><Relationship Id="rId5" Type="http://schemas.openxmlformats.org/officeDocument/2006/relationships/image" Target="../media/image56.svg"/><Relationship Id="rId15" Type="http://schemas.openxmlformats.org/officeDocument/2006/relationships/image" Target="../media/image68.png"/><Relationship Id="rId10" Type="http://schemas.openxmlformats.org/officeDocument/2006/relationships/image" Target="../media/image63.jpg"/><Relationship Id="rId4" Type="http://schemas.openxmlformats.org/officeDocument/2006/relationships/image" Target="../media/image55.png"/><Relationship Id="rId9" Type="http://schemas.openxmlformats.org/officeDocument/2006/relationships/image" Target="../media/image62.svg"/><Relationship Id="rId1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3.jp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12" Type="http://schemas.openxmlformats.org/officeDocument/2006/relationships/image" Target="../media/image7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1.jpg"/><Relationship Id="rId5" Type="http://schemas.openxmlformats.org/officeDocument/2006/relationships/image" Target="../media/image56.svg"/><Relationship Id="rId15" Type="http://schemas.openxmlformats.org/officeDocument/2006/relationships/image" Target="../media/image75.png"/><Relationship Id="rId10" Type="http://schemas.openxmlformats.org/officeDocument/2006/relationships/image" Target="../media/image70.jpeg"/><Relationship Id="rId4" Type="http://schemas.openxmlformats.org/officeDocument/2006/relationships/image" Target="../media/image55.png"/><Relationship Id="rId9" Type="http://schemas.openxmlformats.org/officeDocument/2006/relationships/image" Target="../media/image62.sv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8.jp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12" Type="http://schemas.openxmlformats.org/officeDocument/2006/relationships/image" Target="../media/image77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6.jpg"/><Relationship Id="rId5" Type="http://schemas.openxmlformats.org/officeDocument/2006/relationships/image" Target="../media/image56.svg"/><Relationship Id="rId10" Type="http://schemas.openxmlformats.org/officeDocument/2006/relationships/image" Target="../media/image66.jpg"/><Relationship Id="rId4" Type="http://schemas.openxmlformats.org/officeDocument/2006/relationships/image" Target="../media/image55.png"/><Relationship Id="rId9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9.png"/><Relationship Id="rId7" Type="http://schemas.openxmlformats.org/officeDocument/2006/relationships/image" Target="../media/image2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2.svg"/><Relationship Id="rId4" Type="http://schemas.openxmlformats.org/officeDocument/2006/relationships/image" Target="../media/image60.sv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48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svg"/><Relationship Id="rId7" Type="http://schemas.openxmlformats.org/officeDocument/2006/relationships/image" Target="../media/image1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20732" y="-3877318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03991" cy="733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81196" y="9081439"/>
            <a:ext cx="9325609" cy="602314"/>
            <a:chOff x="0" y="0"/>
            <a:chExt cx="1642667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2667" cy="106095"/>
            </a:xfrm>
            <a:custGeom>
              <a:avLst/>
              <a:gdLst/>
              <a:ahLst/>
              <a:cxnLst/>
              <a:rect l="l" t="t" r="r" b="b"/>
              <a:pathLst>
                <a:path w="1642667" h="106095">
                  <a:moveTo>
                    <a:pt x="821334" y="0"/>
                  </a:moveTo>
                  <a:cubicBezTo>
                    <a:pt x="367724" y="0"/>
                    <a:pt x="0" y="23750"/>
                    <a:pt x="0" y="53048"/>
                  </a:cubicBezTo>
                  <a:cubicBezTo>
                    <a:pt x="0" y="82345"/>
                    <a:pt x="367724" y="106095"/>
                    <a:pt x="821334" y="106095"/>
                  </a:cubicBezTo>
                  <a:cubicBezTo>
                    <a:pt x="1274943" y="106095"/>
                    <a:pt x="1642667" y="82345"/>
                    <a:pt x="1642667" y="53048"/>
                  </a:cubicBezTo>
                  <a:cubicBezTo>
                    <a:pt x="1642667" y="23750"/>
                    <a:pt x="1274943" y="0"/>
                    <a:pt x="821334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54000" y="-37679"/>
              <a:ext cx="1334667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99853" y="4948807"/>
            <a:ext cx="10088295" cy="4433788"/>
            <a:chOff x="0" y="0"/>
            <a:chExt cx="13451060" cy="5911717"/>
          </a:xfrm>
        </p:grpSpPr>
        <p:sp>
          <p:nvSpPr>
            <p:cNvPr id="10" name="Freeform 10"/>
            <p:cNvSpPr/>
            <p:nvPr/>
          </p:nvSpPr>
          <p:spPr>
            <a:xfrm flipH="1">
              <a:off x="7636080" y="0"/>
              <a:ext cx="5814980" cy="5911717"/>
            </a:xfrm>
            <a:custGeom>
              <a:avLst/>
              <a:gdLst/>
              <a:ahLst/>
              <a:cxnLst/>
              <a:rect l="l" t="t" r="r" b="b"/>
              <a:pathLst>
                <a:path w="5814980" h="5911717">
                  <a:moveTo>
                    <a:pt x="5814980" y="0"/>
                  </a:moveTo>
                  <a:lnTo>
                    <a:pt x="0" y="0"/>
                  </a:lnTo>
                  <a:lnTo>
                    <a:pt x="0" y="5911717"/>
                  </a:lnTo>
                  <a:lnTo>
                    <a:pt x="5814980" y="5911717"/>
                  </a:lnTo>
                  <a:lnTo>
                    <a:pt x="581498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780819" y="251021"/>
              <a:ext cx="5001997" cy="5660696"/>
            </a:xfrm>
            <a:custGeom>
              <a:avLst/>
              <a:gdLst/>
              <a:ahLst/>
              <a:cxnLst/>
              <a:rect l="l" t="t" r="r" b="b"/>
              <a:pathLst>
                <a:path w="5001997" h="5660696">
                  <a:moveTo>
                    <a:pt x="0" y="0"/>
                  </a:moveTo>
                  <a:lnTo>
                    <a:pt x="5001997" y="0"/>
                  </a:lnTo>
                  <a:lnTo>
                    <a:pt x="5001997" y="5660696"/>
                  </a:lnTo>
                  <a:lnTo>
                    <a:pt x="0" y="5660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66803" cy="5911717"/>
            </a:xfrm>
            <a:custGeom>
              <a:avLst/>
              <a:gdLst/>
              <a:ahLst/>
              <a:cxnLst/>
              <a:rect l="l" t="t" r="r" b="b"/>
              <a:pathLst>
                <a:path w="5266803" h="5911717">
                  <a:moveTo>
                    <a:pt x="0" y="0"/>
                  </a:moveTo>
                  <a:lnTo>
                    <a:pt x="5266803" y="0"/>
                  </a:lnTo>
                  <a:lnTo>
                    <a:pt x="5266803" y="5911717"/>
                  </a:lnTo>
                  <a:lnTo>
                    <a:pt x="0" y="5911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103306" y="4865996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45621" y="1412924"/>
            <a:ext cx="15996759" cy="1581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2399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Khởi động: ĐỐ VUI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377398" y="4588493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237671" y="1964801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4696" y="2051035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901" y="106062"/>
            <a:ext cx="11444155" cy="10287000"/>
            <a:chOff x="0" y="0"/>
            <a:chExt cx="30140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1409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694" y="9258300"/>
            <a:ext cx="2600426" cy="509203"/>
            <a:chOff x="0" y="0"/>
            <a:chExt cx="541812" cy="1060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571034" y="6186665"/>
            <a:ext cx="3984269" cy="3303322"/>
          </a:xfrm>
          <a:custGeom>
            <a:avLst/>
            <a:gdLst/>
            <a:ahLst/>
            <a:cxnLst/>
            <a:rect l="l" t="t" r="r" b="b"/>
            <a:pathLst>
              <a:path w="3984269" h="3303322">
                <a:moveTo>
                  <a:pt x="3984269" y="0"/>
                </a:moveTo>
                <a:lnTo>
                  <a:pt x="0" y="0"/>
                </a:lnTo>
                <a:lnTo>
                  <a:pt x="0" y="3303321"/>
                </a:lnTo>
                <a:lnTo>
                  <a:pt x="3984269" y="3303321"/>
                </a:lnTo>
                <a:lnTo>
                  <a:pt x="39842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92950" y="6546963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2"/>
                </a:lnTo>
                <a:lnTo>
                  <a:pt x="0" y="971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7294" y="5004064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3" y="0"/>
                </a:lnTo>
                <a:lnTo>
                  <a:pt x="427613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41626" y="8409169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04651" y="-4832"/>
            <a:ext cx="16793925" cy="139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52"/>
              </a:lnSpc>
            </a:pP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6492" y="2178651"/>
            <a:ext cx="844250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Trò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chơi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: “</a:t>
            </a: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Tiếp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Sức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”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21944" y="3160776"/>
            <a:ext cx="15566055" cy="388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Luật</a:t>
            </a:r>
            <a:r>
              <a: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chơi</a:t>
            </a:r>
            <a:r>
              <a: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: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Lần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lượt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từng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thành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viên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của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tổ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lên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bảng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kể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tên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một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loài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thủy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sản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bất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kì</a:t>
            </a:r>
            <a:endParaRPr lang="en-US" sz="3999" dirty="0">
              <a:solidFill>
                <a:srgbClr val="42321F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42321F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Trong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thời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gian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1p30s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đội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nào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kể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được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nhiều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nhất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sẽ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là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đội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chiến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thắng</a:t>
            </a:r>
            <a:endParaRPr lang="en-US" sz="3999" dirty="0">
              <a:solidFill>
                <a:srgbClr val="42321F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42912" y="587041"/>
            <a:ext cx="3237977" cy="3334769"/>
            <a:chOff x="0" y="0"/>
            <a:chExt cx="4155248" cy="4155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155248" cy="4155248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484" y="107492"/>
              <a:ext cx="3940279" cy="3940263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4999" r="-24999"/>
                </a:stretch>
              </a:blip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667752" y="6550635"/>
            <a:ext cx="3371214" cy="3271655"/>
            <a:chOff x="0" y="0"/>
            <a:chExt cx="4447015" cy="44470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447015" cy="4447015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9650" y="144841"/>
              <a:ext cx="4157349" cy="4157333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906" r="-24906"/>
                </a:stretch>
              </a:blip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4939545" y="6449790"/>
            <a:ext cx="3142547" cy="3236486"/>
            <a:chOff x="0" y="0"/>
            <a:chExt cx="4032784" cy="403278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032784" cy="403278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02929" y="202936"/>
              <a:ext cx="3626927" cy="3626912"/>
              <a:chOff x="0" y="0"/>
              <a:chExt cx="6350000" cy="63499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7408984" y="3399804"/>
            <a:ext cx="3158641" cy="3253061"/>
            <a:chOff x="0" y="0"/>
            <a:chExt cx="4053437" cy="405343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053437" cy="405343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4144" y="157031"/>
              <a:ext cx="3771888" cy="3771873"/>
              <a:chOff x="0" y="0"/>
              <a:chExt cx="6350000" cy="634997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2500673" y="3750106"/>
            <a:ext cx="2939244" cy="3027094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9332" y="785505"/>
            <a:ext cx="2939244" cy="3027094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7579" r="-37579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667752" y="451896"/>
            <a:ext cx="3138656" cy="3165227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28840" y="6702096"/>
            <a:ext cx="2939244" cy="3027094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38987" r="-38987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13017087" y="202648"/>
            <a:ext cx="5270913" cy="2339658"/>
          </a:xfrm>
          <a:custGeom>
            <a:avLst/>
            <a:gdLst/>
            <a:ahLst/>
            <a:cxnLst/>
            <a:rect l="l" t="t" r="r" b="b"/>
            <a:pathLst>
              <a:path w="5270913" h="1982752">
                <a:moveTo>
                  <a:pt x="0" y="0"/>
                </a:moveTo>
                <a:lnTo>
                  <a:pt x="5270913" y="0"/>
                </a:lnTo>
                <a:lnTo>
                  <a:pt x="5270913" y="1982752"/>
                </a:lnTo>
                <a:lnTo>
                  <a:pt x="0" y="1982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40" b="-1040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153537" y="3429152"/>
            <a:ext cx="5270913" cy="2640445"/>
          </a:xfrm>
          <a:custGeom>
            <a:avLst/>
            <a:gdLst/>
            <a:ahLst/>
            <a:cxnLst/>
            <a:rect l="l" t="t" r="r" b="b"/>
            <a:pathLst>
              <a:path w="5270913" h="2640445">
                <a:moveTo>
                  <a:pt x="0" y="0"/>
                </a:moveTo>
                <a:lnTo>
                  <a:pt x="5270913" y="0"/>
                </a:lnTo>
                <a:lnTo>
                  <a:pt x="5270913" y="2640444"/>
                </a:lnTo>
                <a:lnTo>
                  <a:pt x="0" y="2640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567" b="-2567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3154649" y="6857848"/>
            <a:ext cx="5013503" cy="2834537"/>
          </a:xfrm>
          <a:custGeom>
            <a:avLst/>
            <a:gdLst/>
            <a:ahLst/>
            <a:cxnLst/>
            <a:rect l="l" t="t" r="r" b="b"/>
            <a:pathLst>
              <a:path w="5013503" h="2834537">
                <a:moveTo>
                  <a:pt x="0" y="0"/>
                </a:moveTo>
                <a:lnTo>
                  <a:pt x="5013502" y="0"/>
                </a:lnTo>
                <a:lnTo>
                  <a:pt x="5013502" y="2834537"/>
                </a:lnTo>
                <a:lnTo>
                  <a:pt x="0" y="2834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" t="-9204" b="-9204"/>
            </a:stretch>
          </a:blipFill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2855E1-2D47-48C8-B627-CECC1DDDD4B7}"/>
              </a:ext>
            </a:extLst>
          </p:cNvPr>
          <p:cNvSpPr/>
          <p:nvPr/>
        </p:nvSpPr>
        <p:spPr>
          <a:xfrm>
            <a:off x="451371" y="3917738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61C96C-7832-4A88-9F73-F662F01E7740}"/>
              </a:ext>
            </a:extLst>
          </p:cNvPr>
          <p:cNvSpPr/>
          <p:nvPr/>
        </p:nvSpPr>
        <p:spPr>
          <a:xfrm>
            <a:off x="670365" y="9772259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nhồi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3670F4-B024-4867-8F11-4C16DC723D06}"/>
              </a:ext>
            </a:extLst>
          </p:cNvPr>
          <p:cNvSpPr/>
          <p:nvPr/>
        </p:nvSpPr>
        <p:spPr>
          <a:xfrm>
            <a:off x="10443091" y="3702655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DEFA00-FF84-42FD-8239-4B5F6D1D27E1}"/>
              </a:ext>
            </a:extLst>
          </p:cNvPr>
          <p:cNvSpPr/>
          <p:nvPr/>
        </p:nvSpPr>
        <p:spPr>
          <a:xfrm>
            <a:off x="7991196" y="6754765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088DCE-DBED-476B-BA6A-7823C720F8EB}"/>
              </a:ext>
            </a:extLst>
          </p:cNvPr>
          <p:cNvSpPr/>
          <p:nvPr/>
        </p:nvSpPr>
        <p:spPr>
          <a:xfrm>
            <a:off x="5646157" y="9833768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17D3FB-C222-4655-A27E-B63C5289DB1C}"/>
              </a:ext>
            </a:extLst>
          </p:cNvPr>
          <p:cNvSpPr/>
          <p:nvPr/>
        </p:nvSpPr>
        <p:spPr>
          <a:xfrm>
            <a:off x="5442885" y="4005193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1CB7DC6-1205-4607-894E-E845896753C8}"/>
              </a:ext>
            </a:extLst>
          </p:cNvPr>
          <p:cNvSpPr/>
          <p:nvPr/>
        </p:nvSpPr>
        <p:spPr>
          <a:xfrm>
            <a:off x="10234995" y="9739243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8DFA3B-DB53-4194-A4EF-43FE5C78BEB8}"/>
              </a:ext>
            </a:extLst>
          </p:cNvPr>
          <p:cNvSpPr/>
          <p:nvPr/>
        </p:nvSpPr>
        <p:spPr>
          <a:xfrm>
            <a:off x="2948807" y="6858632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7FE49F-3AAD-4B56-894B-2109F5C8B929}"/>
              </a:ext>
            </a:extLst>
          </p:cNvPr>
          <p:cNvSpPr/>
          <p:nvPr/>
        </p:nvSpPr>
        <p:spPr>
          <a:xfrm>
            <a:off x="14925636" y="2759113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AB006A-0C79-4E90-9608-461F5982925A}"/>
              </a:ext>
            </a:extLst>
          </p:cNvPr>
          <p:cNvSpPr/>
          <p:nvPr/>
        </p:nvSpPr>
        <p:spPr>
          <a:xfrm>
            <a:off x="14925636" y="6223174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C22F695-4799-4596-9A98-806DACA3AB30}"/>
              </a:ext>
            </a:extLst>
          </p:cNvPr>
          <p:cNvSpPr/>
          <p:nvPr/>
        </p:nvSpPr>
        <p:spPr>
          <a:xfrm>
            <a:off x="14782800" y="9833768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B8B808-D10F-43F9-9DA8-3DCEEB31D943}"/>
              </a:ext>
            </a:extLst>
          </p:cNvPr>
          <p:cNvSpPr txBox="1"/>
          <p:nvPr/>
        </p:nvSpPr>
        <p:spPr>
          <a:xfrm>
            <a:off x="440275" y="73976"/>
            <a:ext cx="1030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303E27-372F-4A41-AE08-42E83E3D5311}"/>
              </a:ext>
            </a:extLst>
          </p:cNvPr>
          <p:cNvSpPr/>
          <p:nvPr/>
        </p:nvSpPr>
        <p:spPr>
          <a:xfrm>
            <a:off x="63202" y="6106249"/>
            <a:ext cx="3276600" cy="1524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4702">
            <a:off x="15279099" y="556566"/>
            <a:ext cx="2490203" cy="1602785"/>
          </a:xfrm>
          <a:custGeom>
            <a:avLst/>
            <a:gdLst/>
            <a:ahLst/>
            <a:cxnLst/>
            <a:rect l="l" t="t" r="r" b="b"/>
            <a:pathLst>
              <a:path w="2490203" h="1602785">
                <a:moveTo>
                  <a:pt x="0" y="0"/>
                </a:moveTo>
                <a:lnTo>
                  <a:pt x="2490204" y="0"/>
                </a:lnTo>
                <a:lnTo>
                  <a:pt x="2490204" y="1602785"/>
                </a:lnTo>
                <a:lnTo>
                  <a:pt x="0" y="1602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9347">
            <a:off x="37788" y="125891"/>
            <a:ext cx="1714299" cy="1714299"/>
          </a:xfrm>
          <a:custGeom>
            <a:avLst/>
            <a:gdLst/>
            <a:ahLst/>
            <a:cxnLst/>
            <a:rect l="l" t="t" r="r" b="b"/>
            <a:pathLst>
              <a:path w="1714299" h="1714299">
                <a:moveTo>
                  <a:pt x="0" y="0"/>
                </a:moveTo>
                <a:lnTo>
                  <a:pt x="1714300" y="0"/>
                </a:lnTo>
                <a:lnTo>
                  <a:pt x="1714300" y="1714299"/>
                </a:lnTo>
                <a:lnTo>
                  <a:pt x="0" y="17142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38800" y="5336"/>
            <a:ext cx="14950900" cy="109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361" y="6175378"/>
            <a:ext cx="305028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1.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Phân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loại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các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loài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thủy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sản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theo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nguồn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gốc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4FEADB-021D-4176-9204-18875F44C095}"/>
              </a:ext>
            </a:extLst>
          </p:cNvPr>
          <p:cNvGrpSpPr/>
          <p:nvPr/>
        </p:nvGrpSpPr>
        <p:grpSpPr>
          <a:xfrm>
            <a:off x="4862348" y="4384052"/>
            <a:ext cx="3276600" cy="1097736"/>
            <a:chOff x="4862348" y="4384052"/>
            <a:chExt cx="3276600" cy="109773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B2D243-710C-4478-9BED-46C5B7F2E44B}"/>
                </a:ext>
              </a:extLst>
            </p:cNvPr>
            <p:cNvSpPr/>
            <p:nvPr/>
          </p:nvSpPr>
          <p:spPr>
            <a:xfrm>
              <a:off x="4862348" y="4384052"/>
              <a:ext cx="3276600" cy="109773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862348" y="4629150"/>
              <a:ext cx="3276600" cy="4605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23851" lvl="1" algn="l">
                <a:lnSpc>
                  <a:spcPts val="3900"/>
                </a:lnSpc>
              </a:pP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Thủy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sản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bản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địa</a:t>
              </a:r>
              <a:endPara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469B72-9B69-4FEE-B6DA-29EF84CA4F02}"/>
              </a:ext>
            </a:extLst>
          </p:cNvPr>
          <p:cNvGrpSpPr/>
          <p:nvPr/>
        </p:nvGrpSpPr>
        <p:grpSpPr>
          <a:xfrm>
            <a:off x="5011310" y="8048092"/>
            <a:ext cx="3389757" cy="1097736"/>
            <a:chOff x="5011310" y="8048092"/>
            <a:chExt cx="3389757" cy="10977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1108E9-9ACD-4488-A345-094AFA56FE60}"/>
                </a:ext>
              </a:extLst>
            </p:cNvPr>
            <p:cNvSpPr/>
            <p:nvPr/>
          </p:nvSpPr>
          <p:spPr>
            <a:xfrm>
              <a:off x="5011310" y="8048092"/>
              <a:ext cx="3276600" cy="109773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124468" y="8349014"/>
              <a:ext cx="3276599" cy="4605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Thủy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sản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nhập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nội</a:t>
              </a:r>
              <a:endPara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22616" y="3560743"/>
            <a:ext cx="2828916" cy="2828905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987" r="-38987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775742" y="3578645"/>
            <a:ext cx="2828916" cy="2828905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6666" r="-1666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4968631" y="3518468"/>
            <a:ext cx="2828916" cy="282890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37579" r="-3757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8658872" y="6937378"/>
            <a:ext cx="2828916" cy="2828905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5046" r="-25046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1951102" y="6931746"/>
            <a:ext cx="5013503" cy="2834537"/>
          </a:xfrm>
          <a:custGeom>
            <a:avLst/>
            <a:gdLst/>
            <a:ahLst/>
            <a:cxnLst/>
            <a:rect l="l" t="t" r="r" b="b"/>
            <a:pathLst>
              <a:path w="5013503" h="2834537">
                <a:moveTo>
                  <a:pt x="0" y="0"/>
                </a:moveTo>
                <a:lnTo>
                  <a:pt x="5013503" y="0"/>
                </a:lnTo>
                <a:lnTo>
                  <a:pt x="5013503" y="2834537"/>
                </a:lnTo>
                <a:lnTo>
                  <a:pt x="0" y="2834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" t="-9204" b="-9204"/>
            </a:stretch>
          </a:blipFill>
        </p:spPr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DE94FD-B2AD-4458-A4E8-65AFC39D8063}"/>
              </a:ext>
            </a:extLst>
          </p:cNvPr>
          <p:cNvCxnSpPr>
            <a:cxnSpLocks/>
            <a:stCxn id="26" idx="3"/>
            <a:endCxn id="15" idx="1"/>
          </p:cNvCxnSpPr>
          <p:nvPr/>
        </p:nvCxnSpPr>
        <p:spPr>
          <a:xfrm flipV="1">
            <a:off x="3339802" y="4859406"/>
            <a:ext cx="1522546" cy="200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B4DDE0-5947-482B-8689-10A8CD419144}"/>
              </a:ext>
            </a:extLst>
          </p:cNvPr>
          <p:cNvCxnSpPr>
            <a:cxnSpLocks/>
            <a:stCxn id="26" idx="3"/>
            <a:endCxn id="28" idx="1"/>
          </p:cNvCxnSpPr>
          <p:nvPr/>
        </p:nvCxnSpPr>
        <p:spPr>
          <a:xfrm>
            <a:off x="3339802" y="6868249"/>
            <a:ext cx="1671508" cy="1728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4764"/>
              </p:ext>
            </p:extLst>
          </p:nvPr>
        </p:nvGraphicFramePr>
        <p:xfrm>
          <a:off x="877323" y="2457552"/>
          <a:ext cx="15359497" cy="7633087"/>
        </p:xfrm>
        <a:graphic>
          <a:graphicData uri="http://schemas.openxmlformats.org/drawingml/2006/table">
            <a:tbl>
              <a:tblPr/>
              <a:tblGrid>
                <a:gridCol w="3094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984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Tên</a:t>
                      </a:r>
                      <a:r>
                        <a:rPr lang="en-US" sz="3200" b="1" i="0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điểm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nhận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Ví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14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06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giáp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xác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904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thân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mềm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287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rong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tảo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287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bò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sát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606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lưỡng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cư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 rot="733508">
            <a:off x="16576343" y="26631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4091">
            <a:off x="-327586" y="-314487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8" y="0"/>
                </a:lnTo>
                <a:lnTo>
                  <a:pt x="1354258" y="1354257"/>
                </a:lnTo>
                <a:lnTo>
                  <a:pt x="0" y="1354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472597" y="9845179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5920" y="-162059"/>
            <a:ext cx="14950900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I.2.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theo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đặc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tính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sinh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vật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học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08D91-F831-4AF2-A4E2-AE35E1A26CA8}"/>
              </a:ext>
            </a:extLst>
          </p:cNvPr>
          <p:cNvSpPr txBox="1"/>
          <p:nvPr/>
        </p:nvSpPr>
        <p:spPr>
          <a:xfrm>
            <a:off x="1340536" y="576638"/>
            <a:ext cx="929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382835"/>
              </p:ext>
            </p:extLst>
          </p:nvPr>
        </p:nvGraphicFramePr>
        <p:xfrm>
          <a:off x="500958" y="1151988"/>
          <a:ext cx="17634640" cy="9229796"/>
        </p:xfrm>
        <a:graphic>
          <a:graphicData uri="http://schemas.openxmlformats.org/drawingml/2006/table">
            <a:tbl>
              <a:tblPr/>
              <a:tblGrid>
                <a:gridCol w="3553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9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162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Tên</a:t>
                      </a:r>
                      <a:r>
                        <a:rPr lang="en-US" sz="3200" b="1" i="0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điểm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nhận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Ví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993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bơi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vây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thở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mang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tra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rô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phi,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diếc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hồi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ngừ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vược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7334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giáp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xác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bao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bọc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bởi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bộ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ngoài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citin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nhờ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thấm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calcium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vôi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hoá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giáp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xác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rất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cứng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Cua biển, cua đồng, các loài tôm,...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083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thân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mềm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mềm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vôi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che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chở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nâng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tuỳ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lối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cấu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tạo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thay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Nghêu, sò huyết, trai, hến, mực,...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0748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rong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tảo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loài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thực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bậc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thấp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bào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hoặc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đa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bào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Tảo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xoắn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Spirulina,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rong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nho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rong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sụn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748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bò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sát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Động vật có xương sống, có màng ối, thở bằng phổi, chuyển dịch bằng cách bò sát đất.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Thằn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lằn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sấu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rắn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9383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lưỡng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cư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máu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lạnh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da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ẩm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ướt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hô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hấp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da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phổi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dưới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lẫn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cạn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loại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ếch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 rot="733508">
            <a:off x="16576343" y="26631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4091">
            <a:off x="-327586" y="-314487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8" y="0"/>
                </a:lnTo>
                <a:lnTo>
                  <a:pt x="1354258" y="1354257"/>
                </a:lnTo>
                <a:lnTo>
                  <a:pt x="0" y="1354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472597" y="9845179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5920" y="-162059"/>
            <a:ext cx="14950900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I.2.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theo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đặc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tính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sinh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vật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học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08D91-F831-4AF2-A4E2-AE35E1A26CA8}"/>
              </a:ext>
            </a:extLst>
          </p:cNvPr>
          <p:cNvSpPr txBox="1"/>
          <p:nvPr/>
        </p:nvSpPr>
        <p:spPr>
          <a:xfrm>
            <a:off x="1340536" y="576638"/>
            <a:ext cx="929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00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69737"/>
              </p:ext>
            </p:extLst>
          </p:nvPr>
        </p:nvGraphicFramePr>
        <p:xfrm>
          <a:off x="1219200" y="3106863"/>
          <a:ext cx="16223046" cy="6989637"/>
        </p:xfrm>
        <a:graphic>
          <a:graphicData uri="http://schemas.openxmlformats.org/drawingml/2006/table">
            <a:tbl>
              <a:tblPr/>
              <a:tblGrid>
                <a:gridCol w="5407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90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tạp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3200" b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 ăn động vật</a:t>
                      </a:r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0737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-1066800" y="16499"/>
            <a:ext cx="14164711" cy="1736992"/>
            <a:chOff x="-4281707" y="-1349601"/>
            <a:chExt cx="18886282" cy="2315989"/>
          </a:xfrm>
        </p:grpSpPr>
        <p:sp>
          <p:nvSpPr>
            <p:cNvPr id="4" name="TextBox 4"/>
            <p:cNvSpPr txBox="1"/>
            <p:nvPr/>
          </p:nvSpPr>
          <p:spPr>
            <a:xfrm>
              <a:off x="-4022711" y="-1349601"/>
              <a:ext cx="18627286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2"/>
                </a:lnSpc>
              </a:pP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I.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Phân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loại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các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loài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thủy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sản</a:t>
              </a:r>
              <a:endPara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281707" y="248243"/>
              <a:ext cx="1862728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Phân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loại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theo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đặc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tính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sinh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vật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học</a:t>
              </a:r>
              <a:endParaRPr lang="en-US" sz="3600" b="1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676988">
            <a:off x="17044501" y="843266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712666" y="2035612"/>
            <a:ext cx="4599431" cy="694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  <a:spcBef>
                <a:spcPct val="0"/>
              </a:spcBef>
            </a:pPr>
            <a:r>
              <a:rPr lang="en-US" sz="36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b. Theo </a:t>
            </a:r>
            <a:r>
              <a:rPr lang="en-US" sz="3600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tính</a:t>
            </a:r>
            <a:r>
              <a:rPr lang="en-US" sz="36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ăn</a:t>
            </a:r>
            <a:endParaRPr lang="en-US" sz="3600" dirty="0">
              <a:solidFill>
                <a:srgbClr val="42321F"/>
              </a:solidFill>
              <a:latin typeface="Times New Roman" panose="02020603050405020304" pitchFamily="18" charset="0"/>
              <a:ea typeface="Asap Medium"/>
              <a:cs typeface="Times New Roman" panose="02020603050405020304" pitchFamily="18" charset="0"/>
              <a:sym typeface="Asap Medium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4DA246-30A6-4205-83F5-0EAABBA47B7A}"/>
              </a:ext>
            </a:extLst>
          </p:cNvPr>
          <p:cNvGrpSpPr/>
          <p:nvPr/>
        </p:nvGrpSpPr>
        <p:grpSpPr>
          <a:xfrm>
            <a:off x="1255574" y="4536075"/>
            <a:ext cx="3641876" cy="2528286"/>
            <a:chOff x="1701746" y="4625060"/>
            <a:chExt cx="2870254" cy="2138096"/>
          </a:xfrm>
        </p:grpSpPr>
        <p:grpSp>
          <p:nvGrpSpPr>
            <p:cNvPr id="6" name="Group 6"/>
            <p:cNvGrpSpPr/>
            <p:nvPr/>
          </p:nvGrpSpPr>
          <p:grpSpPr>
            <a:xfrm>
              <a:off x="2000489" y="5995464"/>
              <a:ext cx="2317804" cy="767692"/>
              <a:chOff x="-271691" y="-623222"/>
              <a:chExt cx="433924" cy="1794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271691" y="-616245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-271691" y="-623222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trắm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cỏ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16E298-A71C-493A-A015-22BB69C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746" y="4625060"/>
              <a:ext cx="2870254" cy="12636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1DAC7-7AF9-4E03-BF0E-C0C4B8B77AC1}"/>
              </a:ext>
            </a:extLst>
          </p:cNvPr>
          <p:cNvGrpSpPr/>
          <p:nvPr/>
        </p:nvGrpSpPr>
        <p:grpSpPr>
          <a:xfrm>
            <a:off x="3016897" y="7366957"/>
            <a:ext cx="3514909" cy="2764845"/>
            <a:chOff x="3076512" y="6935839"/>
            <a:chExt cx="3514909" cy="3175644"/>
          </a:xfrm>
        </p:grpSpPr>
        <p:grpSp>
          <p:nvGrpSpPr>
            <p:cNvPr id="11" name="Group 11"/>
            <p:cNvGrpSpPr/>
            <p:nvPr/>
          </p:nvGrpSpPr>
          <p:grpSpPr>
            <a:xfrm>
              <a:off x="4038134" y="9343791"/>
              <a:ext cx="2397958" cy="767692"/>
              <a:chOff x="-4376" y="227729"/>
              <a:chExt cx="448930" cy="1794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630" y="227729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-4376" y="227729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bống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8CCB5E-6D94-40E9-AE7D-E03AA96F3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512" y="6935839"/>
              <a:ext cx="3514909" cy="2341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13A721-8408-43BE-98F8-CA9D76AA412C}"/>
              </a:ext>
            </a:extLst>
          </p:cNvPr>
          <p:cNvGrpSpPr/>
          <p:nvPr/>
        </p:nvGrpSpPr>
        <p:grpSpPr>
          <a:xfrm>
            <a:off x="9620044" y="4508370"/>
            <a:ext cx="2340197" cy="2989845"/>
            <a:chOff x="9620044" y="4508370"/>
            <a:chExt cx="2340197" cy="2989845"/>
          </a:xfrm>
        </p:grpSpPr>
        <p:grpSp>
          <p:nvGrpSpPr>
            <p:cNvPr id="40" name="Group 16">
              <a:extLst>
                <a:ext uri="{FF2B5EF4-FFF2-40B4-BE49-F238E27FC236}">
                  <a16:creationId xmlns:a16="http://schemas.microsoft.com/office/drawing/2014/main" id="{3E6703DF-E089-4937-942F-2E0A5A5B48B6}"/>
                </a:ext>
              </a:extLst>
            </p:cNvPr>
            <p:cNvGrpSpPr/>
            <p:nvPr/>
          </p:nvGrpSpPr>
          <p:grpSpPr>
            <a:xfrm>
              <a:off x="9642436" y="6893547"/>
              <a:ext cx="2317805" cy="604668"/>
              <a:chOff x="-54659" y="0"/>
              <a:chExt cx="488583" cy="141316"/>
            </a:xfrm>
          </p:grpSpPr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60FB00E5-81B5-4E9A-A8AA-800408463212}"/>
                  </a:ext>
                </a:extLst>
              </p:cNvPr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42" name="TextBox 18">
                <a:extLst>
                  <a:ext uri="{FF2B5EF4-FFF2-40B4-BE49-F238E27FC236}">
                    <a16:creationId xmlns:a16="http://schemas.microsoft.com/office/drawing/2014/main" id="{FFD5F245-C031-4A8B-9254-2B3B3601D0D3}"/>
                  </a:ext>
                </a:extLst>
              </p:cNvPr>
              <p:cNvSpPr txBox="1"/>
              <p:nvPr/>
            </p:nvSpPr>
            <p:spPr>
              <a:xfrm>
                <a:off x="-54659" y="0"/>
                <a:ext cx="488583" cy="1413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trê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B75F4E-25F7-416F-87B4-33429AE9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4" y="4508370"/>
              <a:ext cx="2300913" cy="23036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B8502-ECD9-4BED-AAE3-ECEC44EC62DB}"/>
              </a:ext>
            </a:extLst>
          </p:cNvPr>
          <p:cNvGrpSpPr/>
          <p:nvPr/>
        </p:nvGrpSpPr>
        <p:grpSpPr>
          <a:xfrm>
            <a:off x="9789983" y="7701639"/>
            <a:ext cx="2183995" cy="2321089"/>
            <a:chOff x="9789983" y="7701639"/>
            <a:chExt cx="2183995" cy="2321089"/>
          </a:xfrm>
        </p:grpSpPr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200D0192-C384-4D84-BBA0-A0694A9F36BD}"/>
                </a:ext>
              </a:extLst>
            </p:cNvPr>
            <p:cNvSpPr/>
            <p:nvPr/>
          </p:nvSpPr>
          <p:spPr>
            <a:xfrm>
              <a:off x="9915472" y="9418059"/>
              <a:ext cx="2058506" cy="604669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  <p:txBody>
            <a:bodyPr/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AFBE5DA-68CA-467D-85D9-C74E95A8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9983" y="7701639"/>
              <a:ext cx="2099657" cy="164264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6F5C72-F806-410D-A330-AC1F5A458502}"/>
              </a:ext>
            </a:extLst>
          </p:cNvPr>
          <p:cNvGrpSpPr/>
          <p:nvPr/>
        </p:nvGrpSpPr>
        <p:grpSpPr>
          <a:xfrm>
            <a:off x="12192619" y="4485186"/>
            <a:ext cx="3142073" cy="3094541"/>
            <a:chOff x="12192619" y="4485186"/>
            <a:chExt cx="3142073" cy="3094541"/>
          </a:xfrm>
        </p:grpSpPr>
        <p:grpSp>
          <p:nvGrpSpPr>
            <p:cNvPr id="21" name="Group 21"/>
            <p:cNvGrpSpPr/>
            <p:nvPr/>
          </p:nvGrpSpPr>
          <p:grpSpPr>
            <a:xfrm>
              <a:off x="12604753" y="6812035"/>
              <a:ext cx="2317804" cy="767692"/>
              <a:chOff x="1783" y="-38100"/>
              <a:chExt cx="433924" cy="17941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783" y="-32936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783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quả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CF33196-3870-4325-AD72-78C2C5982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619" y="4485186"/>
              <a:ext cx="3142073" cy="219456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15F55E-84CB-44DE-98C4-CF80A0E789EA}"/>
              </a:ext>
            </a:extLst>
          </p:cNvPr>
          <p:cNvGrpSpPr/>
          <p:nvPr/>
        </p:nvGrpSpPr>
        <p:grpSpPr>
          <a:xfrm>
            <a:off x="6543864" y="4521822"/>
            <a:ext cx="3039275" cy="2976393"/>
            <a:chOff x="6543864" y="4521822"/>
            <a:chExt cx="3039275" cy="2976393"/>
          </a:xfrm>
        </p:grpSpPr>
        <p:grpSp>
          <p:nvGrpSpPr>
            <p:cNvPr id="16" name="Group 16"/>
            <p:cNvGrpSpPr/>
            <p:nvPr/>
          </p:nvGrpSpPr>
          <p:grpSpPr>
            <a:xfrm>
              <a:off x="6543864" y="6893547"/>
              <a:ext cx="2609765" cy="604668"/>
              <a:chOff x="-54659" y="0"/>
              <a:chExt cx="488583" cy="1413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-54659" y="0"/>
                <a:ext cx="488583" cy="1413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rô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phi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533FF3-E939-480E-8292-FA95F347B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82" y="4521822"/>
              <a:ext cx="2850357" cy="28503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513DA5-B237-4B79-B7C9-2884D202B6F8}"/>
              </a:ext>
            </a:extLst>
          </p:cNvPr>
          <p:cNvGrpSpPr/>
          <p:nvPr/>
        </p:nvGrpSpPr>
        <p:grpSpPr>
          <a:xfrm>
            <a:off x="6732782" y="7787532"/>
            <a:ext cx="2608028" cy="2308968"/>
            <a:chOff x="6732782" y="7787532"/>
            <a:chExt cx="2608028" cy="2308968"/>
          </a:xfrm>
        </p:grpSpPr>
        <p:grpSp>
          <p:nvGrpSpPr>
            <p:cNvPr id="37" name="Group 16">
              <a:extLst>
                <a:ext uri="{FF2B5EF4-FFF2-40B4-BE49-F238E27FC236}">
                  <a16:creationId xmlns:a16="http://schemas.microsoft.com/office/drawing/2014/main" id="{8E8FD206-D47C-48CA-A568-1B1627D8A887}"/>
                </a:ext>
              </a:extLst>
            </p:cNvPr>
            <p:cNvGrpSpPr/>
            <p:nvPr/>
          </p:nvGrpSpPr>
          <p:grpSpPr>
            <a:xfrm>
              <a:off x="6732782" y="9418060"/>
              <a:ext cx="2570905" cy="678440"/>
              <a:chOff x="-17599" y="14246"/>
              <a:chExt cx="446193" cy="158557"/>
            </a:xfrm>
          </p:grpSpPr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44F32B60-6EC1-4571-BFFB-30473E9207BE}"/>
                  </a:ext>
                </a:extLst>
              </p:cNvPr>
              <p:cNvSpPr/>
              <p:nvPr/>
            </p:nvSpPr>
            <p:spPr>
              <a:xfrm>
                <a:off x="-5330" y="14246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39" name="TextBox 18">
                <a:extLst>
                  <a:ext uri="{FF2B5EF4-FFF2-40B4-BE49-F238E27FC236}">
                    <a16:creationId xmlns:a16="http://schemas.microsoft.com/office/drawing/2014/main" id="{92260A0E-37BC-4A2B-A900-0A359C668564}"/>
                  </a:ext>
                </a:extLst>
              </p:cNvPr>
              <p:cNvSpPr txBox="1"/>
              <p:nvPr/>
            </p:nvSpPr>
            <p:spPr>
              <a:xfrm>
                <a:off x="-17599" y="31487"/>
                <a:ext cx="433924" cy="1413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chim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trắng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F28BCF3-1897-4616-BE5D-3E121996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349" y="7787532"/>
              <a:ext cx="2574461" cy="166683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68378"/>
              </p:ext>
            </p:extLst>
          </p:nvPr>
        </p:nvGraphicFramePr>
        <p:xfrm>
          <a:off x="330924" y="3159506"/>
          <a:ext cx="17864367" cy="6886376"/>
        </p:xfrm>
        <a:graphic>
          <a:graphicData uri="http://schemas.openxmlformats.org/drawingml/2006/table">
            <a:tbl>
              <a:tblPr/>
              <a:tblGrid>
                <a:gridCol w="595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4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919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Nước ngọt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Nước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lợ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Nước mặn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7179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-1081791" y="361246"/>
            <a:ext cx="14033406" cy="1657983"/>
            <a:chOff x="-4301695" y="-889939"/>
            <a:chExt cx="18711209" cy="2210644"/>
          </a:xfrm>
        </p:grpSpPr>
        <p:sp>
          <p:nvSpPr>
            <p:cNvPr id="4" name="TextBox 4"/>
            <p:cNvSpPr txBox="1"/>
            <p:nvPr/>
          </p:nvSpPr>
          <p:spPr>
            <a:xfrm>
              <a:off x="-4217772" y="-889939"/>
              <a:ext cx="18627286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2"/>
                </a:lnSpc>
              </a:pP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I.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Phân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loại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các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loài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thủy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sản</a:t>
              </a:r>
              <a:endPara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301695" y="602559"/>
              <a:ext cx="1862728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Phân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loại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theo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đặc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tính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sinh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vật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học</a:t>
              </a:r>
              <a:endParaRPr lang="en-US" sz="3600" b="1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7590" y="6899303"/>
            <a:ext cx="2877583" cy="469851"/>
            <a:chOff x="0" y="0"/>
            <a:chExt cx="433924" cy="1413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Tra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5792" y="9664810"/>
            <a:ext cx="2410745" cy="366711"/>
            <a:chOff x="0" y="0"/>
            <a:chExt cx="433924" cy="1413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Ba Sa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39592" y="6930155"/>
            <a:ext cx="2706083" cy="596527"/>
            <a:chOff x="-2866" y="-38100"/>
            <a:chExt cx="436790" cy="179416"/>
          </a:xfrm>
        </p:grpSpPr>
        <p:sp>
          <p:nvSpPr>
            <p:cNvPr id="17" name="Freeform 17"/>
            <p:cNvSpPr/>
            <p:nvPr/>
          </p:nvSpPr>
          <p:spPr>
            <a:xfrm>
              <a:off x="-2866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Đối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35579" y="9203428"/>
            <a:ext cx="2415507" cy="803845"/>
            <a:chOff x="-5107" y="-41006"/>
            <a:chExt cx="434781" cy="182322"/>
          </a:xfrm>
        </p:grpSpPr>
        <p:sp>
          <p:nvSpPr>
            <p:cNvPr id="22" name="Freeform 22"/>
            <p:cNvSpPr/>
            <p:nvPr/>
          </p:nvSpPr>
          <p:spPr>
            <a:xfrm>
              <a:off x="-425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-5107" y="-41006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hồng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107436" y="6849905"/>
            <a:ext cx="2688326" cy="623054"/>
            <a:chOff x="-11981" y="-37310"/>
            <a:chExt cx="445905" cy="17941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-11981" y="-3731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Ngừ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346476" y="2178580"/>
            <a:ext cx="7744671" cy="62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8"/>
              </a:lnSpc>
              <a:spcBef>
                <a:spcPct val="0"/>
              </a:spcBef>
            </a:pP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c. Theo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các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yếu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tố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môi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trường</a:t>
            </a:r>
            <a:endParaRPr lang="en-US" sz="3600" i="1" dirty="0">
              <a:solidFill>
                <a:srgbClr val="42321F"/>
              </a:solidFill>
              <a:latin typeface="Times New Roman" panose="02020603050405020304" pitchFamily="18" charset="0"/>
              <a:ea typeface="Asap Medium"/>
              <a:cs typeface="Times New Roman" panose="02020603050405020304" pitchFamily="18" charset="0"/>
              <a:sym typeface="Asap Medium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380C5F-113C-47AD-8ECC-4E012FFF64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11" y="7535977"/>
            <a:ext cx="4219757" cy="20053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C9BEF65-37D1-4608-911F-688D5FBCF1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7" y="4990448"/>
            <a:ext cx="4092059" cy="1844910"/>
          </a:xfrm>
          <a:prstGeom prst="rect">
            <a:avLst/>
          </a:prstGeom>
        </p:spPr>
      </p:pic>
      <p:grpSp>
        <p:nvGrpSpPr>
          <p:cNvPr id="40" name="Group 16">
            <a:extLst>
              <a:ext uri="{FF2B5EF4-FFF2-40B4-BE49-F238E27FC236}">
                <a16:creationId xmlns:a16="http://schemas.microsoft.com/office/drawing/2014/main" id="{DC3C6290-9737-44AD-976E-5FE11F703025}"/>
              </a:ext>
            </a:extLst>
          </p:cNvPr>
          <p:cNvGrpSpPr/>
          <p:nvPr/>
        </p:nvGrpSpPr>
        <p:grpSpPr>
          <a:xfrm>
            <a:off x="9411968" y="9565942"/>
            <a:ext cx="2410745" cy="465579"/>
            <a:chOff x="0" y="-38100"/>
            <a:chExt cx="433924" cy="179416"/>
          </a:xfrm>
        </p:grpSpPr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D942FC8-44DD-4BA0-9C1C-09D11555735F}"/>
                </a:ext>
              </a:extLst>
            </p:cNvPr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2" name="TextBox 18">
              <a:extLst>
                <a:ext uri="{FF2B5EF4-FFF2-40B4-BE49-F238E27FC236}">
                  <a16:creationId xmlns:a16="http://schemas.microsoft.com/office/drawing/2014/main" id="{5DD65816-6AB4-417C-BF6C-6E4F77812A14}"/>
                </a:ext>
              </a:extLst>
            </p:cNvPr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Dìa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620A02C-EA86-4BCF-825B-F654F54218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26" y="4860995"/>
            <a:ext cx="4219757" cy="207286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922086-0EA0-4626-BD76-4BA428A20B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28240" r="5418" b="26478"/>
          <a:stretch/>
        </p:blipFill>
        <p:spPr>
          <a:xfrm>
            <a:off x="8228765" y="7694864"/>
            <a:ext cx="3685614" cy="18643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DC75CA-EDFB-40A0-9D60-3DD19CC5F1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833" t="36280" r="30833" b="31867"/>
          <a:stretch/>
        </p:blipFill>
        <p:spPr>
          <a:xfrm>
            <a:off x="12416593" y="4876472"/>
            <a:ext cx="4434691" cy="20728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3800240-4161-4AA1-8D16-2053D7C2BC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881" t="38375" r="33750" b="36305"/>
          <a:stretch/>
        </p:blipFill>
        <p:spPr>
          <a:xfrm>
            <a:off x="13841476" y="7519252"/>
            <a:ext cx="4237118" cy="1864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93249"/>
              </p:ext>
            </p:extLst>
          </p:nvPr>
        </p:nvGraphicFramePr>
        <p:xfrm>
          <a:off x="1136328" y="4463862"/>
          <a:ext cx="16211550" cy="4702841"/>
        </p:xfrm>
        <a:graphic>
          <a:graphicData uri="http://schemas.openxmlformats.org/drawingml/2006/table">
            <a:tbl>
              <a:tblPr/>
              <a:tblGrid>
                <a:gridCol w="810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06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Cá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ôn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đới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-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Nước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lạnh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Cá nhiệt đới - Nước ấm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77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-1644086" y="32781"/>
            <a:ext cx="13970464" cy="1880880"/>
            <a:chOff x="0" y="171451"/>
            <a:chExt cx="18627286" cy="2507839"/>
          </a:xfrm>
        </p:grpSpPr>
        <p:sp>
          <p:nvSpPr>
            <p:cNvPr id="4" name="TextBox 4"/>
            <p:cNvSpPr txBox="1"/>
            <p:nvPr/>
          </p:nvSpPr>
          <p:spPr>
            <a:xfrm>
              <a:off x="0" y="171451"/>
              <a:ext cx="18627286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2"/>
                </a:lnSpc>
              </a:pP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I.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Phân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loại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các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loài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thủy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sản</a:t>
              </a:r>
              <a:endPara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61145"/>
              <a:ext cx="1862728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Phân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loại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theo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đặc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tính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sinh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vật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học</a:t>
              </a:r>
              <a:endParaRPr lang="en-US" sz="3600" b="1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778279" y="2395657"/>
            <a:ext cx="6806641" cy="62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8"/>
              </a:lnSpc>
              <a:spcBef>
                <a:spcPct val="0"/>
              </a:spcBef>
            </a:pP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c. Theo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các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yếu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tố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môi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trường</a:t>
            </a:r>
            <a:endParaRPr lang="en-US" sz="3600" i="1" dirty="0">
              <a:solidFill>
                <a:srgbClr val="42321F"/>
              </a:solidFill>
              <a:latin typeface="Times New Roman" panose="02020603050405020304" pitchFamily="18" charset="0"/>
              <a:ea typeface="Asap Medium"/>
              <a:cs typeface="Times New Roman" panose="02020603050405020304" pitchFamily="18" charset="0"/>
              <a:sym typeface="Asap Medium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E445A2-FED6-4CD0-A0DF-3F99650CF72C}"/>
              </a:ext>
            </a:extLst>
          </p:cNvPr>
          <p:cNvGrpSpPr/>
          <p:nvPr/>
        </p:nvGrpSpPr>
        <p:grpSpPr>
          <a:xfrm>
            <a:off x="9242104" y="5588843"/>
            <a:ext cx="3703459" cy="3057960"/>
            <a:chOff x="9242104" y="5588843"/>
            <a:chExt cx="3703459" cy="3057960"/>
          </a:xfrm>
        </p:grpSpPr>
        <p:grpSp>
          <p:nvGrpSpPr>
            <p:cNvPr id="16" name="Group 16"/>
            <p:cNvGrpSpPr/>
            <p:nvPr/>
          </p:nvGrpSpPr>
          <p:grpSpPr>
            <a:xfrm>
              <a:off x="9844707" y="8046123"/>
              <a:ext cx="2359311" cy="600680"/>
              <a:chOff x="0" y="0"/>
              <a:chExt cx="433924" cy="1413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chép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33B007-64D0-4E20-9754-36DC96F74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9" b="18826"/>
            <a:stretch/>
          </p:blipFill>
          <p:spPr>
            <a:xfrm>
              <a:off x="9242104" y="5588843"/>
              <a:ext cx="3703459" cy="23048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822028-7CBC-4E0B-AADC-8930CEC31C2D}"/>
              </a:ext>
            </a:extLst>
          </p:cNvPr>
          <p:cNvGrpSpPr/>
          <p:nvPr/>
        </p:nvGrpSpPr>
        <p:grpSpPr>
          <a:xfrm>
            <a:off x="5426251" y="5657062"/>
            <a:ext cx="3703459" cy="2989741"/>
            <a:chOff x="5426251" y="5657062"/>
            <a:chExt cx="3703459" cy="2989741"/>
          </a:xfrm>
        </p:grpSpPr>
        <p:grpSp>
          <p:nvGrpSpPr>
            <p:cNvPr id="11" name="Group 11"/>
            <p:cNvGrpSpPr/>
            <p:nvPr/>
          </p:nvGrpSpPr>
          <p:grpSpPr>
            <a:xfrm>
              <a:off x="6083984" y="8046123"/>
              <a:ext cx="2359311" cy="600680"/>
              <a:chOff x="0" y="0"/>
              <a:chExt cx="433924" cy="1413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hồi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9E0CBED-13F5-4E4D-8AF3-E8769F9C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251" y="5657062"/>
              <a:ext cx="3703459" cy="22186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48012C-9547-4E7F-953C-6417FFA3E54B}"/>
              </a:ext>
            </a:extLst>
          </p:cNvPr>
          <p:cNvGrpSpPr/>
          <p:nvPr/>
        </p:nvGrpSpPr>
        <p:grpSpPr>
          <a:xfrm>
            <a:off x="1199221" y="5657063"/>
            <a:ext cx="3982379" cy="2962445"/>
            <a:chOff x="1199221" y="5657063"/>
            <a:chExt cx="3982379" cy="2962445"/>
          </a:xfrm>
        </p:grpSpPr>
        <p:grpSp>
          <p:nvGrpSpPr>
            <p:cNvPr id="6" name="Group 6"/>
            <p:cNvGrpSpPr/>
            <p:nvPr/>
          </p:nvGrpSpPr>
          <p:grpSpPr>
            <a:xfrm>
              <a:off x="1844314" y="8018828"/>
              <a:ext cx="2359311" cy="600680"/>
              <a:chOff x="0" y="0"/>
              <a:chExt cx="433924" cy="1413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tầm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F39737F-6394-4C19-81B2-588CCB32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21" y="5657063"/>
              <a:ext cx="3982379" cy="218280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09DAAE-E57F-4859-AB48-5ED3BA0B1E3B}"/>
              </a:ext>
            </a:extLst>
          </p:cNvPr>
          <p:cNvGrpSpPr/>
          <p:nvPr/>
        </p:nvGrpSpPr>
        <p:grpSpPr>
          <a:xfrm>
            <a:off x="13669320" y="5688922"/>
            <a:ext cx="3566166" cy="2913738"/>
            <a:chOff x="13669320" y="5688922"/>
            <a:chExt cx="3566166" cy="2913738"/>
          </a:xfrm>
        </p:grpSpPr>
        <p:grpSp>
          <p:nvGrpSpPr>
            <p:cNvPr id="21" name="Group 21"/>
            <p:cNvGrpSpPr/>
            <p:nvPr/>
          </p:nvGrpSpPr>
          <p:grpSpPr>
            <a:xfrm>
              <a:off x="14293561" y="8001978"/>
              <a:ext cx="2359311" cy="600682"/>
              <a:chOff x="0" y="0"/>
              <a:chExt cx="433924" cy="14131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trôi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74CFA15-7881-4CC9-9A4E-511740733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12"/>
            <a:stretch/>
          </p:blipFill>
          <p:spPr>
            <a:xfrm>
              <a:off x="13669320" y="5688922"/>
              <a:ext cx="3566166" cy="21770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194895"/>
            <a:chOff x="0" y="0"/>
            <a:chExt cx="4816593" cy="1104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04828"/>
            </a:xfrm>
            <a:custGeom>
              <a:avLst/>
              <a:gdLst/>
              <a:ahLst/>
              <a:cxnLst/>
              <a:rect l="l" t="t" r="r" b="b"/>
              <a:pathLst>
                <a:path w="4816592" h="1104828">
                  <a:moveTo>
                    <a:pt x="0" y="0"/>
                  </a:moveTo>
                  <a:lnTo>
                    <a:pt x="4816592" y="0"/>
                  </a:lnTo>
                  <a:lnTo>
                    <a:pt x="4816592" y="1104828"/>
                  </a:lnTo>
                  <a:lnTo>
                    <a:pt x="0" y="1104828"/>
                  </a:lnTo>
                  <a:close/>
                </a:path>
              </a:pathLst>
            </a:custGeom>
            <a:solidFill>
              <a:srgbClr val="41C4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52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3600" y="259775"/>
            <a:ext cx="14755044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  <p:sp>
        <p:nvSpPr>
          <p:cNvPr id="6" name="Freeform 6"/>
          <p:cNvSpPr/>
          <p:nvPr/>
        </p:nvSpPr>
        <p:spPr>
          <a:xfrm>
            <a:off x="2504256" y="2403838"/>
            <a:ext cx="499557" cy="573604"/>
          </a:xfrm>
          <a:custGeom>
            <a:avLst/>
            <a:gdLst/>
            <a:ahLst/>
            <a:cxnLst/>
            <a:rect l="l" t="t" r="r" b="b"/>
            <a:pathLst>
              <a:path w="499557" h="573604">
                <a:moveTo>
                  <a:pt x="0" y="0"/>
                </a:moveTo>
                <a:lnTo>
                  <a:pt x="499557" y="0"/>
                </a:lnTo>
                <a:lnTo>
                  <a:pt x="499557" y="573605"/>
                </a:lnTo>
                <a:lnTo>
                  <a:pt x="0" y="57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20792" y="1894969"/>
            <a:ext cx="1038508" cy="1017738"/>
          </a:xfrm>
          <a:custGeom>
            <a:avLst/>
            <a:gdLst/>
            <a:ahLst/>
            <a:cxnLst/>
            <a:rect l="l" t="t" r="r" b="b"/>
            <a:pathLst>
              <a:path w="1038508" h="1017738">
                <a:moveTo>
                  <a:pt x="0" y="0"/>
                </a:moveTo>
                <a:lnTo>
                  <a:pt x="1038508" y="0"/>
                </a:lnTo>
                <a:lnTo>
                  <a:pt x="1038508" y="1017738"/>
                </a:lnTo>
                <a:lnTo>
                  <a:pt x="0" y="101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09467" flipH="1">
            <a:off x="1178948" y="754627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71014" y="750393"/>
            <a:ext cx="499557" cy="573604"/>
          </a:xfrm>
          <a:custGeom>
            <a:avLst/>
            <a:gdLst/>
            <a:ahLst/>
            <a:cxnLst/>
            <a:rect l="l" t="t" r="r" b="b"/>
            <a:pathLst>
              <a:path w="499557" h="573604">
                <a:moveTo>
                  <a:pt x="0" y="0"/>
                </a:moveTo>
                <a:lnTo>
                  <a:pt x="499557" y="0"/>
                </a:lnTo>
                <a:lnTo>
                  <a:pt x="499557" y="573604"/>
                </a:lnTo>
                <a:lnTo>
                  <a:pt x="0" y="57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BF2CD-4570-46F8-80FA-A231B9568DDD}"/>
              </a:ext>
            </a:extLst>
          </p:cNvPr>
          <p:cNvSpPr txBox="1"/>
          <p:nvPr/>
        </p:nvSpPr>
        <p:spPr>
          <a:xfrm>
            <a:off x="6400800" y="2444757"/>
            <a:ext cx="708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TÔI Ở ĐÂU???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6A06D-5B4F-4CCF-9EB9-7DBB3C16E6C5}"/>
              </a:ext>
            </a:extLst>
          </p:cNvPr>
          <p:cNvSpPr txBox="1"/>
          <p:nvPr/>
        </p:nvSpPr>
        <p:spPr>
          <a:xfrm>
            <a:off x="1447800" y="4356794"/>
            <a:ext cx="1630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đó,nhóm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tr 48-49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TÌM NHÀ CHO TỪNG MẢNH GHÉP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VỊ TRÍ NHÀ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261AF3-2A58-4536-805A-A019E609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286" y="0"/>
            <a:ext cx="18815686" cy="10238763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D660-A878-4031-8DDB-00A84B99BEFC}"/>
              </a:ext>
            </a:extLst>
          </p:cNvPr>
          <p:cNvSpPr txBox="1"/>
          <p:nvPr/>
        </p:nvSpPr>
        <p:spPr>
          <a:xfrm>
            <a:off x="1905000" y="443831"/>
            <a:ext cx="1447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788878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81153" y="1213546"/>
            <a:ext cx="7925693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Luật chơi</a:t>
            </a:r>
          </a:p>
        </p:txBody>
      </p:sp>
      <p:sp>
        <p:nvSpPr>
          <p:cNvPr id="6" name="Freeform 6"/>
          <p:cNvSpPr/>
          <p:nvPr/>
        </p:nvSpPr>
        <p:spPr>
          <a:xfrm rot="-438760" flipH="1">
            <a:off x="839052" y="189364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1"/>
                </a:lnTo>
                <a:lnTo>
                  <a:pt x="1754602" y="1754601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23208" y="103798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1" y="0"/>
                </a:lnTo>
                <a:lnTo>
                  <a:pt x="993791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0359">
            <a:off x="14262009" y="1869733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379087" y="4276650"/>
            <a:ext cx="6453618" cy="953137"/>
            <a:chOff x="0" y="0"/>
            <a:chExt cx="1699718" cy="251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6" lvl="1" indent="-302258" algn="ctr">
                <a:lnSpc>
                  <a:spcPts val="3919"/>
                </a:lnSpc>
                <a:buAutoNum type="arabicPeriod"/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Câu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đố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sẽ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hiện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trên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màn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hình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79087" y="5677156"/>
            <a:ext cx="6453618" cy="953137"/>
            <a:chOff x="0" y="0"/>
            <a:chExt cx="1699718" cy="2510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Học sinh suy nghĩ đáp án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79087" y="7077662"/>
            <a:ext cx="6453618" cy="953137"/>
            <a:chOff x="0" y="0"/>
            <a:chExt cx="1699718" cy="2510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3.  Hs trả lời bằng hình thức giơ tay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55295" y="4276650"/>
            <a:ext cx="6453618" cy="953137"/>
            <a:chOff x="0" y="0"/>
            <a:chExt cx="1699718" cy="2510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4. HS trả lời đúng nhận 1*/1 câu đố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55295" y="5677156"/>
            <a:ext cx="6453618" cy="1149350"/>
            <a:chOff x="0" y="0"/>
            <a:chExt cx="1699718" cy="3027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99718" cy="302709"/>
            </a:xfrm>
            <a:custGeom>
              <a:avLst/>
              <a:gdLst/>
              <a:ahLst/>
              <a:cxnLst/>
              <a:rect l="l" t="t" r="r" b="b"/>
              <a:pathLst>
                <a:path w="1699718" h="302709">
                  <a:moveTo>
                    <a:pt x="0" y="0"/>
                  </a:moveTo>
                  <a:lnTo>
                    <a:pt x="1699718" y="0"/>
                  </a:lnTo>
                  <a:lnTo>
                    <a:pt x="1699718" y="302709"/>
                  </a:lnTo>
                  <a:lnTo>
                    <a:pt x="0" y="302709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699718" cy="369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5. HS giơ tay trả lời sai, nhường câu trả lời cho bạn khác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55295" y="7077662"/>
            <a:ext cx="6453618" cy="953137"/>
            <a:chOff x="0" y="0"/>
            <a:chExt cx="1699718" cy="25103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6. HS được chỉ định trả lời sai trừ 1*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4036026" cy="93378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42321F"/>
                  </a:solidFill>
                  <a:latin typeface="Asap Bold"/>
                  <a:ea typeface="Asap Bold"/>
                  <a:cs typeface="Asap Bold"/>
                  <a:sym typeface="Asap Bold"/>
                </a:rPr>
                <a:t>Mẹo: </a:t>
              </a:r>
              <a:r>
                <a:rPr lang="en-US" sz="1500">
                  <a:solidFill>
                    <a:srgbClr val="42321F"/>
                  </a:solidFill>
                  <a:latin typeface="Asap"/>
                  <a:ea typeface="Asap"/>
                  <a:cs typeface="Asap"/>
                  <a:sym typeface="Asap"/>
                </a:rPr>
                <a:t>Sử dụng liên kết để đi đến một trang khác trong bản thuyết trình của bạn.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42321F"/>
                  </a:solidFill>
                  <a:latin typeface="Asap Bold"/>
                  <a:ea typeface="Asap Bold"/>
                  <a:cs typeface="Asap Bold"/>
                  <a:sym typeface="Asap Bold"/>
                </a:rPr>
                <a:t>Cách thực hiện:</a:t>
              </a:r>
              <a:r>
                <a:rPr lang="en-US" sz="1500">
                  <a:solidFill>
                    <a:srgbClr val="42321F"/>
                  </a:solidFill>
                  <a:latin typeface="Asap"/>
                  <a:ea typeface="Asap"/>
                  <a:cs typeface="Asap"/>
                  <a:sym typeface="Asap"/>
                </a:rPr>
                <a:t> Đánh dấu văn bản, nhấp vào biểu tượng liên kết trên thanh công cụ và chọn trang trong bản thuyết trình mà bạn muốn kết nối.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D660-A878-4031-8DDB-00A84B99BEFC}"/>
              </a:ext>
            </a:extLst>
          </p:cNvPr>
          <p:cNvSpPr txBox="1"/>
          <p:nvPr/>
        </p:nvSpPr>
        <p:spPr>
          <a:xfrm>
            <a:off x="1905000" y="443831"/>
            <a:ext cx="1447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A3313-3631-4A80-A122-E59006653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366334"/>
              </p:ext>
            </p:extLst>
          </p:nvPr>
        </p:nvGraphicFramePr>
        <p:xfrm>
          <a:off x="1752599" y="3160402"/>
          <a:ext cx="15043424" cy="4909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9535">
                  <a:extLst>
                    <a:ext uri="{9D8B030D-6E8A-4147-A177-3AD203B41FA5}">
                      <a16:colId xmlns:a16="http://schemas.microsoft.com/office/drawing/2014/main" val="2732555744"/>
                    </a:ext>
                  </a:extLst>
                </a:gridCol>
                <a:gridCol w="4937732">
                  <a:extLst>
                    <a:ext uri="{9D8B030D-6E8A-4147-A177-3AD203B41FA5}">
                      <a16:colId xmlns:a16="http://schemas.microsoft.com/office/drawing/2014/main" val="711793466"/>
                    </a:ext>
                  </a:extLst>
                </a:gridCol>
                <a:gridCol w="4265863">
                  <a:extLst>
                    <a:ext uri="{9D8B030D-6E8A-4147-A177-3AD203B41FA5}">
                      <a16:colId xmlns:a16="http://schemas.microsoft.com/office/drawing/2014/main" val="467067161"/>
                    </a:ext>
                  </a:extLst>
                </a:gridCol>
                <a:gridCol w="3160294">
                  <a:extLst>
                    <a:ext uri="{9D8B030D-6E8A-4147-A177-3AD203B41FA5}">
                      <a16:colId xmlns:a16="http://schemas.microsoft.com/office/drawing/2014/main" val="3175906295"/>
                    </a:ext>
                  </a:extLst>
                </a:gridCol>
              </a:tblGrid>
              <a:tr h="668344">
                <a:tc>
                  <a:txBody>
                    <a:bodyPr/>
                    <a:lstStyle/>
                    <a:p>
                      <a:pPr marL="167005" indent="57150" eaLnBrk="0" hangingPunct="0">
                        <a:lnSpc>
                          <a:spcPct val="9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3075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3035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531162"/>
                  </a:ext>
                </a:extLst>
              </a:tr>
              <a:tr h="1169477">
                <a:tc>
                  <a:txBody>
                    <a:bodyPr/>
                    <a:lstStyle/>
                    <a:p>
                      <a:pPr marL="71120" algn="ctr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4257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2098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P303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299360"/>
                  </a:ext>
                </a:extLst>
              </a:tr>
              <a:tr h="1874455">
                <a:tc>
                  <a:txBody>
                    <a:bodyPr/>
                    <a:lstStyle/>
                    <a:p>
                      <a:pPr marL="71120" algn="ctr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3685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224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P203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56204"/>
                  </a:ext>
                </a:extLst>
              </a:tr>
              <a:tr h="1197282">
                <a:tc>
                  <a:txBody>
                    <a:bodyPr/>
                    <a:lstStyle/>
                    <a:p>
                      <a:pPr marL="71120" marR="62865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tabLst>
                          <a:tab pos="57023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432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986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P103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03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P104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310847"/>
                  </a:ext>
                </a:extLst>
              </a:tr>
            </a:tbl>
          </a:graphicData>
        </a:graphic>
      </p:graphicFrame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2F7D44B-E9BD-49D8-83C3-81ABF11AED39}"/>
              </a:ext>
            </a:extLst>
          </p:cNvPr>
          <p:cNvSpPr/>
          <p:nvPr/>
        </p:nvSpPr>
        <p:spPr>
          <a:xfrm>
            <a:off x="1525530" y="2128689"/>
            <a:ext cx="15094042" cy="95741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7C5F5-818F-4D2A-8A22-6C7447C6EFC7}"/>
              </a:ext>
            </a:extLst>
          </p:cNvPr>
          <p:cNvSpPr txBox="1"/>
          <p:nvPr/>
        </p:nvSpPr>
        <p:spPr>
          <a:xfrm>
            <a:off x="8153400" y="238979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</a:p>
        </p:txBody>
      </p:sp>
    </p:spTree>
    <p:extLst>
      <p:ext uri="{BB962C8B-B14F-4D97-AF65-F5344CB8AC3E}">
        <p14:creationId xmlns:p14="http://schemas.microsoft.com/office/powerpoint/2010/main" val="366039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165184-20FA-42FE-8731-842F267E2F1D}"/>
              </a:ext>
            </a:extLst>
          </p:cNvPr>
          <p:cNvGrpSpPr/>
          <p:nvPr/>
        </p:nvGrpSpPr>
        <p:grpSpPr>
          <a:xfrm>
            <a:off x="211818" y="842252"/>
            <a:ext cx="17663612" cy="957411"/>
            <a:chOff x="1496603" y="842252"/>
            <a:chExt cx="15094042" cy="957411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82F7D44B-E9BD-49D8-83C3-81ABF11AED39}"/>
                </a:ext>
              </a:extLst>
            </p:cNvPr>
            <p:cNvSpPr/>
            <p:nvPr/>
          </p:nvSpPr>
          <p:spPr>
            <a:xfrm>
              <a:off x="1496603" y="842252"/>
              <a:ext cx="15094042" cy="95741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27C5F5-818F-4D2A-8A22-6C7447C6EFC7}"/>
                </a:ext>
              </a:extLst>
            </p:cNvPr>
            <p:cNvSpPr txBox="1"/>
            <p:nvPr/>
          </p:nvSpPr>
          <p:spPr>
            <a:xfrm>
              <a:off x="8220075" y="996694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…..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A3313-3631-4A80-A122-E59006653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275636"/>
              </p:ext>
            </p:extLst>
          </p:nvPr>
        </p:nvGraphicFramePr>
        <p:xfrm>
          <a:off x="211818" y="1954105"/>
          <a:ext cx="17663612" cy="8201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6242">
                  <a:extLst>
                    <a:ext uri="{9D8B030D-6E8A-4147-A177-3AD203B41FA5}">
                      <a16:colId xmlns:a16="http://schemas.microsoft.com/office/drawing/2014/main" val="2732555744"/>
                    </a:ext>
                  </a:extLst>
                </a:gridCol>
                <a:gridCol w="5797762">
                  <a:extLst>
                    <a:ext uri="{9D8B030D-6E8A-4147-A177-3AD203B41FA5}">
                      <a16:colId xmlns:a16="http://schemas.microsoft.com/office/drawing/2014/main" val="711793466"/>
                    </a:ext>
                  </a:extLst>
                </a:gridCol>
                <a:gridCol w="5008870">
                  <a:extLst>
                    <a:ext uri="{9D8B030D-6E8A-4147-A177-3AD203B41FA5}">
                      <a16:colId xmlns:a16="http://schemas.microsoft.com/office/drawing/2014/main" val="467067161"/>
                    </a:ext>
                  </a:extLst>
                </a:gridCol>
                <a:gridCol w="3710738">
                  <a:extLst>
                    <a:ext uri="{9D8B030D-6E8A-4147-A177-3AD203B41FA5}">
                      <a16:colId xmlns:a16="http://schemas.microsoft.com/office/drawing/2014/main" val="3175906295"/>
                    </a:ext>
                  </a:extLst>
                </a:gridCol>
              </a:tblGrid>
              <a:tr h="829997">
                <a:tc>
                  <a:txBody>
                    <a:bodyPr/>
                    <a:lstStyle/>
                    <a:p>
                      <a:pPr marL="167005" indent="57150" algn="ctr" eaLnBrk="0" hangingPunct="0">
                        <a:lnSpc>
                          <a:spcPct val="9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algn="ctr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3075" algn="ctr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3035" algn="ctr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531162"/>
                  </a:ext>
                </a:extLst>
              </a:tr>
              <a:tr h="2010723">
                <a:tc>
                  <a:txBody>
                    <a:bodyPr/>
                    <a:lstStyle/>
                    <a:p>
                      <a:pPr marL="71120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spc="2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1082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-9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spc="-9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61595" lvl="0" indent="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10820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eaLnBrk="0" hangingPunct="0">
                        <a:lnSpc>
                          <a:spcPts val="143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9390" algn="l"/>
                        </a:tabLst>
                      </a:pP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spc="29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20980" algn="l"/>
                        </a:tabLst>
                      </a:pPr>
                      <a:r>
                        <a:rPr lang="en-US" sz="240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2405" algn="l"/>
                        </a:tabLst>
                      </a:pP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8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61595" lvl="0" indent="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92405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eaLnBrk="0" hangingPunct="0">
                        <a:lnSpc>
                          <a:spcPts val="143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184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suất và sản lượng thấp, quản lí và vận hành sản xuất khó khăn.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299360"/>
                  </a:ext>
                </a:extLst>
              </a:tr>
              <a:tr h="3290952">
                <a:tc>
                  <a:txBody>
                    <a:bodyPr/>
                    <a:lstStyle/>
                    <a:p>
                      <a:pPr marL="71120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 canh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3685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2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-9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286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057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100%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spc="-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11455" algn="l"/>
                        </a:tabLst>
                      </a:pP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4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61595" lvl="0" indent="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11455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eaLnBrk="0" hangingPunct="0">
                        <a:lnSpc>
                          <a:spcPts val="143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2415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cáctrang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2245" algn="l"/>
                        </a:tabLst>
                      </a:pP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spc="-1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spc="-1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22885" algn="l"/>
                        </a:tabLst>
                      </a:pP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spc="-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spc="-1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spc="-1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spc="-1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56204"/>
                  </a:ext>
                </a:extLst>
              </a:tr>
              <a:tr h="2010723">
                <a:tc>
                  <a:txBody>
                    <a:bodyPr/>
                    <a:lstStyle/>
                    <a:p>
                      <a:pPr marL="71120" marR="62865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tabLst>
                          <a:tab pos="57023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4320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2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-9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30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spc="-10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spc="-10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120" algn="just" eaLnBrk="0" hangingPunct="0">
                        <a:lnSpc>
                          <a:spcPts val="143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3939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spc="9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03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spc="-1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305435" algn="l"/>
                          <a:tab pos="798195" algn="l"/>
                        </a:tabLst>
                      </a:pP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310847"/>
                  </a:ext>
                </a:extLst>
              </a:tr>
            </a:tbl>
          </a:graphicData>
        </a:graphic>
      </p:graphicFrame>
      <p:sp>
        <p:nvSpPr>
          <p:cNvPr id="26" name="Freeform 26"/>
          <p:cNvSpPr/>
          <p:nvPr/>
        </p:nvSpPr>
        <p:spPr>
          <a:xfrm rot="-573724">
            <a:off x="16736209" y="153540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81193" y="450429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6959" y="8757873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7099070" y="8443003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D660-A878-4031-8DDB-00A84B99BEFC}"/>
              </a:ext>
            </a:extLst>
          </p:cNvPr>
          <p:cNvSpPr txBox="1"/>
          <p:nvPr/>
        </p:nvSpPr>
        <p:spPr>
          <a:xfrm>
            <a:off x="1057275" y="-317798"/>
            <a:ext cx="1447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2389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972664"/>
            <a:ext cx="4280635" cy="7280012"/>
            <a:chOff x="0" y="0"/>
            <a:chExt cx="1127410" cy="1917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410" cy="1917369"/>
            </a:xfrm>
            <a:custGeom>
              <a:avLst/>
              <a:gdLst/>
              <a:ahLst/>
              <a:cxnLst/>
              <a:rect l="l" t="t" r="r" b="b"/>
              <a:pathLst>
                <a:path w="1127410" h="1917369">
                  <a:moveTo>
                    <a:pt x="0" y="0"/>
                  </a:moveTo>
                  <a:lnTo>
                    <a:pt x="1127410" y="0"/>
                  </a:lnTo>
                  <a:lnTo>
                    <a:pt x="1127410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27410" cy="196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4280635" y="9205621"/>
            <a:ext cx="14165961" cy="1047056"/>
          </a:xfrm>
          <a:custGeom>
            <a:avLst/>
            <a:gdLst/>
            <a:ahLst/>
            <a:cxnLst/>
            <a:rect l="l" t="t" r="r" b="b"/>
            <a:pathLst>
              <a:path w="10687005" h="789914">
                <a:moveTo>
                  <a:pt x="0" y="0"/>
                </a:moveTo>
                <a:lnTo>
                  <a:pt x="10687005" y="0"/>
                </a:lnTo>
                <a:lnTo>
                  <a:pt x="10687005" y="789914"/>
                </a:lnTo>
                <a:lnTo>
                  <a:pt x="0" y="789914"/>
                </a:lnTo>
                <a:close/>
              </a:path>
            </a:pathLst>
          </a:custGeom>
          <a:solidFill>
            <a:srgbClr val="F6F3EA"/>
          </a:solidFill>
          <a:ln cap="sq">
            <a:noFill/>
            <a:prstDash val="solid"/>
            <a:miter/>
          </a:ln>
        </p:spPr>
      </p:sp>
      <p:sp>
        <p:nvSpPr>
          <p:cNvPr id="33" name="TextBox 33"/>
          <p:cNvSpPr txBox="1"/>
          <p:nvPr/>
        </p:nvSpPr>
        <p:spPr>
          <a:xfrm>
            <a:off x="2439594" y="1096791"/>
            <a:ext cx="13408812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Luyện</a:t>
            </a:r>
            <a:r>
              <a:rPr lang="en-US" sz="9999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tập</a:t>
            </a:r>
            <a:endParaRPr lang="en-US" sz="9999" dirty="0">
              <a:solidFill>
                <a:srgbClr val="F6F3E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405C3-41B8-4BC9-B8FF-268EF9CA34AF}"/>
              </a:ext>
            </a:extLst>
          </p:cNvPr>
          <p:cNvSpPr txBox="1"/>
          <p:nvPr/>
        </p:nvSpPr>
        <p:spPr>
          <a:xfrm>
            <a:off x="3038591" y="2882935"/>
            <a:ext cx="14013561" cy="371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de-DE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1: Loài cá nào sau đây có thể sống được ở cả nước mặn và nước ngọt?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rô phi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chép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hồi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mập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29D1AF-7B5D-43A7-9C75-7032488ADF37}"/>
              </a:ext>
            </a:extLst>
          </p:cNvPr>
          <p:cNvSpPr/>
          <p:nvPr/>
        </p:nvSpPr>
        <p:spPr>
          <a:xfrm>
            <a:off x="1905000" y="8192249"/>
            <a:ext cx="1626781" cy="1626781"/>
          </a:xfrm>
          <a:custGeom>
            <a:avLst/>
            <a:gdLst/>
            <a:ahLst/>
            <a:cxnLst/>
            <a:rect l="l" t="t" r="r" b="b"/>
            <a:pathLst>
              <a:path w="1626781" h="1626781">
                <a:moveTo>
                  <a:pt x="0" y="0"/>
                </a:moveTo>
                <a:lnTo>
                  <a:pt x="1626782" y="0"/>
                </a:lnTo>
                <a:lnTo>
                  <a:pt x="1626782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254DDE-FA6D-43C2-937E-4E482DBE6AAF}"/>
              </a:ext>
            </a:extLst>
          </p:cNvPr>
          <p:cNvSpPr/>
          <p:nvPr/>
        </p:nvSpPr>
        <p:spPr>
          <a:xfrm>
            <a:off x="2845981" y="5403342"/>
            <a:ext cx="685800" cy="578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7">
            <a:extLst>
              <a:ext uri="{FF2B5EF4-FFF2-40B4-BE49-F238E27FC236}">
                <a16:creationId xmlns:a16="http://schemas.microsoft.com/office/drawing/2014/main" id="{1B22CC30-C3C7-44DF-BC03-18975B704556}"/>
              </a:ext>
            </a:extLst>
          </p:cNvPr>
          <p:cNvSpPr/>
          <p:nvPr/>
        </p:nvSpPr>
        <p:spPr>
          <a:xfrm>
            <a:off x="16002916" y="1256154"/>
            <a:ext cx="1659981" cy="1626781"/>
          </a:xfrm>
          <a:custGeom>
            <a:avLst/>
            <a:gdLst/>
            <a:ahLst/>
            <a:cxnLst/>
            <a:rect l="l" t="t" r="r" b="b"/>
            <a:pathLst>
              <a:path w="1659981" h="1626781">
                <a:moveTo>
                  <a:pt x="0" y="0"/>
                </a:moveTo>
                <a:lnTo>
                  <a:pt x="1659981" y="0"/>
                </a:lnTo>
                <a:lnTo>
                  <a:pt x="1659981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8B90FAB6-1F91-42FC-8CDA-879DADCF0403}"/>
              </a:ext>
            </a:extLst>
          </p:cNvPr>
          <p:cNvSpPr/>
          <p:nvPr/>
        </p:nvSpPr>
        <p:spPr>
          <a:xfrm rot="19734816">
            <a:off x="641258" y="1052452"/>
            <a:ext cx="2527485" cy="1626781"/>
          </a:xfrm>
          <a:custGeom>
            <a:avLst/>
            <a:gdLst/>
            <a:ahLst/>
            <a:cxnLst/>
            <a:rect l="l" t="t" r="r" b="b"/>
            <a:pathLst>
              <a:path w="2527485" h="1626781">
                <a:moveTo>
                  <a:pt x="0" y="0"/>
                </a:moveTo>
                <a:lnTo>
                  <a:pt x="2527485" y="0"/>
                </a:lnTo>
                <a:lnTo>
                  <a:pt x="2527485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972664"/>
            <a:ext cx="4280635" cy="7280012"/>
            <a:chOff x="0" y="0"/>
            <a:chExt cx="1127410" cy="1917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410" cy="1917369"/>
            </a:xfrm>
            <a:custGeom>
              <a:avLst/>
              <a:gdLst/>
              <a:ahLst/>
              <a:cxnLst/>
              <a:rect l="l" t="t" r="r" b="b"/>
              <a:pathLst>
                <a:path w="1127410" h="1917369">
                  <a:moveTo>
                    <a:pt x="0" y="0"/>
                  </a:moveTo>
                  <a:lnTo>
                    <a:pt x="1127410" y="0"/>
                  </a:lnTo>
                  <a:lnTo>
                    <a:pt x="1127410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27410" cy="196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39594" y="1096791"/>
            <a:ext cx="13408812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Luyện</a:t>
            </a:r>
            <a:r>
              <a:rPr lang="en-US" sz="9999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tập</a:t>
            </a:r>
            <a:endParaRPr lang="en-US" sz="9999" dirty="0">
              <a:solidFill>
                <a:srgbClr val="F6F3E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405C3-41B8-4BC9-B8FF-268EF9CA34AF}"/>
              </a:ext>
            </a:extLst>
          </p:cNvPr>
          <p:cNvSpPr txBox="1"/>
          <p:nvPr/>
        </p:nvSpPr>
        <p:spPr>
          <a:xfrm>
            <a:off x="3038591" y="2882935"/>
            <a:ext cx="14013561" cy="371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2: phương thức nuôi thủy sản nào mang lại hiệu quả kinh tế cao nhất: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Quảng canh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Thâm canh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 thâm canh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 3 đáp án trên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29D1AF-7B5D-43A7-9C75-7032488ADF37}"/>
              </a:ext>
            </a:extLst>
          </p:cNvPr>
          <p:cNvSpPr/>
          <p:nvPr/>
        </p:nvSpPr>
        <p:spPr>
          <a:xfrm>
            <a:off x="1905000" y="8192249"/>
            <a:ext cx="1626781" cy="1626781"/>
          </a:xfrm>
          <a:custGeom>
            <a:avLst/>
            <a:gdLst/>
            <a:ahLst/>
            <a:cxnLst/>
            <a:rect l="l" t="t" r="r" b="b"/>
            <a:pathLst>
              <a:path w="1626781" h="1626781">
                <a:moveTo>
                  <a:pt x="0" y="0"/>
                </a:moveTo>
                <a:lnTo>
                  <a:pt x="1626782" y="0"/>
                </a:lnTo>
                <a:lnTo>
                  <a:pt x="1626782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254DDE-FA6D-43C2-937E-4E482DBE6AAF}"/>
              </a:ext>
            </a:extLst>
          </p:cNvPr>
          <p:cNvSpPr/>
          <p:nvPr/>
        </p:nvSpPr>
        <p:spPr>
          <a:xfrm>
            <a:off x="2845981" y="4854321"/>
            <a:ext cx="685800" cy="578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ACEEA66-0D44-43FE-BC22-7A28312991D9}"/>
              </a:ext>
            </a:extLst>
          </p:cNvPr>
          <p:cNvSpPr/>
          <p:nvPr/>
        </p:nvSpPr>
        <p:spPr>
          <a:xfrm rot="19244228">
            <a:off x="1267720" y="1029974"/>
            <a:ext cx="2527485" cy="1626781"/>
          </a:xfrm>
          <a:custGeom>
            <a:avLst/>
            <a:gdLst/>
            <a:ahLst/>
            <a:cxnLst/>
            <a:rect l="l" t="t" r="r" b="b"/>
            <a:pathLst>
              <a:path w="2527485" h="1626781">
                <a:moveTo>
                  <a:pt x="0" y="0"/>
                </a:moveTo>
                <a:lnTo>
                  <a:pt x="2527485" y="0"/>
                </a:lnTo>
                <a:lnTo>
                  <a:pt x="2527485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9F27A2C-EAE1-4ADE-9395-4FC05F990AA3}"/>
              </a:ext>
            </a:extLst>
          </p:cNvPr>
          <p:cNvSpPr/>
          <p:nvPr/>
        </p:nvSpPr>
        <p:spPr>
          <a:xfrm>
            <a:off x="16002916" y="1256154"/>
            <a:ext cx="1659981" cy="1626781"/>
          </a:xfrm>
          <a:custGeom>
            <a:avLst/>
            <a:gdLst/>
            <a:ahLst/>
            <a:cxnLst/>
            <a:rect l="l" t="t" r="r" b="b"/>
            <a:pathLst>
              <a:path w="1659981" h="1626781">
                <a:moveTo>
                  <a:pt x="0" y="0"/>
                </a:moveTo>
                <a:lnTo>
                  <a:pt x="1659981" y="0"/>
                </a:lnTo>
                <a:lnTo>
                  <a:pt x="1659981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205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972664"/>
            <a:ext cx="4280635" cy="7280012"/>
            <a:chOff x="0" y="0"/>
            <a:chExt cx="1127410" cy="1917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410" cy="1917369"/>
            </a:xfrm>
            <a:custGeom>
              <a:avLst/>
              <a:gdLst/>
              <a:ahLst/>
              <a:cxnLst/>
              <a:rect l="l" t="t" r="r" b="b"/>
              <a:pathLst>
                <a:path w="1127410" h="1917369">
                  <a:moveTo>
                    <a:pt x="0" y="0"/>
                  </a:moveTo>
                  <a:lnTo>
                    <a:pt x="1127410" y="0"/>
                  </a:lnTo>
                  <a:lnTo>
                    <a:pt x="1127410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27410" cy="196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39594" y="1096791"/>
            <a:ext cx="13408812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Vận</a:t>
            </a:r>
            <a:r>
              <a:rPr lang="en-US" sz="9999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dụng</a:t>
            </a:r>
            <a:endParaRPr lang="en-US" sz="9999" dirty="0">
              <a:solidFill>
                <a:srgbClr val="F6F3E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29D1AF-7B5D-43A7-9C75-7032488ADF37}"/>
              </a:ext>
            </a:extLst>
          </p:cNvPr>
          <p:cNvSpPr/>
          <p:nvPr/>
        </p:nvSpPr>
        <p:spPr>
          <a:xfrm>
            <a:off x="1905000" y="8192249"/>
            <a:ext cx="1626781" cy="1626781"/>
          </a:xfrm>
          <a:custGeom>
            <a:avLst/>
            <a:gdLst/>
            <a:ahLst/>
            <a:cxnLst/>
            <a:rect l="l" t="t" r="r" b="b"/>
            <a:pathLst>
              <a:path w="1626781" h="1626781">
                <a:moveTo>
                  <a:pt x="0" y="0"/>
                </a:moveTo>
                <a:lnTo>
                  <a:pt x="1626782" y="0"/>
                </a:lnTo>
                <a:lnTo>
                  <a:pt x="1626782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ACEEA66-0D44-43FE-BC22-7A28312991D9}"/>
              </a:ext>
            </a:extLst>
          </p:cNvPr>
          <p:cNvSpPr/>
          <p:nvPr/>
        </p:nvSpPr>
        <p:spPr>
          <a:xfrm rot="19244228">
            <a:off x="1267720" y="1029974"/>
            <a:ext cx="2527485" cy="1626781"/>
          </a:xfrm>
          <a:custGeom>
            <a:avLst/>
            <a:gdLst/>
            <a:ahLst/>
            <a:cxnLst/>
            <a:rect l="l" t="t" r="r" b="b"/>
            <a:pathLst>
              <a:path w="2527485" h="1626781">
                <a:moveTo>
                  <a:pt x="0" y="0"/>
                </a:moveTo>
                <a:lnTo>
                  <a:pt x="2527485" y="0"/>
                </a:lnTo>
                <a:lnTo>
                  <a:pt x="2527485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9F27A2C-EAE1-4ADE-9395-4FC05F990AA3}"/>
              </a:ext>
            </a:extLst>
          </p:cNvPr>
          <p:cNvSpPr/>
          <p:nvPr/>
        </p:nvSpPr>
        <p:spPr>
          <a:xfrm>
            <a:off x="16002916" y="1256154"/>
            <a:ext cx="1659981" cy="1626781"/>
          </a:xfrm>
          <a:custGeom>
            <a:avLst/>
            <a:gdLst/>
            <a:ahLst/>
            <a:cxnLst/>
            <a:rect l="l" t="t" r="r" b="b"/>
            <a:pathLst>
              <a:path w="1659981" h="1626781">
                <a:moveTo>
                  <a:pt x="0" y="0"/>
                </a:moveTo>
                <a:lnTo>
                  <a:pt x="1659981" y="0"/>
                </a:lnTo>
                <a:lnTo>
                  <a:pt x="1659981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8E87C-EFD4-4C26-9B2D-3420352B5E41}"/>
              </a:ext>
            </a:extLst>
          </p:cNvPr>
          <p:cNvSpPr txBox="1"/>
          <p:nvPr/>
        </p:nvSpPr>
        <p:spPr>
          <a:xfrm>
            <a:off x="4436269" y="4651652"/>
            <a:ext cx="94154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– 8: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kern="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endParaRPr lang="en-US" sz="3200" kern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Nộp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0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01607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973672" y="1935698"/>
            <a:ext cx="6493528" cy="6415603"/>
            <a:chOff x="0" y="0"/>
            <a:chExt cx="4572000" cy="4517135"/>
          </a:xfrm>
        </p:grpSpPr>
        <p:sp>
          <p:nvSpPr>
            <p:cNvPr id="13" name="Freeform 13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8"/>
              <a:stretch>
                <a:fillRect l="-15710" r="-32410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9"/>
              <a:stretch>
                <a:fillRect l="-25" r="-25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2582579" y="1692506"/>
            <a:ext cx="4690588" cy="299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Chân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gần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đầu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Râu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gần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mắt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Lưng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còng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co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quắp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bơi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rất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tài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con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33214" y="217259"/>
            <a:ext cx="4690588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1: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72035-281E-4683-A90E-4BDC9B1BE6AC}"/>
              </a:ext>
            </a:extLst>
          </p:cNvPr>
          <p:cNvSpPr txBox="1"/>
          <p:nvPr/>
        </p:nvSpPr>
        <p:spPr>
          <a:xfrm>
            <a:off x="1028700" y="250929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28" y="19050"/>
            <a:ext cx="12911104" cy="10287000"/>
            <a:chOff x="0" y="0"/>
            <a:chExt cx="34004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0455" cy="2709333"/>
            </a:xfrm>
            <a:custGeom>
              <a:avLst/>
              <a:gdLst/>
              <a:ahLst/>
              <a:cxnLst/>
              <a:rect l="l" t="t" r="r" b="b"/>
              <a:pathLst>
                <a:path w="3400455" h="2709333">
                  <a:moveTo>
                    <a:pt x="0" y="0"/>
                  </a:moveTo>
                  <a:lnTo>
                    <a:pt x="3400455" y="0"/>
                  </a:lnTo>
                  <a:lnTo>
                    <a:pt x="34004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0045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606937" y="1023937"/>
            <a:ext cx="4690588" cy="299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Sống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dưới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nước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Tính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hài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hước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Thích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làm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trò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Người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gặp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khó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Nó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giúp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ngay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58417" y="0"/>
            <a:ext cx="4690588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2: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E31415-DEE5-4407-AF52-25B270018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24" y="2639694"/>
            <a:ext cx="10055352" cy="6284595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8D9D7EB1-91D5-4E42-97EA-3419E19D0EA3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511663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8869" y="3507692"/>
            <a:ext cx="9200973" cy="5750608"/>
          </a:xfrm>
          <a:custGeom>
            <a:avLst/>
            <a:gdLst/>
            <a:ahLst/>
            <a:cxnLst/>
            <a:rect l="l" t="t" r="r" b="b"/>
            <a:pathLst>
              <a:path w="9200973" h="5750608">
                <a:moveTo>
                  <a:pt x="0" y="0"/>
                </a:moveTo>
                <a:lnTo>
                  <a:pt x="9200972" y="0"/>
                </a:lnTo>
                <a:lnTo>
                  <a:pt x="9200972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943596" y="971496"/>
            <a:ext cx="7854912" cy="359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Con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ngọc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trong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lòng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Ngọc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trắng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ngọc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hồng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đeo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cổ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đẹp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thay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Vỏ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thi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tủ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khảm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trai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Thân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thì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chế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biến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cũng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vài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món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ngon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557126" y="30880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3: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0A941F6F-5143-449B-AD49-AD8FD15C79BA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01607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4559" y="1754942"/>
            <a:ext cx="10153805" cy="7804515"/>
          </a:xfrm>
          <a:custGeom>
            <a:avLst/>
            <a:gdLst/>
            <a:ahLst/>
            <a:cxnLst/>
            <a:rect l="l" t="t" r="r" b="b"/>
            <a:pathLst>
              <a:path w="10153805" h="7804515">
                <a:moveTo>
                  <a:pt x="0" y="0"/>
                </a:moveTo>
                <a:lnTo>
                  <a:pt x="10153805" y="0"/>
                </a:lnTo>
                <a:lnTo>
                  <a:pt x="10153805" y="7804515"/>
                </a:lnTo>
                <a:lnTo>
                  <a:pt x="0" y="7804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78" r="-1088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497274" y="1658450"/>
            <a:ext cx="4690588" cy="239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Cá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chẳng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có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mang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Đuôi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to,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bụng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lớn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,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mồm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càng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khiếp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ghê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497274" y="593655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4: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FE06CFA-AB60-4BBB-854B-752DDFA8284B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01607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6592" y="1508859"/>
            <a:ext cx="10713853" cy="8229600"/>
          </a:xfrm>
          <a:custGeom>
            <a:avLst/>
            <a:gdLst/>
            <a:ahLst/>
            <a:cxnLst/>
            <a:rect l="l" t="t" r="r" b="b"/>
            <a:pathLst>
              <a:path w="10713853" h="8229600">
                <a:moveTo>
                  <a:pt x="0" y="0"/>
                </a:moveTo>
                <a:lnTo>
                  <a:pt x="10713853" y="0"/>
                </a:lnTo>
                <a:lnTo>
                  <a:pt x="107138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939" r="-15291" b="-393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526142" y="1656463"/>
            <a:ext cx="4690588" cy="359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Mắt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lồi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mồm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rộng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Sấm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động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mưa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rào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Tắm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mát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rủ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nhau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Hát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bài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ộp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ộp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..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con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?</a:t>
            </a: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28464" y="603077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5: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B5DB7677-6369-4E3E-B6C0-22A5CA103C11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A02CCC7-345B-4E00-8016-90547460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-1"/>
            <a:ext cx="18271098" cy="1029652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0983" y="6340079"/>
            <a:ext cx="2027977" cy="211627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9625" r="-19625"/>
              </a:stretch>
            </a:blipFill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801B4F-7D6E-4220-8FF7-DDD304E46575}"/>
              </a:ext>
            </a:extLst>
          </p:cNvPr>
          <p:cNvGrpSpPr/>
          <p:nvPr/>
        </p:nvGrpSpPr>
        <p:grpSpPr>
          <a:xfrm>
            <a:off x="7250585" y="6384776"/>
            <a:ext cx="2154379" cy="2154379"/>
            <a:chOff x="6392503" y="7162632"/>
            <a:chExt cx="2154379" cy="2154379"/>
          </a:xfrm>
        </p:grpSpPr>
        <p:grpSp>
          <p:nvGrpSpPr>
            <p:cNvPr id="3" name="Group 3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456642" y="7245429"/>
              <a:ext cx="1988793" cy="1988785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5CCC82-82D9-4B0B-9766-636DB0672306}"/>
              </a:ext>
            </a:extLst>
          </p:cNvPr>
          <p:cNvGrpSpPr/>
          <p:nvPr/>
        </p:nvGrpSpPr>
        <p:grpSpPr>
          <a:xfrm>
            <a:off x="4939588" y="7856472"/>
            <a:ext cx="2357539" cy="2254196"/>
            <a:chOff x="3752349" y="7079835"/>
            <a:chExt cx="2154379" cy="2154379"/>
          </a:xfrm>
        </p:grpSpPr>
        <p:grpSp>
          <p:nvGrpSpPr>
            <p:cNvPr id="13" name="Group 13"/>
            <p:cNvGrpSpPr/>
            <p:nvPr/>
          </p:nvGrpSpPr>
          <p:grpSpPr>
            <a:xfrm>
              <a:off x="3752349" y="7079835"/>
              <a:ext cx="2154379" cy="215437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822685" y="7162631"/>
              <a:ext cx="1988793" cy="1988785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99" r="-24999"/>
                </a:stretch>
              </a:blipFill>
            </p:spPr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B59A4F-5E3C-40A6-A693-D7467C859E6D}"/>
              </a:ext>
            </a:extLst>
          </p:cNvPr>
          <p:cNvGrpSpPr/>
          <p:nvPr/>
        </p:nvGrpSpPr>
        <p:grpSpPr>
          <a:xfrm>
            <a:off x="9176361" y="8056039"/>
            <a:ext cx="2240485" cy="2240485"/>
            <a:chOff x="9032657" y="7162632"/>
            <a:chExt cx="2240485" cy="2240485"/>
          </a:xfrm>
        </p:grpSpPr>
        <p:grpSp>
          <p:nvGrpSpPr>
            <p:cNvPr id="18" name="Group 18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9118758" y="7280580"/>
              <a:ext cx="2068281" cy="2068273"/>
              <a:chOff x="0" y="0"/>
              <a:chExt cx="6350000" cy="63499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906" r="-24906"/>
                </a:stretch>
              </a:blipFill>
            </p:spPr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825B29-7955-415C-B9C7-3B638A7C0B54}"/>
              </a:ext>
            </a:extLst>
          </p:cNvPr>
          <p:cNvGrpSpPr/>
          <p:nvPr/>
        </p:nvGrpSpPr>
        <p:grpSpPr>
          <a:xfrm>
            <a:off x="11305641" y="6371016"/>
            <a:ext cx="2154379" cy="2154379"/>
            <a:chOff x="11844642" y="7162632"/>
            <a:chExt cx="2154379" cy="2154379"/>
          </a:xfrm>
        </p:grpSpPr>
        <p:grpSp>
          <p:nvGrpSpPr>
            <p:cNvPr id="23" name="Group 23"/>
            <p:cNvGrpSpPr/>
            <p:nvPr/>
          </p:nvGrpSpPr>
          <p:grpSpPr>
            <a:xfrm>
              <a:off x="11844642" y="7162632"/>
              <a:ext cx="2154379" cy="215437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1927434" y="7248738"/>
              <a:ext cx="1988793" cy="1988785"/>
              <a:chOff x="0" y="0"/>
              <a:chExt cx="6350000" cy="63499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A75E73-0169-4E44-9322-ADCF44017B2E}"/>
              </a:ext>
            </a:extLst>
          </p:cNvPr>
          <p:cNvGrpSpPr/>
          <p:nvPr/>
        </p:nvGrpSpPr>
        <p:grpSpPr>
          <a:xfrm>
            <a:off x="13308468" y="8042328"/>
            <a:ext cx="2240485" cy="2240485"/>
            <a:chOff x="14451632" y="7102949"/>
            <a:chExt cx="2240485" cy="2240485"/>
          </a:xfrm>
        </p:grpSpPr>
        <p:grpSp>
          <p:nvGrpSpPr>
            <p:cNvPr id="28" name="Group 28"/>
            <p:cNvGrpSpPr/>
            <p:nvPr/>
          </p:nvGrpSpPr>
          <p:grpSpPr>
            <a:xfrm>
              <a:off x="14451632" y="7102949"/>
              <a:ext cx="2240485" cy="2240485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4537733" y="7220897"/>
              <a:ext cx="2068281" cy="2068273"/>
              <a:chOff x="0" y="0"/>
              <a:chExt cx="6350000" cy="634997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5046" r="-25046"/>
                </a:stretch>
              </a:blipFill>
            </p:spPr>
          </p:sp>
        </p:grpSp>
      </p:grpSp>
      <p:sp>
        <p:nvSpPr>
          <p:cNvPr id="33" name="TextBox 33"/>
          <p:cNvSpPr txBox="1"/>
          <p:nvPr/>
        </p:nvSpPr>
        <p:spPr>
          <a:xfrm>
            <a:off x="1350198" y="1176932"/>
            <a:ext cx="15906637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</a:pPr>
            <a:r>
              <a:rPr lang="en-US" sz="7717" dirty="0">
                <a:solidFill>
                  <a:schemeClr val="bg1"/>
                </a:solidFill>
                <a:latin typeface="Arima Madurai Bold"/>
                <a:ea typeface="Arima Madurai Bold"/>
                <a:cs typeface="Arima Madurai Bold"/>
                <a:sym typeface="Arima Madurai Bold"/>
              </a:rPr>
              <a:t>BÀI 9: </a:t>
            </a:r>
          </a:p>
          <a:p>
            <a:pPr algn="ctr">
              <a:lnSpc>
                <a:spcPts val="10804"/>
              </a:lnSpc>
            </a:pPr>
            <a:r>
              <a:rPr lang="en-US" sz="7717" dirty="0">
                <a:solidFill>
                  <a:schemeClr val="bg1"/>
                </a:solidFill>
                <a:latin typeface="Arima Madurai Bold"/>
                <a:ea typeface="Arima Madurai Bold"/>
                <a:cs typeface="Arima Madurai Bold"/>
                <a:sym typeface="Arima Madurai Bold"/>
              </a:rPr>
              <a:t>CÁC NHÓM THUỶ SẢN VÀ MỘT SỐ PHƯƠNG THỨC NUÔI PHỔ BIẾN</a:t>
            </a:r>
          </a:p>
          <a:p>
            <a:pPr algn="ctr">
              <a:lnSpc>
                <a:spcPts val="10804"/>
              </a:lnSpc>
              <a:spcBef>
                <a:spcPct val="0"/>
              </a:spcBef>
            </a:pPr>
            <a:endParaRPr lang="en-US" sz="7717" dirty="0">
              <a:solidFill>
                <a:srgbClr val="E37A80"/>
              </a:solidFill>
              <a:latin typeface="Arima Madurai Bold"/>
              <a:ea typeface="Arima Madurai Bold"/>
              <a:cs typeface="Arima Madurai Bold"/>
              <a:sym typeface="Arima Madurai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501" y="-980551"/>
            <a:ext cx="18955003" cy="4111743"/>
            <a:chOff x="0" y="0"/>
            <a:chExt cx="4992264" cy="1082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2264" cy="1082928"/>
            </a:xfrm>
            <a:custGeom>
              <a:avLst/>
              <a:gdLst/>
              <a:ahLst/>
              <a:cxnLst/>
              <a:rect l="l" t="t" r="r" b="b"/>
              <a:pathLst>
                <a:path w="4992264" h="1082928">
                  <a:moveTo>
                    <a:pt x="0" y="0"/>
                  </a:moveTo>
                  <a:lnTo>
                    <a:pt x="4992264" y="0"/>
                  </a:lnTo>
                  <a:lnTo>
                    <a:pt x="4992264" y="1082928"/>
                  </a:lnTo>
                  <a:lnTo>
                    <a:pt x="0" y="1082928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92264" cy="1130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28795" y="4409662"/>
            <a:ext cx="3075930" cy="602314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246009" y="754109"/>
            <a:ext cx="3830505" cy="4114800"/>
          </a:xfrm>
          <a:custGeom>
            <a:avLst/>
            <a:gdLst/>
            <a:ahLst/>
            <a:cxnLst/>
            <a:rect l="l" t="t" r="r" b="b"/>
            <a:pathLst>
              <a:path w="3830505" h="4114800">
                <a:moveTo>
                  <a:pt x="0" y="0"/>
                </a:moveTo>
                <a:lnTo>
                  <a:pt x="3830505" y="0"/>
                </a:lnTo>
                <a:lnTo>
                  <a:pt x="383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889525"/>
            <a:ext cx="11424364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0"/>
              </a:lnSpc>
            </a:pPr>
            <a:r>
              <a:rPr lang="en-US" sz="900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Nội dung bài học: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711260" y="4048708"/>
            <a:ext cx="8679435" cy="1440105"/>
            <a:chOff x="0" y="-57149"/>
            <a:chExt cx="11572580" cy="192013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49"/>
              <a:ext cx="11572580" cy="942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86"/>
                </a:lnSpc>
              </a:pPr>
              <a:r>
                <a:rPr lang="en-US" sz="4000">
                  <a:solidFill>
                    <a:srgbClr val="42321F"/>
                  </a:solidFill>
                  <a:latin typeface="Times New Roman" panose="02020603050405020304" pitchFamily="18" charset="0"/>
                  <a:ea typeface="Asap Semi-Bold"/>
                  <a:cs typeface="Times New Roman" panose="02020603050405020304" pitchFamily="18" charset="0"/>
                  <a:sym typeface="Asap Semi-Bold"/>
                </a:rPr>
                <a:t>I. Phân loại các loài thủy sản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10647"/>
              <a:ext cx="11572580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9"/>
                </a:lnSpc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566575" y="7888485"/>
            <a:ext cx="12830295" cy="1352796"/>
            <a:chOff x="0" y="-57151"/>
            <a:chExt cx="17107060" cy="180372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1"/>
              <a:ext cx="17107060" cy="891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4000">
                  <a:solidFill>
                    <a:srgbClr val="42321F"/>
                  </a:solidFill>
                  <a:latin typeface="Times New Roman" panose="02020603050405020304" pitchFamily="18" charset="0"/>
                  <a:ea typeface="Asap Semi-Bold"/>
                  <a:cs typeface="Times New Roman" panose="02020603050405020304" pitchFamily="18" charset="0"/>
                  <a:sym typeface="Asap Semi-Bold"/>
                </a:rPr>
                <a:t>II. Một số phương thức nuôi thủy sản ở Việt Nam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45530"/>
              <a:ext cx="17107060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2"/>
                </a:lnSpc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6964605" y="754109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46044">
            <a:off x="11812193" y="2384439"/>
            <a:ext cx="1281742" cy="1256107"/>
          </a:xfrm>
          <a:custGeom>
            <a:avLst/>
            <a:gdLst/>
            <a:ahLst/>
            <a:cxnLst/>
            <a:rect l="l" t="t" r="r" b="b"/>
            <a:pathLst>
              <a:path w="1281742" h="1256107">
                <a:moveTo>
                  <a:pt x="0" y="0"/>
                </a:moveTo>
                <a:lnTo>
                  <a:pt x="1281742" y="0"/>
                </a:lnTo>
                <a:lnTo>
                  <a:pt x="1281742" y="1256107"/>
                </a:lnTo>
                <a:lnTo>
                  <a:pt x="0" y="1256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7623201"/>
            <a:ext cx="2918090" cy="1635099"/>
            <a:chOff x="0" y="0"/>
            <a:chExt cx="3890786" cy="2180132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t="7948" b="7948"/>
            <a:stretch>
              <a:fillRect/>
            </a:stretch>
          </p:blipFill>
          <p:spPr>
            <a:xfrm>
              <a:off x="0" y="0"/>
              <a:ext cx="3890786" cy="218013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ECD8899-5A38-4750-8E88-056EA7173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1" y="3718187"/>
            <a:ext cx="2918090" cy="1901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1474</Words>
  <PresentationFormat>Custom</PresentationFormat>
  <Paragraphs>221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Asap Bold</vt:lpstr>
      <vt:lpstr>Calibri</vt:lpstr>
      <vt:lpstr>Times New Roman</vt:lpstr>
      <vt:lpstr>Asap Medium</vt:lpstr>
      <vt:lpstr>Asap Semi-Bold</vt:lpstr>
      <vt:lpstr>Arial</vt:lpstr>
      <vt:lpstr>Arima Madurai Bold</vt:lpstr>
      <vt:lpstr>Dancing Script Bold</vt:lpstr>
      <vt:lpstr>Asap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2024-07-26T10:08:05Z</dcterms:modified>
  <dc:identifier>DAGK7epZhk8</dc:identifier>
</cp:coreProperties>
</file>