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7" r:id="rId3"/>
    <p:sldId id="374" r:id="rId4"/>
    <p:sldId id="356" r:id="rId5"/>
    <p:sldId id="372" r:id="rId6"/>
    <p:sldId id="373" r:id="rId7"/>
    <p:sldId id="357" r:id="rId8"/>
    <p:sldId id="358" r:id="rId9"/>
    <p:sldId id="375" r:id="rId10"/>
    <p:sldId id="376" r:id="rId11"/>
    <p:sldId id="377" r:id="rId12"/>
    <p:sldId id="379" r:id="rId13"/>
    <p:sldId id="380" r:id="rId14"/>
    <p:sldId id="381" r:id="rId15"/>
    <p:sldId id="382" r:id="rId16"/>
    <p:sldId id="383" r:id="rId17"/>
    <p:sldId id="384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00"/>
    <a:srgbClr val="145F82"/>
    <a:srgbClr val="FF0066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57" d="100"/>
          <a:sy n="57" d="100"/>
        </p:scale>
        <p:origin x="342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450.png"/><Relationship Id="rId18" Type="http://schemas.openxmlformats.org/officeDocument/2006/relationships/image" Target="../media/image42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3.wmf"/><Relationship Id="rId22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220398" y="3712319"/>
            <a:ext cx="391972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I: ỨNG DỤNG CỦA ĐẠO HÀM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069197" y="9481225"/>
            <a:ext cx="13837804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8835" y="8235968"/>
            <a:ext cx="11763165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306403" y="6175126"/>
            <a:ext cx="1550037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CỰC TRỊ CỦA HÀM SỐ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06881" y="7802142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71052" y="10684167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8" y="1432441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893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9616" y="2386953"/>
                <a:ext cx="14144139" cy="99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smtClean="0">
                    <a:solidFill>
                      <a:srgbClr val="006600"/>
                    </a:solidFill>
                    <a:latin typeface="Cambira Math"/>
                  </a:rPr>
                  <a:t>b</a:t>
                </a:r>
                <a:r>
                  <a:rPr lang="en-US" sz="4400" dirty="0" smtClean="0">
                    <a:solidFill>
                      <a:srgbClr val="006600"/>
                    </a:solidFill>
                    <a:latin typeface="Cambira Math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06600"/>
                        </a:solidFill>
                        <a:latin typeface="Cambria Math"/>
                      </a:rPr>
                      <m:t>𝑦</m:t>
                    </m:r>
                    <m:r>
                      <a:rPr lang="en-US" sz="4400" b="0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solidFill>
                          <a:srgbClr val="0066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4400" dirty="0">
                    <a:solidFill>
                      <a:srgbClr val="006600"/>
                    </a:solidFill>
                    <a:latin typeface="Cambira Math"/>
                  </a:rPr>
                  <a:t>     (</a:t>
                </a:r>
                <a:r>
                  <a:rPr lang="en-US" sz="4400" dirty="0" err="1">
                    <a:solidFill>
                      <a:srgbClr val="006600"/>
                    </a:solidFill>
                    <a:latin typeface="Cambira Math"/>
                  </a:rPr>
                  <a:t>Nhóm</a:t>
                </a:r>
                <a:r>
                  <a:rPr lang="en-US" sz="4400" dirty="0">
                    <a:solidFill>
                      <a:srgbClr val="006600"/>
                    </a:solidFill>
                    <a:latin typeface="Cambira Math"/>
                  </a:rPr>
                  <a:t> </a:t>
                </a:r>
                <a:r>
                  <a:rPr lang="en-US" sz="4400" smtClean="0">
                    <a:solidFill>
                      <a:srgbClr val="006600"/>
                    </a:solidFill>
                    <a:latin typeface="Cambira Math"/>
                  </a:rPr>
                  <a:t>II)</a:t>
                </a:r>
                <a:endParaRPr lang="en-US" sz="4400" dirty="0" smtClean="0">
                  <a:solidFill>
                    <a:srgbClr val="006600"/>
                  </a:solidFill>
                  <a:latin typeface="Cambir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616" y="2386953"/>
                <a:ext cx="14144139" cy="992516"/>
              </a:xfrm>
              <a:prstGeom prst="rect">
                <a:avLst/>
              </a:prstGeom>
              <a:blipFill rotWithShape="1">
                <a:blip r:embed="rId3"/>
                <a:stretch>
                  <a:fillRect l="-1724" b="-19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395444" y="3314259"/>
            <a:ext cx="3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+) </a:t>
            </a:r>
            <a:r>
              <a:rPr lang="en-US" sz="4400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TXĐ: </a:t>
            </a:r>
            <a:r>
              <a:rPr lang="en-US" sz="4400" i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D = </a:t>
            </a:r>
            <a:r>
              <a:rPr lang="en-US" sz="4400" i="1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R.</a:t>
            </a:r>
            <a:endParaRPr lang="en-US" sz="4400" dirty="0">
              <a:solidFill>
                <a:srgbClr val="006600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9938" y="4354157"/>
                <a:ext cx="77679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srgbClr val="006600"/>
                    </a:solidFill>
                  </a:rPr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38" y="4354157"/>
                <a:ext cx="776799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137" t="-15079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29800" y="3908431"/>
                <a:ext cx="1371600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6600"/>
                    </a:solidFill>
                  </a:rPr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6600"/>
                        </a:solidFill>
                        <a:latin typeface="Cambria Math"/>
                      </a:rPr>
                      <m:t> 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dirty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dirty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dirty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4400" b="0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908431"/>
                <a:ext cx="13716000" cy="1599156"/>
              </a:xfrm>
              <a:prstGeom prst="rect">
                <a:avLst/>
              </a:prstGeom>
              <a:blipFill>
                <a:blip r:embed="rId5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76724" y="5740400"/>
            <a:ext cx="4662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6600"/>
                </a:solidFill>
              </a:rPr>
              <a:t>+) </a:t>
            </a:r>
            <a:r>
              <a:rPr lang="en-US" sz="4400" dirty="0" err="1" smtClean="0">
                <a:solidFill>
                  <a:srgbClr val="006600"/>
                </a:solidFill>
              </a:rPr>
              <a:t>Bảng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biến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err="1" smtClean="0">
                <a:solidFill>
                  <a:srgbClr val="006600"/>
                </a:solidFill>
              </a:rPr>
              <a:t>thiên</a:t>
            </a:r>
            <a:r>
              <a:rPr lang="en-US" sz="4400" smtClean="0">
                <a:solidFill>
                  <a:srgbClr val="006600"/>
                </a:solidFill>
              </a:rPr>
              <a:t>:</a:t>
            </a:r>
            <a:endParaRPr lang="en-US" sz="4400" dirty="0" smtClean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348208"/>
                  </p:ext>
                </p:extLst>
              </p:nvPr>
            </p:nvGraphicFramePr>
            <p:xfrm>
              <a:off x="5943600" y="6812280"/>
              <a:ext cx="11773268" cy="362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0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b="0" dirty="0" smtClean="0">
                              <a:solidFill>
                                <a:schemeClr val="tx1"/>
                              </a:solidFill>
                            </a:rPr>
                            <a:t>             - </a:t>
                          </a:r>
                          <a:r>
                            <a:rPr lang="en-US" sz="4400" b="0" smtClean="0">
                              <a:solidFill>
                                <a:schemeClr val="tx1"/>
                              </a:solidFill>
                            </a:rPr>
                            <a:t>1             </a:t>
                          </a:r>
                          <a:r>
                            <a:rPr lang="en-US" sz="4400" b="0" baseline="0" smtClean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en-US" sz="4400" b="0" smtClean="0">
                              <a:solidFill>
                                <a:schemeClr val="tx1"/>
                              </a:solidFill>
                            </a:rPr>
                            <a:t> 0                1              </a:t>
                          </a:r>
                          <a:r>
                            <a:rPr lang="en-US" sz="4400" b="0" dirty="0" smtClean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smtClean="0"/>
                            <a:t>           </a:t>
                          </a:r>
                          <a:r>
                            <a:rPr lang="en-US" sz="4400" baseline="0" smtClean="0"/>
                            <a:t>    </a:t>
                          </a:r>
                          <a:r>
                            <a:rPr lang="en-US" sz="4400" smtClean="0"/>
                            <a:t>  </a:t>
                          </a:r>
                          <a:r>
                            <a:rPr lang="en-US" sz="4400" baseline="0" smtClean="0"/>
                            <a:t> </a:t>
                          </a:r>
                          <a:r>
                            <a:rPr lang="en-US" sz="4400" smtClean="0"/>
                            <a:t>   0         </a:t>
                          </a:r>
                          <a:r>
                            <a:rPr lang="en-US" sz="4400" baseline="0" smtClean="0"/>
                            <a:t>  </a:t>
                          </a:r>
                          <a:r>
                            <a:rPr lang="en-US" sz="4400" smtClean="0"/>
                            <a:t>    </a:t>
                          </a:r>
                          <a:r>
                            <a:rPr lang="en-US" sz="4400" baseline="0" smtClean="0"/>
                            <a:t> </a:t>
                          </a:r>
                          <a:r>
                            <a:rPr lang="en-US" sz="4400" smtClean="0"/>
                            <a:t>0                0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32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i="1" dirty="0" smtClean="0"/>
                            <a:t>f </a:t>
                          </a:r>
                          <a:r>
                            <a:rPr lang="en-US" sz="4400" i="0" dirty="0" smtClean="0"/>
                            <a:t>(</a:t>
                          </a:r>
                          <a:r>
                            <a:rPr lang="en-US" sz="4400" i="1" dirty="0" smtClean="0"/>
                            <a:t>x</a:t>
                          </a:r>
                          <a:r>
                            <a:rPr lang="en-US" sz="4400" i="0" dirty="0" smtClean="0"/>
                            <a:t>)</a:t>
                          </a:r>
                          <a:endParaRPr lang="en-US" sz="44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smtClean="0"/>
                            <a:t>                                      -</a:t>
                          </a:r>
                          <a:r>
                            <a:rPr lang="en-US" sz="4400" dirty="0" smtClean="0"/>
                            <a:t>3                           </a:t>
                          </a:r>
                          <a:r>
                            <a:rPr lang="en-US" sz="4400" baseline="0" dirty="0" smtClean="0"/>
                            <a:t> </a:t>
                          </a:r>
                          <a:endParaRPr lang="en-US" sz="4400" dirty="0" smtClean="0"/>
                        </a:p>
                        <a:p>
                          <a:r>
                            <a:rPr lang="en-US" sz="4400" dirty="0" smtClean="0"/>
                            <a:t> </a:t>
                          </a:r>
                        </a:p>
                        <a:p>
                          <a:r>
                            <a:rPr lang="en-US" sz="4400" baseline="0" dirty="0" smtClean="0"/>
                            <a:t>      </a:t>
                          </a:r>
                          <a:r>
                            <a:rPr lang="en-US" sz="4400" dirty="0" smtClean="0"/>
                            <a:t>             -</a:t>
                          </a:r>
                          <a:r>
                            <a:rPr lang="en-US" sz="4400" smtClean="0"/>
                            <a:t>4                                  -</a:t>
                          </a:r>
                          <a:r>
                            <a:rPr lang="en-US" sz="4400" dirty="0" smtClean="0"/>
                            <a:t>4               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348208"/>
                  </p:ext>
                </p:extLst>
              </p:nvPr>
            </p:nvGraphicFramePr>
            <p:xfrm>
              <a:off x="5943600" y="6812280"/>
              <a:ext cx="11773268" cy="362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20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770" t="-16000" r="-117" b="-414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22" t="-116000" r="-791244" b="-31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smtClean="0"/>
                            <a:t>           </a:t>
                          </a:r>
                          <a:r>
                            <a:rPr lang="en-US" sz="4400" baseline="0" smtClean="0"/>
                            <a:t>    </a:t>
                          </a:r>
                          <a:r>
                            <a:rPr lang="en-US" sz="4400" smtClean="0"/>
                            <a:t>  </a:t>
                          </a:r>
                          <a:r>
                            <a:rPr lang="en-US" sz="4400" baseline="0" smtClean="0"/>
                            <a:t> </a:t>
                          </a:r>
                          <a:r>
                            <a:rPr lang="en-US" sz="4400" smtClean="0"/>
                            <a:t>   0         </a:t>
                          </a:r>
                          <a:r>
                            <a:rPr lang="en-US" sz="4400" baseline="0" smtClean="0"/>
                            <a:t>  </a:t>
                          </a:r>
                          <a:r>
                            <a:rPr lang="en-US" sz="4400" smtClean="0"/>
                            <a:t>    </a:t>
                          </a:r>
                          <a:r>
                            <a:rPr lang="en-US" sz="4400" baseline="0" smtClean="0"/>
                            <a:t> </a:t>
                          </a:r>
                          <a:r>
                            <a:rPr lang="en-US" sz="4400" smtClean="0"/>
                            <a:t>0                0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03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i="1" dirty="0" smtClean="0"/>
                            <a:t>f </a:t>
                          </a:r>
                          <a:r>
                            <a:rPr lang="en-US" sz="4400" i="0" dirty="0" smtClean="0"/>
                            <a:t>(</a:t>
                          </a:r>
                          <a:r>
                            <a:rPr lang="en-US" sz="4400" i="1" dirty="0" smtClean="0"/>
                            <a:t>x</a:t>
                          </a:r>
                          <a:r>
                            <a:rPr lang="en-US" sz="4400" i="0" dirty="0" smtClean="0"/>
                            <a:t>)</a:t>
                          </a:r>
                          <a:endParaRPr lang="en-US" sz="44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smtClean="0"/>
                            <a:t>                                      -</a:t>
                          </a:r>
                          <a:r>
                            <a:rPr lang="en-US" sz="4400" dirty="0" smtClean="0"/>
                            <a:t>3                           </a:t>
                          </a:r>
                          <a:r>
                            <a:rPr lang="en-US" sz="4400" baseline="0" dirty="0" smtClean="0"/>
                            <a:t> </a:t>
                          </a:r>
                          <a:endParaRPr lang="en-US" sz="4400" dirty="0" smtClean="0"/>
                        </a:p>
                        <a:p>
                          <a:r>
                            <a:rPr lang="en-US" sz="4400" dirty="0" smtClean="0"/>
                            <a:t> </a:t>
                          </a:r>
                        </a:p>
                        <a:p>
                          <a:r>
                            <a:rPr lang="en-US" sz="4400" baseline="0" dirty="0" smtClean="0"/>
                            <a:t>      </a:t>
                          </a:r>
                          <a:r>
                            <a:rPr lang="en-US" sz="4400" dirty="0" smtClean="0"/>
                            <a:t>             -</a:t>
                          </a:r>
                          <a:r>
                            <a:rPr lang="en-US" sz="4400" smtClean="0"/>
                            <a:t>4                                  -</a:t>
                          </a:r>
                          <a:r>
                            <a:rPr lang="en-US" sz="4400" dirty="0" smtClean="0"/>
                            <a:t>4               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8051824" y="8918960"/>
            <a:ext cx="1454500" cy="11485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487813" y="8994208"/>
            <a:ext cx="1594071" cy="10829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5249701" y="8887952"/>
            <a:ext cx="1641472" cy="114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80118" y="8187674"/>
            <a:ext cx="124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16724" y="818057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4000" smtClean="0">
                <a:latin typeface="Cambria Math" panose="02040503050406030204" pitchFamily="18" charset="0"/>
                <a:ea typeface="Cambria Math" panose="02040503050406030204" pitchFamily="18" charset="0"/>
              </a:rPr>
              <a:t> ∞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64568" y="7576572"/>
            <a:ext cx="3843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mbria Math" pitchFamily="18" charset="0"/>
                <a:ea typeface="Cambria Math" pitchFamily="18" charset="0"/>
              </a:rPr>
              <a:t>+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11244" y="7538734"/>
            <a:ext cx="384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+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35340" y="10922467"/>
                <a:ext cx="126426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6600"/>
                    </a:solidFill>
                  </a:rPr>
                  <a:t>Vậy,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hàm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số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đạt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cực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đại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tại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i="1" dirty="0" smtClean="0">
                    <a:solidFill>
                      <a:srgbClr val="FF0000"/>
                    </a:solidFill>
                  </a:rPr>
                  <a:t> 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0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và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340" y="10922467"/>
                <a:ext cx="1264266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929"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2782924" y="9027998"/>
            <a:ext cx="1740678" cy="10085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28739" y="11807697"/>
                <a:ext cx="144257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solidFill>
                      <a:srgbClr val="006600"/>
                    </a:solidFill>
                  </a:rPr>
                  <a:t>hàm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số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đạt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cực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tiểu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6600"/>
                    </a:solidFill>
                  </a:rPr>
                  <a:t>tại</a:t>
                </a:r>
                <a:r>
                  <a:rPr lang="en-US" sz="4400" dirty="0" smtClean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4400" dirty="0" smtClean="0">
                    <a:solidFill>
                      <a:srgbClr val="0066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739" y="11807697"/>
                <a:ext cx="14425740" cy="769441"/>
              </a:xfrm>
              <a:prstGeom prst="rect">
                <a:avLst/>
              </a:prstGeom>
              <a:blipFill>
                <a:blip r:embed="rId8"/>
                <a:stretch>
                  <a:fillRect l="-1691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3523764" y="7576572"/>
            <a:ext cx="3843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mbria Math" pitchFamily="18" charset="0"/>
                <a:ea typeface="Cambria Math" pitchFamily="18" charset="0"/>
              </a:rPr>
              <a:t>-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56510" y="7576571"/>
            <a:ext cx="3843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mbria Math" pitchFamily="18" charset="0"/>
                <a:ea typeface="Cambria Math" pitchFamily="18" charset="0"/>
              </a:rPr>
              <a:t>-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2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2" grpId="0"/>
      <p:bldP spid="23" grpId="0"/>
      <p:bldP spid="25" grpId="0"/>
      <p:bldP spid="28" grpId="0"/>
      <p:bldP spid="29" grpId="0"/>
      <p:bldP spid="33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-44077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vi-VN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0" y="-44077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vi-VN"/>
          </a:p>
        </p:txBody>
      </p:sp>
      <p:sp>
        <p:nvSpPr>
          <p:cNvPr id="14347" name="Rectangle 68"/>
          <p:cNvSpPr>
            <a:spLocks noChangeArrowheads="1"/>
          </p:cNvSpPr>
          <p:nvPr/>
        </p:nvSpPr>
        <p:spPr bwMode="auto">
          <a:xfrm>
            <a:off x="0" y="628704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vi-VN"/>
          </a:p>
        </p:txBody>
      </p:sp>
      <p:sp>
        <p:nvSpPr>
          <p:cNvPr id="14348" name="Rectangle 70"/>
          <p:cNvSpPr>
            <a:spLocks noChangeArrowheads="1"/>
          </p:cNvSpPr>
          <p:nvPr/>
        </p:nvSpPr>
        <p:spPr bwMode="auto">
          <a:xfrm>
            <a:off x="0" y="628069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vi-VN"/>
          </a:p>
        </p:txBody>
      </p:sp>
      <p:grpSp>
        <p:nvGrpSpPr>
          <p:cNvPr id="147539" name="Group 83"/>
          <p:cNvGrpSpPr>
            <a:grpSpLocks/>
          </p:cNvGrpSpPr>
          <p:nvPr/>
        </p:nvGrpSpPr>
        <p:grpSpPr bwMode="auto">
          <a:xfrm>
            <a:off x="5562600" y="7509642"/>
            <a:ext cx="12261997" cy="4314825"/>
            <a:chOff x="317" y="2337"/>
            <a:chExt cx="3999" cy="1359"/>
          </a:xfrm>
          <a:noFill/>
        </p:grpSpPr>
        <p:sp>
          <p:nvSpPr>
            <p:cNvPr id="14351" name="Line 20"/>
            <p:cNvSpPr>
              <a:spLocks noChangeShapeType="1"/>
            </p:cNvSpPr>
            <p:nvPr/>
          </p:nvSpPr>
          <p:spPr bwMode="auto">
            <a:xfrm>
              <a:off x="2512" y="2610"/>
              <a:ext cx="10" cy="10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vi-VN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995" y="3053"/>
              <a:ext cx="1161" cy="52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vi-VN"/>
            </a:p>
          </p:txBody>
        </p:sp>
        <p:sp>
          <p:nvSpPr>
            <p:cNvPr id="14354" name="Line 16"/>
            <p:cNvSpPr>
              <a:spLocks noChangeShapeType="1"/>
            </p:cNvSpPr>
            <p:nvPr/>
          </p:nvSpPr>
          <p:spPr bwMode="auto">
            <a:xfrm>
              <a:off x="2895" y="3082"/>
              <a:ext cx="1044" cy="489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vi-VN"/>
            </a:p>
          </p:txBody>
        </p:sp>
        <p:sp>
          <p:nvSpPr>
            <p:cNvPr id="14356" name="Line 61"/>
            <p:cNvSpPr>
              <a:spLocks noChangeShapeType="1"/>
            </p:cNvSpPr>
            <p:nvPr/>
          </p:nvSpPr>
          <p:spPr bwMode="auto">
            <a:xfrm flipV="1">
              <a:off x="317" y="2602"/>
              <a:ext cx="3999" cy="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7" name="Line 62"/>
            <p:cNvSpPr>
              <a:spLocks noChangeShapeType="1"/>
            </p:cNvSpPr>
            <p:nvPr/>
          </p:nvSpPr>
          <p:spPr bwMode="auto">
            <a:xfrm>
              <a:off x="821" y="2352"/>
              <a:ext cx="0" cy="13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8" name="Line 63"/>
            <p:cNvSpPr>
              <a:spLocks noChangeShapeType="1"/>
            </p:cNvSpPr>
            <p:nvPr/>
          </p:nvSpPr>
          <p:spPr bwMode="auto">
            <a:xfrm flipV="1">
              <a:off x="327" y="2882"/>
              <a:ext cx="3989" cy="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9" name="Text Box 64"/>
            <p:cNvSpPr txBox="1">
              <a:spLocks noChangeArrowheads="1"/>
            </p:cNvSpPr>
            <p:nvPr/>
          </p:nvSpPr>
          <p:spPr bwMode="auto">
            <a:xfrm>
              <a:off x="446" y="2360"/>
              <a:ext cx="288" cy="2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i="1" dirty="0">
                  <a:latin typeface="Cambria Math" pitchFamily="18" charset="0"/>
                  <a:ea typeface="Cambria Math" pitchFamily="18" charset="0"/>
                </a:rPr>
                <a:t>x</a:t>
              </a:r>
            </a:p>
          </p:txBody>
        </p:sp>
        <p:sp>
          <p:nvSpPr>
            <p:cNvPr id="14360" name="Text Box 65"/>
            <p:cNvSpPr txBox="1">
              <a:spLocks noChangeArrowheads="1"/>
            </p:cNvSpPr>
            <p:nvPr/>
          </p:nvSpPr>
          <p:spPr bwMode="auto">
            <a:xfrm>
              <a:off x="341" y="2624"/>
              <a:ext cx="466" cy="2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i="1" dirty="0">
                  <a:latin typeface="Cambria Math" pitchFamily="18" charset="0"/>
                  <a:ea typeface="Cambria Math" pitchFamily="18" charset="0"/>
                </a:rPr>
                <a:t>f’(x)</a:t>
              </a:r>
            </a:p>
          </p:txBody>
        </p:sp>
        <p:sp>
          <p:nvSpPr>
            <p:cNvPr id="14361" name="Text Box 66"/>
            <p:cNvSpPr txBox="1">
              <a:spLocks noChangeArrowheads="1"/>
            </p:cNvSpPr>
            <p:nvPr/>
          </p:nvSpPr>
          <p:spPr bwMode="auto">
            <a:xfrm>
              <a:off x="366" y="3134"/>
              <a:ext cx="427" cy="2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i="1" dirty="0">
                  <a:latin typeface="Cambria Math" pitchFamily="18" charset="0"/>
                  <a:ea typeface="Cambria Math" pitchFamily="18" charset="0"/>
                </a:rPr>
                <a:t>f(x)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362" name="Object 6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85561052"/>
                    </p:ext>
                  </p:extLst>
                </p:nvPr>
              </p:nvGraphicFramePr>
              <p:xfrm>
                <a:off x="986" y="2372"/>
                <a:ext cx="369" cy="1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01" name="Equation" r:id="rId3" imgW="266353" imgH="126835" progId="Equation.DSMT4">
                        <p:embed/>
                      </p:oleObj>
                    </mc:Choice>
                    <mc:Fallback>
                      <p:oleObj name="Equation" r:id="rId3" imgW="266353" imgH="126835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6" y="2372"/>
                              <a:ext cx="369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362" name="Object 6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85561052"/>
                    </p:ext>
                  </p:extLst>
                </p:nvPr>
              </p:nvGraphicFramePr>
              <p:xfrm>
                <a:off x="986" y="2372"/>
                <a:ext cx="369" cy="1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93" name="Equation" r:id="rId5" imgW="266353" imgH="126835" progId="Equation.DSMT4">
                        <p:embed/>
                      </p:oleObj>
                    </mc:Choice>
                    <mc:Fallback>
                      <p:oleObj name="Equation" r:id="rId5" imgW="266353" imgH="126835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6" y="2372"/>
                              <a:ext cx="369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363" name="Object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784565"/>
                    </p:ext>
                  </p:extLst>
                </p:nvPr>
              </p:nvGraphicFramePr>
              <p:xfrm>
                <a:off x="3880" y="2337"/>
                <a:ext cx="411" cy="1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02" name="Equation" r:id="rId7" imgW="279400" imgH="139700" progId="Equation.3">
                        <p:embed/>
                      </p:oleObj>
                    </mc:Choice>
                    <mc:Fallback>
                      <p:oleObj name="Equation" r:id="rId7" imgW="279400" imgH="1397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0" y="2337"/>
                              <a:ext cx="411" cy="1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363" name="Object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784565"/>
                    </p:ext>
                  </p:extLst>
                </p:nvPr>
              </p:nvGraphicFramePr>
              <p:xfrm>
                <a:off x="3880" y="2337"/>
                <a:ext cx="411" cy="1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94" name="Equation" r:id="rId9" imgW="279400" imgH="139700" progId="Equation.3">
                        <p:embed/>
                      </p:oleObj>
                    </mc:Choice>
                    <mc:Fallback>
                      <p:oleObj name="Equation" r:id="rId9" imgW="279400" imgH="1397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0" y="2337"/>
                              <a:ext cx="411" cy="1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64" name="Line 71"/>
            <p:cNvSpPr>
              <a:spLocks noChangeShapeType="1"/>
            </p:cNvSpPr>
            <p:nvPr/>
          </p:nvSpPr>
          <p:spPr bwMode="auto">
            <a:xfrm>
              <a:off x="2559" y="2610"/>
              <a:ext cx="10" cy="10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vi-VN"/>
            </a:p>
          </p:txBody>
        </p:sp>
        <p:sp>
          <p:nvSpPr>
            <p:cNvPr id="14365" name="Text Box 73"/>
            <p:cNvSpPr txBox="1">
              <a:spLocks noChangeArrowheads="1"/>
            </p:cNvSpPr>
            <p:nvPr/>
          </p:nvSpPr>
          <p:spPr bwMode="auto">
            <a:xfrm>
              <a:off x="2466" y="2343"/>
              <a:ext cx="269" cy="2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smtClean="0">
                  <a:latin typeface="VNI-Times" pitchFamily="2" charset="0"/>
                </a:rPr>
                <a:t>1</a:t>
              </a:r>
              <a:endParaRPr lang="en-US" sz="4400">
                <a:latin typeface="VNI-Times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6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605" y="2640"/>
                  <a:ext cx="232" cy="24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latin typeface="VNI-Revue" pitchFamily="2" charset="0"/>
                  </a:endParaRPr>
                </a:p>
              </p:txBody>
            </p:sp>
          </mc:Choice>
          <mc:Fallback xmlns="">
            <p:sp>
              <p:nvSpPr>
                <p:cNvPr id="14368" name="Text 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5" y="2640"/>
                  <a:ext cx="232" cy="2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6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346" y="2647"/>
                  <a:ext cx="272" cy="24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000000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latin typeface="VNI-Revue" pitchFamily="2" charset="0"/>
                  </a:endParaRPr>
                </a:p>
              </p:txBody>
            </p:sp>
          </mc:Choice>
          <mc:Fallback xmlns="">
            <p:sp>
              <p:nvSpPr>
                <p:cNvPr id="14369" name="Text 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6" y="2647"/>
                  <a:ext cx="272" cy="24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59885" y="2614072"/>
                <a:ext cx="6564915" cy="156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smtClean="0">
                    <a:latin typeface="Cambira Math"/>
                  </a:rPr>
                  <a:t>c</a:t>
                </a:r>
                <a:r>
                  <a:rPr lang="en-US" sz="4400" dirty="0" smtClean="0">
                    <a:latin typeface="Cambira Math"/>
                  </a:rPr>
                  <a:t>) </a:t>
                </a:r>
                <a14:m>
                  <m:oMath xmlns:m="http://schemas.openxmlformats.org/officeDocument/2006/math">
                    <m:r>
                      <a:rPr lang="en-US" sz="5200" b="0" i="1" smtClean="0">
                        <a:latin typeface="Cambria Math"/>
                      </a:rPr>
                      <m:t>𝑦</m:t>
                    </m:r>
                    <m:r>
                      <a:rPr lang="en-US" sz="5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0" i="1" smtClean="0">
                            <a:latin typeface="Cambria Math"/>
                          </a:rPr>
                          <m:t>2</m:t>
                        </m:r>
                        <m:r>
                          <a:rPr lang="en-US" sz="5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52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Cambira Math"/>
                  </a:rPr>
                  <a:t>    (Nhóm III)</a:t>
                </a:r>
                <a:endParaRPr lang="en-US" sz="4400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85" y="2614072"/>
                <a:ext cx="6564915" cy="1569019"/>
              </a:xfrm>
              <a:prstGeom prst="rect">
                <a:avLst/>
              </a:prstGeom>
              <a:blipFill rotWithShape="1">
                <a:blip r:embed="rId13"/>
                <a:stretch>
                  <a:fillRect l="-3714" r="-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26"/>
          <p:cNvGrpSpPr/>
          <p:nvPr/>
        </p:nvGrpSpPr>
        <p:grpSpPr>
          <a:xfrm>
            <a:off x="611108" y="1671320"/>
            <a:ext cx="16305292" cy="907192"/>
            <a:chOff x="7459670" y="7543799"/>
            <a:chExt cx="26934318" cy="907311"/>
          </a:xfrm>
        </p:grpSpPr>
        <p:sp>
          <p:nvSpPr>
            <p:cNvPr id="40" name="TextBox 39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1426879" y="4409581"/>
            <a:ext cx="3916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6600"/>
                </a:solidFill>
                <a:latin typeface="Cambira Math"/>
              </a:rPr>
              <a:t>+) </a:t>
            </a:r>
            <a:r>
              <a:rPr lang="en-US" sz="4400" dirty="0" smtClean="0">
                <a:solidFill>
                  <a:srgbClr val="006600"/>
                </a:solidFill>
                <a:latin typeface="Cambria" pitchFamily="18" charset="0"/>
              </a:rPr>
              <a:t>TXĐ: </a:t>
            </a:r>
            <a:r>
              <a:rPr lang="en-US" sz="4400" i="1" dirty="0" smtClean="0">
                <a:solidFill>
                  <a:srgbClr val="006600"/>
                </a:solidFill>
                <a:latin typeface="Cambria" pitchFamily="18" charset="0"/>
              </a:rPr>
              <a:t>D = </a:t>
            </a:r>
            <a:r>
              <a:rPr lang="en-US" sz="4400" i="1" smtClean="0">
                <a:solidFill>
                  <a:srgbClr val="006600"/>
                </a:solidFill>
                <a:latin typeface="Cambria" pitchFamily="18" charset="0"/>
              </a:rPr>
              <a:t>R.</a:t>
            </a:r>
            <a:endParaRPr lang="en-US" sz="4400" dirty="0" smtClean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98118" y="6612993"/>
            <a:ext cx="5220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6600"/>
                </a:solidFill>
                <a:latin typeface="Cambira Math"/>
              </a:rPr>
              <a:t>+) </a:t>
            </a:r>
            <a:r>
              <a:rPr lang="en-US" sz="4400" dirty="0" err="1" smtClean="0">
                <a:solidFill>
                  <a:srgbClr val="006600"/>
                </a:solidFill>
                <a:latin typeface="Cambira Math"/>
              </a:rPr>
              <a:t>Bảng</a:t>
            </a:r>
            <a:r>
              <a:rPr lang="en-US" sz="4400" dirty="0" smtClean="0">
                <a:solidFill>
                  <a:srgbClr val="006600"/>
                </a:solidFill>
                <a:latin typeface="Cambira Math"/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  <a:latin typeface="Cambira Math"/>
              </a:rPr>
              <a:t>biến</a:t>
            </a:r>
            <a:r>
              <a:rPr lang="en-US" sz="4400" dirty="0" smtClean="0">
                <a:solidFill>
                  <a:srgbClr val="006600"/>
                </a:solidFill>
                <a:latin typeface="Cambira Math"/>
              </a:rPr>
              <a:t> </a:t>
            </a:r>
            <a:r>
              <a:rPr lang="en-US" sz="4400" err="1" smtClean="0">
                <a:solidFill>
                  <a:srgbClr val="006600"/>
                </a:solidFill>
                <a:latin typeface="Cambira Math"/>
              </a:rPr>
              <a:t>thiên</a:t>
            </a:r>
            <a:r>
              <a:rPr lang="en-US" sz="4400" smtClean="0">
                <a:solidFill>
                  <a:srgbClr val="006600"/>
                </a:solidFill>
                <a:latin typeface="Cambira Math"/>
              </a:rPr>
              <a:t>: </a:t>
            </a:r>
            <a:endParaRPr lang="en-US" sz="4400" dirty="0">
              <a:solidFill>
                <a:srgbClr val="006600"/>
              </a:solidFill>
              <a:latin typeface="Cambir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06559" y="5237995"/>
                <a:ext cx="11623641" cy="121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6600"/>
                    </a:solidFill>
                    <a:latin typeface="Cambira Math"/>
                  </a:rPr>
                  <a:t>+)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4800" i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&lt;0 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𝑣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ớ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ọ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0" i="1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4800" baseline="30000" dirty="0" smtClean="0">
                  <a:solidFill>
                    <a:srgbClr val="008000"/>
                  </a:solidFill>
                  <a:latin typeface="Cambira Math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59" y="5237995"/>
                <a:ext cx="11623641" cy="1216743"/>
              </a:xfrm>
              <a:prstGeom prst="rect">
                <a:avLst/>
              </a:prstGeom>
              <a:blipFill>
                <a:blip r:embed="rId14"/>
                <a:stretch>
                  <a:fillRect l="-21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539456" y="12260759"/>
            <a:ext cx="9672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6600"/>
                </a:solidFill>
              </a:rPr>
              <a:t>Vậy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hàm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số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không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có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cực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đại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và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cực</a:t>
            </a: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</a:rPr>
              <a:t>tiểu</a:t>
            </a:r>
            <a:r>
              <a:rPr lang="en-US" sz="4400" dirty="0" smtClean="0">
                <a:solidFill>
                  <a:srgbClr val="006600"/>
                </a:solidFill>
              </a:rPr>
              <a:t>.</a:t>
            </a:r>
            <a:endParaRPr lang="en-US" sz="4400" b="0" dirty="0" smtClean="0">
              <a:solidFill>
                <a:srgbClr val="FF0000"/>
              </a:solidFill>
            </a:endParaRP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16835121" y="11048703"/>
            <a:ext cx="711374" cy="768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smtClean="0">
                <a:cs typeface="Times New Roman" pitchFamily="18" charset="0"/>
              </a:rPr>
              <a:t>2</a:t>
            </a:r>
            <a:endParaRPr lang="en-US" sz="4400">
              <a:cs typeface="Times New Roman" pitchFamily="18" charset="0"/>
            </a:endParaRPr>
          </a:p>
        </p:txBody>
      </p:sp>
      <p:sp>
        <p:nvSpPr>
          <p:cNvPr id="50" name="Text Box 76"/>
          <p:cNvSpPr txBox="1">
            <a:spLocks noChangeArrowheads="1"/>
          </p:cNvSpPr>
          <p:nvPr/>
        </p:nvSpPr>
        <p:spPr bwMode="auto">
          <a:xfrm>
            <a:off x="7107998" y="9240017"/>
            <a:ext cx="711374" cy="768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smtClean="0">
                <a:cs typeface="Times New Roman" pitchFamily="18" charset="0"/>
              </a:rPr>
              <a:t>2</a:t>
            </a:r>
            <a:endParaRPr lang="en-US" sz="4400"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78892"/>
              </p:ext>
            </p:extLst>
          </p:nvPr>
        </p:nvGraphicFramePr>
        <p:xfrm>
          <a:off x="11165928" y="11391080"/>
          <a:ext cx="1127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15" imgW="1127858" imgH="573074" progId="Equation.DSMT4">
                  <p:embed/>
                </p:oleObj>
              </mc:Choice>
              <mc:Fallback>
                <p:oleObj name="Equation" r:id="rId15" imgW="1127858" imgH="5730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65928" y="11391080"/>
                        <a:ext cx="1127125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68068"/>
              </p:ext>
            </p:extLst>
          </p:nvPr>
        </p:nvGraphicFramePr>
        <p:xfrm>
          <a:off x="12379528" y="9262242"/>
          <a:ext cx="12620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17" imgW="1261981" imgH="634039" progId="Equation.DSMT4">
                  <p:embed/>
                </p:oleObj>
              </mc:Choice>
              <mc:Fallback>
                <p:oleObj name="Equation" r:id="rId17" imgW="1261981" imgH="634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379528" y="9262242"/>
                        <a:ext cx="1262063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04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  <p:bldP spid="3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1456849"/>
            <a:ext cx="9677400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Câu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hỏi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trắc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nghiệm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961732"/>
                <a:ext cx="14173200" cy="7511031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Câu 1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. Cho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i="1" dirty="0">
                    <a:latin typeface="Cambria Math" pitchFamily="18" charset="0"/>
                    <a:ea typeface="Cambria Math" pitchFamily="18" charset="0"/>
                  </a:rPr>
                  <a:t>y = f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400" i="1" dirty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đồ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thị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(C)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như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bên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Khẳng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định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nào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đây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err="1">
                    <a:latin typeface="Cambria Math" pitchFamily="18" charset="0"/>
                    <a:ea typeface="Cambria Math" pitchFamily="18" charset="0"/>
                  </a:rPr>
                  <a:t>sai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?</a:t>
                </a:r>
              </a:p>
              <a:p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 A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𝐷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hai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đại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đồ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thị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(C).</a:t>
                </a:r>
              </a:p>
              <a:p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 B</a:t>
                </a:r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−2;3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mbria Math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𝐷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các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         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đồ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thị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(C).</a:t>
                </a:r>
              </a:p>
              <a:p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 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</m:oMath>
                </a14:m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hai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đại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         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tiểu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i="1" dirty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400" i="1" dirty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).</a:t>
                </a:r>
              </a:p>
              <a:p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i="1" dirty="0"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400" i="1" dirty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đạt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đại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đạt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tiểu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hai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         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en-US" sz="44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61732"/>
                <a:ext cx="14173200" cy="7511031"/>
              </a:xfrm>
              <a:prstGeom prst="rect">
                <a:avLst/>
              </a:prstGeom>
              <a:blipFill rotWithShape="1">
                <a:blip r:embed="rId3"/>
                <a:stretch>
                  <a:fillRect l="-1118" t="-1055" r="-1075" b="-2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6600" y="2103179"/>
            <a:ext cx="9036759" cy="809378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Flowchart: Connector 6"/>
          <p:cNvSpPr/>
          <p:nvPr/>
        </p:nvSpPr>
        <p:spPr>
          <a:xfrm>
            <a:off x="944880" y="8633925"/>
            <a:ext cx="701684" cy="798490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4" name="Flowchart: Connector 9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8" name="Flowchart: Connector 9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02" name="Flowchart: Connector 10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06" name="Flowchart: Connector 10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10" name="Flowchart: Connector 10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14" name="Flowchart: Connector 11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18" name="Flowchart: Connector 11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22" name="Flowchart: Connector 12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26" name="Flowchart: Connector 12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30" name="Flowchart: Connector 12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3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34" name="Flowchart: Connector 13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3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38" name="Flowchart: Connector 13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42" name="Flowchart: Connector 14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14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46" name="Flowchart: Connector 14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14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50" name="Flowchart: Connector 14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54" name="Flowchart: Connector 15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Connector 15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15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58" name="Flowchart: Connector 15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15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62" name="Flowchart: Connector 16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66" name="Flowchart: Connector 16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nnector 16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16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70" name="Flowchart: Connector 16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74" name="Flowchart: Connector 17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600" b="1" dirty="0">
                  <a:solidFill>
                    <a:srgbClr val="FF0000"/>
                  </a:solidFill>
                </a:rPr>
                <a:t>HẾT GIỜ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7" name="Rounded Rectangle 176"/>
          <p:cNvSpPr/>
          <p:nvPr/>
        </p:nvSpPr>
        <p:spPr>
          <a:xfrm>
            <a:off x="10830051" y="11826979"/>
            <a:ext cx="2888978" cy="1205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25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9813" y="1402080"/>
            <a:ext cx="10897574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Câu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hỏi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trắc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nghiệm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9384" y="2531523"/>
                <a:ext cx="20410015" cy="59462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Câu 2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Cho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y = f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đạo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baseline="-250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Khẳng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định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nào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đây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sai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?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A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f 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đạt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baseline="-250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thì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=0</m:t>
                    </m:r>
                  </m:oMath>
                </a14:m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B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thì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baseline="-2500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0 </a:t>
                </a:r>
                <a:r>
                  <a:rPr lang="en-US" sz="4800" baseline="-2500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không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thì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baseline="-2500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0 </a:t>
                </a:r>
                <a:r>
                  <a:rPr lang="en-US" sz="4800" baseline="-2500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là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f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f 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đạt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baseline="-250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thì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tiếp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tuyến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đồ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thị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y = f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    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;</m:t>
                    </m:r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𝑓</m:t>
                    </m:r>
                    <m:r>
                      <a:rPr lang="en-US" sz="4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)) song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song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với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trục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hoành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84" y="2531523"/>
                <a:ext cx="20410015" cy="5946243"/>
              </a:xfrm>
              <a:prstGeom prst="rect">
                <a:avLst/>
              </a:prstGeom>
              <a:blipFill rotWithShape="1">
                <a:blip r:embed="rId3"/>
                <a:stretch>
                  <a:fillRect l="-896" b="-2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Connector 6"/>
          <p:cNvSpPr/>
          <p:nvPr/>
        </p:nvSpPr>
        <p:spPr>
          <a:xfrm>
            <a:off x="2321560" y="5622630"/>
            <a:ext cx="850004" cy="798490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2" name="Flowchart: Connector 1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6" name="Flowchart: Connector 1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0" name="Flowchart: Connector 1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4" name="Flowchart: Connector 2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8" name="Flowchart: Connector 2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2" name="Flowchart: Connector 3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6" name="Flowchart: Connector 3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0" name="Flowchart: Connector 3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4" name="Flowchart: Connector 4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8" name="Flowchart: Connector 4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2" name="Flowchart: Connector 5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6" name="Flowchart: Connector 5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0" name="Flowchart: Connector 5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4" name="Flowchart: Connector 6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8" name="Flowchart: Connector 6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2" name="Flowchart: Connector 7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6" name="Flowchart: Connector 7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0" name="Flowchart: Connector 7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4" name="Flowchart: Connector 8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8" name="Flowchart: Connector 8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2" name="Flowchart: Connector 9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600" b="1" dirty="0">
                  <a:solidFill>
                    <a:srgbClr val="FF0000"/>
                  </a:solidFill>
                </a:rPr>
                <a:t>HẾT GIỜ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10830051" y="11826979"/>
            <a:ext cx="2888978" cy="1205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321560" y="8477766"/>
                <a:ext cx="16652240" cy="2105192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Giải thích</a:t>
                </a:r>
                <a:r>
                  <a:rPr lang="en-US" sz="480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: Các khẳng định A, B, D đúng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Khẳng định C sai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có thể không đổi dấu khi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</m:oMath>
                </a14:m>
                <a:r>
                  <a:rPr lang="en-US" sz="480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60" y="8477766"/>
                <a:ext cx="16652240" cy="2105192"/>
              </a:xfrm>
              <a:prstGeom prst="rect">
                <a:avLst/>
              </a:prstGeom>
              <a:blipFill rotWithShape="1">
                <a:blip r:embed="rId4"/>
                <a:stretch>
                  <a:fillRect l="-1135" b="-7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9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7" grpId="0" animBg="1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" name="Flowchart: Connector 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" name="Flowchart: Connector 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3" name="Flowchart: Connector 1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7" name="Flowchart: Connector 1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1" name="Flowchart: Connector 2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5" name="Flowchart: Connector 2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9" name="Flowchart: Connector 2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3" name="Flowchart: Connector 3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7" name="Flowchart: Connector 3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1" name="Flowchart: Connector 4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5" name="Flowchart: Connector 4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9" name="Flowchart: Connector 4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3" name="Flowchart: Connector 5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7" name="Flowchart: Connector 5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1" name="Flowchart: Connector 6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5" name="Flowchart: Connector 6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9" name="Flowchart: Connector 6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3" name="Flowchart: Connector 7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7" name="Flowchart: Connector 7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1" name="Flowchart: Connector 8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5" name="Flowchart: Connector 8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600" b="1" dirty="0">
                  <a:solidFill>
                    <a:srgbClr val="FF0000"/>
                  </a:solidFill>
                </a:rPr>
                <a:t>HẾT GIỜ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10830051" y="11826979"/>
            <a:ext cx="2888978" cy="1205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459385" y="3152914"/>
                <a:ext cx="18741332" cy="2678426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latin typeface="Cambria Math" pitchFamily="18" charset="0"/>
                    <a:ea typeface="Cambria Math" pitchFamily="18" charset="0"/>
                  </a:rPr>
                  <a:t>Câu 3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bao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nhiêu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?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latin typeface="Cambria Math" pitchFamily="18" charset="0"/>
                    <a:ea typeface="Cambria Math" pitchFamily="18" charset="0"/>
                  </a:rPr>
                  <a:t>       A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. 0		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           </a:t>
                </a:r>
                <a:r>
                  <a:rPr lang="en-US" sz="4800" b="1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. 1</a:t>
                </a:r>
                <a:r>
                  <a:rPr lang="en-US" sz="4800" b="1" dirty="0">
                    <a:latin typeface="Cambria Math" pitchFamily="18" charset="0"/>
                    <a:ea typeface="Cambria Math" pitchFamily="18" charset="0"/>
                  </a:rPr>
                  <a:t>       	</a:t>
                </a:r>
                <a:r>
                  <a:rPr lang="en-US" sz="4800" b="1" dirty="0" smtClean="0">
                    <a:latin typeface="Cambria Math" pitchFamily="18" charset="0"/>
                    <a:ea typeface="Cambria Math" pitchFamily="18" charset="0"/>
                  </a:rPr>
                  <a:t>               C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. 2		</a:t>
                </a:r>
                <a:r>
                  <a:rPr lang="en-US" sz="4800" b="1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. 3</a:t>
                </a: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85" y="3152914"/>
                <a:ext cx="18741332" cy="2678426"/>
              </a:xfrm>
              <a:prstGeom prst="rect">
                <a:avLst/>
              </a:prstGeom>
              <a:blipFill rotWithShape="1">
                <a:blip r:embed="rId3"/>
                <a:stretch>
                  <a:fillRect l="-976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lowchart: Connector 89"/>
          <p:cNvSpPr/>
          <p:nvPr/>
        </p:nvSpPr>
        <p:spPr>
          <a:xfrm>
            <a:off x="2331720" y="4892554"/>
            <a:ext cx="850004" cy="798490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179813" y="1828800"/>
            <a:ext cx="10897574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Câu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hỏi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trắc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nghiệm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464465" y="7221031"/>
                <a:ext cx="20715138" cy="1629742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1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thích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 smtClean="0">
                    <a:latin typeface="Cambria Math" pitchFamily="18" charset="0"/>
                    <a:ea typeface="Cambria Math" pitchFamily="18" charset="0"/>
                  </a:rPr>
                  <a:t>đạo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 smtClean="0"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en-US" sz="4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4800" i="1" baseline="3000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&lt;0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  <a:ea typeface="Cambria Math" pitchFamily="18" charset="0"/>
                          </a:rPr>
                          <m:t>y</m:t>
                        </m:r>
                      </m:e>
                      <m:sup>
                        <m:r>
                          <a:rPr lang="en-US" sz="4800" b="0" i="0" smtClean="0">
                            <a:latin typeface="Cambria Math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kh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 đổ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i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d</m:t>
                    </m:r>
                    <m: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</m:oMath>
                </a14:m>
                <a:endParaRPr lang="en-US" sz="4800" baseline="30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65" y="7221031"/>
                <a:ext cx="20715138" cy="1629742"/>
              </a:xfrm>
              <a:prstGeom prst="rect">
                <a:avLst/>
              </a:prstGeom>
              <a:blipFill rotWithShape="1">
                <a:blip r:embed="rId4"/>
                <a:stretch>
                  <a:fillRect l="-883" b="-1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2999" y="1544101"/>
                <a:ext cx="19589079" cy="10747558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1" dirty="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Câu</a:t>
                </a: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4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Cho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y = f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liên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tục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trên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800" dirty="0" smtClean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bảng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thiên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như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sau</a:t>
                </a:r>
                <a:endParaRPr lang="en-US" sz="4800" dirty="0">
                  <a:solidFill>
                    <a:srgbClr val="0066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</a:t>
                </a:r>
              </a:p>
              <a:p>
                <a:pPr>
                  <a:lnSpc>
                    <a:spcPct val="130000"/>
                  </a:lnSpc>
                </a:pPr>
                <a:endParaRPr lang="en-US" sz="4800" b="1" dirty="0">
                  <a:solidFill>
                    <a:srgbClr val="0066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4800" b="1" dirty="0">
                  <a:solidFill>
                    <a:srgbClr val="0066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4800" b="1" dirty="0">
                  <a:solidFill>
                    <a:srgbClr val="0066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Khẳng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định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nào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sau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đây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đúng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?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đúng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một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giá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tiểu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bằng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giá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lớn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nhất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bằng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0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giá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trị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nhỏ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nhất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bằng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đạt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 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= 0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đạt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tiểu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tại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i="1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x </a:t>
                </a:r>
                <a:r>
                  <a:rPr lang="en-US" sz="4800" dirty="0">
                    <a:solidFill>
                      <a:srgbClr val="006600"/>
                    </a:solidFill>
                    <a:latin typeface="Cambria Math" pitchFamily="18" charset="0"/>
                    <a:ea typeface="Cambria Math" pitchFamily="18" charset="0"/>
                  </a:rPr>
                  <a:t>=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1544101"/>
                <a:ext cx="19589079" cy="10747558"/>
              </a:xfrm>
              <a:prstGeom prst="rect">
                <a:avLst/>
              </a:prstGeom>
              <a:blipFill>
                <a:blip r:embed="rId3"/>
                <a:stretch>
                  <a:fillRect l="-933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/>
          <p:nvPr/>
        </p:nvSpPr>
        <p:spPr>
          <a:xfrm>
            <a:off x="2057400" y="11246509"/>
            <a:ext cx="850004" cy="798490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2721" y="2743200"/>
            <a:ext cx="10656678" cy="4379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4" name="Flowchart: Connector 1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8" name="Flowchart: Connector 1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2" name="Flowchart: Connector 2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6" name="Flowchart: Connector 2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0" name="Flowchart: Connector 2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4" name="Flowchart: Connector 3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8" name="Flowchart: Connector 3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2" name="Flowchart: Connector 4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6" name="Flowchart: Connector 4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0" name="Flowchart: Connector 4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4" name="Flowchart: Connector 5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8" name="Flowchart: Connector 5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2" name="Flowchart: Connector 6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6" name="Flowchart: Connector 6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0" name="Flowchart: Connector 6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4" name="Flowchart: Connector 7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8" name="Flowchart: Connector 7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2" name="Flowchart: Connector 8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6" name="Flowchart: Connector 8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0" name="Flowchart: Connector 8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4" name="Flowchart: Connector 9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600" b="1" dirty="0">
                  <a:solidFill>
                    <a:srgbClr val="FF0000"/>
                  </a:solidFill>
                </a:rPr>
                <a:t>HẾT GIỜ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10896571" y="12158283"/>
            <a:ext cx="2888978" cy="1205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268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3352800"/>
                <a:ext cx="22098000" cy="2105192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Câu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5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Đồ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thị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hàm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+1</m:t>
                    </m:r>
                  </m:oMath>
                </a14:m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đại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(1;</a:t>
                </a:r>
                <a:r>
                  <a:rPr lang="en-US" sz="4800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).		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  <a:r>
                  <a:rPr lang="en-US" sz="4800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sz="4800" b="1" dirty="0">
                    <a:latin typeface="Cambria Math" pitchFamily="18" charset="0"/>
                    <a:ea typeface="Cambria Math" pitchFamily="18" charset="0"/>
                  </a:rPr>
                  <a:t>       		</a:t>
                </a:r>
                <a:r>
                  <a:rPr lang="en-US" sz="4800" b="1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1;3)	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     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(1;3)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352800"/>
                <a:ext cx="22098000" cy="2105192"/>
              </a:xfrm>
              <a:prstGeom prst="rect">
                <a:avLst/>
              </a:prstGeom>
              <a:blipFill>
                <a:blip r:embed="rId3"/>
                <a:stretch>
                  <a:fillRect l="-828" b="-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14396720" y="4527422"/>
            <a:ext cx="850004" cy="798490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9" name="Flowchart: Connector 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3" name="Flowchart: Connector 1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17" name="Flowchart: Connector 1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1" name="Flowchart: Connector 2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5" name="Flowchart: Connector 2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29" name="Flowchart: Connector 2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3" name="Flowchart: Connector 3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37" name="Flowchart: Connector 3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1" name="Flowchart: Connector 4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5" name="Flowchart: Connector 4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49" name="Flowchart: Connector 4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3" name="Flowchart: Connector 5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57" name="Flowchart: Connector 5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1" name="Flowchart: Connector 6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5" name="Flowchart: Connector 6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69" name="Flowchart: Connector 6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3" name="Flowchart: Connector 7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77" name="Flowchart: Connector 7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1" name="Flowchart: Connector 8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5" name="Flowchart: Connector 8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2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430317" y="9865663"/>
            <a:ext cx="3498574" cy="3498574"/>
            <a:chOff x="4982817" y="2981739"/>
            <a:chExt cx="1749287" cy="1749287"/>
          </a:xfrm>
        </p:grpSpPr>
        <p:sp>
          <p:nvSpPr>
            <p:cNvPr id="89" name="Flowchart: Connector 8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600" b="1" dirty="0">
                  <a:solidFill>
                    <a:srgbClr val="FF0000"/>
                  </a:solidFill>
                </a:rPr>
                <a:t>HẾT GIỜ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2" name="Rounded Rectangle 91"/>
          <p:cNvSpPr/>
          <p:nvPr/>
        </p:nvSpPr>
        <p:spPr>
          <a:xfrm>
            <a:off x="10830051" y="11826979"/>
            <a:ext cx="2888978" cy="1205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endParaRPr lang="en-US" sz="4000" dirty="0"/>
          </a:p>
        </p:txBody>
      </p:sp>
      <p:sp>
        <p:nvSpPr>
          <p:cNvPr id="93" name="Rectangle 92"/>
          <p:cNvSpPr/>
          <p:nvPr/>
        </p:nvSpPr>
        <p:spPr>
          <a:xfrm>
            <a:off x="6629400" y="1600200"/>
            <a:ext cx="10897574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Câu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hỏi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trắc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nghiệm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18920" y="5334000"/>
                <a:ext cx="20465628" cy="2105192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800" b="0" i="1" dirty="0" smtClean="0">
                    <a:latin typeface="Cambria Math"/>
                    <a:ea typeface="Cambria Math" pitchFamily="18" charset="0"/>
                  </a:rPr>
                  <a:t>                                                             </a:t>
                </a:r>
                <a:r>
                  <a:rPr lang="en-US" sz="4800" b="1" dirty="0" err="1" smtClean="0">
                    <a:solidFill>
                      <a:srgbClr val="C00000"/>
                    </a:solidFill>
                    <a:latin typeface="Cambria Math"/>
                    <a:ea typeface="Cambria Math" pitchFamily="18" charset="0"/>
                  </a:rPr>
                  <a:t>Giải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Cambria Math"/>
                    <a:ea typeface="Cambria Math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C00000"/>
                    </a:solidFill>
                    <a:latin typeface="Cambria Math"/>
                    <a:ea typeface="Cambria Math" pitchFamily="18" charset="0"/>
                  </a:rPr>
                  <a:t>thích</a:t>
                </a:r>
                <a:endParaRPr lang="en-US" sz="4800" b="1" dirty="0" smtClean="0">
                  <a:solidFill>
                    <a:srgbClr val="C00000"/>
                  </a:solidFill>
                  <a:latin typeface="Cambria Math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Cambria Math" pitchFamily="18" charset="0"/>
                          </a:rPr>
                          <m:t>3(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−1)⇒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′=0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ó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h𝑎𝑖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𝑛𝑔h𝑖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ệ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𝑝h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â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𝑛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𝑏𝑖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ệ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𝑡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=−1, 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20" y="5334000"/>
                <a:ext cx="20465628" cy="2105192"/>
              </a:xfrm>
              <a:prstGeom prst="rect">
                <a:avLst/>
              </a:prstGeom>
              <a:blipFill>
                <a:blip r:embed="rId4"/>
                <a:stretch>
                  <a:fillRect b="-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966" y="7450051"/>
            <a:ext cx="7174756" cy="3039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1600" y="10707486"/>
                <a:ext cx="8439426" cy="972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dirty="0" err="1" smtClean="0">
                    <a:latin typeface="Cambria Math" pitchFamily="18" charset="0"/>
                    <a:ea typeface="Cambria Math" pitchFamily="18" charset="0"/>
                  </a:rPr>
                  <a:t>Vậy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latin typeface="Cambria Math" pitchFamily="18" charset="0"/>
                    <a:ea typeface="Cambria Math" pitchFamily="18" charset="0"/>
                  </a:rPr>
                  <a:t>tọa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độ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cực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</a:rPr>
                  <a:t>đại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 smtClean="0"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1; 3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707486"/>
                <a:ext cx="8439426" cy="972574"/>
              </a:xfrm>
              <a:prstGeom prst="rect">
                <a:avLst/>
              </a:prstGeom>
              <a:blipFill>
                <a:blip r:embed="rId6"/>
                <a:stretch>
                  <a:fillRect l="-2890" t="-1250" r="-1951" b="-1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6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6629400" y="1600200"/>
            <a:ext cx="10897574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Bài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tập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về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</a:rPr>
              <a:t>nhà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371600" y="2892862"/>
                <a:ext cx="11125200" cy="475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 smtClean="0">
                    <a:latin typeface="Cambira Math"/>
                  </a:rPr>
                  <a:t>Tìm </a:t>
                </a:r>
                <a:r>
                  <a:rPr lang="en-US" sz="4400" dirty="0" err="1" smtClean="0">
                    <a:latin typeface="Cambira Math"/>
                  </a:rPr>
                  <a:t>cực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trị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của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các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hàm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số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sau</a:t>
                </a:r>
                <a:r>
                  <a:rPr lang="en-US" sz="4400" dirty="0" smtClean="0">
                    <a:latin typeface="Cambira Math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smtClean="0">
                    <a:latin typeface="Cambira Math"/>
                  </a:rPr>
                  <a:t>   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smtClean="0">
                    <a:latin typeface="Cambira Math"/>
                  </a:rPr>
                  <a:t>  b)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𝑦</m:t>
                    </m:r>
                    <m:r>
                      <a:rPr lang="en-US" sz="44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5</a:t>
                </a:r>
                <a:r>
                  <a:rPr lang="en-US" sz="4400" dirty="0">
                    <a:latin typeface="Cambira Math"/>
                  </a:rPr>
                  <a:t>    </a:t>
                </a:r>
                <a:endParaRPr lang="en-US" sz="4400" dirty="0" smtClean="0">
                  <a:latin typeface="Cambir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smtClean="0">
                    <a:latin typeface="Cambira Math"/>
                  </a:rPr>
                  <a:t>  c)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𝑦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Cambira Math"/>
                  </a:rPr>
                  <a:t>            </a:t>
                </a:r>
                <a:endParaRPr lang="en-US" sz="4400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92862"/>
                <a:ext cx="11125200" cy="4758034"/>
              </a:xfrm>
              <a:prstGeom prst="rect">
                <a:avLst/>
              </a:prstGeom>
              <a:blipFill>
                <a:blip r:embed="rId2"/>
                <a:stretch>
                  <a:fillRect l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6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53720" y="2402233"/>
            <a:ext cx="23567119" cy="4558096"/>
            <a:chOff x="-420714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420714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037576" y="1813560"/>
                <a:ext cx="12602224" cy="10518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Cho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m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s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/>
                      </a:rPr>
                      <m:t>ố 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</a:rPr>
                  <a:t>có</a:t>
                </a:r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</a:rPr>
                  <a:t>đồ</a:t>
                </a:r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</a:rPr>
                  <a:t>thị</a:t>
                </a:r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i="1" dirty="0">
                    <a:solidFill>
                      <a:srgbClr val="0070C0"/>
                    </a:solidFill>
                  </a:rPr>
                  <a:t>(C)</a:t>
                </a:r>
                <a:r>
                  <a:rPr lang="en-US" sz="4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76" y="1813560"/>
                <a:ext cx="12602224" cy="1051826"/>
              </a:xfrm>
              <a:prstGeom prst="rect">
                <a:avLst/>
              </a:prstGeom>
              <a:blipFill rotWithShape="1">
                <a:blip r:embed="rId3"/>
                <a:stretch>
                  <a:fillRect t="-581" b="-1104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1209040" y="8543020"/>
                <a:ext cx="16628752" cy="10518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olidFill>
                      <a:srgbClr val="006600"/>
                    </a:solidFill>
                  </a:rPr>
                  <a:t>Khi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đó</a:t>
                </a:r>
                <a:r>
                  <a:rPr lang="en-US" sz="4400" dirty="0">
                    <a:solidFill>
                      <a:srgbClr val="006600"/>
                    </a:solidFill>
                  </a:rPr>
                  <a:t>, ta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nói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hàm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số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đạt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cực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đại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6600"/>
                    </a:solidFill>
                  </a:rPr>
                  <a:t>tại</a:t>
                </a:r>
                <a:r>
                  <a:rPr lang="en-US" sz="4400" dirty="0">
                    <a:solidFill>
                      <a:srgbClr val="006600"/>
                    </a:solidFill>
                  </a:rPr>
                  <a:t> </a:t>
                </a:r>
                <a:r>
                  <a:rPr lang="en-US" sz="4400" i="1" dirty="0">
                    <a:solidFill>
                      <a:srgbClr val="006600"/>
                    </a:solidFill>
                  </a:rPr>
                  <a:t>x</a:t>
                </a:r>
                <a:r>
                  <a:rPr lang="en-US" sz="4400" baseline="-25000" dirty="0">
                    <a:solidFill>
                      <a:srgbClr val="006600"/>
                    </a:solidFill>
                  </a:rPr>
                  <a:t>0</a:t>
                </a:r>
                <a:r>
                  <a:rPr lang="en-US" sz="4400" dirty="0">
                    <a:solidFill>
                      <a:srgbClr val="006600"/>
                    </a:solidFill>
                  </a:rPr>
                  <a:t> = 1. 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40" y="8543020"/>
                <a:ext cx="16628752" cy="1051826"/>
              </a:xfrm>
              <a:prstGeom prst="rect">
                <a:avLst/>
              </a:prstGeom>
              <a:blipFill rotWithShape="1">
                <a:blip r:embed="rId4"/>
                <a:stretch>
                  <a:fillRect l="-1466" t="-578" r="-2309" b="-1098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49680" y="2805554"/>
            <a:ext cx="12954000" cy="313932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4400" dirty="0" err="1">
                <a:solidFill>
                  <a:srgbClr val="006600"/>
                </a:solidFill>
              </a:rPr>
              <a:t>Quan</a:t>
            </a:r>
            <a:r>
              <a:rPr lang="en-US" sz="4400" dirty="0">
                <a:solidFill>
                  <a:srgbClr val="006600"/>
                </a:solidFill>
              </a:rPr>
              <a:t> </a:t>
            </a:r>
            <a:r>
              <a:rPr lang="en-US" sz="4400" dirty="0" err="1">
                <a:solidFill>
                  <a:srgbClr val="006600"/>
                </a:solidFill>
              </a:rPr>
              <a:t>sát</a:t>
            </a:r>
            <a:r>
              <a:rPr lang="en-US" sz="4400" dirty="0">
                <a:solidFill>
                  <a:srgbClr val="006600"/>
                </a:solidFill>
              </a:rPr>
              <a:t> </a:t>
            </a:r>
            <a:r>
              <a:rPr lang="en-US" sz="4400" dirty="0" err="1">
                <a:solidFill>
                  <a:srgbClr val="006600"/>
                </a:solidFill>
              </a:rPr>
              <a:t>và</a:t>
            </a:r>
            <a:r>
              <a:rPr lang="en-US" sz="4400" dirty="0">
                <a:solidFill>
                  <a:srgbClr val="006600"/>
                </a:solidFill>
              </a:rPr>
              <a:t> </a:t>
            </a:r>
            <a:r>
              <a:rPr lang="en-US" sz="4400" dirty="0" err="1">
                <a:solidFill>
                  <a:srgbClr val="006600"/>
                </a:solidFill>
              </a:rPr>
              <a:t>chỉ</a:t>
            </a:r>
            <a:r>
              <a:rPr lang="en-US" sz="4400" dirty="0">
                <a:solidFill>
                  <a:srgbClr val="006600"/>
                </a:solidFill>
              </a:rPr>
              <a:t> </a:t>
            </a:r>
            <a:r>
              <a:rPr lang="en-US" sz="4400" dirty="0" err="1">
                <a:solidFill>
                  <a:srgbClr val="006600"/>
                </a:solidFill>
              </a:rPr>
              <a:t>ra</a:t>
            </a:r>
            <a:r>
              <a:rPr lang="en-US" sz="4400" dirty="0">
                <a:solidFill>
                  <a:srgbClr val="006600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+)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Đ</a:t>
            </a:r>
            <a:r>
              <a:rPr lang="en-US" sz="4400" dirty="0" err="1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iểm</a:t>
            </a:r>
            <a:r>
              <a:rPr lang="en-US" sz="4400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cao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nhất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của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đồ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thị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(C)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trên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0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khoảng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(0; 2).</a:t>
            </a:r>
          </a:p>
          <a:p>
            <a:pPr lvl="0">
              <a:lnSpc>
                <a:spcPct val="150000"/>
              </a:lnSpc>
            </a:pP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+)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Điểm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thấp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nhất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của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đồ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thị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(C)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trên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khoảng</a:t>
            </a:r>
            <a:r>
              <a:rPr lang="en-US" sz="4400" dirty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 (2; 4).</a:t>
            </a:r>
            <a:endParaRPr lang="en-US" sz="4000" dirty="0">
              <a:solidFill>
                <a:srgbClr val="006600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3800" y="10007600"/>
                <a:ext cx="226517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Cambria" pitchFamily="18" charset="0"/>
                  </a:rPr>
                  <a:t>Điểm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là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điểm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thấp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nhất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của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đồ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thị</a:t>
                </a:r>
                <a:r>
                  <a:rPr lang="en-US" sz="4400" dirty="0" smtClean="0">
                    <a:latin typeface="Cambria" pitchFamily="18" charset="0"/>
                  </a:rPr>
                  <a:t> (C) </a:t>
                </a:r>
                <a:r>
                  <a:rPr lang="en-US" sz="4400" err="1" smtClean="0">
                    <a:solidFill>
                      <a:srgbClr val="FF0000"/>
                    </a:solidFill>
                    <a:latin typeface="Cambria" pitchFamily="18" charset="0"/>
                  </a:rPr>
                  <a:t>trên</a:t>
                </a:r>
                <a:r>
                  <a:rPr lang="en-US" sz="4400" smtClean="0">
                    <a:solidFill>
                      <a:srgbClr val="FF0000"/>
                    </a:solidFill>
                    <a:latin typeface="Cambria" pitchFamily="18" charset="0"/>
                  </a:rPr>
                  <a:t> (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2; </a:t>
                </a:r>
                <a:r>
                  <a:rPr lang="en-US" sz="4400" dirty="0">
                    <a:solidFill>
                      <a:srgbClr val="FF0000"/>
                    </a:solidFill>
                    <a:latin typeface="Cambria" pitchFamily="18" charset="0"/>
                  </a:rPr>
                  <a:t>4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)</a:t>
                </a:r>
                <a:r>
                  <a:rPr lang="en-US" sz="4400" dirty="0" smtClean="0">
                    <a:latin typeface="Cambria" pitchFamily="18" charset="0"/>
                  </a:rPr>
                  <a:t>, </a:t>
                </a:r>
                <a:r>
                  <a:rPr lang="en-US" sz="4400" smtClean="0">
                    <a:latin typeface="Cambria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∈(2;4)\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10007600"/>
                <a:ext cx="2265172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103" t="-17460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2528" y="11201400"/>
                <a:ext cx="1736027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Khi </a:t>
                </a:r>
                <a:r>
                  <a:rPr lang="en-US" sz="4400" dirty="0" err="1" smtClean="0">
                    <a:solidFill>
                      <a:srgbClr val="008000"/>
                    </a:solidFill>
                    <a:latin typeface="Cambria" pitchFamily="18" charset="0"/>
                  </a:rPr>
                  <a:t>đó</a:t>
                </a:r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, ta </a:t>
                </a:r>
                <a:r>
                  <a:rPr lang="en-US" sz="4400" dirty="0" err="1" smtClean="0">
                    <a:solidFill>
                      <a:srgbClr val="008000"/>
                    </a:solidFill>
                    <a:latin typeface="Cambria" pitchFamily="18" charset="0"/>
                  </a:rPr>
                  <a:t>nói</a:t>
                </a:r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8000"/>
                    </a:solidFill>
                    <a:latin typeface="Cambria" pitchFamily="18" charset="0"/>
                  </a:rPr>
                  <a:t>hàm</a:t>
                </a:r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8000"/>
                    </a:solidFill>
                    <a:latin typeface="Cambria" pitchFamily="18" charset="0"/>
                  </a:rPr>
                  <a:t>số</a:t>
                </a:r>
                <a:r>
                  <a:rPr lang="en-US" sz="4400" dirty="0">
                    <a:solidFill>
                      <a:srgbClr val="008000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+3</m:t>
                    </m:r>
                    <m:r>
                      <a:rPr lang="en-US" sz="4400" i="1">
                        <a:solidFill>
                          <a:srgbClr val="008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8000"/>
                    </a:solidFill>
                    <a:latin typeface="Cambria" pitchFamily="18" charset="0"/>
                  </a:rPr>
                  <a:t>đạt</a:t>
                </a:r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cực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tiểu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8000"/>
                    </a:solidFill>
                    <a:latin typeface="Cambria" pitchFamily="18" charset="0"/>
                  </a:rPr>
                  <a:t>tại</a:t>
                </a:r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 </a:t>
                </a:r>
                <a:r>
                  <a:rPr lang="en-US" sz="4400" i="1" dirty="0" smtClean="0">
                    <a:solidFill>
                      <a:srgbClr val="008000"/>
                    </a:solidFill>
                    <a:latin typeface="Cambria" pitchFamily="18" charset="0"/>
                  </a:rPr>
                  <a:t>x</a:t>
                </a:r>
                <a:r>
                  <a:rPr lang="en-US" sz="4400" baseline="-25000" dirty="0" smtClean="0">
                    <a:solidFill>
                      <a:srgbClr val="008000"/>
                    </a:solidFill>
                    <a:latin typeface="Cambria" pitchFamily="18" charset="0"/>
                  </a:rPr>
                  <a:t>0</a:t>
                </a:r>
                <a:r>
                  <a:rPr lang="en-US" sz="4400" dirty="0" smtClean="0">
                    <a:solidFill>
                      <a:srgbClr val="008000"/>
                    </a:solidFill>
                    <a:latin typeface="Cambria" pitchFamily="18" charset="0"/>
                  </a:rPr>
                  <a:t> = 3. </a:t>
                </a:r>
                <a:endParaRPr lang="en-US" sz="4400" dirty="0">
                  <a:solidFill>
                    <a:srgbClr val="0080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28" y="11201400"/>
                <a:ext cx="17360272" cy="1070358"/>
              </a:xfrm>
              <a:prstGeom prst="rect">
                <a:avLst/>
              </a:prstGeom>
              <a:blipFill>
                <a:blip r:embed="rId7"/>
                <a:stretch>
                  <a:fillRect l="-1404" t="-571" b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9360" y="6248400"/>
                <a:ext cx="13721080" cy="17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Cambria" pitchFamily="18" charset="0"/>
                  </a:rPr>
                  <a:t>Điểm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là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err="1" smtClean="0">
                    <a:latin typeface="Cambria" pitchFamily="18" charset="0"/>
                  </a:rPr>
                  <a:t>điểm</a:t>
                </a:r>
                <a:r>
                  <a:rPr lang="en-US" sz="4400" smtClean="0">
                    <a:latin typeface="Cambria" pitchFamily="18" charset="0"/>
                  </a:rPr>
                  <a:t> </a:t>
                </a:r>
                <a:r>
                  <a:rPr lang="en-US" sz="4400" smtClean="0">
                    <a:solidFill>
                      <a:srgbClr val="FF0000"/>
                    </a:solidFill>
                    <a:latin typeface="Cambria" pitchFamily="18" charset="0"/>
                  </a:rPr>
                  <a:t>cao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nhất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của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đồ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thị</a:t>
                </a:r>
                <a:r>
                  <a:rPr lang="en-US" sz="4400" dirty="0" smtClean="0">
                    <a:latin typeface="Cambria" pitchFamily="18" charset="0"/>
                  </a:rPr>
                  <a:t> (C)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trên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err="1" smtClean="0">
                    <a:solidFill>
                      <a:srgbClr val="FF0000"/>
                    </a:solidFill>
                    <a:latin typeface="Cambria" pitchFamily="18" charset="0"/>
                  </a:rPr>
                  <a:t>khoảng</a:t>
                </a:r>
                <a:r>
                  <a:rPr lang="en-US" sz="4400" smtClean="0">
                    <a:solidFill>
                      <a:srgbClr val="FF0000"/>
                    </a:solidFill>
                    <a:latin typeface="Cambria" pitchFamily="18" charset="0"/>
                  </a:rPr>
                  <a:t> (0; 2)</a:t>
                </a:r>
                <a:r>
                  <a:rPr lang="en-US" sz="4400" smtClean="0">
                    <a:latin typeface="Cambria" pitchFamily="18" charset="0"/>
                  </a:rPr>
                  <a:t>, Do đó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∈(0;2)\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0" y="6248400"/>
                <a:ext cx="13721080" cy="1782796"/>
              </a:xfrm>
              <a:prstGeom prst="rect">
                <a:avLst/>
              </a:prstGeom>
              <a:blipFill rotWithShape="1">
                <a:blip r:embed="rId8"/>
                <a:stretch>
                  <a:fillRect l="-1821" r="-1244" b="-147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00" y="1731000"/>
            <a:ext cx="8153400" cy="6650999"/>
            <a:chOff x="15240000" y="1731000"/>
            <a:chExt cx="8153400" cy="665099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40000" y="1731000"/>
              <a:ext cx="8153400" cy="6650999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17983200" y="4114800"/>
              <a:ext cx="0" cy="28956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4" grpId="0"/>
      <p:bldP spid="71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9" y="1828800"/>
            <a:ext cx="12114296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863201"/>
            <a:ext cx="833313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145F82"/>
                </a:solidFill>
              </a:rPr>
              <a:t>1</a:t>
            </a:r>
            <a:r>
              <a:rPr lang="fr-FR" sz="4400" b="1">
                <a:solidFill>
                  <a:srgbClr val="145F82"/>
                </a:solidFill>
              </a:rPr>
              <a:t>. </a:t>
            </a:r>
            <a:r>
              <a:rPr lang="fr-FR" sz="4400" b="1" u="sng">
                <a:solidFill>
                  <a:srgbClr val="145F82"/>
                </a:solidFill>
                <a:latin typeface="VNI-Times" pitchFamily="2" charset="0"/>
              </a:rPr>
              <a:t>Khaùi nieäm cöïc trò cuûa haøm soá</a:t>
            </a:r>
            <a:r>
              <a:rPr lang="fr-FR" sz="4400" b="1" u="sng">
                <a:latin typeface="VNI-Times" pitchFamily="2" charset="0"/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757680" y="3780171"/>
            <a:ext cx="3238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i="1" u="sng" dirty="0" err="1">
                <a:latin typeface="VNI-Times" pitchFamily="2" charset="0"/>
              </a:rPr>
              <a:t>Ñònh</a:t>
            </a:r>
            <a:r>
              <a:rPr lang="en-US" sz="4400" b="1" i="1" u="sng" dirty="0">
                <a:latin typeface="VNI-Times" pitchFamily="2" charset="0"/>
              </a:rPr>
              <a:t> </a:t>
            </a:r>
            <a:r>
              <a:rPr lang="en-US" sz="4400" b="1" i="1" u="sng" dirty="0" err="1">
                <a:latin typeface="VNI-Times" pitchFamily="2" charset="0"/>
              </a:rPr>
              <a:t>nghóa</a:t>
            </a:r>
            <a:r>
              <a:rPr lang="en-US" sz="4400" b="1" i="1" u="sng" dirty="0">
                <a:latin typeface="VNI-Times" pitchFamily="2" charset="0"/>
              </a:rPr>
              <a:t> :</a:t>
            </a:r>
            <a:r>
              <a:rPr lang="en-US" sz="4400" dirty="0">
                <a:latin typeface="VNI-Times" pitchFamily="2" charset="0"/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737360" y="4638986"/>
            <a:ext cx="12268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 err="1">
                <a:latin typeface="VNI-Times" pitchFamily="2" charset="0"/>
              </a:rPr>
              <a:t>Giaû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söû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haøm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soá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smtClean="0">
                <a:latin typeface="VNI-Times" pitchFamily="2" charset="0"/>
              </a:rPr>
              <a:t> </a:t>
            </a:r>
            <a:r>
              <a:rPr lang="en-US" sz="4400" i="1" dirty="0" smtClean="0">
                <a:latin typeface="VNI-Times" pitchFamily="2" charset="0"/>
              </a:rPr>
              <a:t>f</a:t>
            </a:r>
            <a:r>
              <a:rPr lang="en-US" sz="4400" dirty="0" smtClean="0">
                <a:latin typeface="VNI-Times" pitchFamily="2" charset="0"/>
              </a:rPr>
              <a:t>  </a:t>
            </a:r>
            <a:r>
              <a:rPr lang="en-US" sz="4400" dirty="0" err="1" smtClean="0">
                <a:latin typeface="VNI-Times" pitchFamily="2" charset="0"/>
              </a:rPr>
              <a:t>xaùc</a:t>
            </a:r>
            <a:r>
              <a:rPr lang="en-US" sz="4400" dirty="0" smtClean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ñònh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treân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taäp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hôïp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i="1" dirty="0">
                <a:latin typeface="VNI-Times" pitchFamily="2" charset="0"/>
              </a:rPr>
              <a:t>D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smtClean="0">
                <a:latin typeface="VNI-Times" pitchFamily="2" charset="0"/>
              </a:rPr>
              <a:t> </a:t>
            </a:r>
            <a:r>
              <a:rPr lang="en-US" sz="4400" dirty="0" err="1" smtClean="0">
                <a:latin typeface="VNI-Times" pitchFamily="2" charset="0"/>
              </a:rPr>
              <a:t>vaø</a:t>
            </a:r>
            <a:r>
              <a:rPr lang="en-US" sz="4400" dirty="0" smtClean="0">
                <a:latin typeface="VNI-Times" pitchFamily="2" charset="0"/>
              </a:rPr>
              <a:t> </a:t>
            </a:r>
            <a:endParaRPr lang="en-US" sz="4400" dirty="0">
              <a:latin typeface="VNI-Times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C30C76-1211-43DB-85F5-CEED1B9286ED}"/>
              </a:ext>
            </a:extLst>
          </p:cNvPr>
          <p:cNvSpPr/>
          <p:nvPr/>
        </p:nvSpPr>
        <p:spPr>
          <a:xfrm>
            <a:off x="1777780" y="10657804"/>
            <a:ext cx="20924740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 dirty="0">
                <a:solidFill>
                  <a:srgbClr val="000000"/>
                </a:solidFill>
                <a:latin typeface="VNI-Times" pitchFamily="2" charset="0"/>
              </a:rPr>
              <a:t>c)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ñaïi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vaø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tieåu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ñöôïc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goïi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chung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laø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Giaù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ñaïi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vaø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giaù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tieåu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ñöôïc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goïi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chung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laø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Neáu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VNI-Times" pitchFamily="2" charset="0"/>
              </a:rPr>
              <a:t>x</a:t>
            </a:r>
            <a:r>
              <a:rPr lang="en-US" sz="4400" i="1" baseline="-25000" dirty="0">
                <a:solidFill>
                  <a:srgbClr val="000000"/>
                </a:solidFill>
                <a:latin typeface="VNI-Times" pitchFamily="2" charset="0"/>
              </a:rPr>
              <a:t>0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laø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moät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cuûa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haøm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soá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i="1" dirty="0" smtClean="0">
                <a:solidFill>
                  <a:srgbClr val="000000"/>
                </a:solidFill>
                <a:latin typeface="VNI-Times" pitchFamily="2" charset="0"/>
              </a:rPr>
              <a:t>f 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thì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noùi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raèng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haøm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soá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i="1" dirty="0" smtClean="0">
                <a:solidFill>
                  <a:srgbClr val="000000"/>
                </a:solidFill>
                <a:latin typeface="VNI-Times" pitchFamily="2" charset="0"/>
              </a:rPr>
              <a:t>f 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ñaït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taïi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i="1" dirty="0" smtClean="0">
                <a:solidFill>
                  <a:srgbClr val="000000"/>
                </a:solidFill>
                <a:latin typeface="VNI-Times" pitchFamily="2" charset="0"/>
              </a:rPr>
              <a:t>x</a:t>
            </a:r>
            <a:r>
              <a:rPr lang="en-US" sz="4400" i="1" baseline="-25000" dirty="0" smtClean="0">
                <a:solidFill>
                  <a:srgbClr val="000000"/>
                </a:solidFill>
                <a:latin typeface="VNI-Times" pitchFamily="2" charset="0"/>
              </a:rPr>
              <a:t>0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.</a:t>
            </a:r>
            <a:endParaRPr lang="en-US" sz="4400" i="1" baseline="-25000" dirty="0">
              <a:solidFill>
                <a:srgbClr val="000000"/>
              </a:solidFill>
              <a:latin typeface="VNI-Times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80394"/>
              </p:ext>
            </p:extLst>
          </p:nvPr>
        </p:nvGraphicFramePr>
        <p:xfrm>
          <a:off x="12308840" y="4675769"/>
          <a:ext cx="1600200" cy="82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08840" y="4675769"/>
                        <a:ext cx="1600200" cy="82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706660" y="5498730"/>
            <a:ext cx="21077140" cy="2462213"/>
            <a:chOff x="1706660" y="5498730"/>
            <a:chExt cx="21077140" cy="2462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F3F369D-F8DD-4F7D-B143-F5BAD7C457DF}"/>
                    </a:ext>
                  </a:extLst>
                </p:cNvPr>
                <p:cNvSpPr/>
                <p:nvPr/>
              </p:nvSpPr>
              <p:spPr>
                <a:xfrm>
                  <a:off x="1706660" y="5498730"/>
                  <a:ext cx="21077140" cy="2462213"/>
                </a:xfrm>
                <a:prstGeom prst="rect">
                  <a:avLst/>
                </a:prstGeom>
                <a:noFill/>
                <a:ln w="57150" cmpd="dbl"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4400" i="1" dirty="0">
                      <a:solidFill>
                        <a:srgbClr val="000000"/>
                      </a:solidFill>
                      <a:latin typeface="VNI-Times" pitchFamily="2" charset="0"/>
                    </a:rPr>
                    <a:t>a)  x</a:t>
                  </a:r>
                  <a:r>
                    <a:rPr lang="en-US" sz="4400" i="1" baseline="-25000" dirty="0">
                      <a:solidFill>
                        <a:srgbClr val="000000"/>
                      </a:solidFill>
                      <a:latin typeface="VNI-Times" pitchFamily="2" charset="0"/>
                    </a:rPr>
                    <a:t>0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ñöôïc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goïi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laø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moät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ñieåm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cöïc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ñaïi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cuûa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haøm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soá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i="1" dirty="0">
                      <a:solidFill>
                        <a:srgbClr val="000000"/>
                      </a:solidFill>
                      <a:latin typeface="VNI-Times" pitchFamily="2" charset="0"/>
                    </a:rPr>
                    <a:t>f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 smtClean="0">
                      <a:solidFill>
                        <a:srgbClr val="000000"/>
                      </a:solidFill>
                      <a:latin typeface="VNI-Times" pitchFamily="2" charset="0"/>
                    </a:rPr>
                    <a:t>neáu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toàn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taïi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moät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khoaûng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(</a:t>
                  </a:r>
                  <a:r>
                    <a:rPr lang="en-US" sz="4400" i="1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a;b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)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chöùa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ñieåm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i="1" dirty="0">
                      <a:solidFill>
                        <a:srgbClr val="000000"/>
                      </a:solidFill>
                      <a:latin typeface="VNI-Times" pitchFamily="2" charset="0"/>
                    </a:rPr>
                    <a:t>x</a:t>
                  </a:r>
                  <a:r>
                    <a:rPr lang="en-US" sz="4400" i="1" baseline="-25000" dirty="0">
                      <a:solidFill>
                        <a:srgbClr val="000000"/>
                      </a:solidFill>
                      <a:latin typeface="VNI-Times" pitchFamily="2" charset="0"/>
                    </a:rPr>
                    <a:t>0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 smtClean="0">
                      <a:solidFill>
                        <a:srgbClr val="000000"/>
                      </a:solidFill>
                      <a:latin typeface="VNI-Times" pitchFamily="2" charset="0"/>
                    </a:rPr>
                    <a:t>sao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cho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                   </a:t>
                  </a:r>
                  <a:r>
                    <a:rPr lang="en-US" sz="4400" dirty="0" err="1" smtClean="0">
                      <a:solidFill>
                        <a:srgbClr val="000000"/>
                      </a:solidFill>
                      <a:latin typeface="VNI-Times" pitchFamily="2" charset="0"/>
                    </a:rPr>
                    <a:t>vaø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                       </a:t>
                  </a:r>
                  <a:r>
                    <a:rPr lang="en-US" sz="4400" dirty="0" err="1" smtClean="0">
                      <a:solidFill>
                        <a:srgbClr val="000000"/>
                      </a:solidFill>
                      <a:latin typeface="VNI-Times" pitchFamily="2" charset="0"/>
                    </a:rPr>
                    <a:t>vôùi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moïi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                        . </a:t>
                  </a:r>
                  <a:endParaRPr lang="en-US" sz="4400" dirty="0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     </a:t>
                  </a:r>
                  <a:r>
                    <a:rPr lang="en-US" sz="4400" dirty="0" err="1" smtClean="0">
                      <a:solidFill>
                        <a:srgbClr val="000000"/>
                      </a:solidFill>
                      <a:latin typeface="VNI-Times" pitchFamily="2" charset="0"/>
                    </a:rPr>
                    <a:t>Khi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ñoù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i="1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f(x</a:t>
                  </a:r>
                  <a:r>
                    <a:rPr lang="en-US" sz="4400" i="1" baseline="-250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0</a:t>
                  </a:r>
                  <a:r>
                    <a:rPr lang="en-US" sz="4400" i="1" dirty="0">
                      <a:solidFill>
                        <a:srgbClr val="000000"/>
                      </a:solidFill>
                      <a:latin typeface="VNI-Times" pitchFamily="2" charset="0"/>
                    </a:rPr>
                    <a:t>)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ñöôïc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goïi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laø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giaù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trò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cöïc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ñaïi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cuûa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haøm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VNI-Times" pitchFamily="2" charset="0"/>
                    </a:rPr>
                    <a:t>soá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4400" i="1" dirty="0" smtClean="0">
                      <a:solidFill>
                        <a:srgbClr val="000000"/>
                      </a:solidFill>
                      <a:latin typeface="VNI-Times" pitchFamily="2" charset="0"/>
                    </a:rPr>
                    <a:t>f .</a:t>
                  </a:r>
                  <a:endParaRPr lang="en-US" sz="4400" i="1" dirty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F3F369D-F8DD-4F7D-B143-F5BAD7C457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660" y="5498730"/>
                  <a:ext cx="21077140" cy="2462213"/>
                </a:xfrm>
                <a:prstGeom prst="rect">
                  <a:avLst/>
                </a:prstGeom>
                <a:blipFill>
                  <a:blip r:embed="rId6"/>
                  <a:stretch>
                    <a:fillRect l="-1186" t="-4950" b="-10891"/>
                  </a:stretch>
                </a:blipFill>
                <a:ln w="57150" cmpd="dbl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67397344"/>
                    </p:ext>
                  </p:extLst>
                </p:nvPr>
              </p:nvGraphicFramePr>
              <p:xfrm>
                <a:off x="9144001" y="6187440"/>
                <a:ext cx="3047999" cy="87085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81" name="Equation" r:id="rId7" imgW="888840" imgH="253800" progId="Equation.DSMT4">
                        <p:embed/>
                      </p:oleObj>
                    </mc:Choice>
                    <mc:Fallback>
                      <p:oleObj name="Equation" r:id="rId7" imgW="888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44001" y="6187440"/>
                              <a:ext cx="3047999" cy="87085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67397344"/>
                    </p:ext>
                  </p:extLst>
                </p:nvPr>
              </p:nvGraphicFramePr>
              <p:xfrm>
                <a:off x="9144001" y="6187440"/>
                <a:ext cx="3047999" cy="87085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67" name="Equation" r:id="rId9" imgW="888840" imgH="253800" progId="Equation.DSMT4">
                        <p:embed/>
                      </p:oleObj>
                    </mc:Choice>
                    <mc:Fallback>
                      <p:oleObj name="Equation" r:id="rId9" imgW="888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44001" y="6187440"/>
                              <a:ext cx="3047999" cy="87085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3154519"/>
                    </p:ext>
                  </p:extLst>
                </p:nvPr>
              </p:nvGraphicFramePr>
              <p:xfrm>
                <a:off x="5867400" y="6160222"/>
                <a:ext cx="2372776" cy="895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82" name="Equation" r:id="rId11" imgW="672840" imgH="253800" progId="Equation.DSMT4">
                        <p:embed/>
                      </p:oleObj>
                    </mc:Choice>
                    <mc:Fallback>
                      <p:oleObj name="Equation" r:id="rId11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867400" y="6160222"/>
                              <a:ext cx="2372776" cy="8953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3154519"/>
                    </p:ext>
                  </p:extLst>
                </p:nvPr>
              </p:nvGraphicFramePr>
              <p:xfrm>
                <a:off x="5867400" y="6160222"/>
                <a:ext cx="2372776" cy="8953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68" name="Equation" r:id="rId13" imgW="672840" imgH="253800" progId="Equation.DSMT4">
                        <p:embed/>
                      </p:oleObj>
                    </mc:Choice>
                    <mc:Fallback>
                      <p:oleObj name="Equation" r:id="rId13" imgW="67284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867400" y="6160222"/>
                              <a:ext cx="2372776" cy="8953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6980969"/>
                    </p:ext>
                  </p:extLst>
                </p:nvPr>
              </p:nvGraphicFramePr>
              <p:xfrm>
                <a:off x="14391639" y="6169439"/>
                <a:ext cx="3362961" cy="89678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83" name="Equation" r:id="rId15" imgW="952200" imgH="253800" progId="Equation.DSMT4">
                        <p:embed/>
                      </p:oleObj>
                    </mc:Choice>
                    <mc:Fallback>
                      <p:oleObj name="Equation" r:id="rId15" imgW="95220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391639" y="6169439"/>
                              <a:ext cx="3362961" cy="89678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36980969"/>
                    </p:ext>
                  </p:extLst>
                </p:nvPr>
              </p:nvGraphicFramePr>
              <p:xfrm>
                <a:off x="14391639" y="6169439"/>
                <a:ext cx="3362961" cy="89678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369" name="Equation" r:id="rId17" imgW="952200" imgH="253800" progId="Equation.DSMT4">
                        <p:embed/>
                      </p:oleObj>
                    </mc:Choice>
                    <mc:Fallback>
                      <p:oleObj name="Equation" r:id="rId17" imgW="95220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391639" y="6169439"/>
                              <a:ext cx="3362961" cy="89678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889540" y="8093991"/>
            <a:ext cx="21000940" cy="2462213"/>
            <a:chOff x="1889540" y="8093991"/>
            <a:chExt cx="21000940" cy="246221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E8F26EE-9529-4ADB-AEB8-52EBD5135EB6}"/>
                </a:ext>
              </a:extLst>
            </p:cNvPr>
            <p:cNvSpPr/>
            <p:nvPr/>
          </p:nvSpPr>
          <p:spPr>
            <a:xfrm>
              <a:off x="1889540" y="8093991"/>
              <a:ext cx="21000940" cy="2462213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742950" indent="-742950">
                <a:spcBef>
                  <a:spcPct val="50000"/>
                </a:spcBef>
                <a:buAutoNum type="alphaLcParenR" startAt="2"/>
              </a:pPr>
              <a:r>
                <a:rPr lang="en-US" sz="4400" i="1" dirty="0" smtClean="0">
                  <a:solidFill>
                    <a:srgbClr val="000000"/>
                  </a:solidFill>
                  <a:latin typeface="VNI-Times" pitchFamily="2" charset="0"/>
                </a:rPr>
                <a:t>x</a:t>
              </a:r>
              <a:r>
                <a:rPr lang="en-US" sz="4400" i="1" baseline="-25000" dirty="0" smtClean="0">
                  <a:solidFill>
                    <a:srgbClr val="000000"/>
                  </a:solidFill>
                  <a:latin typeface="VNI-Times" pitchFamily="2" charset="0"/>
                </a:rPr>
                <a:t>0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ñöôïc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goïi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laø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moät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ñieåm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cöïc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tieåu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cuûa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haøm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soá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i="1" dirty="0">
                  <a:solidFill>
                    <a:srgbClr val="000000"/>
                  </a:solidFill>
                  <a:latin typeface="VNI-Times" pitchFamily="2" charset="0"/>
                </a:rPr>
                <a:t>f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 smtClean="0">
                  <a:solidFill>
                    <a:srgbClr val="000000"/>
                  </a:solidFill>
                  <a:latin typeface="VNI-Times" pitchFamily="2" charset="0"/>
                </a:rPr>
                <a:t>neáu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toàn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taïi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moät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khoaûng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i="1" dirty="0">
                  <a:solidFill>
                    <a:srgbClr val="000000"/>
                  </a:solidFill>
                  <a:latin typeface="VNI-Times" pitchFamily="2" charset="0"/>
                </a:rPr>
                <a:t>(</a:t>
              </a:r>
              <a:r>
                <a:rPr lang="en-US" sz="4400" i="1" dirty="0" err="1">
                  <a:solidFill>
                    <a:srgbClr val="000000"/>
                  </a:solidFill>
                  <a:latin typeface="VNI-Times" pitchFamily="2" charset="0"/>
                </a:rPr>
                <a:t>a;b</a:t>
              </a:r>
              <a:r>
                <a:rPr lang="en-US" sz="4400" i="1" dirty="0">
                  <a:solidFill>
                    <a:srgbClr val="000000"/>
                  </a:solidFill>
                  <a:latin typeface="VNI-Times" pitchFamily="2" charset="0"/>
                </a:rPr>
                <a:t>)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chöùa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ñieåm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i="1" dirty="0">
                  <a:solidFill>
                    <a:srgbClr val="000000"/>
                  </a:solidFill>
                  <a:latin typeface="VNI-Times" pitchFamily="2" charset="0"/>
                </a:rPr>
                <a:t>x</a:t>
              </a:r>
              <a:r>
                <a:rPr lang="en-US" sz="4400" i="1" baseline="-25000" dirty="0">
                  <a:solidFill>
                    <a:srgbClr val="000000"/>
                  </a:solidFill>
                  <a:latin typeface="VNI-Times" pitchFamily="2" charset="0"/>
                </a:rPr>
                <a:t>0</a:t>
              </a:r>
              <a:r>
                <a:rPr lang="en-US" sz="4400" i="1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i="1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 smtClean="0">
                  <a:solidFill>
                    <a:srgbClr val="000000"/>
                  </a:solidFill>
                  <a:latin typeface="VNI-Times" pitchFamily="2" charset="0"/>
                </a:rPr>
                <a:t>sao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cho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                 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 smtClean="0">
                  <a:solidFill>
                    <a:srgbClr val="000000"/>
                  </a:solidFill>
                  <a:latin typeface="VNI-Times" pitchFamily="2" charset="0"/>
                </a:rPr>
                <a:t>vaø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                      </a:t>
              </a:r>
              <a:r>
                <a:rPr lang="en-US" sz="4400" dirty="0" err="1" smtClean="0">
                  <a:solidFill>
                    <a:srgbClr val="000000"/>
                  </a:solidFill>
                  <a:latin typeface="VNI-Times" pitchFamily="2" charset="0"/>
                </a:rPr>
                <a:t>vôùi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moïi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                        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>
                <a:spcBef>
                  <a:spcPct val="5000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   </a:t>
              </a:r>
              <a:r>
                <a:rPr lang="en-US" sz="4400" dirty="0" err="1" smtClean="0">
                  <a:solidFill>
                    <a:srgbClr val="000000"/>
                  </a:solidFill>
                  <a:latin typeface="VNI-Times" pitchFamily="2" charset="0"/>
                </a:rPr>
                <a:t>Khi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ñoù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i="1" dirty="0">
                  <a:solidFill>
                    <a:srgbClr val="000000"/>
                  </a:solidFill>
                  <a:latin typeface="VNI-Times" pitchFamily="2" charset="0"/>
                </a:rPr>
                <a:t>f(x</a:t>
              </a:r>
              <a:r>
                <a:rPr lang="en-US" sz="4400" i="1" baseline="-25000" dirty="0">
                  <a:solidFill>
                    <a:srgbClr val="000000"/>
                  </a:solidFill>
                  <a:latin typeface="VNI-Times" pitchFamily="2" charset="0"/>
                </a:rPr>
                <a:t>0</a:t>
              </a:r>
              <a:r>
                <a:rPr lang="en-US" sz="4400" i="1" dirty="0" smtClean="0">
                  <a:solidFill>
                    <a:srgbClr val="000000"/>
                  </a:solidFill>
                  <a:latin typeface="VNI-Times" pitchFamily="2" charset="0"/>
                </a:rPr>
                <a:t>) </a:t>
              </a:r>
              <a:r>
                <a:rPr lang="en-US" sz="4400" dirty="0" err="1" smtClean="0">
                  <a:solidFill>
                    <a:srgbClr val="000000"/>
                  </a:solidFill>
                  <a:latin typeface="VNI-Times" pitchFamily="2" charset="0"/>
                </a:rPr>
                <a:t>ñöôïc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goïi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laø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giaù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trò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cöïc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tieåu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cuûa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haøm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VNI-Times" pitchFamily="2" charset="0"/>
                </a:rPr>
                <a:t>soá</a:t>
              </a:r>
              <a:r>
                <a:rPr lang="en-US" sz="4400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4400" i="1" dirty="0" smtClean="0">
                  <a:solidFill>
                    <a:srgbClr val="000000"/>
                  </a:solidFill>
                  <a:latin typeface="VNI-Times" pitchFamily="2" charset="0"/>
                </a:rPr>
                <a:t>f .</a:t>
              </a:r>
              <a:endParaRPr lang="en-US" sz="4400" i="1" dirty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951379"/>
                </p:ext>
              </p:extLst>
            </p:nvPr>
          </p:nvGraphicFramePr>
          <p:xfrm>
            <a:off x="6705600" y="8748785"/>
            <a:ext cx="2373313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" name="Equation" r:id="rId19" imgW="2373480" imgH="895320" progId="Equation.DSMT4">
                    <p:embed/>
                  </p:oleObj>
                </mc:Choice>
                <mc:Fallback>
                  <p:oleObj name="Equation" r:id="rId19" imgW="2373480" imgH="89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705600" y="8748785"/>
                          <a:ext cx="2373313" cy="895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495900"/>
                </p:ext>
              </p:extLst>
            </p:nvPr>
          </p:nvGraphicFramePr>
          <p:xfrm>
            <a:off x="9982200" y="8820647"/>
            <a:ext cx="2872740" cy="809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5" name="Equation" r:id="rId21" imgW="901440" imgH="253800" progId="Equation.DSMT4">
                    <p:embed/>
                  </p:oleObj>
                </mc:Choice>
                <mc:Fallback>
                  <p:oleObj name="Equation" r:id="rId21" imgW="9014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982200" y="8820647"/>
                          <a:ext cx="2872740" cy="809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405242"/>
                </p:ext>
              </p:extLst>
            </p:nvPr>
          </p:nvGraphicFramePr>
          <p:xfrm>
            <a:off x="15001875" y="8768311"/>
            <a:ext cx="3362325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" name="Equation" r:id="rId23" imgW="3362400" imgH="896760" progId="Equation.DSMT4">
                    <p:embed/>
                  </p:oleObj>
                </mc:Choice>
                <mc:Fallback>
                  <p:oleObj name="Equation" r:id="rId23" imgW="3362400" imgH="896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5001875" y="8768311"/>
                          <a:ext cx="3362325" cy="896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7285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299013" y="4038600"/>
            <a:ext cx="19276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smtClean="0">
                <a:solidFill>
                  <a:srgbClr val="0000FF"/>
                </a:solidFill>
              </a:rPr>
              <a:t>Chú ý: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349399" y="4808041"/>
                <a:ext cx="21815401" cy="213199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1)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VNI-Times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Gia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ù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ò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öï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ñ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ï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(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öï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tie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å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i="1" baseline="-25000">
                        <a:solidFill>
                          <a:srgbClr val="000000"/>
                        </a:solidFill>
                        <a:latin typeface="VNI-Times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cu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ø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so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 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ù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chung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kho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pha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la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ø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gia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ù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ò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ôù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(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nho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cu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ø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so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tre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ä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ôï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;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i="1" baseline="-25000">
                        <a:solidFill>
                          <a:srgbClr val="000000"/>
                        </a:solidFill>
                        <a:latin typeface="VNI-Times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æ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la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ø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gia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ù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ò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ôù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(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nho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cu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ha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ø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so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á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tre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mo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ä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khoa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û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;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na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ø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ñ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ù 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öù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ñ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ie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å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i="1">
                        <a:solidFill>
                          <a:srgbClr val="000000"/>
                        </a:solidFill>
                        <a:latin typeface="VNI-Times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i="1" baseline="-25000" smtClean="0">
                        <a:solidFill>
                          <a:srgbClr val="000000"/>
                        </a:solidFill>
                        <a:latin typeface="VNI-Times" pitchFamily="2" charset="0"/>
                      </a:rPr>
                      <m:t>0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VNI-Times" pitchFamily="2" charset="0"/>
                      </a:rPr>
                      <m:t>.</m:t>
                    </m:r>
                  </m:oMath>
                </a14:m>
                <a:endParaRPr lang="en-US" sz="4400" i="1" baseline="-25000" dirty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99" y="4808041"/>
                <a:ext cx="21815401" cy="2131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331176" y="7391400"/>
            <a:ext cx="2046202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2) 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VNI-Times" pitchFamily="2" charset="0"/>
              </a:rPr>
              <a:t>Haøm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soá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VNI-Times" pitchFamily="2" charset="0"/>
              </a:rPr>
              <a:t>f </a:t>
            </a:r>
            <a:r>
              <a:rPr lang="en-US" sz="4400" i="1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4400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theå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ñaït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ñaïi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hoaëc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cöïc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tieåu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taïi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treân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taäp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VNI-Times" pitchFamily="2" charset="0"/>
              </a:rPr>
              <a:t>hôïp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VNI-Times" pitchFamily="2" charset="0"/>
              </a:rPr>
              <a:t>D</a:t>
            </a:r>
            <a:r>
              <a:rPr lang="en-US" sz="4400" dirty="0">
                <a:solidFill>
                  <a:srgbClr val="000000"/>
                </a:solidFill>
                <a:latin typeface="VNI-Times" pitchFamily="2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/>
              <p:nvPr/>
            </p:nvSpPr>
            <p:spPr>
              <a:xfrm>
                <a:off x="1123936" y="9001760"/>
                <a:ext cx="21067750" cy="145591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3) </m:t>
                      </m:r>
                      <m:r>
                        <m:rPr>
                          <m:nor/>
                        </m:rPr>
                        <a:rPr lang="en-US" sz="4400" b="0" i="0" smtClean="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Ne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ø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mo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ä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ie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öï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ò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û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ì ñ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ie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))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ñöôï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go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ø 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ñ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ie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öï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û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ò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400" i="1">
                          <a:solidFill>
                            <a:srgbClr val="000000"/>
                          </a:solidFill>
                          <a:latin typeface="VNI-Times" pitchFamily="2" charset="0"/>
                        </a:rPr>
                        <m:t>f</m:t>
                      </m:r>
                    </m:oMath>
                  </m:oMathPara>
                </a14:m>
                <a:endParaRPr lang="en-US" sz="4400" i="1" dirty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36" y="9001760"/>
                <a:ext cx="21067750" cy="1455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863201"/>
            <a:ext cx="833313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145F82"/>
                </a:solidFill>
              </a:rPr>
              <a:t>1</a:t>
            </a:r>
            <a:r>
              <a:rPr lang="fr-FR" sz="4400" b="1">
                <a:solidFill>
                  <a:srgbClr val="145F82"/>
                </a:solidFill>
              </a:rPr>
              <a:t>. </a:t>
            </a:r>
            <a:r>
              <a:rPr lang="fr-FR" sz="4400" b="1" u="sng">
                <a:solidFill>
                  <a:srgbClr val="145F82"/>
                </a:solidFill>
                <a:latin typeface="VNI-Times" pitchFamily="2" charset="0"/>
              </a:rPr>
              <a:t>Khaùi nieäm cöïc trò cuûa haøm soá</a:t>
            </a:r>
            <a:r>
              <a:rPr lang="fr-FR" sz="4400" b="1" u="sng">
                <a:latin typeface="VNI-Times" pitchFamily="2" charset="0"/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9" grpId="0"/>
      <p:bldP spid="7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626856" y="3891280"/>
            <a:ext cx="3044387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latin typeface="VNI-Times" pitchFamily="2" charset="0"/>
              </a:rPr>
              <a:t>Ñònh lyù 1:</a:t>
            </a:r>
            <a:r>
              <a:rPr lang="en-US" sz="4400">
                <a:latin typeface="VNI-Times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613559" y="4808041"/>
                <a:ext cx="21551241" cy="77880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Gia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û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öû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á 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öï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ò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ie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ù,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ne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ì 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’(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) = 0</m:t>
                      </m:r>
                    </m:oMath>
                  </m:oMathPara>
                </a14:m>
                <a:endParaRPr lang="en-US" sz="4400" i="1" dirty="0">
                  <a:latin typeface="VNI-Times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59" y="4808041"/>
                <a:ext cx="21551241" cy="77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577327" y="6019800"/>
            <a:ext cx="206226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i="1" u="sng">
                <a:latin typeface="VNI-Times" pitchFamily="2" charset="0"/>
              </a:rPr>
              <a:t>Chuù yù: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/>
              <p:nvPr/>
            </p:nvSpPr>
            <p:spPr>
              <a:xfrm>
                <a:off x="1633879" y="7045960"/>
                <a:ext cx="20901002" cy="14802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ö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va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ä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ä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æ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å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öï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ò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ä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ie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û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VNI-Times" pitchFamily="2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VNI-Times" pitchFamily="2" charset="0"/>
                        </a:rPr>
                        <m:t>ố</m:t>
                      </m:r>
                    </m:oMath>
                  </m:oMathPara>
                </a14:m>
                <a:endParaRPr lang="en-US" sz="4400" smtClean="0">
                  <a:latin typeface="VNI-Times" pitchFamily="2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è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0,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hoa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ë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.</m:t>
                      </m:r>
                    </m:oMath>
                  </m:oMathPara>
                </a14:m>
                <a:endParaRPr lang="en-US" sz="4400">
                  <a:latin typeface="VNI-Times" pitchFamily="2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79" y="7045960"/>
                <a:ext cx="20901002" cy="14802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863201"/>
            <a:ext cx="9767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u="sng" smtClean="0">
                <a:solidFill>
                  <a:srgbClr val="145F82"/>
                </a:solidFill>
                <a:latin typeface="VNI-Times" pitchFamily="2" charset="0"/>
              </a:rPr>
              <a:t>2</a:t>
            </a:r>
            <a:r>
              <a:rPr lang="en-US" sz="4400" b="1" u="sng">
                <a:solidFill>
                  <a:srgbClr val="145F82"/>
                </a:solidFill>
                <a:latin typeface="VNI-Times" pitchFamily="2" charset="0"/>
              </a:rPr>
              <a:t>) Ñieàu kieän caàn ñeå haøm soá ñaït cöïc trò </a:t>
            </a:r>
          </a:p>
        </p:txBody>
      </p:sp>
    </p:spTree>
    <p:extLst>
      <p:ext uri="{BB962C8B-B14F-4D97-AF65-F5344CB8AC3E}">
        <p14:creationId xmlns:p14="http://schemas.microsoft.com/office/powerpoint/2010/main" val="373681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9" grpId="0"/>
      <p:bldP spid="7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098536" y="4033520"/>
            <a:ext cx="1010286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dirty="0" err="1">
                <a:latin typeface="VNI-Times" pitchFamily="2" charset="0"/>
              </a:rPr>
              <a:t>Haøm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soá</a:t>
            </a:r>
            <a:r>
              <a:rPr lang="en-US" sz="4400" dirty="0">
                <a:latin typeface="VNI-Times" pitchFamily="2" charset="0"/>
              </a:rPr>
              <a:t>                   </a:t>
            </a:r>
            <a:r>
              <a:rPr lang="en-US" sz="4400" dirty="0" smtClean="0">
                <a:latin typeface="VNI-Times" pitchFamily="2" charset="0"/>
              </a:rPr>
              <a:t> , </a:t>
            </a:r>
            <a:r>
              <a:rPr lang="en-US" sz="4400" dirty="0" err="1">
                <a:latin typeface="VNI-Times" pitchFamily="2" charset="0"/>
              </a:rPr>
              <a:t>khoâng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coù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ñaïo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haøm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taïi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i="1" dirty="0">
                <a:latin typeface="VNI-Times" pitchFamily="2" charset="0"/>
              </a:rPr>
              <a:t>x</a:t>
            </a:r>
            <a:r>
              <a:rPr lang="en-US" sz="4400" i="1" baseline="-25000" dirty="0">
                <a:latin typeface="VNI-Times" pitchFamily="2" charset="0"/>
              </a:rPr>
              <a:t>0</a:t>
            </a:r>
            <a:r>
              <a:rPr lang="en-US" sz="4400" i="1" dirty="0">
                <a:latin typeface="VNI-Times" pitchFamily="2" charset="0"/>
              </a:rPr>
              <a:t> = 0 </a:t>
            </a:r>
            <a:r>
              <a:rPr lang="en-US" sz="4400" dirty="0" err="1">
                <a:latin typeface="VNI-Times" pitchFamily="2" charset="0"/>
              </a:rPr>
              <a:t>nhöng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ñaït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cöïc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tieåu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dirty="0" err="1">
                <a:latin typeface="VNI-Times" pitchFamily="2" charset="0"/>
              </a:rPr>
              <a:t>taïi</a:t>
            </a:r>
            <a:r>
              <a:rPr lang="en-US" sz="4400" dirty="0">
                <a:latin typeface="VNI-Times" pitchFamily="2" charset="0"/>
              </a:rPr>
              <a:t> </a:t>
            </a:r>
            <a:r>
              <a:rPr lang="en-US" sz="4400" i="1" dirty="0">
                <a:latin typeface="VNI-Times" pitchFamily="2" charset="0"/>
              </a:rPr>
              <a:t>x</a:t>
            </a:r>
            <a:r>
              <a:rPr lang="en-US" sz="4400" i="1" baseline="-25000" dirty="0">
                <a:latin typeface="VNI-Times" pitchFamily="2" charset="0"/>
              </a:rPr>
              <a:t>0</a:t>
            </a:r>
            <a:r>
              <a:rPr lang="en-US" sz="4400" i="1" dirty="0">
                <a:latin typeface="VNI-Times" pitchFamily="2" charset="0"/>
              </a:rPr>
              <a:t> = 0</a:t>
            </a:r>
            <a:r>
              <a:rPr lang="en-US" sz="4400" dirty="0">
                <a:latin typeface="VNI-Times" pitchFamily="2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2125775" y="4059488"/>
                <a:ext cx="11102710" cy="143096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mtClean="0">
                          <a:latin typeface="VNI-Times" pitchFamily="2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400" b="0" i="1" smtClean="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30000">
                          <a:latin typeface="VNI-Times" pitchFamily="2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ù 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’(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) = 3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30000">
                          <a:latin typeface="VNI-Times" pitchFamily="2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aseline="300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baseline="30000" smtClean="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va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 </m:t>
                      </m:r>
                    </m:oMath>
                  </m:oMathPara>
                </a14:m>
                <a:endParaRPr lang="en-US" sz="4400" dirty="0" smtClean="0">
                  <a:latin typeface="VNI-Times" pitchFamily="2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400" b="0" i="1" smtClean="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’(0) = 0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na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ø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VNI-Times" pitchFamily="2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ñ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öï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ò 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ï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VNI-Times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i="1" baseline="-25000">
                          <a:latin typeface="VNI-Times" pitchFamily="2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 i="1">
                          <a:latin typeface="VNI-Times" pitchFamily="2" charset="0"/>
                        </a:rPr>
                        <m:t> = 0</m:t>
                      </m:r>
                      <m:r>
                        <m:rPr>
                          <m:nor/>
                        </m:rPr>
                        <a:rPr lang="en-US" sz="4400" b="0" i="1" smtClean="0">
                          <a:latin typeface="VNI-Times" pitchFamily="2" charset="0"/>
                        </a:rPr>
                        <m:t>.</m:t>
                      </m:r>
                    </m:oMath>
                  </m:oMathPara>
                </a14:m>
                <a:endParaRPr lang="en-US" sz="4400" i="1" baseline="-25000" dirty="0">
                  <a:latin typeface="VNI-Times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75" y="4059488"/>
                <a:ext cx="11102710" cy="1430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863201"/>
            <a:ext cx="9767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u="sng" smtClean="0">
                <a:solidFill>
                  <a:srgbClr val="145F82"/>
                </a:solidFill>
                <a:latin typeface="VNI-Times" pitchFamily="2" charset="0"/>
              </a:rPr>
              <a:t>2</a:t>
            </a:r>
            <a:r>
              <a:rPr lang="en-US" sz="4400" b="1" u="sng">
                <a:solidFill>
                  <a:srgbClr val="145F82"/>
                </a:solidFill>
                <a:latin typeface="VNI-Times" pitchFamily="2" charset="0"/>
              </a:rPr>
              <a:t>) Ñieàu kieän caàn ñeå haøm soá ñaït cöïc trò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83858"/>
              </p:ext>
            </p:extLst>
          </p:nvPr>
        </p:nvGraphicFramePr>
        <p:xfrm>
          <a:off x="3205480" y="4018279"/>
          <a:ext cx="3271520" cy="93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888840" imgH="253800" progId="Equation.DSMT4">
                  <p:embed/>
                </p:oleObj>
              </mc:Choice>
              <mc:Fallback>
                <p:oleObj name="Equation" r:id="rId5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5480" y="4018279"/>
                        <a:ext cx="3271520" cy="934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694160" y="3749040"/>
            <a:ext cx="0" cy="9301480"/>
          </a:xfrm>
          <a:prstGeom prst="line">
            <a:avLst/>
          </a:prstGeom>
          <a:ln w="825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2895600" y="6934200"/>
            <a:ext cx="6781799" cy="5791200"/>
            <a:chOff x="3120" y="1632"/>
            <a:chExt cx="2208" cy="1920"/>
          </a:xfrm>
        </p:grpSpPr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4162" y="1739"/>
              <a:ext cx="0" cy="181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120" y="2699"/>
              <a:ext cx="206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4166" y="2031"/>
              <a:ext cx="619" cy="66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 flipV="1">
              <a:off x="3541" y="2037"/>
              <a:ext cx="619" cy="66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224" y="163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NI-Times" pitchFamily="2" charset="0"/>
                </a:rPr>
                <a:t>y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4992" y="264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NI-Times" pitchFamily="2" charset="0"/>
                </a:rPr>
                <a:t>x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3944" y="2677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NI-Times" pitchFamily="2" charset="0"/>
                </a:rPr>
                <a:t>O</a:t>
              </a:r>
            </a:p>
          </p:txBody>
        </p: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14706600" y="6324600"/>
            <a:ext cx="6934200" cy="6019800"/>
            <a:chOff x="302" y="1632"/>
            <a:chExt cx="2016" cy="1968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V="1">
              <a:off x="1251" y="1757"/>
              <a:ext cx="0" cy="184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02" y="2679"/>
              <a:ext cx="189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729" y="2662"/>
              <a:ext cx="518" cy="930"/>
            </a:xfrm>
            <a:custGeom>
              <a:avLst/>
              <a:gdLst>
                <a:gd name="T0" fmla="*/ 667 w 667"/>
                <a:gd name="T1" fmla="*/ 20 h 1004"/>
                <a:gd name="T2" fmla="*/ 228 w 667"/>
                <a:gd name="T3" fmla="*/ 164 h 1004"/>
                <a:gd name="T4" fmla="*/ 0 w 667"/>
                <a:gd name="T5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7" h="1004">
                  <a:moveTo>
                    <a:pt x="667" y="20"/>
                  </a:moveTo>
                  <a:cubicBezTo>
                    <a:pt x="503" y="10"/>
                    <a:pt x="339" y="0"/>
                    <a:pt x="228" y="164"/>
                  </a:cubicBezTo>
                  <a:cubicBezTo>
                    <a:pt x="117" y="328"/>
                    <a:pt x="58" y="666"/>
                    <a:pt x="0" y="1004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 flipH="1" flipV="1">
              <a:off x="1239" y="1817"/>
              <a:ext cx="455" cy="878"/>
            </a:xfrm>
            <a:custGeom>
              <a:avLst/>
              <a:gdLst>
                <a:gd name="T0" fmla="*/ 667 w 667"/>
                <a:gd name="T1" fmla="*/ 20 h 1004"/>
                <a:gd name="T2" fmla="*/ 228 w 667"/>
                <a:gd name="T3" fmla="*/ 164 h 1004"/>
                <a:gd name="T4" fmla="*/ 0 w 667"/>
                <a:gd name="T5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7" h="1004">
                  <a:moveTo>
                    <a:pt x="667" y="20"/>
                  </a:moveTo>
                  <a:cubicBezTo>
                    <a:pt x="503" y="10"/>
                    <a:pt x="339" y="0"/>
                    <a:pt x="228" y="164"/>
                  </a:cubicBezTo>
                  <a:cubicBezTo>
                    <a:pt x="117" y="328"/>
                    <a:pt x="58" y="666"/>
                    <a:pt x="0" y="1004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1262" y="163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NI-Times" pitchFamily="2" charset="0"/>
                </a:rPr>
                <a:t>y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982" y="264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NI-Times" pitchFamily="2" charset="0"/>
                </a:rPr>
                <a:t>x</a:t>
              </a: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1058" y="2416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NI-Times" pitchFamily="2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03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33334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31151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smtClean="0">
                <a:solidFill>
                  <a:srgbClr val="0000FF"/>
                </a:solidFill>
              </a:rPr>
              <a:t>Định lý 1.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294813" y="3962400"/>
                <a:ext cx="21717587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latin typeface="Cambira Math"/>
                  </a:rPr>
                  <a:t>Giả </a:t>
                </a:r>
                <a:r>
                  <a:rPr lang="en-US" sz="4400" dirty="0" err="1">
                    <a:latin typeface="Cambira Math"/>
                  </a:rPr>
                  <a:t>sử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hàm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số</a:t>
                </a:r>
                <a:r>
                  <a:rPr lang="en-US" sz="4400" dirty="0"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>
                    <a:latin typeface="Cambira Math"/>
                  </a:rPr>
                  <a:t>liên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tục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trên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khoảng</a:t>
                </a:r>
                <a:r>
                  <a:rPr lang="en-US" sz="4400" dirty="0">
                    <a:latin typeface="Cambira Math"/>
                  </a:rPr>
                  <a:t> (</a:t>
                </a:r>
                <a:r>
                  <a:rPr lang="en-US" sz="4400" i="1" dirty="0">
                    <a:latin typeface="Cambira Math"/>
                  </a:rPr>
                  <a:t>a</a:t>
                </a:r>
                <a:r>
                  <a:rPr lang="en-US" sz="4400" dirty="0">
                    <a:latin typeface="Cambira Math"/>
                  </a:rPr>
                  <a:t>; </a:t>
                </a:r>
                <a:r>
                  <a:rPr lang="en-US" sz="4400" i="1" dirty="0">
                    <a:latin typeface="Cambira Math"/>
                  </a:rPr>
                  <a:t>b</a:t>
                </a:r>
                <a:r>
                  <a:rPr lang="en-US" sz="4400" dirty="0">
                    <a:latin typeface="Cambira Math"/>
                  </a:rPr>
                  <a:t>) </a:t>
                </a:r>
                <a:r>
                  <a:rPr lang="en-US" sz="4400" dirty="0" err="1">
                    <a:latin typeface="Cambira Math"/>
                  </a:rPr>
                  <a:t>chứa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điểm</a:t>
                </a:r>
                <a:r>
                  <a:rPr lang="en-US" sz="4400" dirty="0"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và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có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đạo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hàm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trên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khoảng</a:t>
                </a:r>
                <a:r>
                  <a:rPr lang="en-US" sz="4400" dirty="0">
                    <a:latin typeface="Cambira Math"/>
                  </a:rPr>
                  <a:t> (</a:t>
                </a:r>
                <a:r>
                  <a:rPr lang="en-US" sz="4400" i="1" dirty="0">
                    <a:latin typeface="Cambira Math"/>
                  </a:rPr>
                  <a:t>a</a:t>
                </a:r>
                <a:r>
                  <a:rPr lang="en-US" sz="4400" dirty="0">
                    <a:latin typeface="Cambira Math"/>
                  </a:rPr>
                  <a:t>; </a:t>
                </a:r>
                <a:r>
                  <a:rPr lang="en-US" sz="4400" i="1" dirty="0">
                    <a:latin typeface="Cambira Math"/>
                  </a:rPr>
                  <a:t>b</a:t>
                </a:r>
                <a:r>
                  <a:rPr lang="en-US" sz="4400" dirty="0">
                    <a:latin typeface="Cambira Math"/>
                  </a:rPr>
                  <a:t>) </a:t>
                </a:r>
                <a:r>
                  <a:rPr lang="en-US" sz="4400" dirty="0" err="1">
                    <a:latin typeface="Cambira Math"/>
                  </a:rPr>
                  <a:t>hoặc</a:t>
                </a:r>
                <a:r>
                  <a:rPr lang="en-US" sz="4400" dirty="0">
                    <a:latin typeface="Cambira Math"/>
                  </a:rPr>
                  <a:t> (</a:t>
                </a:r>
                <a:r>
                  <a:rPr lang="en-US" sz="4400" i="1" dirty="0">
                    <a:latin typeface="Cambira Math"/>
                  </a:rPr>
                  <a:t>a</a:t>
                </a:r>
                <a:r>
                  <a:rPr lang="en-US" sz="4400" dirty="0">
                    <a:latin typeface="Cambira Math"/>
                  </a:rPr>
                  <a:t>; </a:t>
                </a:r>
                <a:r>
                  <a:rPr lang="en-US" sz="4400" i="1" dirty="0">
                    <a:latin typeface="Cambira Math"/>
                  </a:rPr>
                  <a:t>b</a:t>
                </a:r>
                <a:r>
                  <a:rPr lang="en-US" sz="4400" dirty="0">
                    <a:latin typeface="Cambira Math"/>
                  </a:rPr>
                  <a:t>)\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Cambira Math"/>
                  </a:rPr>
                  <a:t>. </a:t>
                </a:r>
                <a:r>
                  <a:rPr lang="en-US" sz="4400" dirty="0" err="1">
                    <a:latin typeface="Cambira Math"/>
                  </a:rPr>
                  <a:t>Khi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err="1">
                    <a:latin typeface="Cambira Math"/>
                  </a:rPr>
                  <a:t>đó</a:t>
                </a:r>
                <a:endParaRPr lang="en-US" sz="4400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813" y="3962400"/>
                <a:ext cx="21717587" cy="1446550"/>
              </a:xfrm>
              <a:prstGeom prst="rect">
                <a:avLst/>
              </a:prstGeom>
              <a:blipFill>
                <a:blip r:embed="rId3"/>
                <a:stretch>
                  <a:fillRect l="-1123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8" idx="2"/>
          </p:cNvCxnSpPr>
          <p:nvPr/>
        </p:nvCxnSpPr>
        <p:spPr>
          <a:xfrm flipH="1">
            <a:off x="12153606" y="5408950"/>
            <a:ext cx="1" cy="472565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1884193"/>
                  </p:ext>
                </p:extLst>
              </p:nvPr>
            </p:nvGraphicFramePr>
            <p:xfrm>
              <a:off x="2438400" y="5867401"/>
              <a:ext cx="8001000" cy="36757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8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62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1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1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4000" b="0" smtClean="0">
                              <a:solidFill>
                                <a:schemeClr val="tx1"/>
                              </a:solidFill>
                            </a:rPr>
                            <a:t>               </a:t>
                          </a:r>
                          <a:r>
                            <a:rPr lang="en-US" sz="4000" b="0" baseline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000" b="0" dirty="0" smtClean="0">
                              <a:solidFill>
                                <a:schemeClr val="tx1"/>
                              </a:solidFill>
                            </a:rPr>
                            <a:t>                  </a:t>
                          </a:r>
                          <a:r>
                            <a:rPr lang="en-US" sz="4000" b="0" i="1" dirty="0" smtClean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en-US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9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</a:t>
                          </a:r>
                          <a:r>
                            <a:rPr lang="en-US" sz="4000" baseline="0" smtClean="0"/>
                            <a:t>    +</a:t>
                          </a:r>
                          <a:r>
                            <a:rPr lang="en-US" sz="4000" smtClean="0"/>
                            <a:t>                      </a:t>
                          </a:r>
                          <a:r>
                            <a:rPr lang="en-US" sz="4000" dirty="0" smtClean="0"/>
                            <a:t>-</a:t>
                          </a:r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88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f </a:t>
                          </a:r>
                          <a:r>
                            <a:rPr lang="en-US" sz="4000" i="0" dirty="0" smtClean="0"/>
                            <a:t>(</a:t>
                          </a:r>
                          <a:r>
                            <a:rPr lang="en-US" sz="4000" i="1" dirty="0" smtClean="0"/>
                            <a:t>x</a:t>
                          </a:r>
                          <a:r>
                            <a:rPr lang="en-US" sz="4000" i="0" dirty="0" smtClean="0"/>
                            <a:t>)</a:t>
                          </a:r>
                          <a:endParaRPr lang="en-US" sz="4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  </a:t>
                          </a:r>
                          <a:r>
                            <a:rPr lang="en-US" sz="4000" baseline="0" smtClean="0"/>
                            <a:t> </a:t>
                          </a:r>
                          <a:r>
                            <a:rPr lang="en-US" sz="4000" smtClean="0"/>
                            <a:t>              </a:t>
                          </a:r>
                          <a:r>
                            <a:rPr lang="en-US" sz="4000" i="1" smtClean="0"/>
                            <a:t>f</a:t>
                          </a:r>
                          <a:r>
                            <a:rPr lang="en-US" sz="4000" i="0" baseline="-25000" smtClean="0"/>
                            <a:t>CĐ</a:t>
                          </a:r>
                        </a:p>
                        <a:p>
                          <a:endParaRPr lang="en-US" sz="4000" i="0" baseline="-25000" smtClean="0"/>
                        </a:p>
                        <a:p>
                          <a:endParaRPr lang="en-US" sz="4000" i="0" baseline="-25000" smtClean="0"/>
                        </a:p>
                        <a:p>
                          <a:endParaRPr lang="en-US" sz="4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1884193"/>
                  </p:ext>
                </p:extLst>
              </p:nvPr>
            </p:nvGraphicFramePr>
            <p:xfrm>
              <a:off x="2438400" y="5867401"/>
              <a:ext cx="8001000" cy="36757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8100"/>
                    <a:gridCol w="6762900"/>
                  </a:tblGrid>
                  <a:tr h="851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288" t="-4317" b="-333813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26087" r="-546798" b="-30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</a:t>
                          </a:r>
                          <a:r>
                            <a:rPr lang="en-US" sz="4000" baseline="0" smtClean="0"/>
                            <a:t>    +</a:t>
                          </a:r>
                          <a:r>
                            <a:rPr lang="en-US" sz="4000" smtClean="0"/>
                            <a:t>                      </a:t>
                          </a:r>
                          <a:r>
                            <a:rPr lang="en-US" sz="4000" dirty="0" smtClean="0"/>
                            <a:t>-</a:t>
                          </a:r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12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f </a:t>
                          </a:r>
                          <a:r>
                            <a:rPr lang="en-US" sz="4000" i="0" dirty="0" smtClean="0"/>
                            <a:t>(</a:t>
                          </a:r>
                          <a:r>
                            <a:rPr lang="en-US" sz="4000" i="1" dirty="0" smtClean="0"/>
                            <a:t>x</a:t>
                          </a:r>
                          <a:r>
                            <a:rPr lang="en-US" sz="4000" i="0" dirty="0" smtClean="0"/>
                            <a:t>)</a:t>
                          </a:r>
                          <a:endParaRPr lang="en-US" sz="4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  </a:t>
                          </a:r>
                          <a:r>
                            <a:rPr lang="en-US" sz="4000" baseline="0" smtClean="0"/>
                            <a:t> </a:t>
                          </a:r>
                          <a:r>
                            <a:rPr lang="en-US" sz="4000" smtClean="0"/>
                            <a:t>            </a:t>
                          </a:r>
                          <a:r>
                            <a:rPr lang="en-US" sz="4000" smtClean="0"/>
                            <a:t>  </a:t>
                          </a:r>
                          <a:r>
                            <a:rPr lang="en-US" sz="4000" i="1" smtClean="0"/>
                            <a:t>f</a:t>
                          </a:r>
                          <a:r>
                            <a:rPr lang="en-US" sz="4000" i="0" baseline="-25000" smtClean="0"/>
                            <a:t>CĐ</a:t>
                          </a:r>
                        </a:p>
                        <a:p>
                          <a:endParaRPr lang="en-US" sz="4000" i="0" baseline="-25000" smtClean="0"/>
                        </a:p>
                        <a:p>
                          <a:endParaRPr lang="en-US" sz="4000" i="0" baseline="-25000" smtClean="0"/>
                        </a:p>
                        <a:p>
                          <a:endParaRPr lang="en-US" sz="4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118937"/>
                  </p:ext>
                </p:extLst>
              </p:nvPr>
            </p:nvGraphicFramePr>
            <p:xfrm>
              <a:off x="13939520" y="5791200"/>
              <a:ext cx="7929880" cy="36575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0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027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4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1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4000" b="0" smtClean="0">
                              <a:solidFill>
                                <a:schemeClr val="tx1"/>
                              </a:solidFill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000" b="0" dirty="0" smtClean="0">
                              <a:solidFill>
                                <a:schemeClr val="tx1"/>
                              </a:solidFill>
                            </a:rPr>
                            <a:t>                   </a:t>
                          </a:r>
                          <a:r>
                            <a:rPr lang="en-US" sz="4000" b="0" i="1" dirty="0" smtClean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en-US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4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</a:t>
                          </a:r>
                          <a:r>
                            <a:rPr lang="en-US" sz="4000" baseline="0" smtClean="0"/>
                            <a:t>        </a:t>
                          </a:r>
                          <a:r>
                            <a:rPr lang="en-US" sz="4000" baseline="0" dirty="0" smtClean="0"/>
                            <a:t>-</a:t>
                          </a:r>
                          <a:r>
                            <a:rPr lang="en-US" sz="4000" dirty="0" smtClean="0"/>
                            <a:t>                      +</a:t>
                          </a:r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09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f </a:t>
                          </a:r>
                          <a:r>
                            <a:rPr lang="en-US" sz="4000" i="0" dirty="0" smtClean="0"/>
                            <a:t>(</a:t>
                          </a:r>
                          <a:r>
                            <a:rPr lang="en-US" sz="4000" i="1" dirty="0" smtClean="0"/>
                            <a:t>x</a:t>
                          </a:r>
                          <a:r>
                            <a:rPr lang="en-US" sz="4000" i="0" dirty="0" smtClean="0"/>
                            <a:t>)</a:t>
                          </a:r>
                          <a:endParaRPr lang="en-US" sz="4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  </a:t>
                          </a:r>
                          <a:r>
                            <a:rPr lang="en-US" sz="4000" baseline="0" smtClean="0"/>
                            <a:t> </a:t>
                          </a:r>
                          <a:r>
                            <a:rPr lang="en-US" sz="4000" smtClean="0"/>
                            <a:t>              </a:t>
                          </a:r>
                        </a:p>
                        <a:p>
                          <a:endParaRPr lang="en-US" sz="4000" smtClean="0"/>
                        </a:p>
                        <a:p>
                          <a:r>
                            <a:rPr lang="en-US" sz="4000" smtClean="0"/>
                            <a:t>                          </a:t>
                          </a:r>
                          <a:r>
                            <a:rPr lang="en-US" sz="4000" i="1" smtClean="0"/>
                            <a:t>f</a:t>
                          </a:r>
                          <a:r>
                            <a:rPr lang="en-US" sz="4000" i="0" baseline="-25000" smtClean="0"/>
                            <a:t>CT</a:t>
                          </a:r>
                          <a:endParaRPr lang="en-US" sz="4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118937"/>
                  </p:ext>
                </p:extLst>
              </p:nvPr>
            </p:nvGraphicFramePr>
            <p:xfrm>
              <a:off x="13939520" y="5791200"/>
              <a:ext cx="7929880" cy="36575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094"/>
                    <a:gridCol w="6702786"/>
                  </a:tblGrid>
                  <a:tr h="824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8364" t="-5926" b="-365185"/>
                          </a:stretch>
                        </a:blipFill>
                      </a:tcPr>
                    </a:tc>
                  </a:tr>
                  <a:tr h="82418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98" t="-105926" r="-547264" b="-26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</a:t>
                          </a:r>
                          <a:r>
                            <a:rPr lang="en-US" sz="4000" baseline="0" smtClean="0"/>
                            <a:t>        </a:t>
                          </a:r>
                          <a:r>
                            <a:rPr lang="en-US" sz="4000" baseline="0" dirty="0" smtClean="0"/>
                            <a:t>-</a:t>
                          </a:r>
                          <a:r>
                            <a:rPr lang="en-US" sz="4000" dirty="0" smtClean="0"/>
                            <a:t>                      +</a:t>
                          </a:r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009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f </a:t>
                          </a:r>
                          <a:r>
                            <a:rPr lang="en-US" sz="4000" i="0" dirty="0" smtClean="0"/>
                            <a:t>(</a:t>
                          </a:r>
                          <a:r>
                            <a:rPr lang="en-US" sz="4000" i="1" dirty="0" smtClean="0"/>
                            <a:t>x</a:t>
                          </a:r>
                          <a:r>
                            <a:rPr lang="en-US" sz="4000" i="0" dirty="0" smtClean="0"/>
                            <a:t>)</a:t>
                          </a:r>
                          <a:endParaRPr lang="en-US" sz="4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smtClean="0"/>
                            <a:t>          </a:t>
                          </a:r>
                          <a:r>
                            <a:rPr lang="en-US" sz="4000" baseline="0" smtClean="0"/>
                            <a:t> </a:t>
                          </a:r>
                          <a:r>
                            <a:rPr lang="en-US" sz="4000" smtClean="0"/>
                            <a:t>              </a:t>
                          </a:r>
                          <a:endParaRPr lang="en-US" sz="4000" smtClean="0"/>
                        </a:p>
                        <a:p>
                          <a:endParaRPr lang="en-US" sz="4000" smtClean="0"/>
                        </a:p>
                        <a:p>
                          <a:r>
                            <a:rPr lang="en-US" sz="4000" smtClean="0"/>
                            <a:t>                          </a:t>
                          </a:r>
                          <a:r>
                            <a:rPr lang="en-US" sz="4000" i="1" smtClean="0"/>
                            <a:t>f</a:t>
                          </a:r>
                          <a:r>
                            <a:rPr lang="en-US" sz="4000" i="0" baseline="-25000" smtClean="0"/>
                            <a:t>CT</a:t>
                          </a:r>
                          <a:endParaRPr lang="en-US" sz="4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48280" y="9733280"/>
                <a:ext cx="780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là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điểm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cực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đại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của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hàm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số</a:t>
                </a:r>
                <a:endParaRPr lang="en-US" sz="44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80" y="9733280"/>
                <a:ext cx="7805971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465382" y="9631680"/>
                <a:ext cx="77748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là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điểm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cực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tiểu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của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hàm</a:t>
                </a:r>
                <a:r>
                  <a:rPr lang="en-US" sz="4400" dirty="0" smtClean="0"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latin typeface="Cambria" pitchFamily="18" charset="0"/>
                  </a:rPr>
                  <a:t>số</a:t>
                </a:r>
                <a:endParaRPr lang="en-US" sz="44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382" y="9631680"/>
                <a:ext cx="7774858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0480" y="10830560"/>
                <a:ext cx="223977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Cambira Math"/>
                  </a:rPr>
                  <a:t>Vậy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điều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kiện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đủ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để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hàm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đạt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cực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trị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tại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là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′(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i="1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phải</a:t>
                </a:r>
                <a:r>
                  <a:rPr lang="en-US" sz="4400" i="1" dirty="0" smtClean="0">
                    <a:solidFill>
                      <a:srgbClr val="FF0000"/>
                    </a:solidFill>
                    <a:latin typeface="Cambira Math"/>
                  </a:rPr>
                  <a:t> 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đổi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dấu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err="1" smtClean="0">
                    <a:solidFill>
                      <a:srgbClr val="FF0000"/>
                    </a:solidFill>
                    <a:latin typeface="Cambira Math"/>
                  </a:rPr>
                  <a:t>khi</a:t>
                </a:r>
                <a:r>
                  <a:rPr lang="en-US" sz="440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40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qua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i="1" dirty="0" smtClean="0">
                    <a:latin typeface="Cambira Math"/>
                  </a:rPr>
                  <a:t>.</a:t>
                </a:r>
                <a:endParaRPr lang="en-US" sz="4400" i="1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10830560"/>
                <a:ext cx="2239772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088" t="-15873" r="-980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25140" y="11852890"/>
                <a:ext cx="19853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prstClr val="black"/>
                    </a:solidFill>
                    <a:latin typeface="Cambira Math"/>
                  </a:rPr>
                  <a:t>* </a:t>
                </a:r>
                <a:r>
                  <a:rPr lang="en-US" sz="4400" i="1" dirty="0" err="1" smtClean="0">
                    <a:solidFill>
                      <a:prstClr val="black"/>
                    </a:solidFill>
                    <a:latin typeface="Cambira Math"/>
                  </a:rPr>
                  <a:t>Chú</a:t>
                </a:r>
                <a:r>
                  <a:rPr lang="en-US" sz="4400" i="1" dirty="0" smtClean="0">
                    <a:solidFill>
                      <a:prstClr val="black"/>
                    </a:solidFill>
                    <a:latin typeface="Cambira Math"/>
                  </a:rPr>
                  <a:t> ý</a:t>
                </a:r>
                <a:r>
                  <a:rPr lang="en-US" sz="4400" dirty="0" smtClean="0">
                    <a:solidFill>
                      <a:prstClr val="black"/>
                    </a:solidFill>
                    <a:latin typeface="Cambira Math"/>
                  </a:rPr>
                  <a:t>:</a:t>
                </a:r>
                <a:r>
                  <a:rPr lang="en-US" sz="4400" i="1" dirty="0" smtClean="0">
                    <a:solidFill>
                      <a:prstClr val="black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Cambira Math"/>
                  </a:rPr>
                  <a:t>Tại</a:t>
                </a:r>
                <a:r>
                  <a:rPr lang="en-US" sz="4400" dirty="0" smtClean="0">
                    <a:solidFill>
                      <a:prstClr val="black"/>
                    </a:solidFill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Cambira Math"/>
                  </a:rPr>
                  <a:t>điểm</a:t>
                </a:r>
                <a:r>
                  <a:rPr lang="en-US" sz="4400" dirty="0" smtClean="0">
                    <a:solidFill>
                      <a:prstClr val="black"/>
                    </a:solidFill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đạo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hàm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của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hàm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số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có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thể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bằng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0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hoặc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Cambira Math"/>
                  </a:rPr>
                  <a:t>không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err="1" smtClean="0">
                    <a:solidFill>
                      <a:srgbClr val="FF0000"/>
                    </a:solidFill>
                    <a:latin typeface="Cambira Math"/>
                  </a:rPr>
                  <a:t>xác</a:t>
                </a:r>
                <a:r>
                  <a:rPr lang="en-US" sz="4400" smtClean="0">
                    <a:solidFill>
                      <a:srgbClr val="FF0000"/>
                    </a:solidFill>
                    <a:latin typeface="Cambira Math"/>
                  </a:rPr>
                  <a:t> định</a:t>
                </a:r>
                <a:r>
                  <a:rPr lang="en-US" sz="4400" smtClean="0">
                    <a:latin typeface="Cambira Math"/>
                  </a:rPr>
                  <a:t>.</a:t>
                </a:r>
                <a:endParaRPr lang="en-US" sz="4400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40" y="11852890"/>
                <a:ext cx="1985338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228" t="-15748" b="-36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4272280" y="8077200"/>
            <a:ext cx="2074185" cy="1143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42200" y="8077200"/>
            <a:ext cx="2286000" cy="1143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773400" y="7771775"/>
            <a:ext cx="2286000" cy="12198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126200" y="7771775"/>
            <a:ext cx="1828800" cy="12198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793234"/>
            <a:ext cx="16305292" cy="947833"/>
            <a:chOff x="7459670" y="7543799"/>
            <a:chExt cx="26934318" cy="9479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60651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1" y="3408680"/>
                <a:ext cx="11125200" cy="475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Cambira Math"/>
                  </a:rPr>
                  <a:t>* </a:t>
                </a:r>
                <a:r>
                  <a:rPr lang="en-US" sz="4400" b="1" i="1" dirty="0" err="1" smtClean="0">
                    <a:solidFill>
                      <a:srgbClr val="FF0000"/>
                    </a:solidFill>
                    <a:latin typeface="Cambira Math"/>
                  </a:rPr>
                  <a:t>Ví</a:t>
                </a:r>
                <a:r>
                  <a:rPr lang="en-US" sz="4400" b="1" i="1" dirty="0" smtClean="0">
                    <a:solidFill>
                      <a:srgbClr val="FF0000"/>
                    </a:solidFill>
                    <a:latin typeface="Cambira Math"/>
                  </a:rPr>
                  <a:t> </a:t>
                </a:r>
                <a:r>
                  <a:rPr lang="en-US" sz="4400" b="1" i="1" dirty="0" err="1" smtClean="0">
                    <a:solidFill>
                      <a:srgbClr val="FF0000"/>
                    </a:solidFill>
                    <a:latin typeface="Cambira Math"/>
                  </a:rPr>
                  <a:t>dụ</a:t>
                </a:r>
                <a:r>
                  <a:rPr lang="en-US" sz="4400" b="1" i="1" dirty="0" smtClean="0">
                    <a:solidFill>
                      <a:srgbClr val="FF0000"/>
                    </a:solidFill>
                    <a:latin typeface="Cambira Math"/>
                  </a:rPr>
                  <a:t>:</a:t>
                </a:r>
                <a:r>
                  <a:rPr lang="en-US" sz="4400" i="1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Tìm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cực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trị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của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các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hàm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số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sau</a:t>
                </a:r>
                <a:r>
                  <a:rPr lang="en-US" sz="4400" dirty="0" smtClean="0">
                    <a:latin typeface="Cambira Math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smtClean="0">
                    <a:latin typeface="Cambira Math"/>
                  </a:rPr>
                  <a:t>   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     (</a:t>
                </a:r>
                <a:r>
                  <a:rPr lang="en-US" sz="4400" dirty="0" err="1" smtClean="0">
                    <a:latin typeface="Cambira Math"/>
                  </a:rPr>
                  <a:t>Nhóm</a:t>
                </a:r>
                <a:r>
                  <a:rPr lang="en-US" sz="4400" dirty="0" smtClean="0">
                    <a:latin typeface="Cambira Math"/>
                  </a:rPr>
                  <a:t> I)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smtClean="0">
                    <a:latin typeface="Cambira Math"/>
                  </a:rPr>
                  <a:t>  b)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𝑦</m:t>
                    </m:r>
                    <m:r>
                      <a:rPr lang="en-US" sz="44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−</m:t>
                    </m:r>
                    <m:r>
                      <a:rPr lang="en-US" sz="44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4400" dirty="0">
                    <a:latin typeface="Cambira Math"/>
                  </a:rPr>
                  <a:t>     (</a:t>
                </a:r>
                <a:r>
                  <a:rPr lang="en-US" sz="4400" dirty="0" err="1">
                    <a:latin typeface="Cambira Math"/>
                  </a:rPr>
                  <a:t>Nhóm</a:t>
                </a: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smtClean="0">
                    <a:latin typeface="Cambira Math"/>
                  </a:rPr>
                  <a:t>II)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Cambira Math"/>
                  </a:rPr>
                  <a:t> </a:t>
                </a:r>
                <a:r>
                  <a:rPr lang="en-US" sz="4400" dirty="0" smtClean="0">
                    <a:latin typeface="Cambira Math"/>
                  </a:rPr>
                  <a:t>  c)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𝑦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Cambira Math"/>
                  </a:rPr>
                  <a:t>                 (Nhóm III)</a:t>
                </a:r>
                <a:endParaRPr lang="en-US" sz="4400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3408680"/>
                <a:ext cx="11125200" cy="4758034"/>
              </a:xfrm>
              <a:prstGeom prst="rect">
                <a:avLst/>
              </a:prstGeom>
              <a:blipFill>
                <a:blip r:embed="rId3"/>
                <a:stretch>
                  <a:fillRect l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71767" y="2514600"/>
                <a:ext cx="8715233" cy="99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400" smtClean="0">
                    <a:latin typeface="Cambira Math"/>
                  </a:rPr>
                  <a:t>a</a:t>
                </a:r>
                <a:r>
                  <a:rPr lang="en-US" sz="4400" dirty="0" smtClean="0">
                    <a:latin typeface="Cambira Math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     (</a:t>
                </a:r>
                <a:r>
                  <a:rPr lang="en-US" sz="4400" dirty="0" err="1" smtClean="0">
                    <a:latin typeface="Cambira Math"/>
                  </a:rPr>
                  <a:t>Nhóm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smtClean="0">
                    <a:latin typeface="Cambira Math"/>
                  </a:rPr>
                  <a:t>I)</a:t>
                </a:r>
                <a:endParaRPr lang="en-US" sz="4400" dirty="0" smtClean="0">
                  <a:latin typeface="Cambir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767" y="2514600"/>
                <a:ext cx="8715233" cy="992516"/>
              </a:xfrm>
              <a:prstGeom prst="rect">
                <a:avLst/>
              </a:prstGeom>
              <a:blipFill rotWithShape="1">
                <a:blip r:embed="rId3"/>
                <a:stretch>
                  <a:fillRect l="-2867" b="-19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69936" y="3810000"/>
            <a:ext cx="3916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mbira Math"/>
              </a:rPr>
              <a:t>+) </a:t>
            </a:r>
            <a:r>
              <a:rPr lang="en-US" sz="4400" dirty="0" smtClean="0">
                <a:latin typeface="Cambria" pitchFamily="18" charset="0"/>
              </a:rPr>
              <a:t>TXĐ: </a:t>
            </a:r>
            <a:r>
              <a:rPr lang="en-US" sz="4400" i="1" dirty="0" smtClean="0">
                <a:latin typeface="Cambria" pitchFamily="18" charset="0"/>
              </a:rPr>
              <a:t>D = </a:t>
            </a:r>
            <a:r>
              <a:rPr lang="en-US" sz="4400" i="1" smtClean="0">
                <a:latin typeface="Cambria" pitchFamily="18" charset="0"/>
              </a:rPr>
              <a:t>R.</a:t>
            </a:r>
            <a:endParaRPr lang="en-US" sz="4400" dirty="0" smtClean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46393" y="4493575"/>
                <a:ext cx="10134600" cy="12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Cambira Math"/>
                  </a:rPr>
                  <a:t>+)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393" y="4493575"/>
                <a:ext cx="10134600" cy="1221425"/>
              </a:xfrm>
              <a:prstGeom prst="rect">
                <a:avLst/>
              </a:prstGeom>
              <a:blipFill>
                <a:blip r:embed="rId4"/>
                <a:stretch>
                  <a:fillRect l="-2405" b="-25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73650" y="6621959"/>
            <a:ext cx="5220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mbira Math"/>
              </a:rPr>
              <a:t>+) </a:t>
            </a:r>
            <a:r>
              <a:rPr lang="en-US" sz="4400" dirty="0" err="1" smtClean="0">
                <a:latin typeface="Cambira Math"/>
              </a:rPr>
              <a:t>Bảng</a:t>
            </a:r>
            <a:r>
              <a:rPr lang="en-US" sz="4400" dirty="0" smtClean="0">
                <a:latin typeface="Cambira Math"/>
              </a:rPr>
              <a:t> </a:t>
            </a:r>
            <a:r>
              <a:rPr lang="en-US" sz="4400" dirty="0" err="1" smtClean="0">
                <a:latin typeface="Cambira Math"/>
              </a:rPr>
              <a:t>biến</a:t>
            </a:r>
            <a:r>
              <a:rPr lang="en-US" sz="4400" dirty="0" smtClean="0">
                <a:latin typeface="Cambira Math"/>
              </a:rPr>
              <a:t> </a:t>
            </a:r>
            <a:r>
              <a:rPr lang="en-US" sz="4400" err="1" smtClean="0">
                <a:latin typeface="Cambira Math"/>
              </a:rPr>
              <a:t>thiên</a:t>
            </a:r>
            <a:r>
              <a:rPr lang="en-US" sz="4400" smtClean="0">
                <a:latin typeface="Cambira Math"/>
              </a:rPr>
              <a:t>: </a:t>
            </a:r>
            <a:endParaRPr lang="en-US" sz="4400" dirty="0">
              <a:latin typeface="Cambir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39456" y="4876800"/>
                <a:ext cx="7832483" cy="83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Cambira Math"/>
                  </a:rPr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6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=3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+2)</m:t>
                    </m:r>
                  </m:oMath>
                </a14:m>
                <a:endParaRPr lang="en-US" sz="4400" dirty="0" smtClean="0">
                  <a:latin typeface="Cambir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4876800"/>
                <a:ext cx="7832483" cy="831831"/>
              </a:xfrm>
              <a:prstGeom prst="rect">
                <a:avLst/>
              </a:prstGeom>
              <a:blipFill rotWithShape="1">
                <a:blip r:embed="rId5"/>
                <a:stretch>
                  <a:fillRect l="-3193" t="-7353" b="-345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522577"/>
                  </p:ext>
                </p:extLst>
              </p:nvPr>
            </p:nvGraphicFramePr>
            <p:xfrm>
              <a:off x="6096000" y="7500117"/>
              <a:ext cx="12040262" cy="362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20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882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b="0" dirty="0" smtClean="0">
                              <a:solidFill>
                                <a:schemeClr val="tx1"/>
                              </a:solidFill>
                            </a:rPr>
                            <a:t>                    -</a:t>
                          </a:r>
                          <a:r>
                            <a:rPr lang="en-US" sz="4400" b="0" smtClean="0">
                              <a:solidFill>
                                <a:schemeClr val="tx1"/>
                              </a:solidFill>
                            </a:rPr>
                            <a:t>2                       0                      </a:t>
                          </a:r>
                          <a:r>
                            <a:rPr lang="en-US" sz="4400" b="0" dirty="0" smtClean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smtClean="0"/>
                            <a:t>           </a:t>
                          </a:r>
                          <a:r>
                            <a:rPr lang="en-US" sz="4400" baseline="0" smtClean="0"/>
                            <a:t>    </a:t>
                          </a:r>
                          <a:r>
                            <a:rPr lang="en-US" sz="4400" smtClean="0"/>
                            <a:t>           0         </a:t>
                          </a:r>
                          <a:r>
                            <a:rPr lang="en-US" sz="4400" baseline="0" smtClean="0"/>
                            <a:t>  </a:t>
                          </a:r>
                          <a:r>
                            <a:rPr lang="en-US" sz="4400" smtClean="0"/>
                            <a:t>             0          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32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i="1" dirty="0" smtClean="0"/>
                            <a:t>f </a:t>
                          </a:r>
                          <a:r>
                            <a:rPr lang="en-US" sz="4400" i="0" dirty="0" smtClean="0"/>
                            <a:t>(</a:t>
                          </a:r>
                          <a:r>
                            <a:rPr lang="en-US" sz="4400" i="1" dirty="0" smtClean="0"/>
                            <a:t>x</a:t>
                          </a:r>
                          <a:r>
                            <a:rPr lang="en-US" sz="4400" i="0" dirty="0" smtClean="0"/>
                            <a:t>)</a:t>
                          </a:r>
                          <a:endParaRPr lang="en-US" sz="44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/>
                            <a:t>                          0                                         </a:t>
                          </a:r>
                          <a:r>
                            <a:rPr lang="en-US" sz="4400" baseline="0" dirty="0" smtClean="0"/>
                            <a:t> </a:t>
                          </a:r>
                          <a:endParaRPr lang="en-US" sz="4400" dirty="0" smtClean="0"/>
                        </a:p>
                        <a:p>
                          <a:r>
                            <a:rPr lang="en-US" sz="4400" dirty="0" smtClean="0"/>
                            <a:t> </a:t>
                          </a:r>
                        </a:p>
                        <a:p>
                          <a:r>
                            <a:rPr lang="en-US" sz="4400" baseline="0" dirty="0" smtClean="0"/>
                            <a:t>      </a:t>
                          </a:r>
                          <a:r>
                            <a:rPr lang="en-US" sz="4400" dirty="0" smtClean="0"/>
                            <a:t>                                             -4               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522577"/>
                  </p:ext>
                </p:extLst>
              </p:nvPr>
            </p:nvGraphicFramePr>
            <p:xfrm>
              <a:off x="6096000" y="7500117"/>
              <a:ext cx="12040262" cy="362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20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882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4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771" t="-16000" r="-114" b="-414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01" t="-116000" r="-790991" b="-31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smtClean="0"/>
                            <a:t>           </a:t>
                          </a:r>
                          <a:r>
                            <a:rPr lang="en-US" sz="4400" baseline="0" smtClean="0"/>
                            <a:t>    </a:t>
                          </a:r>
                          <a:r>
                            <a:rPr lang="en-US" sz="4400" smtClean="0"/>
                            <a:t>           0         </a:t>
                          </a:r>
                          <a:r>
                            <a:rPr lang="en-US" sz="4400" baseline="0" smtClean="0"/>
                            <a:t>  </a:t>
                          </a:r>
                          <a:r>
                            <a:rPr lang="en-US" sz="4400" smtClean="0"/>
                            <a:t>             0          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03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i="1" dirty="0" smtClean="0"/>
                            <a:t>f </a:t>
                          </a:r>
                          <a:r>
                            <a:rPr lang="en-US" sz="4400" i="0" dirty="0" smtClean="0"/>
                            <a:t>(</a:t>
                          </a:r>
                          <a:r>
                            <a:rPr lang="en-US" sz="4400" i="1" dirty="0" smtClean="0"/>
                            <a:t>x</a:t>
                          </a:r>
                          <a:r>
                            <a:rPr lang="en-US" sz="4400" i="0" dirty="0" smtClean="0"/>
                            <a:t>)</a:t>
                          </a:r>
                          <a:endParaRPr lang="en-US" sz="44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/>
                            <a:t>                          0                                         </a:t>
                          </a:r>
                          <a:r>
                            <a:rPr lang="en-US" sz="4400" baseline="0" dirty="0" smtClean="0"/>
                            <a:t> </a:t>
                          </a:r>
                          <a:endParaRPr lang="en-US" sz="4400" dirty="0" smtClean="0"/>
                        </a:p>
                        <a:p>
                          <a:r>
                            <a:rPr lang="en-US" sz="4400" dirty="0" smtClean="0"/>
                            <a:t> </a:t>
                          </a:r>
                        </a:p>
                        <a:p>
                          <a:r>
                            <a:rPr lang="en-US" sz="4400" baseline="0" dirty="0" smtClean="0"/>
                            <a:t>      </a:t>
                          </a:r>
                          <a:r>
                            <a:rPr lang="en-US" sz="4400" dirty="0" smtClean="0"/>
                            <a:t>                                             -4               </a:t>
                          </a:r>
                          <a:endParaRPr lang="en-US" sz="4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8691552" y="9543529"/>
            <a:ext cx="1824710" cy="1170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246341" y="9543529"/>
            <a:ext cx="2394121" cy="1170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4849502" y="9543529"/>
            <a:ext cx="2067560" cy="1170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80055" y="10452549"/>
            <a:ext cx="1176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∞</a:t>
            </a:r>
            <a:endParaRPr lang="en-US" sz="4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612262" y="8998776"/>
            <a:ext cx="157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mbria Math" panose="02040503050406030204" pitchFamily="18" charset="0"/>
                <a:ea typeface="Cambria Math" panose="02040503050406030204" pitchFamily="18" charset="0"/>
              </a:rPr>
              <a:t>   + ∞</a:t>
            </a:r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8804400" y="8229335"/>
            <a:ext cx="94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227948" y="8229334"/>
            <a:ext cx="689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51" name="TextBox 50"/>
          <p:cNvSpPr txBox="1"/>
          <p:nvPr/>
        </p:nvSpPr>
        <p:spPr>
          <a:xfrm>
            <a:off x="12524681" y="8211986"/>
            <a:ext cx="689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-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58734" y="11420423"/>
                <a:ext cx="14506488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Cambira Math"/>
                  </a:rPr>
                  <a:t>Vậy, </a:t>
                </a:r>
                <a:r>
                  <a:rPr lang="en-US" sz="4400" dirty="0" err="1" smtClean="0">
                    <a:latin typeface="Cambira Math"/>
                  </a:rPr>
                  <a:t>hàm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số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đạt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cực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đại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tại</a:t>
                </a:r>
                <a:r>
                  <a:rPr lang="en-US" sz="4400" dirty="0" smtClean="0"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400" i="1" dirty="0" smtClean="0">
                    <a:latin typeface="Cambira Math"/>
                  </a:rPr>
                  <a:t> =</a:t>
                </a:r>
                <a:r>
                  <a:rPr lang="en-US" sz="4400" dirty="0" smtClean="0"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2 </a:t>
                </a:r>
                <a:r>
                  <a:rPr lang="en-US" sz="4400" dirty="0" err="1" smtClean="0">
                    <a:latin typeface="Cambira Math"/>
                  </a:rPr>
                  <a:t>và</a:t>
                </a:r>
                <a:r>
                  <a:rPr lang="en-US" sz="4400" dirty="0" smtClean="0"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/>
                          </a:rPr>
                          <m:t>Đ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=0</m:t>
                    </m:r>
                    <m:r>
                      <a:rPr lang="en-US" sz="4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b="0" dirty="0" smtClean="0">
                  <a:latin typeface="Cambira Math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34" y="11420423"/>
                <a:ext cx="14506488" cy="839974"/>
              </a:xfrm>
              <a:prstGeom prst="rect">
                <a:avLst/>
              </a:prstGeom>
              <a:blipFill>
                <a:blip r:embed="rId7"/>
                <a:stretch>
                  <a:fillRect l="-1681" t="-15217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93149" y="12571226"/>
                <a:ext cx="14506488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Cambira Math"/>
                  </a:rPr>
                  <a:t>hàm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số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đạt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cực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tiểu</a:t>
                </a:r>
                <a:r>
                  <a:rPr lang="en-US" sz="4400" dirty="0" smtClean="0">
                    <a:latin typeface="Cambira Math"/>
                  </a:rPr>
                  <a:t> </a:t>
                </a:r>
                <a:r>
                  <a:rPr lang="en-US" sz="4400" dirty="0" err="1" smtClean="0">
                    <a:latin typeface="Cambira Math"/>
                  </a:rPr>
                  <a:t>tại</a:t>
                </a:r>
                <a:r>
                  <a:rPr lang="en-US" sz="4400" dirty="0" smtClean="0">
                    <a:latin typeface="Cambir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=−4</m:t>
                    </m:r>
                  </m:oMath>
                </a14:m>
                <a:r>
                  <a:rPr lang="en-US" sz="4400" dirty="0" smtClean="0">
                    <a:latin typeface="Cambira Math"/>
                  </a:rPr>
                  <a:t>.</a:t>
                </a:r>
                <a:endParaRPr lang="en-US" sz="4400" dirty="0">
                  <a:latin typeface="Cambira Math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49" y="12571226"/>
                <a:ext cx="14506488" cy="839974"/>
              </a:xfrm>
              <a:prstGeom prst="rect">
                <a:avLst/>
              </a:prstGeom>
              <a:blipFill>
                <a:blip r:embed="rId8"/>
                <a:stretch>
                  <a:fillRect l="-1723" t="-15217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2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  <p:bldP spid="14" grpId="0"/>
      <p:bldP spid="15" grpId="0"/>
      <p:bldP spid="33" grpId="0"/>
      <p:bldP spid="34" grpId="0"/>
      <p:bldP spid="35" grpId="0"/>
      <p:bldP spid="37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5199</TotalTime>
  <Words>1853</Words>
  <Application>Microsoft Office PowerPoint</Application>
  <PresentationFormat>Custom</PresentationFormat>
  <Paragraphs>333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AvantGarde</vt:lpstr>
      <vt:lpstr>AvantGarde-Demi</vt:lpstr>
      <vt:lpstr>Calibri</vt:lpstr>
      <vt:lpstr>Cambira Math</vt:lpstr>
      <vt:lpstr>Cambria</vt:lpstr>
      <vt:lpstr>Cambria Math</vt:lpstr>
      <vt:lpstr>Chu Van An</vt:lpstr>
      <vt:lpstr>MS Mincho</vt:lpstr>
      <vt:lpstr>Tahoma</vt:lpstr>
      <vt:lpstr>Times New Roman</vt:lpstr>
      <vt:lpstr>VNI-Revue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Hiếu Vũ Đức</cp:lastModifiedBy>
  <cp:revision>504</cp:revision>
  <dcterms:created xsi:type="dcterms:W3CDTF">2013-08-31T11:42:51Z</dcterms:created>
  <dcterms:modified xsi:type="dcterms:W3CDTF">2021-08-31T16:06:47Z</dcterms:modified>
</cp:coreProperties>
</file>