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72" r:id="rId4"/>
    <p:sldId id="281" r:id="rId5"/>
    <p:sldId id="266" r:id="rId6"/>
    <p:sldId id="282" r:id="rId7"/>
    <p:sldId id="283" r:id="rId8"/>
    <p:sldId id="273" r:id="rId9"/>
    <p:sldId id="267" r:id="rId10"/>
    <p:sldId id="274" r:id="rId11"/>
    <p:sldId id="285" r:id="rId12"/>
    <p:sldId id="286" r:id="rId13"/>
    <p:sldId id="275" r:id="rId14"/>
    <p:sldId id="287" r:id="rId15"/>
    <p:sldId id="288" r:id="rId16"/>
    <p:sldId id="276" r:id="rId17"/>
    <p:sldId id="290" r:id="rId18"/>
    <p:sldId id="289" r:id="rId19"/>
    <p:sldId id="268" r:id="rId20"/>
    <p:sldId id="291" r:id="rId21"/>
    <p:sldId id="292" r:id="rId22"/>
    <p:sldId id="277" r:id="rId23"/>
    <p:sldId id="278" r:id="rId24"/>
    <p:sldId id="294" r:id="rId25"/>
    <p:sldId id="2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CFFEB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796753"/>
                <a:ext cx="11989406" cy="23746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vi-VN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đường thẳng a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 đường thẳng a và cắt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giao tuyến là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Vị trí trương đối của hai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chéo nhau.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 nhau.	  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 song.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 nhau.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796753"/>
                <a:ext cx="11989406" cy="2374677"/>
              </a:xfrm>
              <a:prstGeom prst="rect">
                <a:avLst/>
              </a:prstGeom>
              <a:blipFill>
                <a:blip r:embed="rId2"/>
                <a:stretch>
                  <a:fillRect t="-1279" r="-101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414" y="884816"/>
            <a:ext cx="478318" cy="47831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5A35E6-1F08-4448-924B-DAE835443F13}"/>
              </a:ext>
            </a:extLst>
          </p:cNvPr>
          <p:cNvSpPr txBox="1">
            <a:spLocks/>
          </p:cNvSpPr>
          <p:nvPr/>
        </p:nvSpPr>
        <p:spPr>
          <a:xfrm>
            <a:off x="159858" y="3179298"/>
            <a:ext cx="11989406" cy="329691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320" marR="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Lời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  <a:r>
              <a:rPr lang="en-US" b="1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  <a:endParaRPr lang="en-US" b="1">
              <a:solidFill>
                <a:srgbClr val="0000FF"/>
              </a:solidFill>
              <a:ea typeface="Calibri" panose="020F0502020204030204" pitchFamily="34" charset="0"/>
            </a:endParaRPr>
          </a:p>
          <a:p>
            <a:pPr marL="62992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solidFill>
                  <a:srgbClr val="0000FF"/>
                </a:solidFill>
                <a:ea typeface="Calibri" panose="020F0502020204030204" pitchFamily="34" charset="0"/>
              </a:rPr>
              <a:t>Chọn C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5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23547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tabLst>
                    <a:tab pos="2880360" algn="l"/>
                    <a:tab pos="5400675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Bài 7 :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thang,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Xác định giao tuyến của hai mặt phẳng sau: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tabLst>
                    <a:tab pos="2880360" algn="l"/>
                    <a:tab pos="5400675" algn="l"/>
                  </a:tabLst>
                </a:pP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tabLst>
                    <a:tab pos="2880360" algn="l"/>
                    <a:tab pos="5400675" algn="l"/>
                  </a:tabLst>
                </a:pP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2354703"/>
              </a:xfrm>
              <a:prstGeom prst="rect">
                <a:avLst/>
              </a:prstGeom>
              <a:blipFill>
                <a:blip r:embed="rId2"/>
                <a:stretch>
                  <a:fillRect l="-965" t="-2577" b="-670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724" y="93010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3284806"/>
                <a:ext cx="11989406" cy="319140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>
                    <a:ea typeface="Calibri" panose="020F0502020204030204" pitchFamily="34" charset="0"/>
                  </a:rPr>
                  <a:t>a) Gọi giao điểm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>
                    <a:ea typeface="Calibri" panose="020F0502020204030204" pitchFamily="34" charset="0"/>
                  </a:rPr>
                  <a:t>Ta có: SK cùng thuộc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>
                    <a:ea typeface="Calibri" panose="020F0502020204030204" pitchFamily="34" charset="0"/>
                  </a:rPr>
                  <a:t>Vậy SK là giao tuyến của (SAD) và (DBC).</a:t>
                </a:r>
                <a:br>
                  <a:rPr lang="en-US">
                    <a:ea typeface="Calibri" panose="020F0502020204030204" pitchFamily="34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3284806"/>
                <a:ext cx="11989406" cy="3191407"/>
              </a:xfrm>
              <a:prstGeom prst="rect">
                <a:avLst/>
              </a:prstGeom>
              <a:blipFill>
                <a:blip r:embed="rId5"/>
                <a:stretch>
                  <a:fillRect l="-1219" t="-247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89B2C3A-D346-4E0C-903F-7A1FB495B1C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5488" y="3634363"/>
            <a:ext cx="2661352" cy="26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4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23547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tabLst>
                    <a:tab pos="2880360" algn="l"/>
                    <a:tab pos="5400675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Bài 7 :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thang, </a:t>
                </a:r>
                <a:endParaRPr lang="en-US" sz="2800" i="1">
                  <a:solidFill>
                    <a:srgbClr val="000099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tabLst>
                    <a:tab pos="2880360" algn="l"/>
                    <a:tab pos="540067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Xác định giao tuyến của hai mặt phẳng sau: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tabLst>
                    <a:tab pos="2880360" algn="l"/>
                    <a:tab pos="5400675" algn="l"/>
                  </a:tabLst>
                </a:pP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tabLst>
                    <a:tab pos="2880360" algn="l"/>
                    <a:tab pos="5400675" algn="l"/>
                  </a:tabLst>
                </a:pP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2354703"/>
              </a:xfrm>
              <a:prstGeom prst="rect">
                <a:avLst/>
              </a:prstGeom>
              <a:blipFill>
                <a:blip r:embed="rId2"/>
                <a:stretch>
                  <a:fillRect l="-965" t="-2577" b="-670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724" y="93010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3284806"/>
                <a:ext cx="11989406" cy="319140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/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𝑆𝐴𝐵</m:t>
                        </m:r>
                      </m:e>
                    </m:d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𝑆𝐶𝐷</m:t>
                        </m:r>
                      </m:e>
                    </m:d>
                  </m:oMath>
                </a14:m>
                <a:r>
                  <a:rPr lang="en-US"/>
                  <a:t> có </a:t>
                </a:r>
                <a14:m>
                  <m:oMath xmlns:m="http://schemas.openxmlformats.org/officeDocument/2006/math">
                    <m:r>
                      <a:rPr lang="en-US" i="1"/>
                      <m:t>𝐴𝐵</m:t>
                    </m:r>
                    <m:r>
                      <a:rPr lang="en-US" i="1"/>
                      <m:t>//</m:t>
                    </m:r>
                    <m:r>
                      <a:rPr lang="en-US" i="1"/>
                      <m:t>𝐶𝐷</m:t>
                    </m:r>
                  </m:oMath>
                </a14:m>
                <a:r>
                  <a:rPr lang="en-US"/>
                  <a:t> chung nên giao tuyến là đường thẳng </a:t>
                </a:r>
                <a14:m>
                  <m:oMath xmlns:m="http://schemas.openxmlformats.org/officeDocument/2006/math">
                    <m:r>
                      <a:rPr lang="en-US" i="1"/>
                      <m:t>𝑆𝑥</m:t>
                    </m:r>
                  </m:oMath>
                </a14:m>
                <a:r>
                  <a:rPr lang="en-US"/>
                  <a:t> đi qua </a:t>
                </a:r>
                <a14:m>
                  <m:oMath xmlns:m="http://schemas.openxmlformats.org/officeDocument/2006/math">
                    <m:r>
                      <a:rPr lang="en-US" i="1"/>
                      <m:t>𝑥</m:t>
                    </m:r>
                  </m:oMath>
                </a14:m>
                <a:r>
                  <a:rPr lang="en-US"/>
                  <a:t> và song song với </a:t>
                </a:r>
                <a14:m>
                  <m:oMath xmlns:m="http://schemas.openxmlformats.org/officeDocument/2006/math">
                    <m:r>
                      <a:rPr lang="en-US" i="1"/>
                      <m:t>𝐴𝐵</m:t>
                    </m:r>
                  </m:oMath>
                </a14:m>
                <a:r>
                  <a:rPr lang="en-US"/>
                  <a:t> và</a:t>
                </a:r>
                <a14:m>
                  <m:oMath xmlns:m="http://schemas.openxmlformats.org/officeDocument/2006/math">
                    <m:r>
                      <a:rPr lang="en-US" i="1"/>
                      <m:t>𝐶𝐷</m:t>
                    </m:r>
                  </m:oMath>
                </a14:m>
                <a:r>
                  <a:rPr lang="en-US"/>
                  <a:t>.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/>
                  <a:t>c) Gọi </a:t>
                </a:r>
                <a14:m>
                  <m:oMath xmlns:m="http://schemas.openxmlformats.org/officeDocument/2006/math">
                    <m:r>
                      <a:rPr lang="en-US" i="1"/>
                      <m:t>𝑂</m:t>
                    </m:r>
                  </m:oMath>
                </a14:m>
                <a:r>
                  <a:rPr lang="en-US"/>
                  <a:t> là giao điểm cuae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AC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BD</m:t>
                    </m:r>
                  </m:oMath>
                </a14:m>
                <a:r>
                  <a:rPr lang="en-US"/>
                  <a:t> suy ra </a:t>
                </a:r>
                <a14:m>
                  <m:oMath xmlns:m="http://schemas.openxmlformats.org/officeDocument/2006/math">
                    <m:r>
                      <a:rPr lang="en-US" i="1"/>
                      <m:t>𝑂</m:t>
                    </m:r>
                  </m:oMath>
                </a14:m>
                <a:r>
                  <a:rPr lang="en-US"/>
                  <a:t> thuộc giao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SAC</m:t>
                        </m:r>
                      </m:e>
                    </m:d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SBC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/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SO</m:t>
                    </m:r>
                  </m:oMath>
                </a14:m>
                <a:r>
                  <a:rPr lang="en-US"/>
                  <a:t> là giao tuyến của (SAC) và (SBD).</a:t>
                </a:r>
                <a:br>
                  <a:rPr lang="en-US"/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3284806"/>
                <a:ext cx="11989406" cy="3191407"/>
              </a:xfrm>
              <a:prstGeom prst="rect">
                <a:avLst/>
              </a:prstGeom>
              <a:blipFill>
                <a:blip r:embed="rId5"/>
                <a:stretch>
                  <a:fillRect l="-1219" t="-2476" r="-609" b="-838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318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2861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8:</a:t>
                </a:r>
                <a:r>
                  <a:rPr lang="en-US" sz="280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hình lăng trụ 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𝐴𝐵𝐶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𝑁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𝑃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𝐵𝐶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a) Xác định giao điêm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với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</a:rPr>
                      <m:t>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b)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𝐾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là giao điểm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với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</a:rPr>
                      <m:t>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Tính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𝐾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𝐾𝐶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2861974"/>
              </a:xfrm>
              <a:prstGeom prst="rect">
                <a:avLst/>
              </a:prstGeom>
              <a:blipFill>
                <a:blip r:embed="rId2"/>
                <a:stretch>
                  <a:fillRect t="-637" b="-63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3784208"/>
                <a:ext cx="12032142" cy="307379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/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/>
                  <a:t>a</a:t>
                </a:r>
                <a:r>
                  <a:rPr lang="en-US" sz="2800"/>
                  <a:t>) Ta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𝑀𝑁𝑃</m:t>
                        </m:r>
                      </m:e>
                    </m:d>
                    <m:r>
                      <a:rPr lang="en-US" sz="2800" i="1"/>
                      <m:t>∩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𝐴𝐵𝐶</m:t>
                        </m:r>
                      </m:e>
                    </m:d>
                    <m:r>
                      <a:rPr lang="en-US" sz="2800" i="1"/>
                      <m:t>=</m:t>
                    </m:r>
                    <m:r>
                      <a:rPr lang="en-US" sz="2800" i="1"/>
                      <m:t>𝑀𝑁</m:t>
                    </m:r>
                    <m:r>
                      <a:rPr lang="en-US" sz="2800" i="1"/>
                      <m:t>,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𝐴𝐵𝐶</m:t>
                        </m:r>
                      </m:e>
                    </m:d>
                    <m:r>
                      <a:rPr lang="en-US" sz="2800" i="1"/>
                      <m:t>∩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𝐴𝐶</m:t>
                        </m:r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𝐶</m:t>
                            </m:r>
                          </m:e>
                          <m:sup>
                            <m:r>
                              <a:rPr lang="en-US" sz="2800" i="1"/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𝐴</m:t>
                            </m:r>
                          </m:e>
                          <m:sup>
                            <m:r>
                              <a:rPr lang="en-US" sz="2800" i="1"/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/>
                      <m:t>=</m:t>
                    </m:r>
                    <m:r>
                      <a:rPr lang="en-US" sz="2800" i="1"/>
                      <m:t>𝐴𝐶</m:t>
                    </m:r>
                    <m:r>
                      <a:rPr lang="en-US" sz="2800" i="1"/>
                      <m:t>,</m:t>
                    </m:r>
                    <m:r>
                      <a:rPr lang="en-US" sz="2800" i="1"/>
                      <m:t>𝐴𝐶</m:t>
                    </m:r>
                    <m:r>
                      <a:rPr lang="en-US" sz="2800" i="1"/>
                      <m:t>//</m:t>
                    </m:r>
                    <m:r>
                      <a:rPr lang="en-US" sz="2800" i="1"/>
                      <m:t>𝑀𝑁</m:t>
                    </m:r>
                  </m:oMath>
                </a14:m>
                <a:r>
                  <a:rPr lang="en-US" sz="2800"/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 sz="2800"/>
                  <a:t>(do </a:t>
                </a:r>
                <a14:m>
                  <m:oMath xmlns:m="http://schemas.openxmlformats.org/officeDocument/2006/math">
                    <m:r>
                      <a:rPr lang="en-US" sz="2800" i="1"/>
                      <m:t>𝑀𝑁</m:t>
                    </m:r>
                  </m:oMath>
                </a14:m>
                <a:r>
                  <a:rPr lang="en-US" sz="2800"/>
                  <a:t> là đường trung bình của tam giác </a:t>
                </a:r>
                <a14:m>
                  <m:oMath xmlns:m="http://schemas.openxmlformats.org/officeDocument/2006/math">
                    <m:r>
                      <a:rPr lang="en-US" sz="2800" i="1"/>
                      <m:t>𝐴𝐵𝐶</m:t>
                    </m:r>
                  </m:oMath>
                </a14:m>
                <a:r>
                  <a:rPr lang="en-US" sz="2800"/>
                  <a:t> )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 sz="2800"/>
                  <a:t>suy ra giao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𝑀𝑁𝑃</m:t>
                        </m:r>
                      </m:e>
                    </m:d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𝐴𝐶𝐶</m:t>
                        </m:r>
                        <m:r>
                          <a:rPr lang="en-US" sz="2800" i="1"/>
                          <m:t>′</m:t>
                        </m:r>
                        <m:r>
                          <a:rPr lang="en-US" sz="2800" i="1"/>
                          <m:t>𝐴</m:t>
                        </m:r>
                        <m:r>
                          <a:rPr lang="en-US" sz="2800" i="1"/>
                          <m:t>′</m:t>
                        </m:r>
                      </m:e>
                    </m:d>
                  </m:oMath>
                </a14:m>
                <a:r>
                  <a:rPr lang="en-US" sz="2800"/>
                  <a:t>song song với </a:t>
                </a:r>
                <a14:m>
                  <m:oMath xmlns:m="http://schemas.openxmlformats.org/officeDocument/2006/math">
                    <m:r>
                      <a:rPr lang="en-US" sz="2800" i="1"/>
                      <m:t>𝑀𝑁</m:t>
                    </m:r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r>
                      <a:rPr lang="en-US" sz="2800" i="1"/>
                      <m:t>𝐴𝐶</m:t>
                    </m:r>
                  </m:oMath>
                </a14:m>
                <a:r>
                  <a:rPr lang="en-US" sz="2800"/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 sz="2800"/>
                  <a:t>Qua </a:t>
                </a:r>
                <a14:m>
                  <m:oMath xmlns:m="http://schemas.openxmlformats.org/officeDocument/2006/math">
                    <m:r>
                      <a:rPr lang="en-US" sz="2800" i="1"/>
                      <m:t>𝑃</m:t>
                    </m:r>
                  </m:oMath>
                </a14:m>
                <a:r>
                  <a:rPr lang="en-US" sz="2800"/>
                  <a:t> kẻ đường thẳng song song với </a:t>
                </a:r>
                <a14:m>
                  <m:oMath xmlns:m="http://schemas.openxmlformats.org/officeDocument/2006/math">
                    <m:r>
                      <a:rPr lang="en-US" sz="2800" i="1"/>
                      <m:t>𝐴𝐶</m:t>
                    </m:r>
                  </m:oMath>
                </a14:m>
                <a:r>
                  <a:rPr lang="en-US" sz="2800"/>
                  <a:t> cắt </a:t>
                </a:r>
                <a14:m>
                  <m:oMath xmlns:m="http://schemas.openxmlformats.org/officeDocument/2006/math">
                    <m:r>
                      <a:rPr lang="en-US" sz="2800" i="1"/>
                      <m:t>𝐶𝐶</m:t>
                    </m:r>
                    <m:r>
                      <a:rPr lang="en-US" sz="2800" i="1"/>
                      <m:t>′</m:t>
                    </m:r>
                  </m:oMath>
                </a14:m>
                <a:r>
                  <a:rPr lang="en-US" sz="2800"/>
                  <a:t> tại </a:t>
                </a:r>
                <a14:m>
                  <m:oMath xmlns:m="http://schemas.openxmlformats.org/officeDocument/2006/math">
                    <m:r>
                      <a:rPr lang="en-US" sz="2800" i="1"/>
                      <m:t>𝐻</m:t>
                    </m:r>
                  </m:oMath>
                </a14:m>
                <a:r>
                  <a:rPr lang="en-US" sz="2800"/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 sz="2800"/>
                  <a:t>PH là giao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𝑀𝑁𝑃</m:t>
                        </m:r>
                      </m:e>
                    </m:d>
                  </m:oMath>
                </a14:m>
                <a:r>
                  <a:rPr lang="en-US" sz="2800"/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𝐴𝐶𝐶</m:t>
                        </m:r>
                        <m:r>
                          <a:rPr lang="en-US" sz="2800" i="1"/>
                          <m:t>′</m:t>
                        </m:r>
                        <m:r>
                          <a:rPr lang="en-US" sz="2800" i="1"/>
                          <m:t>𝐴</m:t>
                        </m:r>
                        <m:r>
                          <a:rPr lang="en-US" sz="2800" i="1"/>
                          <m:t>′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3784208"/>
                <a:ext cx="12032142" cy="3073791"/>
              </a:xfrm>
              <a:prstGeom prst="rect">
                <a:avLst/>
              </a:prstGeom>
              <a:blipFill>
                <a:blip r:embed="rId5"/>
                <a:stretch>
                  <a:fillRect l="-1215" t="-2569" b="-513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4C2288F-142F-4038-B980-48E54B48DD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9754" y="4952629"/>
            <a:ext cx="1837646" cy="18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5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2861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8:</a:t>
                </a:r>
                <a:r>
                  <a:rPr lang="en-US" sz="280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hình lăng trụ 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𝐴𝐵𝐶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𝑁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𝑃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𝐵𝐶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a) Xác định giao điêm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với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</a:rPr>
                      <m:t>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b)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𝐾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là giao điểm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với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</a:rPr>
                      <m:t>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Tính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𝐾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𝐾𝐶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2861974"/>
              </a:xfrm>
              <a:prstGeom prst="rect">
                <a:avLst/>
              </a:prstGeom>
              <a:blipFill>
                <a:blip r:embed="rId2"/>
                <a:stretch>
                  <a:fillRect t="-637" b="-63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3784208"/>
                <a:ext cx="12032142" cy="307379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/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/>
                  <a:t>Nối </a:t>
                </a:r>
                <a14:m>
                  <m:oMath xmlns:m="http://schemas.openxmlformats.org/officeDocument/2006/math">
                    <m:r>
                      <a:rPr lang="en-US" i="1"/>
                      <m:t>𝐻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i="1"/>
                      <m:t>𝑁</m:t>
                    </m:r>
                  </m:oMath>
                </a14:m>
                <a:r>
                  <a:rPr lang="en-US"/>
                  <a:t> cắt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  <m:r>
                      <a:rPr lang="en-US" i="1"/>
                      <m:t>′</m:t>
                    </m:r>
                    <m:r>
                      <a:rPr lang="en-US" i="1"/>
                      <m:t>𝐶</m:t>
                    </m:r>
                  </m:oMath>
                </a14:m>
                <a:r>
                  <a:rPr lang="en-US"/>
                  <a:t> tại </a:t>
                </a:r>
                <a14:m>
                  <m:oMath xmlns:m="http://schemas.openxmlformats.org/officeDocument/2006/math">
                    <m:r>
                      <a:rPr lang="en-US" i="1"/>
                      <m:t>𝐾</m:t>
                    </m:r>
                  </m:oMath>
                </a14:m>
                <a:r>
                  <a:rPr lang="en-US"/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i="1"/>
                      <m:t>𝐾</m:t>
                    </m:r>
                  </m:oMath>
                </a14:m>
                <a:r>
                  <a:rPr lang="en-US"/>
                  <a:t> là giao điểm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𝑀𝑁𝑃</m:t>
                        </m:r>
                      </m:e>
                    </m:d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  <m:r>
                      <a:rPr lang="en-US" i="1"/>
                      <m:t>′</m:t>
                    </m:r>
                    <m:r>
                      <a:rPr lang="en-US" i="1"/>
                      <m:t>𝐶</m:t>
                    </m:r>
                  </m:oMath>
                </a14:m>
                <a:r>
                  <a:rPr lang="en-US"/>
                  <a:t>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3784208"/>
                <a:ext cx="12032142" cy="3073791"/>
              </a:xfrm>
              <a:prstGeom prst="rect">
                <a:avLst/>
              </a:prstGeom>
              <a:blipFill>
                <a:blip r:embed="rId5"/>
                <a:stretch>
                  <a:fillRect l="-1113" t="-256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76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2861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8:</a:t>
                </a:r>
                <a:r>
                  <a:rPr lang="en-US" sz="280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hình lăng trụ 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𝐴𝐵𝐶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𝑁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𝑃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𝐵𝐶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a) Xác định giao điêm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với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</a:rPr>
                      <m:t>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b)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𝐾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là giao điểm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với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</a:rPr>
                      <m:t>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Tính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𝐾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𝐾𝐶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2861974"/>
              </a:xfrm>
              <a:prstGeom prst="rect">
                <a:avLst/>
              </a:prstGeom>
              <a:blipFill>
                <a:blip r:embed="rId2"/>
                <a:stretch>
                  <a:fillRect t="-637" b="-63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3784208"/>
                <a:ext cx="12032142" cy="307379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/>
                  <a:t> </a:t>
                </a:r>
              </a:p>
              <a:p>
                <a:r>
                  <a:rPr lang="en-US"/>
                  <a:t>b) Gọi giao điểm </a:t>
                </a:r>
                <a14:m>
                  <m:oMath xmlns:m="http://schemas.openxmlformats.org/officeDocument/2006/math">
                    <m:r>
                      <a:rPr lang="en-US" i="1"/>
                      <m:t>𝐵</m:t>
                    </m:r>
                    <m:r>
                      <a:rPr lang="en-US" i="1"/>
                      <m:t>′</m:t>
                    </m:r>
                    <m:r>
                      <a:rPr lang="en-US" i="1"/>
                      <m:t>𝐶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/>
                      <m:t>𝐵𝐶</m:t>
                    </m:r>
                    <m:r>
                      <a:rPr lang="en-US" i="1"/>
                      <m:t>′</m:t>
                    </m:r>
                  </m:oMath>
                </a14:m>
                <a:r>
                  <a:rPr lang="en-US"/>
                  <a:t>là </a:t>
                </a:r>
                <a14:m>
                  <m:oMath xmlns:m="http://schemas.openxmlformats.org/officeDocument/2006/math">
                    <m:r>
                      <a:rPr lang="en-US" i="1"/>
                      <m:t>𝑂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Ta có </a:t>
                </a:r>
                <a14:m>
                  <m:oMath xmlns:m="http://schemas.openxmlformats.org/officeDocument/2006/math">
                    <m:r>
                      <a:rPr lang="en-US" i="1"/>
                      <m:t>𝐴𝐶𝐶</m:t>
                    </m:r>
                    <m:r>
                      <a:rPr lang="en-US" i="1"/>
                      <m:t>′</m:t>
                    </m:r>
                    <m:r>
                      <a:rPr lang="en-US" i="1"/>
                      <m:t>𝐴</m:t>
                    </m:r>
                    <m:r>
                      <a:rPr lang="en-US" i="1"/>
                      <m:t>′</m:t>
                    </m:r>
                  </m:oMath>
                </a14:m>
                <a:r>
                  <a:rPr lang="en-US"/>
                  <a:t>là hình bình hành,</a:t>
                </a:r>
              </a:p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𝑃</m:t>
                    </m:r>
                  </m:oMath>
                </a14:m>
                <a:r>
                  <a:rPr lang="en-US"/>
                  <a:t>là trung điểm </a:t>
                </a:r>
                <a14:m>
                  <m:oMath xmlns:m="http://schemas.openxmlformats.org/officeDocument/2006/math">
                    <m:r>
                      <a:rPr lang="en-US" i="1"/>
                      <m:t>𝐴𝐴</m:t>
                    </m:r>
                    <m:r>
                      <a:rPr lang="en-US" i="1"/>
                      <m:t>′, </m:t>
                    </m:r>
                    <m:r>
                      <a:rPr lang="en-US" i="1"/>
                      <m:t>𝑃𝐻</m:t>
                    </m:r>
                    <m:r>
                      <a:rPr lang="en-US" i="1"/>
                      <m:t> //</m:t>
                    </m:r>
                    <m:r>
                      <a:rPr lang="en-US" i="1"/>
                      <m:t>𝐴𝐶</m:t>
                    </m:r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suy ra </a:t>
                </a:r>
                <a14:m>
                  <m:oMath xmlns:m="http://schemas.openxmlformats.org/officeDocument/2006/math">
                    <m:r>
                      <a:rPr lang="en-US" i="1"/>
                      <m:t>𝐻</m:t>
                    </m:r>
                  </m:oMath>
                </a14:m>
                <a:r>
                  <a:rPr lang="en-US"/>
                  <a:t> là trung điểm </a:t>
                </a:r>
                <a14:m>
                  <m:oMath xmlns:m="http://schemas.openxmlformats.org/officeDocument/2006/math">
                    <m:r>
                      <a:rPr lang="en-US" i="1"/>
                      <m:t>𝐶𝐶</m:t>
                    </m:r>
                    <m:r>
                      <a:rPr lang="en-US" i="1"/>
                      <m:t>′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200"/>
                  </a:spcBef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3784208"/>
                <a:ext cx="12032142" cy="3073791"/>
              </a:xfrm>
              <a:prstGeom prst="rect">
                <a:avLst/>
              </a:prstGeom>
              <a:blipFill>
                <a:blip r:embed="rId5"/>
                <a:stretch>
                  <a:fillRect l="-1215" t="-415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737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2861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8:</a:t>
                </a:r>
                <a:r>
                  <a:rPr lang="en-US" sz="280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hình lăng trụ 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𝐴𝐵𝐶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𝑁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𝑃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𝐵𝐶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a) Xác định giao điêm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với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</a:rPr>
                      <m:t>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b)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𝐾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là giao điểm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với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</a:rPr>
                      <m:t>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Tính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𝐾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𝐾𝐶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2861974"/>
              </a:xfrm>
              <a:prstGeom prst="rect">
                <a:avLst/>
              </a:prstGeom>
              <a:blipFill>
                <a:blip r:embed="rId2"/>
                <a:stretch>
                  <a:fillRect t="-637" b="-63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3784208"/>
                <a:ext cx="12032142" cy="307379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/>
                  <a:t> </a:t>
                </a:r>
              </a:p>
              <a:p>
                <a:r>
                  <a:rPr lang="en-US"/>
                  <a:t>Xét tam giác </a:t>
                </a:r>
                <a14:m>
                  <m:oMath xmlns:m="http://schemas.openxmlformats.org/officeDocument/2006/math">
                    <m:r>
                      <a:rPr lang="en-US" i="1"/>
                      <m:t>𝐶𝐶</m:t>
                    </m:r>
                    <m:r>
                      <a:rPr lang="en-US" i="1"/>
                      <m:t>′</m:t>
                    </m:r>
                    <m:r>
                      <a:rPr lang="en-US" i="1"/>
                      <m:t>𝐵</m:t>
                    </m:r>
                  </m:oMath>
                </a14:m>
                <a:r>
                  <a:rPr lang="en-US"/>
                  <a:t>  ta có: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𝐴</m:t>
                        </m:r>
                        <m:r>
                          <a:rPr lang="en-US" i="1"/>
                          <m:t>′</m:t>
                        </m:r>
                        <m:r>
                          <a:rPr lang="en-US" i="1"/>
                          <m:t>𝐵𝐷</m:t>
                        </m:r>
                      </m:e>
                    </m:d>
                    <m:r>
                      <a:rPr lang="en-US" i="1"/>
                      <m:t> </m:t>
                    </m:r>
                    <m:r>
                      <a:rPr lang="en-US" i="1"/>
                      <m:t>𝑣</m:t>
                    </m:r>
                    <m:r>
                      <a:rPr lang="en-US" i="1"/>
                      <m:t>à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𝐶𝐵</m:t>
                        </m:r>
                        <m:r>
                          <a:rPr lang="en-US" i="1"/>
                          <m:t>′</m:t>
                        </m:r>
                        <m:r>
                          <a:rPr lang="en-US" i="1"/>
                          <m:t>𝐷</m:t>
                        </m:r>
                        <m:r>
                          <a:rPr lang="en-US" i="1"/>
                          <m:t>′</m:t>
                        </m:r>
                      </m:e>
                    </m:d>
                  </m:oMath>
                </a14:m>
                <a:r>
                  <a:rPr lang="en-US"/>
                  <a:t>là đường trung bình </a:t>
                </a:r>
              </a:p>
              <a:p>
                <a:r>
                  <a:rPr lang="en-US"/>
                  <a:t>suy ra </a:t>
                </a:r>
                <a14:m>
                  <m:oMath xmlns:m="http://schemas.openxmlformats.org/officeDocument/2006/math">
                    <m:r>
                      <a:rPr lang="en-US" i="1"/>
                      <m:t>𝐶𝐾</m:t>
                    </m:r>
                    <m:r>
                      <a:rPr lang="en-US" i="1"/>
                      <m:t> = </m:t>
                    </m:r>
                    <m:r>
                      <a:rPr lang="en-US" i="1"/>
                      <m:t>𝑂𝐾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Mà </a:t>
                </a:r>
                <a14:m>
                  <m:oMath xmlns:m="http://schemas.openxmlformats.org/officeDocument/2006/math">
                    <m:r>
                      <a:rPr lang="en-US" i="1"/>
                      <m:t>𝑂𝐶</m:t>
                    </m:r>
                    <m:r>
                      <a:rPr lang="en-US" i="1"/>
                      <m:t>=</m:t>
                    </m:r>
                    <m:r>
                      <a:rPr lang="en-US" i="1"/>
                      <m:t>𝑂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𝐵</m:t>
                        </m:r>
                      </m:e>
                      <m:sup>
                        <m:r>
                          <a:rPr lang="en-US" i="1"/>
                          <m:t>′</m:t>
                        </m:r>
                      </m:sup>
                    </m:sSup>
                  </m:oMath>
                </a14:m>
                <a:r>
                  <a:rPr lang="en-US"/>
                  <a:t> 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𝐾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𝐵</m:t>
                            </m:r>
                          </m:e>
                          <m:sup>
                            <m:r>
                              <a:rPr lang="en-US" i="1"/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𝐾𝐶</m:t>
                        </m:r>
                      </m:den>
                    </m:f>
                    <m:r>
                      <a:rPr lang="en-US" i="1"/>
                      <m:t>=3</m:t>
                    </m:r>
                  </m:oMath>
                </a14:m>
                <a:endParaRPr lang="en-US"/>
              </a:p>
              <a:p>
                <a:pPr marL="0" indent="0">
                  <a:lnSpc>
                    <a:spcPct val="107000"/>
                  </a:lnSpc>
                  <a:spcBef>
                    <a:spcPts val="200"/>
                  </a:spcBef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3784208"/>
                <a:ext cx="12032142" cy="3073791"/>
              </a:xfrm>
              <a:prstGeom prst="rect">
                <a:avLst/>
              </a:prstGeom>
              <a:blipFill>
                <a:blip r:embed="rId5"/>
                <a:stretch>
                  <a:fillRect l="-1215" t="-4150" b="-336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95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20721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Bài 9 .</a:t>
                </a:r>
                <a:r>
                  <a:rPr lang="en-US" sz="280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bình hành. Trên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lấy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𝐵𝑁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Xác định giao điểm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𝐴𝐵𝑀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𝑆𝐾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𝑆𝐷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Chứng minh rằng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2072124"/>
              </a:xfrm>
              <a:prstGeom prst="rect">
                <a:avLst/>
              </a:prstGeom>
              <a:blipFill>
                <a:blip r:embed="rId2"/>
                <a:stretch>
                  <a:fillRect l="-965" t="-2933" r="-457" b="-87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381" y="93010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3010094"/>
                <a:ext cx="11989406" cy="3847905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/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 sz="2800"/>
                  <a:t>a) Ta có: </a:t>
                </a:r>
                <a14:m>
                  <m:oMath xmlns:m="http://schemas.openxmlformats.org/officeDocument/2006/math">
                    <m:r>
                      <a:rPr lang="en-US" sz="2800" i="1"/>
                      <m:t>𝑚𝑝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𝐴𝐵𝑀</m:t>
                        </m:r>
                      </m:e>
                    </m:d>
                    <m:r>
                      <a:rPr lang="en-US" sz="2800" i="1"/>
                      <m:t>∩</m:t>
                    </m:r>
                    <m:r>
                      <a:rPr lang="en-US" sz="2800" i="1"/>
                      <m:t>𝑚𝑝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𝐴𝐵𝐶𝐷</m:t>
                        </m:r>
                      </m:e>
                    </m:d>
                    <m:r>
                      <a:rPr lang="en-US" sz="2800" i="1"/>
                      <m:t>=</m:t>
                    </m:r>
                    <m:r>
                      <a:rPr lang="en-US" sz="2800" i="1"/>
                      <m:t>𝐴𝐵</m:t>
                    </m:r>
                    <m:r>
                      <a:rPr lang="en-US" sz="2800" i="1"/>
                      <m:t>,</m:t>
                    </m:r>
                  </m:oMath>
                </a14:m>
                <a:endParaRPr lang="en-US" sz="2800" i="1"/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sz="2800" i="1"/>
                      <m:t>𝑚𝑝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𝐴𝐵𝐶𝐷</m:t>
                        </m:r>
                      </m:e>
                    </m:d>
                    <m:r>
                      <a:rPr lang="en-US" sz="2800" i="1"/>
                      <m:t>∩</m:t>
                    </m:r>
                    <m:r>
                      <a:rPr lang="en-US" sz="2800" i="1"/>
                      <m:t>𝑚𝑝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𝑆𝐶𝐷</m:t>
                        </m:r>
                      </m:e>
                    </m:d>
                    <m:r>
                      <a:rPr lang="en-US" sz="2800" i="1"/>
                      <m:t>=</m:t>
                    </m:r>
                    <m:r>
                      <a:rPr lang="en-US" sz="2800" i="1"/>
                      <m:t>𝐶𝐷</m:t>
                    </m:r>
                    <m:r>
                      <a:rPr lang="en-US" sz="2800" i="1"/>
                      <m:t>,</m:t>
                    </m:r>
                    <m:r>
                      <a:rPr lang="en-US" sz="2800" i="1"/>
                      <m:t>𝐴𝐵</m:t>
                    </m:r>
                    <m:r>
                      <a:rPr lang="en-US" sz="2800" i="1"/>
                      <m:t>//</m:t>
                    </m:r>
                    <m:r>
                      <a:rPr lang="en-US" sz="2800" i="1"/>
                      <m:t>𝐶𝐷</m:t>
                    </m:r>
                  </m:oMath>
                </a14:m>
                <a:endParaRPr lang="en-US" sz="2800"/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 sz="2800"/>
                  <a:t>suy ra giao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𝐴𝐵𝑀</m:t>
                        </m:r>
                      </m:e>
                    </m:d>
                  </m:oMath>
                </a14:m>
                <a:r>
                  <a:rPr lang="en-US" sz="2800"/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 sz="2800"/>
                  <a:t>và (SCD) là đường thẳng qua </a:t>
                </a:r>
                <a14:m>
                  <m:oMath xmlns:m="http://schemas.openxmlformats.org/officeDocument/2006/math">
                    <m:r>
                      <a:rPr lang="en-US" sz="2800" i="1"/>
                      <m:t>𝑀</m:t>
                    </m:r>
                  </m:oMath>
                </a14:m>
                <a:r>
                  <a:rPr lang="en-US" sz="2800"/>
                  <a:t> song song với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AB</m:t>
                    </m:r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CD</m:t>
                    </m:r>
                  </m:oMath>
                </a14:m>
                <a:r>
                  <a:rPr lang="en-US" sz="2800"/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 sz="2800"/>
                  <a:t>Qua </a:t>
                </a:r>
                <a14:m>
                  <m:oMath xmlns:m="http://schemas.openxmlformats.org/officeDocument/2006/math">
                    <m:r>
                      <a:rPr lang="en-US" sz="2800" i="1"/>
                      <m:t>𝑀</m:t>
                    </m:r>
                  </m:oMath>
                </a14:m>
                <a:r>
                  <a:rPr lang="en-US" sz="2800"/>
                  <a:t> kẻ MK song song với CD (K thuộc SD).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 sz="2800"/>
                  <a:t>Vậy, </a:t>
                </a:r>
                <a14:m>
                  <m:oMath xmlns:m="http://schemas.openxmlformats.org/officeDocument/2006/math">
                    <m:r>
                      <a:rPr lang="en-US" sz="2800" i="1"/>
                      <m:t>𝐾</m:t>
                    </m:r>
                  </m:oMath>
                </a14:m>
                <a:r>
                  <a:rPr lang="en-US" sz="2800"/>
                  <a:t> là giao điểm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/>
                          <m:t>AMN</m:t>
                        </m:r>
                      </m:e>
                    </m:d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SD</m:t>
                    </m:r>
                  </m:oMath>
                </a14:m>
                <a:r>
                  <a:rPr lang="en-US"/>
                  <a:t>.</a:t>
                </a:r>
                <a:br>
                  <a:rPr lang="en-US"/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3010094"/>
                <a:ext cx="11989406" cy="3847905"/>
              </a:xfrm>
              <a:prstGeom prst="rect">
                <a:avLst/>
              </a:prstGeom>
              <a:blipFill>
                <a:blip r:embed="rId5"/>
                <a:stretch>
                  <a:fillRect l="-863" t="-205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78219FB-2394-4A21-B695-ECFEFE0E804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7216" y="4050622"/>
            <a:ext cx="3354926" cy="263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83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20721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Bài 9 .</a:t>
                </a:r>
                <a:r>
                  <a:rPr lang="en-US" sz="280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bình hành. Trên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lấy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𝐵𝑁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Xác định giao điểm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𝐴𝐵𝑀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𝑆𝐾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𝑆𝐷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Chứng minh rằng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2072124"/>
              </a:xfrm>
              <a:prstGeom prst="rect">
                <a:avLst/>
              </a:prstGeom>
              <a:blipFill>
                <a:blip r:embed="rId2"/>
                <a:stretch>
                  <a:fillRect l="-965" t="-2933" r="-457" b="-87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381" y="93010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3010094"/>
                <a:ext cx="11989406" cy="3847905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/>
                  <a:t> </a:t>
                </a:r>
                <a:r>
                  <a:rPr lang="en-US">
                    <a:ea typeface="Calibri" panose="020F050202020403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𝑆𝐶𝐷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ta có: MK //CD 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𝑆𝐾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𝑆𝐷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𝑆𝑀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𝑆𝐶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br>
                  <a:rPr lang="en-US">
                    <a:ea typeface="Calibri" panose="020F0502020204030204" pitchFamily="34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3010094"/>
                <a:ext cx="11989406" cy="3847905"/>
              </a:xfrm>
              <a:prstGeom prst="rect">
                <a:avLst/>
              </a:prstGeom>
              <a:blipFill>
                <a:blip r:embed="rId5"/>
                <a:stretch>
                  <a:fillRect l="-1219" t="-205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83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20721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Bài 9 .</a:t>
                </a:r>
                <a:r>
                  <a:rPr lang="en-US" sz="280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bình hành. Trên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lấy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𝐵𝑁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Xác định giao điểm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𝐴𝐵𝑀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𝑆𝐾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𝑆𝐷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Chứng minh rằng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2072124"/>
              </a:xfrm>
              <a:prstGeom prst="rect">
                <a:avLst/>
              </a:prstGeom>
              <a:blipFill>
                <a:blip r:embed="rId2"/>
                <a:stretch>
                  <a:fillRect l="-965" t="-2933" r="-457" b="-87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381" y="93010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3010094"/>
                <a:ext cx="11989406" cy="3847905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/>
                  <a:t> </a:t>
                </a:r>
              </a:p>
              <a:p>
                <a:r>
                  <a:rPr lang="en-US" sz="2800"/>
                  <a:t>b) Xét tam giác </a:t>
                </a:r>
                <a14:m>
                  <m:oMath xmlns:m="http://schemas.openxmlformats.org/officeDocument/2006/math">
                    <m:r>
                      <a:rPr lang="en-US" sz="2800" i="1"/>
                      <m:t>𝑆𝐶𝐷</m:t>
                    </m:r>
                  </m:oMath>
                </a14:m>
                <a:r>
                  <a:rPr lang="en-US" sz="2800"/>
                  <a:t> ta có: </a:t>
                </a:r>
                <a14:m>
                  <m:oMath xmlns:m="http://schemas.openxmlformats.org/officeDocument/2006/math">
                    <m:r>
                      <a:rPr lang="en-US" sz="2800" i="1"/>
                      <m:t>𝑀𝐾</m:t>
                    </m:r>
                    <m:r>
                      <a:rPr lang="en-US" sz="2800" i="1"/>
                      <m:t>//</m:t>
                    </m:r>
                    <m:r>
                      <a:rPr lang="en-US" sz="2800" i="1"/>
                      <m:t>𝐶𝐷</m:t>
                    </m:r>
                  </m:oMath>
                </a14:m>
                <a:r>
                  <a:rPr lang="en-US" sz="2800"/>
                  <a:t> </a:t>
                </a:r>
              </a:p>
              <a:p>
                <a:r>
                  <a:rPr lang="en-US" sz="2800"/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𝑀𝐾</m:t>
                        </m:r>
                      </m:num>
                      <m:den>
                        <m:r>
                          <a:rPr lang="en-US" sz="2800" i="1"/>
                          <m:t>𝐶𝐷</m:t>
                        </m:r>
                      </m:den>
                    </m:f>
                    <m:r>
                      <a:rPr lang="en-US" sz="2800" i="1"/>
                      <m:t>=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𝑆𝑀</m:t>
                        </m:r>
                      </m:num>
                      <m:den>
                        <m:r>
                          <a:rPr lang="en-US" sz="2800" i="1"/>
                          <m:t>𝑆𝐶</m:t>
                        </m:r>
                      </m:den>
                    </m:f>
                    <m:r>
                      <a:rPr lang="en-US" sz="2800" i="1"/>
                      <m:t>=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1</m:t>
                        </m:r>
                      </m:num>
                      <m:den>
                        <m:r>
                          <a:rPr lang="en-US" sz="2800" i="1"/>
                          <m:t>3</m:t>
                        </m:r>
                      </m:den>
                    </m:f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/>
                  <a:t>Lại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𝐴𝑁</m:t>
                        </m:r>
                      </m:num>
                      <m:den>
                        <m:r>
                          <a:rPr lang="en-US" sz="2800" i="1"/>
                          <m:t>𝐴𝐵</m:t>
                        </m:r>
                      </m:den>
                    </m:f>
                    <m:r>
                      <a:rPr lang="en-US" sz="2800" i="1"/>
                      <m:t>=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1</m:t>
                        </m:r>
                      </m:num>
                      <m:den>
                        <m:r>
                          <a:rPr lang="en-US" sz="2800" i="1"/>
                          <m:t>3</m:t>
                        </m:r>
                      </m:den>
                    </m:f>
                    <m:r>
                      <a:rPr lang="en-US" sz="2800" i="1"/>
                      <m:t>,</m:t>
                    </m:r>
                    <m:r>
                      <a:rPr lang="en-US" sz="2800" i="1"/>
                      <m:t>𝐴𝐵</m:t>
                    </m:r>
                    <m:r>
                      <a:rPr lang="en-US" sz="2800" i="1"/>
                      <m:t>=</m:t>
                    </m:r>
                    <m:r>
                      <a:rPr lang="en-US" sz="2800" i="1"/>
                      <m:t>𝐶𝐷</m:t>
                    </m:r>
                  </m:oMath>
                </a14:m>
                <a:r>
                  <a:rPr lang="en-US" sz="2800"/>
                  <a:t> </a:t>
                </a:r>
              </a:p>
              <a:p>
                <a:r>
                  <a:rPr lang="en-US" sz="2800"/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AN</m:t>
                    </m:r>
                    <m:r>
                      <a:rPr lang="en-US" sz="2800"/>
                      <m:t>=</m:t>
                    </m:r>
                    <m:r>
                      <m:rPr>
                        <m:nor/>
                      </m:rPr>
                      <a:rPr lang="en-US" sz="2800"/>
                      <m:t>MK</m:t>
                    </m:r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/>
                  <a:t>Xét tứ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ANMK</m:t>
                    </m:r>
                  </m:oMath>
                </a14:m>
                <a:r>
                  <a:rPr lang="en-US" sz="2800"/>
                  <a:t> ta có: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AN</m:t>
                    </m:r>
                    <m:r>
                      <a:rPr lang="en-US" sz="2800"/>
                      <m:t>=</m:t>
                    </m:r>
                    <m:r>
                      <m:rPr>
                        <m:nor/>
                      </m:rPr>
                      <a:rPr lang="en-US" sz="2800"/>
                      <m:t>MK</m:t>
                    </m:r>
                    <m:r>
                      <a:rPr lang="en-US" sz="2800"/>
                      <m:t>,</m:t>
                    </m:r>
                    <m:r>
                      <m:rPr>
                        <m:nor/>
                      </m:rPr>
                      <a:rPr lang="en-US" sz="2800"/>
                      <m:t>AN</m:t>
                    </m:r>
                    <m:r>
                      <a:rPr lang="en-US" sz="2800"/>
                      <m:t>//</m:t>
                    </m:r>
                    <m:r>
                      <m:rPr>
                        <m:nor/>
                      </m:rPr>
                      <a:rPr lang="en-US" sz="2800"/>
                      <m:t>MK</m:t>
                    </m:r>
                  </m:oMath>
                </a14:m>
                <a:r>
                  <a:rPr lang="en-US" sz="2800"/>
                  <a:t> </a:t>
                </a:r>
              </a:p>
              <a:p>
                <a:r>
                  <a:rPr lang="en-US" sz="2800"/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ANMK</m:t>
                    </m:r>
                  </m:oMath>
                </a14:m>
                <a:r>
                  <a:rPr lang="en-US" sz="2800"/>
                  <a:t> là hình bình hành do đó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MN</m:t>
                    </m:r>
                    <m:r>
                      <a:rPr lang="en-US" sz="2800"/>
                      <m:t>//</m:t>
                    </m:r>
                    <m:r>
                      <m:rPr>
                        <m:nor/>
                      </m:rPr>
                      <a:rPr lang="en-US" sz="2800"/>
                      <m:t>AK</m:t>
                    </m:r>
                  </m:oMath>
                </a14:m>
                <a:r>
                  <a:rPr lang="en-US" sz="2800"/>
                  <a:t> hay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MN</m:t>
                    </m:r>
                    <m:r>
                      <a:rPr lang="en-US" sz="2800"/>
                      <m:t>//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/>
                          <m:t>SAD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  <a:br>
                  <a:rPr lang="en-US" sz="2800"/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3010094"/>
                <a:ext cx="11989406" cy="3847905"/>
              </a:xfrm>
              <a:prstGeom prst="rect">
                <a:avLst/>
              </a:prstGeom>
              <a:blipFill>
                <a:blip r:embed="rId5"/>
                <a:stretch>
                  <a:fillRect l="-1219" t="-3318" b="-663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464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636436"/>
                <a:ext cx="11989406" cy="22965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10:</a:t>
                </a: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là hình bình hành.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𝐺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𝐾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là trọng tâm của các 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𝑆𝐴𝐷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𝑆𝐶𝐷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a) Chứng minh rằng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𝐺𝐾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b) Mặt phẳng chứa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𝐺𝐾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song song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cắt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𝑆𝐴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𝑆𝐵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𝑆𝐶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𝑆𝐷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𝑁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𝐸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𝐹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Chứng minh rằng tứ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𝑀𝑁𝐸𝐹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là hình bình hành.</a:t>
                </a: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636436"/>
                <a:ext cx="11989406" cy="2296546"/>
              </a:xfrm>
              <a:prstGeom prst="rect">
                <a:avLst/>
              </a:prstGeom>
              <a:blipFill>
                <a:blip r:embed="rId2"/>
                <a:stretch>
                  <a:fillRect l="-1016" t="-2375" r="-1067" b="-1398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636436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932982"/>
                <a:ext cx="9784575" cy="392501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/>
                  <a:t> </a:t>
                </a:r>
              </a:p>
              <a:p>
                <a:r>
                  <a:rPr lang="en-US"/>
                  <a:t>a) Xét tam giác </a:t>
                </a:r>
                <a14:m>
                  <m:oMath xmlns:m="http://schemas.openxmlformats.org/officeDocument/2006/math">
                    <m:r>
                      <a:rPr lang="en-US" i="1"/>
                      <m:t>𝐻𝐴𝐶</m:t>
                    </m:r>
                  </m:oMath>
                </a14:m>
                <a:r>
                  <a:rPr lang="en-US"/>
                  <a:t> ta có: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GH</m:t>
                    </m:r>
                    <m:r>
                      <a:rPr lang="en-US"/>
                      <m:t>=2</m:t>
                    </m:r>
                    <m:r>
                      <m:rPr>
                        <m:nor/>
                      </m:rPr>
                      <a:rPr lang="en-US"/>
                      <m:t>GA</m:t>
                    </m:r>
                    <m:r>
                      <a:rPr lang="en-US"/>
                      <m:t>,</m:t>
                    </m:r>
                    <m:r>
                      <m:rPr>
                        <m:nor/>
                      </m:rPr>
                      <a:rPr lang="en-US"/>
                      <m:t>HK</m:t>
                    </m:r>
                    <m:r>
                      <a:rPr lang="en-US"/>
                      <m:t>=2</m:t>
                    </m:r>
                    <m:r>
                      <m:rPr>
                        <m:nor/>
                      </m:rPr>
                      <a:rPr lang="en-US"/>
                      <m:t>KC</m:t>
                    </m:r>
                  </m:oMath>
                </a14:m>
                <a:endParaRPr lang="en-US"/>
              </a:p>
              <a:p>
                <a:r>
                  <a:rPr lang="en-US"/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GK</m:t>
                    </m:r>
                    <m:r>
                      <a:rPr lang="en-US"/>
                      <m:t>//</m:t>
                    </m:r>
                    <m:r>
                      <m:rPr>
                        <m:nor/>
                      </m:rPr>
                      <a:rPr lang="en-US"/>
                      <m:t>AC</m:t>
                    </m:r>
                  </m:oMath>
                </a14:m>
                <a:r>
                  <a:rPr lang="en-US"/>
                  <a:t> hay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GK</m:t>
                    </m:r>
                    <m:r>
                      <a:rPr lang="en-US"/>
                      <m:t>//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ABCD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MNEF</m:t>
                        </m:r>
                      </m:e>
                    </m:d>
                    <m:r>
                      <a:rPr lang="en-US" i="1"/>
                      <m:t>//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ABCD</m:t>
                        </m:r>
                      </m:e>
                    </m:d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do đó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MN</m:t>
                    </m:r>
                    <m:r>
                      <a:rPr lang="en-US"/>
                      <m:t>//</m:t>
                    </m:r>
                    <m:r>
                      <m:rPr>
                        <m:nor/>
                      </m:rPr>
                      <a:rPr lang="en-US"/>
                      <m:t>AB</m:t>
                    </m:r>
                    <m:r>
                      <a:rPr lang="en-US"/>
                      <m:t>,</m:t>
                    </m:r>
                    <m:r>
                      <m:rPr>
                        <m:nor/>
                      </m:rPr>
                      <a:rPr lang="en-US"/>
                      <m:t>NE</m:t>
                    </m:r>
                    <m:r>
                      <a:rPr lang="en-US"/>
                      <m:t>//</m:t>
                    </m:r>
                    <m:r>
                      <m:rPr>
                        <m:nor/>
                      </m:rPr>
                      <a:rPr lang="en-US"/>
                      <m:t>BC</m:t>
                    </m:r>
                    <m:r>
                      <a:rPr lang="en-US"/>
                      <m:t>,</m:t>
                    </m:r>
                    <m:r>
                      <m:rPr>
                        <m:nor/>
                      </m:rPr>
                      <a:rPr lang="en-US"/>
                      <m:t>EF</m:t>
                    </m:r>
                    <m:r>
                      <a:rPr lang="en-US"/>
                      <m:t>//</m:t>
                    </m:r>
                    <m:r>
                      <m:rPr>
                        <m:nor/>
                      </m:rPr>
                      <a:rPr lang="en-US"/>
                      <m:t>CD</m:t>
                    </m:r>
                    <m:r>
                      <a:rPr lang="en-US"/>
                      <m:t>,</m:t>
                    </m:r>
                    <m:r>
                      <m:rPr>
                        <m:nor/>
                      </m:rPr>
                      <a:rPr lang="en-US"/>
                      <m:t>MF</m:t>
                    </m:r>
                    <m:r>
                      <a:rPr lang="en-US"/>
                      <m:t>//</m:t>
                    </m:r>
                    <m:r>
                      <m:rPr>
                        <m:nor/>
                      </m:rPr>
                      <a:rPr lang="en-US"/>
                      <m:t>AD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Lại có </a:t>
                </a:r>
                <a14:m>
                  <m:oMath xmlns:m="http://schemas.openxmlformats.org/officeDocument/2006/math">
                    <m:r>
                      <a:rPr lang="en-US" i="1"/>
                      <m:t>𝐴𝐵</m:t>
                    </m:r>
                    <m:r>
                      <a:rPr lang="en-US" i="1"/>
                      <m:t>//</m:t>
                    </m:r>
                    <m:r>
                      <a:rPr lang="en-US" i="1"/>
                      <m:t>𝐶𝐷</m:t>
                    </m:r>
                    <m:r>
                      <a:rPr lang="en-US" i="1"/>
                      <m:t>,</m:t>
                    </m:r>
                    <m:r>
                      <a:rPr lang="en-US" i="1"/>
                      <m:t>𝐴𝐷</m:t>
                    </m:r>
                    <m:r>
                      <a:rPr lang="en-US" i="1"/>
                      <m:t>//</m:t>
                    </m:r>
                    <m:r>
                      <a:rPr lang="en-US" i="1"/>
                      <m:t>𝐵𝐶</m:t>
                    </m:r>
                  </m:oMath>
                </a14:m>
                <a:r>
                  <a:rPr lang="en-US"/>
                  <a:t> suy ra </a:t>
                </a:r>
                <a14:m>
                  <m:oMath xmlns:m="http://schemas.openxmlformats.org/officeDocument/2006/math">
                    <m:r>
                      <a:rPr lang="en-US" i="1"/>
                      <m:t>𝑀𝑁</m:t>
                    </m:r>
                    <m:r>
                      <a:rPr lang="en-US" i="1"/>
                      <m:t>//</m:t>
                    </m:r>
                    <m:r>
                      <a:rPr lang="en-US" i="1"/>
                      <m:t>𝐸𝐹</m:t>
                    </m:r>
                    <m:r>
                      <a:rPr lang="en-US" i="1"/>
                      <m:t>,</m:t>
                    </m:r>
                    <m:r>
                      <a:rPr lang="en-US" i="1"/>
                      <m:t>𝑀𝐹</m:t>
                    </m:r>
                    <m:r>
                      <a:rPr lang="en-US" i="1"/>
                      <m:t>//</m:t>
                    </m:r>
                    <m:r>
                      <a:rPr lang="en-US" i="1"/>
                      <m:t>𝑁𝐸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Suy ra </a:t>
                </a:r>
                <a14:m>
                  <m:oMath xmlns:m="http://schemas.openxmlformats.org/officeDocument/2006/math">
                    <m:r>
                      <a:rPr lang="en-US" i="1"/>
                      <m:t>𝑀𝑁𝐸𝐹</m:t>
                    </m:r>
                  </m:oMath>
                </a14:m>
                <a:r>
                  <a:rPr lang="en-US"/>
                  <a:t> là hình bình hành.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932982"/>
                <a:ext cx="9784575" cy="3925018"/>
              </a:xfrm>
              <a:prstGeom prst="rect">
                <a:avLst/>
              </a:prstGeom>
              <a:blipFill>
                <a:blip r:embed="rId5"/>
                <a:stretch>
                  <a:fillRect l="-1369" t="-3251" b="-479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7276516-96CB-4725-A94D-84C507ED5BA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5872" y="3769746"/>
            <a:ext cx="2292795" cy="209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20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796754"/>
                <a:ext cx="11989406" cy="16088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bình hành.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 với mặt phẳng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𝐶𝐷𝑀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𝐴𝐶𝑀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𝐴𝐷𝑀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796754"/>
                <a:ext cx="11989406" cy="1608822"/>
              </a:xfrm>
              <a:prstGeom prst="rect">
                <a:avLst/>
              </a:prstGeom>
              <a:blipFill>
                <a:blip r:embed="rId2"/>
                <a:stretch>
                  <a:fillRect t="-1880" r="-1016" b="-714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902069"/>
            <a:ext cx="478318" cy="47831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5A35E6-1F08-4448-924B-DAE835443F13}"/>
              </a:ext>
            </a:extLst>
          </p:cNvPr>
          <p:cNvSpPr txBox="1">
            <a:spLocks/>
          </p:cNvSpPr>
          <p:nvPr/>
        </p:nvSpPr>
        <p:spPr>
          <a:xfrm>
            <a:off x="159858" y="2424626"/>
            <a:ext cx="11989406" cy="405158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Lời giải</a:t>
            </a: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lang="en-US" b="1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b="1">
                <a:solidFill>
                  <a:srgbClr val="0000FF"/>
                </a:solidFill>
                <a:ea typeface="Calibri" panose="020F0502020204030204" pitchFamily="34" charset="0"/>
              </a:rPr>
              <a:t>Chọn B</a:t>
            </a:r>
            <a:r>
              <a:rPr lang="en-US" b="1" dirty="0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  <a:endParaRPr lang="en-US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261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636435"/>
                <a:ext cx="11989406" cy="237818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11:</a:t>
                </a: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hộp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là trung điểm của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 rằng: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đil qua trọng tâm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tam giác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636435"/>
                <a:ext cx="11989406" cy="2378189"/>
              </a:xfrm>
              <a:prstGeom prst="rect">
                <a:avLst/>
              </a:prstGeom>
              <a:blipFill>
                <a:blip r:embed="rId2"/>
                <a:stretch>
                  <a:fillRect l="-1016" t="-254" b="-788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636436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3070512"/>
                <a:ext cx="8863372" cy="378748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 </a:t>
                </a:r>
                <a:r>
                  <a:rPr lang="en-US" sz="3000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/>
                  <a:t> </a:t>
                </a:r>
              </a:p>
              <a:p>
                <a:r>
                  <a:rPr lang="en-US"/>
                  <a:t>a</a:t>
                </a:r>
                <a:r>
                  <a:rPr lang="en-US" sz="2800"/>
                  <a:t>) Ta có: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𝐴</m:t>
                            </m:r>
                          </m:e>
                          <m:sup>
                            <m:r>
                              <a:rPr lang="en-US" sz="2800" i="1"/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𝐵</m:t>
                            </m:r>
                          </m:e>
                          <m:sup>
                            <m:r>
                              <a:rPr lang="en-US" sz="2800" i="1"/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𝐶</m:t>
                            </m:r>
                          </m:e>
                          <m:sup>
                            <m:r>
                              <a:rPr lang="en-US" sz="2800" i="1"/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𝐷</m:t>
                            </m:r>
                          </m:e>
                          <m:sup>
                            <m:r>
                              <a:rPr lang="en-US" sz="2800" i="1"/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/>
                      <m:t>//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𝐴𝐵𝐶𝐷</m:t>
                        </m:r>
                      </m:e>
                    </m:d>
                    <m:r>
                      <a:rPr lang="en-US" sz="2800" i="1"/>
                      <m:t>,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𝐵</m:t>
                            </m:r>
                          </m:e>
                          <m:sup>
                            <m:r>
                              <a:rPr lang="en-US" sz="2800" i="1"/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𝐷</m:t>
                            </m:r>
                          </m:e>
                          <m:sup>
                            <m:r>
                              <a:rPr lang="en-US" sz="2800" i="1"/>
                              <m:t>′</m:t>
                            </m:r>
                          </m:sup>
                        </m:sSup>
                        <m:r>
                          <a:rPr lang="en-US" sz="2800" i="1"/>
                          <m:t>𝐷𝐵</m:t>
                        </m:r>
                      </m:e>
                    </m:d>
                    <m:r>
                      <a:rPr lang="en-US" sz="2800" i="1"/>
                      <m:t>∩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𝐴</m:t>
                            </m:r>
                          </m:e>
                          <m:sup>
                            <m:r>
                              <a:rPr lang="en-US" sz="2800" i="1"/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𝐵</m:t>
                            </m:r>
                          </m:e>
                          <m:sup>
                            <m:r>
                              <a:rPr lang="en-US" sz="2800" i="1"/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𝐶</m:t>
                            </m:r>
                          </m:e>
                          <m:sup>
                            <m:r>
                              <a:rPr lang="en-US" sz="2800" i="1"/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𝐷</m:t>
                            </m:r>
                          </m:e>
                          <m:sup>
                            <m:r>
                              <a:rPr lang="en-US" sz="2800" i="1"/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/>
                      <m:t>=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a:rPr lang="en-US" sz="2800" i="1"/>
                          <m:t>𝐵</m:t>
                        </m:r>
                      </m:e>
                      <m:sup>
                        <m:r>
                          <a:rPr lang="en-US" sz="2800" i="1"/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a:rPr lang="en-US" sz="2800" i="1"/>
                          <m:t>𝐷</m:t>
                        </m:r>
                      </m:e>
                      <m:sup>
                        <m:r>
                          <a:rPr lang="en-US" sz="2800" i="1"/>
                          <m:t>′</m:t>
                        </m:r>
                      </m:sup>
                    </m:sSup>
                    <m:r>
                      <a:rPr lang="en-US" sz="2800" i="1"/>
                      <m:t>,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𝐵</m:t>
                            </m:r>
                          </m:e>
                          <m:sup>
                            <m:r>
                              <a:rPr lang="en-US" sz="2800" i="1"/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𝐷</m:t>
                            </m:r>
                          </m:e>
                          <m:sup>
                            <m:r>
                              <a:rPr lang="en-US" sz="2800" i="1"/>
                              <m:t>′</m:t>
                            </m:r>
                          </m:sup>
                        </m:sSup>
                        <m:r>
                          <a:rPr lang="en-US" sz="2800" i="1"/>
                          <m:t>𝐷𝐵</m:t>
                        </m:r>
                      </m:e>
                    </m:d>
                    <m:r>
                      <a:rPr lang="en-US" sz="2800" i="1"/>
                      <m:t>∩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𝐴𝐵𝐶𝐷</m:t>
                        </m:r>
                      </m:e>
                    </m:d>
                    <m:r>
                      <a:rPr lang="en-US" sz="2800" i="1"/>
                      <m:t>=</m:t>
                    </m:r>
                    <m:r>
                      <a:rPr lang="en-US" sz="2800" i="1"/>
                      <m:t>𝐵𝐷</m:t>
                    </m:r>
                  </m:oMath>
                </a14:m>
                <a:r>
                  <a:rPr lang="en-US" sz="2800"/>
                  <a:t> </a:t>
                </a:r>
              </a:p>
              <a:p>
                <a:r>
                  <a:rPr lang="en-US" sz="2800"/>
                  <a:t>suy ra </a:t>
                </a:r>
                <a14:m>
                  <m:oMath xmlns:m="http://schemas.openxmlformats.org/officeDocument/2006/math">
                    <m:r>
                      <a:rPr lang="en-US" sz="2800" i="1"/>
                      <m:t>𝐵</m:t>
                    </m:r>
                    <m:r>
                      <a:rPr lang="en-US" sz="2800" i="1"/>
                      <m:t>′</m:t>
                    </m:r>
                    <m:r>
                      <a:rPr lang="en-US" sz="2800" i="1"/>
                      <m:t>𝐷</m:t>
                    </m:r>
                    <m:r>
                      <a:rPr lang="en-US" sz="2800" i="1"/>
                      <m:t>′ // </m:t>
                    </m:r>
                    <m:r>
                      <a:rPr lang="en-US" sz="2800" i="1"/>
                      <m:t>𝐷𝐵</m:t>
                    </m:r>
                  </m:oMath>
                </a14:m>
                <a:r>
                  <a:rPr lang="en-US" sz="2800"/>
                  <a:t>. </a:t>
                </a:r>
                <a14:m>
                  <m:oMath xmlns:m="http://schemas.openxmlformats.org/officeDocument/2006/math">
                    <m:r>
                      <a:rPr lang="en-US" sz="2800" i="1"/>
                      <m:t>𝐵</m:t>
                    </m:r>
                    <m:r>
                      <a:rPr lang="en-US" sz="2800" i="1"/>
                      <m:t>′</m:t>
                    </m:r>
                    <m:r>
                      <a:rPr lang="en-US" sz="2800" i="1"/>
                      <m:t>𝐷</m:t>
                    </m:r>
                    <m:r>
                      <a:rPr lang="en-US" sz="2800" i="1"/>
                      <m:t>′ // </m:t>
                    </m:r>
                    <m:r>
                      <a:rPr lang="en-US" sz="2800" i="1"/>
                      <m:t>𝐷𝐵</m:t>
                    </m:r>
                  </m:oMath>
                </a14:m>
                <a:r>
                  <a:rPr lang="en-US" sz="2800"/>
                  <a:t> </a:t>
                </a:r>
              </a:p>
              <a:p>
                <a:r>
                  <a:rPr lang="en-US" sz="2800"/>
                  <a:t>Xét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𝐴</m:t>
                        </m:r>
                        <m:r>
                          <a:rPr lang="en-US" sz="2800" i="1"/>
                          <m:t>′</m:t>
                        </m:r>
                        <m:r>
                          <a:rPr lang="en-US" sz="2800" i="1"/>
                          <m:t>𝐵𝐷</m:t>
                        </m:r>
                      </m:e>
                    </m:d>
                    <m:r>
                      <a:rPr lang="en-US" sz="2800" i="1"/>
                      <m:t> </m:t>
                    </m:r>
                    <m:r>
                      <a:rPr lang="en-US" sz="2800" i="1"/>
                      <m:t>𝑣</m:t>
                    </m:r>
                    <m:r>
                      <a:rPr lang="en-US" sz="2800" i="1"/>
                      <m:t>à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𝐶𝐵</m:t>
                        </m:r>
                        <m:r>
                          <a:rPr lang="en-US" sz="2800" i="1"/>
                          <m:t>′</m:t>
                        </m:r>
                        <m:r>
                          <a:rPr lang="en-US" sz="2800" i="1"/>
                          <m:t>𝐷</m:t>
                        </m:r>
                        <m:r>
                          <a:rPr lang="en-US" sz="2800" i="1"/>
                          <m:t>′</m:t>
                        </m:r>
                      </m:e>
                    </m:d>
                  </m:oMath>
                </a14:m>
                <a:r>
                  <a:rPr lang="en-US" sz="2800"/>
                  <a:t> có </a:t>
                </a:r>
                <a14:m>
                  <m:oMath xmlns:m="http://schemas.openxmlformats.org/officeDocument/2006/math">
                    <m:r>
                      <a:rPr lang="en-US" sz="2800" i="1"/>
                      <m:t>𝐵𝐷</m:t>
                    </m:r>
                    <m:r>
                      <a:rPr lang="en-US" sz="2800" i="1"/>
                      <m:t>//,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a:rPr lang="en-US" sz="2800" i="1"/>
                          <m:t>𝐴</m:t>
                        </m:r>
                      </m:e>
                      <m:sup>
                        <m:r>
                          <a:rPr lang="en-US" sz="2800" i="1"/>
                          <m:t>′</m:t>
                        </m:r>
                      </m:sup>
                    </m:sSup>
                    <m:r>
                      <a:rPr lang="en-US" sz="2800" i="1"/>
                      <m:t>𝐵</m:t>
                    </m:r>
                    <m:r>
                      <a:rPr lang="en-US" sz="2800" i="1"/>
                      <m:t>//</m:t>
                    </m:r>
                    <m:r>
                      <a:rPr lang="en-US" sz="2800" i="1"/>
                      <m:t>𝐶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a:rPr lang="en-US" sz="2800" i="1"/>
                          <m:t>𝐷</m:t>
                        </m:r>
                      </m:e>
                      <m:sup>
                        <m:r>
                          <a:rPr lang="en-US" sz="2800" i="1"/>
                          <m:t>′</m:t>
                        </m:r>
                      </m:sup>
                    </m:sSup>
                  </m:oMath>
                </a14:m>
                <a:r>
                  <a:rPr lang="en-US" sz="2800"/>
                  <a:t> </a:t>
                </a:r>
              </a:p>
              <a:p>
                <a:r>
                  <a:rPr lang="en-US" sz="2800"/>
                  <a:t>suy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𝐴</m:t>
                            </m:r>
                          </m:e>
                          <m:sup>
                            <m:r>
                              <a:rPr lang="en-US" sz="2800" i="1"/>
                              <m:t>′</m:t>
                            </m:r>
                          </m:sup>
                        </m:sSup>
                        <m:r>
                          <a:rPr lang="en-US" sz="2800" i="1"/>
                          <m:t>𝐵𝐷</m:t>
                        </m:r>
                      </m:e>
                    </m:d>
                    <m:r>
                      <a:rPr lang="en-US" sz="2800" i="1"/>
                      <m:t>//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𝐶</m:t>
                        </m:r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𝐵</m:t>
                            </m:r>
                          </m:e>
                          <m:sup>
                            <m:r>
                              <a:rPr lang="en-US" sz="2800" i="1"/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𝐷</m:t>
                            </m:r>
                          </m:e>
                          <m:sup>
                            <m:r>
                              <a:rPr lang="en-US" sz="2800" i="1"/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3070512"/>
                <a:ext cx="8863372" cy="3787487"/>
              </a:xfrm>
              <a:prstGeom prst="rect">
                <a:avLst/>
              </a:prstGeom>
              <a:blipFill>
                <a:blip r:embed="rId5"/>
                <a:stretch>
                  <a:fillRect l="-1511" t="-2568" b="-240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FB98A72-4611-4A4D-8E20-FCC4BED7C04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0" y="3843376"/>
            <a:ext cx="2747080" cy="222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6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636435"/>
                <a:ext cx="11989406" cy="237818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11:</a:t>
                </a: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hộp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là trung điểm của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 rằng: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đil qua trọng tâm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tam giác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636435"/>
                <a:ext cx="11989406" cy="2378189"/>
              </a:xfrm>
              <a:prstGeom prst="rect">
                <a:avLst/>
              </a:prstGeom>
              <a:blipFill>
                <a:blip r:embed="rId2"/>
                <a:stretch>
                  <a:fillRect l="-1016" t="-254" b="-788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636436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7" y="3070512"/>
                <a:ext cx="11930845" cy="378748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000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/>
                  <a:t> </a:t>
                </a:r>
              </a:p>
              <a:p>
                <a:r>
                  <a:rPr lang="en-US">
                    <a:ea typeface="Calibri" panose="020F0502020204030204" pitchFamily="34" charset="0"/>
                  </a:rPr>
                  <a:t>Xét tứ giác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NMO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ta có:</a:t>
                </a:r>
              </a:p>
              <a:p>
                <a:r>
                  <a:rPr lang="en-US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MO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MO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  </a:t>
                </a:r>
              </a:p>
              <a:p>
                <a:r>
                  <a:rPr lang="en-US"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NMO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là hình bình hành </a:t>
                </a:r>
              </a:p>
              <a:p>
                <a:r>
                  <a:rPr lang="en-US">
                    <a:ea typeface="Calibri" panose="020F0502020204030204" pitchFamily="34" charset="0"/>
                  </a:rPr>
                  <a:t>do đó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MN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MN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BD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 sz="280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7" y="3070512"/>
                <a:ext cx="11930845" cy="3787487"/>
              </a:xfrm>
              <a:prstGeom prst="rect">
                <a:avLst/>
              </a:prstGeom>
              <a:blipFill>
                <a:blip r:embed="rId5"/>
                <a:stretch>
                  <a:fillRect l="-1123" t="-256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72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636435"/>
                <a:ext cx="11989406" cy="237818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11:</a:t>
                </a: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hộp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là trung điểm của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 rằng: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đil qua trọng tâm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tam giác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636435"/>
                <a:ext cx="11989406" cy="2378189"/>
              </a:xfrm>
              <a:prstGeom prst="rect">
                <a:avLst/>
              </a:prstGeom>
              <a:blipFill>
                <a:blip r:embed="rId2"/>
                <a:stretch>
                  <a:fillRect l="-1016" t="-254" b="-788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636436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7" y="3070512"/>
                <a:ext cx="11930845" cy="378748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000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/>
                  <a:t> </a:t>
                </a:r>
              </a:p>
              <a:p>
                <a:r>
                  <a:rPr lang="en-US">
                    <a:ea typeface="Calibri" panose="020F0502020204030204" pitchFamily="34" charset="0"/>
                  </a:rPr>
                  <a:t>b) Xét tứ giác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𝑂𝐴</m:t>
                    </m:r>
                  </m:oMath>
                </a14:m>
                <a:endParaRPr lang="en-US">
                  <a:ea typeface="Calibri" panose="020F0502020204030204" pitchFamily="34" charset="0"/>
                </a:endParaRPr>
              </a:p>
              <a:p>
                <a:r>
                  <a:rPr lang="en-US">
                    <a:ea typeface="Calibri" panose="020F0502020204030204" pitchFamily="34" charset="0"/>
                  </a:rPr>
                  <a:t> 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𝐴𝑂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𝐴𝑂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r>
                  <a:rPr lang="en-US"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GO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mà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𝐵𝐷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r>
                  <a:rPr lang="en-US"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là trọng tâm tam giác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𝐵𝐷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</a:p>
              <a:p>
                <a:r>
                  <a:rPr lang="en-US">
                    <a:ea typeface="Calibri" panose="020F0502020204030204" pitchFamily="34" charset="0"/>
                  </a:rPr>
                  <a:t>Như 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' đi qua trọng tâm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của tam giác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𝐵𝐷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br>
                  <a:rPr lang="en-US">
                    <a:ea typeface="Calibri" panose="020F0502020204030204" pitchFamily="34" charset="0"/>
                  </a:rPr>
                </a:br>
                <a:endParaRPr lang="en-US" sz="280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7" y="3070512"/>
                <a:ext cx="11930845" cy="3787487"/>
              </a:xfrm>
              <a:prstGeom prst="rect">
                <a:avLst/>
              </a:prstGeom>
              <a:blipFill>
                <a:blip r:embed="rId5"/>
                <a:stretch>
                  <a:fillRect l="-1123" t="-256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743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636436"/>
                <a:ext cx="11989406" cy="19169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12:</a:t>
                </a: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Trên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lấy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𝐵𝑀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=3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song song với hai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𝐵𝐶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a) Xác định giao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𝐾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với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b) Tính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𝐾𝐶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𝐶𝐷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endParaRPr lang="en-US" sz="2800"/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636436"/>
                <a:ext cx="11989406" cy="1916983"/>
              </a:xfrm>
              <a:prstGeom prst="rect">
                <a:avLst/>
              </a:prstGeom>
              <a:blipFill>
                <a:blip r:embed="rId2"/>
                <a:stretch>
                  <a:fillRect l="-1016" t="-2839" b="-157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636436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553419"/>
                <a:ext cx="9232484" cy="417783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/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 sz="2800"/>
                  <a:t>Qua </a:t>
                </a:r>
                <a14:m>
                  <m:oMath xmlns:m="http://schemas.openxmlformats.org/officeDocument/2006/math">
                    <m:r>
                      <a:rPr lang="en-US" sz="2800" i="1"/>
                      <m:t>𝑀</m:t>
                    </m:r>
                  </m:oMath>
                </a14:m>
                <a:r>
                  <a:rPr lang="en-US" sz="2800"/>
                  <a:t>kẻ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MH</m:t>
                    </m:r>
                    <m:r>
                      <a:rPr lang="en-US" sz="2800"/>
                      <m:t>//</m:t>
                    </m:r>
                    <m:r>
                      <m:rPr>
                        <m:nor/>
                      </m:rPr>
                      <a:rPr lang="en-US" sz="2800"/>
                      <m:t>BC</m:t>
                    </m:r>
                    <m:r>
                      <a:rPr lang="en-US" sz="2800"/>
                      <m:t>,</m:t>
                    </m:r>
                    <m:r>
                      <m:rPr>
                        <m:nor/>
                      </m:rPr>
                      <a:rPr lang="en-US" sz="2800"/>
                      <m:t>Ml</m:t>
                    </m:r>
                    <m:r>
                      <a:rPr lang="en-US" sz="2800"/>
                      <m:t>//</m:t>
                    </m:r>
                    <m:r>
                      <m:rPr>
                        <m:nor/>
                      </m:rPr>
                      <a:rPr lang="en-US" sz="2800"/>
                      <m:t>AD</m:t>
                    </m:r>
                  </m:oMath>
                </a14:m>
                <a:r>
                  <a:rPr lang="en-US" sz="2800"/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mp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đi qua </a:t>
                </a:r>
                <a14:m>
                  <m:oMath xmlns:m="http://schemas.openxmlformats.org/officeDocument/2006/math">
                    <m:r>
                      <a:rPr lang="en-US" sz="2800" i="1"/>
                      <m:t>𝑀</m:t>
                    </m:r>
                  </m:oMath>
                </a14:m>
                <a:r>
                  <a:rPr lang="en-US" sz="2800"/>
                  <a:t> song song với hai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AD</m:t>
                    </m:r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BC</m:t>
                    </m:r>
                  </m:oMath>
                </a14:m>
                <a:r>
                  <a:rPr lang="en-US" sz="2800"/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 sz="2800"/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mp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chứa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MH</m:t>
                    </m:r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MI</m:t>
                    </m:r>
                  </m:oMath>
                </a14:m>
                <a:r>
                  <a:rPr lang="en-US" sz="2800"/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 sz="2800"/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𝐴𝐵𝐶</m:t>
                        </m:r>
                      </m:e>
                    </m:d>
                    <m:r>
                      <a:rPr lang="en-US" sz="2800" i="1"/>
                      <m:t>∩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  <m:r>
                      <a:rPr lang="en-US" sz="2800" i="1"/>
                      <m:t>=</m:t>
                    </m:r>
                    <m:r>
                      <a:rPr lang="en-US" sz="2800" i="1"/>
                      <m:t>𝑀𝐻</m:t>
                    </m:r>
                    <m:r>
                      <a:rPr lang="en-US" sz="2800" i="1"/>
                      <m:t>,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𝐴𝐵𝐶</m:t>
                        </m:r>
                      </m:e>
                    </m:d>
                    <m:r>
                      <a:rPr lang="en-US" sz="2800" i="1"/>
                      <m:t>∩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𝐵𝐶𝐷</m:t>
                        </m:r>
                      </m:e>
                    </m:d>
                    <m:r>
                      <a:rPr lang="en-US" sz="2800" i="1"/>
                      <m:t>=</m:t>
                    </m:r>
                    <m:r>
                      <a:rPr lang="en-US" sz="2800" i="1"/>
                      <m:t>𝐵𝐶</m:t>
                    </m:r>
                    <m:r>
                      <a:rPr lang="en-US" sz="2800" i="1"/>
                      <m:t>,</m:t>
                    </m:r>
                    <m:r>
                      <a:rPr lang="en-US" sz="2800" i="1"/>
                      <m:t>𝑀𝐻</m:t>
                    </m:r>
                    <m:r>
                      <a:rPr lang="en-US" sz="2800" i="1"/>
                      <m:t>//</m:t>
                    </m:r>
                    <m:r>
                      <a:rPr lang="en-US" sz="2800" i="1"/>
                      <m:t>𝐵𝐶</m:t>
                    </m:r>
                  </m:oMath>
                </a14:m>
                <a:r>
                  <a:rPr lang="en-US" sz="2800"/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 sz="2800"/>
                  <a:t>suy ra giao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𝐵𝐶𝐷</m:t>
                        </m:r>
                      </m:e>
                    </m:d>
                  </m:oMath>
                </a14:m>
                <a:r>
                  <a:rPr lang="en-US" sz="2800"/>
                  <a:t> song song với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BC</m:t>
                    </m:r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MH</m:t>
                    </m:r>
                  </m:oMath>
                </a14:m>
                <a:r>
                  <a:rPr lang="en-US" sz="2800"/>
                  <a:t>.</a:t>
                </a:r>
                <a:br>
                  <a:rPr lang="en-US"/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553419"/>
                <a:ext cx="9232484" cy="4177832"/>
              </a:xfrm>
              <a:prstGeom prst="rect">
                <a:avLst/>
              </a:prstGeom>
              <a:blipFill>
                <a:blip r:embed="rId5"/>
                <a:stretch>
                  <a:fillRect l="-1121" t="-189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902FDC7-78F9-4B41-A982-E0AA54384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0045" y="3783133"/>
            <a:ext cx="2737449" cy="23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39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636436"/>
                <a:ext cx="11989406" cy="19169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12:</a:t>
                </a: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Trên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lấy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𝐵𝑀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=3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song song với hai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𝐵𝐶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a) Xác định giao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𝐾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với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b) Tính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𝐾𝐶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𝐶𝐷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endParaRPr lang="en-US" sz="2800"/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636436"/>
                <a:ext cx="11989406" cy="1916983"/>
              </a:xfrm>
              <a:prstGeom prst="rect">
                <a:avLst/>
              </a:prstGeom>
              <a:blipFill>
                <a:blip r:embed="rId2"/>
                <a:stretch>
                  <a:fillRect l="-1016" t="-2839" b="-157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636436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6" y="2553419"/>
                <a:ext cx="11989405" cy="417783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/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HK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MI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/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/>
                  <a:t>Qua I kẻ IK // BC (K thuộc CD).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/>
                  <a:t>Vậy giao điểm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𝑃</m:t>
                        </m:r>
                      </m:e>
                    </m:d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/>
                      <m:t>𝐶𝐷</m:t>
                    </m:r>
                  </m:oMath>
                </a14:m>
                <a:r>
                  <a:rPr lang="en-US"/>
                  <a:t> là </a:t>
                </a:r>
                <a14:m>
                  <m:oMath xmlns:m="http://schemas.openxmlformats.org/officeDocument/2006/math">
                    <m:r>
                      <a:rPr lang="en-US" i="1"/>
                      <m:t>𝐾</m:t>
                    </m:r>
                  </m:oMath>
                </a14:m>
                <a:r>
                  <a:rPr lang="en-US"/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:r>
                  <a:rPr lang="en-US"/>
                  <a:t>b) 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𝑃</m:t>
                        </m:r>
                      </m:e>
                    </m:d>
                    <m:r>
                      <a:rPr lang="en-US" i="1"/>
                      <m:t>∩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𝐴𝐵𝐷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𝑀𝐼</m:t>
                    </m:r>
                    <m:r>
                      <a:rPr lang="en-US" i="1"/>
                      <m:t>,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𝐴𝐵𝐷</m:t>
                        </m:r>
                      </m:e>
                    </m:d>
                    <m:r>
                      <a:rPr lang="en-US" i="1"/>
                      <m:t>∩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𝐴𝐶𝐷</m:t>
                        </m:r>
                      </m:e>
                    </m:d>
                  </m:oMath>
                </a14:m>
                <a:endParaRPr lang="en-US" i="1"/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/>
                      <m:t>=</m:t>
                    </m:r>
                    <m:r>
                      <a:rPr lang="en-US" i="1"/>
                      <m:t>𝐴𝐷</m:t>
                    </m:r>
                    <m:r>
                      <a:rPr lang="en-US" i="1"/>
                      <m:t>,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𝑃</m:t>
                        </m:r>
                      </m:e>
                    </m:d>
                    <m:r>
                      <a:rPr lang="en-US" i="1"/>
                      <m:t>∩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𝐴𝐶𝐷</m:t>
                        </m:r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𝐻𝐾</m:t>
                    </m:r>
                    <m:r>
                      <a:rPr lang="en-US" i="1"/>
                      <m:t>,</m:t>
                    </m:r>
                    <m:r>
                      <a:rPr lang="en-US" i="1"/>
                      <m:t>𝑀𝐼</m:t>
                    </m:r>
                    <m:r>
                      <a:rPr lang="en-US" i="1"/>
                      <m:t>//</m:t>
                    </m:r>
                    <m:r>
                      <a:rPr lang="en-US" i="1"/>
                      <m:t>𝐴𝐷</m:t>
                    </m:r>
                  </m:oMath>
                </a14:m>
                <a:r>
                  <a:rPr lang="en-US"/>
                  <a:t> </a:t>
                </a:r>
                <a:br>
                  <a:rPr lang="en-US"/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6" y="2553419"/>
                <a:ext cx="11989405" cy="4177832"/>
              </a:xfrm>
              <a:prstGeom prst="rect">
                <a:avLst/>
              </a:prstGeom>
              <a:blipFill>
                <a:blip r:embed="rId5"/>
                <a:stretch>
                  <a:fillRect l="-1118" t="-189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019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636436"/>
                <a:ext cx="11989406" cy="19169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12:</a:t>
                </a: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Trên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lấy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𝐵𝑀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=3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song song với hai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𝐵𝐶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a) Xác định giao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𝐾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với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b) Tính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𝐾𝐶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𝐶𝐷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endParaRPr lang="en-US" sz="2800"/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636436"/>
                <a:ext cx="11989406" cy="1916983"/>
              </a:xfrm>
              <a:prstGeom prst="rect">
                <a:avLst/>
              </a:prstGeom>
              <a:blipFill>
                <a:blip r:embed="rId2"/>
                <a:stretch>
                  <a:fillRect l="-1016" t="-2839" b="-157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636436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6" y="2553419"/>
                <a:ext cx="11989405" cy="417783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/>
                  <a:t> </a:t>
                </a:r>
              </a:p>
              <a:p>
                <a:r>
                  <a:rPr lang="en-US"/>
                  <a:t>Tứ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MHKI</m:t>
                    </m:r>
                  </m:oMath>
                </a14:m>
                <a:r>
                  <a:rPr lang="en-US"/>
                  <a:t> có:</a:t>
                </a:r>
              </a:p>
              <a:p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MH</m:t>
                    </m:r>
                    <m:r>
                      <a:rPr lang="en-US"/>
                      <m:t>//</m:t>
                    </m:r>
                    <m:r>
                      <m:rPr>
                        <m:nor/>
                      </m:rPr>
                      <a:rPr lang="en-US"/>
                      <m:t>KI</m:t>
                    </m:r>
                    <m:r>
                      <a:rPr lang="en-US"/>
                      <m:t>,</m:t>
                    </m:r>
                    <m:r>
                      <m:rPr>
                        <m:nor/>
                      </m:rPr>
                      <a:rPr lang="en-US"/>
                      <m:t>MI</m:t>
                    </m:r>
                    <m:r>
                      <a:rPr lang="en-US"/>
                      <m:t>//</m:t>
                    </m:r>
                    <m:r>
                      <m:rPr>
                        <m:nor/>
                      </m:rPr>
                      <a:rPr lang="en-US"/>
                      <m:t>HK</m:t>
                    </m:r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MHKI</m:t>
                    </m:r>
                  </m:oMath>
                </a14:m>
                <a:r>
                  <a:rPr lang="en-US"/>
                  <a:t> là hình bình hành do đó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MH</m:t>
                    </m:r>
                    <m:r>
                      <a:rPr lang="en-US"/>
                      <m:t>=</m:t>
                    </m:r>
                    <m:r>
                      <m:rPr>
                        <m:nor/>
                      </m:rPr>
                      <a:rPr lang="en-US"/>
                      <m:t>KI</m:t>
                    </m:r>
                  </m:oMath>
                </a14:m>
                <a:r>
                  <a:rPr lang="en-US"/>
                  <a:t>.</a:t>
                </a:r>
                <a:br>
                  <a:rPr lang="en-US"/>
                </a:br>
                <a:r>
                  <a:rPr lang="en-US"/>
                  <a:t> </a:t>
                </a:r>
                <a:br>
                  <a:rPr lang="en-US"/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6" y="2553419"/>
                <a:ext cx="11989405" cy="4177832"/>
              </a:xfrm>
              <a:prstGeom prst="rect">
                <a:avLst/>
              </a:prstGeom>
              <a:blipFill>
                <a:blip r:embed="rId5"/>
                <a:stretch>
                  <a:fillRect l="-1270" t="-305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169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796753"/>
                <a:ext cx="11989406" cy="19550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vi-VN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solidFill>
                      <a:srgbClr val="000099"/>
                    </a:solidFill>
                  </a:rPr>
                  <a:t>Cho hình hộp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</a:rPr>
                      <m:t>𝐴𝐵𝐶𝐷</m:t>
                    </m:r>
                    <m:r>
                      <a:rPr lang="en-US" sz="3200" i="1">
                        <a:solidFill>
                          <a:srgbClr val="000099"/>
                        </a:solidFill>
                      </a:rPr>
                      <m:t>⋅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</a:rPr>
                          <m:t>𝐷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.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</a:rPr>
                          <m:t>𝐴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</a:rPr>
                              <m:t>𝐷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 song song với mặt phẳng</a:t>
                </a:r>
              </a:p>
              <a:p>
                <a:r>
                  <a:rPr lang="en-US" sz="3200" b="1">
                    <a:solidFill>
                      <a:srgbClr val="000099"/>
                    </a:solidFill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.	</a:t>
                </a:r>
                <a:r>
                  <a:rPr lang="en-US" sz="3200" b="1">
                    <a:solidFill>
                      <a:srgbClr val="000099"/>
                    </a:solidFill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</a:rPr>
                          <m:t>𝐵𝐶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.	</a:t>
                </a:r>
                <a:r>
                  <a:rPr lang="en-US" sz="3200" b="1">
                    <a:solidFill>
                      <a:srgbClr val="000099"/>
                    </a:solidFill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</a:rPr>
                          <m:t>𝐵𝐷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99"/>
                                </a:solidFill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.		</a:t>
                </a:r>
                <a:r>
                  <a:rPr lang="en-US" sz="3200" b="1">
                    <a:solidFill>
                      <a:srgbClr val="000099"/>
                    </a:solidFill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</a:rPr>
                          <m:t>𝐵𝐷𝐶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.</a:t>
                </a: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796753"/>
                <a:ext cx="11989406" cy="1955095"/>
              </a:xfrm>
              <a:prstGeom prst="rect">
                <a:avLst/>
              </a:prstGeom>
              <a:blipFill>
                <a:blip r:embed="rId2"/>
                <a:stretch>
                  <a:fillRect l="-1219" t="-3416" r="-132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5A35E6-1F08-4448-924B-DAE835443F13}"/>
              </a:ext>
            </a:extLst>
          </p:cNvPr>
          <p:cNvSpPr txBox="1">
            <a:spLocks/>
          </p:cNvSpPr>
          <p:nvPr/>
        </p:nvSpPr>
        <p:spPr>
          <a:xfrm>
            <a:off x="159858" y="2759716"/>
            <a:ext cx="11989406" cy="371649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320" marR="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Lời giải</a:t>
            </a:r>
            <a:r>
              <a:rPr lang="en-US" b="1">
                <a:solidFill>
                  <a:srgbClr val="0000FF"/>
                </a:solidFill>
                <a:ea typeface="Calibri" panose="020F0502020204030204" pitchFamily="34" charset="0"/>
              </a:rPr>
              <a:t> </a:t>
            </a:r>
          </a:p>
          <a:p>
            <a:pPr marL="62992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solidFill>
                  <a:srgbClr val="0000FF"/>
                </a:solidFill>
                <a:ea typeface="Calibri" panose="020F0502020204030204" pitchFamily="34" charset="0"/>
              </a:rPr>
              <a:t>Chọn D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71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34385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ba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đôi một song song với nhau. Đường thẳng a cắt các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các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tại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Tỉ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3438542"/>
              </a:xfrm>
              <a:prstGeom prst="rect">
                <a:avLst/>
              </a:prstGeom>
              <a:blipFill>
                <a:blip r:embed="rId2"/>
                <a:stretch>
                  <a:fillRect t="-883" r="-101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4253682"/>
                <a:ext cx="11989406" cy="260431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132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sz="2800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Chọn A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Áp dụng định lý Thales cho ba mặt phẳng đôi một song song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và hai các tuyến a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ta có: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lv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4253682"/>
                <a:ext cx="11989406" cy="2604317"/>
              </a:xfrm>
              <a:prstGeom prst="rect">
                <a:avLst/>
              </a:prstGeom>
              <a:blipFill>
                <a:blip r:embed="rId5"/>
                <a:stretch>
                  <a:fillRect t="-1865" r="-559" b="-93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992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34385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ba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đôi một song song với nhau. Đường thẳng a cắt các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các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d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tại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Tỉ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3438542"/>
              </a:xfrm>
              <a:prstGeom prst="rect">
                <a:avLst/>
              </a:prstGeom>
              <a:blipFill>
                <a:blip r:embed="rId2"/>
                <a:stretch>
                  <a:fillRect t="-883" r="-101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4253682"/>
                <a:ext cx="11989406" cy="260431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132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lv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4253682"/>
                <a:ext cx="11989406" cy="2604317"/>
              </a:xfrm>
              <a:prstGeom prst="rect">
                <a:avLst/>
              </a:prstGeom>
              <a:blipFill>
                <a:blip r:embed="rId5"/>
                <a:stretch>
                  <a:fillRect t="-186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31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2"/>
                <a:ext cx="11989406" cy="277212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Bài 5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bình hành.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func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giao điểm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𝑆𝐾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2"/>
                <a:ext cx="11989406" cy="2772121"/>
              </a:xfrm>
              <a:prstGeom prst="rect">
                <a:avLst/>
              </a:prstGeom>
              <a:blipFill>
                <a:blip r:embed="rId2"/>
                <a:stretch>
                  <a:fillRect t="-1094" r="-101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3587262"/>
                <a:ext cx="8761349" cy="327073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132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="1">
                    <a:solidFill>
                      <a:srgbClr val="0000FF"/>
                    </a:solidFill>
                    <a:ea typeface="Calibri" panose="020F0502020204030204" pitchFamily="34" charset="0"/>
                  </a:rPr>
                  <a:t>Chọn B</a:t>
                </a:r>
                <a:endParaRPr lang="en-US">
                  <a:ea typeface="Calibri" panose="020F050202020403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là giao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AC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BD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, gọi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MN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MN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là đường trung bình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SBD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thẳng hàng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SO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br>
                  <a:rPr lang="en-US" dirty="0"/>
                </a:br>
                <a:endParaRPr lang="en-US" dirty="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3587262"/>
                <a:ext cx="8761349" cy="3270738"/>
              </a:xfrm>
              <a:prstGeom prst="rect">
                <a:avLst/>
              </a:prstGeom>
              <a:blipFill>
                <a:blip r:embed="rId5"/>
                <a:stretch>
                  <a:fillRect t="-148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82C0CE2-B556-4A1E-86BC-0A8286925E2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1621" y="3991906"/>
            <a:ext cx="3079082" cy="246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9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2"/>
                <a:ext cx="11989406" cy="277212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Bài 5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bình hành.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func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giao điểm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𝑆𝐾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2"/>
                <a:ext cx="11989406" cy="2772121"/>
              </a:xfrm>
              <a:prstGeom prst="rect">
                <a:avLst/>
              </a:prstGeom>
              <a:blipFill>
                <a:blip r:embed="rId2"/>
                <a:stretch>
                  <a:fillRect t="-1094" r="-101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3587262"/>
                <a:ext cx="11989406" cy="327073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132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>
                    <a:ea typeface="Calibri" panose="020F050202020403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𝑆𝑂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>
                    <a:ea typeface="Calibri" panose="020F050202020403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SAC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, nối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AP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kéo dài cắt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SC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SC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AMN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3587262"/>
                <a:ext cx="11989406" cy="3270738"/>
              </a:xfrm>
              <a:prstGeom prst="rect">
                <a:avLst/>
              </a:prstGeom>
              <a:blipFill>
                <a:blip r:embed="rId5"/>
                <a:stretch>
                  <a:fillRect t="-148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467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2"/>
                <a:ext cx="11989406" cy="277212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Bài 5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bình hành.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func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giao điểm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𝑆𝐾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2"/>
                <a:ext cx="11989406" cy="2772121"/>
              </a:xfrm>
              <a:prstGeom prst="rect">
                <a:avLst/>
              </a:prstGeom>
              <a:blipFill>
                <a:blip r:embed="rId2"/>
                <a:stretch>
                  <a:fillRect t="-1094" r="-101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790014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3587262"/>
                <a:ext cx="11989406" cy="327073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132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Áp dụng định lí Menelaus cho tam giác SOC: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tabLst>
                    <a:tab pos="2743200" algn="ctr"/>
                    <a:tab pos="5486400" algn="r"/>
                    <a:tab pos="4572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𝐾𝑆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𝐾𝐶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𝐶𝐴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𝐴𝑂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𝑂𝑃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𝑃𝑆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  <m:r>
                      <m:rPr>
                        <m:nor/>
                      </m:rPr>
                      <a:rPr lang="en-US" sz="2800" i="1"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suy</m:t>
                    </m:r>
                    <m:r>
                      <m:rPr>
                        <m:nor/>
                      </m:rPr>
                      <a:rPr lang="en-US" sz="2800" i="1"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ra</m:t>
                    </m:r>
                    <m:r>
                      <m:rPr>
                        <m:nor/>
                      </m:rPr>
                      <a:rPr lang="en-US" sz="2800" i="1"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𝐾𝑆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𝐾𝐶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×1=1</m:t>
                    </m:r>
                    <m:r>
                      <m:rPr>
                        <m:nor/>
                      </m:rPr>
                      <a:rPr lang="en-US" sz="2800" i="1"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suy</m:t>
                    </m:r>
                    <m:r>
                      <m:rPr>
                        <m:nor/>
                      </m:rPr>
                      <a:rPr lang="en-US" sz="2800" i="1"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ra</m:t>
                    </m:r>
                    <m:r>
                      <m:rPr>
                        <m:nor/>
                      </m:rPr>
                      <a:rPr lang="en-US" sz="2800" i="1"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𝐾𝑆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𝐾𝐶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>
                  <a:latin typeface="Georgia" panose="02040502050405020303" pitchFamily="18" charset="0"/>
                  <a:ea typeface="Calibri" panose="020F050202020403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𝑆𝐾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𝑆𝐶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3587262"/>
                <a:ext cx="11989406" cy="3270738"/>
              </a:xfrm>
              <a:prstGeom prst="rect">
                <a:avLst/>
              </a:prstGeom>
              <a:blipFill>
                <a:blip r:embed="rId5"/>
                <a:stretch>
                  <a:fillRect t="-148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772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193183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Bài 6.</a:t>
                </a:r>
                <a:r>
                  <a:rPr lang="en-US" sz="280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hộp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Hình chiếu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△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phép chiếu song song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theo phương chiếu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24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△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△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𝐷𝑀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2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1931838"/>
              </a:xfrm>
              <a:prstGeom prst="rect">
                <a:avLst/>
              </a:prstGeom>
              <a:blipFill>
                <a:blip r:embed="rId2"/>
                <a:stretch>
                  <a:fillRect t="-1887" r="-1016" b="-1320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656" y="938445"/>
            <a:ext cx="525943" cy="52594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083C00-EC51-4485-85B7-1049CCD82EF9}"/>
              </a:ext>
            </a:extLst>
          </p:cNvPr>
          <p:cNvSpPr txBox="1">
            <a:spLocks/>
          </p:cNvSpPr>
          <p:nvPr/>
        </p:nvSpPr>
        <p:spPr>
          <a:xfrm>
            <a:off x="159858" y="2869809"/>
            <a:ext cx="11989406" cy="3606404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320" marR="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>
                <a:solidFill>
                  <a:srgbClr val="0000FF"/>
                </a:solidFill>
                <a:ea typeface="Times New Roman" panose="02020603050405020304" pitchFamily="18" charset="0"/>
              </a:rPr>
              <a:t>Lời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  <a:r>
              <a:rPr lang="en-US" b="1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  <a:endParaRPr lang="en-US" b="1">
              <a:solidFill>
                <a:srgbClr val="0000FF"/>
              </a:solidFill>
              <a:ea typeface="Calibri" panose="020F0502020204030204" pitchFamily="34" charset="0"/>
            </a:endParaRPr>
          </a:p>
          <a:p>
            <a:pPr marL="629920" marR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solidFill>
                  <a:srgbClr val="0000FF"/>
                </a:solidFill>
                <a:ea typeface="Calibri" panose="020F0502020204030204" pitchFamily="34" charset="0"/>
              </a:rPr>
              <a:t>Chọn D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3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3036</Words>
  <PresentationFormat>Widescreen</PresentationFormat>
  <Paragraphs>181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HGPSoeiKakugothicUB</vt:lpstr>
      <vt:lpstr>Yu Gothic</vt:lpstr>
      <vt:lpstr>Aarial</vt:lpstr>
      <vt:lpstr>Arial</vt:lpstr>
      <vt:lpstr>Baumans</vt:lpstr>
      <vt:lpstr>Calibri</vt:lpstr>
      <vt:lpstr>Calibri Light</vt:lpstr>
      <vt:lpstr>Cambria Math</vt:lpstr>
      <vt:lpstr>Georgia</vt:lpstr>
      <vt:lpstr>Georgia Pro Cond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2023-08-03T04:45:00Z</dcterms:modified>
</cp:coreProperties>
</file>