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4" d="100"/>
          <a:sy n="54" d="100"/>
        </p:scale>
        <p:origin x="96" y="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7ED41-C4F1-4A99-898C-F6B026F11E91}" type="datetimeFigureOut">
              <a:rPr lang="en-US" smtClean="0"/>
              <a:t>25/07/2021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67E27-86B0-45F5-9E11-E7560737E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565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7ED41-C4F1-4A99-898C-F6B026F11E91}" type="datetimeFigureOut">
              <a:rPr lang="en-US" smtClean="0"/>
              <a:t>25/07/2021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67E27-86B0-45F5-9E11-E7560737E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627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7ED41-C4F1-4A99-898C-F6B026F11E91}" type="datetimeFigureOut">
              <a:rPr lang="en-US" smtClean="0"/>
              <a:t>25/07/2021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67E27-86B0-45F5-9E11-E7560737E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334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7ED41-C4F1-4A99-898C-F6B026F11E91}" type="datetimeFigureOut">
              <a:rPr lang="en-US" smtClean="0"/>
              <a:t>25/07/2021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67E27-86B0-45F5-9E11-E7560737E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63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7ED41-C4F1-4A99-898C-F6B026F11E91}" type="datetimeFigureOut">
              <a:rPr lang="en-US" smtClean="0"/>
              <a:t>25/07/2021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67E27-86B0-45F5-9E11-E7560737E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986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7ED41-C4F1-4A99-898C-F6B026F11E91}" type="datetimeFigureOut">
              <a:rPr lang="en-US" smtClean="0"/>
              <a:t>25/07/2021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67E27-86B0-45F5-9E11-E7560737E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07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7ED41-C4F1-4A99-898C-F6B026F11E91}" type="datetimeFigureOut">
              <a:rPr lang="en-US" smtClean="0"/>
              <a:t>25/07/2021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67E27-86B0-45F5-9E11-E7560737E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791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7ED41-C4F1-4A99-898C-F6B026F11E91}" type="datetimeFigureOut">
              <a:rPr lang="en-US" smtClean="0"/>
              <a:t>25/07/2021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67E27-86B0-45F5-9E11-E7560737E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194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7ED41-C4F1-4A99-898C-F6B026F11E91}" type="datetimeFigureOut">
              <a:rPr lang="en-US" smtClean="0"/>
              <a:t>25/07/2021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67E27-86B0-45F5-9E11-E7560737E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606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7ED41-C4F1-4A99-898C-F6B026F11E91}" type="datetimeFigureOut">
              <a:rPr lang="en-US" smtClean="0"/>
              <a:t>25/07/2021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67E27-86B0-45F5-9E11-E7560737E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590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7ED41-C4F1-4A99-898C-F6B026F11E91}" type="datetimeFigureOut">
              <a:rPr lang="en-US" smtClean="0"/>
              <a:t>25/07/2021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67E27-86B0-45F5-9E11-E7560737E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524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7ED41-C4F1-4A99-898C-F6B026F11E91}" type="datetimeFigureOut">
              <a:rPr lang="en-US" smtClean="0"/>
              <a:t>25/07/2021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67E27-86B0-45F5-9E11-E7560737E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089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886" y="328992"/>
            <a:ext cx="9144000" cy="82296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HÀNH TRẢI NGHIỆM</a:t>
            </a:r>
            <a:endParaRPr lang="en-US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93927" y="1449977"/>
            <a:ext cx="9144000" cy="1123407"/>
          </a:xfrm>
        </p:spPr>
        <p:txBody>
          <a:bodyPr>
            <a:normAutofit/>
          </a:bodyPr>
          <a:lstStyle/>
          <a:p>
            <a:r>
              <a:rPr lang="en-US" sz="3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THỂ THAO NÀO ĐƯỢC YÊU THÍCH NHẤT TRONG HÈ ?</a:t>
            </a:r>
            <a:endParaRPr lang="en-US" sz="3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13" y="4397994"/>
            <a:ext cx="2638425" cy="17335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4939" y="3879669"/>
            <a:ext cx="3142078" cy="27702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787" y="328992"/>
            <a:ext cx="2734356" cy="304636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8844" y="3148071"/>
            <a:ext cx="5220462" cy="3536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394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0576" y="365125"/>
            <a:ext cx="10515600" cy="976845"/>
          </a:xfrm>
        </p:spPr>
        <p:txBody>
          <a:bodyPr/>
          <a:lstStyle/>
          <a:p>
            <a:r>
              <a:rPr lang="nl-NL" b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Thu thập số liệu</a:t>
            </a:r>
            <a:endParaRPr lang="en-US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7474352"/>
              </p:ext>
            </p:extLst>
          </p:nvPr>
        </p:nvGraphicFramePr>
        <p:xfrm>
          <a:off x="412377" y="1341970"/>
          <a:ext cx="3671049" cy="47821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6470">
                  <a:extLst>
                    <a:ext uri="{9D8B030D-6E8A-4147-A177-3AD203B41FA5}">
                      <a16:colId xmlns:a16="http://schemas.microsoft.com/office/drawing/2014/main" val="4032530896"/>
                    </a:ext>
                  </a:extLst>
                </a:gridCol>
                <a:gridCol w="764042">
                  <a:extLst>
                    <a:ext uri="{9D8B030D-6E8A-4147-A177-3AD203B41FA5}">
                      <a16:colId xmlns:a16="http://schemas.microsoft.com/office/drawing/2014/main" val="1210985212"/>
                    </a:ext>
                  </a:extLst>
                </a:gridCol>
                <a:gridCol w="168289">
                  <a:extLst>
                    <a:ext uri="{9D8B030D-6E8A-4147-A177-3AD203B41FA5}">
                      <a16:colId xmlns:a16="http://schemas.microsoft.com/office/drawing/2014/main" val="3906930061"/>
                    </a:ext>
                  </a:extLst>
                </a:gridCol>
                <a:gridCol w="618564">
                  <a:extLst>
                    <a:ext uri="{9D8B030D-6E8A-4147-A177-3AD203B41FA5}">
                      <a16:colId xmlns:a16="http://schemas.microsoft.com/office/drawing/2014/main" val="2238503545"/>
                    </a:ext>
                  </a:extLst>
                </a:gridCol>
                <a:gridCol w="553505">
                  <a:extLst>
                    <a:ext uri="{9D8B030D-6E8A-4147-A177-3AD203B41FA5}">
                      <a16:colId xmlns:a16="http://schemas.microsoft.com/office/drawing/2014/main" val="3948567843"/>
                    </a:ext>
                  </a:extLst>
                </a:gridCol>
                <a:gridCol w="670179">
                  <a:extLst>
                    <a:ext uri="{9D8B030D-6E8A-4147-A177-3AD203B41FA5}">
                      <a16:colId xmlns:a16="http://schemas.microsoft.com/office/drawing/2014/main" val="1263224441"/>
                    </a:ext>
                  </a:extLst>
                </a:gridCol>
              </a:tblGrid>
              <a:tr h="1048393">
                <a:tc gridSpan="6">
                  <a:txBody>
                    <a:bodyPr/>
                    <a:lstStyle/>
                    <a:p>
                      <a:pPr algn="l" fontAlgn="b"/>
                      <a:r>
                        <a:rPr lang="vi-VN" sz="2400" b="1" u="none" strike="noStrike" dirty="0">
                          <a:effectLst/>
                          <a:latin typeface="+mj-lt"/>
                        </a:rPr>
                        <a:t>Hoạt động thể thao hè được yêu thích nhất</a:t>
                      </a:r>
                      <a:endParaRPr lang="vi-VN" sz="2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0729551"/>
                  </a:ext>
                </a:extLst>
              </a:tr>
              <a:tr h="354626">
                <a:tc>
                  <a:txBody>
                    <a:bodyPr/>
                    <a:lstStyle/>
                    <a:p>
                      <a:pPr algn="l" fontAlgn="b"/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6381490"/>
                  </a:ext>
                </a:extLst>
              </a:tr>
              <a:tr h="35462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 err="1">
                          <a:effectLst/>
                          <a:latin typeface="+mj-lt"/>
                        </a:rPr>
                        <a:t>Lớp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>
                          <a:effectLst/>
                          <a:latin typeface="+mj-lt"/>
                        </a:rPr>
                        <a:t>Giới tính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>
                          <a:effectLst/>
                          <a:latin typeface="+mj-lt"/>
                        </a:rPr>
                        <a:t>Hoạt động yêu thích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7111441"/>
                  </a:ext>
                </a:extLst>
              </a:tr>
              <a:tr h="6937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  <a:latin typeface="+mj-lt"/>
                        </a:rPr>
                        <a:t>Nam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 err="1">
                          <a:effectLst/>
                          <a:latin typeface="+mj-lt"/>
                        </a:rPr>
                        <a:t>Nữ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2126583"/>
                  </a:ext>
                </a:extLst>
              </a:tr>
              <a:tr h="354626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>
                          <a:effectLst/>
                          <a:latin typeface="+mj-lt"/>
                        </a:rPr>
                        <a:t> 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>
                          <a:effectLst/>
                          <a:latin typeface="+mj-lt"/>
                        </a:rPr>
                        <a:t> 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>
                          <a:effectLst/>
                          <a:latin typeface="+mj-lt"/>
                        </a:rPr>
                        <a:t> 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>
                          <a:effectLst/>
                          <a:latin typeface="+mj-lt"/>
                        </a:rPr>
                        <a:t> 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>
                          <a:effectLst/>
                          <a:latin typeface="+mj-lt"/>
                        </a:rPr>
                        <a:t> 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68791346"/>
                  </a:ext>
                </a:extLst>
              </a:tr>
              <a:tr h="354626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>
                          <a:effectLst/>
                          <a:latin typeface="+mj-lt"/>
                        </a:rPr>
                        <a:t> 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>
                          <a:effectLst/>
                          <a:latin typeface="+mj-lt"/>
                        </a:rPr>
                        <a:t> 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  <a:latin typeface="+mj-lt"/>
                        </a:rPr>
                        <a:t> 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>
                          <a:effectLst/>
                          <a:latin typeface="+mj-lt"/>
                        </a:rPr>
                        <a:t> 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>
                          <a:effectLst/>
                          <a:latin typeface="+mj-lt"/>
                        </a:rPr>
                        <a:t> 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93318376"/>
                  </a:ext>
                </a:extLst>
              </a:tr>
              <a:tr h="354626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>
                          <a:effectLst/>
                          <a:latin typeface="+mj-lt"/>
                        </a:rPr>
                        <a:t> 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  <a:latin typeface="+mj-lt"/>
                        </a:rPr>
                        <a:t> 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  <a:latin typeface="+mj-lt"/>
                        </a:rPr>
                        <a:t> 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>
                          <a:effectLst/>
                          <a:latin typeface="+mj-lt"/>
                        </a:rPr>
                        <a:t> 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  <a:latin typeface="+mj-lt"/>
                        </a:rPr>
                        <a:t> 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91232954"/>
                  </a:ext>
                </a:extLst>
              </a:tr>
              <a:tr h="354626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>
                          <a:effectLst/>
                          <a:latin typeface="+mj-lt"/>
                        </a:rPr>
                        <a:t> 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  <a:latin typeface="+mj-lt"/>
                        </a:rPr>
                        <a:t> 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>
                          <a:effectLst/>
                          <a:latin typeface="+mj-lt"/>
                        </a:rPr>
                        <a:t> 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>
                          <a:effectLst/>
                          <a:latin typeface="+mj-lt"/>
                        </a:rPr>
                        <a:t> 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>
                          <a:effectLst/>
                          <a:latin typeface="+mj-lt"/>
                        </a:rPr>
                        <a:t> 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15874287"/>
                  </a:ext>
                </a:extLst>
              </a:tr>
              <a:tr h="354626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>
                          <a:effectLst/>
                          <a:latin typeface="+mj-lt"/>
                        </a:rPr>
                        <a:t> 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>
                          <a:effectLst/>
                          <a:latin typeface="+mj-lt"/>
                        </a:rPr>
                        <a:t> 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>
                          <a:effectLst/>
                          <a:latin typeface="+mj-lt"/>
                        </a:rPr>
                        <a:t> 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>
                          <a:effectLst/>
                          <a:latin typeface="+mj-lt"/>
                        </a:rPr>
                        <a:t> 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>
                          <a:effectLst/>
                          <a:latin typeface="+mj-lt"/>
                        </a:rPr>
                        <a:t> 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248265"/>
                  </a:ext>
                </a:extLst>
              </a:tr>
              <a:tr h="354626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>
                          <a:effectLst/>
                          <a:latin typeface="+mj-lt"/>
                        </a:rPr>
                        <a:t> 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>
                          <a:effectLst/>
                          <a:latin typeface="+mj-lt"/>
                        </a:rPr>
                        <a:t> 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>
                          <a:effectLst/>
                          <a:latin typeface="+mj-lt"/>
                        </a:rPr>
                        <a:t> 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>
                          <a:effectLst/>
                          <a:latin typeface="+mj-lt"/>
                        </a:rPr>
                        <a:t> 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  <a:latin typeface="+mj-lt"/>
                        </a:rPr>
                        <a:t> 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5514822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57082" y="6124163"/>
            <a:ext cx="259976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3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 3</a:t>
            </a:r>
            <a:endParaRPr lang="en-US" sz="3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ight Arrow 5"/>
          <p:cNvSpPr/>
          <p:nvPr/>
        </p:nvSpPr>
        <p:spPr>
          <a:xfrm flipV="1">
            <a:off x="4282890" y="2599764"/>
            <a:ext cx="916640" cy="8785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3872521"/>
              </p:ext>
            </p:extLst>
          </p:nvPr>
        </p:nvGraphicFramePr>
        <p:xfrm>
          <a:off x="5398994" y="1867459"/>
          <a:ext cx="6654799" cy="23431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77811">
                  <a:extLst>
                    <a:ext uri="{9D8B030D-6E8A-4147-A177-3AD203B41FA5}">
                      <a16:colId xmlns:a16="http://schemas.microsoft.com/office/drawing/2014/main" val="3150655819"/>
                    </a:ext>
                  </a:extLst>
                </a:gridCol>
                <a:gridCol w="1269247">
                  <a:extLst>
                    <a:ext uri="{9D8B030D-6E8A-4147-A177-3AD203B41FA5}">
                      <a16:colId xmlns:a16="http://schemas.microsoft.com/office/drawing/2014/main" val="1744281086"/>
                    </a:ext>
                  </a:extLst>
                </a:gridCol>
                <a:gridCol w="1269247">
                  <a:extLst>
                    <a:ext uri="{9D8B030D-6E8A-4147-A177-3AD203B41FA5}">
                      <a16:colId xmlns:a16="http://schemas.microsoft.com/office/drawing/2014/main" val="945257473"/>
                    </a:ext>
                  </a:extLst>
                </a:gridCol>
                <a:gridCol w="1269247">
                  <a:extLst>
                    <a:ext uri="{9D8B030D-6E8A-4147-A177-3AD203B41FA5}">
                      <a16:colId xmlns:a16="http://schemas.microsoft.com/office/drawing/2014/main" val="3842797223"/>
                    </a:ext>
                  </a:extLst>
                </a:gridCol>
                <a:gridCol w="1269247">
                  <a:extLst>
                    <a:ext uri="{9D8B030D-6E8A-4147-A177-3AD203B41FA5}">
                      <a16:colId xmlns:a16="http://schemas.microsoft.com/office/drawing/2014/main" val="1758626189"/>
                    </a:ext>
                  </a:extLst>
                </a:gridCol>
              </a:tblGrid>
              <a:tr h="39052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en-US" sz="2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Nam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Nữ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2597757"/>
                  </a:ext>
                </a:extLst>
              </a:tr>
              <a:tr h="3905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Khối</a:t>
                      </a:r>
                      <a:r>
                        <a:rPr lang="en-US" sz="2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6,7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Khối</a:t>
                      </a:r>
                      <a:r>
                        <a:rPr lang="en-US" sz="2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8, 9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Khối</a:t>
                      </a:r>
                      <a:r>
                        <a:rPr lang="en-US" sz="2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6,7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Khối</a:t>
                      </a:r>
                      <a:r>
                        <a:rPr lang="en-US" sz="2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8, 9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63655017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 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971983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 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85876951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83293742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 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 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37449472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426510" y="4736098"/>
            <a:ext cx="259976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3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T4</a:t>
            </a:r>
            <a:endParaRPr lang="en-US" sz="3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0" y="628153"/>
            <a:ext cx="601158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4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pt-BR" sz="34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 bảng thống kê.</a:t>
            </a:r>
            <a:endParaRPr lang="en-US" sz="3400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585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 animBg="1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1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Elbow Connector 4"/>
          <p:cNvCxnSpPr/>
          <p:nvPr/>
        </p:nvCxnSpPr>
        <p:spPr>
          <a:xfrm>
            <a:off x="609600" y="519953"/>
            <a:ext cx="1004047" cy="681318"/>
          </a:xfrm>
          <a:prstGeom prst="bentConnector3">
            <a:avLst>
              <a:gd name="adj1" fmla="val 35714"/>
            </a:avLst>
          </a:prstGeom>
          <a:ln w="1270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1201284"/>
              </p:ext>
            </p:extLst>
          </p:nvPr>
        </p:nvGraphicFramePr>
        <p:xfrm>
          <a:off x="1869515" y="641038"/>
          <a:ext cx="3520141" cy="24438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48649">
                  <a:extLst>
                    <a:ext uri="{9D8B030D-6E8A-4147-A177-3AD203B41FA5}">
                      <a16:colId xmlns:a16="http://schemas.microsoft.com/office/drawing/2014/main" val="2226118733"/>
                    </a:ext>
                  </a:extLst>
                </a:gridCol>
                <a:gridCol w="1571492">
                  <a:extLst>
                    <a:ext uri="{9D8B030D-6E8A-4147-A177-3AD203B41FA5}">
                      <a16:colId xmlns:a16="http://schemas.microsoft.com/office/drawing/2014/main" val="2356885788"/>
                    </a:ext>
                  </a:extLst>
                </a:gridCol>
              </a:tblGrid>
              <a:tr h="4733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en-US" sz="2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vi-VN" sz="2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 lượng</a:t>
                      </a:r>
                      <a:endParaRPr lang="vi-VN" sz="2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8840177"/>
                  </a:ext>
                </a:extLst>
              </a:tr>
              <a:tr h="49260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9007593"/>
                  </a:ext>
                </a:extLst>
              </a:tr>
              <a:tr h="49260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3416329"/>
                  </a:ext>
                </a:extLst>
              </a:tr>
              <a:tr h="49260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8544720"/>
                  </a:ext>
                </a:extLst>
              </a:tr>
              <a:tr h="49260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1065165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29240" y="1609731"/>
            <a:ext cx="259976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 err="1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3400" b="1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T5</a:t>
            </a:r>
            <a:endParaRPr lang="en-US" sz="3400" b="1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5742456" y="1786299"/>
            <a:ext cx="1954306" cy="35314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1782989"/>
              </p:ext>
            </p:extLst>
          </p:nvPr>
        </p:nvGraphicFramePr>
        <p:xfrm>
          <a:off x="7860180" y="641039"/>
          <a:ext cx="4331821" cy="27802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65945">
                  <a:extLst>
                    <a:ext uri="{9D8B030D-6E8A-4147-A177-3AD203B41FA5}">
                      <a16:colId xmlns:a16="http://schemas.microsoft.com/office/drawing/2014/main" val="33608532"/>
                    </a:ext>
                  </a:extLst>
                </a:gridCol>
                <a:gridCol w="1132938">
                  <a:extLst>
                    <a:ext uri="{9D8B030D-6E8A-4147-A177-3AD203B41FA5}">
                      <a16:colId xmlns:a16="http://schemas.microsoft.com/office/drawing/2014/main" val="278563373"/>
                    </a:ext>
                  </a:extLst>
                </a:gridCol>
                <a:gridCol w="1132938">
                  <a:extLst>
                    <a:ext uri="{9D8B030D-6E8A-4147-A177-3AD203B41FA5}">
                      <a16:colId xmlns:a16="http://schemas.microsoft.com/office/drawing/2014/main" val="1796687138"/>
                    </a:ext>
                  </a:extLst>
                </a:gridCol>
              </a:tblGrid>
              <a:tr h="5385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en-US" sz="2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Nam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Nữ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803020109"/>
                  </a:ext>
                </a:extLst>
              </a:tr>
              <a:tr h="56041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946728259"/>
                  </a:ext>
                </a:extLst>
              </a:tr>
              <a:tr h="56041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 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229411284"/>
                  </a:ext>
                </a:extLst>
              </a:tr>
              <a:tr h="56041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 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505597313"/>
                  </a:ext>
                </a:extLst>
              </a:tr>
              <a:tr h="56041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3846585594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830048" y="2139439"/>
            <a:ext cx="259976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 err="1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3400" b="1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T6</a:t>
            </a:r>
            <a:endParaRPr lang="en-US" sz="3400" b="1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5" name="Elbow Connector 14"/>
          <p:cNvCxnSpPr/>
          <p:nvPr/>
        </p:nvCxnSpPr>
        <p:spPr>
          <a:xfrm rot="10800000" flipV="1">
            <a:off x="9017006" y="3788496"/>
            <a:ext cx="4016188" cy="1551069"/>
          </a:xfrm>
          <a:prstGeom prst="bentConnector3">
            <a:avLst>
              <a:gd name="adj1" fmla="val 50000"/>
            </a:avLst>
          </a:prstGeom>
          <a:ln w="1270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1685439"/>
              </p:ext>
            </p:extLst>
          </p:nvPr>
        </p:nvGraphicFramePr>
        <p:xfrm>
          <a:off x="2355484" y="3723685"/>
          <a:ext cx="6378386" cy="24293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87236">
                  <a:extLst>
                    <a:ext uri="{9D8B030D-6E8A-4147-A177-3AD203B41FA5}">
                      <a16:colId xmlns:a16="http://schemas.microsoft.com/office/drawing/2014/main" val="1734860889"/>
                    </a:ext>
                  </a:extLst>
                </a:gridCol>
                <a:gridCol w="2195575">
                  <a:extLst>
                    <a:ext uri="{9D8B030D-6E8A-4147-A177-3AD203B41FA5}">
                      <a16:colId xmlns:a16="http://schemas.microsoft.com/office/drawing/2014/main" val="2913539069"/>
                    </a:ext>
                  </a:extLst>
                </a:gridCol>
                <a:gridCol w="2195575">
                  <a:extLst>
                    <a:ext uri="{9D8B030D-6E8A-4147-A177-3AD203B41FA5}">
                      <a16:colId xmlns:a16="http://schemas.microsoft.com/office/drawing/2014/main" val="1146371152"/>
                    </a:ext>
                  </a:extLst>
                </a:gridCol>
              </a:tblGrid>
              <a:tr h="4705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en-US" sz="2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78500">
                          <a:srgbClr val="B5D2EC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HS </a:t>
                      </a:r>
                      <a:r>
                        <a:rPr lang="en-US" sz="2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khối</a:t>
                      </a:r>
                      <a:r>
                        <a:rPr lang="en-US" sz="2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6,7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78500">
                          <a:srgbClr val="B5D2EC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HS </a:t>
                      </a:r>
                      <a:r>
                        <a:rPr lang="en-US" sz="2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khối</a:t>
                      </a:r>
                      <a:r>
                        <a:rPr lang="en-US" sz="2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8,9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78500">
                          <a:srgbClr val="B5D2EC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718020322"/>
                  </a:ext>
                </a:extLst>
              </a:tr>
              <a:tr h="489688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 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78500">
                          <a:srgbClr val="B5D2EC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78500">
                          <a:srgbClr val="B5D2EC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78500">
                          <a:srgbClr val="B5D2EC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971644832"/>
                  </a:ext>
                </a:extLst>
              </a:tr>
              <a:tr h="489688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78500">
                          <a:srgbClr val="B5D2EC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78500">
                          <a:srgbClr val="B5D2EC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78500">
                          <a:srgbClr val="B5D2EC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806540905"/>
                  </a:ext>
                </a:extLst>
              </a:tr>
              <a:tr h="489688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78500">
                          <a:srgbClr val="B5D2EC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78500">
                          <a:srgbClr val="B5D2EC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78500">
                          <a:srgbClr val="B5D2EC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818090597"/>
                  </a:ext>
                </a:extLst>
              </a:tr>
              <a:tr h="489688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78500">
                          <a:srgbClr val="B5D2EC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78500">
                          <a:srgbClr val="B5D2EC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78500">
                          <a:srgbClr val="B5D2EC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128006999"/>
                  </a:ext>
                </a:extLst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9196300" y="5706816"/>
            <a:ext cx="259976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3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T7</a:t>
            </a:r>
            <a:endParaRPr lang="en-US" sz="3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353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3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906" y="365125"/>
            <a:ext cx="10515600" cy="1325563"/>
          </a:xfrm>
        </p:spPr>
        <p:txBody>
          <a:bodyPr/>
          <a:lstStyle/>
          <a:p>
            <a:r>
              <a:rPr lang="nl-NL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pt-BR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 biểu đồ cột, cột kép.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1485714"/>
            <a:ext cx="10515600" cy="970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Phân tích dữ liệu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38200" y="2825566"/>
            <a:ext cx="10515600" cy="970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Kiến nghị với BGH.</a:t>
            </a:r>
            <a:endParaRPr lang="en-US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2492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6816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196</Words>
  <PresentationFormat>Widescreen</PresentationFormat>
  <Paragraphs>115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THỰC HÀNH TRẢI NGHIỆM</vt:lpstr>
      <vt:lpstr>1. Thu thập số liệu</vt:lpstr>
      <vt:lpstr>PowerPoint Presentation</vt:lpstr>
      <vt:lpstr>3. Vẽ biểu đồ cột, cột kép.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VnTeach.Com;</dc:title>
  <dc:creator>VnTeach.Com</dc:creator>
  <cp:keywords>VnTeach.Com</cp:keywords>
  <dcterms:created xsi:type="dcterms:W3CDTF">2021-07-25T11:33:01Z</dcterms:created>
  <dcterms:modified xsi:type="dcterms:W3CDTF">2021-07-25T12:19:51Z</dcterms:modified>
</cp:coreProperties>
</file>