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0" r:id="rId2"/>
    <p:sldId id="352" r:id="rId3"/>
    <p:sldId id="302" r:id="rId4"/>
    <p:sldId id="292" r:id="rId5"/>
    <p:sldId id="381" r:id="rId6"/>
    <p:sldId id="334" r:id="rId7"/>
    <p:sldId id="385" r:id="rId8"/>
    <p:sldId id="387" r:id="rId9"/>
    <p:sldId id="433" r:id="rId10"/>
    <p:sldId id="391" r:id="rId11"/>
    <p:sldId id="424" r:id="rId12"/>
    <p:sldId id="425" r:id="rId13"/>
    <p:sldId id="344" r:id="rId14"/>
    <p:sldId id="426" r:id="rId15"/>
    <p:sldId id="427" r:id="rId16"/>
    <p:sldId id="409" r:id="rId17"/>
    <p:sldId id="428" r:id="rId18"/>
    <p:sldId id="432" r:id="rId19"/>
    <p:sldId id="431" r:id="rId20"/>
    <p:sldId id="413" r:id="rId21"/>
    <p:sldId id="315" r:id="rId22"/>
    <p:sldId id="414" r:id="rId23"/>
    <p:sldId id="331" r:id="rId24"/>
    <p:sldId id="295" r:id="rId25"/>
    <p:sldId id="329" r:id="rId26"/>
    <p:sldId id="34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57"/>
  </p:normalViewPr>
  <p:slideViewPr>
    <p:cSldViewPr snapToGrid="0">
      <p:cViewPr varScale="1">
        <p:scale>
          <a:sx n="60" d="100"/>
          <a:sy n="60" d="100"/>
        </p:scale>
        <p:origin x="992" y="2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5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75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54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39607" y="6503714"/>
            <a:ext cx="181806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1771" y="0"/>
            <a:ext cx="12213771" cy="386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65631" y="44302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>
                <a:solidFill>
                  <a:schemeClr val="bg1"/>
                </a:solidFill>
              </a:rPr>
              <a:t>Unit 4 </a:t>
            </a:r>
            <a:r>
              <a:rPr lang="en-US" sz="1400" baseline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860002" y="12064"/>
            <a:ext cx="22474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323153" y="31942"/>
            <a:ext cx="185922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 dirty="0">
                <a:solidFill>
                  <a:schemeClr val="bg1"/>
                </a:solidFill>
              </a:rPr>
              <a:t>Lesson 4c - Vocabulary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4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4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292" cy="685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5748" y="2321004"/>
            <a:ext cx="66087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>
                <a:solidFill>
                  <a:srgbClr val="FF0000"/>
                </a:solidFill>
              </a:rPr>
              <a:t>Unit 4: </a:t>
            </a:r>
            <a:r>
              <a:rPr lang="en-US" sz="4600" b="1" dirty="0">
                <a:solidFill>
                  <a:srgbClr val="FF0000"/>
                </a:solidFill>
              </a:rPr>
              <a:t>All things high-tech</a:t>
            </a:r>
          </a:p>
          <a:p>
            <a:pPr algn="ctr"/>
            <a:r>
              <a:rPr lang="en-US" sz="4600" b="1" dirty="0">
                <a:solidFill>
                  <a:srgbClr val="00B050"/>
                </a:solidFill>
              </a:rPr>
              <a:t>Lesson 4c: Vocabulary</a:t>
            </a:r>
          </a:p>
          <a:p>
            <a:pPr algn="ctr"/>
            <a:r>
              <a:rPr lang="en-US" sz="4600" b="1" dirty="0">
                <a:solidFill>
                  <a:srgbClr val="0070C0"/>
                </a:solidFill>
              </a:rPr>
              <a:t>Page 68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960" y="1032733"/>
            <a:ext cx="12075040" cy="50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1. You need a ___________ to connect to the Internet.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2. To choose an item on the </a:t>
            </a:r>
            <a:r>
              <a:rPr lang="en-US" sz="3600" dirty="0">
                <a:solidFill>
                  <a:srgbClr val="242021"/>
                </a:solidFill>
              </a:rPr>
              <a:t>___________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, you must click on it 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with your</a:t>
            </a:r>
            <a:r>
              <a:rPr lang="en-US" sz="3600" dirty="0">
                <a:solidFill>
                  <a:srgbClr val="242021"/>
                </a:solidFill>
              </a:rPr>
              <a:t> ___________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3. Most of the important parts of a computer are in a </a:t>
            </a:r>
            <a:r>
              <a:rPr lang="en-US" sz="3600" dirty="0">
                <a:solidFill>
                  <a:srgbClr val="242021"/>
                </a:solidFill>
              </a:rPr>
              <a:t>_______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4. Please copy the files to my </a:t>
            </a:r>
            <a:r>
              <a:rPr lang="en-US" sz="3600" dirty="0">
                <a:solidFill>
                  <a:srgbClr val="242021"/>
                </a:solidFill>
              </a:rPr>
              <a:t>______________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5. I can’t listen to the song; my</a:t>
            </a:r>
            <a:r>
              <a:rPr lang="en-US" sz="3600" dirty="0">
                <a:solidFill>
                  <a:srgbClr val="242021"/>
                </a:solidFill>
              </a:rPr>
              <a:t> ___________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don’t work.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6. Use your</a:t>
            </a:r>
            <a:r>
              <a:rPr lang="en-US" sz="3600" dirty="0">
                <a:solidFill>
                  <a:srgbClr val="242021"/>
                </a:solidFill>
              </a:rPr>
              <a:t> ___________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to type in your homework.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99842" y="424503"/>
            <a:ext cx="10191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 Complete the sentences with the words you have learnt.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895760" y="1691290"/>
            <a:ext cx="43265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80022" y="1137722"/>
            <a:ext cx="2465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router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215490" y="2373027"/>
            <a:ext cx="27398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895760" y="1837626"/>
            <a:ext cx="2465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screen</a:t>
            </a: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10000098" y="2373027"/>
            <a:ext cx="8132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722506" y="2572416"/>
            <a:ext cx="2465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mouse</a:t>
            </a:r>
          </a:p>
        </p:txBody>
      </p: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2983313" y="3817811"/>
            <a:ext cx="55227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0304251" y="3278513"/>
            <a:ext cx="2465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tower</a:t>
            </a: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2006381" y="4542206"/>
            <a:ext cx="23577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745634" y="4001896"/>
            <a:ext cx="4558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USB flash drive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1890670" y="5243580"/>
            <a:ext cx="962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354636" y="4702314"/>
            <a:ext cx="2121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speakers</a:t>
            </a:r>
          </a:p>
        </p:txBody>
      </p: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5427487" y="5947431"/>
            <a:ext cx="936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585401" y="5416989"/>
            <a:ext cx="2465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keyboard</a:t>
            </a:r>
          </a:p>
        </p:txBody>
      </p:sp>
    </p:spTree>
    <p:extLst>
      <p:ext uri="{BB962C8B-B14F-4D97-AF65-F5344CB8AC3E}">
        <p14:creationId xmlns:p14="http://schemas.microsoft.com/office/powerpoint/2010/main" val="33510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2548" y="569664"/>
            <a:ext cx="4883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Choose the correct option.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005" y="46194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34</a:t>
            </a:r>
          </a:p>
        </p:txBody>
      </p:sp>
      <p:sp>
        <p:nvSpPr>
          <p:cNvPr id="4" name="Rectangle 3"/>
          <p:cNvSpPr/>
          <p:nvPr/>
        </p:nvSpPr>
        <p:spPr>
          <a:xfrm>
            <a:off x="701748" y="1108273"/>
            <a:ext cx="136969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1. It helps you connect to the Internet.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242021"/>
                </a:solidFill>
                <a:latin typeface="+mj-lt"/>
              </a:rPr>
              <a:t>router/tower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2. It is the working area on a monitor of a computer.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242021"/>
                </a:solidFill>
                <a:latin typeface="+mj-lt"/>
              </a:rPr>
              <a:t>mouse/screen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3. It moves the cursor around a screen.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242021"/>
                </a:solidFill>
                <a:latin typeface="+mj-lt"/>
              </a:rPr>
              <a:t>keyboard/mouse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90455" y="1857057"/>
            <a:ext cx="41442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5038" y="2234166"/>
            <a:ext cx="1338627" cy="495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835417" y="3501269"/>
            <a:ext cx="4798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211572" y="3859913"/>
            <a:ext cx="1378883" cy="548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22354" y="5125636"/>
            <a:ext cx="43312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623234" y="5518932"/>
            <a:ext cx="1640864" cy="495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4326" y="516501"/>
            <a:ext cx="12501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Choose the correct option.</a:t>
            </a:r>
          </a:p>
          <a:p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529" y="446400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526" y="1055110"/>
            <a:ext cx="136969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4. It holds most of the components of a computer.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242021"/>
                </a:solidFill>
                <a:latin typeface="+mj-lt"/>
              </a:rPr>
              <a:t>USB ﬂash drive/tower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5. It allows you to input text into a computer.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242021"/>
                </a:solidFill>
                <a:latin typeface="+mj-lt"/>
              </a:rPr>
              <a:t>keyboard/router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6. You can store files in it.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242021"/>
                </a:solidFill>
                <a:latin typeface="+mj-lt"/>
              </a:rPr>
              <a:t>USB ﬂash drive/tower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29584" y="1798493"/>
            <a:ext cx="4563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572628" y="2167285"/>
            <a:ext cx="1338627" cy="495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4040460" y="3429000"/>
            <a:ext cx="4837726" cy="10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63526" y="3748656"/>
            <a:ext cx="1924050" cy="633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87576" y="5080253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1626" y="5356131"/>
            <a:ext cx="2971002" cy="6987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506667"/>
            <a:ext cx="8286750" cy="1095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114" y="506667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listening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629" y="3938159"/>
            <a:ext cx="9314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are you going to do?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14" y="4633424"/>
            <a:ext cx="9314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 Listen and write in notebook.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629" y="3168463"/>
            <a:ext cx="9314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Problem with Helen’s computer.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629" y="2422468"/>
            <a:ext cx="828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What information do you have to find out?</a:t>
            </a: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7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1222" y="1660822"/>
            <a:ext cx="7542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What’s wrong with Helen’s computer?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094" y="889669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Now listen and choose the correct answer.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</a:rPr>
              <a:t>FIRST 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274" y="457200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listening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D53D65-ADAD-45B0-94EC-CCB947AE3B26}"/>
              </a:ext>
            </a:extLst>
          </p:cNvPr>
          <p:cNvSpPr txBox="1"/>
          <p:nvPr/>
        </p:nvSpPr>
        <p:spPr>
          <a:xfrm>
            <a:off x="4162680" y="2662678"/>
            <a:ext cx="3492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YOUR ANSWER?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E1202-4641-4F08-9073-CE5C87CE3D98}"/>
              </a:ext>
            </a:extLst>
          </p:cNvPr>
          <p:cNvSpPr txBox="1"/>
          <p:nvPr/>
        </p:nvSpPr>
        <p:spPr>
          <a:xfrm>
            <a:off x="4630031" y="5159749"/>
            <a:ext cx="1722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WHY?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42900" y="3572659"/>
            <a:ext cx="1184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The computer isn’t working and there’s nothing on the screen. It looks like there is a problem with the tower.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2.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1854" y="460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158" y="813360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Now listen again and check.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</a:rPr>
              <a:t>SECOND 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48612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listening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776FBD-6E63-4F35-A2CC-F3D992937195}"/>
              </a:ext>
            </a:extLst>
          </p:cNvPr>
          <p:cNvSpPr/>
          <p:nvPr/>
        </p:nvSpPr>
        <p:spPr>
          <a:xfrm>
            <a:off x="342123" y="1503558"/>
            <a:ext cx="11849877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i="1" dirty="0">
                <a:solidFill>
                  <a:srgbClr val="0070C0"/>
                </a:solidFill>
              </a:rPr>
              <a:t>While you are listening, focus on what Mike and Helen say.</a:t>
            </a:r>
          </a:p>
          <a:p>
            <a:r>
              <a:rPr lang="en-US" sz="3200" i="1" dirty="0">
                <a:solidFill>
                  <a:srgbClr val="FF0000"/>
                </a:solidFill>
              </a:rPr>
              <a:t>Helen: My computer isn’t working. There’s nothing on the screen.</a:t>
            </a:r>
          </a:p>
          <a:p>
            <a:r>
              <a:rPr lang="en-US" sz="3200" i="1" dirty="0">
                <a:solidFill>
                  <a:srgbClr val="FF0000"/>
                </a:solidFill>
              </a:rPr>
              <a:t>Helen: Oh, well, I don’t think it’s the keyboard or the mouse.</a:t>
            </a:r>
          </a:p>
          <a:p>
            <a:r>
              <a:rPr lang="en-US" sz="3200" i="1" dirty="0">
                <a:solidFill>
                  <a:srgbClr val="FF0000"/>
                </a:solidFill>
              </a:rPr>
              <a:t>Mike: I agree. It looks like a problem with the tower.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A25A21-A778-453D-8312-68AC7634EF82}"/>
              </a:ext>
            </a:extLst>
          </p:cNvPr>
          <p:cNvSpPr txBox="1"/>
          <p:nvPr/>
        </p:nvSpPr>
        <p:spPr>
          <a:xfrm>
            <a:off x="3564710" y="3999040"/>
            <a:ext cx="84904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  <a:sym typeface="Wingdings" panose="05000000000000000000" pitchFamily="2" charset="2"/>
              </a:rPr>
              <a:t>The computer isn’t working and there’s nothing on the screen. It looks like there is a problem with the tower.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EE1202-4641-4F08-9073-CE5C87CE3D98}"/>
              </a:ext>
            </a:extLst>
          </p:cNvPr>
          <p:cNvSpPr txBox="1"/>
          <p:nvPr/>
        </p:nvSpPr>
        <p:spPr>
          <a:xfrm>
            <a:off x="342123" y="4218418"/>
            <a:ext cx="3505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 THE ANSWER IS …</a:t>
            </a:r>
            <a:endParaRPr lang="en-US" sz="2800" dirty="0"/>
          </a:p>
        </p:txBody>
      </p:sp>
      <p:pic>
        <p:nvPicPr>
          <p:cNvPr id="20" name="2.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1854" y="460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7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9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3071" y="479187"/>
            <a:ext cx="1707502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</a:t>
            </a:r>
            <a:r>
              <a:rPr lang="en-US" b="1">
                <a:solidFill>
                  <a:schemeClr val="bg1"/>
                </a:solidFill>
              </a:rPr>
              <a:t>Practice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3450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While- </a:t>
            </a:r>
            <a:r>
              <a:rPr lang="en-US" sz="2000" b="1" dirty="0">
                <a:solidFill>
                  <a:schemeClr val="bg1"/>
                </a:solidFill>
              </a:rPr>
              <a:t>listening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768" y="437682"/>
            <a:ext cx="683234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Listen and fill in the blanks.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614" y="1286032"/>
            <a:ext cx="10907824" cy="439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dirty="0">
                <a:solidFill>
                  <a:srgbClr val="000000"/>
                </a:solidFill>
              </a:rPr>
              <a:t>Helen: Hi, Mike! Can you help me?</a:t>
            </a:r>
          </a:p>
          <a:p>
            <a:pPr algn="just">
              <a:lnSpc>
                <a:spcPct val="110000"/>
              </a:lnSpc>
            </a:pPr>
            <a:r>
              <a:rPr lang="en-US" sz="3200" dirty="0">
                <a:solidFill>
                  <a:srgbClr val="000000"/>
                </a:solidFill>
              </a:rPr>
              <a:t>Mike: Sure, Helen. What’s (</a:t>
            </a:r>
            <a:r>
              <a:rPr lang="en-US" sz="3200" b="1" dirty="0">
                <a:solidFill>
                  <a:srgbClr val="000000"/>
                </a:solidFill>
              </a:rPr>
              <a:t>1</a:t>
            </a:r>
            <a:r>
              <a:rPr lang="en-US" sz="3200" dirty="0">
                <a:solidFill>
                  <a:srgbClr val="000000"/>
                </a:solidFill>
              </a:rPr>
              <a:t>) ______?</a:t>
            </a:r>
          </a:p>
          <a:p>
            <a:pPr algn="just">
              <a:lnSpc>
                <a:spcPct val="110000"/>
              </a:lnSpc>
            </a:pPr>
            <a:r>
              <a:rPr lang="en-US" sz="3200" dirty="0">
                <a:solidFill>
                  <a:srgbClr val="000000"/>
                </a:solidFill>
              </a:rPr>
              <a:t>Helen: My computer isn’t working. There’s nothing on the (</a:t>
            </a:r>
            <a:r>
              <a:rPr lang="en-US" sz="3200" b="1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) _________.</a:t>
            </a:r>
          </a:p>
          <a:p>
            <a:pPr algn="just">
              <a:lnSpc>
                <a:spcPct val="110000"/>
              </a:lnSpc>
            </a:pPr>
            <a:r>
              <a:rPr lang="en-US" sz="3200" dirty="0">
                <a:solidFill>
                  <a:srgbClr val="000000"/>
                </a:solidFill>
              </a:rPr>
              <a:t>Mike: Well, the screen seems fine. Look – this light shows it’s on.</a:t>
            </a:r>
          </a:p>
          <a:p>
            <a:pPr algn="just">
              <a:lnSpc>
                <a:spcPct val="110000"/>
              </a:lnSpc>
            </a:pPr>
            <a:r>
              <a:rPr lang="en-US" sz="3200" dirty="0">
                <a:solidFill>
                  <a:srgbClr val="000000"/>
                </a:solidFill>
              </a:rPr>
              <a:t>Helen: Oh, well, I don’t think it’s the (</a:t>
            </a:r>
            <a:r>
              <a:rPr lang="en-US" sz="3200" b="1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) ________ or the mouse.</a:t>
            </a:r>
          </a:p>
          <a:p>
            <a:pPr algn="just">
              <a:lnSpc>
                <a:spcPct val="110000"/>
              </a:lnSpc>
            </a:pPr>
            <a:r>
              <a:rPr lang="en-US" sz="3200" dirty="0">
                <a:solidFill>
                  <a:srgbClr val="000000"/>
                </a:solidFill>
              </a:rPr>
              <a:t>Mike: I agree. It looks like a (</a:t>
            </a:r>
            <a:r>
              <a:rPr lang="en-US" sz="3200" b="1" dirty="0">
                <a:solidFill>
                  <a:srgbClr val="000000"/>
                </a:solidFill>
              </a:rPr>
              <a:t>4</a:t>
            </a:r>
            <a:r>
              <a:rPr lang="en-US" sz="3200" dirty="0">
                <a:solidFill>
                  <a:srgbClr val="000000"/>
                </a:solidFill>
              </a:rPr>
              <a:t>) ________ with the tower.</a:t>
            </a:r>
          </a:p>
          <a:p>
            <a:pPr algn="just">
              <a:lnSpc>
                <a:spcPct val="110000"/>
              </a:lnSpc>
            </a:pPr>
            <a:r>
              <a:rPr lang="en-US" sz="3200" dirty="0">
                <a:solidFill>
                  <a:srgbClr val="000000"/>
                </a:solidFill>
              </a:rPr>
              <a:t>Helen: The tower? Yes … Let me take a closer look.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25A21-A778-453D-8312-68AC7634EF82}"/>
              </a:ext>
            </a:extLst>
          </p:cNvPr>
          <p:cNvSpPr txBox="1"/>
          <p:nvPr/>
        </p:nvSpPr>
        <p:spPr>
          <a:xfrm>
            <a:off x="5448311" y="1824572"/>
            <a:ext cx="1984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wrong</a:t>
            </a:r>
            <a:endParaRPr lang="en-US" sz="3200" strike="sngStrike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25A21-A778-453D-8312-68AC7634EF82}"/>
              </a:ext>
            </a:extLst>
          </p:cNvPr>
          <p:cNvSpPr txBox="1"/>
          <p:nvPr/>
        </p:nvSpPr>
        <p:spPr>
          <a:xfrm>
            <a:off x="741783" y="2916225"/>
            <a:ext cx="2515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screen</a:t>
            </a:r>
            <a:endParaRPr lang="en-US" sz="3200" strike="sngStrike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25A21-A778-453D-8312-68AC7634EF82}"/>
              </a:ext>
            </a:extLst>
          </p:cNvPr>
          <p:cNvSpPr txBox="1"/>
          <p:nvPr/>
        </p:nvSpPr>
        <p:spPr>
          <a:xfrm>
            <a:off x="7027097" y="4007882"/>
            <a:ext cx="1969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keyboard</a:t>
            </a:r>
            <a:endParaRPr lang="en-US" sz="3200" strike="sngStrike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25A21-A778-453D-8312-68AC7634EF82}"/>
              </a:ext>
            </a:extLst>
          </p:cNvPr>
          <p:cNvSpPr txBox="1"/>
          <p:nvPr/>
        </p:nvSpPr>
        <p:spPr>
          <a:xfrm>
            <a:off x="5614929" y="4525156"/>
            <a:ext cx="2110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problem</a:t>
            </a:r>
            <a:endParaRPr lang="en-US" sz="3200" strike="sngStrike" dirty="0">
              <a:solidFill>
                <a:srgbClr val="FF0000"/>
              </a:solidFill>
            </a:endParaRPr>
          </a:p>
        </p:txBody>
      </p:sp>
      <p:pic>
        <p:nvPicPr>
          <p:cNvPr id="11" name="2.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37438" y="481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74" y="457200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Audio Scripts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376" y="1424364"/>
            <a:ext cx="11249247" cy="418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</a:rPr>
              <a:t>Helen: Hi, Mike! Can you help me?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</a:rPr>
              <a:t>Mike: Sure, Helen. What’s wrong?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</a:rPr>
              <a:t>Helen: My computer isn’t working. There’s nothing on the screen.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</a:rPr>
              <a:t>Mike: Well, the screen seems fine. Look – this light shows it’s on.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</a:rPr>
              <a:t>Helen: Oh, well, I don’t think it’s the keyboard or the mouse.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</a:rPr>
              <a:t>Mike: I agree. It looks like a problem with the tower.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</a:rPr>
              <a:t>Helen: The tower? Yes … Let me take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486979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1448" y="1308395"/>
            <a:ext cx="10719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 Have you got a computer at home? Which of the parts above has it got? Tell your partner.</a:t>
            </a:r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0093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Post- </a:t>
            </a:r>
            <a:r>
              <a:rPr lang="en-US" sz="2000" b="1" dirty="0">
                <a:solidFill>
                  <a:schemeClr val="bg1"/>
                </a:solidFill>
              </a:rPr>
              <a:t>listening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86" y="396935"/>
            <a:ext cx="2258834" cy="76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198" y="484814"/>
            <a:ext cx="422777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1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621148" y="1446764"/>
            <a:ext cx="5153844" cy="970595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Hi, B. Have you got a computer at home?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80941" y="1398324"/>
            <a:ext cx="5225371" cy="1166441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Yes, I have.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21905" y="2022961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594217" y="2707027"/>
            <a:ext cx="5153844" cy="1354267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Which of the parts above</a:t>
            </a:r>
          </a:p>
          <a:p>
            <a:r>
              <a:rPr lang="en-US" sz="3200" dirty="0">
                <a:solidFill>
                  <a:schemeClr val="bg1"/>
                </a:solidFill>
              </a:rPr>
              <a:t>has it got? 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480941" y="2645339"/>
            <a:ext cx="5198440" cy="1543521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It has got a tower, screen, keyboard, mouse and speakers.</a:t>
            </a:r>
            <a:endParaRPr lang="en-US" sz="3200" b="1" dirty="0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769940" y="3472973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517689" y="4426372"/>
            <a:ext cx="5230372" cy="97445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What else have you got?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34718" y="4316427"/>
            <a:ext cx="5244663" cy="108439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 also have got a USB ﬂash drive and a router.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767039" y="4806941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281965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78025" y="405350"/>
            <a:ext cx="7060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+mn-lt"/>
              </a:rPr>
              <a:t>Practice the conversation.</a:t>
            </a:r>
          </a:p>
        </p:txBody>
      </p:sp>
      <p:pic>
        <p:nvPicPr>
          <p:cNvPr id="6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52" y="371865"/>
            <a:ext cx="965179" cy="61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82240"/>
            <a:ext cx="343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F9F145-487A-C1AB-E933-8E2D8A381722}"/>
              </a:ext>
            </a:extLst>
          </p:cNvPr>
          <p:cNvSpPr/>
          <p:nvPr/>
        </p:nvSpPr>
        <p:spPr>
          <a:xfrm>
            <a:off x="471376" y="1424364"/>
            <a:ext cx="11249247" cy="418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</a:rPr>
              <a:t>Helen: Hi, Mike! Can you help me?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</a:rPr>
              <a:t>Mike: Sure, Helen. What’s wrong?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</a:rPr>
              <a:t>Helen: My computer isn’t working. There’s nothing on the screen.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</a:rPr>
              <a:t>Mike: Well, the screen seems fine. Look – this light shows it’s on.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</a:rPr>
              <a:t>Helen: Oh, well, I don’t think it’s the keyboard or the mouse.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</a:rPr>
              <a:t>Mike: I agree. It looks like a problem with the tower.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</a:rPr>
              <a:t>Helen: The tower? Yes … Let me take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30503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2857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443841"/>
            <a:ext cx="384249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screen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>
                <a:solidFill>
                  <a:srgbClr val="0070C0"/>
                </a:solidFill>
              </a:rPr>
              <a:t>tower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router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speakers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keyboard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USB ﬂash drive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1551" y="1818408"/>
            <a:ext cx="6891046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FF0000"/>
                </a:solidFill>
              </a:rPr>
              <a:t>Listening: </a:t>
            </a:r>
            <a:r>
              <a:rPr lang="en-US" sz="3600" i="1" dirty="0">
                <a:solidFill>
                  <a:srgbClr val="0070C0"/>
                </a:solidFill>
              </a:rPr>
              <a:t>listen for key information.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FF0000"/>
                </a:solidFill>
              </a:rPr>
              <a:t>Speaking: </a:t>
            </a:r>
            <a:r>
              <a:rPr lang="en-US" sz="3600" i="1" dirty="0">
                <a:solidFill>
                  <a:srgbClr val="0070C0"/>
                </a:solidFill>
              </a:rPr>
              <a:t>talk about computers.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7 Right on WB </a:t>
            </a:r>
            <a:r>
              <a:rPr lang="en-US" sz="3600" i="1" dirty="0">
                <a:solidFill>
                  <a:srgbClr val="0070C0"/>
                </a:solidFill>
              </a:rPr>
              <a:t>(page 34).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7 Right on Notebook</a:t>
            </a:r>
            <a:r>
              <a:rPr lang="en-US" sz="3600" i="1" dirty="0">
                <a:solidFill>
                  <a:srgbClr val="0070C0"/>
                </a:solidFill>
              </a:rPr>
              <a:t> (page 31).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69 SB).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759" y="2581801"/>
            <a:ext cx="11460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- learn vocabularies about computers: </a:t>
            </a:r>
            <a:r>
              <a:rPr lang="en-US" sz="36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screen, tower, router, speakers, keyboard, USB ﬂash drive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- listen for specific information.</a:t>
            </a: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- talk about computers.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51" y="3616942"/>
            <a:ext cx="119824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1. You </a:t>
            </a:r>
            <a:r>
              <a:rPr lang="en-US" sz="3600" b="1" dirty="0"/>
              <a:t>must/can</a:t>
            </a:r>
            <a:r>
              <a:rPr lang="en-US" sz="3600" dirty="0"/>
              <a:t> be at the Town Hall a little before 9:00 a.m.</a:t>
            </a:r>
          </a:p>
          <a:p>
            <a:r>
              <a:rPr lang="en-US" sz="3600" dirty="0"/>
              <a:t>2. You </a:t>
            </a:r>
            <a:r>
              <a:rPr lang="en-US" sz="3600" b="1" dirty="0"/>
              <a:t>can/have to</a:t>
            </a:r>
            <a:r>
              <a:rPr lang="en-US" sz="3600" dirty="0"/>
              <a:t> be under sixteen years old.</a:t>
            </a:r>
          </a:p>
          <a:p>
            <a:r>
              <a:rPr lang="en-US" sz="3600" dirty="0"/>
              <a:t>3. You </a:t>
            </a:r>
            <a:r>
              <a:rPr lang="en-US" sz="3600" b="1" dirty="0"/>
              <a:t>can/must </a:t>
            </a:r>
            <a:r>
              <a:rPr lang="en-US" sz="3600" dirty="0"/>
              <a:t>take your games console.</a:t>
            </a:r>
          </a:p>
          <a:p>
            <a:r>
              <a:rPr lang="en-US" sz="3600" dirty="0"/>
              <a:t>4. You </a:t>
            </a:r>
            <a:r>
              <a:rPr lang="en-US" sz="3600" b="1" dirty="0"/>
              <a:t>shouldn’t/don’t have to </a:t>
            </a:r>
            <a:r>
              <a:rPr lang="en-US" sz="3600" dirty="0"/>
              <a:t>take your own games.</a:t>
            </a:r>
          </a:p>
          <a:p>
            <a:r>
              <a:rPr lang="en-US" sz="3600" dirty="0"/>
              <a:t>5. You </a:t>
            </a:r>
            <a:r>
              <a:rPr lang="en-US" sz="3600" b="1" dirty="0"/>
              <a:t>don’t have to/can’t</a:t>
            </a:r>
            <a:r>
              <a:rPr lang="en-US" sz="3600" dirty="0"/>
              <a:t> play in a team.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9550" y="224135"/>
            <a:ext cx="1198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Read the advert and choose the correct option.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841" y="870466"/>
            <a:ext cx="4418804" cy="274775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DF17C2B-5756-E079-C78E-DBB6749CC5FF}"/>
              </a:ext>
            </a:extLst>
          </p:cNvPr>
          <p:cNvSpPr/>
          <p:nvPr/>
        </p:nvSpPr>
        <p:spPr>
          <a:xfrm>
            <a:off x="1452346" y="3616942"/>
            <a:ext cx="1068572" cy="6502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348546-C0DF-A2CD-6EAF-D531DC7E1AC3}"/>
              </a:ext>
            </a:extLst>
          </p:cNvPr>
          <p:cNvSpPr/>
          <p:nvPr/>
        </p:nvSpPr>
        <p:spPr>
          <a:xfrm>
            <a:off x="2326095" y="4158944"/>
            <a:ext cx="1501626" cy="669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C7831D-A4C9-C68C-3E7F-CCAB5BE9B172}"/>
              </a:ext>
            </a:extLst>
          </p:cNvPr>
          <p:cNvSpPr/>
          <p:nvPr/>
        </p:nvSpPr>
        <p:spPr>
          <a:xfrm>
            <a:off x="1452346" y="4807923"/>
            <a:ext cx="791124" cy="527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AABAC3-C244-DB2A-F65A-7F870F91A7B6}"/>
              </a:ext>
            </a:extLst>
          </p:cNvPr>
          <p:cNvSpPr/>
          <p:nvPr/>
        </p:nvSpPr>
        <p:spPr>
          <a:xfrm>
            <a:off x="3444949" y="5264064"/>
            <a:ext cx="2651051" cy="669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B0DDDB-6780-2265-E379-1537C01CC0EF}"/>
              </a:ext>
            </a:extLst>
          </p:cNvPr>
          <p:cNvSpPr/>
          <p:nvPr/>
        </p:nvSpPr>
        <p:spPr>
          <a:xfrm>
            <a:off x="4229100" y="5880346"/>
            <a:ext cx="1002119" cy="5375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8828" y="388403"/>
            <a:ext cx="99095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FrutigerLTStd-Bold"/>
              </a:rPr>
              <a:t>Match the pictures (1-7) to the words in the list (A-G).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532" y="1003956"/>
            <a:ext cx="7723868" cy="54656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A5CA68-C26C-C47E-F5E7-E66C53A1D582}"/>
              </a:ext>
            </a:extLst>
          </p:cNvPr>
          <p:cNvSpPr txBox="1"/>
          <p:nvPr/>
        </p:nvSpPr>
        <p:spPr>
          <a:xfrm>
            <a:off x="5357462" y="1576977"/>
            <a:ext cx="156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645AA-C660-1BF5-79E1-A45F6DB44B2E}"/>
              </a:ext>
            </a:extLst>
          </p:cNvPr>
          <p:cNvSpPr txBox="1"/>
          <p:nvPr/>
        </p:nvSpPr>
        <p:spPr>
          <a:xfrm>
            <a:off x="7506128" y="2578011"/>
            <a:ext cx="156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FC3167-DDC1-3E00-8430-A77D5656CEB5}"/>
              </a:ext>
            </a:extLst>
          </p:cNvPr>
          <p:cNvSpPr txBox="1"/>
          <p:nvPr/>
        </p:nvSpPr>
        <p:spPr>
          <a:xfrm>
            <a:off x="4602444" y="3595428"/>
            <a:ext cx="156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+mj-lt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7A39A-075E-2815-4E06-B17DBFE8C1AC}"/>
              </a:ext>
            </a:extLst>
          </p:cNvPr>
          <p:cNvSpPr txBox="1"/>
          <p:nvPr/>
        </p:nvSpPr>
        <p:spPr>
          <a:xfrm>
            <a:off x="4907121" y="4923758"/>
            <a:ext cx="156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+mj-lt"/>
              </a:rPr>
              <a:t>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15BFD-AC4C-C69C-31CB-ED2B2B4E6D58}"/>
              </a:ext>
            </a:extLst>
          </p:cNvPr>
          <p:cNvSpPr txBox="1"/>
          <p:nvPr/>
        </p:nvSpPr>
        <p:spPr>
          <a:xfrm>
            <a:off x="6035173" y="5246923"/>
            <a:ext cx="156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+mj-lt"/>
              </a:rPr>
              <a:t>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99696-9F90-8102-1E9B-65486386BB2E}"/>
              </a:ext>
            </a:extLst>
          </p:cNvPr>
          <p:cNvSpPr txBox="1"/>
          <p:nvPr/>
        </p:nvSpPr>
        <p:spPr>
          <a:xfrm>
            <a:off x="7592185" y="5246923"/>
            <a:ext cx="252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B15CA4-9D0F-F03C-F3E5-1EA85C03D562}"/>
              </a:ext>
            </a:extLst>
          </p:cNvPr>
          <p:cNvSpPr txBox="1"/>
          <p:nvPr/>
        </p:nvSpPr>
        <p:spPr>
          <a:xfrm>
            <a:off x="8436099" y="3106821"/>
            <a:ext cx="252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46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5588" y="533400"/>
            <a:ext cx="2716212" cy="60801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3688" y="3479198"/>
            <a:ext cx="1182296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i="1">
                <a:solidFill>
                  <a:srgbClr val="0070C0"/>
                </a:solidFill>
              </a:rPr>
              <a:t>keyboard </a:t>
            </a:r>
            <a:r>
              <a:rPr lang="en-US" sz="3600">
                <a:solidFill>
                  <a:srgbClr val="FF0000"/>
                </a:solidFill>
              </a:rPr>
              <a:t>/ˈkiːbɔːd/ </a:t>
            </a:r>
            <a:r>
              <a:rPr lang="en-US" sz="3600">
                <a:solidFill>
                  <a:srgbClr val="0070C0"/>
                </a:solidFill>
                <a:latin typeface="+mn-lt"/>
              </a:rPr>
              <a:t>(n)</a:t>
            </a:r>
            <a:r>
              <a:rPr lang="en-US" sz="3600">
                <a:latin typeface="+mn-lt"/>
              </a:rPr>
              <a:t> </a:t>
            </a:r>
            <a:r>
              <a:rPr lang="en-US" sz="3600"/>
              <a:t>bàn phím</a:t>
            </a:r>
            <a:endParaRPr lang="en-US" sz="3600">
              <a:latin typeface="+mn-lt"/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211544" y="1160787"/>
            <a:ext cx="11886055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0070C0"/>
                </a:solidFill>
              </a:rPr>
              <a:t>screen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skriːn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>
                <a:solidFill>
                  <a:srgbClr val="0070C0"/>
                </a:solidFill>
                <a:latin typeface="+mn-lt"/>
              </a:rPr>
              <a:t>(n)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/>
              <a:t>màn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endParaRPr lang="en-US" sz="3600" dirty="0"/>
          </a:p>
        </p:txBody>
      </p:sp>
      <p:sp>
        <p:nvSpPr>
          <p:cNvPr id="4" name="TextBox 13"/>
          <p:cNvSpPr txBox="1"/>
          <p:nvPr/>
        </p:nvSpPr>
        <p:spPr>
          <a:xfrm>
            <a:off x="221466" y="1938037"/>
            <a:ext cx="1182296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0070C0"/>
                </a:solidFill>
              </a:rPr>
              <a:t>router 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3600" dirty="0">
                <a:solidFill>
                  <a:srgbClr val="FF0000"/>
                </a:solidFill>
              </a:rPr>
              <a:t>ˈ</a:t>
            </a:r>
            <a:r>
              <a:rPr lang="en-US" sz="3600" dirty="0" err="1">
                <a:solidFill>
                  <a:srgbClr val="FF0000"/>
                </a:solidFill>
              </a:rPr>
              <a:t>ruːtər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>
                <a:solidFill>
                  <a:srgbClr val="0070C0"/>
                </a:solidFill>
                <a:latin typeface="+mn-lt"/>
              </a:rPr>
              <a:t>(n)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/>
              <a:t>bộ</a:t>
            </a:r>
            <a:r>
              <a:rPr lang="en-US" sz="3600" dirty="0"/>
              <a:t> </a:t>
            </a:r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tuyến</a:t>
            </a:r>
            <a:endParaRPr lang="en-US" sz="3600" dirty="0">
              <a:latin typeface="+mn-lt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211544" y="2686626"/>
            <a:ext cx="1184202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0070C0"/>
                </a:solidFill>
              </a:rPr>
              <a:t>speakers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spiːkərz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>
                <a:solidFill>
                  <a:srgbClr val="0070C0"/>
                </a:solidFill>
                <a:latin typeface="+mn-lt"/>
              </a:rPr>
              <a:t>(n)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/>
              <a:t>cặp</a:t>
            </a:r>
            <a:r>
              <a:rPr lang="en-US" sz="3600" dirty="0"/>
              <a:t> loa</a:t>
            </a:r>
            <a:endParaRPr lang="en-US" sz="3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954" y="4299782"/>
            <a:ext cx="1182296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0070C0"/>
                </a:solidFill>
              </a:rPr>
              <a:t>USB ﬂash drive </a:t>
            </a:r>
            <a:r>
              <a:rPr lang="en-US" sz="3600" dirty="0">
                <a:solidFill>
                  <a:srgbClr val="FF0000"/>
                </a:solidFill>
              </a:rPr>
              <a:t>/ˌ</a:t>
            </a:r>
            <a:r>
              <a:rPr lang="en-US" sz="3600" dirty="0" err="1">
                <a:solidFill>
                  <a:srgbClr val="FF0000"/>
                </a:solidFill>
              </a:rPr>
              <a:t>juːesˈbi</a:t>
            </a:r>
            <a:r>
              <a:rPr lang="en-US" sz="3600" dirty="0">
                <a:solidFill>
                  <a:srgbClr val="FF0000"/>
                </a:solidFill>
              </a:rPr>
              <a:t>ː </a:t>
            </a:r>
            <a:r>
              <a:rPr lang="en-US" sz="3600" dirty="0" err="1">
                <a:solidFill>
                  <a:srgbClr val="FF0000"/>
                </a:solidFill>
              </a:rPr>
              <a:t>flæʃ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draɪv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>
                <a:solidFill>
                  <a:srgbClr val="0070C0"/>
                </a:solidFill>
                <a:latin typeface="+mn-lt"/>
              </a:rPr>
              <a:t>(n)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/>
              <a:t>ổ USB</a:t>
            </a:r>
            <a:endParaRPr lang="en-US" sz="360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67363" y="412436"/>
            <a:ext cx="9124637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rgbClr val="00B0F0"/>
                </a:solidFill>
              </a:rPr>
              <a:t>Listen and repeat. Click each phrase to hear the </a:t>
            </a:r>
            <a:r>
              <a:rPr lang="en-US" sz="2600" b="1" i="1">
                <a:solidFill>
                  <a:srgbClr val="00B0F0"/>
                </a:solidFill>
              </a:rPr>
              <a:t>sound.</a:t>
            </a:r>
            <a:endParaRPr lang="en-US" sz="2600" b="1" i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430" y="5088467"/>
            <a:ext cx="11917370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0070C0"/>
                </a:solidFill>
              </a:rPr>
              <a:t>tower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taʊər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>
                <a:solidFill>
                  <a:srgbClr val="0070C0"/>
                </a:solidFill>
                <a:latin typeface="+mn-lt"/>
              </a:rPr>
              <a:t>(n)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/>
              <a:t>thùng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(bao </a:t>
            </a:r>
            <a:r>
              <a:rPr lang="en-US" sz="3600" dirty="0" err="1"/>
              <a:t>gồm</a:t>
            </a:r>
            <a:r>
              <a:rPr lang="en-US" sz="3600" dirty="0"/>
              <a:t> </a:t>
            </a:r>
            <a:r>
              <a:rPr lang="en-US" sz="3600" dirty="0" err="1"/>
              <a:t>vỏ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&amp;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)</a:t>
            </a:r>
          </a:p>
        </p:txBody>
      </p:sp>
      <p:pic>
        <p:nvPicPr>
          <p:cNvPr id="25" name="scre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27708" y="200097"/>
            <a:ext cx="609600" cy="609600"/>
          </a:xfrm>
          <a:prstGeom prst="rect">
            <a:avLst/>
          </a:prstGeom>
        </p:spPr>
      </p:pic>
      <p:pic>
        <p:nvPicPr>
          <p:cNvPr id="26" name="rout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87563" y="228600"/>
            <a:ext cx="609600" cy="609600"/>
          </a:xfrm>
          <a:prstGeom prst="rect">
            <a:avLst/>
          </a:prstGeom>
        </p:spPr>
      </p:pic>
      <p:pic>
        <p:nvPicPr>
          <p:cNvPr id="27" name="speaker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32145" y="228600"/>
            <a:ext cx="609600" cy="609600"/>
          </a:xfrm>
          <a:prstGeom prst="rect">
            <a:avLst/>
          </a:prstGeom>
        </p:spPr>
      </p:pic>
      <p:pic>
        <p:nvPicPr>
          <p:cNvPr id="28" name="keyboar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47418" y="228600"/>
            <a:ext cx="609600" cy="609600"/>
          </a:xfrm>
          <a:prstGeom prst="rect">
            <a:avLst/>
          </a:prstGeom>
        </p:spPr>
      </p:pic>
      <p:pic>
        <p:nvPicPr>
          <p:cNvPr id="29" name="usbflashdriv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87563" y="200097"/>
            <a:ext cx="609600" cy="609600"/>
          </a:xfrm>
          <a:prstGeom prst="rect">
            <a:avLst/>
          </a:prstGeom>
        </p:spPr>
      </p:pic>
      <p:pic>
        <p:nvPicPr>
          <p:cNvPr id="30" name="tower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44400" y="257103"/>
            <a:ext cx="415636" cy="6096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2247418" y="0"/>
            <a:ext cx="872837" cy="1160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9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99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99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85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91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  <p:bldP spid="5" grpId="0" animBg="1"/>
      <p:bldP spid="16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587" y="3479198"/>
            <a:ext cx="1182296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kiːbɔːd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>
                <a:solidFill>
                  <a:srgbClr val="0070C0"/>
                </a:solidFill>
                <a:latin typeface="+mn-lt"/>
              </a:rPr>
              <a:t>(n)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/>
              <a:t>bàn</a:t>
            </a:r>
            <a:r>
              <a:rPr lang="en-US" sz="3600" dirty="0"/>
              <a:t> </a:t>
            </a:r>
            <a:r>
              <a:rPr lang="en-US" sz="3600" dirty="0" err="1"/>
              <a:t>phím</a:t>
            </a:r>
            <a:endParaRPr lang="en-US" sz="3600" dirty="0">
              <a:latin typeface="+mn-lt"/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211544" y="1160787"/>
            <a:ext cx="11886055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skriːn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>
                <a:solidFill>
                  <a:srgbClr val="0070C0"/>
                </a:solidFill>
                <a:latin typeface="+mn-lt"/>
              </a:rPr>
              <a:t>(n)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/>
              <a:t>màn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endParaRPr lang="en-US" sz="3600" dirty="0"/>
          </a:p>
        </p:txBody>
      </p:sp>
      <p:sp>
        <p:nvSpPr>
          <p:cNvPr id="4" name="TextBox 13"/>
          <p:cNvSpPr txBox="1"/>
          <p:nvPr/>
        </p:nvSpPr>
        <p:spPr>
          <a:xfrm>
            <a:off x="274631" y="1969936"/>
            <a:ext cx="1182296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3600" dirty="0">
                <a:solidFill>
                  <a:srgbClr val="FF0000"/>
                </a:solidFill>
              </a:rPr>
              <a:t>ˈ</a:t>
            </a:r>
            <a:r>
              <a:rPr lang="en-US" sz="3600" dirty="0" err="1">
                <a:solidFill>
                  <a:srgbClr val="FF0000"/>
                </a:solidFill>
              </a:rPr>
              <a:t>ruːtər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>
                <a:solidFill>
                  <a:srgbClr val="0070C0"/>
                </a:solidFill>
                <a:latin typeface="+mn-lt"/>
              </a:rPr>
              <a:t>(n)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/>
              <a:t>bộ</a:t>
            </a:r>
            <a:r>
              <a:rPr lang="en-US" sz="3600" dirty="0"/>
              <a:t> </a:t>
            </a:r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tuyến</a:t>
            </a:r>
            <a:endParaRPr lang="en-US" sz="3600" dirty="0">
              <a:latin typeface="+mn-lt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211544" y="2675993"/>
            <a:ext cx="1184202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spiːkərz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>
                <a:solidFill>
                  <a:srgbClr val="0070C0"/>
                </a:solidFill>
                <a:latin typeface="+mn-lt"/>
              </a:rPr>
              <a:t>(n)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/>
              <a:t>cặp</a:t>
            </a:r>
            <a:r>
              <a:rPr lang="en-US" sz="3600" dirty="0"/>
              <a:t> loa</a:t>
            </a:r>
            <a:endParaRPr lang="en-US" sz="3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87" y="4310415"/>
            <a:ext cx="1182296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/ˌ</a:t>
            </a:r>
            <a:r>
              <a:rPr lang="en-US" sz="3600" dirty="0" err="1">
                <a:solidFill>
                  <a:srgbClr val="FF0000"/>
                </a:solidFill>
              </a:rPr>
              <a:t>juːesˈbi</a:t>
            </a:r>
            <a:r>
              <a:rPr lang="en-US" sz="3600" dirty="0">
                <a:solidFill>
                  <a:srgbClr val="FF0000"/>
                </a:solidFill>
              </a:rPr>
              <a:t>ː </a:t>
            </a:r>
            <a:r>
              <a:rPr lang="en-US" sz="3600" dirty="0" err="1">
                <a:solidFill>
                  <a:srgbClr val="FF0000"/>
                </a:solidFill>
              </a:rPr>
              <a:t>flæʃ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draɪv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>
                <a:solidFill>
                  <a:srgbClr val="0070C0"/>
                </a:solidFill>
                <a:latin typeface="+mn-lt"/>
              </a:rPr>
              <a:t>(n)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/>
              <a:t>ổ USB</a:t>
            </a:r>
            <a:endParaRPr lang="en-US" sz="36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430" y="5141632"/>
            <a:ext cx="11917370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taʊər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>
                <a:solidFill>
                  <a:srgbClr val="0070C0"/>
                </a:solidFill>
                <a:latin typeface="+mn-lt"/>
              </a:rPr>
              <a:t>(n)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/>
              <a:t>thùng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(</a:t>
            </a:r>
            <a:r>
              <a:rPr lang="en-US" sz="3600" dirty="0" err="1"/>
              <a:t>bao</a:t>
            </a:r>
            <a:r>
              <a:rPr lang="en-US" sz="3600" dirty="0"/>
              <a:t> </a:t>
            </a:r>
            <a:r>
              <a:rPr lang="en-US" sz="3600" dirty="0" err="1"/>
              <a:t>gồm</a:t>
            </a:r>
            <a:r>
              <a:rPr lang="en-US" sz="3600" dirty="0"/>
              <a:t> </a:t>
            </a:r>
            <a:r>
              <a:rPr lang="en-US" sz="3600" dirty="0" err="1"/>
              <a:t>vỏ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&amp;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)</a:t>
            </a:r>
          </a:p>
        </p:txBody>
      </p:sp>
      <p:pic>
        <p:nvPicPr>
          <p:cNvPr id="25" name="scre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27708" y="200097"/>
            <a:ext cx="609600" cy="609600"/>
          </a:xfrm>
          <a:prstGeom prst="rect">
            <a:avLst/>
          </a:prstGeom>
        </p:spPr>
      </p:pic>
      <p:pic>
        <p:nvPicPr>
          <p:cNvPr id="26" name="rout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87563" y="228600"/>
            <a:ext cx="609600" cy="609600"/>
          </a:xfrm>
          <a:prstGeom prst="rect">
            <a:avLst/>
          </a:prstGeom>
        </p:spPr>
      </p:pic>
      <p:pic>
        <p:nvPicPr>
          <p:cNvPr id="27" name="speaker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32145" y="228600"/>
            <a:ext cx="609600" cy="609600"/>
          </a:xfrm>
          <a:prstGeom prst="rect">
            <a:avLst/>
          </a:prstGeom>
        </p:spPr>
      </p:pic>
      <p:pic>
        <p:nvPicPr>
          <p:cNvPr id="28" name="keyboar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47418" y="228600"/>
            <a:ext cx="609600" cy="609600"/>
          </a:xfrm>
          <a:prstGeom prst="rect">
            <a:avLst/>
          </a:prstGeom>
        </p:spPr>
      </p:pic>
      <p:pic>
        <p:nvPicPr>
          <p:cNvPr id="29" name="usbflashdriv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87563" y="200097"/>
            <a:ext cx="609600" cy="609600"/>
          </a:xfrm>
          <a:prstGeom prst="rect">
            <a:avLst/>
          </a:prstGeom>
        </p:spPr>
      </p:pic>
      <p:pic>
        <p:nvPicPr>
          <p:cNvPr id="30" name="tower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44400" y="257103"/>
            <a:ext cx="415636" cy="6096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2247418" y="0"/>
            <a:ext cx="872837" cy="1160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230" y="406514"/>
            <a:ext cx="11878386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rgbClr val="00B0F0"/>
                </a:solidFill>
              </a:rPr>
              <a:t>Look at the IPA and the meaning of each word to read out the word.</a:t>
            </a:r>
          </a:p>
        </p:txBody>
      </p:sp>
    </p:spTree>
    <p:extLst>
      <p:ext uri="{BB962C8B-B14F-4D97-AF65-F5344CB8AC3E}">
        <p14:creationId xmlns:p14="http://schemas.microsoft.com/office/powerpoint/2010/main" val="42680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9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99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99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85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91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  <p:bldP spid="5" grpId="0" animBg="1"/>
      <p:bldP spid="16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10420</TotalTime>
  <Words>1217</Words>
  <Application>Microsoft Office PowerPoint</Application>
  <PresentationFormat>Widescreen</PresentationFormat>
  <Paragraphs>162</Paragraphs>
  <Slides>26</Slides>
  <Notes>2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FrutigerLTStd-Bold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298</cp:revision>
  <dcterms:created xsi:type="dcterms:W3CDTF">2020-12-08T03:17:05Z</dcterms:created>
  <dcterms:modified xsi:type="dcterms:W3CDTF">2022-12-19T17:25:15Z</dcterms:modified>
</cp:coreProperties>
</file>