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58" r:id="rId1"/>
    <p:sldMasterId id="2147484083" r:id="rId2"/>
  </p:sldMasterIdLst>
  <p:notesMasterIdLst>
    <p:notesMasterId r:id="rId23"/>
  </p:notesMasterIdLst>
  <p:handoutMasterIdLst>
    <p:handoutMasterId r:id="rId24"/>
  </p:handoutMasterIdLst>
  <p:sldIdLst>
    <p:sldId id="862" r:id="rId3"/>
    <p:sldId id="866" r:id="rId4"/>
    <p:sldId id="412" r:id="rId5"/>
    <p:sldId id="870" r:id="rId6"/>
    <p:sldId id="868" r:id="rId7"/>
    <p:sldId id="869" r:id="rId8"/>
    <p:sldId id="804" r:id="rId9"/>
    <p:sldId id="871" r:id="rId10"/>
    <p:sldId id="386" r:id="rId11"/>
    <p:sldId id="390" r:id="rId12"/>
    <p:sldId id="865" r:id="rId13"/>
    <p:sldId id="401" r:id="rId14"/>
    <p:sldId id="397" r:id="rId15"/>
    <p:sldId id="873" r:id="rId16"/>
    <p:sldId id="875" r:id="rId17"/>
    <p:sldId id="874" r:id="rId18"/>
    <p:sldId id="876" r:id="rId19"/>
    <p:sldId id="877" r:id="rId20"/>
    <p:sldId id="878" r:id="rId21"/>
    <p:sldId id="879" r:id="rId22"/>
  </p:sldIdLst>
  <p:sldSz cx="12192000" cy="6858000"/>
  <p:notesSz cx="9918700" cy="6781800"/>
  <p:embeddedFontLst>
    <p:embeddedFont>
      <p:font typeface=".VnTimeH" panose="020B7200000000000000"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Cambria Math" panose="02040503050406030204" pitchFamily="18" charset="0"/>
      <p:regular r:id="rId33"/>
    </p:embeddedFont>
    <p:embeddedFont>
      <p:font typeface="VNI-Helve" pitchFamily="2" charset="0"/>
      <p:regular r:id="rId34"/>
      <p:bold r:id="rId35"/>
      <p:italic r:id="rId36"/>
      <p:boldItalic r:id="rId37"/>
    </p:embeddedFont>
  </p:embeddedFontLst>
  <p:defaultTextStyle>
    <a:defPPr>
      <a:defRPr lang="en-US"/>
    </a:defPPr>
    <a:lvl1pPr algn="l" rtl="0" fontAlgn="base">
      <a:spcBef>
        <a:spcPct val="0"/>
      </a:spcBef>
      <a:spcAft>
        <a:spcPct val="0"/>
      </a:spcAft>
      <a:defRPr sz="4000" kern="1200">
        <a:solidFill>
          <a:srgbClr val="FFFF00"/>
        </a:solidFill>
        <a:latin typeface="VNI-Helve" pitchFamily="2" charset="0"/>
        <a:ea typeface="+mn-ea"/>
        <a:cs typeface="Arial" pitchFamily="34" charset="0"/>
      </a:defRPr>
    </a:lvl1pPr>
    <a:lvl2pPr marL="457200" algn="l" rtl="0" fontAlgn="base">
      <a:spcBef>
        <a:spcPct val="0"/>
      </a:spcBef>
      <a:spcAft>
        <a:spcPct val="0"/>
      </a:spcAft>
      <a:defRPr sz="4000" kern="1200">
        <a:solidFill>
          <a:srgbClr val="FFFF00"/>
        </a:solidFill>
        <a:latin typeface="VNI-Helve" pitchFamily="2" charset="0"/>
        <a:ea typeface="+mn-ea"/>
        <a:cs typeface="Arial" pitchFamily="34" charset="0"/>
      </a:defRPr>
    </a:lvl2pPr>
    <a:lvl3pPr marL="914400" algn="l" rtl="0" fontAlgn="base">
      <a:spcBef>
        <a:spcPct val="0"/>
      </a:spcBef>
      <a:spcAft>
        <a:spcPct val="0"/>
      </a:spcAft>
      <a:defRPr sz="4000" kern="1200">
        <a:solidFill>
          <a:srgbClr val="FFFF00"/>
        </a:solidFill>
        <a:latin typeface="VNI-Helve" pitchFamily="2" charset="0"/>
        <a:ea typeface="+mn-ea"/>
        <a:cs typeface="Arial" pitchFamily="34" charset="0"/>
      </a:defRPr>
    </a:lvl3pPr>
    <a:lvl4pPr marL="1371600" algn="l" rtl="0" fontAlgn="base">
      <a:spcBef>
        <a:spcPct val="0"/>
      </a:spcBef>
      <a:spcAft>
        <a:spcPct val="0"/>
      </a:spcAft>
      <a:defRPr sz="4000" kern="1200">
        <a:solidFill>
          <a:srgbClr val="FFFF00"/>
        </a:solidFill>
        <a:latin typeface="VNI-Helve" pitchFamily="2" charset="0"/>
        <a:ea typeface="+mn-ea"/>
        <a:cs typeface="Arial" pitchFamily="34" charset="0"/>
      </a:defRPr>
    </a:lvl4pPr>
    <a:lvl5pPr marL="1828800" algn="l" rtl="0" fontAlgn="base">
      <a:spcBef>
        <a:spcPct val="0"/>
      </a:spcBef>
      <a:spcAft>
        <a:spcPct val="0"/>
      </a:spcAft>
      <a:defRPr sz="4000" kern="1200">
        <a:solidFill>
          <a:srgbClr val="FFFF00"/>
        </a:solidFill>
        <a:latin typeface="VNI-Helve" pitchFamily="2" charset="0"/>
        <a:ea typeface="+mn-ea"/>
        <a:cs typeface="Arial" pitchFamily="34" charset="0"/>
      </a:defRPr>
    </a:lvl5pPr>
    <a:lvl6pPr marL="2286000" algn="l" defTabSz="914400" rtl="0" eaLnBrk="1" latinLnBrk="0" hangingPunct="1">
      <a:defRPr sz="4000" kern="1200">
        <a:solidFill>
          <a:srgbClr val="FFFF00"/>
        </a:solidFill>
        <a:latin typeface="VNI-Helve" pitchFamily="2" charset="0"/>
        <a:ea typeface="+mn-ea"/>
        <a:cs typeface="Arial" pitchFamily="34" charset="0"/>
      </a:defRPr>
    </a:lvl6pPr>
    <a:lvl7pPr marL="2743200" algn="l" defTabSz="914400" rtl="0" eaLnBrk="1" latinLnBrk="0" hangingPunct="1">
      <a:defRPr sz="4000" kern="1200">
        <a:solidFill>
          <a:srgbClr val="FFFF00"/>
        </a:solidFill>
        <a:latin typeface="VNI-Helve" pitchFamily="2" charset="0"/>
        <a:ea typeface="+mn-ea"/>
        <a:cs typeface="Arial" pitchFamily="34" charset="0"/>
      </a:defRPr>
    </a:lvl7pPr>
    <a:lvl8pPr marL="3200400" algn="l" defTabSz="914400" rtl="0" eaLnBrk="1" latinLnBrk="0" hangingPunct="1">
      <a:defRPr sz="4000" kern="1200">
        <a:solidFill>
          <a:srgbClr val="FFFF00"/>
        </a:solidFill>
        <a:latin typeface="VNI-Helve" pitchFamily="2" charset="0"/>
        <a:ea typeface="+mn-ea"/>
        <a:cs typeface="Arial" pitchFamily="34" charset="0"/>
      </a:defRPr>
    </a:lvl8pPr>
    <a:lvl9pPr marL="3657600" algn="l" defTabSz="914400" rtl="0" eaLnBrk="1" latinLnBrk="0" hangingPunct="1">
      <a:defRPr sz="4000" kern="1200">
        <a:solidFill>
          <a:srgbClr val="FFFF00"/>
        </a:solidFill>
        <a:latin typeface="VNI-Helve" pitchFamily="2" charset="0"/>
        <a:ea typeface="+mn-ea"/>
        <a:cs typeface="Arial" pitchFamily="34" charset="0"/>
      </a:defRPr>
    </a:lvl9pPr>
  </p:defaultTextStyle>
  <p:extLst>
    <p:ext uri="{EFAFB233-063F-42B5-8137-9DF3F51BA10A}">
      <p15:sldGuideLst xmlns:p15="http://schemas.microsoft.com/office/powerpoint/2012/main">
        <p15:guide id="1" orient="horz" pos="2064" userDrawn="1">
          <p15:clr>
            <a:srgbClr val="A4A3A4"/>
          </p15:clr>
        </p15:guide>
        <p15:guide id="2" pos="26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3333FF"/>
    <a:srgbClr val="50EC36"/>
    <a:srgbClr val="D137EB"/>
    <a:srgbClr val="8AE6CC"/>
    <a:srgbClr val="0066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1977" autoAdjust="0"/>
  </p:normalViewPr>
  <p:slideViewPr>
    <p:cSldViewPr>
      <p:cViewPr varScale="1">
        <p:scale>
          <a:sx n="59" d="100"/>
          <a:sy n="59" d="100"/>
        </p:scale>
        <p:origin x="168" y="42"/>
      </p:cViewPr>
      <p:guideLst>
        <p:guide orient="horz" pos="2064"/>
        <p:guide pos="26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hdr" sz="quarter"/>
          </p:nvPr>
        </p:nvSpPr>
        <p:spPr bwMode="auto">
          <a:xfrm>
            <a:off x="0" y="0"/>
            <a:ext cx="4297363"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cs typeface="Arial" charset="0"/>
              </a:defRPr>
            </a:lvl1pPr>
          </a:lstStyle>
          <a:p>
            <a:pPr>
              <a:defRPr/>
            </a:pPr>
            <a:endParaRPr lang="en-US"/>
          </a:p>
        </p:txBody>
      </p:sp>
      <p:sp>
        <p:nvSpPr>
          <p:cNvPr id="283651" name="Rectangle 3"/>
          <p:cNvSpPr>
            <a:spLocks noGrp="1" noChangeArrowheads="1"/>
          </p:cNvSpPr>
          <p:nvPr>
            <p:ph type="dt" sz="quarter" idx="1"/>
          </p:nvPr>
        </p:nvSpPr>
        <p:spPr bwMode="auto">
          <a:xfrm>
            <a:off x="5618163" y="0"/>
            <a:ext cx="429895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cs typeface="Arial" charset="0"/>
              </a:defRPr>
            </a:lvl1pPr>
          </a:lstStyle>
          <a:p>
            <a:pPr>
              <a:defRPr/>
            </a:pPr>
            <a:endParaRPr lang="en-US"/>
          </a:p>
        </p:txBody>
      </p:sp>
      <p:sp>
        <p:nvSpPr>
          <p:cNvPr id="283652" name="Rectangle 4"/>
          <p:cNvSpPr>
            <a:spLocks noGrp="1" noChangeArrowheads="1"/>
          </p:cNvSpPr>
          <p:nvPr>
            <p:ph type="ftr" sz="quarter" idx="2"/>
          </p:nvPr>
        </p:nvSpPr>
        <p:spPr bwMode="auto">
          <a:xfrm>
            <a:off x="0" y="6440488"/>
            <a:ext cx="4297363"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cs typeface="Arial" charset="0"/>
              </a:defRPr>
            </a:lvl1pPr>
          </a:lstStyle>
          <a:p>
            <a:pPr>
              <a:defRPr/>
            </a:pPr>
            <a:endParaRPr lang="en-US"/>
          </a:p>
        </p:txBody>
      </p:sp>
      <p:sp>
        <p:nvSpPr>
          <p:cNvPr id="283653" name="Rectangle 5"/>
          <p:cNvSpPr>
            <a:spLocks noGrp="1" noChangeArrowheads="1"/>
          </p:cNvSpPr>
          <p:nvPr>
            <p:ph type="sldNum" sz="quarter" idx="3"/>
          </p:nvPr>
        </p:nvSpPr>
        <p:spPr bwMode="auto">
          <a:xfrm>
            <a:off x="5618163" y="6440488"/>
            <a:ext cx="4298950"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cs typeface="Arial" charset="0"/>
              </a:defRPr>
            </a:lvl1pPr>
          </a:lstStyle>
          <a:p>
            <a:pPr>
              <a:defRPr/>
            </a:pPr>
            <a:fld id="{0566011C-FE0B-487B-9CB5-8E3AC1778082}" type="slidenum">
              <a:rPr lang="en-US"/>
              <a:pPr>
                <a:defRPr/>
              </a:pPr>
              <a:t>‹#›</a:t>
            </a:fld>
            <a:endParaRPr lang="en-US"/>
          </a:p>
        </p:txBody>
      </p:sp>
    </p:spTree>
    <p:extLst>
      <p:ext uri="{BB962C8B-B14F-4D97-AF65-F5344CB8AC3E}">
        <p14:creationId xmlns:p14="http://schemas.microsoft.com/office/powerpoint/2010/main" val="2602492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0"/>
            <a:ext cx="4297363"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cs typeface="Arial" charset="0"/>
              </a:defRPr>
            </a:lvl1pPr>
          </a:lstStyle>
          <a:p>
            <a:pPr>
              <a:defRPr/>
            </a:pPr>
            <a:endParaRPr lang="en-US"/>
          </a:p>
        </p:txBody>
      </p:sp>
      <p:sp>
        <p:nvSpPr>
          <p:cNvPr id="216067" name="Rectangle 3"/>
          <p:cNvSpPr>
            <a:spLocks noGrp="1" noChangeArrowheads="1"/>
          </p:cNvSpPr>
          <p:nvPr>
            <p:ph type="dt" idx="1"/>
          </p:nvPr>
        </p:nvSpPr>
        <p:spPr bwMode="auto">
          <a:xfrm>
            <a:off x="5618163" y="0"/>
            <a:ext cx="429895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cs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2698750" y="508000"/>
            <a:ext cx="4521200" cy="2543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9" name="Rectangle 5"/>
          <p:cNvSpPr>
            <a:spLocks noGrp="1" noChangeArrowheads="1"/>
          </p:cNvSpPr>
          <p:nvPr>
            <p:ph type="body" sz="quarter" idx="3"/>
          </p:nvPr>
        </p:nvSpPr>
        <p:spPr bwMode="auto">
          <a:xfrm>
            <a:off x="992188" y="3221038"/>
            <a:ext cx="7934325" cy="3052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6070" name="Rectangle 6"/>
          <p:cNvSpPr>
            <a:spLocks noGrp="1" noChangeArrowheads="1"/>
          </p:cNvSpPr>
          <p:nvPr>
            <p:ph type="ftr" sz="quarter" idx="4"/>
          </p:nvPr>
        </p:nvSpPr>
        <p:spPr bwMode="auto">
          <a:xfrm>
            <a:off x="0" y="6440488"/>
            <a:ext cx="4297363"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cs typeface="Arial" charset="0"/>
              </a:defRPr>
            </a:lvl1pPr>
          </a:lstStyle>
          <a:p>
            <a:pPr>
              <a:defRPr/>
            </a:pPr>
            <a:endParaRPr lang="en-US"/>
          </a:p>
        </p:txBody>
      </p:sp>
      <p:sp>
        <p:nvSpPr>
          <p:cNvPr id="216071" name="Rectangle 7"/>
          <p:cNvSpPr>
            <a:spLocks noGrp="1" noChangeArrowheads="1"/>
          </p:cNvSpPr>
          <p:nvPr>
            <p:ph type="sldNum" sz="quarter" idx="5"/>
          </p:nvPr>
        </p:nvSpPr>
        <p:spPr bwMode="auto">
          <a:xfrm>
            <a:off x="5618163" y="6440488"/>
            <a:ext cx="4298950"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cs typeface="Arial" charset="0"/>
              </a:defRPr>
            </a:lvl1pPr>
          </a:lstStyle>
          <a:p>
            <a:pPr>
              <a:defRPr/>
            </a:pPr>
            <a:fld id="{19EEF40C-27B0-482D-AF08-8E2D3261BDD3}" type="slidenum">
              <a:rPr lang="en-US"/>
              <a:pPr>
                <a:defRPr/>
              </a:pPr>
              <a:t>‹#›</a:t>
            </a:fld>
            <a:endParaRPr lang="en-US"/>
          </a:p>
        </p:txBody>
      </p:sp>
    </p:spTree>
    <p:extLst>
      <p:ext uri="{BB962C8B-B14F-4D97-AF65-F5344CB8AC3E}">
        <p14:creationId xmlns:p14="http://schemas.microsoft.com/office/powerpoint/2010/main" val="3287587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NI-Helve" pitchFamily="2"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VNI-Helve" pitchFamily="2"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VNI-Helve" pitchFamily="2"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VNI-Helve" pitchFamily="2"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VNI-Helve" pitchFamily="2"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9EEF40C-27B0-482D-AF08-8E2D3261BDD3}" type="slidenum">
              <a:rPr lang="en-US" smtClean="0"/>
              <a:pPr>
                <a:defRPr/>
              </a:pPr>
              <a:t>3</a:t>
            </a:fld>
            <a:endParaRPr lang="en-US"/>
          </a:p>
        </p:txBody>
      </p:sp>
    </p:spTree>
    <p:extLst>
      <p:ext uri="{BB962C8B-B14F-4D97-AF65-F5344CB8AC3E}">
        <p14:creationId xmlns:p14="http://schemas.microsoft.com/office/powerpoint/2010/main" val="3502526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9EEF40C-27B0-482D-AF08-8E2D3261BDD3}" type="slidenum">
              <a:rPr lang="en-US" smtClean="0"/>
              <a:pPr>
                <a:defRPr/>
              </a:pPr>
              <a:t>4</a:t>
            </a:fld>
            <a:endParaRPr lang="en-US"/>
          </a:p>
        </p:txBody>
      </p:sp>
    </p:spTree>
    <p:extLst>
      <p:ext uri="{BB962C8B-B14F-4D97-AF65-F5344CB8AC3E}">
        <p14:creationId xmlns:p14="http://schemas.microsoft.com/office/powerpoint/2010/main" val="2805760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2698750" y="508000"/>
            <a:ext cx="4521200" cy="2543175"/>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fld id="{DFBD28F6-2FE0-413E-9C19-01F2F1A1B532}" type="slidenum">
              <a:rPr lang="en-US" sz="1200" smtClean="0">
                <a:solidFill>
                  <a:schemeClr val="tx1"/>
                </a:solidFill>
              </a:rPr>
              <a:pPr eaLnBrk="1" hangingPunct="1"/>
              <a:t>5</a:t>
            </a:fld>
            <a:endParaRPr lang="en-US" sz="1200">
              <a:solidFill>
                <a:schemeClr val="tx1"/>
              </a:solidFill>
            </a:endParaRPr>
          </a:p>
        </p:txBody>
      </p:sp>
    </p:spTree>
    <p:extLst>
      <p:ext uri="{BB962C8B-B14F-4D97-AF65-F5344CB8AC3E}">
        <p14:creationId xmlns:p14="http://schemas.microsoft.com/office/powerpoint/2010/main" val="162695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latin typeface="+mj-lt"/>
              </a:rPr>
              <a:t> Nếu nối máy phát điện 3 pha với tải tiêu thụ thành mạch kín thì sẽ có dòng điện biến thiên điều hòa theo </a:t>
            </a:r>
            <a:r>
              <a:rPr lang="en-US" sz="1200">
                <a:solidFill>
                  <a:schemeClr val="tx1"/>
                </a:solidFill>
                <a:latin typeface="+mn-lt"/>
              </a:rPr>
              <a:t>thời</a:t>
            </a:r>
            <a:r>
              <a:rPr lang="en-US" sz="1200">
                <a:solidFill>
                  <a:schemeClr val="tx1"/>
                </a:solidFill>
                <a:latin typeface="+mj-lt"/>
              </a:rPr>
              <a:t> gian, 3 dòng điện này cũng lệch nhau góc 2</a:t>
            </a:r>
            <a:r>
              <a:rPr lang="en-US" sz="1200">
                <a:solidFill>
                  <a:schemeClr val="tx1"/>
                </a:solidFill>
                <a:latin typeface="+mj-lt"/>
                <a:sym typeface="Symbol" pitchFamily="18" charset="2"/>
              </a:rPr>
              <a:t>/3. Và ta gọi hệ 3 dòng điện này là dòng điện 3 pha</a:t>
            </a:r>
            <a:endParaRPr lang="en-US"/>
          </a:p>
        </p:txBody>
      </p:sp>
      <p:sp>
        <p:nvSpPr>
          <p:cNvPr id="4" name="Slide Number Placeholder 3"/>
          <p:cNvSpPr>
            <a:spLocks noGrp="1"/>
          </p:cNvSpPr>
          <p:nvPr>
            <p:ph type="sldNum" sz="quarter" idx="5"/>
          </p:nvPr>
        </p:nvSpPr>
        <p:spPr/>
        <p:txBody>
          <a:bodyPr/>
          <a:lstStyle/>
          <a:p>
            <a:pPr>
              <a:defRPr/>
            </a:pPr>
            <a:fld id="{19EEF40C-27B0-482D-AF08-8E2D3261BDD3}" type="slidenum">
              <a:rPr lang="en-US" smtClean="0"/>
              <a:pPr>
                <a:defRPr/>
              </a:pPr>
              <a:t>12</a:t>
            </a:fld>
            <a:endParaRPr lang="en-US"/>
          </a:p>
        </p:txBody>
      </p:sp>
    </p:spTree>
    <p:extLst>
      <p:ext uri="{BB962C8B-B14F-4D97-AF65-F5344CB8AC3E}">
        <p14:creationId xmlns:p14="http://schemas.microsoft.com/office/powerpoint/2010/main" val="19975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9EEF40C-27B0-482D-AF08-8E2D3261BDD3}" type="slidenum">
              <a:rPr lang="en-US" smtClean="0"/>
              <a:pPr>
                <a:defRPr/>
              </a:pPr>
              <a:t>16</a:t>
            </a:fld>
            <a:endParaRPr lang="en-US"/>
          </a:p>
        </p:txBody>
      </p:sp>
    </p:spTree>
    <p:extLst>
      <p:ext uri="{BB962C8B-B14F-4D97-AF65-F5344CB8AC3E}">
        <p14:creationId xmlns:p14="http://schemas.microsoft.com/office/powerpoint/2010/main" val="80551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C083EF06-CDE0-4770-8553-F1320E4E3C70}" type="datetimeFigureOut">
              <a:rPr lang="en-US"/>
              <a:pPr>
                <a:defRPr/>
              </a:pPr>
              <a:t>21/12/2021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E1906E-4CE9-41CB-BCF1-88F4C3984986}" type="slidenum">
              <a:rPr lang="en-US"/>
              <a:pPr>
                <a:defRPr/>
              </a:pPr>
              <a:t>‹#›</a:t>
            </a:fld>
            <a:endParaRPr lang="en-US"/>
          </a:p>
        </p:txBody>
      </p:sp>
    </p:spTree>
    <p:extLst>
      <p:ext uri="{BB962C8B-B14F-4D97-AF65-F5344CB8AC3E}">
        <p14:creationId xmlns:p14="http://schemas.microsoft.com/office/powerpoint/2010/main" val="93696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418421B-521C-4DA6-8747-714857E1CE85}" type="datetimeFigureOut">
              <a:rPr lang="en-US"/>
              <a:pPr>
                <a:defRPr/>
              </a:pPr>
              <a:t>21/12/2021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E55B27-F231-4FB9-9475-023864047316}" type="slidenum">
              <a:rPr lang="en-US"/>
              <a:pPr>
                <a:defRPr/>
              </a:pPr>
              <a:t>‹#›</a:t>
            </a:fld>
            <a:endParaRPr lang="en-US"/>
          </a:p>
        </p:txBody>
      </p:sp>
    </p:spTree>
    <p:extLst>
      <p:ext uri="{BB962C8B-B14F-4D97-AF65-F5344CB8AC3E}">
        <p14:creationId xmlns:p14="http://schemas.microsoft.com/office/powerpoint/2010/main" val="1724716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8088C30-35DC-4BE2-A9C8-89311B2C1219}" type="datetimeFigureOut">
              <a:rPr lang="en-US"/>
              <a:pPr>
                <a:defRPr/>
              </a:pPr>
              <a:t>21/12/2021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C093B2-F509-4C1D-9947-136FE64A5DEF}" type="slidenum">
              <a:rPr lang="en-US"/>
              <a:pPr>
                <a:defRPr/>
              </a:pPr>
              <a:t>‹#›</a:t>
            </a:fld>
            <a:endParaRPr lang="en-US"/>
          </a:p>
        </p:txBody>
      </p:sp>
    </p:spTree>
    <p:extLst>
      <p:ext uri="{BB962C8B-B14F-4D97-AF65-F5344CB8AC3E}">
        <p14:creationId xmlns:p14="http://schemas.microsoft.com/office/powerpoint/2010/main" val="292349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257BD257-776F-4D64-9AB5-36179ECB3716}" type="datetimeFigureOut">
              <a:rPr lang="en-US"/>
              <a:pPr>
                <a:defRPr/>
              </a:pPr>
              <a:t>21/12/2021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66B440-6F45-4B54-8277-171951E3D471}" type="slidenum">
              <a:rPr lang="en-US"/>
              <a:pPr>
                <a:defRPr/>
              </a:pPr>
              <a:t>‹#›</a:t>
            </a:fld>
            <a:endParaRPr lang="en-US"/>
          </a:p>
        </p:txBody>
      </p:sp>
    </p:spTree>
    <p:extLst>
      <p:ext uri="{BB962C8B-B14F-4D97-AF65-F5344CB8AC3E}">
        <p14:creationId xmlns:p14="http://schemas.microsoft.com/office/powerpoint/2010/main" val="2197387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380067" y="1552576"/>
            <a:ext cx="13572067"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sz="4000" b="1">
                <a:effectLst>
                  <a:outerShdw blurRad="38100" dist="38100" dir="2700000" algn="tl">
                    <a:srgbClr val="000000">
                      <a:alpha val="43137"/>
                    </a:srgbClr>
                  </a:outerShdw>
                </a:effectLst>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defRPr/>
              </a:pPr>
              <a:endParaRPr lang="en-US" sz="4000" b="1">
                <a:effectLst>
                  <a:outerShdw blurRad="38100" dist="38100" dir="2700000" algn="tl">
                    <a:srgbClr val="000000">
                      <a:alpha val="43137"/>
                    </a:srgbClr>
                  </a:outerShdw>
                </a:effectLst>
              </a:endParaRPr>
            </a:p>
          </p:txBody>
        </p:sp>
      </p:grpSp>
      <p:sp>
        <p:nvSpPr>
          <p:cNvPr id="243717" name="Rectangle 5"/>
          <p:cNvSpPr>
            <a:spLocks noGrp="1" noChangeArrowheads="1"/>
          </p:cNvSpPr>
          <p:nvPr>
            <p:ph type="ctrTitle" sz="quarter"/>
          </p:nvPr>
        </p:nvSpPr>
        <p:spPr>
          <a:xfrm>
            <a:off x="1725084" y="762000"/>
            <a:ext cx="10363200" cy="1143000"/>
          </a:xfrm>
        </p:spPr>
        <p:txBody>
          <a:bodyPr anchor="b"/>
          <a:lstStyle>
            <a:lvl1pPr>
              <a:defRPr/>
            </a:lvl1pPr>
          </a:lstStyle>
          <a:p>
            <a:r>
              <a:rPr lang="en-US"/>
              <a:t>Click to edit Master title style</a:t>
            </a:r>
          </a:p>
        </p:txBody>
      </p:sp>
      <p:sp>
        <p:nvSpPr>
          <p:cNvPr id="243718" name="Rectangle 6"/>
          <p:cNvSpPr>
            <a:spLocks noGrp="1" noChangeArrowheads="1"/>
          </p:cNvSpPr>
          <p:nvPr>
            <p:ph type="subTitle" sz="quarter" idx="1"/>
          </p:nvPr>
        </p:nvSpPr>
        <p:spPr>
          <a:xfrm>
            <a:off x="914400" y="3429000"/>
            <a:ext cx="85344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27143123-6658-4ACB-BBFB-3575E0EB648F}" type="slidenum">
              <a:rPr lang="en-US"/>
              <a:pPr>
                <a:defRPr/>
              </a:pPr>
              <a:t>‹#›</a:t>
            </a:fld>
            <a:endParaRPr lang="en-US"/>
          </a:p>
        </p:txBody>
      </p:sp>
    </p:spTree>
    <p:extLst>
      <p:ext uri="{BB962C8B-B14F-4D97-AF65-F5344CB8AC3E}">
        <p14:creationId xmlns:p14="http://schemas.microsoft.com/office/powerpoint/2010/main" val="261586603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BFBFC0F-506F-442E-90CC-C66C03356D26}" type="datetimeFigureOut">
              <a:rPr lang="en-US"/>
              <a:pPr>
                <a:defRPr/>
              </a:pPr>
              <a:t>21/12/2021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02EE84-8109-4C05-83AF-ACCBF00C3BB6}" type="slidenum">
              <a:rPr lang="en-US"/>
              <a:pPr>
                <a:defRPr/>
              </a:pPr>
              <a:t>‹#›</a:t>
            </a:fld>
            <a:endParaRPr lang="en-US"/>
          </a:p>
        </p:txBody>
      </p:sp>
    </p:spTree>
    <p:extLst>
      <p:ext uri="{BB962C8B-B14F-4D97-AF65-F5344CB8AC3E}">
        <p14:creationId xmlns:p14="http://schemas.microsoft.com/office/powerpoint/2010/main" val="2275933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4A1A576-B7D1-4B9D-821A-CE8811C8549A}" type="datetimeFigureOut">
              <a:rPr lang="en-US"/>
              <a:pPr>
                <a:defRPr/>
              </a:pPr>
              <a:t>21/12/2021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AA52CF-257F-4AD6-BF16-C1129983F9AC}" type="slidenum">
              <a:rPr lang="en-US"/>
              <a:pPr>
                <a:defRPr/>
              </a:pPr>
              <a:t>‹#›</a:t>
            </a:fld>
            <a:endParaRPr lang="en-US"/>
          </a:p>
        </p:txBody>
      </p:sp>
    </p:spTree>
    <p:extLst>
      <p:ext uri="{BB962C8B-B14F-4D97-AF65-F5344CB8AC3E}">
        <p14:creationId xmlns:p14="http://schemas.microsoft.com/office/powerpoint/2010/main" val="92055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1E91632-D4B8-4CEF-BE80-1510A96116E5}" type="datetimeFigureOut">
              <a:rPr lang="en-US"/>
              <a:pPr>
                <a:defRPr/>
              </a:pPr>
              <a:t>21/12/2021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E8DCA8-21C4-4332-A96E-23433EB2239C}" type="slidenum">
              <a:rPr lang="en-US"/>
              <a:pPr>
                <a:defRPr/>
              </a:pPr>
              <a:t>‹#›</a:t>
            </a:fld>
            <a:endParaRPr lang="en-US"/>
          </a:p>
        </p:txBody>
      </p:sp>
    </p:spTree>
    <p:extLst>
      <p:ext uri="{BB962C8B-B14F-4D97-AF65-F5344CB8AC3E}">
        <p14:creationId xmlns:p14="http://schemas.microsoft.com/office/powerpoint/2010/main" val="2814725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8207AE8-D380-4E92-8F7C-6D56A46B6A7C}" type="datetimeFigureOut">
              <a:rPr lang="en-US"/>
              <a:pPr>
                <a:defRPr/>
              </a:pPr>
              <a:t>21/12/2021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672F2B-B3B0-49E4-9686-2A8C12EC9065}" type="slidenum">
              <a:rPr lang="en-US"/>
              <a:pPr>
                <a:defRPr/>
              </a:pPr>
              <a:t>‹#›</a:t>
            </a:fld>
            <a:endParaRPr lang="en-US"/>
          </a:p>
        </p:txBody>
      </p:sp>
    </p:spTree>
    <p:extLst>
      <p:ext uri="{BB962C8B-B14F-4D97-AF65-F5344CB8AC3E}">
        <p14:creationId xmlns:p14="http://schemas.microsoft.com/office/powerpoint/2010/main" val="21686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5142D9C9-552A-4003-960C-E8F5C9300E62}" type="datetimeFigureOut">
              <a:rPr lang="en-US"/>
              <a:pPr>
                <a:defRPr/>
              </a:pPr>
              <a:t>21/12/2021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E642C2-DA45-4694-948E-E81CDBF158EF}" type="slidenum">
              <a:rPr lang="en-US"/>
              <a:pPr>
                <a:defRPr/>
              </a:pPr>
              <a:t>‹#›</a:t>
            </a:fld>
            <a:endParaRPr lang="en-US"/>
          </a:p>
        </p:txBody>
      </p:sp>
    </p:spTree>
    <p:extLst>
      <p:ext uri="{BB962C8B-B14F-4D97-AF65-F5344CB8AC3E}">
        <p14:creationId xmlns:p14="http://schemas.microsoft.com/office/powerpoint/2010/main" val="2981789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C627665-9E1B-4A07-823B-C9B7A2F4695F}" type="datetimeFigureOut">
              <a:rPr lang="en-US"/>
              <a:pPr>
                <a:defRPr/>
              </a:pPr>
              <a:t>21/12/2021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5DADE48-0726-45A6-9694-25F605253395}" type="slidenum">
              <a:rPr lang="en-US"/>
              <a:pPr>
                <a:defRPr/>
              </a:pPr>
              <a:t>‹#›</a:t>
            </a:fld>
            <a:endParaRPr lang="en-US"/>
          </a:p>
        </p:txBody>
      </p:sp>
    </p:spTree>
    <p:extLst>
      <p:ext uri="{BB962C8B-B14F-4D97-AF65-F5344CB8AC3E}">
        <p14:creationId xmlns:p14="http://schemas.microsoft.com/office/powerpoint/2010/main" val="10966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A8898E9-3377-4CB1-9895-6C4A136D482E}" type="datetimeFigureOut">
              <a:rPr lang="en-US"/>
              <a:pPr>
                <a:defRPr/>
              </a:pPr>
              <a:t>21/12/2021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FC12E7-8AA5-4586-B8F2-4209D19C411E}" type="slidenum">
              <a:rPr lang="en-US"/>
              <a:pPr>
                <a:defRPr/>
              </a:pPr>
              <a:t>‹#›</a:t>
            </a:fld>
            <a:endParaRPr lang="en-US"/>
          </a:p>
        </p:txBody>
      </p:sp>
    </p:spTree>
    <p:extLst>
      <p:ext uri="{BB962C8B-B14F-4D97-AF65-F5344CB8AC3E}">
        <p14:creationId xmlns:p14="http://schemas.microsoft.com/office/powerpoint/2010/main" val="18517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D849D37-EBD1-4268-86C1-59DFD1034A1F}" type="datetimeFigureOut">
              <a:rPr lang="en-US"/>
              <a:pPr>
                <a:defRPr/>
              </a:pPr>
              <a:t>21/12/2021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921E3-4CA4-4619-B915-901389994C40}" type="slidenum">
              <a:rPr lang="en-US"/>
              <a:pPr>
                <a:defRPr/>
              </a:pPr>
              <a:t>‹#›</a:t>
            </a:fld>
            <a:endParaRPr lang="en-US"/>
          </a:p>
        </p:txBody>
      </p:sp>
    </p:spTree>
    <p:extLst>
      <p:ext uri="{BB962C8B-B14F-4D97-AF65-F5344CB8AC3E}">
        <p14:creationId xmlns:p14="http://schemas.microsoft.com/office/powerpoint/2010/main" val="1387131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933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cs typeface="Arial" charset="0"/>
              </a:defRPr>
            </a:lvl1pPr>
          </a:lstStyle>
          <a:p>
            <a:pPr>
              <a:defRPr/>
            </a:pPr>
            <a:fld id="{B20B5D92-A566-40BA-BA5A-B1E6DC9C4BD7}" type="datetimeFigureOut">
              <a:rPr lang="en-US"/>
              <a:pPr>
                <a:defRPr/>
              </a:pPr>
              <a:t>21/12/2021</a:t>
            </a:fld>
            <a:endParaRPr lang="en-US"/>
          </a:p>
        </p:txBody>
      </p:sp>
      <p:sp>
        <p:nvSpPr>
          <p:cNvPr id="9933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cs typeface="Arial" charset="0"/>
              </a:defRPr>
            </a:lvl1pPr>
          </a:lstStyle>
          <a:p>
            <a:pPr>
              <a:defRPr/>
            </a:pPr>
            <a:endParaRPr lang="en-US"/>
          </a:p>
        </p:txBody>
      </p:sp>
      <p:sp>
        <p:nvSpPr>
          <p:cNvPr id="9933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cs typeface="Arial" charset="0"/>
              </a:defRPr>
            </a:lvl1pPr>
          </a:lstStyle>
          <a:p>
            <a:pPr>
              <a:defRPr/>
            </a:pPr>
            <a:fld id="{286F1229-27B4-4881-B749-D5AC8FFF2F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3" name="Rectangle 5"/>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5" name="Rectangle 9"/>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7"/>
          <p:cNvSpPr>
            <a:spLocks noGrp="1" noChangeArrowheads="1"/>
          </p:cNvSpPr>
          <p:nvPr>
            <p:ph type="dt" sz="quarter" idx="2"/>
          </p:nvPr>
        </p:nvSpPr>
        <p:spPr bwMode="auto">
          <a:xfrm>
            <a:off x="914400" y="6248400"/>
            <a:ext cx="2540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defRPr sz="1400">
                <a:solidFill>
                  <a:schemeClr val="tx1"/>
                </a:solidFill>
                <a:latin typeface="+mn-lt"/>
                <a:cs typeface="Arial" charset="0"/>
              </a:defRPr>
            </a:lvl1pPr>
          </a:lstStyle>
          <a:p>
            <a:pPr>
              <a:defRPr/>
            </a:pPr>
            <a:endParaRPr lang="en-US"/>
          </a:p>
        </p:txBody>
      </p:sp>
      <p:sp>
        <p:nvSpPr>
          <p:cNvPr id="14" name="Rectangle 8"/>
          <p:cNvSpPr>
            <a:spLocks noGrp="1" noChangeArrowheads="1"/>
          </p:cNvSpPr>
          <p:nvPr>
            <p:ph type="ftr" sz="quarter" idx="3"/>
          </p:nvPr>
        </p:nvSpPr>
        <p:spPr bwMode="auto">
          <a:xfrm>
            <a:off x="4165600" y="6248400"/>
            <a:ext cx="38608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ctr">
              <a:defRPr sz="1400">
                <a:solidFill>
                  <a:schemeClr val="tx1"/>
                </a:solidFill>
                <a:latin typeface="+mn-lt"/>
                <a:cs typeface="Arial" charset="0"/>
              </a:defRPr>
            </a:lvl1pPr>
          </a:lstStyle>
          <a:p>
            <a:pPr>
              <a:defRPr/>
            </a:pPr>
            <a:endParaRPr lang="en-US"/>
          </a:p>
        </p:txBody>
      </p:sp>
      <p:sp>
        <p:nvSpPr>
          <p:cNvPr id="15" name="Rectangle 9"/>
          <p:cNvSpPr>
            <a:spLocks noGrp="1" noChangeArrowheads="1"/>
          </p:cNvSpPr>
          <p:nvPr>
            <p:ph type="sldNum" sz="quarter" idx="4"/>
          </p:nvPr>
        </p:nvSpPr>
        <p:spPr bwMode="auto">
          <a:xfrm>
            <a:off x="8737600" y="6248400"/>
            <a:ext cx="2540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r">
              <a:defRPr sz="1400">
                <a:solidFill>
                  <a:schemeClr val="tx1"/>
                </a:solidFill>
                <a:latin typeface="+mn-lt"/>
                <a:cs typeface="Arial" charset="0"/>
              </a:defRPr>
            </a:lvl1pPr>
          </a:lstStyle>
          <a:p>
            <a:pPr>
              <a:defRPr/>
            </a:pPr>
            <a:fld id="{B1049ECF-7BF4-4E29-9E5D-7814DAC4BD5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48"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VNI-Helve" pitchFamily="2"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VNI-Helve" pitchFamily="2"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VNI-Helve" pitchFamily="2"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VNI-Helve" pitchFamily="2"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Times New Roman" pitchFamily="18"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accent1"/>
        </a:buClr>
        <a:buSzPct val="60000"/>
        <a:buFont typeface="Times New Roman" pitchFamily="18" charset="0"/>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41.png"/><Relationship Id="rId10" Type="http://schemas.openxmlformats.org/officeDocument/2006/relationships/image" Target="../media/image4.gif"/><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png"/><Relationship Id="rId7" Type="http://schemas.openxmlformats.org/officeDocument/2006/relationships/image" Target="../media/image28.gi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70.png"/><Relationship Id="rId5" Type="http://schemas.openxmlformats.org/officeDocument/2006/relationships/image" Target="../media/image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3.png"/><Relationship Id="rId4" Type="http://schemas.openxmlformats.org/officeDocument/2006/relationships/image" Target="../media/image36.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0.gif"/></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jp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tmjpainandtreatment.com/2014/09/answers-to-questions-about-tmj-disorders/" TargetMode="Externa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A612B5-9CC8-428A-82AC-3856648423E2}"/>
              </a:ext>
            </a:extLst>
          </p:cNvPr>
          <p:cNvSpPr/>
          <p:nvPr/>
        </p:nvSpPr>
        <p:spPr>
          <a:xfrm>
            <a:off x="577380" y="639885"/>
            <a:ext cx="10761893" cy="523220"/>
          </a:xfrm>
          <a:prstGeom prst="rect">
            <a:avLst/>
          </a:prstGeom>
          <a:noFill/>
        </p:spPr>
        <p:txBody>
          <a:bodyPr wrap="square">
            <a:spAutoFit/>
          </a:bodyPr>
          <a:lstStyle/>
          <a:p>
            <a:pPr lvl="0"/>
            <a:r>
              <a:rPr lang="en-US" sz="2800" i="1" dirty="0">
                <a:solidFill>
                  <a:schemeClr val="tx1"/>
                </a:solidFill>
                <a:latin typeface="Arial" panose="020B0604020202020204" pitchFamily="34" charset="0"/>
                <a:cs typeface="Arial" panose="020B0604020202020204" pitchFamily="34" charset="0"/>
              </a:rPr>
              <a:t>Vì sao khi đ</a:t>
            </a:r>
            <a:r>
              <a:rPr lang="vi-VN" sz="2800" i="1" dirty="0">
                <a:solidFill>
                  <a:schemeClr val="tx1"/>
                </a:solidFill>
                <a:latin typeface="Arial" panose="020B0604020202020204" pitchFamily="34" charset="0"/>
                <a:cs typeface="Arial" panose="020B0604020202020204" pitchFamily="34" charset="0"/>
              </a:rPr>
              <a:t>ư</a:t>
            </a:r>
            <a:r>
              <a:rPr lang="en-US" sz="2800" i="1" dirty="0">
                <a:solidFill>
                  <a:schemeClr val="tx1"/>
                </a:solidFill>
                <a:latin typeface="Arial" panose="020B0604020202020204" pitchFamily="34" charset="0"/>
                <a:cs typeface="Arial" panose="020B0604020202020204" pitchFamily="34" charset="0"/>
              </a:rPr>
              <a:t>a nam </a:t>
            </a:r>
            <a:r>
              <a:rPr lang="en-US" sz="2800" i="1">
                <a:solidFill>
                  <a:schemeClr val="tx1"/>
                </a:solidFill>
                <a:latin typeface="Arial" panose="020B0604020202020204" pitchFamily="34" charset="0"/>
                <a:cs typeface="Arial" panose="020B0604020202020204" pitchFamily="34" charset="0"/>
              </a:rPr>
              <a:t>châm vào, ra </a:t>
            </a:r>
            <a:r>
              <a:rPr lang="en-US" sz="2800" i="1" dirty="0">
                <a:solidFill>
                  <a:schemeClr val="tx1"/>
                </a:solidFill>
                <a:latin typeface="Arial" panose="020B0604020202020204" pitchFamily="34" charset="0"/>
                <a:cs typeface="Arial" panose="020B0604020202020204" pitchFamily="34" charset="0"/>
              </a:rPr>
              <a:t>ống dây kim điện kế bị lệch?</a:t>
            </a:r>
          </a:p>
        </p:txBody>
      </p:sp>
      <p:grpSp>
        <p:nvGrpSpPr>
          <p:cNvPr id="9" name="Group 56">
            <a:extLst>
              <a:ext uri="{FF2B5EF4-FFF2-40B4-BE49-F238E27FC236}">
                <a16:creationId xmlns:a16="http://schemas.microsoft.com/office/drawing/2014/main" id="{335C7991-A93E-4285-8C26-35400F58A637}"/>
              </a:ext>
            </a:extLst>
          </p:cNvPr>
          <p:cNvGrpSpPr/>
          <p:nvPr/>
        </p:nvGrpSpPr>
        <p:grpSpPr>
          <a:xfrm>
            <a:off x="3048000" y="126964"/>
            <a:ext cx="4856346" cy="581082"/>
            <a:chOff x="2193" y="0"/>
            <a:chExt cx="2245706" cy="1239104"/>
          </a:xfrm>
          <a:solidFill>
            <a:srgbClr val="002060"/>
          </a:solidFill>
          <a:scene3d>
            <a:camera prst="orthographicFront"/>
            <a:lightRig rig="threePt" dir="t">
              <a:rot lat="0" lon="0" rev="7500000"/>
            </a:lightRig>
          </a:scene3d>
        </p:grpSpPr>
        <p:sp>
          <p:nvSpPr>
            <p:cNvPr id="10" name="Rounded Rectangle 57">
              <a:extLst>
                <a:ext uri="{FF2B5EF4-FFF2-40B4-BE49-F238E27FC236}">
                  <a16:creationId xmlns:a16="http://schemas.microsoft.com/office/drawing/2014/main" id="{5D09A73B-615B-4825-A32B-70CC25B8CE2A}"/>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779FA621-8841-4663-BFBE-10B62AEAE9F1}"/>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Nhắc lại kiến thức cũ</a:t>
              </a:r>
            </a:p>
          </p:txBody>
        </p:sp>
      </p:grpSp>
      <p:pic>
        <p:nvPicPr>
          <p:cNvPr id="17" name="Picture 5" descr="empty-blue-rectangle">
            <a:extLst>
              <a:ext uri="{FF2B5EF4-FFF2-40B4-BE49-F238E27FC236}">
                <a16:creationId xmlns:a16="http://schemas.microsoft.com/office/drawing/2014/main" id="{7B9A39FC-F33D-4AA5-B070-026607E8E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0769"/>
            <a:ext cx="6096000" cy="133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2854012A-0563-47D6-95B8-59FEBCBC5C5C}"/>
              </a:ext>
            </a:extLst>
          </p:cNvPr>
          <p:cNvSpPr/>
          <p:nvPr/>
        </p:nvSpPr>
        <p:spPr>
          <a:xfrm>
            <a:off x="277381" y="1124700"/>
            <a:ext cx="5524500" cy="1246495"/>
          </a:xfrm>
          <a:prstGeom prst="rect">
            <a:avLst/>
          </a:prstGeom>
          <a:noFill/>
        </p:spPr>
        <p:txBody>
          <a:bodyPr wrap="square">
            <a:spAutoFit/>
          </a:bodyPr>
          <a:lstStyle/>
          <a:p>
            <a:pPr lvl="0" algn="ctr"/>
            <a:r>
              <a:rPr lang="en-US" sz="2500" dirty="0">
                <a:solidFill>
                  <a:schemeClr val="tx1"/>
                </a:solidFill>
                <a:latin typeface="Arial" panose="020B0604020202020204" pitchFamily="34" charset="0"/>
                <a:cs typeface="Arial" panose="020B0604020202020204" pitchFamily="34" charset="0"/>
              </a:rPr>
              <a:t>Hiện tượng cảm ứng điện từ: khi từ thông qua mạch kín biến thiên thì trong mạch xuất hiện dòng cảm ứng</a:t>
            </a:r>
          </a:p>
        </p:txBody>
      </p:sp>
      <p:pic>
        <p:nvPicPr>
          <p:cNvPr id="21" name="Picture 5" descr="empty-blue-rectangle">
            <a:extLst>
              <a:ext uri="{FF2B5EF4-FFF2-40B4-BE49-F238E27FC236}">
                <a16:creationId xmlns:a16="http://schemas.microsoft.com/office/drawing/2014/main" id="{67871C1C-F48E-4334-BFBD-BEF8EB437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33234"/>
            <a:ext cx="6096000" cy="133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9070B1A1-5440-4546-B350-0F3789ADDF20}"/>
              </a:ext>
            </a:extLst>
          </p:cNvPr>
          <p:cNvSpPr txBox="1"/>
          <p:nvPr/>
        </p:nvSpPr>
        <p:spPr>
          <a:xfrm>
            <a:off x="6197604" y="1293021"/>
            <a:ext cx="5755119" cy="1246495"/>
          </a:xfrm>
          <a:prstGeom prst="rect">
            <a:avLst/>
          </a:prstGeom>
          <a:noFill/>
        </p:spPr>
        <p:txBody>
          <a:bodyPr wrap="square">
            <a:spAutoFit/>
          </a:bodyPr>
          <a:lstStyle/>
          <a:p>
            <a:pPr lvl="0" algn="ctr"/>
            <a:r>
              <a:rPr lang="en-US" sz="2500" dirty="0">
                <a:solidFill>
                  <a:schemeClr val="tx1"/>
                </a:solidFill>
                <a:latin typeface="Arial" panose="020B0604020202020204" pitchFamily="34" charset="0"/>
                <a:cs typeface="Arial" panose="020B0604020202020204" pitchFamily="34" charset="0"/>
              </a:rPr>
              <a:t>Suất điện động cảm ứng xuất hiện trong mạch kín tỉ lệ với tốc độ biến thiên từ thông qua mạch kín đó</a:t>
            </a:r>
          </a:p>
        </p:txBody>
      </p:sp>
      <p:sp>
        <p:nvSpPr>
          <p:cNvPr id="23" name="Text Box 67">
            <a:extLst>
              <a:ext uri="{FF2B5EF4-FFF2-40B4-BE49-F238E27FC236}">
                <a16:creationId xmlns:a16="http://schemas.microsoft.com/office/drawing/2014/main" id="{5C12B6D5-547B-45F9-A87D-007B47052FAC}"/>
              </a:ext>
            </a:extLst>
          </p:cNvPr>
          <p:cNvSpPr txBox="1">
            <a:spLocks noChangeArrowheads="1"/>
          </p:cNvSpPr>
          <p:nvPr/>
        </p:nvSpPr>
        <p:spPr bwMode="auto">
          <a:xfrm>
            <a:off x="6096000" y="3554533"/>
            <a:ext cx="593291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500" i="1" dirty="0">
                <a:solidFill>
                  <a:srgbClr val="FF0000"/>
                </a:solidFill>
                <a:sym typeface="Symbol" panose="05050102010706020507" pitchFamily="18" charset="2"/>
              </a:rPr>
              <a:t>  </a:t>
            </a:r>
            <a:r>
              <a:rPr lang="en-US" altLang="en-US" sz="2500" i="1" dirty="0" err="1">
                <a:solidFill>
                  <a:srgbClr val="FF0000"/>
                </a:solidFill>
                <a:sym typeface="Symbol" panose="05050102010706020507" pitchFamily="18" charset="2"/>
              </a:rPr>
              <a:t>B.S.cos</a:t>
            </a:r>
            <a:r>
              <a:rPr lang="en-US" altLang="en-US" sz="2500" i="1" dirty="0">
                <a:solidFill>
                  <a:srgbClr val="FF0000"/>
                </a:solidFill>
                <a:sym typeface="Symbol" panose="05050102010706020507" pitchFamily="18" charset="2"/>
              </a:rPr>
              <a:t></a:t>
            </a:r>
            <a:r>
              <a:rPr lang="en-US" altLang="en-US" sz="2500" i="1" dirty="0"/>
              <a:t> : từ thông qua diện tích S				</a:t>
            </a:r>
          </a:p>
        </p:txBody>
      </p:sp>
      <p:pic>
        <p:nvPicPr>
          <p:cNvPr id="24" name="Picture 12" descr="empty-red-rectangle">
            <a:extLst>
              <a:ext uri="{FF2B5EF4-FFF2-40B4-BE49-F238E27FC236}">
                <a16:creationId xmlns:a16="http://schemas.microsoft.com/office/drawing/2014/main" id="{EACA3358-4824-45A5-82AC-E95A1E903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2795" y="2477275"/>
            <a:ext cx="3995433" cy="110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Object 25">
                <a:extLst>
                  <a:ext uri="{FF2B5EF4-FFF2-40B4-BE49-F238E27FC236}">
                    <a16:creationId xmlns:a16="http://schemas.microsoft.com/office/drawing/2014/main" id="{9C844CFA-B047-4917-8572-D8363BE82006}"/>
                  </a:ext>
                </a:extLst>
              </p:cNvPr>
              <p:cNvSpPr txBox="1"/>
              <p:nvPr/>
            </p:nvSpPr>
            <p:spPr bwMode="auto">
              <a:xfrm>
                <a:off x="7710185" y="2602688"/>
                <a:ext cx="2622550" cy="13970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sz="2600" i="1">
                          <a:solidFill>
                            <a:srgbClr val="000000"/>
                          </a:solidFill>
                          <a:latin typeface="Cambria Math" panose="02040503050406030204" pitchFamily="18" charset="0"/>
                        </a:rPr>
                        <m:t>𝑒</m:t>
                      </m:r>
                      <m:r>
                        <a:rPr lang="en-US" sz="2600" i="1">
                          <a:solidFill>
                            <a:srgbClr val="000000"/>
                          </a:solidFill>
                          <a:latin typeface="Cambria Math" panose="02040503050406030204" pitchFamily="18" charset="0"/>
                        </a:rPr>
                        <m:t>=−</m:t>
                      </m:r>
                      <m:r>
                        <a:rPr lang="en-US" sz="2600" i="1">
                          <a:solidFill>
                            <a:srgbClr val="000000"/>
                          </a:solidFill>
                          <a:latin typeface="Cambria Math" panose="02040503050406030204" pitchFamily="18" charset="0"/>
                        </a:rPr>
                        <m:t>𝑁</m:t>
                      </m:r>
                      <m:f>
                        <m:fPr>
                          <m:ctrlPr>
                            <a:rPr lang="en-US" sz="2600" i="1">
                              <a:solidFill>
                                <a:srgbClr val="000000"/>
                              </a:solidFill>
                              <a:latin typeface="Cambria Math" panose="02040503050406030204" pitchFamily="18" charset="0"/>
                            </a:rPr>
                          </m:ctrlPr>
                        </m:fPr>
                        <m:num>
                          <m:r>
                            <a:rPr lang="en-US" sz="2600" i="1">
                              <a:solidFill>
                                <a:srgbClr val="000000"/>
                              </a:solidFill>
                              <a:latin typeface="Cambria Math" panose="02040503050406030204" pitchFamily="18" charset="0"/>
                            </a:rPr>
                            <m:t>𝑑</m:t>
                          </m:r>
                          <m:r>
                            <m:rPr>
                              <m:sty m:val="p"/>
                            </m:rPr>
                            <a:rPr lang="en-US" sz="2600" i="1">
                              <a:solidFill>
                                <a:srgbClr val="000000"/>
                              </a:solidFill>
                              <a:latin typeface="Cambria Math" panose="02040503050406030204" pitchFamily="18" charset="0"/>
                            </a:rPr>
                            <m:t>Φ</m:t>
                          </m:r>
                        </m:num>
                        <m:den>
                          <m:r>
                            <a:rPr lang="en-US" sz="2600" i="1">
                              <a:solidFill>
                                <a:srgbClr val="000000"/>
                              </a:solidFill>
                              <a:latin typeface="Cambria Math" panose="02040503050406030204" pitchFamily="18" charset="0"/>
                            </a:rPr>
                            <m:t>𝑑𝑡</m:t>
                          </m:r>
                        </m:den>
                      </m:f>
                    </m:oMath>
                  </m:oMathPara>
                </a14:m>
                <a:endParaRPr lang="en-US" sz="2600" dirty="0"/>
              </a:p>
            </p:txBody>
          </p:sp>
        </mc:Choice>
        <mc:Fallback xmlns="">
          <p:sp>
            <p:nvSpPr>
              <p:cNvPr id="25" name="Object 25">
                <a:extLst>
                  <a:ext uri="{FF2B5EF4-FFF2-40B4-BE49-F238E27FC236}">
                    <a16:creationId xmlns:a16="http://schemas.microsoft.com/office/drawing/2014/main" id="{9C844CFA-B047-4917-8572-D8363BE82006}"/>
                  </a:ext>
                </a:extLst>
              </p:cNvPr>
              <p:cNvSpPr txBox="1">
                <a:spLocks noRot="1" noChangeAspect="1" noMove="1" noResize="1" noEditPoints="1" noAdjustHandles="1" noChangeArrowheads="1" noChangeShapeType="1" noTextEdit="1"/>
              </p:cNvSpPr>
              <p:nvPr/>
            </p:nvSpPr>
            <p:spPr bwMode="auto">
              <a:xfrm>
                <a:off x="7710185" y="2602688"/>
                <a:ext cx="2622550" cy="1397000"/>
              </a:xfrm>
              <a:prstGeom prst="rect">
                <a:avLst/>
              </a:prstGeom>
              <a:blipFill>
                <a:blip r:embed="rId6"/>
                <a:stretch>
                  <a:fillRect/>
                </a:stretch>
              </a:blipFill>
            </p:spPr>
            <p:txBody>
              <a:bodyPr/>
              <a:lstStyle/>
              <a:p>
                <a:r>
                  <a:rPr lang="en-US">
                    <a:noFill/>
                  </a:rPr>
                  <a:t> </a:t>
                </a:r>
              </a:p>
            </p:txBody>
          </p:sp>
        </mc:Fallback>
      </mc:AlternateContent>
      <p:grpSp>
        <p:nvGrpSpPr>
          <p:cNvPr id="16" name="Group 17">
            <a:extLst>
              <a:ext uri="{FF2B5EF4-FFF2-40B4-BE49-F238E27FC236}">
                <a16:creationId xmlns:a16="http://schemas.microsoft.com/office/drawing/2014/main" id="{10F125E6-545E-424A-B483-5BAF672F30A5}"/>
              </a:ext>
            </a:extLst>
          </p:cNvPr>
          <p:cNvGrpSpPr>
            <a:grpSpLocks/>
          </p:cNvGrpSpPr>
          <p:nvPr/>
        </p:nvGrpSpPr>
        <p:grpSpPr bwMode="auto">
          <a:xfrm>
            <a:off x="6934200" y="3874275"/>
            <a:ext cx="4679950" cy="3295650"/>
            <a:chOff x="4128" y="1968"/>
            <a:chExt cx="1344" cy="1008"/>
          </a:xfrm>
        </p:grpSpPr>
        <p:grpSp>
          <p:nvGrpSpPr>
            <p:cNvPr id="18" name="Group 18">
              <a:extLst>
                <a:ext uri="{FF2B5EF4-FFF2-40B4-BE49-F238E27FC236}">
                  <a16:creationId xmlns:a16="http://schemas.microsoft.com/office/drawing/2014/main" id="{F0C8F1E4-5ABD-4C52-B6E1-4EB562EAA2B5}"/>
                </a:ext>
              </a:extLst>
            </p:cNvPr>
            <p:cNvGrpSpPr>
              <a:grpSpLocks/>
            </p:cNvGrpSpPr>
            <p:nvPr/>
          </p:nvGrpSpPr>
          <p:grpSpPr bwMode="auto">
            <a:xfrm>
              <a:off x="4128" y="1968"/>
              <a:ext cx="1344" cy="1008"/>
              <a:chOff x="240" y="144"/>
              <a:chExt cx="1344" cy="1008"/>
            </a:xfrm>
          </p:grpSpPr>
          <p:sp>
            <p:nvSpPr>
              <p:cNvPr id="26" name="Oval 19">
                <a:extLst>
                  <a:ext uri="{FF2B5EF4-FFF2-40B4-BE49-F238E27FC236}">
                    <a16:creationId xmlns:a16="http://schemas.microsoft.com/office/drawing/2014/main" id="{DB2C32D0-FC7B-4F48-B93E-138D7ED3B14B}"/>
                  </a:ext>
                </a:extLst>
              </p:cNvPr>
              <p:cNvSpPr>
                <a:spLocks noChangeArrowheads="1"/>
              </p:cNvSpPr>
              <p:nvPr/>
            </p:nvSpPr>
            <p:spPr bwMode="auto">
              <a:xfrm>
                <a:off x="544" y="288"/>
                <a:ext cx="336" cy="72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 name="Line 20">
                <a:extLst>
                  <a:ext uri="{FF2B5EF4-FFF2-40B4-BE49-F238E27FC236}">
                    <a16:creationId xmlns:a16="http://schemas.microsoft.com/office/drawing/2014/main" id="{61E3A513-77A2-439D-93B3-3A7B5F67022B}"/>
                  </a:ext>
                </a:extLst>
              </p:cNvPr>
              <p:cNvSpPr>
                <a:spLocks noChangeShapeType="1"/>
              </p:cNvSpPr>
              <p:nvPr/>
            </p:nvSpPr>
            <p:spPr bwMode="auto">
              <a:xfrm flipV="1">
                <a:off x="688" y="240"/>
                <a:ext cx="336"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21">
                <a:extLst>
                  <a:ext uri="{FF2B5EF4-FFF2-40B4-BE49-F238E27FC236}">
                    <a16:creationId xmlns:a16="http://schemas.microsoft.com/office/drawing/2014/main" id="{024B3A2C-8883-4245-8B0B-F593F369A532}"/>
                  </a:ext>
                </a:extLst>
              </p:cNvPr>
              <p:cNvSpPr>
                <a:spLocks noChangeShapeType="1"/>
              </p:cNvSpPr>
              <p:nvPr/>
            </p:nvSpPr>
            <p:spPr bwMode="auto">
              <a:xfrm flipV="1">
                <a:off x="688" y="336"/>
                <a:ext cx="384"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22">
                <a:extLst>
                  <a:ext uri="{FF2B5EF4-FFF2-40B4-BE49-F238E27FC236}">
                    <a16:creationId xmlns:a16="http://schemas.microsoft.com/office/drawing/2014/main" id="{6F011C20-7D83-453F-B009-27B3FF68EBD6}"/>
                  </a:ext>
                </a:extLst>
              </p:cNvPr>
              <p:cNvSpPr>
                <a:spLocks noChangeShapeType="1"/>
              </p:cNvSpPr>
              <p:nvPr/>
            </p:nvSpPr>
            <p:spPr bwMode="auto">
              <a:xfrm flipV="1">
                <a:off x="712" y="432"/>
                <a:ext cx="384"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23">
                <a:extLst>
                  <a:ext uri="{FF2B5EF4-FFF2-40B4-BE49-F238E27FC236}">
                    <a16:creationId xmlns:a16="http://schemas.microsoft.com/office/drawing/2014/main" id="{E8D8E3EF-6431-44FF-8ABF-6651F5502F47}"/>
                  </a:ext>
                </a:extLst>
              </p:cNvPr>
              <p:cNvSpPr>
                <a:spLocks noChangeShapeType="1"/>
              </p:cNvSpPr>
              <p:nvPr/>
            </p:nvSpPr>
            <p:spPr bwMode="auto">
              <a:xfrm flipV="1">
                <a:off x="724" y="624"/>
                <a:ext cx="608" cy="48"/>
              </a:xfrm>
              <a:prstGeom prst="line">
                <a:avLst/>
              </a:prstGeom>
              <a:noFill/>
              <a:ln w="127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a14="http://schemas.microsoft.com/office/drawing/2010/main">
            <mc:Choice Requires="a14">
              <p:sp>
                <p:nvSpPr>
                  <p:cNvPr id="31" name="Object 24">
                    <a:extLst>
                      <a:ext uri="{FF2B5EF4-FFF2-40B4-BE49-F238E27FC236}">
                        <a16:creationId xmlns:a16="http://schemas.microsoft.com/office/drawing/2014/main" id="{2161FA3C-98E4-447C-AF4F-68EF1C9BF12F}"/>
                      </a:ext>
                    </a:extLst>
                  </p:cNvPr>
                  <p:cNvSpPr txBox="1"/>
                  <p:nvPr/>
                </p:nvSpPr>
                <p:spPr bwMode="auto">
                  <a:xfrm>
                    <a:off x="1296" y="614"/>
                    <a:ext cx="288" cy="257"/>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𝑛</m:t>
                              </m:r>
                            </m:e>
                          </m:acc>
                        </m:oMath>
                      </m:oMathPara>
                    </a14:m>
                    <a:endParaRPr lang="en-US"/>
                  </a:p>
                </p:txBody>
              </p:sp>
            </mc:Choice>
            <mc:Fallback xmlns="">
              <p:sp>
                <p:nvSpPr>
                  <p:cNvPr id="31" name="Object 24">
                    <a:extLst>
                      <a:ext uri="{FF2B5EF4-FFF2-40B4-BE49-F238E27FC236}">
                        <a16:creationId xmlns:a16="http://schemas.microsoft.com/office/drawing/2014/main" id="{2161FA3C-98E4-447C-AF4F-68EF1C9BF12F}"/>
                      </a:ext>
                    </a:extLst>
                  </p:cNvPr>
                  <p:cNvSpPr txBox="1">
                    <a:spLocks noRot="1" noChangeAspect="1" noMove="1" noResize="1" noEditPoints="1" noAdjustHandles="1" noChangeArrowheads="1" noChangeShapeType="1" noTextEdit="1"/>
                  </p:cNvSpPr>
                  <p:nvPr/>
                </p:nvSpPr>
                <p:spPr bwMode="auto">
                  <a:xfrm>
                    <a:off x="1296" y="614"/>
                    <a:ext cx="288" cy="257"/>
                  </a:xfrm>
                  <a:prstGeom prst="rect">
                    <a:avLst/>
                  </a:prstGeom>
                  <a:blipFill>
                    <a:blip r:embed="rId7"/>
                    <a:stretch>
                      <a:fillRect/>
                    </a:stretch>
                  </a:blipFill>
                  <a:ln>
                    <a:noFill/>
                  </a:ln>
                  <a:effectLst/>
                </p:spPr>
                <p:txBody>
                  <a:bodyPr/>
                  <a:lstStyle/>
                  <a:p>
                    <a:r>
                      <a:rPr lang="en-US">
                        <a:noFill/>
                      </a:rPr>
                      <a:t> </a:t>
                    </a:r>
                  </a:p>
                </p:txBody>
              </p:sp>
            </mc:Fallback>
          </mc:AlternateContent>
          <p:sp>
            <p:nvSpPr>
              <p:cNvPr id="32" name="Line 25">
                <a:extLst>
                  <a:ext uri="{FF2B5EF4-FFF2-40B4-BE49-F238E27FC236}">
                    <a16:creationId xmlns:a16="http://schemas.microsoft.com/office/drawing/2014/main" id="{1C2E35C9-A85C-4AA5-8270-B7515D90476E}"/>
                  </a:ext>
                </a:extLst>
              </p:cNvPr>
              <p:cNvSpPr>
                <a:spLocks noChangeShapeType="1"/>
              </p:cNvSpPr>
              <p:nvPr/>
            </p:nvSpPr>
            <p:spPr bwMode="auto">
              <a:xfrm flipH="1">
                <a:off x="304" y="528"/>
                <a:ext cx="24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26">
                <a:extLst>
                  <a:ext uri="{FF2B5EF4-FFF2-40B4-BE49-F238E27FC236}">
                    <a16:creationId xmlns:a16="http://schemas.microsoft.com/office/drawing/2014/main" id="{07FAE65C-4C00-49DA-85C9-74D000FC0AD7}"/>
                  </a:ext>
                </a:extLst>
              </p:cNvPr>
              <p:cNvSpPr>
                <a:spLocks noChangeShapeType="1"/>
              </p:cNvSpPr>
              <p:nvPr/>
            </p:nvSpPr>
            <p:spPr bwMode="auto">
              <a:xfrm rot="426555" flipH="1">
                <a:off x="352" y="624"/>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27">
                <a:extLst>
                  <a:ext uri="{FF2B5EF4-FFF2-40B4-BE49-F238E27FC236}">
                    <a16:creationId xmlns:a16="http://schemas.microsoft.com/office/drawing/2014/main" id="{22314DE0-C9F0-4F9F-9B23-26141A1B0392}"/>
                  </a:ext>
                </a:extLst>
              </p:cNvPr>
              <p:cNvSpPr>
                <a:spLocks noChangeShapeType="1"/>
              </p:cNvSpPr>
              <p:nvPr/>
            </p:nvSpPr>
            <p:spPr bwMode="auto">
              <a:xfrm flipH="1">
                <a:off x="400" y="768"/>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Line 28">
                <a:extLst>
                  <a:ext uri="{FF2B5EF4-FFF2-40B4-BE49-F238E27FC236}">
                    <a16:creationId xmlns:a16="http://schemas.microsoft.com/office/drawing/2014/main" id="{4515B081-2970-4C30-9A91-F5D3C9BBB2E3}"/>
                  </a:ext>
                </a:extLst>
              </p:cNvPr>
              <p:cNvSpPr>
                <a:spLocks noChangeShapeType="1"/>
              </p:cNvSpPr>
              <p:nvPr/>
            </p:nvSpPr>
            <p:spPr bwMode="auto">
              <a:xfrm flipV="1">
                <a:off x="448" y="528"/>
                <a:ext cx="672"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29">
                <a:extLst>
                  <a:ext uri="{FF2B5EF4-FFF2-40B4-BE49-F238E27FC236}">
                    <a16:creationId xmlns:a16="http://schemas.microsoft.com/office/drawing/2014/main" id="{52C25C97-165D-4927-8D1A-CFCF633B6937}"/>
                  </a:ext>
                </a:extLst>
              </p:cNvPr>
              <p:cNvSpPr>
                <a:spLocks noChangeShapeType="1"/>
              </p:cNvSpPr>
              <p:nvPr/>
            </p:nvSpPr>
            <p:spPr bwMode="auto">
              <a:xfrm flipV="1">
                <a:off x="496" y="624"/>
                <a:ext cx="672"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a14="http://schemas.microsoft.com/office/drawing/2010/main">
            <mc:Choice Requires="a14">
              <p:sp>
                <p:nvSpPr>
                  <p:cNvPr id="37" name="Object 30">
                    <a:extLst>
                      <a:ext uri="{FF2B5EF4-FFF2-40B4-BE49-F238E27FC236}">
                        <a16:creationId xmlns:a16="http://schemas.microsoft.com/office/drawing/2014/main" id="{2DD19CC1-7B02-41AA-A10F-E6CAD2E88B92}"/>
                      </a:ext>
                    </a:extLst>
                  </p:cNvPr>
                  <p:cNvSpPr txBox="1"/>
                  <p:nvPr/>
                </p:nvSpPr>
                <p:spPr bwMode="auto">
                  <a:xfrm>
                    <a:off x="1120" y="144"/>
                    <a:ext cx="192" cy="187"/>
                  </a:xfrm>
                  <a:prstGeom prst="rect">
                    <a:avLst/>
                  </a:prstGeom>
                  <a:noFill/>
                  <a:ln>
                    <a:noFill/>
                  </a:ln>
                  <a:effectLst/>
                </p:spPr>
                <p:txBody>
                  <a:bodyPr>
                    <a:normAutofit fontScale="70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𝐵</m:t>
                              </m:r>
                            </m:e>
                          </m:acc>
                        </m:oMath>
                      </m:oMathPara>
                    </a14:m>
                    <a:endParaRPr lang="en-US"/>
                  </a:p>
                </p:txBody>
              </p:sp>
            </mc:Choice>
            <mc:Fallback xmlns="">
              <p:sp>
                <p:nvSpPr>
                  <p:cNvPr id="37" name="Object 30">
                    <a:extLst>
                      <a:ext uri="{FF2B5EF4-FFF2-40B4-BE49-F238E27FC236}">
                        <a16:creationId xmlns:a16="http://schemas.microsoft.com/office/drawing/2014/main" id="{2DD19CC1-7B02-41AA-A10F-E6CAD2E88B92}"/>
                      </a:ext>
                    </a:extLst>
                  </p:cNvPr>
                  <p:cNvSpPr txBox="1">
                    <a:spLocks noRot="1" noChangeAspect="1" noMove="1" noResize="1" noEditPoints="1" noAdjustHandles="1" noChangeArrowheads="1" noChangeShapeType="1" noTextEdit="1"/>
                  </p:cNvSpPr>
                  <p:nvPr/>
                </p:nvSpPr>
                <p:spPr bwMode="auto">
                  <a:xfrm>
                    <a:off x="1120" y="144"/>
                    <a:ext cx="192" cy="187"/>
                  </a:xfrm>
                  <a:prstGeom prst="rect">
                    <a:avLst/>
                  </a:prstGeom>
                  <a:blipFill>
                    <a:blip r:embed="rId8"/>
                    <a:stretch>
                      <a:fillRect/>
                    </a:stretch>
                  </a:blipFill>
                  <a:ln>
                    <a:noFill/>
                  </a:ln>
                  <a:effectLst/>
                </p:spPr>
                <p:txBody>
                  <a:bodyPr/>
                  <a:lstStyle/>
                  <a:p>
                    <a:r>
                      <a:rPr lang="en-US">
                        <a:noFill/>
                      </a:rPr>
                      <a:t> </a:t>
                    </a:r>
                  </a:p>
                </p:txBody>
              </p:sp>
            </mc:Fallback>
          </mc:AlternateContent>
          <p:sp>
            <p:nvSpPr>
              <p:cNvPr id="38" name="Line 31">
                <a:extLst>
                  <a:ext uri="{FF2B5EF4-FFF2-40B4-BE49-F238E27FC236}">
                    <a16:creationId xmlns:a16="http://schemas.microsoft.com/office/drawing/2014/main" id="{B4965CB1-F460-4480-B44F-269F27E15A76}"/>
                  </a:ext>
                </a:extLst>
              </p:cNvPr>
              <p:cNvSpPr>
                <a:spLocks noChangeShapeType="1"/>
              </p:cNvSpPr>
              <p:nvPr/>
            </p:nvSpPr>
            <p:spPr bwMode="auto">
              <a:xfrm flipV="1">
                <a:off x="240" y="144"/>
                <a:ext cx="720"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 name="Line 32">
                <a:extLst>
                  <a:ext uri="{FF2B5EF4-FFF2-40B4-BE49-F238E27FC236}">
                    <a16:creationId xmlns:a16="http://schemas.microsoft.com/office/drawing/2014/main" id="{CB51DB37-5731-474B-BF88-E1CA075088D0}"/>
                  </a:ext>
                </a:extLst>
              </p:cNvPr>
              <p:cNvSpPr>
                <a:spLocks noChangeShapeType="1"/>
              </p:cNvSpPr>
              <p:nvPr/>
            </p:nvSpPr>
            <p:spPr bwMode="auto">
              <a:xfrm flipV="1">
                <a:off x="544" y="720"/>
                <a:ext cx="672"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 name="Freeform 33">
                <a:extLst>
                  <a:ext uri="{FF2B5EF4-FFF2-40B4-BE49-F238E27FC236}">
                    <a16:creationId xmlns:a16="http://schemas.microsoft.com/office/drawing/2014/main" id="{DAD9A2CE-52A3-48FB-A0FF-BD5C29CC31B6}"/>
                  </a:ext>
                </a:extLst>
              </p:cNvPr>
              <p:cNvSpPr>
                <a:spLocks/>
              </p:cNvSpPr>
              <p:nvPr/>
            </p:nvSpPr>
            <p:spPr bwMode="auto">
              <a:xfrm>
                <a:off x="992" y="492"/>
                <a:ext cx="64" cy="144"/>
              </a:xfrm>
              <a:custGeom>
                <a:avLst/>
                <a:gdLst>
                  <a:gd name="T0" fmla="*/ 0 w 112"/>
                  <a:gd name="T1" fmla="*/ 0 h 144"/>
                  <a:gd name="T2" fmla="*/ 6 w 112"/>
                  <a:gd name="T3" fmla="*/ 48 h 144"/>
                  <a:gd name="T4" fmla="*/ 6 w 112"/>
                  <a:gd name="T5" fmla="*/ 144 h 144"/>
                  <a:gd name="T6" fmla="*/ 0 60000 65536"/>
                  <a:gd name="T7" fmla="*/ 0 60000 65536"/>
                  <a:gd name="T8" fmla="*/ 0 60000 65536"/>
                  <a:gd name="T9" fmla="*/ 0 w 112"/>
                  <a:gd name="T10" fmla="*/ 0 h 144"/>
                  <a:gd name="T11" fmla="*/ 112 w 112"/>
                  <a:gd name="T12" fmla="*/ 144 h 144"/>
                </a:gdLst>
                <a:ahLst/>
                <a:cxnLst>
                  <a:cxn ang="T6">
                    <a:pos x="T0" y="T1"/>
                  </a:cxn>
                  <a:cxn ang="T7">
                    <a:pos x="T2" y="T3"/>
                  </a:cxn>
                  <a:cxn ang="T8">
                    <a:pos x="T4" y="T5"/>
                  </a:cxn>
                </a:cxnLst>
                <a:rect l="T9" t="T10" r="T11" b="T12"/>
                <a:pathLst>
                  <a:path w="112" h="144">
                    <a:moveTo>
                      <a:pt x="0" y="0"/>
                    </a:moveTo>
                    <a:cubicBezTo>
                      <a:pt x="40" y="12"/>
                      <a:pt x="80" y="24"/>
                      <a:pt x="96" y="48"/>
                    </a:cubicBezTo>
                    <a:cubicBezTo>
                      <a:pt x="112" y="72"/>
                      <a:pt x="104" y="108"/>
                      <a:pt x="96" y="144"/>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mc:AlternateContent xmlns:mc="http://schemas.openxmlformats.org/markup-compatibility/2006" xmlns:a14="http://schemas.microsoft.com/office/drawing/2010/main">
            <mc:Choice Requires="a14">
              <p:sp>
                <p:nvSpPr>
                  <p:cNvPr id="41" name="Object 34">
                    <a:extLst>
                      <a:ext uri="{FF2B5EF4-FFF2-40B4-BE49-F238E27FC236}">
                        <a16:creationId xmlns:a16="http://schemas.microsoft.com/office/drawing/2014/main" id="{5163E04B-3DC6-4FC0-89C5-7FBB92A6A226}"/>
                      </a:ext>
                    </a:extLst>
                  </p:cNvPr>
                  <p:cNvSpPr txBox="1"/>
                  <p:nvPr/>
                </p:nvSpPr>
                <p:spPr bwMode="auto">
                  <a:xfrm>
                    <a:off x="1104" y="448"/>
                    <a:ext cx="192" cy="176"/>
                  </a:xfrm>
                  <a:prstGeom prst="rect">
                    <a:avLst/>
                  </a:prstGeom>
                  <a:noFill/>
                  <a:ln>
                    <a:noFill/>
                  </a:ln>
                  <a:effectLst/>
                </p:spPr>
                <p:txBody>
                  <a:bodyPr>
                    <a:normAutofit fontScale="775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𝛼</m:t>
                          </m:r>
                        </m:oMath>
                      </m:oMathPara>
                    </a14:m>
                    <a:endParaRPr lang="en-US"/>
                  </a:p>
                </p:txBody>
              </p:sp>
            </mc:Choice>
            <mc:Fallback xmlns="">
              <p:sp>
                <p:nvSpPr>
                  <p:cNvPr id="41" name="Object 34">
                    <a:extLst>
                      <a:ext uri="{FF2B5EF4-FFF2-40B4-BE49-F238E27FC236}">
                        <a16:creationId xmlns:a16="http://schemas.microsoft.com/office/drawing/2014/main" id="{5163E04B-3DC6-4FC0-89C5-7FBB92A6A226}"/>
                      </a:ext>
                    </a:extLst>
                  </p:cNvPr>
                  <p:cNvSpPr txBox="1">
                    <a:spLocks noRot="1" noChangeAspect="1" noMove="1" noResize="1" noEditPoints="1" noAdjustHandles="1" noChangeArrowheads="1" noChangeShapeType="1" noTextEdit="1"/>
                  </p:cNvSpPr>
                  <p:nvPr/>
                </p:nvSpPr>
                <p:spPr bwMode="auto">
                  <a:xfrm>
                    <a:off x="1104" y="448"/>
                    <a:ext cx="192" cy="176"/>
                  </a:xfrm>
                  <a:prstGeom prst="rect">
                    <a:avLst/>
                  </a:prstGeom>
                  <a:blipFill>
                    <a:blip r:embed="rId9"/>
                    <a:stretch>
                      <a:fillRect/>
                    </a:stretch>
                  </a:blipFill>
                  <a:ln>
                    <a:noFill/>
                  </a:ln>
                  <a:effectLst/>
                </p:spPr>
                <p:txBody>
                  <a:bodyPr/>
                  <a:lstStyle/>
                  <a:p>
                    <a:r>
                      <a:rPr lang="en-US">
                        <a:noFill/>
                      </a:rPr>
                      <a:t> </a:t>
                    </a:r>
                  </a:p>
                </p:txBody>
              </p:sp>
            </mc:Fallback>
          </mc:AlternateContent>
        </p:grpSp>
        <p:sp>
          <p:nvSpPr>
            <p:cNvPr id="20" name="Text Box 35">
              <a:extLst>
                <a:ext uri="{FF2B5EF4-FFF2-40B4-BE49-F238E27FC236}">
                  <a16:creationId xmlns:a16="http://schemas.microsoft.com/office/drawing/2014/main" id="{0778FBFD-2F2E-45A0-8B30-C0371576082B}"/>
                </a:ext>
              </a:extLst>
            </p:cNvPr>
            <p:cNvSpPr txBox="1">
              <a:spLocks noChangeArrowheads="1"/>
            </p:cNvSpPr>
            <p:nvPr/>
          </p:nvSpPr>
          <p:spPr bwMode="auto">
            <a:xfrm>
              <a:off x="4752" y="2688"/>
              <a:ext cx="288"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t>s</a:t>
              </a:r>
            </a:p>
          </p:txBody>
        </p:sp>
      </p:grpSp>
      <p:pic>
        <p:nvPicPr>
          <p:cNvPr id="5" name="Picture 4" descr="Diagram&#10;&#10;Description automatically generated">
            <a:extLst>
              <a:ext uri="{FF2B5EF4-FFF2-40B4-BE49-F238E27FC236}">
                <a16:creationId xmlns:a16="http://schemas.microsoft.com/office/drawing/2014/main" id="{81D4D996-F13C-422C-AB46-741789865E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5761" y="2788756"/>
            <a:ext cx="5715000" cy="3558850"/>
          </a:xfrm>
          <a:prstGeom prst="rect">
            <a:avLst/>
          </a:prstGeom>
        </p:spPr>
      </p:pic>
    </p:spTree>
    <p:extLst>
      <p:ext uri="{BB962C8B-B14F-4D97-AF65-F5344CB8AC3E}">
        <p14:creationId xmlns:p14="http://schemas.microsoft.com/office/powerpoint/2010/main" val="51910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2" grpId="0"/>
      <p:bldP spid="23"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07528" name="Rectangle 8"/>
          <p:cNvSpPr>
            <a:spLocks noChangeArrowheads="1"/>
          </p:cNvSpPr>
          <p:nvPr/>
        </p:nvSpPr>
        <p:spPr bwMode="auto">
          <a:xfrm>
            <a:off x="137017" y="1604549"/>
            <a:ext cx="6183313"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15000"/>
              </a:lnSpc>
              <a:spcBef>
                <a:spcPct val="20000"/>
              </a:spcBef>
            </a:pPr>
            <a:r>
              <a:rPr lang="pt-BR" sz="2500" i="1">
                <a:solidFill>
                  <a:srgbClr val="0070C0"/>
                </a:solidFill>
                <a:latin typeface="+mn-lt"/>
              </a:rPr>
              <a:t>1. Cấu tạo</a:t>
            </a:r>
            <a:endParaRPr lang="en-US" sz="2500" i="1">
              <a:solidFill>
                <a:srgbClr val="0070C0"/>
              </a:solidFill>
              <a:latin typeface="+mn-lt"/>
            </a:endParaRPr>
          </a:p>
        </p:txBody>
      </p:sp>
      <p:sp>
        <p:nvSpPr>
          <p:cNvPr id="14342" name="Rectangle 65"/>
          <p:cNvSpPr>
            <a:spLocks noChangeArrowheads="1"/>
          </p:cNvSpPr>
          <p:nvPr/>
        </p:nvSpPr>
        <p:spPr bwMode="auto">
          <a:xfrm>
            <a:off x="1524001" y="-238527"/>
            <a:ext cx="18473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2500">
              <a:latin typeface="+mn-lt"/>
            </a:endParaRPr>
          </a:p>
        </p:txBody>
      </p:sp>
      <p:sp>
        <p:nvSpPr>
          <p:cNvPr id="14346" name="Rectangle 106"/>
          <p:cNvSpPr>
            <a:spLocks noChangeArrowheads="1"/>
          </p:cNvSpPr>
          <p:nvPr/>
        </p:nvSpPr>
        <p:spPr bwMode="auto">
          <a:xfrm>
            <a:off x="1524001" y="-238527"/>
            <a:ext cx="18473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2500">
              <a:latin typeface="+mn-lt"/>
            </a:endParaRPr>
          </a:p>
        </p:txBody>
      </p:sp>
      <p:sp>
        <p:nvSpPr>
          <p:cNvPr id="107682" name="Rectangle 162"/>
          <p:cNvSpPr>
            <a:spLocks noChangeArrowheads="1"/>
          </p:cNvSpPr>
          <p:nvPr/>
        </p:nvSpPr>
        <p:spPr bwMode="auto">
          <a:xfrm>
            <a:off x="7026408" y="6255316"/>
            <a:ext cx="5511136"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r>
              <a:rPr lang="en-US" sz="2000">
                <a:solidFill>
                  <a:schemeClr val="tx1"/>
                </a:solidFill>
                <a:latin typeface="+mn-lt"/>
              </a:rPr>
              <a:t>Kí hiệu máy phát điện xoay chiều </a:t>
            </a:r>
          </a:p>
        </p:txBody>
      </p:sp>
      <p:sp>
        <p:nvSpPr>
          <p:cNvPr id="98" name="Rectangle 61"/>
          <p:cNvSpPr>
            <a:spLocks noChangeArrowheads="1"/>
          </p:cNvSpPr>
          <p:nvPr/>
        </p:nvSpPr>
        <p:spPr bwMode="auto">
          <a:xfrm>
            <a:off x="917437" y="1940549"/>
            <a:ext cx="8776872"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20000"/>
              </a:spcBef>
            </a:pPr>
            <a:endParaRPr lang="en-US" sz="2500">
              <a:solidFill>
                <a:schemeClr val="tx1"/>
              </a:solidFill>
              <a:latin typeface="+mn-lt"/>
            </a:endParaRPr>
          </a:p>
        </p:txBody>
      </p:sp>
      <p:grpSp>
        <p:nvGrpSpPr>
          <p:cNvPr id="94" name="Group 93">
            <a:extLst>
              <a:ext uri="{FF2B5EF4-FFF2-40B4-BE49-F238E27FC236}">
                <a16:creationId xmlns:a16="http://schemas.microsoft.com/office/drawing/2014/main" id="{86A4C7DF-B831-49F0-AC3B-5AE9B4743BA6}"/>
              </a:ext>
            </a:extLst>
          </p:cNvPr>
          <p:cNvGrpSpPr/>
          <p:nvPr/>
        </p:nvGrpSpPr>
        <p:grpSpPr>
          <a:xfrm>
            <a:off x="-29497" y="76202"/>
            <a:ext cx="8603569" cy="566174"/>
            <a:chOff x="74035" y="2246119"/>
            <a:chExt cx="8550261" cy="790336"/>
          </a:xfrm>
        </p:grpSpPr>
        <p:grpSp>
          <p:nvGrpSpPr>
            <p:cNvPr id="95" name="Group 70">
              <a:extLst>
                <a:ext uri="{FF2B5EF4-FFF2-40B4-BE49-F238E27FC236}">
                  <a16:creationId xmlns:a16="http://schemas.microsoft.com/office/drawing/2014/main" id="{ED0135A3-0012-4B96-8B6F-A0BCA8EC3264}"/>
                </a:ext>
              </a:extLst>
            </p:cNvPr>
            <p:cNvGrpSpPr>
              <a:grpSpLocks/>
            </p:cNvGrpSpPr>
            <p:nvPr/>
          </p:nvGrpSpPr>
          <p:grpSpPr bwMode="auto">
            <a:xfrm>
              <a:off x="254806" y="2293270"/>
              <a:ext cx="7926181" cy="743185"/>
              <a:chOff x="548628" y="3428143"/>
              <a:chExt cx="4081613" cy="1431480"/>
            </a:xfrm>
          </p:grpSpPr>
          <p:pic>
            <p:nvPicPr>
              <p:cNvPr id="99" name="Picture 8" descr="empty-green-rectangle">
                <a:extLst>
                  <a:ext uri="{FF2B5EF4-FFF2-40B4-BE49-F238E27FC236}">
                    <a16:creationId xmlns:a16="http://schemas.microsoft.com/office/drawing/2014/main" id="{1D9A7560-57A9-4305-A8A6-0FA320322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28" y="3428143"/>
                <a:ext cx="4081613"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 descr="green-top-faded">
                <a:extLst>
                  <a:ext uri="{FF2B5EF4-FFF2-40B4-BE49-F238E27FC236}">
                    <a16:creationId xmlns:a16="http://schemas.microsoft.com/office/drawing/2014/main" id="{0E429FBC-5800-4A9A-8CEB-301B9E389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 name="TextBox 95">
              <a:extLst>
                <a:ext uri="{FF2B5EF4-FFF2-40B4-BE49-F238E27FC236}">
                  <a16:creationId xmlns:a16="http://schemas.microsoft.com/office/drawing/2014/main" id="{A30734D4-BB7F-47BE-8119-0E952B025DC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n-lt"/>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n-lt"/>
              </a:endParaRPr>
            </a:p>
          </p:txBody>
        </p:sp>
        <p:sp>
          <p:nvSpPr>
            <p:cNvPr id="97" name="Rectangle 1026060">
              <a:extLst>
                <a:ext uri="{FF2B5EF4-FFF2-40B4-BE49-F238E27FC236}">
                  <a16:creationId xmlns:a16="http://schemas.microsoft.com/office/drawing/2014/main" id="{E008C648-9BD1-470D-A216-C83B42651339}"/>
                </a:ext>
              </a:extLst>
            </p:cNvPr>
            <p:cNvSpPr>
              <a:spLocks noChangeArrowheads="1"/>
            </p:cNvSpPr>
            <p:nvPr/>
          </p:nvSpPr>
          <p:spPr bwMode="auto">
            <a:xfrm>
              <a:off x="1209204" y="2246119"/>
              <a:ext cx="7415092" cy="71319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latin typeface="+mn-lt"/>
                </a:rPr>
                <a:t>Máy phát điện xoay chiều ba pha</a:t>
              </a:r>
              <a:endParaRPr lang="en-US" sz="2600" dirty="0">
                <a:latin typeface="+mn-lt"/>
              </a:endParaRPr>
            </a:p>
          </p:txBody>
        </p:sp>
      </p:grpSp>
      <p:pic>
        <p:nvPicPr>
          <p:cNvPr id="3" name="Picture 2">
            <a:extLst>
              <a:ext uri="{FF2B5EF4-FFF2-40B4-BE49-F238E27FC236}">
                <a16:creationId xmlns:a16="http://schemas.microsoft.com/office/drawing/2014/main" id="{5AB7063B-8A22-4265-B741-DEA4CD44B1C0}"/>
              </a:ext>
            </a:extLst>
          </p:cNvPr>
          <p:cNvPicPr>
            <a:picLocks noChangeAspect="1"/>
          </p:cNvPicPr>
          <p:nvPr/>
        </p:nvPicPr>
        <p:blipFill>
          <a:blip r:embed="rId5"/>
          <a:stretch>
            <a:fillRect/>
          </a:stretch>
        </p:blipFill>
        <p:spPr>
          <a:xfrm>
            <a:off x="8495957" y="3751270"/>
            <a:ext cx="3264425" cy="2533871"/>
          </a:xfrm>
          <a:prstGeom prst="rect">
            <a:avLst/>
          </a:prstGeom>
        </p:spPr>
      </p:pic>
      <p:pic>
        <p:nvPicPr>
          <p:cNvPr id="102" name="Picture 2">
            <a:extLst>
              <a:ext uri="{FF2B5EF4-FFF2-40B4-BE49-F238E27FC236}">
                <a16:creationId xmlns:a16="http://schemas.microsoft.com/office/drawing/2014/main" id="{F5637922-9CF5-4A16-ADF0-24E67EBED7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8720" t="25000" r="41965" b="38293"/>
          <a:stretch>
            <a:fillRect/>
          </a:stretch>
        </p:blipFill>
        <p:spPr bwMode="auto">
          <a:xfrm>
            <a:off x="412060" y="3608442"/>
            <a:ext cx="3288160" cy="301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02" descr="A picture containing diagram&#10;&#10;Description automatically generated">
            <a:extLst>
              <a:ext uri="{FF2B5EF4-FFF2-40B4-BE49-F238E27FC236}">
                <a16:creationId xmlns:a16="http://schemas.microsoft.com/office/drawing/2014/main" id="{1C57ADCB-30E4-4852-AC5F-D4F00DAD76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7968" y="3061315"/>
            <a:ext cx="3930031" cy="3555742"/>
          </a:xfrm>
          <a:prstGeom prst="rect">
            <a:avLst/>
          </a:prstGeom>
        </p:spPr>
      </p:pic>
      <p:pic>
        <p:nvPicPr>
          <p:cNvPr id="107" name="Picture 5" descr="empty-blue-rectangle">
            <a:extLst>
              <a:ext uri="{FF2B5EF4-FFF2-40B4-BE49-F238E27FC236}">
                <a16:creationId xmlns:a16="http://schemas.microsoft.com/office/drawing/2014/main" id="{00620CAF-2966-44F6-8120-83086CC81E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943" y="2058574"/>
            <a:ext cx="11812649" cy="129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Rectangle 63">
            <a:extLst>
              <a:ext uri="{FF2B5EF4-FFF2-40B4-BE49-F238E27FC236}">
                <a16:creationId xmlns:a16="http://schemas.microsoft.com/office/drawing/2014/main" id="{A8E84724-77AF-44D8-B3B5-C6BA554DCF83}"/>
              </a:ext>
            </a:extLst>
          </p:cNvPr>
          <p:cNvSpPr>
            <a:spLocks noChangeArrowheads="1"/>
          </p:cNvSpPr>
          <p:nvPr/>
        </p:nvSpPr>
        <p:spPr bwMode="auto">
          <a:xfrm>
            <a:off x="823118" y="670936"/>
            <a:ext cx="10014124" cy="91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indent="363538" algn="ctr">
              <a:lnSpc>
                <a:spcPct val="110000"/>
              </a:lnSpc>
              <a:spcBef>
                <a:spcPct val="20000"/>
              </a:spcBef>
            </a:pPr>
            <a:r>
              <a:rPr lang="en-US" sz="2500">
                <a:solidFill>
                  <a:schemeClr val="tx1"/>
                </a:solidFill>
                <a:latin typeface="+mn-lt"/>
              </a:rPr>
              <a:t>Máy phát ba pha là máy phát tạo ra 3 suất điện động xoay chiều hình sin cùng f, cùng biên độ và lệch nhau 2</a:t>
            </a:r>
            <a:r>
              <a:rPr lang="en-US" sz="2500">
                <a:solidFill>
                  <a:schemeClr val="tx1"/>
                </a:solidFill>
                <a:latin typeface="+mn-lt"/>
                <a:sym typeface="Symbol" pitchFamily="18" charset="2"/>
              </a:rPr>
              <a:t>/3</a:t>
            </a:r>
            <a:r>
              <a:rPr lang="en-US" sz="2500">
                <a:solidFill>
                  <a:schemeClr val="tx1"/>
                </a:solidFill>
                <a:latin typeface="+mn-lt"/>
              </a:rPr>
              <a:t>.</a:t>
            </a:r>
          </a:p>
        </p:txBody>
      </p:sp>
      <p:pic>
        <p:nvPicPr>
          <p:cNvPr id="109" name="Picture 12" descr="empty-red-rectangle">
            <a:extLst>
              <a:ext uri="{FF2B5EF4-FFF2-40B4-BE49-F238E27FC236}">
                <a16:creationId xmlns:a16="http://schemas.microsoft.com/office/drawing/2014/main" id="{59C54EEF-F2DB-4F78-BDF7-10FAF9E907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936" y="698941"/>
            <a:ext cx="11812649" cy="86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Rectangle 62">
            <a:extLst>
              <a:ext uri="{FF2B5EF4-FFF2-40B4-BE49-F238E27FC236}">
                <a16:creationId xmlns:a16="http://schemas.microsoft.com/office/drawing/2014/main" id="{EB16F8CF-201B-44CD-8A6F-1006625B3628}"/>
              </a:ext>
            </a:extLst>
          </p:cNvPr>
          <p:cNvSpPr>
            <a:spLocks noChangeArrowheads="1"/>
          </p:cNvSpPr>
          <p:nvPr/>
        </p:nvSpPr>
        <p:spPr bwMode="auto">
          <a:xfrm>
            <a:off x="823118" y="2006795"/>
            <a:ext cx="9929021" cy="153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ts val="0"/>
              </a:spcBef>
              <a:buFontTx/>
              <a:buChar char="-"/>
            </a:pPr>
            <a:endParaRPr lang="en-US" sz="2500">
              <a:solidFill>
                <a:schemeClr val="tx1"/>
              </a:solidFill>
              <a:latin typeface="+mn-lt"/>
            </a:endParaRPr>
          </a:p>
        </p:txBody>
      </p:sp>
      <p:sp>
        <p:nvSpPr>
          <p:cNvPr id="111" name="Rectangle 1026060">
            <a:extLst>
              <a:ext uri="{FF2B5EF4-FFF2-40B4-BE49-F238E27FC236}">
                <a16:creationId xmlns:a16="http://schemas.microsoft.com/office/drawing/2014/main" id="{51767F77-129A-4ADF-881C-D7D383EB4759}"/>
              </a:ext>
            </a:extLst>
          </p:cNvPr>
          <p:cNvSpPr>
            <a:spLocks noChangeArrowheads="1"/>
          </p:cNvSpPr>
          <p:nvPr/>
        </p:nvSpPr>
        <p:spPr bwMode="auto">
          <a:xfrm>
            <a:off x="897877" y="2071378"/>
            <a:ext cx="11173900" cy="1264962"/>
          </a:xfrm>
          <a:prstGeom prst="rect">
            <a:avLst/>
          </a:prstGeom>
          <a:noFill/>
          <a:ln w="9525" algn="ctr">
            <a:noFill/>
            <a:miter lim="800000"/>
            <a:headEnd/>
            <a:tailEnd/>
          </a:ln>
        </p:spPr>
        <p:txBody>
          <a:bodyPr wrap="square" lIns="109728" tIns="54864" rIns="109728" bIns="54864">
            <a:spAutoFit/>
          </a:bodyPr>
          <a:lstStyle/>
          <a:p>
            <a:pPr marL="287338" indent="-287338" defTabSz="1095375">
              <a:spcBef>
                <a:spcPts val="0"/>
              </a:spcBef>
              <a:buClr>
                <a:schemeClr val="tx2"/>
              </a:buClr>
              <a:buSzPct val="95000"/>
              <a:buBlip>
                <a:blip r:embed="rId10"/>
              </a:buBlip>
            </a:pPr>
            <a:r>
              <a:rPr lang="en-US" sz="2500">
                <a:solidFill>
                  <a:schemeClr val="tx1"/>
                </a:solidFill>
                <a:latin typeface="+mn-lt"/>
              </a:rPr>
              <a:t>Phần cảm (rôto): Một nam châm có thể quay quanh O</a:t>
            </a:r>
          </a:p>
          <a:p>
            <a:pPr marL="287338" indent="-287338" defTabSz="1095375">
              <a:spcBef>
                <a:spcPts val="0"/>
              </a:spcBef>
              <a:buClr>
                <a:schemeClr val="tx2"/>
              </a:buClr>
              <a:buSzPct val="95000"/>
              <a:buBlip>
                <a:blip r:embed="rId10"/>
              </a:buBlip>
            </a:pPr>
            <a:r>
              <a:rPr lang="en-US" sz="2500">
                <a:solidFill>
                  <a:schemeClr val="tx1"/>
                </a:solidFill>
                <a:latin typeface="+mn-lt"/>
              </a:rPr>
              <a:t>Phần ứng (stato): Ba cuộn dây hình trụ giống nhau gắn cố định trên vòng tròn, lệch nhau 120</a:t>
            </a:r>
            <a:r>
              <a:rPr lang="en-US" sz="2500" baseline="30000">
                <a:solidFill>
                  <a:schemeClr val="tx1"/>
                </a:solidFill>
                <a:latin typeface="+mn-lt"/>
              </a:rPr>
              <a:t>0</a:t>
            </a:r>
            <a:r>
              <a:rPr lang="en-US" sz="2500">
                <a:solidFill>
                  <a:schemeClr val="tx1"/>
                </a:solidFill>
                <a:latin typeface="+mn-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7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8" grpId="0"/>
      <p:bldP spid="107682" grpId="0"/>
      <p:bldP spid="1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71682" name="Group 2"/>
          <p:cNvGrpSpPr>
            <a:grpSpLocks/>
          </p:cNvGrpSpPr>
          <p:nvPr/>
        </p:nvGrpSpPr>
        <p:grpSpPr bwMode="auto">
          <a:xfrm>
            <a:off x="2220481" y="477838"/>
            <a:ext cx="3432175" cy="5903912"/>
            <a:chOff x="1794" y="288"/>
            <a:chExt cx="2162" cy="3719"/>
          </a:xfrm>
        </p:grpSpPr>
        <p:sp>
          <p:nvSpPr>
            <p:cNvPr id="15420" name="Line 3"/>
            <p:cNvSpPr>
              <a:spLocks noChangeShapeType="1"/>
            </p:cNvSpPr>
            <p:nvPr/>
          </p:nvSpPr>
          <p:spPr bwMode="auto">
            <a:xfrm>
              <a:off x="2880" y="288"/>
              <a:ext cx="0" cy="3719"/>
            </a:xfrm>
            <a:prstGeom prst="line">
              <a:avLst/>
            </a:prstGeom>
            <a:noFill/>
            <a:ln w="28575">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421" name="Group 4"/>
            <p:cNvGrpSpPr>
              <a:grpSpLocks/>
            </p:cNvGrpSpPr>
            <p:nvPr/>
          </p:nvGrpSpPr>
          <p:grpSpPr bwMode="auto">
            <a:xfrm>
              <a:off x="2394" y="1429"/>
              <a:ext cx="935" cy="1442"/>
              <a:chOff x="2394" y="1429"/>
              <a:chExt cx="935" cy="1442"/>
            </a:xfrm>
          </p:grpSpPr>
          <p:grpSp>
            <p:nvGrpSpPr>
              <p:cNvPr id="15458" name="Group 5"/>
              <p:cNvGrpSpPr>
                <a:grpSpLocks/>
              </p:cNvGrpSpPr>
              <p:nvPr/>
            </p:nvGrpSpPr>
            <p:grpSpPr bwMode="auto">
              <a:xfrm>
                <a:off x="2394" y="1429"/>
                <a:ext cx="935" cy="1442"/>
                <a:chOff x="2394" y="1429"/>
                <a:chExt cx="935" cy="1442"/>
              </a:xfrm>
            </p:grpSpPr>
            <p:sp>
              <p:nvSpPr>
                <p:cNvPr id="15461" name="AutoShape 6"/>
                <p:cNvSpPr>
                  <a:spLocks noChangeArrowheads="1"/>
                </p:cNvSpPr>
                <p:nvPr/>
              </p:nvSpPr>
              <p:spPr bwMode="auto">
                <a:xfrm>
                  <a:off x="2398" y="1429"/>
                  <a:ext cx="931" cy="74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10389" y="10800"/>
                      </a:moveTo>
                      <a:cubicBezTo>
                        <a:pt x="10389" y="10573"/>
                        <a:pt x="10573" y="10389"/>
                        <a:pt x="10800" y="10389"/>
                      </a:cubicBezTo>
                      <a:cubicBezTo>
                        <a:pt x="11026" y="10388"/>
                        <a:pt x="11210" y="10573"/>
                        <a:pt x="11211" y="10799"/>
                      </a:cubicBezTo>
                      <a:lnTo>
                        <a:pt x="21600" y="10800"/>
                      </a:lnTo>
                      <a:cubicBezTo>
                        <a:pt x="21600" y="4835"/>
                        <a:pt x="16764" y="0"/>
                        <a:pt x="10800" y="0"/>
                      </a:cubicBezTo>
                      <a:cubicBezTo>
                        <a:pt x="4835" y="0"/>
                        <a:pt x="0" y="4835"/>
                        <a:pt x="0" y="10800"/>
                      </a:cubicBezTo>
                      <a:lnTo>
                        <a:pt x="10389" y="10800"/>
                      </a:lnTo>
                      <a:close/>
                    </a:path>
                  </a:pathLst>
                </a:cu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2" name="AutoShape 7"/>
                <p:cNvSpPr>
                  <a:spLocks noChangeArrowheads="1"/>
                </p:cNvSpPr>
                <p:nvPr/>
              </p:nvSpPr>
              <p:spPr bwMode="auto">
                <a:xfrm rot="10800000">
                  <a:off x="2394" y="2140"/>
                  <a:ext cx="930" cy="73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10389" y="10800"/>
                      </a:moveTo>
                      <a:cubicBezTo>
                        <a:pt x="10389" y="10573"/>
                        <a:pt x="10573" y="10389"/>
                        <a:pt x="10800" y="10389"/>
                      </a:cubicBezTo>
                      <a:cubicBezTo>
                        <a:pt x="11026" y="10388"/>
                        <a:pt x="11210" y="10573"/>
                        <a:pt x="11211" y="10799"/>
                      </a:cubicBezTo>
                      <a:lnTo>
                        <a:pt x="21600" y="10800"/>
                      </a:lnTo>
                      <a:cubicBezTo>
                        <a:pt x="21600" y="4835"/>
                        <a:pt x="16764" y="0"/>
                        <a:pt x="10800" y="0"/>
                      </a:cubicBezTo>
                      <a:cubicBezTo>
                        <a:pt x="4835" y="0"/>
                        <a:pt x="0" y="4835"/>
                        <a:pt x="0" y="10800"/>
                      </a:cubicBezTo>
                      <a:lnTo>
                        <a:pt x="10389" y="10800"/>
                      </a:lnTo>
                      <a:close/>
                    </a:path>
                  </a:pathLst>
                </a:cu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 name="Rectangle 8"/>
                <p:cNvSpPr>
                  <a:spLocks noChangeArrowheads="1"/>
                </p:cNvSpPr>
                <p:nvPr/>
              </p:nvSpPr>
              <p:spPr bwMode="auto">
                <a:xfrm>
                  <a:off x="2569" y="1686"/>
                  <a:ext cx="582" cy="473"/>
                </a:xfrm>
                <a:prstGeom prst="rect">
                  <a:avLst/>
                </a:prstGeom>
                <a:solidFill>
                  <a:srgbClr val="FF33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4" name="Rectangle 9"/>
                <p:cNvSpPr>
                  <a:spLocks noChangeArrowheads="1"/>
                </p:cNvSpPr>
                <p:nvPr/>
              </p:nvSpPr>
              <p:spPr bwMode="auto">
                <a:xfrm>
                  <a:off x="2564" y="2161"/>
                  <a:ext cx="594" cy="473"/>
                </a:xfrm>
                <a:prstGeom prst="rect">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459" name="Text Box 10"/>
              <p:cNvSpPr txBox="1">
                <a:spLocks noChangeArrowheads="1"/>
              </p:cNvSpPr>
              <p:nvPr/>
            </p:nvSpPr>
            <p:spPr bwMode="auto">
              <a:xfrm>
                <a:off x="2628" y="1542"/>
                <a:ext cx="49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algn="ctr" eaLnBrk="1" hangingPunct="1">
                  <a:spcBef>
                    <a:spcPct val="50000"/>
                  </a:spcBef>
                </a:pPr>
                <a:r>
                  <a:rPr lang="en-US" sz="2800" b="1">
                    <a:solidFill>
                      <a:schemeClr val="bg1"/>
                    </a:solidFill>
                    <a:latin typeface=".VnTimeH" pitchFamily="34" charset="0"/>
                  </a:rPr>
                  <a:t>N</a:t>
                </a:r>
                <a:endParaRPr lang="vi-VN" sz="2800" b="1">
                  <a:solidFill>
                    <a:schemeClr val="bg1"/>
                  </a:solidFill>
                  <a:latin typeface=".VnTimeH" pitchFamily="34" charset="0"/>
                </a:endParaRPr>
              </a:p>
            </p:txBody>
          </p:sp>
          <p:sp>
            <p:nvSpPr>
              <p:cNvPr id="15460" name="Text Box 11"/>
              <p:cNvSpPr txBox="1">
                <a:spLocks noChangeArrowheads="1"/>
              </p:cNvSpPr>
              <p:nvPr/>
            </p:nvSpPr>
            <p:spPr bwMode="auto">
              <a:xfrm>
                <a:off x="2629" y="2448"/>
                <a:ext cx="49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algn="ctr" eaLnBrk="1" hangingPunct="1">
                  <a:spcBef>
                    <a:spcPct val="50000"/>
                  </a:spcBef>
                </a:pPr>
                <a:r>
                  <a:rPr lang="en-US" sz="2800" b="1">
                    <a:solidFill>
                      <a:schemeClr val="tx1"/>
                    </a:solidFill>
                    <a:latin typeface=".VnTimeH" pitchFamily="34" charset="0"/>
                  </a:rPr>
                  <a:t>S</a:t>
                </a:r>
                <a:endParaRPr lang="vi-VN" sz="2800" b="1">
                  <a:solidFill>
                    <a:schemeClr val="tx1"/>
                  </a:solidFill>
                  <a:latin typeface=".VnTimeH" pitchFamily="34" charset="0"/>
                </a:endParaRPr>
              </a:p>
            </p:txBody>
          </p:sp>
        </p:grpSp>
        <p:grpSp>
          <p:nvGrpSpPr>
            <p:cNvPr id="15422" name="Group 12"/>
            <p:cNvGrpSpPr>
              <a:grpSpLocks/>
            </p:cNvGrpSpPr>
            <p:nvPr/>
          </p:nvGrpSpPr>
          <p:grpSpPr bwMode="auto">
            <a:xfrm>
              <a:off x="2890" y="495"/>
              <a:ext cx="1066" cy="3322"/>
              <a:chOff x="2890" y="495"/>
              <a:chExt cx="1066" cy="3322"/>
            </a:xfrm>
          </p:grpSpPr>
          <p:sp>
            <p:nvSpPr>
              <p:cNvPr id="15452" name="Arc 13"/>
              <p:cNvSpPr>
                <a:spLocks/>
              </p:cNvSpPr>
              <p:nvPr/>
            </p:nvSpPr>
            <p:spPr bwMode="auto">
              <a:xfrm>
                <a:off x="3000" y="1092"/>
                <a:ext cx="655" cy="2132"/>
              </a:xfrm>
              <a:custGeom>
                <a:avLst/>
                <a:gdLst>
                  <a:gd name="T0" fmla="*/ 0 w 37821"/>
                  <a:gd name="T1" fmla="*/ 0 h 43200"/>
                  <a:gd name="T2" fmla="*/ 0 w 37821"/>
                  <a:gd name="T3" fmla="*/ 0 h 43200"/>
                  <a:gd name="T4" fmla="*/ 0 w 37821"/>
                  <a:gd name="T5" fmla="*/ 0 h 43200"/>
                  <a:gd name="T6" fmla="*/ 0 60000 65536"/>
                  <a:gd name="T7" fmla="*/ 0 60000 65536"/>
                  <a:gd name="T8" fmla="*/ 0 60000 65536"/>
                </a:gdLst>
                <a:ahLst/>
                <a:cxnLst>
                  <a:cxn ang="T6">
                    <a:pos x="T0" y="T1"/>
                  </a:cxn>
                  <a:cxn ang="T7">
                    <a:pos x="T2" y="T3"/>
                  </a:cxn>
                  <a:cxn ang="T8">
                    <a:pos x="T4" y="T5"/>
                  </a:cxn>
                </a:cxnLst>
                <a:rect l="0" t="0" r="r" b="b"/>
                <a:pathLst>
                  <a:path w="37821" h="43200" fill="none" extrusionOk="0">
                    <a:moveTo>
                      <a:pt x="106" y="7217"/>
                    </a:moveTo>
                    <a:cubicBezTo>
                      <a:pt x="4204" y="2625"/>
                      <a:pt x="10066" y="-1"/>
                      <a:pt x="16221" y="0"/>
                    </a:cubicBezTo>
                    <a:cubicBezTo>
                      <a:pt x="28150" y="0"/>
                      <a:pt x="37821" y="9670"/>
                      <a:pt x="37821" y="21600"/>
                    </a:cubicBezTo>
                    <a:cubicBezTo>
                      <a:pt x="37821" y="33529"/>
                      <a:pt x="28150" y="43200"/>
                      <a:pt x="16221" y="43200"/>
                    </a:cubicBezTo>
                    <a:cubicBezTo>
                      <a:pt x="10010" y="43200"/>
                      <a:pt x="4101" y="40527"/>
                      <a:pt x="0" y="35863"/>
                    </a:cubicBezTo>
                  </a:path>
                  <a:path w="37821" h="43200" stroke="0" extrusionOk="0">
                    <a:moveTo>
                      <a:pt x="106" y="7217"/>
                    </a:moveTo>
                    <a:cubicBezTo>
                      <a:pt x="4204" y="2625"/>
                      <a:pt x="10066" y="-1"/>
                      <a:pt x="16221" y="0"/>
                    </a:cubicBezTo>
                    <a:cubicBezTo>
                      <a:pt x="28150" y="0"/>
                      <a:pt x="37821" y="9670"/>
                      <a:pt x="37821" y="21600"/>
                    </a:cubicBezTo>
                    <a:cubicBezTo>
                      <a:pt x="37821" y="33529"/>
                      <a:pt x="28150" y="43200"/>
                      <a:pt x="16221" y="43200"/>
                    </a:cubicBezTo>
                    <a:cubicBezTo>
                      <a:pt x="10010" y="43200"/>
                      <a:pt x="4101" y="40527"/>
                      <a:pt x="0" y="35863"/>
                    </a:cubicBezTo>
                    <a:lnTo>
                      <a:pt x="16221" y="21600"/>
                    </a:lnTo>
                    <a:lnTo>
                      <a:pt x="106" y="7217"/>
                    </a:lnTo>
                    <a:close/>
                  </a:path>
                </a:pathLst>
              </a:custGeom>
              <a:noFill/>
              <a:ln w="28575">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53" name="Arc 14"/>
              <p:cNvSpPr>
                <a:spLocks/>
              </p:cNvSpPr>
              <p:nvPr/>
            </p:nvSpPr>
            <p:spPr bwMode="auto">
              <a:xfrm>
                <a:off x="2934" y="855"/>
                <a:ext cx="1022" cy="2606"/>
              </a:xfrm>
              <a:custGeom>
                <a:avLst/>
                <a:gdLst>
                  <a:gd name="T0" fmla="*/ 0 w 39723"/>
                  <a:gd name="T1" fmla="*/ 0 h 43200"/>
                  <a:gd name="T2" fmla="*/ 0 w 39723"/>
                  <a:gd name="T3" fmla="*/ 0 h 43200"/>
                  <a:gd name="T4" fmla="*/ 0 w 39723"/>
                  <a:gd name="T5" fmla="*/ 0 h 43200"/>
                  <a:gd name="T6" fmla="*/ 0 60000 65536"/>
                  <a:gd name="T7" fmla="*/ 0 60000 65536"/>
                  <a:gd name="T8" fmla="*/ 0 60000 65536"/>
                </a:gdLst>
                <a:ahLst/>
                <a:cxnLst>
                  <a:cxn ang="T6">
                    <a:pos x="T0" y="T1"/>
                  </a:cxn>
                  <a:cxn ang="T7">
                    <a:pos x="T2" y="T3"/>
                  </a:cxn>
                  <a:cxn ang="T8">
                    <a:pos x="T4" y="T5"/>
                  </a:cxn>
                </a:cxnLst>
                <a:rect l="0" t="0" r="r" b="b"/>
                <a:pathLst>
                  <a:path w="39723" h="43200" fill="none" extrusionOk="0">
                    <a:moveTo>
                      <a:pt x="46" y="9777"/>
                    </a:moveTo>
                    <a:cubicBezTo>
                      <a:pt x="4035" y="3676"/>
                      <a:pt x="10833" y="-1"/>
                      <a:pt x="18123" y="0"/>
                    </a:cubicBezTo>
                    <a:cubicBezTo>
                      <a:pt x="30052" y="0"/>
                      <a:pt x="39723" y="9670"/>
                      <a:pt x="39723" y="21600"/>
                    </a:cubicBezTo>
                    <a:cubicBezTo>
                      <a:pt x="39723" y="33529"/>
                      <a:pt x="30052" y="43200"/>
                      <a:pt x="18123" y="43200"/>
                    </a:cubicBezTo>
                    <a:cubicBezTo>
                      <a:pt x="10803" y="43200"/>
                      <a:pt x="3982" y="39493"/>
                      <a:pt x="-1" y="33352"/>
                    </a:cubicBezTo>
                  </a:path>
                  <a:path w="39723" h="43200" stroke="0" extrusionOk="0">
                    <a:moveTo>
                      <a:pt x="46" y="9777"/>
                    </a:moveTo>
                    <a:cubicBezTo>
                      <a:pt x="4035" y="3676"/>
                      <a:pt x="10833" y="-1"/>
                      <a:pt x="18123" y="0"/>
                    </a:cubicBezTo>
                    <a:cubicBezTo>
                      <a:pt x="30052" y="0"/>
                      <a:pt x="39723" y="9670"/>
                      <a:pt x="39723" y="21600"/>
                    </a:cubicBezTo>
                    <a:cubicBezTo>
                      <a:pt x="39723" y="33529"/>
                      <a:pt x="30052" y="43200"/>
                      <a:pt x="18123" y="43200"/>
                    </a:cubicBezTo>
                    <a:cubicBezTo>
                      <a:pt x="10803" y="43200"/>
                      <a:pt x="3982" y="39493"/>
                      <a:pt x="-1" y="33352"/>
                    </a:cubicBezTo>
                    <a:lnTo>
                      <a:pt x="18123" y="21600"/>
                    </a:lnTo>
                    <a:lnTo>
                      <a:pt x="46" y="9777"/>
                    </a:lnTo>
                    <a:close/>
                  </a:path>
                </a:pathLst>
              </a:custGeom>
              <a:noFill/>
              <a:ln w="28575">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54" name="Arc 15"/>
              <p:cNvSpPr>
                <a:spLocks/>
              </p:cNvSpPr>
              <p:nvPr/>
            </p:nvSpPr>
            <p:spPr bwMode="auto">
              <a:xfrm>
                <a:off x="2893" y="698"/>
                <a:ext cx="666" cy="1462"/>
              </a:xfrm>
              <a:custGeom>
                <a:avLst/>
                <a:gdLst>
                  <a:gd name="T0" fmla="*/ 0 w 20639"/>
                  <a:gd name="T1" fmla="*/ 0 h 21600"/>
                  <a:gd name="T2" fmla="*/ 0 w 20639"/>
                  <a:gd name="T3" fmla="*/ 0 h 21600"/>
                  <a:gd name="T4" fmla="*/ 0 w 20639"/>
                  <a:gd name="T5" fmla="*/ 0 h 21600"/>
                  <a:gd name="T6" fmla="*/ 0 60000 65536"/>
                  <a:gd name="T7" fmla="*/ 0 60000 65536"/>
                  <a:gd name="T8" fmla="*/ 0 60000 65536"/>
                </a:gdLst>
                <a:ahLst/>
                <a:cxnLst>
                  <a:cxn ang="T6">
                    <a:pos x="T0" y="T1"/>
                  </a:cxn>
                  <a:cxn ang="T7">
                    <a:pos x="T2" y="T3"/>
                  </a:cxn>
                  <a:cxn ang="T8">
                    <a:pos x="T4" y="T5"/>
                  </a:cxn>
                </a:cxnLst>
                <a:rect l="0" t="0" r="r" b="b"/>
                <a:pathLst>
                  <a:path w="20639" h="21600" fill="none" extrusionOk="0">
                    <a:moveTo>
                      <a:pt x="0" y="10973"/>
                    </a:moveTo>
                    <a:cubicBezTo>
                      <a:pt x="3831" y="4192"/>
                      <a:pt x="11016" y="-1"/>
                      <a:pt x="18805" y="0"/>
                    </a:cubicBezTo>
                    <a:cubicBezTo>
                      <a:pt x="19417" y="0"/>
                      <a:pt x="20029" y="26"/>
                      <a:pt x="20638" y="78"/>
                    </a:cubicBezTo>
                  </a:path>
                  <a:path w="20639" h="21600" stroke="0" extrusionOk="0">
                    <a:moveTo>
                      <a:pt x="0" y="10973"/>
                    </a:moveTo>
                    <a:cubicBezTo>
                      <a:pt x="3831" y="4192"/>
                      <a:pt x="11016" y="-1"/>
                      <a:pt x="18805" y="0"/>
                    </a:cubicBezTo>
                    <a:cubicBezTo>
                      <a:pt x="19417" y="0"/>
                      <a:pt x="20029" y="26"/>
                      <a:pt x="20638" y="78"/>
                    </a:cubicBezTo>
                    <a:lnTo>
                      <a:pt x="18805" y="21600"/>
                    </a:lnTo>
                    <a:lnTo>
                      <a:pt x="0" y="10973"/>
                    </a:lnTo>
                    <a:close/>
                  </a:path>
                </a:pathLst>
              </a:custGeom>
              <a:noFill/>
              <a:ln w="28575">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55" name="Arc 16"/>
              <p:cNvSpPr>
                <a:spLocks/>
              </p:cNvSpPr>
              <p:nvPr/>
            </p:nvSpPr>
            <p:spPr bwMode="auto">
              <a:xfrm>
                <a:off x="2890" y="2159"/>
                <a:ext cx="609" cy="1461"/>
              </a:xfrm>
              <a:custGeom>
                <a:avLst/>
                <a:gdLst>
                  <a:gd name="T0" fmla="*/ 0 w 18875"/>
                  <a:gd name="T1" fmla="*/ 0 h 21589"/>
                  <a:gd name="T2" fmla="*/ 0 w 18875"/>
                  <a:gd name="T3" fmla="*/ 0 h 21589"/>
                  <a:gd name="T4" fmla="*/ 0 w 18875"/>
                  <a:gd name="T5" fmla="*/ 0 h 21589"/>
                  <a:gd name="T6" fmla="*/ 0 60000 65536"/>
                  <a:gd name="T7" fmla="*/ 0 60000 65536"/>
                  <a:gd name="T8" fmla="*/ 0 60000 65536"/>
                </a:gdLst>
                <a:ahLst/>
                <a:cxnLst>
                  <a:cxn ang="T6">
                    <a:pos x="T0" y="T1"/>
                  </a:cxn>
                  <a:cxn ang="T7">
                    <a:pos x="T2" y="T3"/>
                  </a:cxn>
                  <a:cxn ang="T8">
                    <a:pos x="T4" y="T5"/>
                  </a:cxn>
                </a:cxnLst>
                <a:rect l="0" t="0" r="r" b="b"/>
                <a:pathLst>
                  <a:path w="18875" h="21589" fill="none" extrusionOk="0">
                    <a:moveTo>
                      <a:pt x="18192" y="21589"/>
                    </a:moveTo>
                    <a:cubicBezTo>
                      <a:pt x="10601" y="21349"/>
                      <a:pt x="3693" y="17139"/>
                      <a:pt x="-1" y="10502"/>
                    </a:cubicBezTo>
                  </a:path>
                  <a:path w="18875" h="21589" stroke="0" extrusionOk="0">
                    <a:moveTo>
                      <a:pt x="18192" y="21589"/>
                    </a:moveTo>
                    <a:cubicBezTo>
                      <a:pt x="10601" y="21349"/>
                      <a:pt x="3693" y="17139"/>
                      <a:pt x="-1" y="10502"/>
                    </a:cubicBezTo>
                    <a:lnTo>
                      <a:pt x="18875" y="0"/>
                    </a:lnTo>
                    <a:lnTo>
                      <a:pt x="18192" y="21589"/>
                    </a:lnTo>
                    <a:close/>
                  </a:path>
                </a:pathLst>
              </a:custGeom>
              <a:noFill/>
              <a:ln w="28575">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56" name="Arc 17"/>
              <p:cNvSpPr>
                <a:spLocks/>
              </p:cNvSpPr>
              <p:nvPr/>
            </p:nvSpPr>
            <p:spPr bwMode="auto">
              <a:xfrm>
                <a:off x="2893" y="2156"/>
                <a:ext cx="422" cy="1661"/>
              </a:xfrm>
              <a:custGeom>
                <a:avLst/>
                <a:gdLst>
                  <a:gd name="T0" fmla="*/ 0 w 22460"/>
                  <a:gd name="T1" fmla="*/ 0 h 21600"/>
                  <a:gd name="T2" fmla="*/ 0 w 22460"/>
                  <a:gd name="T3" fmla="*/ 0 h 21600"/>
                  <a:gd name="T4" fmla="*/ 0 w 22460"/>
                  <a:gd name="T5" fmla="*/ 0 h 21600"/>
                  <a:gd name="T6" fmla="*/ 0 60000 65536"/>
                  <a:gd name="T7" fmla="*/ 0 60000 65536"/>
                  <a:gd name="T8" fmla="*/ 0 60000 65536"/>
                </a:gdLst>
                <a:ahLst/>
                <a:cxnLst>
                  <a:cxn ang="T6">
                    <a:pos x="T0" y="T1"/>
                  </a:cxn>
                  <a:cxn ang="T7">
                    <a:pos x="T2" y="T3"/>
                  </a:cxn>
                  <a:cxn ang="T8">
                    <a:pos x="T4" y="T5"/>
                  </a:cxn>
                </a:cxnLst>
                <a:rect l="0" t="0" r="r" b="b"/>
                <a:pathLst>
                  <a:path w="22460" h="21600" fill="none" extrusionOk="0">
                    <a:moveTo>
                      <a:pt x="22459" y="21399"/>
                    </a:moveTo>
                    <a:cubicBezTo>
                      <a:pt x="21487" y="21533"/>
                      <a:pt x="20507" y="21599"/>
                      <a:pt x="19526" y="21600"/>
                    </a:cubicBezTo>
                    <a:cubicBezTo>
                      <a:pt x="11174" y="21600"/>
                      <a:pt x="3570" y="16785"/>
                      <a:pt x="-1" y="9235"/>
                    </a:cubicBezTo>
                  </a:path>
                  <a:path w="22460" h="21600" stroke="0" extrusionOk="0">
                    <a:moveTo>
                      <a:pt x="22459" y="21399"/>
                    </a:moveTo>
                    <a:cubicBezTo>
                      <a:pt x="21487" y="21533"/>
                      <a:pt x="20507" y="21599"/>
                      <a:pt x="19526" y="21600"/>
                    </a:cubicBezTo>
                    <a:cubicBezTo>
                      <a:pt x="11174" y="21600"/>
                      <a:pt x="3570" y="16785"/>
                      <a:pt x="-1" y="9235"/>
                    </a:cubicBezTo>
                    <a:lnTo>
                      <a:pt x="19526" y="0"/>
                    </a:lnTo>
                    <a:lnTo>
                      <a:pt x="22459" y="21399"/>
                    </a:lnTo>
                    <a:close/>
                  </a:path>
                </a:pathLst>
              </a:custGeom>
              <a:noFill/>
              <a:ln w="28575">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57" name="Arc 18"/>
              <p:cNvSpPr>
                <a:spLocks/>
              </p:cNvSpPr>
              <p:nvPr/>
            </p:nvSpPr>
            <p:spPr bwMode="auto">
              <a:xfrm>
                <a:off x="2893" y="495"/>
                <a:ext cx="460" cy="1661"/>
              </a:xfrm>
              <a:custGeom>
                <a:avLst/>
                <a:gdLst>
                  <a:gd name="T0" fmla="*/ 0 w 24489"/>
                  <a:gd name="T1" fmla="*/ 0 h 21600"/>
                  <a:gd name="T2" fmla="*/ 0 w 24489"/>
                  <a:gd name="T3" fmla="*/ 0 h 21600"/>
                  <a:gd name="T4" fmla="*/ 0 w 24489"/>
                  <a:gd name="T5" fmla="*/ 0 h 21600"/>
                  <a:gd name="T6" fmla="*/ 0 60000 65536"/>
                  <a:gd name="T7" fmla="*/ 0 60000 65536"/>
                  <a:gd name="T8" fmla="*/ 0 60000 65536"/>
                </a:gdLst>
                <a:ahLst/>
                <a:cxnLst>
                  <a:cxn ang="T6">
                    <a:pos x="T0" y="T1"/>
                  </a:cxn>
                  <a:cxn ang="T7">
                    <a:pos x="T2" y="T3"/>
                  </a:cxn>
                  <a:cxn ang="T8">
                    <a:pos x="T4" y="T5"/>
                  </a:cxn>
                </a:cxnLst>
                <a:rect l="0" t="0" r="r" b="b"/>
                <a:pathLst>
                  <a:path w="24489" h="21600" fill="none" extrusionOk="0">
                    <a:moveTo>
                      <a:pt x="-1" y="12310"/>
                    </a:moveTo>
                    <a:cubicBezTo>
                      <a:pt x="3581" y="4790"/>
                      <a:pt x="11169" y="-1"/>
                      <a:pt x="19500" y="0"/>
                    </a:cubicBezTo>
                    <a:cubicBezTo>
                      <a:pt x="21180" y="0"/>
                      <a:pt x="22854" y="196"/>
                      <a:pt x="24488" y="584"/>
                    </a:cubicBezTo>
                  </a:path>
                  <a:path w="24489" h="21600" stroke="0" extrusionOk="0">
                    <a:moveTo>
                      <a:pt x="-1" y="12310"/>
                    </a:moveTo>
                    <a:cubicBezTo>
                      <a:pt x="3581" y="4790"/>
                      <a:pt x="11169" y="-1"/>
                      <a:pt x="19500" y="0"/>
                    </a:cubicBezTo>
                    <a:cubicBezTo>
                      <a:pt x="21180" y="0"/>
                      <a:pt x="22854" y="196"/>
                      <a:pt x="24488" y="584"/>
                    </a:cubicBezTo>
                    <a:lnTo>
                      <a:pt x="19500" y="21600"/>
                    </a:lnTo>
                    <a:lnTo>
                      <a:pt x="-1" y="12310"/>
                    </a:lnTo>
                    <a:close/>
                  </a:path>
                </a:pathLst>
              </a:custGeom>
              <a:noFill/>
              <a:ln w="28575">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5423" name="Line 19"/>
            <p:cNvSpPr>
              <a:spLocks noChangeShapeType="1"/>
            </p:cNvSpPr>
            <p:nvPr/>
          </p:nvSpPr>
          <p:spPr bwMode="auto">
            <a:xfrm rot="5400000">
              <a:off x="3933" y="2169"/>
              <a:ext cx="45" cy="0"/>
            </a:xfrm>
            <a:prstGeom prst="line">
              <a:avLst/>
            </a:prstGeom>
            <a:noFill/>
            <a:ln w="38100">
              <a:solidFill>
                <a:srgbClr val="FF3300"/>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4" name="Line 20"/>
            <p:cNvSpPr>
              <a:spLocks noChangeShapeType="1"/>
            </p:cNvSpPr>
            <p:nvPr/>
          </p:nvSpPr>
          <p:spPr bwMode="auto">
            <a:xfrm rot="5400000">
              <a:off x="3632" y="2167"/>
              <a:ext cx="45" cy="0"/>
            </a:xfrm>
            <a:prstGeom prst="line">
              <a:avLst/>
            </a:prstGeom>
            <a:noFill/>
            <a:ln w="38100">
              <a:solidFill>
                <a:srgbClr val="FF3300"/>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425" name="Group 21"/>
            <p:cNvGrpSpPr>
              <a:grpSpLocks/>
            </p:cNvGrpSpPr>
            <p:nvPr/>
          </p:nvGrpSpPr>
          <p:grpSpPr bwMode="auto">
            <a:xfrm>
              <a:off x="3083" y="3221"/>
              <a:ext cx="205" cy="453"/>
              <a:chOff x="3083" y="3221"/>
              <a:chExt cx="205" cy="453"/>
            </a:xfrm>
          </p:grpSpPr>
          <p:sp>
            <p:nvSpPr>
              <p:cNvPr id="15448" name="Line 22"/>
              <p:cNvSpPr>
                <a:spLocks noChangeShapeType="1"/>
              </p:cNvSpPr>
              <p:nvPr/>
            </p:nvSpPr>
            <p:spPr bwMode="auto">
              <a:xfrm rot="-9000000">
                <a:off x="3243" y="3421"/>
                <a:ext cx="45" cy="0"/>
              </a:xfrm>
              <a:prstGeom prst="line">
                <a:avLst/>
              </a:prstGeom>
              <a:noFill/>
              <a:ln w="9525">
                <a:solidFill>
                  <a:srgbClr val="FF3300"/>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9" name="Line 23"/>
              <p:cNvSpPr>
                <a:spLocks noChangeShapeType="1"/>
              </p:cNvSpPr>
              <p:nvPr/>
            </p:nvSpPr>
            <p:spPr bwMode="auto">
              <a:xfrm rot="-8700000">
                <a:off x="3231" y="3528"/>
                <a:ext cx="45" cy="0"/>
              </a:xfrm>
              <a:prstGeom prst="line">
                <a:avLst/>
              </a:prstGeom>
              <a:noFill/>
              <a:ln w="38100">
                <a:solidFill>
                  <a:srgbClr val="FF3300"/>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50" name="Line 24"/>
              <p:cNvSpPr>
                <a:spLocks noChangeShapeType="1"/>
              </p:cNvSpPr>
              <p:nvPr/>
            </p:nvSpPr>
            <p:spPr bwMode="auto">
              <a:xfrm rot="-6900000">
                <a:off x="3060" y="3652"/>
                <a:ext cx="45" cy="0"/>
              </a:xfrm>
              <a:prstGeom prst="line">
                <a:avLst/>
              </a:prstGeom>
              <a:noFill/>
              <a:ln w="38100">
                <a:solidFill>
                  <a:srgbClr val="FF3300"/>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51" name="Line 25"/>
              <p:cNvSpPr>
                <a:spLocks noChangeShapeType="1"/>
              </p:cNvSpPr>
              <p:nvPr/>
            </p:nvSpPr>
            <p:spPr bwMode="auto">
              <a:xfrm rot="-10440000">
                <a:off x="3243" y="3221"/>
                <a:ext cx="45" cy="0"/>
              </a:xfrm>
              <a:prstGeom prst="line">
                <a:avLst/>
              </a:prstGeom>
              <a:noFill/>
              <a:ln w="9525">
                <a:solidFill>
                  <a:srgbClr val="FF3300"/>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426" name="Line 26"/>
            <p:cNvSpPr>
              <a:spLocks noChangeShapeType="1"/>
            </p:cNvSpPr>
            <p:nvPr/>
          </p:nvSpPr>
          <p:spPr bwMode="auto">
            <a:xfrm rot="8400000">
              <a:off x="3230" y="794"/>
              <a:ext cx="45" cy="0"/>
            </a:xfrm>
            <a:prstGeom prst="line">
              <a:avLst/>
            </a:prstGeom>
            <a:noFill/>
            <a:ln w="38100">
              <a:solidFill>
                <a:srgbClr val="FF3300"/>
              </a:solidFill>
              <a:round/>
              <a:headEnd type="stealth"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7" name="Line 27"/>
            <p:cNvSpPr>
              <a:spLocks noChangeShapeType="1"/>
            </p:cNvSpPr>
            <p:nvPr/>
          </p:nvSpPr>
          <p:spPr bwMode="auto">
            <a:xfrm rot="8700000">
              <a:off x="3228" y="903"/>
              <a:ext cx="45" cy="0"/>
            </a:xfrm>
            <a:prstGeom prst="line">
              <a:avLst/>
            </a:prstGeom>
            <a:noFill/>
            <a:ln w="9525">
              <a:solidFill>
                <a:srgbClr val="FF3300"/>
              </a:solidFill>
              <a:round/>
              <a:headEnd type="stealth"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8" name="Line 28"/>
            <p:cNvSpPr>
              <a:spLocks noChangeShapeType="1"/>
            </p:cNvSpPr>
            <p:nvPr/>
          </p:nvSpPr>
          <p:spPr bwMode="auto">
            <a:xfrm rot="9360000">
              <a:off x="3220" y="1096"/>
              <a:ext cx="45" cy="0"/>
            </a:xfrm>
            <a:prstGeom prst="line">
              <a:avLst/>
            </a:prstGeom>
            <a:noFill/>
            <a:ln w="9525">
              <a:solidFill>
                <a:srgbClr val="FF3300"/>
              </a:solidFill>
              <a:round/>
              <a:headEnd type="stealth"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9" name="Line 29"/>
            <p:cNvSpPr>
              <a:spLocks noChangeShapeType="1"/>
            </p:cNvSpPr>
            <p:nvPr/>
          </p:nvSpPr>
          <p:spPr bwMode="auto">
            <a:xfrm rot="7200000">
              <a:off x="3066" y="649"/>
              <a:ext cx="45" cy="0"/>
            </a:xfrm>
            <a:prstGeom prst="line">
              <a:avLst/>
            </a:prstGeom>
            <a:noFill/>
            <a:ln w="38100">
              <a:solidFill>
                <a:srgbClr val="FF3300"/>
              </a:solidFill>
              <a:round/>
              <a:headEnd type="stealth"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0" name="Arc 30"/>
            <p:cNvSpPr>
              <a:spLocks/>
            </p:cNvSpPr>
            <p:nvPr/>
          </p:nvSpPr>
          <p:spPr bwMode="auto">
            <a:xfrm rot="10800000">
              <a:off x="2094" y="1081"/>
              <a:ext cx="655" cy="2132"/>
            </a:xfrm>
            <a:custGeom>
              <a:avLst/>
              <a:gdLst>
                <a:gd name="T0" fmla="*/ 0 w 37821"/>
                <a:gd name="T1" fmla="*/ 0 h 43200"/>
                <a:gd name="T2" fmla="*/ 0 w 37821"/>
                <a:gd name="T3" fmla="*/ 0 h 43200"/>
                <a:gd name="T4" fmla="*/ 0 w 37821"/>
                <a:gd name="T5" fmla="*/ 0 h 43200"/>
                <a:gd name="T6" fmla="*/ 0 60000 65536"/>
                <a:gd name="T7" fmla="*/ 0 60000 65536"/>
                <a:gd name="T8" fmla="*/ 0 60000 65536"/>
              </a:gdLst>
              <a:ahLst/>
              <a:cxnLst>
                <a:cxn ang="T6">
                  <a:pos x="T0" y="T1"/>
                </a:cxn>
                <a:cxn ang="T7">
                  <a:pos x="T2" y="T3"/>
                </a:cxn>
                <a:cxn ang="T8">
                  <a:pos x="T4" y="T5"/>
                </a:cxn>
              </a:cxnLst>
              <a:rect l="0" t="0" r="r" b="b"/>
              <a:pathLst>
                <a:path w="37821" h="43200" fill="none" extrusionOk="0">
                  <a:moveTo>
                    <a:pt x="106" y="7217"/>
                  </a:moveTo>
                  <a:cubicBezTo>
                    <a:pt x="4204" y="2625"/>
                    <a:pt x="10066" y="-1"/>
                    <a:pt x="16221" y="0"/>
                  </a:cubicBezTo>
                  <a:cubicBezTo>
                    <a:pt x="28150" y="0"/>
                    <a:pt x="37821" y="9670"/>
                    <a:pt x="37821" y="21600"/>
                  </a:cubicBezTo>
                  <a:cubicBezTo>
                    <a:pt x="37821" y="33529"/>
                    <a:pt x="28150" y="43200"/>
                    <a:pt x="16221" y="43200"/>
                  </a:cubicBezTo>
                  <a:cubicBezTo>
                    <a:pt x="10010" y="43200"/>
                    <a:pt x="4101" y="40527"/>
                    <a:pt x="0" y="35863"/>
                  </a:cubicBezTo>
                </a:path>
                <a:path w="37821" h="43200" stroke="0" extrusionOk="0">
                  <a:moveTo>
                    <a:pt x="106" y="7217"/>
                  </a:moveTo>
                  <a:cubicBezTo>
                    <a:pt x="4204" y="2625"/>
                    <a:pt x="10066" y="-1"/>
                    <a:pt x="16221" y="0"/>
                  </a:cubicBezTo>
                  <a:cubicBezTo>
                    <a:pt x="28150" y="0"/>
                    <a:pt x="37821" y="9670"/>
                    <a:pt x="37821" y="21600"/>
                  </a:cubicBezTo>
                  <a:cubicBezTo>
                    <a:pt x="37821" y="33529"/>
                    <a:pt x="28150" y="43200"/>
                    <a:pt x="16221" y="43200"/>
                  </a:cubicBezTo>
                  <a:cubicBezTo>
                    <a:pt x="10010" y="43200"/>
                    <a:pt x="4101" y="40527"/>
                    <a:pt x="0" y="35863"/>
                  </a:cubicBezTo>
                  <a:lnTo>
                    <a:pt x="16221" y="21600"/>
                  </a:lnTo>
                  <a:lnTo>
                    <a:pt x="106" y="7217"/>
                  </a:lnTo>
                  <a:close/>
                </a:path>
              </a:pathLst>
            </a:custGeom>
            <a:noFill/>
            <a:ln w="28575">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31" name="Arc 31"/>
            <p:cNvSpPr>
              <a:spLocks/>
            </p:cNvSpPr>
            <p:nvPr/>
          </p:nvSpPr>
          <p:spPr bwMode="auto">
            <a:xfrm rot="10800000">
              <a:off x="1794" y="844"/>
              <a:ext cx="1022" cy="2606"/>
            </a:xfrm>
            <a:custGeom>
              <a:avLst/>
              <a:gdLst>
                <a:gd name="T0" fmla="*/ 0 w 39723"/>
                <a:gd name="T1" fmla="*/ 0 h 43200"/>
                <a:gd name="T2" fmla="*/ 0 w 39723"/>
                <a:gd name="T3" fmla="*/ 0 h 43200"/>
                <a:gd name="T4" fmla="*/ 0 w 39723"/>
                <a:gd name="T5" fmla="*/ 0 h 43200"/>
                <a:gd name="T6" fmla="*/ 0 60000 65536"/>
                <a:gd name="T7" fmla="*/ 0 60000 65536"/>
                <a:gd name="T8" fmla="*/ 0 60000 65536"/>
              </a:gdLst>
              <a:ahLst/>
              <a:cxnLst>
                <a:cxn ang="T6">
                  <a:pos x="T0" y="T1"/>
                </a:cxn>
                <a:cxn ang="T7">
                  <a:pos x="T2" y="T3"/>
                </a:cxn>
                <a:cxn ang="T8">
                  <a:pos x="T4" y="T5"/>
                </a:cxn>
              </a:cxnLst>
              <a:rect l="0" t="0" r="r" b="b"/>
              <a:pathLst>
                <a:path w="39723" h="43200" fill="none" extrusionOk="0">
                  <a:moveTo>
                    <a:pt x="46" y="9777"/>
                  </a:moveTo>
                  <a:cubicBezTo>
                    <a:pt x="4035" y="3676"/>
                    <a:pt x="10833" y="-1"/>
                    <a:pt x="18123" y="0"/>
                  </a:cubicBezTo>
                  <a:cubicBezTo>
                    <a:pt x="30052" y="0"/>
                    <a:pt x="39723" y="9670"/>
                    <a:pt x="39723" y="21600"/>
                  </a:cubicBezTo>
                  <a:cubicBezTo>
                    <a:pt x="39723" y="33529"/>
                    <a:pt x="30052" y="43200"/>
                    <a:pt x="18123" y="43200"/>
                  </a:cubicBezTo>
                  <a:cubicBezTo>
                    <a:pt x="10803" y="43200"/>
                    <a:pt x="3982" y="39493"/>
                    <a:pt x="-1" y="33352"/>
                  </a:cubicBezTo>
                </a:path>
                <a:path w="39723" h="43200" stroke="0" extrusionOk="0">
                  <a:moveTo>
                    <a:pt x="46" y="9777"/>
                  </a:moveTo>
                  <a:cubicBezTo>
                    <a:pt x="4035" y="3676"/>
                    <a:pt x="10833" y="-1"/>
                    <a:pt x="18123" y="0"/>
                  </a:cubicBezTo>
                  <a:cubicBezTo>
                    <a:pt x="30052" y="0"/>
                    <a:pt x="39723" y="9670"/>
                    <a:pt x="39723" y="21600"/>
                  </a:cubicBezTo>
                  <a:cubicBezTo>
                    <a:pt x="39723" y="33529"/>
                    <a:pt x="30052" y="43200"/>
                    <a:pt x="18123" y="43200"/>
                  </a:cubicBezTo>
                  <a:cubicBezTo>
                    <a:pt x="10803" y="43200"/>
                    <a:pt x="3982" y="39493"/>
                    <a:pt x="-1" y="33352"/>
                  </a:cubicBezTo>
                  <a:lnTo>
                    <a:pt x="18123" y="21600"/>
                  </a:lnTo>
                  <a:lnTo>
                    <a:pt x="46" y="9777"/>
                  </a:lnTo>
                  <a:close/>
                </a:path>
              </a:pathLst>
            </a:custGeom>
            <a:noFill/>
            <a:ln w="28575">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32" name="Arc 32"/>
            <p:cNvSpPr>
              <a:spLocks/>
            </p:cNvSpPr>
            <p:nvPr/>
          </p:nvSpPr>
          <p:spPr bwMode="auto">
            <a:xfrm rot="10800000">
              <a:off x="2192" y="2145"/>
              <a:ext cx="666" cy="1462"/>
            </a:xfrm>
            <a:custGeom>
              <a:avLst/>
              <a:gdLst>
                <a:gd name="T0" fmla="*/ 0 w 20639"/>
                <a:gd name="T1" fmla="*/ 0 h 21600"/>
                <a:gd name="T2" fmla="*/ 0 w 20639"/>
                <a:gd name="T3" fmla="*/ 0 h 21600"/>
                <a:gd name="T4" fmla="*/ 0 w 20639"/>
                <a:gd name="T5" fmla="*/ 0 h 21600"/>
                <a:gd name="T6" fmla="*/ 0 60000 65536"/>
                <a:gd name="T7" fmla="*/ 0 60000 65536"/>
                <a:gd name="T8" fmla="*/ 0 60000 65536"/>
              </a:gdLst>
              <a:ahLst/>
              <a:cxnLst>
                <a:cxn ang="T6">
                  <a:pos x="T0" y="T1"/>
                </a:cxn>
                <a:cxn ang="T7">
                  <a:pos x="T2" y="T3"/>
                </a:cxn>
                <a:cxn ang="T8">
                  <a:pos x="T4" y="T5"/>
                </a:cxn>
              </a:cxnLst>
              <a:rect l="0" t="0" r="r" b="b"/>
              <a:pathLst>
                <a:path w="20639" h="21600" fill="none" extrusionOk="0">
                  <a:moveTo>
                    <a:pt x="0" y="10973"/>
                  </a:moveTo>
                  <a:cubicBezTo>
                    <a:pt x="3831" y="4192"/>
                    <a:pt x="11016" y="-1"/>
                    <a:pt x="18805" y="0"/>
                  </a:cubicBezTo>
                  <a:cubicBezTo>
                    <a:pt x="19417" y="0"/>
                    <a:pt x="20029" y="26"/>
                    <a:pt x="20638" y="78"/>
                  </a:cubicBezTo>
                </a:path>
                <a:path w="20639" h="21600" stroke="0" extrusionOk="0">
                  <a:moveTo>
                    <a:pt x="0" y="10973"/>
                  </a:moveTo>
                  <a:cubicBezTo>
                    <a:pt x="3831" y="4192"/>
                    <a:pt x="11016" y="-1"/>
                    <a:pt x="18805" y="0"/>
                  </a:cubicBezTo>
                  <a:cubicBezTo>
                    <a:pt x="19417" y="0"/>
                    <a:pt x="20029" y="26"/>
                    <a:pt x="20638" y="78"/>
                  </a:cubicBezTo>
                  <a:lnTo>
                    <a:pt x="18805" y="21600"/>
                  </a:lnTo>
                  <a:lnTo>
                    <a:pt x="0" y="10973"/>
                  </a:lnTo>
                  <a:close/>
                </a:path>
              </a:pathLst>
            </a:custGeom>
            <a:noFill/>
            <a:ln w="28575">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33" name="Arc 33"/>
            <p:cNvSpPr>
              <a:spLocks/>
            </p:cNvSpPr>
            <p:nvPr/>
          </p:nvSpPr>
          <p:spPr bwMode="auto">
            <a:xfrm rot="10800000">
              <a:off x="2250" y="684"/>
              <a:ext cx="609" cy="1461"/>
            </a:xfrm>
            <a:custGeom>
              <a:avLst/>
              <a:gdLst>
                <a:gd name="T0" fmla="*/ 0 w 18875"/>
                <a:gd name="T1" fmla="*/ 0 h 21589"/>
                <a:gd name="T2" fmla="*/ 0 w 18875"/>
                <a:gd name="T3" fmla="*/ 0 h 21589"/>
                <a:gd name="T4" fmla="*/ 0 w 18875"/>
                <a:gd name="T5" fmla="*/ 0 h 21589"/>
                <a:gd name="T6" fmla="*/ 0 60000 65536"/>
                <a:gd name="T7" fmla="*/ 0 60000 65536"/>
                <a:gd name="T8" fmla="*/ 0 60000 65536"/>
              </a:gdLst>
              <a:ahLst/>
              <a:cxnLst>
                <a:cxn ang="T6">
                  <a:pos x="T0" y="T1"/>
                </a:cxn>
                <a:cxn ang="T7">
                  <a:pos x="T2" y="T3"/>
                </a:cxn>
                <a:cxn ang="T8">
                  <a:pos x="T4" y="T5"/>
                </a:cxn>
              </a:cxnLst>
              <a:rect l="0" t="0" r="r" b="b"/>
              <a:pathLst>
                <a:path w="18875" h="21589" fill="none" extrusionOk="0">
                  <a:moveTo>
                    <a:pt x="18192" y="21589"/>
                  </a:moveTo>
                  <a:cubicBezTo>
                    <a:pt x="10601" y="21349"/>
                    <a:pt x="3693" y="17139"/>
                    <a:pt x="-1" y="10502"/>
                  </a:cubicBezTo>
                </a:path>
                <a:path w="18875" h="21589" stroke="0" extrusionOk="0">
                  <a:moveTo>
                    <a:pt x="18192" y="21589"/>
                  </a:moveTo>
                  <a:cubicBezTo>
                    <a:pt x="10601" y="21349"/>
                    <a:pt x="3693" y="17139"/>
                    <a:pt x="-1" y="10502"/>
                  </a:cubicBezTo>
                  <a:lnTo>
                    <a:pt x="18875" y="0"/>
                  </a:lnTo>
                  <a:lnTo>
                    <a:pt x="18192" y="21589"/>
                  </a:lnTo>
                  <a:close/>
                </a:path>
              </a:pathLst>
            </a:custGeom>
            <a:noFill/>
            <a:ln w="28575">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34" name="Arc 34"/>
            <p:cNvSpPr>
              <a:spLocks/>
            </p:cNvSpPr>
            <p:nvPr/>
          </p:nvSpPr>
          <p:spPr bwMode="auto">
            <a:xfrm rot="10800000">
              <a:off x="2435" y="487"/>
              <a:ext cx="422" cy="1661"/>
            </a:xfrm>
            <a:custGeom>
              <a:avLst/>
              <a:gdLst>
                <a:gd name="T0" fmla="*/ 0 w 22460"/>
                <a:gd name="T1" fmla="*/ 0 h 21600"/>
                <a:gd name="T2" fmla="*/ 0 w 22460"/>
                <a:gd name="T3" fmla="*/ 0 h 21600"/>
                <a:gd name="T4" fmla="*/ 0 w 22460"/>
                <a:gd name="T5" fmla="*/ 0 h 21600"/>
                <a:gd name="T6" fmla="*/ 0 60000 65536"/>
                <a:gd name="T7" fmla="*/ 0 60000 65536"/>
                <a:gd name="T8" fmla="*/ 0 60000 65536"/>
              </a:gdLst>
              <a:ahLst/>
              <a:cxnLst>
                <a:cxn ang="T6">
                  <a:pos x="T0" y="T1"/>
                </a:cxn>
                <a:cxn ang="T7">
                  <a:pos x="T2" y="T3"/>
                </a:cxn>
                <a:cxn ang="T8">
                  <a:pos x="T4" y="T5"/>
                </a:cxn>
              </a:cxnLst>
              <a:rect l="0" t="0" r="r" b="b"/>
              <a:pathLst>
                <a:path w="22460" h="21600" fill="none" extrusionOk="0">
                  <a:moveTo>
                    <a:pt x="22459" y="21399"/>
                  </a:moveTo>
                  <a:cubicBezTo>
                    <a:pt x="21487" y="21533"/>
                    <a:pt x="20507" y="21599"/>
                    <a:pt x="19526" y="21600"/>
                  </a:cubicBezTo>
                  <a:cubicBezTo>
                    <a:pt x="11174" y="21600"/>
                    <a:pt x="3570" y="16785"/>
                    <a:pt x="-1" y="9235"/>
                  </a:cubicBezTo>
                </a:path>
                <a:path w="22460" h="21600" stroke="0" extrusionOk="0">
                  <a:moveTo>
                    <a:pt x="22459" y="21399"/>
                  </a:moveTo>
                  <a:cubicBezTo>
                    <a:pt x="21487" y="21533"/>
                    <a:pt x="20507" y="21599"/>
                    <a:pt x="19526" y="21600"/>
                  </a:cubicBezTo>
                  <a:cubicBezTo>
                    <a:pt x="11174" y="21600"/>
                    <a:pt x="3570" y="16785"/>
                    <a:pt x="-1" y="9235"/>
                  </a:cubicBezTo>
                  <a:lnTo>
                    <a:pt x="19526" y="0"/>
                  </a:lnTo>
                  <a:lnTo>
                    <a:pt x="22459" y="21399"/>
                  </a:lnTo>
                  <a:close/>
                </a:path>
              </a:pathLst>
            </a:custGeom>
            <a:noFill/>
            <a:ln w="28575">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35" name="Arc 35"/>
            <p:cNvSpPr>
              <a:spLocks/>
            </p:cNvSpPr>
            <p:nvPr/>
          </p:nvSpPr>
          <p:spPr bwMode="auto">
            <a:xfrm rot="10800000">
              <a:off x="2398" y="2148"/>
              <a:ext cx="460" cy="1661"/>
            </a:xfrm>
            <a:custGeom>
              <a:avLst/>
              <a:gdLst>
                <a:gd name="T0" fmla="*/ 0 w 24489"/>
                <a:gd name="T1" fmla="*/ 0 h 21600"/>
                <a:gd name="T2" fmla="*/ 0 w 24489"/>
                <a:gd name="T3" fmla="*/ 0 h 21600"/>
                <a:gd name="T4" fmla="*/ 0 w 24489"/>
                <a:gd name="T5" fmla="*/ 0 h 21600"/>
                <a:gd name="T6" fmla="*/ 0 60000 65536"/>
                <a:gd name="T7" fmla="*/ 0 60000 65536"/>
                <a:gd name="T8" fmla="*/ 0 60000 65536"/>
              </a:gdLst>
              <a:ahLst/>
              <a:cxnLst>
                <a:cxn ang="T6">
                  <a:pos x="T0" y="T1"/>
                </a:cxn>
                <a:cxn ang="T7">
                  <a:pos x="T2" y="T3"/>
                </a:cxn>
                <a:cxn ang="T8">
                  <a:pos x="T4" y="T5"/>
                </a:cxn>
              </a:cxnLst>
              <a:rect l="0" t="0" r="r" b="b"/>
              <a:pathLst>
                <a:path w="24489" h="21600" fill="none" extrusionOk="0">
                  <a:moveTo>
                    <a:pt x="-1" y="12310"/>
                  </a:moveTo>
                  <a:cubicBezTo>
                    <a:pt x="3581" y="4790"/>
                    <a:pt x="11169" y="-1"/>
                    <a:pt x="19500" y="0"/>
                  </a:cubicBezTo>
                  <a:cubicBezTo>
                    <a:pt x="21180" y="0"/>
                    <a:pt x="22854" y="196"/>
                    <a:pt x="24488" y="584"/>
                  </a:cubicBezTo>
                </a:path>
                <a:path w="24489" h="21600" stroke="0" extrusionOk="0">
                  <a:moveTo>
                    <a:pt x="-1" y="12310"/>
                  </a:moveTo>
                  <a:cubicBezTo>
                    <a:pt x="3581" y="4790"/>
                    <a:pt x="11169" y="-1"/>
                    <a:pt x="19500" y="0"/>
                  </a:cubicBezTo>
                  <a:cubicBezTo>
                    <a:pt x="21180" y="0"/>
                    <a:pt x="22854" y="196"/>
                    <a:pt x="24488" y="584"/>
                  </a:cubicBezTo>
                  <a:lnTo>
                    <a:pt x="19500" y="21600"/>
                  </a:lnTo>
                  <a:lnTo>
                    <a:pt x="-1" y="12310"/>
                  </a:lnTo>
                  <a:close/>
                </a:path>
              </a:pathLst>
            </a:custGeom>
            <a:noFill/>
            <a:ln w="28575">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36" name="Line 36"/>
            <p:cNvSpPr>
              <a:spLocks noChangeShapeType="1"/>
            </p:cNvSpPr>
            <p:nvPr/>
          </p:nvSpPr>
          <p:spPr bwMode="auto">
            <a:xfrm rot="-5400000">
              <a:off x="1771" y="2166"/>
              <a:ext cx="45" cy="0"/>
            </a:xfrm>
            <a:prstGeom prst="line">
              <a:avLst/>
            </a:prstGeom>
            <a:noFill/>
            <a:ln w="38100">
              <a:solidFill>
                <a:srgbClr val="FF3300"/>
              </a:solidFill>
              <a:round/>
              <a:headEnd type="stealth"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7" name="Line 37"/>
            <p:cNvSpPr>
              <a:spLocks noChangeShapeType="1"/>
            </p:cNvSpPr>
            <p:nvPr/>
          </p:nvSpPr>
          <p:spPr bwMode="auto">
            <a:xfrm rot="-5400000">
              <a:off x="2072" y="2168"/>
              <a:ext cx="45" cy="0"/>
            </a:xfrm>
            <a:prstGeom prst="line">
              <a:avLst/>
            </a:prstGeom>
            <a:noFill/>
            <a:ln w="38100">
              <a:solidFill>
                <a:srgbClr val="FF3300"/>
              </a:solidFill>
              <a:round/>
              <a:headEnd type="stealth"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8" name="Line 38"/>
            <p:cNvSpPr>
              <a:spLocks noChangeShapeType="1"/>
            </p:cNvSpPr>
            <p:nvPr/>
          </p:nvSpPr>
          <p:spPr bwMode="auto">
            <a:xfrm rot="1800000">
              <a:off x="2461" y="883"/>
              <a:ext cx="45" cy="0"/>
            </a:xfrm>
            <a:prstGeom prst="line">
              <a:avLst/>
            </a:prstGeom>
            <a:noFill/>
            <a:ln w="9525">
              <a:solidFill>
                <a:srgbClr val="FF3300"/>
              </a:solidFill>
              <a:round/>
              <a:headEnd type="stealth"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9" name="Line 39"/>
            <p:cNvSpPr>
              <a:spLocks noChangeShapeType="1"/>
            </p:cNvSpPr>
            <p:nvPr/>
          </p:nvSpPr>
          <p:spPr bwMode="auto">
            <a:xfrm rot="2100000">
              <a:off x="2473" y="776"/>
              <a:ext cx="45" cy="0"/>
            </a:xfrm>
            <a:prstGeom prst="line">
              <a:avLst/>
            </a:prstGeom>
            <a:noFill/>
            <a:ln w="38100">
              <a:solidFill>
                <a:srgbClr val="FF3300"/>
              </a:solidFill>
              <a:round/>
              <a:headEnd type="stealth"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0" name="Line 40"/>
            <p:cNvSpPr>
              <a:spLocks noChangeShapeType="1"/>
            </p:cNvSpPr>
            <p:nvPr/>
          </p:nvSpPr>
          <p:spPr bwMode="auto">
            <a:xfrm rot="3900000">
              <a:off x="2644" y="652"/>
              <a:ext cx="45" cy="0"/>
            </a:xfrm>
            <a:prstGeom prst="line">
              <a:avLst/>
            </a:prstGeom>
            <a:noFill/>
            <a:ln w="38100">
              <a:solidFill>
                <a:srgbClr val="FF3300"/>
              </a:solidFill>
              <a:round/>
              <a:headEnd type="stealth"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1" name="Line 41"/>
            <p:cNvSpPr>
              <a:spLocks noChangeShapeType="1"/>
            </p:cNvSpPr>
            <p:nvPr/>
          </p:nvSpPr>
          <p:spPr bwMode="auto">
            <a:xfrm rot="900000">
              <a:off x="2461" y="1083"/>
              <a:ext cx="45" cy="0"/>
            </a:xfrm>
            <a:prstGeom prst="line">
              <a:avLst/>
            </a:prstGeom>
            <a:noFill/>
            <a:ln w="9525">
              <a:solidFill>
                <a:srgbClr val="FF3300"/>
              </a:solidFill>
              <a:round/>
              <a:headEnd type="stealth" w="sm"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2" name="Line 42"/>
            <p:cNvSpPr>
              <a:spLocks noChangeShapeType="1"/>
            </p:cNvSpPr>
            <p:nvPr/>
          </p:nvSpPr>
          <p:spPr bwMode="auto">
            <a:xfrm rot="-2400000">
              <a:off x="2475" y="3511"/>
              <a:ext cx="45" cy="0"/>
            </a:xfrm>
            <a:prstGeom prst="line">
              <a:avLst/>
            </a:prstGeom>
            <a:noFill/>
            <a:ln w="38100">
              <a:solidFill>
                <a:srgbClr val="FF3300"/>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3" name="Line 43"/>
            <p:cNvSpPr>
              <a:spLocks noChangeShapeType="1"/>
            </p:cNvSpPr>
            <p:nvPr/>
          </p:nvSpPr>
          <p:spPr bwMode="auto">
            <a:xfrm rot="-2100000">
              <a:off x="2477" y="3402"/>
              <a:ext cx="45" cy="0"/>
            </a:xfrm>
            <a:prstGeom prst="line">
              <a:avLst/>
            </a:prstGeom>
            <a:noFill/>
            <a:ln w="9525">
              <a:solidFill>
                <a:srgbClr val="FF3300"/>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4" name="Line 44"/>
            <p:cNvSpPr>
              <a:spLocks noChangeShapeType="1"/>
            </p:cNvSpPr>
            <p:nvPr/>
          </p:nvSpPr>
          <p:spPr bwMode="auto">
            <a:xfrm rot="-1440000">
              <a:off x="2485" y="3209"/>
              <a:ext cx="45" cy="0"/>
            </a:xfrm>
            <a:prstGeom prst="line">
              <a:avLst/>
            </a:prstGeom>
            <a:noFill/>
            <a:ln w="9525">
              <a:solidFill>
                <a:srgbClr val="FF3300"/>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5" name="Line 45"/>
            <p:cNvSpPr>
              <a:spLocks noChangeShapeType="1"/>
            </p:cNvSpPr>
            <p:nvPr/>
          </p:nvSpPr>
          <p:spPr bwMode="auto">
            <a:xfrm rot="-3600000">
              <a:off x="2639" y="3656"/>
              <a:ext cx="45" cy="0"/>
            </a:xfrm>
            <a:prstGeom prst="line">
              <a:avLst/>
            </a:prstGeom>
            <a:noFill/>
            <a:ln w="38100">
              <a:solidFill>
                <a:srgbClr val="FF3300"/>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6" name="Line 46"/>
            <p:cNvSpPr>
              <a:spLocks noChangeShapeType="1"/>
            </p:cNvSpPr>
            <p:nvPr/>
          </p:nvSpPr>
          <p:spPr bwMode="auto">
            <a:xfrm rot="5400000">
              <a:off x="2858" y="498"/>
              <a:ext cx="45" cy="0"/>
            </a:xfrm>
            <a:prstGeom prst="line">
              <a:avLst/>
            </a:prstGeom>
            <a:noFill/>
            <a:ln w="38100">
              <a:solidFill>
                <a:srgbClr val="FF3300"/>
              </a:solidFill>
              <a:round/>
              <a:headEnd type="stealth"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7" name="Line 47"/>
            <p:cNvSpPr>
              <a:spLocks noChangeShapeType="1"/>
            </p:cNvSpPr>
            <p:nvPr/>
          </p:nvSpPr>
          <p:spPr bwMode="auto">
            <a:xfrm rot="5400000">
              <a:off x="2857" y="3836"/>
              <a:ext cx="45" cy="0"/>
            </a:xfrm>
            <a:prstGeom prst="line">
              <a:avLst/>
            </a:prstGeom>
            <a:noFill/>
            <a:ln w="38100">
              <a:solidFill>
                <a:srgbClr val="FF3300"/>
              </a:solidFill>
              <a:round/>
              <a:headEnd type="stealth" w="sm" len="lg"/>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3" name="Oval 48" descr="Light upward diagonal"/>
          <p:cNvSpPr>
            <a:spLocks noChangeArrowheads="1"/>
          </p:cNvSpPr>
          <p:nvPr/>
        </p:nvSpPr>
        <p:spPr bwMode="auto">
          <a:xfrm>
            <a:off x="3825442" y="3287713"/>
            <a:ext cx="311150" cy="311150"/>
          </a:xfrm>
          <a:prstGeom prst="ellipse">
            <a:avLst/>
          </a:prstGeom>
          <a:pattFill prst="ltUpDiag">
            <a:fgClr>
              <a:schemeClr val="tx1"/>
            </a:fgClr>
            <a:bgClr>
              <a:schemeClr val="bg2"/>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800">
              <a:solidFill>
                <a:schemeClr val="tx1"/>
              </a:solidFill>
              <a:latin typeface="Arial" pitchFamily="34" charset="0"/>
            </a:endParaRPr>
          </a:p>
        </p:txBody>
      </p:sp>
      <p:grpSp>
        <p:nvGrpSpPr>
          <p:cNvPr id="15364" name="Group 49"/>
          <p:cNvGrpSpPr>
            <a:grpSpLocks/>
          </p:cNvGrpSpPr>
          <p:nvPr/>
        </p:nvGrpSpPr>
        <p:grpSpPr bwMode="auto">
          <a:xfrm>
            <a:off x="3246005" y="723900"/>
            <a:ext cx="1390650" cy="1855788"/>
            <a:chOff x="2426" y="443"/>
            <a:chExt cx="876" cy="1169"/>
          </a:xfrm>
        </p:grpSpPr>
        <p:sp>
          <p:nvSpPr>
            <p:cNvPr id="15410" name="Arc 50"/>
            <p:cNvSpPr>
              <a:spLocks/>
            </p:cNvSpPr>
            <p:nvPr/>
          </p:nvSpPr>
          <p:spPr bwMode="auto">
            <a:xfrm>
              <a:off x="2490" y="1091"/>
              <a:ext cx="748" cy="262"/>
            </a:xfrm>
            <a:custGeom>
              <a:avLst/>
              <a:gdLst>
                <a:gd name="T0" fmla="*/ 0 w 29101"/>
                <a:gd name="T1" fmla="*/ 0 h 21600"/>
                <a:gd name="T2" fmla="*/ 0 w 29101"/>
                <a:gd name="T3" fmla="*/ 0 h 21600"/>
                <a:gd name="T4" fmla="*/ 0 w 29101"/>
                <a:gd name="T5" fmla="*/ 0 h 21600"/>
                <a:gd name="T6" fmla="*/ 0 60000 65536"/>
                <a:gd name="T7" fmla="*/ 0 60000 65536"/>
                <a:gd name="T8" fmla="*/ 0 60000 65536"/>
              </a:gdLst>
              <a:ahLst/>
              <a:cxnLst>
                <a:cxn ang="T6">
                  <a:pos x="T0" y="T1"/>
                </a:cxn>
                <a:cxn ang="T7">
                  <a:pos x="T2" y="T3"/>
                </a:cxn>
                <a:cxn ang="T8">
                  <a:pos x="T4" y="T5"/>
                </a:cxn>
              </a:cxnLst>
              <a:rect l="0" t="0" r="r" b="b"/>
              <a:pathLst>
                <a:path w="29101" h="21600" fill="none" extrusionOk="0">
                  <a:moveTo>
                    <a:pt x="0" y="5658"/>
                  </a:moveTo>
                  <a:cubicBezTo>
                    <a:pt x="3981" y="2018"/>
                    <a:pt x="9180" y="-1"/>
                    <a:pt x="14575" y="0"/>
                  </a:cubicBezTo>
                  <a:cubicBezTo>
                    <a:pt x="19946" y="0"/>
                    <a:pt x="25125" y="2001"/>
                    <a:pt x="29101" y="5613"/>
                  </a:cubicBezTo>
                </a:path>
                <a:path w="29101" h="21600" stroke="0" extrusionOk="0">
                  <a:moveTo>
                    <a:pt x="0" y="5658"/>
                  </a:moveTo>
                  <a:cubicBezTo>
                    <a:pt x="3981" y="2018"/>
                    <a:pt x="9180" y="-1"/>
                    <a:pt x="14575" y="0"/>
                  </a:cubicBezTo>
                  <a:cubicBezTo>
                    <a:pt x="19946" y="0"/>
                    <a:pt x="25125" y="2001"/>
                    <a:pt x="29101" y="5613"/>
                  </a:cubicBezTo>
                  <a:lnTo>
                    <a:pt x="14575" y="21600"/>
                  </a:lnTo>
                  <a:lnTo>
                    <a:pt x="0" y="5658"/>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11" name="Arc 51"/>
            <p:cNvSpPr>
              <a:spLocks/>
            </p:cNvSpPr>
            <p:nvPr/>
          </p:nvSpPr>
          <p:spPr bwMode="auto">
            <a:xfrm>
              <a:off x="2503" y="1166"/>
              <a:ext cx="718" cy="263"/>
            </a:xfrm>
            <a:custGeom>
              <a:avLst/>
              <a:gdLst>
                <a:gd name="T0" fmla="*/ 0 w 27911"/>
                <a:gd name="T1" fmla="*/ 0 h 21600"/>
                <a:gd name="T2" fmla="*/ 0 w 27911"/>
                <a:gd name="T3" fmla="*/ 0 h 21600"/>
                <a:gd name="T4" fmla="*/ 0 w 27911"/>
                <a:gd name="T5" fmla="*/ 0 h 21600"/>
                <a:gd name="T6" fmla="*/ 0 60000 65536"/>
                <a:gd name="T7" fmla="*/ 0 60000 65536"/>
                <a:gd name="T8" fmla="*/ 0 60000 65536"/>
              </a:gdLst>
              <a:ahLst/>
              <a:cxnLst>
                <a:cxn ang="T6">
                  <a:pos x="T0" y="T1"/>
                </a:cxn>
                <a:cxn ang="T7">
                  <a:pos x="T2" y="T3"/>
                </a:cxn>
                <a:cxn ang="T8">
                  <a:pos x="T4" y="T5"/>
                </a:cxn>
              </a:cxnLst>
              <a:rect l="0" t="0" r="r" b="b"/>
              <a:pathLst>
                <a:path w="27911" h="21600" fill="none" extrusionOk="0">
                  <a:moveTo>
                    <a:pt x="-1" y="5113"/>
                  </a:moveTo>
                  <a:cubicBezTo>
                    <a:pt x="3900" y="1812"/>
                    <a:pt x="8845" y="-1"/>
                    <a:pt x="13956" y="0"/>
                  </a:cubicBezTo>
                  <a:cubicBezTo>
                    <a:pt x="19066" y="0"/>
                    <a:pt x="24010" y="1811"/>
                    <a:pt x="27910" y="5113"/>
                  </a:cubicBezTo>
                </a:path>
                <a:path w="27911" h="21600" stroke="0" extrusionOk="0">
                  <a:moveTo>
                    <a:pt x="-1" y="5113"/>
                  </a:moveTo>
                  <a:cubicBezTo>
                    <a:pt x="3900" y="1812"/>
                    <a:pt x="8845" y="-1"/>
                    <a:pt x="13956" y="0"/>
                  </a:cubicBezTo>
                  <a:cubicBezTo>
                    <a:pt x="19066" y="0"/>
                    <a:pt x="24010" y="1811"/>
                    <a:pt x="27910" y="5113"/>
                  </a:cubicBezTo>
                  <a:lnTo>
                    <a:pt x="13956" y="21600"/>
                  </a:lnTo>
                  <a:lnTo>
                    <a:pt x="-1" y="5113"/>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12" name="Arc 52"/>
            <p:cNvSpPr>
              <a:spLocks/>
            </p:cNvSpPr>
            <p:nvPr/>
          </p:nvSpPr>
          <p:spPr bwMode="auto">
            <a:xfrm>
              <a:off x="2519" y="1240"/>
              <a:ext cx="689" cy="263"/>
            </a:xfrm>
            <a:custGeom>
              <a:avLst/>
              <a:gdLst>
                <a:gd name="T0" fmla="*/ 0 w 26787"/>
                <a:gd name="T1" fmla="*/ 0 h 21600"/>
                <a:gd name="T2" fmla="*/ 0 w 26787"/>
                <a:gd name="T3" fmla="*/ 0 h 21600"/>
                <a:gd name="T4" fmla="*/ 0 w 26787"/>
                <a:gd name="T5" fmla="*/ 0 h 21600"/>
                <a:gd name="T6" fmla="*/ 0 60000 65536"/>
                <a:gd name="T7" fmla="*/ 0 60000 65536"/>
                <a:gd name="T8" fmla="*/ 0 60000 65536"/>
              </a:gdLst>
              <a:ahLst/>
              <a:cxnLst>
                <a:cxn ang="T6">
                  <a:pos x="T0" y="T1"/>
                </a:cxn>
                <a:cxn ang="T7">
                  <a:pos x="T2" y="T3"/>
                </a:cxn>
                <a:cxn ang="T8">
                  <a:pos x="T4" y="T5"/>
                </a:cxn>
              </a:cxnLst>
              <a:rect l="0" t="0" r="r" b="b"/>
              <a:pathLst>
                <a:path w="26787" h="21600" fill="none" extrusionOk="0">
                  <a:moveTo>
                    <a:pt x="-1" y="4739"/>
                  </a:moveTo>
                  <a:cubicBezTo>
                    <a:pt x="3830" y="1671"/>
                    <a:pt x="8592" y="-1"/>
                    <a:pt x="13501" y="0"/>
                  </a:cubicBezTo>
                  <a:cubicBezTo>
                    <a:pt x="18315" y="0"/>
                    <a:pt x="22991" y="1608"/>
                    <a:pt x="26786" y="4569"/>
                  </a:cubicBezTo>
                </a:path>
                <a:path w="26787" h="21600" stroke="0" extrusionOk="0">
                  <a:moveTo>
                    <a:pt x="-1" y="4739"/>
                  </a:moveTo>
                  <a:cubicBezTo>
                    <a:pt x="3830" y="1671"/>
                    <a:pt x="8592" y="-1"/>
                    <a:pt x="13501" y="0"/>
                  </a:cubicBezTo>
                  <a:cubicBezTo>
                    <a:pt x="18315" y="0"/>
                    <a:pt x="22991" y="1608"/>
                    <a:pt x="26786" y="4569"/>
                  </a:cubicBezTo>
                  <a:lnTo>
                    <a:pt x="13501" y="21600"/>
                  </a:lnTo>
                  <a:lnTo>
                    <a:pt x="-1" y="4739"/>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13" name="Arc 53"/>
            <p:cNvSpPr>
              <a:spLocks/>
            </p:cNvSpPr>
            <p:nvPr/>
          </p:nvSpPr>
          <p:spPr bwMode="auto">
            <a:xfrm>
              <a:off x="2529" y="1312"/>
              <a:ext cx="659" cy="263"/>
            </a:xfrm>
            <a:custGeom>
              <a:avLst/>
              <a:gdLst>
                <a:gd name="T0" fmla="*/ 0 w 25655"/>
                <a:gd name="T1" fmla="*/ 0 h 21600"/>
                <a:gd name="T2" fmla="*/ 0 w 25655"/>
                <a:gd name="T3" fmla="*/ 0 h 21600"/>
                <a:gd name="T4" fmla="*/ 0 w 25655"/>
                <a:gd name="T5" fmla="*/ 0 h 21600"/>
                <a:gd name="T6" fmla="*/ 0 60000 65536"/>
                <a:gd name="T7" fmla="*/ 0 60000 65536"/>
                <a:gd name="T8" fmla="*/ 0 60000 65536"/>
              </a:gdLst>
              <a:ahLst/>
              <a:cxnLst>
                <a:cxn ang="T6">
                  <a:pos x="T0" y="T1"/>
                </a:cxn>
                <a:cxn ang="T7">
                  <a:pos x="T2" y="T3"/>
                </a:cxn>
                <a:cxn ang="T8">
                  <a:pos x="T4" y="T5"/>
                </a:cxn>
              </a:cxnLst>
              <a:rect l="0" t="0" r="r" b="b"/>
              <a:pathLst>
                <a:path w="25655" h="21600" fill="none" extrusionOk="0">
                  <a:moveTo>
                    <a:pt x="0" y="4318"/>
                  </a:moveTo>
                  <a:cubicBezTo>
                    <a:pt x="3738" y="1515"/>
                    <a:pt x="8285" y="-1"/>
                    <a:pt x="12958" y="0"/>
                  </a:cubicBezTo>
                  <a:cubicBezTo>
                    <a:pt x="17519" y="0"/>
                    <a:pt x="21964" y="1444"/>
                    <a:pt x="25655" y="4125"/>
                  </a:cubicBezTo>
                </a:path>
                <a:path w="25655" h="21600" stroke="0" extrusionOk="0">
                  <a:moveTo>
                    <a:pt x="0" y="4318"/>
                  </a:moveTo>
                  <a:cubicBezTo>
                    <a:pt x="3738" y="1515"/>
                    <a:pt x="8285" y="-1"/>
                    <a:pt x="12958" y="0"/>
                  </a:cubicBezTo>
                  <a:cubicBezTo>
                    <a:pt x="17519" y="0"/>
                    <a:pt x="21964" y="1444"/>
                    <a:pt x="25655" y="4125"/>
                  </a:cubicBezTo>
                  <a:lnTo>
                    <a:pt x="12958" y="21600"/>
                  </a:lnTo>
                  <a:lnTo>
                    <a:pt x="0" y="4318"/>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14" name="Arc 54"/>
            <p:cNvSpPr>
              <a:spLocks/>
            </p:cNvSpPr>
            <p:nvPr/>
          </p:nvSpPr>
          <p:spPr bwMode="auto">
            <a:xfrm>
              <a:off x="2491" y="1130"/>
              <a:ext cx="737" cy="263"/>
            </a:xfrm>
            <a:custGeom>
              <a:avLst/>
              <a:gdLst>
                <a:gd name="T0" fmla="*/ 0 w 28646"/>
                <a:gd name="T1" fmla="*/ 0 h 21600"/>
                <a:gd name="T2" fmla="*/ 0 w 28646"/>
                <a:gd name="T3" fmla="*/ 0 h 21600"/>
                <a:gd name="T4" fmla="*/ 0 w 28646"/>
                <a:gd name="T5" fmla="*/ 0 h 21600"/>
                <a:gd name="T6" fmla="*/ 0 60000 65536"/>
                <a:gd name="T7" fmla="*/ 0 60000 65536"/>
                <a:gd name="T8" fmla="*/ 0 60000 65536"/>
              </a:gdLst>
              <a:ahLst/>
              <a:cxnLst>
                <a:cxn ang="T6">
                  <a:pos x="T0" y="T1"/>
                </a:cxn>
                <a:cxn ang="T7">
                  <a:pos x="T2" y="T3"/>
                </a:cxn>
                <a:cxn ang="T8">
                  <a:pos x="T4" y="T5"/>
                </a:cxn>
              </a:cxnLst>
              <a:rect l="0" t="0" r="r" b="b"/>
              <a:pathLst>
                <a:path w="28646" h="21600" fill="none" extrusionOk="0">
                  <a:moveTo>
                    <a:pt x="0" y="5592"/>
                  </a:moveTo>
                  <a:cubicBezTo>
                    <a:pt x="3972" y="1993"/>
                    <a:pt x="9141" y="-1"/>
                    <a:pt x="14502" y="0"/>
                  </a:cubicBezTo>
                  <a:cubicBezTo>
                    <a:pt x="19697" y="0"/>
                    <a:pt x="24719" y="1872"/>
                    <a:pt x="28646" y="5274"/>
                  </a:cubicBezTo>
                </a:path>
                <a:path w="28646" h="21600" stroke="0" extrusionOk="0">
                  <a:moveTo>
                    <a:pt x="0" y="5592"/>
                  </a:moveTo>
                  <a:cubicBezTo>
                    <a:pt x="3972" y="1993"/>
                    <a:pt x="9141" y="-1"/>
                    <a:pt x="14502" y="0"/>
                  </a:cubicBezTo>
                  <a:cubicBezTo>
                    <a:pt x="19697" y="0"/>
                    <a:pt x="24719" y="1872"/>
                    <a:pt x="28646" y="5274"/>
                  </a:cubicBezTo>
                  <a:lnTo>
                    <a:pt x="14502" y="21600"/>
                  </a:lnTo>
                  <a:lnTo>
                    <a:pt x="0" y="5592"/>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15" name="Arc 55"/>
            <p:cNvSpPr>
              <a:spLocks/>
            </p:cNvSpPr>
            <p:nvPr/>
          </p:nvSpPr>
          <p:spPr bwMode="auto">
            <a:xfrm>
              <a:off x="2512" y="1202"/>
              <a:ext cx="702" cy="263"/>
            </a:xfrm>
            <a:custGeom>
              <a:avLst/>
              <a:gdLst>
                <a:gd name="T0" fmla="*/ 0 w 27301"/>
                <a:gd name="T1" fmla="*/ 0 h 21600"/>
                <a:gd name="T2" fmla="*/ 0 w 27301"/>
                <a:gd name="T3" fmla="*/ 0 h 21600"/>
                <a:gd name="T4" fmla="*/ 0 w 27301"/>
                <a:gd name="T5" fmla="*/ 0 h 21600"/>
                <a:gd name="T6" fmla="*/ 0 60000 65536"/>
                <a:gd name="T7" fmla="*/ 0 60000 65536"/>
                <a:gd name="T8" fmla="*/ 0 60000 65536"/>
              </a:gdLst>
              <a:ahLst/>
              <a:cxnLst>
                <a:cxn ang="T6">
                  <a:pos x="T0" y="T1"/>
                </a:cxn>
                <a:cxn ang="T7">
                  <a:pos x="T2" y="T3"/>
                </a:cxn>
                <a:cxn ang="T8">
                  <a:pos x="T4" y="T5"/>
                </a:cxn>
              </a:cxnLst>
              <a:rect l="0" t="0" r="r" b="b"/>
              <a:pathLst>
                <a:path w="27301" h="21600" fill="none" extrusionOk="0">
                  <a:moveTo>
                    <a:pt x="0" y="4833"/>
                  </a:moveTo>
                  <a:cubicBezTo>
                    <a:pt x="3850" y="1706"/>
                    <a:pt x="8658" y="-1"/>
                    <a:pt x="13618" y="0"/>
                  </a:cubicBezTo>
                  <a:cubicBezTo>
                    <a:pt x="18606" y="0"/>
                    <a:pt x="23441" y="1726"/>
                    <a:pt x="27301" y="4886"/>
                  </a:cubicBezTo>
                </a:path>
                <a:path w="27301" h="21600" stroke="0" extrusionOk="0">
                  <a:moveTo>
                    <a:pt x="0" y="4833"/>
                  </a:moveTo>
                  <a:cubicBezTo>
                    <a:pt x="3850" y="1706"/>
                    <a:pt x="8658" y="-1"/>
                    <a:pt x="13618" y="0"/>
                  </a:cubicBezTo>
                  <a:cubicBezTo>
                    <a:pt x="18606" y="0"/>
                    <a:pt x="23441" y="1726"/>
                    <a:pt x="27301" y="4886"/>
                  </a:cubicBezTo>
                  <a:lnTo>
                    <a:pt x="13618" y="21600"/>
                  </a:lnTo>
                  <a:lnTo>
                    <a:pt x="0" y="4833"/>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16" name="Arc 56"/>
            <p:cNvSpPr>
              <a:spLocks/>
            </p:cNvSpPr>
            <p:nvPr/>
          </p:nvSpPr>
          <p:spPr bwMode="auto">
            <a:xfrm>
              <a:off x="2524" y="1275"/>
              <a:ext cx="680" cy="263"/>
            </a:xfrm>
            <a:custGeom>
              <a:avLst/>
              <a:gdLst>
                <a:gd name="T0" fmla="*/ 0 w 26440"/>
                <a:gd name="T1" fmla="*/ 0 h 21600"/>
                <a:gd name="T2" fmla="*/ 0 w 26440"/>
                <a:gd name="T3" fmla="*/ 0 h 21600"/>
                <a:gd name="T4" fmla="*/ 0 w 26440"/>
                <a:gd name="T5" fmla="*/ 0 h 21600"/>
                <a:gd name="T6" fmla="*/ 0 60000 65536"/>
                <a:gd name="T7" fmla="*/ 0 60000 65536"/>
                <a:gd name="T8" fmla="*/ 0 60000 65536"/>
              </a:gdLst>
              <a:ahLst/>
              <a:cxnLst>
                <a:cxn ang="T6">
                  <a:pos x="T0" y="T1"/>
                </a:cxn>
                <a:cxn ang="T7">
                  <a:pos x="T2" y="T3"/>
                </a:cxn>
                <a:cxn ang="T8">
                  <a:pos x="T4" y="T5"/>
                </a:cxn>
              </a:cxnLst>
              <a:rect l="0" t="0" r="r" b="b"/>
              <a:pathLst>
                <a:path w="26440" h="21600" fill="none" extrusionOk="0">
                  <a:moveTo>
                    <a:pt x="-1" y="4529"/>
                  </a:moveTo>
                  <a:cubicBezTo>
                    <a:pt x="3786" y="1593"/>
                    <a:pt x="8442" y="-1"/>
                    <a:pt x="13235" y="0"/>
                  </a:cubicBezTo>
                  <a:cubicBezTo>
                    <a:pt x="18014" y="0"/>
                    <a:pt x="22658" y="1584"/>
                    <a:pt x="26440" y="4506"/>
                  </a:cubicBezTo>
                </a:path>
                <a:path w="26440" h="21600" stroke="0" extrusionOk="0">
                  <a:moveTo>
                    <a:pt x="-1" y="4529"/>
                  </a:moveTo>
                  <a:cubicBezTo>
                    <a:pt x="3786" y="1593"/>
                    <a:pt x="8442" y="-1"/>
                    <a:pt x="13235" y="0"/>
                  </a:cubicBezTo>
                  <a:cubicBezTo>
                    <a:pt x="18014" y="0"/>
                    <a:pt x="22658" y="1584"/>
                    <a:pt x="26440" y="4506"/>
                  </a:cubicBezTo>
                  <a:lnTo>
                    <a:pt x="13235" y="21600"/>
                  </a:lnTo>
                  <a:lnTo>
                    <a:pt x="-1" y="4529"/>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17" name="Arc 57"/>
            <p:cNvSpPr>
              <a:spLocks/>
            </p:cNvSpPr>
            <p:nvPr/>
          </p:nvSpPr>
          <p:spPr bwMode="auto">
            <a:xfrm>
              <a:off x="2535" y="1349"/>
              <a:ext cx="648" cy="263"/>
            </a:xfrm>
            <a:custGeom>
              <a:avLst/>
              <a:gdLst>
                <a:gd name="T0" fmla="*/ 0 w 25256"/>
                <a:gd name="T1" fmla="*/ 0 h 21600"/>
                <a:gd name="T2" fmla="*/ 0 w 25256"/>
                <a:gd name="T3" fmla="*/ 0 h 21600"/>
                <a:gd name="T4" fmla="*/ 0 w 25256"/>
                <a:gd name="T5" fmla="*/ 0 h 21600"/>
                <a:gd name="T6" fmla="*/ 0 60000 65536"/>
                <a:gd name="T7" fmla="*/ 0 60000 65536"/>
                <a:gd name="T8" fmla="*/ 0 60000 65536"/>
              </a:gdLst>
              <a:ahLst/>
              <a:cxnLst>
                <a:cxn ang="T6">
                  <a:pos x="T0" y="T1"/>
                </a:cxn>
                <a:cxn ang="T7">
                  <a:pos x="T2" y="T3"/>
                </a:cxn>
                <a:cxn ang="T8">
                  <a:pos x="T4" y="T5"/>
                </a:cxn>
              </a:cxnLst>
              <a:rect l="0" t="0" r="r" b="b"/>
              <a:pathLst>
                <a:path w="25256" h="21600" fill="none" extrusionOk="0">
                  <a:moveTo>
                    <a:pt x="0" y="4147"/>
                  </a:moveTo>
                  <a:cubicBezTo>
                    <a:pt x="3696" y="1452"/>
                    <a:pt x="8152" y="-1"/>
                    <a:pt x="12727" y="0"/>
                  </a:cubicBezTo>
                  <a:cubicBezTo>
                    <a:pt x="17218" y="0"/>
                    <a:pt x="21597" y="1399"/>
                    <a:pt x="25256" y="4004"/>
                  </a:cubicBezTo>
                </a:path>
                <a:path w="25256" h="21600" stroke="0" extrusionOk="0">
                  <a:moveTo>
                    <a:pt x="0" y="4147"/>
                  </a:moveTo>
                  <a:cubicBezTo>
                    <a:pt x="3696" y="1452"/>
                    <a:pt x="8152" y="-1"/>
                    <a:pt x="12727" y="0"/>
                  </a:cubicBezTo>
                  <a:cubicBezTo>
                    <a:pt x="17218" y="0"/>
                    <a:pt x="21597" y="1399"/>
                    <a:pt x="25256" y="4004"/>
                  </a:cubicBezTo>
                  <a:lnTo>
                    <a:pt x="12727" y="21600"/>
                  </a:lnTo>
                  <a:lnTo>
                    <a:pt x="0" y="4147"/>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18" name="Line 58"/>
            <p:cNvSpPr>
              <a:spLocks noChangeShapeType="1"/>
            </p:cNvSpPr>
            <p:nvPr/>
          </p:nvSpPr>
          <p:spPr bwMode="auto">
            <a:xfrm rot="840000">
              <a:off x="3302" y="443"/>
              <a:ext cx="0" cy="981"/>
            </a:xfrm>
            <a:prstGeom prst="line">
              <a:avLst/>
            </a:prstGeom>
            <a:noFill/>
            <a:ln w="3810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9" name="Line 59"/>
            <p:cNvSpPr>
              <a:spLocks noChangeShapeType="1"/>
            </p:cNvSpPr>
            <p:nvPr/>
          </p:nvSpPr>
          <p:spPr bwMode="auto">
            <a:xfrm rot="-840000">
              <a:off x="2426" y="443"/>
              <a:ext cx="0" cy="981"/>
            </a:xfrm>
            <a:prstGeom prst="line">
              <a:avLst/>
            </a:prstGeom>
            <a:noFill/>
            <a:ln w="3810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365" name="Group 60"/>
          <p:cNvGrpSpPr>
            <a:grpSpLocks/>
          </p:cNvGrpSpPr>
          <p:nvPr/>
        </p:nvGrpSpPr>
        <p:grpSpPr bwMode="auto">
          <a:xfrm rot="7200000">
            <a:off x="4797786" y="3415506"/>
            <a:ext cx="1390650" cy="1855788"/>
            <a:chOff x="2426" y="443"/>
            <a:chExt cx="876" cy="1169"/>
          </a:xfrm>
        </p:grpSpPr>
        <p:sp>
          <p:nvSpPr>
            <p:cNvPr id="15400" name="Arc 61"/>
            <p:cNvSpPr>
              <a:spLocks/>
            </p:cNvSpPr>
            <p:nvPr/>
          </p:nvSpPr>
          <p:spPr bwMode="auto">
            <a:xfrm>
              <a:off x="2490" y="1091"/>
              <a:ext cx="748" cy="262"/>
            </a:xfrm>
            <a:custGeom>
              <a:avLst/>
              <a:gdLst>
                <a:gd name="T0" fmla="*/ 0 w 29101"/>
                <a:gd name="T1" fmla="*/ 0 h 21600"/>
                <a:gd name="T2" fmla="*/ 0 w 29101"/>
                <a:gd name="T3" fmla="*/ 0 h 21600"/>
                <a:gd name="T4" fmla="*/ 0 w 29101"/>
                <a:gd name="T5" fmla="*/ 0 h 21600"/>
                <a:gd name="T6" fmla="*/ 0 60000 65536"/>
                <a:gd name="T7" fmla="*/ 0 60000 65536"/>
                <a:gd name="T8" fmla="*/ 0 60000 65536"/>
              </a:gdLst>
              <a:ahLst/>
              <a:cxnLst>
                <a:cxn ang="T6">
                  <a:pos x="T0" y="T1"/>
                </a:cxn>
                <a:cxn ang="T7">
                  <a:pos x="T2" y="T3"/>
                </a:cxn>
                <a:cxn ang="T8">
                  <a:pos x="T4" y="T5"/>
                </a:cxn>
              </a:cxnLst>
              <a:rect l="0" t="0" r="r" b="b"/>
              <a:pathLst>
                <a:path w="29101" h="21600" fill="none" extrusionOk="0">
                  <a:moveTo>
                    <a:pt x="0" y="5658"/>
                  </a:moveTo>
                  <a:cubicBezTo>
                    <a:pt x="3981" y="2018"/>
                    <a:pt x="9180" y="-1"/>
                    <a:pt x="14575" y="0"/>
                  </a:cubicBezTo>
                  <a:cubicBezTo>
                    <a:pt x="19946" y="0"/>
                    <a:pt x="25125" y="2001"/>
                    <a:pt x="29101" y="5613"/>
                  </a:cubicBezTo>
                </a:path>
                <a:path w="29101" h="21600" stroke="0" extrusionOk="0">
                  <a:moveTo>
                    <a:pt x="0" y="5658"/>
                  </a:moveTo>
                  <a:cubicBezTo>
                    <a:pt x="3981" y="2018"/>
                    <a:pt x="9180" y="-1"/>
                    <a:pt x="14575" y="0"/>
                  </a:cubicBezTo>
                  <a:cubicBezTo>
                    <a:pt x="19946" y="0"/>
                    <a:pt x="25125" y="2001"/>
                    <a:pt x="29101" y="5613"/>
                  </a:cubicBezTo>
                  <a:lnTo>
                    <a:pt x="14575" y="21600"/>
                  </a:lnTo>
                  <a:lnTo>
                    <a:pt x="0" y="5658"/>
                  </a:lnTo>
                  <a:close/>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01" name="Arc 62"/>
            <p:cNvSpPr>
              <a:spLocks/>
            </p:cNvSpPr>
            <p:nvPr/>
          </p:nvSpPr>
          <p:spPr bwMode="auto">
            <a:xfrm>
              <a:off x="2503" y="1166"/>
              <a:ext cx="718" cy="263"/>
            </a:xfrm>
            <a:custGeom>
              <a:avLst/>
              <a:gdLst>
                <a:gd name="T0" fmla="*/ 0 w 27911"/>
                <a:gd name="T1" fmla="*/ 0 h 21600"/>
                <a:gd name="T2" fmla="*/ 0 w 27911"/>
                <a:gd name="T3" fmla="*/ 0 h 21600"/>
                <a:gd name="T4" fmla="*/ 0 w 27911"/>
                <a:gd name="T5" fmla="*/ 0 h 21600"/>
                <a:gd name="T6" fmla="*/ 0 60000 65536"/>
                <a:gd name="T7" fmla="*/ 0 60000 65536"/>
                <a:gd name="T8" fmla="*/ 0 60000 65536"/>
              </a:gdLst>
              <a:ahLst/>
              <a:cxnLst>
                <a:cxn ang="T6">
                  <a:pos x="T0" y="T1"/>
                </a:cxn>
                <a:cxn ang="T7">
                  <a:pos x="T2" y="T3"/>
                </a:cxn>
                <a:cxn ang="T8">
                  <a:pos x="T4" y="T5"/>
                </a:cxn>
              </a:cxnLst>
              <a:rect l="0" t="0" r="r" b="b"/>
              <a:pathLst>
                <a:path w="27911" h="21600" fill="none" extrusionOk="0">
                  <a:moveTo>
                    <a:pt x="-1" y="5113"/>
                  </a:moveTo>
                  <a:cubicBezTo>
                    <a:pt x="3900" y="1812"/>
                    <a:pt x="8845" y="-1"/>
                    <a:pt x="13956" y="0"/>
                  </a:cubicBezTo>
                  <a:cubicBezTo>
                    <a:pt x="19066" y="0"/>
                    <a:pt x="24010" y="1811"/>
                    <a:pt x="27910" y="5113"/>
                  </a:cubicBezTo>
                </a:path>
                <a:path w="27911" h="21600" stroke="0" extrusionOk="0">
                  <a:moveTo>
                    <a:pt x="-1" y="5113"/>
                  </a:moveTo>
                  <a:cubicBezTo>
                    <a:pt x="3900" y="1812"/>
                    <a:pt x="8845" y="-1"/>
                    <a:pt x="13956" y="0"/>
                  </a:cubicBezTo>
                  <a:cubicBezTo>
                    <a:pt x="19066" y="0"/>
                    <a:pt x="24010" y="1811"/>
                    <a:pt x="27910" y="5113"/>
                  </a:cubicBezTo>
                  <a:lnTo>
                    <a:pt x="13956" y="21600"/>
                  </a:lnTo>
                  <a:lnTo>
                    <a:pt x="-1" y="5113"/>
                  </a:lnTo>
                  <a:close/>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02" name="Arc 63"/>
            <p:cNvSpPr>
              <a:spLocks/>
            </p:cNvSpPr>
            <p:nvPr/>
          </p:nvSpPr>
          <p:spPr bwMode="auto">
            <a:xfrm>
              <a:off x="2519" y="1240"/>
              <a:ext cx="689" cy="263"/>
            </a:xfrm>
            <a:custGeom>
              <a:avLst/>
              <a:gdLst>
                <a:gd name="T0" fmla="*/ 0 w 26787"/>
                <a:gd name="T1" fmla="*/ 0 h 21600"/>
                <a:gd name="T2" fmla="*/ 0 w 26787"/>
                <a:gd name="T3" fmla="*/ 0 h 21600"/>
                <a:gd name="T4" fmla="*/ 0 w 26787"/>
                <a:gd name="T5" fmla="*/ 0 h 21600"/>
                <a:gd name="T6" fmla="*/ 0 60000 65536"/>
                <a:gd name="T7" fmla="*/ 0 60000 65536"/>
                <a:gd name="T8" fmla="*/ 0 60000 65536"/>
              </a:gdLst>
              <a:ahLst/>
              <a:cxnLst>
                <a:cxn ang="T6">
                  <a:pos x="T0" y="T1"/>
                </a:cxn>
                <a:cxn ang="T7">
                  <a:pos x="T2" y="T3"/>
                </a:cxn>
                <a:cxn ang="T8">
                  <a:pos x="T4" y="T5"/>
                </a:cxn>
              </a:cxnLst>
              <a:rect l="0" t="0" r="r" b="b"/>
              <a:pathLst>
                <a:path w="26787" h="21600" fill="none" extrusionOk="0">
                  <a:moveTo>
                    <a:pt x="-1" y="4739"/>
                  </a:moveTo>
                  <a:cubicBezTo>
                    <a:pt x="3830" y="1671"/>
                    <a:pt x="8592" y="-1"/>
                    <a:pt x="13501" y="0"/>
                  </a:cubicBezTo>
                  <a:cubicBezTo>
                    <a:pt x="18315" y="0"/>
                    <a:pt x="22991" y="1608"/>
                    <a:pt x="26786" y="4569"/>
                  </a:cubicBezTo>
                </a:path>
                <a:path w="26787" h="21600" stroke="0" extrusionOk="0">
                  <a:moveTo>
                    <a:pt x="-1" y="4739"/>
                  </a:moveTo>
                  <a:cubicBezTo>
                    <a:pt x="3830" y="1671"/>
                    <a:pt x="8592" y="-1"/>
                    <a:pt x="13501" y="0"/>
                  </a:cubicBezTo>
                  <a:cubicBezTo>
                    <a:pt x="18315" y="0"/>
                    <a:pt x="22991" y="1608"/>
                    <a:pt x="26786" y="4569"/>
                  </a:cubicBezTo>
                  <a:lnTo>
                    <a:pt x="13501" y="21600"/>
                  </a:lnTo>
                  <a:lnTo>
                    <a:pt x="-1" y="4739"/>
                  </a:lnTo>
                  <a:close/>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03" name="Arc 64"/>
            <p:cNvSpPr>
              <a:spLocks/>
            </p:cNvSpPr>
            <p:nvPr/>
          </p:nvSpPr>
          <p:spPr bwMode="auto">
            <a:xfrm>
              <a:off x="2529" y="1312"/>
              <a:ext cx="659" cy="263"/>
            </a:xfrm>
            <a:custGeom>
              <a:avLst/>
              <a:gdLst>
                <a:gd name="T0" fmla="*/ 0 w 25655"/>
                <a:gd name="T1" fmla="*/ 0 h 21600"/>
                <a:gd name="T2" fmla="*/ 0 w 25655"/>
                <a:gd name="T3" fmla="*/ 0 h 21600"/>
                <a:gd name="T4" fmla="*/ 0 w 25655"/>
                <a:gd name="T5" fmla="*/ 0 h 21600"/>
                <a:gd name="T6" fmla="*/ 0 60000 65536"/>
                <a:gd name="T7" fmla="*/ 0 60000 65536"/>
                <a:gd name="T8" fmla="*/ 0 60000 65536"/>
              </a:gdLst>
              <a:ahLst/>
              <a:cxnLst>
                <a:cxn ang="T6">
                  <a:pos x="T0" y="T1"/>
                </a:cxn>
                <a:cxn ang="T7">
                  <a:pos x="T2" y="T3"/>
                </a:cxn>
                <a:cxn ang="T8">
                  <a:pos x="T4" y="T5"/>
                </a:cxn>
              </a:cxnLst>
              <a:rect l="0" t="0" r="r" b="b"/>
              <a:pathLst>
                <a:path w="25655" h="21600" fill="none" extrusionOk="0">
                  <a:moveTo>
                    <a:pt x="0" y="4318"/>
                  </a:moveTo>
                  <a:cubicBezTo>
                    <a:pt x="3738" y="1515"/>
                    <a:pt x="8285" y="-1"/>
                    <a:pt x="12958" y="0"/>
                  </a:cubicBezTo>
                  <a:cubicBezTo>
                    <a:pt x="17519" y="0"/>
                    <a:pt x="21964" y="1444"/>
                    <a:pt x="25655" y="4125"/>
                  </a:cubicBezTo>
                </a:path>
                <a:path w="25655" h="21600" stroke="0" extrusionOk="0">
                  <a:moveTo>
                    <a:pt x="0" y="4318"/>
                  </a:moveTo>
                  <a:cubicBezTo>
                    <a:pt x="3738" y="1515"/>
                    <a:pt x="8285" y="-1"/>
                    <a:pt x="12958" y="0"/>
                  </a:cubicBezTo>
                  <a:cubicBezTo>
                    <a:pt x="17519" y="0"/>
                    <a:pt x="21964" y="1444"/>
                    <a:pt x="25655" y="4125"/>
                  </a:cubicBezTo>
                  <a:lnTo>
                    <a:pt x="12958" y="21600"/>
                  </a:lnTo>
                  <a:lnTo>
                    <a:pt x="0" y="4318"/>
                  </a:lnTo>
                  <a:close/>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04" name="Arc 65"/>
            <p:cNvSpPr>
              <a:spLocks/>
            </p:cNvSpPr>
            <p:nvPr/>
          </p:nvSpPr>
          <p:spPr bwMode="auto">
            <a:xfrm>
              <a:off x="2491" y="1130"/>
              <a:ext cx="737" cy="263"/>
            </a:xfrm>
            <a:custGeom>
              <a:avLst/>
              <a:gdLst>
                <a:gd name="T0" fmla="*/ 0 w 28646"/>
                <a:gd name="T1" fmla="*/ 0 h 21600"/>
                <a:gd name="T2" fmla="*/ 0 w 28646"/>
                <a:gd name="T3" fmla="*/ 0 h 21600"/>
                <a:gd name="T4" fmla="*/ 0 w 28646"/>
                <a:gd name="T5" fmla="*/ 0 h 21600"/>
                <a:gd name="T6" fmla="*/ 0 60000 65536"/>
                <a:gd name="T7" fmla="*/ 0 60000 65536"/>
                <a:gd name="T8" fmla="*/ 0 60000 65536"/>
              </a:gdLst>
              <a:ahLst/>
              <a:cxnLst>
                <a:cxn ang="T6">
                  <a:pos x="T0" y="T1"/>
                </a:cxn>
                <a:cxn ang="T7">
                  <a:pos x="T2" y="T3"/>
                </a:cxn>
                <a:cxn ang="T8">
                  <a:pos x="T4" y="T5"/>
                </a:cxn>
              </a:cxnLst>
              <a:rect l="0" t="0" r="r" b="b"/>
              <a:pathLst>
                <a:path w="28646" h="21600" fill="none" extrusionOk="0">
                  <a:moveTo>
                    <a:pt x="0" y="5592"/>
                  </a:moveTo>
                  <a:cubicBezTo>
                    <a:pt x="3972" y="1993"/>
                    <a:pt x="9141" y="-1"/>
                    <a:pt x="14502" y="0"/>
                  </a:cubicBezTo>
                  <a:cubicBezTo>
                    <a:pt x="19697" y="0"/>
                    <a:pt x="24719" y="1872"/>
                    <a:pt x="28646" y="5274"/>
                  </a:cubicBezTo>
                </a:path>
                <a:path w="28646" h="21600" stroke="0" extrusionOk="0">
                  <a:moveTo>
                    <a:pt x="0" y="5592"/>
                  </a:moveTo>
                  <a:cubicBezTo>
                    <a:pt x="3972" y="1993"/>
                    <a:pt x="9141" y="-1"/>
                    <a:pt x="14502" y="0"/>
                  </a:cubicBezTo>
                  <a:cubicBezTo>
                    <a:pt x="19697" y="0"/>
                    <a:pt x="24719" y="1872"/>
                    <a:pt x="28646" y="5274"/>
                  </a:cubicBezTo>
                  <a:lnTo>
                    <a:pt x="14502" y="21600"/>
                  </a:lnTo>
                  <a:lnTo>
                    <a:pt x="0" y="5592"/>
                  </a:lnTo>
                  <a:close/>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05" name="Arc 66"/>
            <p:cNvSpPr>
              <a:spLocks/>
            </p:cNvSpPr>
            <p:nvPr/>
          </p:nvSpPr>
          <p:spPr bwMode="auto">
            <a:xfrm>
              <a:off x="2512" y="1202"/>
              <a:ext cx="702" cy="263"/>
            </a:xfrm>
            <a:custGeom>
              <a:avLst/>
              <a:gdLst>
                <a:gd name="T0" fmla="*/ 0 w 27301"/>
                <a:gd name="T1" fmla="*/ 0 h 21600"/>
                <a:gd name="T2" fmla="*/ 0 w 27301"/>
                <a:gd name="T3" fmla="*/ 0 h 21600"/>
                <a:gd name="T4" fmla="*/ 0 w 27301"/>
                <a:gd name="T5" fmla="*/ 0 h 21600"/>
                <a:gd name="T6" fmla="*/ 0 60000 65536"/>
                <a:gd name="T7" fmla="*/ 0 60000 65536"/>
                <a:gd name="T8" fmla="*/ 0 60000 65536"/>
              </a:gdLst>
              <a:ahLst/>
              <a:cxnLst>
                <a:cxn ang="T6">
                  <a:pos x="T0" y="T1"/>
                </a:cxn>
                <a:cxn ang="T7">
                  <a:pos x="T2" y="T3"/>
                </a:cxn>
                <a:cxn ang="T8">
                  <a:pos x="T4" y="T5"/>
                </a:cxn>
              </a:cxnLst>
              <a:rect l="0" t="0" r="r" b="b"/>
              <a:pathLst>
                <a:path w="27301" h="21600" fill="none" extrusionOk="0">
                  <a:moveTo>
                    <a:pt x="0" y="4833"/>
                  </a:moveTo>
                  <a:cubicBezTo>
                    <a:pt x="3850" y="1706"/>
                    <a:pt x="8658" y="-1"/>
                    <a:pt x="13618" y="0"/>
                  </a:cubicBezTo>
                  <a:cubicBezTo>
                    <a:pt x="18606" y="0"/>
                    <a:pt x="23441" y="1726"/>
                    <a:pt x="27301" y="4886"/>
                  </a:cubicBezTo>
                </a:path>
                <a:path w="27301" h="21600" stroke="0" extrusionOk="0">
                  <a:moveTo>
                    <a:pt x="0" y="4833"/>
                  </a:moveTo>
                  <a:cubicBezTo>
                    <a:pt x="3850" y="1706"/>
                    <a:pt x="8658" y="-1"/>
                    <a:pt x="13618" y="0"/>
                  </a:cubicBezTo>
                  <a:cubicBezTo>
                    <a:pt x="18606" y="0"/>
                    <a:pt x="23441" y="1726"/>
                    <a:pt x="27301" y="4886"/>
                  </a:cubicBezTo>
                  <a:lnTo>
                    <a:pt x="13618" y="21600"/>
                  </a:lnTo>
                  <a:lnTo>
                    <a:pt x="0" y="4833"/>
                  </a:lnTo>
                  <a:close/>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06" name="Arc 67"/>
            <p:cNvSpPr>
              <a:spLocks/>
            </p:cNvSpPr>
            <p:nvPr/>
          </p:nvSpPr>
          <p:spPr bwMode="auto">
            <a:xfrm>
              <a:off x="2524" y="1275"/>
              <a:ext cx="680" cy="263"/>
            </a:xfrm>
            <a:custGeom>
              <a:avLst/>
              <a:gdLst>
                <a:gd name="T0" fmla="*/ 0 w 26440"/>
                <a:gd name="T1" fmla="*/ 0 h 21600"/>
                <a:gd name="T2" fmla="*/ 0 w 26440"/>
                <a:gd name="T3" fmla="*/ 0 h 21600"/>
                <a:gd name="T4" fmla="*/ 0 w 26440"/>
                <a:gd name="T5" fmla="*/ 0 h 21600"/>
                <a:gd name="T6" fmla="*/ 0 60000 65536"/>
                <a:gd name="T7" fmla="*/ 0 60000 65536"/>
                <a:gd name="T8" fmla="*/ 0 60000 65536"/>
              </a:gdLst>
              <a:ahLst/>
              <a:cxnLst>
                <a:cxn ang="T6">
                  <a:pos x="T0" y="T1"/>
                </a:cxn>
                <a:cxn ang="T7">
                  <a:pos x="T2" y="T3"/>
                </a:cxn>
                <a:cxn ang="T8">
                  <a:pos x="T4" y="T5"/>
                </a:cxn>
              </a:cxnLst>
              <a:rect l="0" t="0" r="r" b="b"/>
              <a:pathLst>
                <a:path w="26440" h="21600" fill="none" extrusionOk="0">
                  <a:moveTo>
                    <a:pt x="-1" y="4529"/>
                  </a:moveTo>
                  <a:cubicBezTo>
                    <a:pt x="3786" y="1593"/>
                    <a:pt x="8442" y="-1"/>
                    <a:pt x="13235" y="0"/>
                  </a:cubicBezTo>
                  <a:cubicBezTo>
                    <a:pt x="18014" y="0"/>
                    <a:pt x="22658" y="1584"/>
                    <a:pt x="26440" y="4506"/>
                  </a:cubicBezTo>
                </a:path>
                <a:path w="26440" h="21600" stroke="0" extrusionOk="0">
                  <a:moveTo>
                    <a:pt x="-1" y="4529"/>
                  </a:moveTo>
                  <a:cubicBezTo>
                    <a:pt x="3786" y="1593"/>
                    <a:pt x="8442" y="-1"/>
                    <a:pt x="13235" y="0"/>
                  </a:cubicBezTo>
                  <a:cubicBezTo>
                    <a:pt x="18014" y="0"/>
                    <a:pt x="22658" y="1584"/>
                    <a:pt x="26440" y="4506"/>
                  </a:cubicBezTo>
                  <a:lnTo>
                    <a:pt x="13235" y="21600"/>
                  </a:lnTo>
                  <a:lnTo>
                    <a:pt x="-1" y="4529"/>
                  </a:lnTo>
                  <a:close/>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07" name="Arc 68"/>
            <p:cNvSpPr>
              <a:spLocks/>
            </p:cNvSpPr>
            <p:nvPr/>
          </p:nvSpPr>
          <p:spPr bwMode="auto">
            <a:xfrm>
              <a:off x="2535" y="1349"/>
              <a:ext cx="648" cy="263"/>
            </a:xfrm>
            <a:custGeom>
              <a:avLst/>
              <a:gdLst>
                <a:gd name="T0" fmla="*/ 0 w 25256"/>
                <a:gd name="T1" fmla="*/ 0 h 21600"/>
                <a:gd name="T2" fmla="*/ 0 w 25256"/>
                <a:gd name="T3" fmla="*/ 0 h 21600"/>
                <a:gd name="T4" fmla="*/ 0 w 25256"/>
                <a:gd name="T5" fmla="*/ 0 h 21600"/>
                <a:gd name="T6" fmla="*/ 0 60000 65536"/>
                <a:gd name="T7" fmla="*/ 0 60000 65536"/>
                <a:gd name="T8" fmla="*/ 0 60000 65536"/>
              </a:gdLst>
              <a:ahLst/>
              <a:cxnLst>
                <a:cxn ang="T6">
                  <a:pos x="T0" y="T1"/>
                </a:cxn>
                <a:cxn ang="T7">
                  <a:pos x="T2" y="T3"/>
                </a:cxn>
                <a:cxn ang="T8">
                  <a:pos x="T4" y="T5"/>
                </a:cxn>
              </a:cxnLst>
              <a:rect l="0" t="0" r="r" b="b"/>
              <a:pathLst>
                <a:path w="25256" h="21600" fill="none" extrusionOk="0">
                  <a:moveTo>
                    <a:pt x="0" y="4147"/>
                  </a:moveTo>
                  <a:cubicBezTo>
                    <a:pt x="3696" y="1452"/>
                    <a:pt x="8152" y="-1"/>
                    <a:pt x="12727" y="0"/>
                  </a:cubicBezTo>
                  <a:cubicBezTo>
                    <a:pt x="17218" y="0"/>
                    <a:pt x="21597" y="1399"/>
                    <a:pt x="25256" y="4004"/>
                  </a:cubicBezTo>
                </a:path>
                <a:path w="25256" h="21600" stroke="0" extrusionOk="0">
                  <a:moveTo>
                    <a:pt x="0" y="4147"/>
                  </a:moveTo>
                  <a:cubicBezTo>
                    <a:pt x="3696" y="1452"/>
                    <a:pt x="8152" y="-1"/>
                    <a:pt x="12727" y="0"/>
                  </a:cubicBezTo>
                  <a:cubicBezTo>
                    <a:pt x="17218" y="0"/>
                    <a:pt x="21597" y="1399"/>
                    <a:pt x="25256" y="4004"/>
                  </a:cubicBezTo>
                  <a:lnTo>
                    <a:pt x="12727" y="21600"/>
                  </a:lnTo>
                  <a:lnTo>
                    <a:pt x="0" y="4147"/>
                  </a:lnTo>
                  <a:close/>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08" name="Line 69"/>
            <p:cNvSpPr>
              <a:spLocks noChangeShapeType="1"/>
            </p:cNvSpPr>
            <p:nvPr/>
          </p:nvSpPr>
          <p:spPr bwMode="auto">
            <a:xfrm rot="840000">
              <a:off x="3302" y="443"/>
              <a:ext cx="0" cy="981"/>
            </a:xfrm>
            <a:prstGeom prst="line">
              <a:avLst/>
            </a:prstGeom>
            <a:noFill/>
            <a:ln w="38100">
              <a:solidFill>
                <a:srgbClr val="0000FF"/>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9" name="Line 70"/>
            <p:cNvSpPr>
              <a:spLocks noChangeShapeType="1"/>
            </p:cNvSpPr>
            <p:nvPr/>
          </p:nvSpPr>
          <p:spPr bwMode="auto">
            <a:xfrm rot="-840000">
              <a:off x="2426" y="443"/>
              <a:ext cx="0" cy="981"/>
            </a:xfrm>
            <a:prstGeom prst="line">
              <a:avLst/>
            </a:prstGeom>
            <a:noFill/>
            <a:ln w="38100">
              <a:solidFill>
                <a:srgbClr val="0000FF"/>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366" name="Group 71"/>
          <p:cNvGrpSpPr>
            <a:grpSpLocks/>
          </p:cNvGrpSpPr>
          <p:nvPr/>
        </p:nvGrpSpPr>
        <p:grpSpPr bwMode="auto">
          <a:xfrm rot="14400000">
            <a:off x="1691049" y="3417095"/>
            <a:ext cx="1390650" cy="1855787"/>
            <a:chOff x="2426" y="443"/>
            <a:chExt cx="876" cy="1169"/>
          </a:xfrm>
        </p:grpSpPr>
        <p:sp>
          <p:nvSpPr>
            <p:cNvPr id="15390" name="Arc 72"/>
            <p:cNvSpPr>
              <a:spLocks/>
            </p:cNvSpPr>
            <p:nvPr/>
          </p:nvSpPr>
          <p:spPr bwMode="auto">
            <a:xfrm>
              <a:off x="2490" y="1091"/>
              <a:ext cx="748" cy="262"/>
            </a:xfrm>
            <a:custGeom>
              <a:avLst/>
              <a:gdLst>
                <a:gd name="T0" fmla="*/ 0 w 29101"/>
                <a:gd name="T1" fmla="*/ 0 h 21600"/>
                <a:gd name="T2" fmla="*/ 0 w 29101"/>
                <a:gd name="T3" fmla="*/ 0 h 21600"/>
                <a:gd name="T4" fmla="*/ 0 w 29101"/>
                <a:gd name="T5" fmla="*/ 0 h 21600"/>
                <a:gd name="T6" fmla="*/ 0 60000 65536"/>
                <a:gd name="T7" fmla="*/ 0 60000 65536"/>
                <a:gd name="T8" fmla="*/ 0 60000 65536"/>
              </a:gdLst>
              <a:ahLst/>
              <a:cxnLst>
                <a:cxn ang="T6">
                  <a:pos x="T0" y="T1"/>
                </a:cxn>
                <a:cxn ang="T7">
                  <a:pos x="T2" y="T3"/>
                </a:cxn>
                <a:cxn ang="T8">
                  <a:pos x="T4" y="T5"/>
                </a:cxn>
              </a:cxnLst>
              <a:rect l="0" t="0" r="r" b="b"/>
              <a:pathLst>
                <a:path w="29101" h="21600" fill="none" extrusionOk="0">
                  <a:moveTo>
                    <a:pt x="0" y="5658"/>
                  </a:moveTo>
                  <a:cubicBezTo>
                    <a:pt x="3981" y="2018"/>
                    <a:pt x="9180" y="-1"/>
                    <a:pt x="14575" y="0"/>
                  </a:cubicBezTo>
                  <a:cubicBezTo>
                    <a:pt x="19946" y="0"/>
                    <a:pt x="25125" y="2001"/>
                    <a:pt x="29101" y="5613"/>
                  </a:cubicBezTo>
                </a:path>
                <a:path w="29101" h="21600" stroke="0" extrusionOk="0">
                  <a:moveTo>
                    <a:pt x="0" y="5658"/>
                  </a:moveTo>
                  <a:cubicBezTo>
                    <a:pt x="3981" y="2018"/>
                    <a:pt x="9180" y="-1"/>
                    <a:pt x="14575" y="0"/>
                  </a:cubicBezTo>
                  <a:cubicBezTo>
                    <a:pt x="19946" y="0"/>
                    <a:pt x="25125" y="2001"/>
                    <a:pt x="29101" y="5613"/>
                  </a:cubicBezTo>
                  <a:lnTo>
                    <a:pt x="14575" y="21600"/>
                  </a:lnTo>
                  <a:lnTo>
                    <a:pt x="0" y="5658"/>
                  </a:lnTo>
                  <a:close/>
                </a:path>
              </a:pathLst>
            </a:cu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91" name="Arc 73"/>
            <p:cNvSpPr>
              <a:spLocks/>
            </p:cNvSpPr>
            <p:nvPr/>
          </p:nvSpPr>
          <p:spPr bwMode="auto">
            <a:xfrm>
              <a:off x="2503" y="1166"/>
              <a:ext cx="718" cy="263"/>
            </a:xfrm>
            <a:custGeom>
              <a:avLst/>
              <a:gdLst>
                <a:gd name="T0" fmla="*/ 0 w 27911"/>
                <a:gd name="T1" fmla="*/ 0 h 21600"/>
                <a:gd name="T2" fmla="*/ 0 w 27911"/>
                <a:gd name="T3" fmla="*/ 0 h 21600"/>
                <a:gd name="T4" fmla="*/ 0 w 27911"/>
                <a:gd name="T5" fmla="*/ 0 h 21600"/>
                <a:gd name="T6" fmla="*/ 0 60000 65536"/>
                <a:gd name="T7" fmla="*/ 0 60000 65536"/>
                <a:gd name="T8" fmla="*/ 0 60000 65536"/>
              </a:gdLst>
              <a:ahLst/>
              <a:cxnLst>
                <a:cxn ang="T6">
                  <a:pos x="T0" y="T1"/>
                </a:cxn>
                <a:cxn ang="T7">
                  <a:pos x="T2" y="T3"/>
                </a:cxn>
                <a:cxn ang="T8">
                  <a:pos x="T4" y="T5"/>
                </a:cxn>
              </a:cxnLst>
              <a:rect l="0" t="0" r="r" b="b"/>
              <a:pathLst>
                <a:path w="27911" h="21600" fill="none" extrusionOk="0">
                  <a:moveTo>
                    <a:pt x="-1" y="5113"/>
                  </a:moveTo>
                  <a:cubicBezTo>
                    <a:pt x="3900" y="1812"/>
                    <a:pt x="8845" y="-1"/>
                    <a:pt x="13956" y="0"/>
                  </a:cubicBezTo>
                  <a:cubicBezTo>
                    <a:pt x="19066" y="0"/>
                    <a:pt x="24010" y="1811"/>
                    <a:pt x="27910" y="5113"/>
                  </a:cubicBezTo>
                </a:path>
                <a:path w="27911" h="21600" stroke="0" extrusionOk="0">
                  <a:moveTo>
                    <a:pt x="-1" y="5113"/>
                  </a:moveTo>
                  <a:cubicBezTo>
                    <a:pt x="3900" y="1812"/>
                    <a:pt x="8845" y="-1"/>
                    <a:pt x="13956" y="0"/>
                  </a:cubicBezTo>
                  <a:cubicBezTo>
                    <a:pt x="19066" y="0"/>
                    <a:pt x="24010" y="1811"/>
                    <a:pt x="27910" y="5113"/>
                  </a:cubicBezTo>
                  <a:lnTo>
                    <a:pt x="13956" y="21600"/>
                  </a:lnTo>
                  <a:lnTo>
                    <a:pt x="-1" y="5113"/>
                  </a:lnTo>
                  <a:close/>
                </a:path>
              </a:pathLst>
            </a:cu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92" name="Arc 74"/>
            <p:cNvSpPr>
              <a:spLocks/>
            </p:cNvSpPr>
            <p:nvPr/>
          </p:nvSpPr>
          <p:spPr bwMode="auto">
            <a:xfrm>
              <a:off x="2519" y="1240"/>
              <a:ext cx="689" cy="263"/>
            </a:xfrm>
            <a:custGeom>
              <a:avLst/>
              <a:gdLst>
                <a:gd name="T0" fmla="*/ 0 w 26787"/>
                <a:gd name="T1" fmla="*/ 0 h 21600"/>
                <a:gd name="T2" fmla="*/ 0 w 26787"/>
                <a:gd name="T3" fmla="*/ 0 h 21600"/>
                <a:gd name="T4" fmla="*/ 0 w 26787"/>
                <a:gd name="T5" fmla="*/ 0 h 21600"/>
                <a:gd name="T6" fmla="*/ 0 60000 65536"/>
                <a:gd name="T7" fmla="*/ 0 60000 65536"/>
                <a:gd name="T8" fmla="*/ 0 60000 65536"/>
              </a:gdLst>
              <a:ahLst/>
              <a:cxnLst>
                <a:cxn ang="T6">
                  <a:pos x="T0" y="T1"/>
                </a:cxn>
                <a:cxn ang="T7">
                  <a:pos x="T2" y="T3"/>
                </a:cxn>
                <a:cxn ang="T8">
                  <a:pos x="T4" y="T5"/>
                </a:cxn>
              </a:cxnLst>
              <a:rect l="0" t="0" r="r" b="b"/>
              <a:pathLst>
                <a:path w="26787" h="21600" fill="none" extrusionOk="0">
                  <a:moveTo>
                    <a:pt x="-1" y="4739"/>
                  </a:moveTo>
                  <a:cubicBezTo>
                    <a:pt x="3830" y="1671"/>
                    <a:pt x="8592" y="-1"/>
                    <a:pt x="13501" y="0"/>
                  </a:cubicBezTo>
                  <a:cubicBezTo>
                    <a:pt x="18315" y="0"/>
                    <a:pt x="22991" y="1608"/>
                    <a:pt x="26786" y="4569"/>
                  </a:cubicBezTo>
                </a:path>
                <a:path w="26787" h="21600" stroke="0" extrusionOk="0">
                  <a:moveTo>
                    <a:pt x="-1" y="4739"/>
                  </a:moveTo>
                  <a:cubicBezTo>
                    <a:pt x="3830" y="1671"/>
                    <a:pt x="8592" y="-1"/>
                    <a:pt x="13501" y="0"/>
                  </a:cubicBezTo>
                  <a:cubicBezTo>
                    <a:pt x="18315" y="0"/>
                    <a:pt x="22991" y="1608"/>
                    <a:pt x="26786" y="4569"/>
                  </a:cubicBezTo>
                  <a:lnTo>
                    <a:pt x="13501" y="21600"/>
                  </a:lnTo>
                  <a:lnTo>
                    <a:pt x="-1" y="4739"/>
                  </a:lnTo>
                  <a:close/>
                </a:path>
              </a:pathLst>
            </a:cu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93" name="Arc 75"/>
            <p:cNvSpPr>
              <a:spLocks/>
            </p:cNvSpPr>
            <p:nvPr/>
          </p:nvSpPr>
          <p:spPr bwMode="auto">
            <a:xfrm>
              <a:off x="2529" y="1312"/>
              <a:ext cx="659" cy="263"/>
            </a:xfrm>
            <a:custGeom>
              <a:avLst/>
              <a:gdLst>
                <a:gd name="T0" fmla="*/ 0 w 25655"/>
                <a:gd name="T1" fmla="*/ 0 h 21600"/>
                <a:gd name="T2" fmla="*/ 0 w 25655"/>
                <a:gd name="T3" fmla="*/ 0 h 21600"/>
                <a:gd name="T4" fmla="*/ 0 w 25655"/>
                <a:gd name="T5" fmla="*/ 0 h 21600"/>
                <a:gd name="T6" fmla="*/ 0 60000 65536"/>
                <a:gd name="T7" fmla="*/ 0 60000 65536"/>
                <a:gd name="T8" fmla="*/ 0 60000 65536"/>
              </a:gdLst>
              <a:ahLst/>
              <a:cxnLst>
                <a:cxn ang="T6">
                  <a:pos x="T0" y="T1"/>
                </a:cxn>
                <a:cxn ang="T7">
                  <a:pos x="T2" y="T3"/>
                </a:cxn>
                <a:cxn ang="T8">
                  <a:pos x="T4" y="T5"/>
                </a:cxn>
              </a:cxnLst>
              <a:rect l="0" t="0" r="r" b="b"/>
              <a:pathLst>
                <a:path w="25655" h="21600" fill="none" extrusionOk="0">
                  <a:moveTo>
                    <a:pt x="0" y="4318"/>
                  </a:moveTo>
                  <a:cubicBezTo>
                    <a:pt x="3738" y="1515"/>
                    <a:pt x="8285" y="-1"/>
                    <a:pt x="12958" y="0"/>
                  </a:cubicBezTo>
                  <a:cubicBezTo>
                    <a:pt x="17519" y="0"/>
                    <a:pt x="21964" y="1444"/>
                    <a:pt x="25655" y="4125"/>
                  </a:cubicBezTo>
                </a:path>
                <a:path w="25655" h="21600" stroke="0" extrusionOk="0">
                  <a:moveTo>
                    <a:pt x="0" y="4318"/>
                  </a:moveTo>
                  <a:cubicBezTo>
                    <a:pt x="3738" y="1515"/>
                    <a:pt x="8285" y="-1"/>
                    <a:pt x="12958" y="0"/>
                  </a:cubicBezTo>
                  <a:cubicBezTo>
                    <a:pt x="17519" y="0"/>
                    <a:pt x="21964" y="1444"/>
                    <a:pt x="25655" y="4125"/>
                  </a:cubicBezTo>
                  <a:lnTo>
                    <a:pt x="12958" y="21600"/>
                  </a:lnTo>
                  <a:lnTo>
                    <a:pt x="0" y="4318"/>
                  </a:lnTo>
                  <a:close/>
                </a:path>
              </a:pathLst>
            </a:cu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94" name="Arc 76"/>
            <p:cNvSpPr>
              <a:spLocks/>
            </p:cNvSpPr>
            <p:nvPr/>
          </p:nvSpPr>
          <p:spPr bwMode="auto">
            <a:xfrm>
              <a:off x="2491" y="1130"/>
              <a:ext cx="737" cy="263"/>
            </a:xfrm>
            <a:custGeom>
              <a:avLst/>
              <a:gdLst>
                <a:gd name="T0" fmla="*/ 0 w 28646"/>
                <a:gd name="T1" fmla="*/ 0 h 21600"/>
                <a:gd name="T2" fmla="*/ 0 w 28646"/>
                <a:gd name="T3" fmla="*/ 0 h 21600"/>
                <a:gd name="T4" fmla="*/ 0 w 28646"/>
                <a:gd name="T5" fmla="*/ 0 h 21600"/>
                <a:gd name="T6" fmla="*/ 0 60000 65536"/>
                <a:gd name="T7" fmla="*/ 0 60000 65536"/>
                <a:gd name="T8" fmla="*/ 0 60000 65536"/>
              </a:gdLst>
              <a:ahLst/>
              <a:cxnLst>
                <a:cxn ang="T6">
                  <a:pos x="T0" y="T1"/>
                </a:cxn>
                <a:cxn ang="T7">
                  <a:pos x="T2" y="T3"/>
                </a:cxn>
                <a:cxn ang="T8">
                  <a:pos x="T4" y="T5"/>
                </a:cxn>
              </a:cxnLst>
              <a:rect l="0" t="0" r="r" b="b"/>
              <a:pathLst>
                <a:path w="28646" h="21600" fill="none" extrusionOk="0">
                  <a:moveTo>
                    <a:pt x="0" y="5592"/>
                  </a:moveTo>
                  <a:cubicBezTo>
                    <a:pt x="3972" y="1993"/>
                    <a:pt x="9141" y="-1"/>
                    <a:pt x="14502" y="0"/>
                  </a:cubicBezTo>
                  <a:cubicBezTo>
                    <a:pt x="19697" y="0"/>
                    <a:pt x="24719" y="1872"/>
                    <a:pt x="28646" y="5274"/>
                  </a:cubicBezTo>
                </a:path>
                <a:path w="28646" h="21600" stroke="0" extrusionOk="0">
                  <a:moveTo>
                    <a:pt x="0" y="5592"/>
                  </a:moveTo>
                  <a:cubicBezTo>
                    <a:pt x="3972" y="1993"/>
                    <a:pt x="9141" y="-1"/>
                    <a:pt x="14502" y="0"/>
                  </a:cubicBezTo>
                  <a:cubicBezTo>
                    <a:pt x="19697" y="0"/>
                    <a:pt x="24719" y="1872"/>
                    <a:pt x="28646" y="5274"/>
                  </a:cubicBezTo>
                  <a:lnTo>
                    <a:pt x="14502" y="21600"/>
                  </a:lnTo>
                  <a:lnTo>
                    <a:pt x="0" y="5592"/>
                  </a:lnTo>
                  <a:close/>
                </a:path>
              </a:pathLst>
            </a:cu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95" name="Arc 77"/>
            <p:cNvSpPr>
              <a:spLocks/>
            </p:cNvSpPr>
            <p:nvPr/>
          </p:nvSpPr>
          <p:spPr bwMode="auto">
            <a:xfrm>
              <a:off x="2512" y="1202"/>
              <a:ext cx="702" cy="263"/>
            </a:xfrm>
            <a:custGeom>
              <a:avLst/>
              <a:gdLst>
                <a:gd name="T0" fmla="*/ 0 w 27301"/>
                <a:gd name="T1" fmla="*/ 0 h 21600"/>
                <a:gd name="T2" fmla="*/ 0 w 27301"/>
                <a:gd name="T3" fmla="*/ 0 h 21600"/>
                <a:gd name="T4" fmla="*/ 0 w 27301"/>
                <a:gd name="T5" fmla="*/ 0 h 21600"/>
                <a:gd name="T6" fmla="*/ 0 60000 65536"/>
                <a:gd name="T7" fmla="*/ 0 60000 65536"/>
                <a:gd name="T8" fmla="*/ 0 60000 65536"/>
              </a:gdLst>
              <a:ahLst/>
              <a:cxnLst>
                <a:cxn ang="T6">
                  <a:pos x="T0" y="T1"/>
                </a:cxn>
                <a:cxn ang="T7">
                  <a:pos x="T2" y="T3"/>
                </a:cxn>
                <a:cxn ang="T8">
                  <a:pos x="T4" y="T5"/>
                </a:cxn>
              </a:cxnLst>
              <a:rect l="0" t="0" r="r" b="b"/>
              <a:pathLst>
                <a:path w="27301" h="21600" fill="none" extrusionOk="0">
                  <a:moveTo>
                    <a:pt x="0" y="4833"/>
                  </a:moveTo>
                  <a:cubicBezTo>
                    <a:pt x="3850" y="1706"/>
                    <a:pt x="8658" y="-1"/>
                    <a:pt x="13618" y="0"/>
                  </a:cubicBezTo>
                  <a:cubicBezTo>
                    <a:pt x="18606" y="0"/>
                    <a:pt x="23441" y="1726"/>
                    <a:pt x="27301" y="4886"/>
                  </a:cubicBezTo>
                </a:path>
                <a:path w="27301" h="21600" stroke="0" extrusionOk="0">
                  <a:moveTo>
                    <a:pt x="0" y="4833"/>
                  </a:moveTo>
                  <a:cubicBezTo>
                    <a:pt x="3850" y="1706"/>
                    <a:pt x="8658" y="-1"/>
                    <a:pt x="13618" y="0"/>
                  </a:cubicBezTo>
                  <a:cubicBezTo>
                    <a:pt x="18606" y="0"/>
                    <a:pt x="23441" y="1726"/>
                    <a:pt x="27301" y="4886"/>
                  </a:cubicBezTo>
                  <a:lnTo>
                    <a:pt x="13618" y="21600"/>
                  </a:lnTo>
                  <a:lnTo>
                    <a:pt x="0" y="4833"/>
                  </a:lnTo>
                  <a:close/>
                </a:path>
              </a:pathLst>
            </a:cu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96" name="Arc 78"/>
            <p:cNvSpPr>
              <a:spLocks/>
            </p:cNvSpPr>
            <p:nvPr/>
          </p:nvSpPr>
          <p:spPr bwMode="auto">
            <a:xfrm>
              <a:off x="2524" y="1275"/>
              <a:ext cx="680" cy="263"/>
            </a:xfrm>
            <a:custGeom>
              <a:avLst/>
              <a:gdLst>
                <a:gd name="T0" fmla="*/ 0 w 26440"/>
                <a:gd name="T1" fmla="*/ 0 h 21600"/>
                <a:gd name="T2" fmla="*/ 0 w 26440"/>
                <a:gd name="T3" fmla="*/ 0 h 21600"/>
                <a:gd name="T4" fmla="*/ 0 w 26440"/>
                <a:gd name="T5" fmla="*/ 0 h 21600"/>
                <a:gd name="T6" fmla="*/ 0 60000 65536"/>
                <a:gd name="T7" fmla="*/ 0 60000 65536"/>
                <a:gd name="T8" fmla="*/ 0 60000 65536"/>
              </a:gdLst>
              <a:ahLst/>
              <a:cxnLst>
                <a:cxn ang="T6">
                  <a:pos x="T0" y="T1"/>
                </a:cxn>
                <a:cxn ang="T7">
                  <a:pos x="T2" y="T3"/>
                </a:cxn>
                <a:cxn ang="T8">
                  <a:pos x="T4" y="T5"/>
                </a:cxn>
              </a:cxnLst>
              <a:rect l="0" t="0" r="r" b="b"/>
              <a:pathLst>
                <a:path w="26440" h="21600" fill="none" extrusionOk="0">
                  <a:moveTo>
                    <a:pt x="-1" y="4529"/>
                  </a:moveTo>
                  <a:cubicBezTo>
                    <a:pt x="3786" y="1593"/>
                    <a:pt x="8442" y="-1"/>
                    <a:pt x="13235" y="0"/>
                  </a:cubicBezTo>
                  <a:cubicBezTo>
                    <a:pt x="18014" y="0"/>
                    <a:pt x="22658" y="1584"/>
                    <a:pt x="26440" y="4506"/>
                  </a:cubicBezTo>
                </a:path>
                <a:path w="26440" h="21600" stroke="0" extrusionOk="0">
                  <a:moveTo>
                    <a:pt x="-1" y="4529"/>
                  </a:moveTo>
                  <a:cubicBezTo>
                    <a:pt x="3786" y="1593"/>
                    <a:pt x="8442" y="-1"/>
                    <a:pt x="13235" y="0"/>
                  </a:cubicBezTo>
                  <a:cubicBezTo>
                    <a:pt x="18014" y="0"/>
                    <a:pt x="22658" y="1584"/>
                    <a:pt x="26440" y="4506"/>
                  </a:cubicBezTo>
                  <a:lnTo>
                    <a:pt x="13235" y="21600"/>
                  </a:lnTo>
                  <a:lnTo>
                    <a:pt x="-1" y="4529"/>
                  </a:lnTo>
                  <a:close/>
                </a:path>
              </a:pathLst>
            </a:cu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97" name="Arc 79"/>
            <p:cNvSpPr>
              <a:spLocks/>
            </p:cNvSpPr>
            <p:nvPr/>
          </p:nvSpPr>
          <p:spPr bwMode="auto">
            <a:xfrm>
              <a:off x="2535" y="1349"/>
              <a:ext cx="648" cy="263"/>
            </a:xfrm>
            <a:custGeom>
              <a:avLst/>
              <a:gdLst>
                <a:gd name="T0" fmla="*/ 0 w 25256"/>
                <a:gd name="T1" fmla="*/ 0 h 21600"/>
                <a:gd name="T2" fmla="*/ 0 w 25256"/>
                <a:gd name="T3" fmla="*/ 0 h 21600"/>
                <a:gd name="T4" fmla="*/ 0 w 25256"/>
                <a:gd name="T5" fmla="*/ 0 h 21600"/>
                <a:gd name="T6" fmla="*/ 0 60000 65536"/>
                <a:gd name="T7" fmla="*/ 0 60000 65536"/>
                <a:gd name="T8" fmla="*/ 0 60000 65536"/>
              </a:gdLst>
              <a:ahLst/>
              <a:cxnLst>
                <a:cxn ang="T6">
                  <a:pos x="T0" y="T1"/>
                </a:cxn>
                <a:cxn ang="T7">
                  <a:pos x="T2" y="T3"/>
                </a:cxn>
                <a:cxn ang="T8">
                  <a:pos x="T4" y="T5"/>
                </a:cxn>
              </a:cxnLst>
              <a:rect l="0" t="0" r="r" b="b"/>
              <a:pathLst>
                <a:path w="25256" h="21600" fill="none" extrusionOk="0">
                  <a:moveTo>
                    <a:pt x="0" y="4147"/>
                  </a:moveTo>
                  <a:cubicBezTo>
                    <a:pt x="3696" y="1452"/>
                    <a:pt x="8152" y="-1"/>
                    <a:pt x="12727" y="0"/>
                  </a:cubicBezTo>
                  <a:cubicBezTo>
                    <a:pt x="17218" y="0"/>
                    <a:pt x="21597" y="1399"/>
                    <a:pt x="25256" y="4004"/>
                  </a:cubicBezTo>
                </a:path>
                <a:path w="25256" h="21600" stroke="0" extrusionOk="0">
                  <a:moveTo>
                    <a:pt x="0" y="4147"/>
                  </a:moveTo>
                  <a:cubicBezTo>
                    <a:pt x="3696" y="1452"/>
                    <a:pt x="8152" y="-1"/>
                    <a:pt x="12727" y="0"/>
                  </a:cubicBezTo>
                  <a:cubicBezTo>
                    <a:pt x="17218" y="0"/>
                    <a:pt x="21597" y="1399"/>
                    <a:pt x="25256" y="4004"/>
                  </a:cubicBezTo>
                  <a:lnTo>
                    <a:pt x="12727" y="21600"/>
                  </a:lnTo>
                  <a:lnTo>
                    <a:pt x="0" y="4147"/>
                  </a:lnTo>
                  <a:close/>
                </a:path>
              </a:pathLst>
            </a:cu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98" name="Line 80"/>
            <p:cNvSpPr>
              <a:spLocks noChangeShapeType="1"/>
            </p:cNvSpPr>
            <p:nvPr/>
          </p:nvSpPr>
          <p:spPr bwMode="auto">
            <a:xfrm rot="840000">
              <a:off x="3302" y="443"/>
              <a:ext cx="0" cy="981"/>
            </a:xfrm>
            <a:prstGeom prst="line">
              <a:avLst/>
            </a:prstGeom>
            <a:noFill/>
            <a:ln w="38100">
              <a:solidFill>
                <a:srgbClr val="FF9900"/>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9" name="Line 81"/>
            <p:cNvSpPr>
              <a:spLocks noChangeShapeType="1"/>
            </p:cNvSpPr>
            <p:nvPr/>
          </p:nvSpPr>
          <p:spPr bwMode="auto">
            <a:xfrm rot="-840000">
              <a:off x="2426" y="443"/>
              <a:ext cx="0" cy="981"/>
            </a:xfrm>
            <a:prstGeom prst="line">
              <a:avLst/>
            </a:prstGeom>
            <a:noFill/>
            <a:ln w="38100">
              <a:solidFill>
                <a:srgbClr val="FF9900"/>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7" name="AutoShape 82"/>
          <p:cNvSpPr>
            <a:spLocks noChangeArrowheads="1"/>
          </p:cNvSpPr>
          <p:nvPr/>
        </p:nvSpPr>
        <p:spPr bwMode="auto">
          <a:xfrm>
            <a:off x="1804556" y="1316039"/>
            <a:ext cx="4268787" cy="426878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05" y="10800"/>
                </a:moveTo>
                <a:cubicBezTo>
                  <a:pt x="1905" y="15713"/>
                  <a:pt x="5887" y="19695"/>
                  <a:pt x="10800" y="19695"/>
                </a:cubicBezTo>
                <a:cubicBezTo>
                  <a:pt x="15713" y="19695"/>
                  <a:pt x="19695" y="15713"/>
                  <a:pt x="19695" y="10800"/>
                </a:cubicBezTo>
                <a:cubicBezTo>
                  <a:pt x="19695" y="5887"/>
                  <a:pt x="15713" y="1905"/>
                  <a:pt x="10800" y="1905"/>
                </a:cubicBezTo>
                <a:cubicBezTo>
                  <a:pt x="5887" y="1905"/>
                  <a:pt x="1905" y="5887"/>
                  <a:pt x="1905" y="10800"/>
                </a:cubicBezTo>
                <a:close/>
              </a:path>
            </a:pathLst>
          </a:custGeom>
          <a:solidFill>
            <a:srgbClr val="77777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63" name="Freeform 83"/>
          <p:cNvSpPr>
            <a:spLocks/>
          </p:cNvSpPr>
          <p:nvPr/>
        </p:nvSpPr>
        <p:spPr bwMode="auto">
          <a:xfrm>
            <a:off x="7788469" y="339873"/>
            <a:ext cx="3703638" cy="2054225"/>
          </a:xfrm>
          <a:custGeom>
            <a:avLst/>
            <a:gdLst>
              <a:gd name="T0" fmla="*/ 0 w 2333"/>
              <a:gd name="T1" fmla="*/ 2147483647 h 1294"/>
              <a:gd name="T2" fmla="*/ 2147483647 w 2333"/>
              <a:gd name="T3" fmla="*/ 2147483647 h 1294"/>
              <a:gd name="T4" fmla="*/ 2147483647 w 2333"/>
              <a:gd name="T5" fmla="*/ 2147483647 h 1294"/>
              <a:gd name="T6" fmla="*/ 2147483647 w 2333"/>
              <a:gd name="T7" fmla="*/ 2147483647 h 1294"/>
              <a:gd name="T8" fmla="*/ 2147483647 w 2333"/>
              <a:gd name="T9" fmla="*/ 2147483647 h 1294"/>
              <a:gd name="T10" fmla="*/ 2147483647 w 2333"/>
              <a:gd name="T11" fmla="*/ 2147483647 h 1294"/>
              <a:gd name="T12" fmla="*/ 2147483647 w 2333"/>
              <a:gd name="T13" fmla="*/ 2147483647 h 1294"/>
              <a:gd name="T14" fmla="*/ 2147483647 w 2333"/>
              <a:gd name="T15" fmla="*/ 2147483647 h 1294"/>
              <a:gd name="T16" fmla="*/ 2147483647 w 2333"/>
              <a:gd name="T17" fmla="*/ 2147483647 h 1294"/>
              <a:gd name="T18" fmla="*/ 2147483647 w 2333"/>
              <a:gd name="T19" fmla="*/ 2147483647 h 1294"/>
              <a:gd name="T20" fmla="*/ 2147483647 w 2333"/>
              <a:gd name="T21" fmla="*/ 2147483647 h 1294"/>
              <a:gd name="T22" fmla="*/ 2147483647 w 2333"/>
              <a:gd name="T23" fmla="*/ 2147483647 h 12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33" h="1294">
                <a:moveTo>
                  <a:pt x="0" y="661"/>
                </a:moveTo>
                <a:cubicBezTo>
                  <a:pt x="28" y="563"/>
                  <a:pt x="107" y="74"/>
                  <a:pt x="168" y="73"/>
                </a:cubicBezTo>
                <a:cubicBezTo>
                  <a:pt x="229" y="72"/>
                  <a:pt x="295" y="460"/>
                  <a:pt x="366" y="656"/>
                </a:cubicBezTo>
                <a:cubicBezTo>
                  <a:pt x="437" y="852"/>
                  <a:pt x="523" y="1252"/>
                  <a:pt x="595" y="1249"/>
                </a:cubicBezTo>
                <a:cubicBezTo>
                  <a:pt x="667" y="1246"/>
                  <a:pt x="730" y="829"/>
                  <a:pt x="797" y="635"/>
                </a:cubicBezTo>
                <a:cubicBezTo>
                  <a:pt x="864" y="441"/>
                  <a:pt x="931" y="79"/>
                  <a:pt x="996" y="82"/>
                </a:cubicBezTo>
                <a:cubicBezTo>
                  <a:pt x="1061" y="85"/>
                  <a:pt x="1125" y="464"/>
                  <a:pt x="1188" y="656"/>
                </a:cubicBezTo>
                <a:cubicBezTo>
                  <a:pt x="1251" y="848"/>
                  <a:pt x="1313" y="1231"/>
                  <a:pt x="1374" y="1234"/>
                </a:cubicBezTo>
                <a:cubicBezTo>
                  <a:pt x="1435" y="1237"/>
                  <a:pt x="1487" y="864"/>
                  <a:pt x="1552" y="673"/>
                </a:cubicBezTo>
                <a:cubicBezTo>
                  <a:pt x="1617" y="482"/>
                  <a:pt x="1672" y="0"/>
                  <a:pt x="1767" y="91"/>
                </a:cubicBezTo>
                <a:cubicBezTo>
                  <a:pt x="1862" y="182"/>
                  <a:pt x="2029" y="1146"/>
                  <a:pt x="2123" y="1220"/>
                </a:cubicBezTo>
                <a:cubicBezTo>
                  <a:pt x="2217" y="1294"/>
                  <a:pt x="2289" y="677"/>
                  <a:pt x="2333" y="534"/>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4" name="Freeform 84"/>
          <p:cNvSpPr>
            <a:spLocks/>
          </p:cNvSpPr>
          <p:nvPr/>
        </p:nvSpPr>
        <p:spPr bwMode="auto">
          <a:xfrm>
            <a:off x="7786883" y="411309"/>
            <a:ext cx="3648075" cy="2058988"/>
          </a:xfrm>
          <a:custGeom>
            <a:avLst/>
            <a:gdLst>
              <a:gd name="T0" fmla="*/ 0 w 2298"/>
              <a:gd name="T1" fmla="*/ 2147483647 h 1297"/>
              <a:gd name="T2" fmla="*/ 2147483647 w 2298"/>
              <a:gd name="T3" fmla="*/ 2147483647 h 1297"/>
              <a:gd name="T4" fmla="*/ 2147483647 w 2298"/>
              <a:gd name="T5" fmla="*/ 2147483647 h 1297"/>
              <a:gd name="T6" fmla="*/ 2147483647 w 2298"/>
              <a:gd name="T7" fmla="*/ 2147483647 h 1297"/>
              <a:gd name="T8" fmla="*/ 2147483647 w 2298"/>
              <a:gd name="T9" fmla="*/ 2147483647 h 1297"/>
              <a:gd name="T10" fmla="*/ 2147483647 w 2298"/>
              <a:gd name="T11" fmla="*/ 2147483647 h 1297"/>
              <a:gd name="T12" fmla="*/ 2147483647 w 2298"/>
              <a:gd name="T13" fmla="*/ 2147483647 h 1297"/>
              <a:gd name="T14" fmla="*/ 2147483647 w 2298"/>
              <a:gd name="T15" fmla="*/ 2147483647 h 1297"/>
              <a:gd name="T16" fmla="*/ 2147483647 w 2298"/>
              <a:gd name="T17" fmla="*/ 2147483647 h 1297"/>
              <a:gd name="T18" fmla="*/ 2147483647 w 2298"/>
              <a:gd name="T19" fmla="*/ 2147483647 h 1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98" h="1297">
                <a:moveTo>
                  <a:pt x="0" y="1109"/>
                </a:moveTo>
                <a:cubicBezTo>
                  <a:pt x="16" y="1084"/>
                  <a:pt x="57" y="1035"/>
                  <a:pt x="93" y="956"/>
                </a:cubicBezTo>
                <a:cubicBezTo>
                  <a:pt x="129" y="877"/>
                  <a:pt x="158" y="786"/>
                  <a:pt x="216" y="635"/>
                </a:cubicBezTo>
                <a:cubicBezTo>
                  <a:pt x="274" y="484"/>
                  <a:pt x="370" y="55"/>
                  <a:pt x="441" y="50"/>
                </a:cubicBezTo>
                <a:cubicBezTo>
                  <a:pt x="512" y="45"/>
                  <a:pt x="568" y="416"/>
                  <a:pt x="643" y="608"/>
                </a:cubicBezTo>
                <a:cubicBezTo>
                  <a:pt x="718" y="800"/>
                  <a:pt x="789" y="1297"/>
                  <a:pt x="890" y="1202"/>
                </a:cubicBezTo>
                <a:cubicBezTo>
                  <a:pt x="991" y="1107"/>
                  <a:pt x="1124" y="43"/>
                  <a:pt x="1247" y="40"/>
                </a:cubicBezTo>
                <a:cubicBezTo>
                  <a:pt x="1370" y="37"/>
                  <a:pt x="1505" y="1184"/>
                  <a:pt x="1630" y="1184"/>
                </a:cubicBezTo>
                <a:cubicBezTo>
                  <a:pt x="1755" y="1184"/>
                  <a:pt x="1884" y="82"/>
                  <a:pt x="1995" y="41"/>
                </a:cubicBezTo>
                <a:cubicBezTo>
                  <a:pt x="2106" y="0"/>
                  <a:pt x="2235" y="750"/>
                  <a:pt x="2298" y="937"/>
                </a:cubicBezTo>
              </a:path>
            </a:pathLst>
          </a:custGeom>
          <a:noFill/>
          <a:ln w="1905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65" name="Freeform 85"/>
          <p:cNvSpPr>
            <a:spLocks/>
          </p:cNvSpPr>
          <p:nvPr/>
        </p:nvSpPr>
        <p:spPr bwMode="auto">
          <a:xfrm>
            <a:off x="7802758" y="455759"/>
            <a:ext cx="3502025" cy="1906588"/>
          </a:xfrm>
          <a:custGeom>
            <a:avLst/>
            <a:gdLst>
              <a:gd name="T0" fmla="*/ 0 w 2206"/>
              <a:gd name="T1" fmla="*/ 2147483647 h 1201"/>
              <a:gd name="T2" fmla="*/ 2147483647 w 2206"/>
              <a:gd name="T3" fmla="*/ 2147483647 h 1201"/>
              <a:gd name="T4" fmla="*/ 2147483647 w 2206"/>
              <a:gd name="T5" fmla="*/ 0 h 1201"/>
              <a:gd name="T6" fmla="*/ 2147483647 w 2206"/>
              <a:gd name="T7" fmla="*/ 2147483647 h 1201"/>
              <a:gd name="T8" fmla="*/ 2147483647 w 2206"/>
              <a:gd name="T9" fmla="*/ 2147483647 h 1201"/>
              <a:gd name="T10" fmla="*/ 2147483647 w 2206"/>
              <a:gd name="T11" fmla="*/ 2147483647 h 1201"/>
              <a:gd name="T12" fmla="*/ 2147483647 w 2206"/>
              <a:gd name="T13" fmla="*/ 2147483647 h 12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6" h="1201">
                <a:moveTo>
                  <a:pt x="0" y="219"/>
                </a:moveTo>
                <a:cubicBezTo>
                  <a:pt x="50" y="377"/>
                  <a:pt x="181" y="1201"/>
                  <a:pt x="297" y="1164"/>
                </a:cubicBezTo>
                <a:cubicBezTo>
                  <a:pt x="413" y="1127"/>
                  <a:pt x="561" y="0"/>
                  <a:pt x="697" y="0"/>
                </a:cubicBezTo>
                <a:cubicBezTo>
                  <a:pt x="833" y="0"/>
                  <a:pt x="984" y="1161"/>
                  <a:pt x="1116" y="1161"/>
                </a:cubicBezTo>
                <a:cubicBezTo>
                  <a:pt x="1248" y="1161"/>
                  <a:pt x="1366" y="3"/>
                  <a:pt x="1491" y="3"/>
                </a:cubicBezTo>
                <a:cubicBezTo>
                  <a:pt x="1616" y="3"/>
                  <a:pt x="1748" y="1157"/>
                  <a:pt x="1867" y="1161"/>
                </a:cubicBezTo>
                <a:cubicBezTo>
                  <a:pt x="1986" y="1165"/>
                  <a:pt x="2136" y="263"/>
                  <a:pt x="2206" y="27"/>
                </a:cubicBezTo>
              </a:path>
            </a:pathLst>
          </a:custGeom>
          <a:noFill/>
          <a:ln w="19050" cmpd="sng">
            <a:solidFill>
              <a:srgbClr val="F8221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1" name="Text Box 88"/>
          <p:cNvSpPr txBox="1">
            <a:spLocks noChangeArrowheads="1"/>
          </p:cNvSpPr>
          <p:nvPr/>
        </p:nvSpPr>
        <p:spPr bwMode="auto">
          <a:xfrm>
            <a:off x="2696730" y="566738"/>
            <a:ext cx="43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1800">
                <a:solidFill>
                  <a:schemeClr val="tx1"/>
                </a:solidFill>
                <a:latin typeface="Arial" pitchFamily="34" charset="0"/>
              </a:rPr>
              <a:t>A</a:t>
            </a:r>
          </a:p>
        </p:txBody>
      </p:sp>
      <p:sp>
        <p:nvSpPr>
          <p:cNvPr id="15372" name="Text Box 89"/>
          <p:cNvSpPr txBox="1">
            <a:spLocks noChangeArrowheads="1"/>
          </p:cNvSpPr>
          <p:nvPr/>
        </p:nvSpPr>
        <p:spPr bwMode="auto">
          <a:xfrm>
            <a:off x="4838267" y="566738"/>
            <a:ext cx="43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1800">
                <a:solidFill>
                  <a:schemeClr val="tx1"/>
                </a:solidFill>
                <a:latin typeface="Arial" pitchFamily="34" charset="0"/>
              </a:rPr>
              <a:t>X</a:t>
            </a:r>
          </a:p>
        </p:txBody>
      </p:sp>
      <p:sp>
        <p:nvSpPr>
          <p:cNvPr id="15373" name="Text Box 90"/>
          <p:cNvSpPr txBox="1">
            <a:spLocks noChangeArrowheads="1"/>
          </p:cNvSpPr>
          <p:nvPr/>
        </p:nvSpPr>
        <p:spPr bwMode="auto">
          <a:xfrm>
            <a:off x="6422592" y="3984626"/>
            <a:ext cx="43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1800">
                <a:solidFill>
                  <a:schemeClr val="tx1"/>
                </a:solidFill>
                <a:latin typeface="Arial" pitchFamily="34" charset="0"/>
              </a:rPr>
              <a:t>B</a:t>
            </a:r>
          </a:p>
        </p:txBody>
      </p:sp>
      <p:sp>
        <p:nvSpPr>
          <p:cNvPr id="15374" name="Text Box 91"/>
          <p:cNvSpPr txBox="1">
            <a:spLocks noChangeArrowheads="1"/>
          </p:cNvSpPr>
          <p:nvPr/>
        </p:nvSpPr>
        <p:spPr bwMode="auto">
          <a:xfrm>
            <a:off x="5808230" y="5373688"/>
            <a:ext cx="43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1800">
                <a:solidFill>
                  <a:schemeClr val="tx1"/>
                </a:solidFill>
                <a:latin typeface="Arial" pitchFamily="34" charset="0"/>
              </a:rPr>
              <a:t>Y</a:t>
            </a:r>
          </a:p>
        </p:txBody>
      </p:sp>
      <p:sp>
        <p:nvSpPr>
          <p:cNvPr id="15375" name="Text Box 92"/>
          <p:cNvSpPr txBox="1">
            <a:spLocks noChangeArrowheads="1"/>
          </p:cNvSpPr>
          <p:nvPr/>
        </p:nvSpPr>
        <p:spPr bwMode="auto">
          <a:xfrm>
            <a:off x="2034742" y="5589588"/>
            <a:ext cx="43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1800">
                <a:solidFill>
                  <a:schemeClr val="tx1"/>
                </a:solidFill>
                <a:latin typeface="Arial" pitchFamily="34" charset="0"/>
              </a:rPr>
              <a:t>C</a:t>
            </a:r>
          </a:p>
        </p:txBody>
      </p:sp>
      <p:sp>
        <p:nvSpPr>
          <p:cNvPr id="15376" name="Text Box 93"/>
          <p:cNvSpPr txBox="1">
            <a:spLocks noChangeArrowheads="1"/>
          </p:cNvSpPr>
          <p:nvPr/>
        </p:nvSpPr>
        <p:spPr bwMode="auto">
          <a:xfrm>
            <a:off x="1171142" y="4076701"/>
            <a:ext cx="43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1800">
                <a:solidFill>
                  <a:schemeClr val="tx1"/>
                </a:solidFill>
                <a:latin typeface="Arial" pitchFamily="34" charset="0"/>
              </a:rPr>
              <a:t>Z</a:t>
            </a:r>
          </a:p>
        </p:txBody>
      </p:sp>
      <p:grpSp>
        <p:nvGrpSpPr>
          <p:cNvPr id="15379" name="Group 2"/>
          <p:cNvGrpSpPr>
            <a:grpSpLocks/>
          </p:cNvGrpSpPr>
          <p:nvPr/>
        </p:nvGrpSpPr>
        <p:grpSpPr bwMode="auto">
          <a:xfrm>
            <a:off x="7421757" y="49360"/>
            <a:ext cx="4108450" cy="2422025"/>
            <a:chOff x="4783412" y="164575"/>
            <a:chExt cx="4108176" cy="2423057"/>
          </a:xfrm>
        </p:grpSpPr>
        <p:sp>
          <p:nvSpPr>
            <p:cNvPr id="15385" name="Line 86"/>
            <p:cNvSpPr>
              <a:spLocks noChangeShapeType="1"/>
            </p:cNvSpPr>
            <p:nvPr/>
          </p:nvSpPr>
          <p:spPr bwMode="auto">
            <a:xfrm>
              <a:off x="5148263" y="164575"/>
              <a:ext cx="0" cy="2374900"/>
            </a:xfrm>
            <a:prstGeom prst="line">
              <a:avLst/>
            </a:prstGeom>
            <a:noFill/>
            <a:ln w="1270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6" name="Line 87"/>
            <p:cNvSpPr>
              <a:spLocks noChangeShapeType="1"/>
            </p:cNvSpPr>
            <p:nvPr/>
          </p:nvSpPr>
          <p:spPr bwMode="auto">
            <a:xfrm>
              <a:off x="4859338" y="1520300"/>
              <a:ext cx="4032250" cy="0"/>
            </a:xfrm>
            <a:prstGeom prst="line">
              <a:avLst/>
            </a:prstGeom>
            <a:noFill/>
            <a:ln w="127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7" name="TextBox 1"/>
            <p:cNvSpPr txBox="1">
              <a:spLocks noChangeArrowheads="1"/>
            </p:cNvSpPr>
            <p:nvPr/>
          </p:nvSpPr>
          <p:spPr bwMode="auto">
            <a:xfrm>
              <a:off x="4783412" y="575647"/>
              <a:ext cx="527660" cy="201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lnSpc>
                  <a:spcPct val="150000"/>
                </a:lnSpc>
              </a:pPr>
              <a:r>
                <a:rPr lang="en-US" sz="2400" b="1">
                  <a:solidFill>
                    <a:srgbClr val="FF0000"/>
                  </a:solidFill>
                  <a:latin typeface="Times New Roman" pitchFamily="18" charset="0"/>
                  <a:cs typeface="Times New Roman" pitchFamily="18" charset="0"/>
                </a:rPr>
                <a:t>e</a:t>
              </a:r>
              <a:r>
                <a:rPr lang="en-US" sz="2400" b="1" baseline="-25000">
                  <a:solidFill>
                    <a:srgbClr val="FF0000"/>
                  </a:solidFill>
                  <a:latin typeface="Times New Roman" pitchFamily="18" charset="0"/>
                  <a:cs typeface="Times New Roman" pitchFamily="18" charset="0"/>
                </a:rPr>
                <a:t>3</a:t>
              </a:r>
              <a:endParaRPr lang="en-US" sz="2400" b="1">
                <a:solidFill>
                  <a:srgbClr val="FF0000"/>
                </a:solidFill>
                <a:latin typeface="Times New Roman" pitchFamily="18" charset="0"/>
                <a:cs typeface="Times New Roman" pitchFamily="18" charset="0"/>
              </a:endParaRPr>
            </a:p>
            <a:p>
              <a:pPr eaLnBrk="1" hangingPunct="1">
                <a:lnSpc>
                  <a:spcPct val="200000"/>
                </a:lnSpc>
              </a:pPr>
              <a:r>
                <a:rPr lang="en-US" sz="2400" b="1">
                  <a:solidFill>
                    <a:schemeClr val="tx1"/>
                  </a:solidFill>
                  <a:latin typeface="Times New Roman" pitchFamily="18" charset="0"/>
                  <a:cs typeface="Times New Roman" pitchFamily="18" charset="0"/>
                </a:rPr>
                <a:t>e</a:t>
              </a:r>
              <a:r>
                <a:rPr lang="en-US" sz="2400" b="1" baseline="-25000">
                  <a:solidFill>
                    <a:schemeClr val="tx1"/>
                  </a:solidFill>
                  <a:latin typeface="Times New Roman" pitchFamily="18" charset="0"/>
                  <a:cs typeface="Times New Roman" pitchFamily="18" charset="0"/>
                </a:rPr>
                <a:t>1</a:t>
              </a:r>
              <a:endParaRPr lang="en-US" sz="2400" b="1">
                <a:solidFill>
                  <a:schemeClr val="tx1"/>
                </a:solidFill>
                <a:latin typeface="Times New Roman" pitchFamily="18" charset="0"/>
                <a:cs typeface="Times New Roman" pitchFamily="18" charset="0"/>
              </a:endParaRPr>
            </a:p>
            <a:p>
              <a:pPr eaLnBrk="1" hangingPunct="1">
                <a:lnSpc>
                  <a:spcPct val="200000"/>
                </a:lnSpc>
              </a:pPr>
              <a:r>
                <a:rPr lang="en-US" sz="2400" b="1">
                  <a:solidFill>
                    <a:srgbClr val="3333FF"/>
                  </a:solidFill>
                  <a:latin typeface="Times New Roman" pitchFamily="18" charset="0"/>
                  <a:cs typeface="Times New Roman" pitchFamily="18" charset="0"/>
                </a:rPr>
                <a:t>e</a:t>
              </a:r>
              <a:r>
                <a:rPr lang="en-US" sz="2400" b="1" baseline="-25000">
                  <a:solidFill>
                    <a:srgbClr val="3333FF"/>
                  </a:solidFill>
                  <a:latin typeface="Times New Roman" pitchFamily="18" charset="0"/>
                  <a:cs typeface="Times New Roman" pitchFamily="18" charset="0"/>
                </a:rPr>
                <a:t>2</a:t>
              </a:r>
              <a:endParaRPr lang="en-US" sz="2400" b="1">
                <a:solidFill>
                  <a:srgbClr val="3333FF"/>
                </a:solidFill>
                <a:latin typeface="Times New Roman" pitchFamily="18" charset="0"/>
                <a:cs typeface="Times New Roman" pitchFamily="18" charset="0"/>
              </a:endParaRPr>
            </a:p>
          </p:txBody>
        </p:sp>
      </p:grpSp>
      <p:sp>
        <p:nvSpPr>
          <p:cNvPr id="105" name="Rectangle 8">
            <a:extLst>
              <a:ext uri="{FF2B5EF4-FFF2-40B4-BE49-F238E27FC236}">
                <a16:creationId xmlns:a16="http://schemas.microsoft.com/office/drawing/2014/main" id="{5C325733-81E2-4AC7-B2C4-041FACCCD4FC}"/>
              </a:ext>
            </a:extLst>
          </p:cNvPr>
          <p:cNvSpPr>
            <a:spLocks noChangeArrowheads="1"/>
          </p:cNvSpPr>
          <p:nvPr/>
        </p:nvSpPr>
        <p:spPr bwMode="auto">
          <a:xfrm>
            <a:off x="291430" y="817577"/>
            <a:ext cx="3191665"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15000"/>
              </a:lnSpc>
              <a:spcBef>
                <a:spcPct val="20000"/>
              </a:spcBef>
            </a:pPr>
            <a:r>
              <a:rPr lang="pt-BR" sz="2500" i="1" dirty="0">
                <a:solidFill>
                  <a:srgbClr val="0070C0"/>
                </a:solidFill>
                <a:latin typeface="+mn-lt"/>
              </a:rPr>
              <a:t>2. Hoạt động</a:t>
            </a:r>
            <a:endParaRPr lang="en-US" sz="2500" i="1" dirty="0">
              <a:solidFill>
                <a:srgbClr val="0070C0"/>
              </a:solidFill>
              <a:latin typeface="+mn-lt"/>
            </a:endParaRPr>
          </a:p>
        </p:txBody>
      </p:sp>
      <p:grpSp>
        <p:nvGrpSpPr>
          <p:cNvPr id="106" name="Group 105">
            <a:extLst>
              <a:ext uri="{FF2B5EF4-FFF2-40B4-BE49-F238E27FC236}">
                <a16:creationId xmlns:a16="http://schemas.microsoft.com/office/drawing/2014/main" id="{BB435C07-0F86-4717-95B9-DA6157AA72CC}"/>
              </a:ext>
            </a:extLst>
          </p:cNvPr>
          <p:cNvGrpSpPr/>
          <p:nvPr/>
        </p:nvGrpSpPr>
        <p:grpSpPr>
          <a:xfrm>
            <a:off x="103971" y="96705"/>
            <a:ext cx="8603569" cy="566174"/>
            <a:chOff x="74035" y="2246119"/>
            <a:chExt cx="8550261" cy="790336"/>
          </a:xfrm>
        </p:grpSpPr>
        <p:grpSp>
          <p:nvGrpSpPr>
            <p:cNvPr id="107" name="Group 70">
              <a:extLst>
                <a:ext uri="{FF2B5EF4-FFF2-40B4-BE49-F238E27FC236}">
                  <a16:creationId xmlns:a16="http://schemas.microsoft.com/office/drawing/2014/main" id="{1FA82914-82D7-4883-91E7-CC5010FAC68F}"/>
                </a:ext>
              </a:extLst>
            </p:cNvPr>
            <p:cNvGrpSpPr>
              <a:grpSpLocks/>
            </p:cNvGrpSpPr>
            <p:nvPr/>
          </p:nvGrpSpPr>
          <p:grpSpPr bwMode="auto">
            <a:xfrm>
              <a:off x="254806" y="2293270"/>
              <a:ext cx="7926181" cy="743185"/>
              <a:chOff x="548628" y="3428143"/>
              <a:chExt cx="4081613" cy="1431480"/>
            </a:xfrm>
          </p:grpSpPr>
          <p:pic>
            <p:nvPicPr>
              <p:cNvPr id="110" name="Picture 8" descr="empty-green-rectangle">
                <a:extLst>
                  <a:ext uri="{FF2B5EF4-FFF2-40B4-BE49-F238E27FC236}">
                    <a16:creationId xmlns:a16="http://schemas.microsoft.com/office/drawing/2014/main" id="{066333CA-1706-4381-B422-EBDBF8FEA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28" y="3428143"/>
                <a:ext cx="4081613"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9" descr="green-top-faded">
                <a:extLst>
                  <a:ext uri="{FF2B5EF4-FFF2-40B4-BE49-F238E27FC236}">
                    <a16:creationId xmlns:a16="http://schemas.microsoft.com/office/drawing/2014/main" id="{A1195B2F-E746-4979-B614-E2DD81467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8" name="TextBox 107">
              <a:extLst>
                <a:ext uri="{FF2B5EF4-FFF2-40B4-BE49-F238E27FC236}">
                  <a16:creationId xmlns:a16="http://schemas.microsoft.com/office/drawing/2014/main" id="{BB87AC4F-7B05-43CE-9168-8EDE0A77626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n-lt"/>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n-lt"/>
              </a:endParaRPr>
            </a:p>
          </p:txBody>
        </p:sp>
        <p:sp>
          <p:nvSpPr>
            <p:cNvPr id="109" name="Rectangle 1026060">
              <a:extLst>
                <a:ext uri="{FF2B5EF4-FFF2-40B4-BE49-F238E27FC236}">
                  <a16:creationId xmlns:a16="http://schemas.microsoft.com/office/drawing/2014/main" id="{6A32C3CA-CA73-48F8-86A4-D2DA803A0E11}"/>
                </a:ext>
              </a:extLst>
            </p:cNvPr>
            <p:cNvSpPr>
              <a:spLocks noChangeArrowheads="1"/>
            </p:cNvSpPr>
            <p:nvPr/>
          </p:nvSpPr>
          <p:spPr bwMode="auto">
            <a:xfrm>
              <a:off x="1209204" y="2246119"/>
              <a:ext cx="7415092" cy="71319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latin typeface="+mn-lt"/>
                </a:rPr>
                <a:t>Máy phát điện xoay chiều ba pha</a:t>
              </a:r>
              <a:endParaRPr lang="en-US" sz="2600" dirty="0">
                <a:latin typeface="+mn-lt"/>
              </a:endParaRPr>
            </a:p>
          </p:txBody>
        </p:sp>
      </p:grpSp>
      <p:grpSp>
        <p:nvGrpSpPr>
          <p:cNvPr id="2" name="Group 1">
            <a:extLst>
              <a:ext uri="{FF2B5EF4-FFF2-40B4-BE49-F238E27FC236}">
                <a16:creationId xmlns:a16="http://schemas.microsoft.com/office/drawing/2014/main" id="{F95FDEE6-3B3F-4F96-B9F3-ED398BA9D6D9}"/>
              </a:ext>
            </a:extLst>
          </p:cNvPr>
          <p:cNvGrpSpPr/>
          <p:nvPr/>
        </p:nvGrpSpPr>
        <p:grpSpPr>
          <a:xfrm>
            <a:off x="6705168" y="2569255"/>
            <a:ext cx="5197390" cy="3872301"/>
            <a:chOff x="7146926" y="2569255"/>
            <a:chExt cx="5197390" cy="3872301"/>
          </a:xfrm>
        </p:grpSpPr>
        <p:pic>
          <p:nvPicPr>
            <p:cNvPr id="114" name="Picture 5" descr="empty-blue-rectangle">
              <a:extLst>
                <a:ext uri="{FF2B5EF4-FFF2-40B4-BE49-F238E27FC236}">
                  <a16:creationId xmlns:a16="http://schemas.microsoft.com/office/drawing/2014/main" id="{28B54E29-20AE-4C66-B729-1A5A9840A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6926" y="2569255"/>
              <a:ext cx="5197390" cy="300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 name="Group 69">
              <a:extLst>
                <a:ext uri="{FF2B5EF4-FFF2-40B4-BE49-F238E27FC236}">
                  <a16:creationId xmlns:a16="http://schemas.microsoft.com/office/drawing/2014/main" id="{63EEA132-8D80-45BA-9EDD-93D0C40DB26C}"/>
                </a:ext>
              </a:extLst>
            </p:cNvPr>
            <p:cNvGrpSpPr>
              <a:grpSpLocks/>
            </p:cNvGrpSpPr>
            <p:nvPr/>
          </p:nvGrpSpPr>
          <p:grpSpPr bwMode="auto">
            <a:xfrm>
              <a:off x="7431110" y="2712519"/>
              <a:ext cx="4684728" cy="3729037"/>
              <a:chOff x="559" y="2930"/>
              <a:chExt cx="5105" cy="2349"/>
            </a:xfrm>
          </p:grpSpPr>
          <mc:AlternateContent xmlns:mc="http://schemas.openxmlformats.org/markup-compatibility/2006" xmlns:a14="http://schemas.microsoft.com/office/drawing/2010/main">
            <mc:Choice Requires="a14">
              <p:sp>
                <p:nvSpPr>
                  <p:cNvPr id="116" name="Rectangle 70">
                    <a:extLst>
                      <a:ext uri="{FF2B5EF4-FFF2-40B4-BE49-F238E27FC236}">
                        <a16:creationId xmlns:a16="http://schemas.microsoft.com/office/drawing/2014/main" id="{F5899E72-F7C4-40B0-8907-EB51FA482715}"/>
                      </a:ext>
                    </a:extLst>
                  </p:cNvPr>
                  <p:cNvSpPr>
                    <a:spLocks noChangeArrowheads="1"/>
                  </p:cNvSpPr>
                  <p:nvPr/>
                </p:nvSpPr>
                <p:spPr bwMode="auto">
                  <a:xfrm>
                    <a:off x="559" y="2930"/>
                    <a:ext cx="5105" cy="12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lstStyle/>
                  <a:p>
                    <a:pPr algn="just">
                      <a:lnSpc>
                        <a:spcPct val="110000"/>
                      </a:lnSpc>
                      <a:spcBef>
                        <a:spcPct val="20000"/>
                      </a:spcBef>
                    </a:pPr>
                    <a:r>
                      <a:rPr lang="en-US" sz="2500">
                        <a:solidFill>
                          <a:schemeClr val="tx1"/>
                        </a:solidFill>
                        <a:latin typeface="+mj-lt"/>
                      </a:rPr>
                      <a:t>  Khi nam châm quay, từ thông qua 3 cuộn dây biến thiên điều hòa theo t. Kết quả, trong 3 cuộn dây xuất hiện 3 suất điện động xoay chiều cùng f, cùng biên độ và lệch pha nhau </a:t>
                    </a:r>
                    <a14:m>
                      <m:oMath xmlns:m="http://schemas.openxmlformats.org/officeDocument/2006/math">
                        <m:f>
                          <m:fPr>
                            <m:ctrlPr>
                              <a:rPr lang="en-US" sz="2800" i="1" smtClean="0">
                                <a:solidFill>
                                  <a:srgbClr val="000000"/>
                                </a:solidFill>
                                <a:latin typeface="Cambria Math" panose="02040503050406030204" pitchFamily="18" charset="0"/>
                              </a:rPr>
                            </m:ctrlPr>
                          </m:fPr>
                          <m:num>
                            <m:r>
                              <a:rPr lang="en-US" sz="2800" i="1">
                                <a:solidFill>
                                  <a:srgbClr val="000000"/>
                                </a:solidFill>
                                <a:latin typeface="Cambria Math" panose="02040503050406030204" pitchFamily="18" charset="0"/>
                              </a:rPr>
                              <m:t>2</m:t>
                            </m:r>
                            <m:r>
                              <a:rPr lang="en-US" sz="2800" i="1">
                                <a:solidFill>
                                  <a:srgbClr val="000000"/>
                                </a:solidFill>
                                <a:latin typeface="Cambria Math" panose="02040503050406030204" pitchFamily="18" charset="0"/>
                              </a:rPr>
                              <m:t>𝜋</m:t>
                            </m:r>
                          </m:num>
                          <m:den>
                            <m:r>
                              <a:rPr lang="en-US" sz="2800" i="1">
                                <a:solidFill>
                                  <a:srgbClr val="000000"/>
                                </a:solidFill>
                                <a:latin typeface="Cambria Math" panose="02040503050406030204" pitchFamily="18" charset="0"/>
                              </a:rPr>
                              <m:t>3</m:t>
                            </m:r>
                          </m:den>
                        </m:f>
                      </m:oMath>
                    </a14:m>
                    <a:r>
                      <a:rPr lang="en-US" sz="2500">
                        <a:solidFill>
                          <a:schemeClr val="tx1"/>
                        </a:solidFill>
                        <a:latin typeface="+mj-lt"/>
                      </a:rPr>
                      <a:t> </a:t>
                    </a:r>
                  </a:p>
                </p:txBody>
              </p:sp>
            </mc:Choice>
            <mc:Fallback xmlns="">
              <p:sp>
                <p:nvSpPr>
                  <p:cNvPr id="116" name="Rectangle 70">
                    <a:extLst>
                      <a:ext uri="{FF2B5EF4-FFF2-40B4-BE49-F238E27FC236}">
                        <a16:creationId xmlns:a16="http://schemas.microsoft.com/office/drawing/2014/main" id="{F5899E72-F7C4-40B0-8907-EB51FA482715}"/>
                      </a:ext>
                    </a:extLst>
                  </p:cNvPr>
                  <p:cNvSpPr>
                    <a:spLocks noRot="1" noChangeAspect="1" noMove="1" noResize="1" noEditPoints="1" noAdjustHandles="1" noChangeArrowheads="1" noChangeShapeType="1" noTextEdit="1"/>
                  </p:cNvSpPr>
                  <p:nvPr/>
                </p:nvSpPr>
                <p:spPr bwMode="auto">
                  <a:xfrm>
                    <a:off x="559" y="2930"/>
                    <a:ext cx="5105" cy="1282"/>
                  </a:xfrm>
                  <a:prstGeom prst="rect">
                    <a:avLst/>
                  </a:prstGeom>
                  <a:blipFill>
                    <a:blip r:embed="rId6"/>
                    <a:stretch>
                      <a:fillRect l="-2081" t="-2096" r="-2081" b="-419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7" name="Object 71">
                <a:extLst>
                  <a:ext uri="{FF2B5EF4-FFF2-40B4-BE49-F238E27FC236}">
                    <a16:creationId xmlns:a16="http://schemas.microsoft.com/office/drawing/2014/main" id="{21F41955-4429-41A3-A35D-6F03CF2BCE06}"/>
                  </a:ext>
                </a:extLst>
              </p:cNvPr>
              <p:cNvSpPr txBox="1"/>
              <p:nvPr/>
            </p:nvSpPr>
            <p:spPr bwMode="auto">
              <a:xfrm>
                <a:off x="4794" y="4727"/>
                <a:ext cx="785" cy="552"/>
              </a:xfrm>
              <a:prstGeom prst="rect">
                <a:avLst/>
              </a:prstGeom>
              <a:noFill/>
              <a:ln>
                <a:noFill/>
              </a:ln>
            </p:spPr>
            <p:txBody>
              <a:bodyPr>
                <a:normAutofit/>
              </a:bodyPr>
              <a:lstStyle/>
              <a:p>
                <a:endParaRPr lang="en-US"/>
              </a:p>
            </p:txBody>
          </p:sp>
        </p:grpSp>
      </p:grpSp>
      <p:grpSp>
        <p:nvGrpSpPr>
          <p:cNvPr id="5" name="Group 4">
            <a:extLst>
              <a:ext uri="{FF2B5EF4-FFF2-40B4-BE49-F238E27FC236}">
                <a16:creationId xmlns:a16="http://schemas.microsoft.com/office/drawing/2014/main" id="{3ADA27C0-D261-4031-94F1-2AB50C54AAC7}"/>
              </a:ext>
            </a:extLst>
          </p:cNvPr>
          <p:cNvGrpSpPr/>
          <p:nvPr/>
        </p:nvGrpSpPr>
        <p:grpSpPr>
          <a:xfrm>
            <a:off x="7419519" y="5457454"/>
            <a:ext cx="4055300" cy="1384300"/>
            <a:chOff x="7562849" y="5497513"/>
            <a:chExt cx="4055300" cy="1384300"/>
          </a:xfrm>
        </p:grpSpPr>
        <p:pic>
          <p:nvPicPr>
            <p:cNvPr id="118" name="Picture 12" descr="empty-red-rectangle">
              <a:extLst>
                <a:ext uri="{FF2B5EF4-FFF2-40B4-BE49-F238E27FC236}">
                  <a16:creationId xmlns:a16="http://schemas.microsoft.com/office/drawing/2014/main" id="{E2A167FE-B1E2-4086-9BE3-68DDFFA039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2849" y="5595250"/>
              <a:ext cx="4055300" cy="12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Rectangle 119">
              <a:extLst>
                <a:ext uri="{FF2B5EF4-FFF2-40B4-BE49-F238E27FC236}">
                  <a16:creationId xmlns:a16="http://schemas.microsoft.com/office/drawing/2014/main" id="{5F61B330-F5C0-404D-9A66-B9EAD0F02E5D}"/>
                </a:ext>
              </a:extLst>
            </p:cNvPr>
            <p:cNvSpPr>
              <a:spLocks noChangeArrowheads="1"/>
            </p:cNvSpPr>
            <p:nvPr/>
          </p:nvSpPr>
          <p:spPr bwMode="auto">
            <a:xfrm>
              <a:off x="7854949" y="5497513"/>
              <a:ext cx="35226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solidFill>
                    <a:schemeClr val="tx1"/>
                  </a:solidFill>
                  <a:latin typeface="Times New Roman" pitchFamily="18" charset="0"/>
                  <a:cs typeface="Times New Roman" pitchFamily="18" charset="0"/>
                </a:rPr>
                <a:t>e</a:t>
              </a:r>
              <a:r>
                <a:rPr lang="en-US" sz="2800" baseline="-25000">
                  <a:solidFill>
                    <a:schemeClr val="tx1"/>
                  </a:solidFill>
                  <a:latin typeface="Times New Roman" pitchFamily="18" charset="0"/>
                  <a:cs typeface="Times New Roman" pitchFamily="18" charset="0"/>
                </a:rPr>
                <a:t>1</a:t>
              </a:r>
              <a:r>
                <a:rPr lang="en-US" sz="2800">
                  <a:solidFill>
                    <a:schemeClr val="tx1"/>
                  </a:solidFill>
                  <a:latin typeface="Times New Roman" pitchFamily="18" charset="0"/>
                  <a:cs typeface="Times New Roman" pitchFamily="18" charset="0"/>
                </a:rPr>
                <a:t>= E</a:t>
              </a:r>
              <a:r>
                <a:rPr lang="en-US" sz="2800" baseline="-25000">
                  <a:solidFill>
                    <a:schemeClr val="tx1"/>
                  </a:solidFill>
                  <a:latin typeface="Times New Roman" pitchFamily="18" charset="0"/>
                  <a:cs typeface="Times New Roman" pitchFamily="18" charset="0"/>
                </a:rPr>
                <a:t>0</a:t>
              </a:r>
              <a:r>
                <a:rPr lang="en-US" sz="2800">
                  <a:solidFill>
                    <a:schemeClr val="tx1"/>
                  </a:solidFill>
                  <a:latin typeface="Times New Roman" pitchFamily="18" charset="0"/>
                  <a:cs typeface="Times New Roman" pitchFamily="18" charset="0"/>
                </a:rPr>
                <a:t> sin(</a:t>
              </a:r>
              <a:r>
                <a:rPr lang="en-US" sz="2800">
                  <a:solidFill>
                    <a:schemeClr val="tx1"/>
                  </a:solidFill>
                  <a:latin typeface="Times New Roman" pitchFamily="18" charset="0"/>
                  <a:cs typeface="Times New Roman" pitchFamily="18" charset="0"/>
                  <a:sym typeface="Symbol" pitchFamily="18" charset="2"/>
                </a:rPr>
                <a:t></a:t>
              </a:r>
              <a:r>
                <a:rPr lang="en-US" sz="2800">
                  <a:solidFill>
                    <a:schemeClr val="tx1"/>
                  </a:solidFill>
                  <a:latin typeface="Times New Roman" pitchFamily="18" charset="0"/>
                  <a:cs typeface="Times New Roman" pitchFamily="18" charset="0"/>
                </a:rPr>
                <a:t>t)</a:t>
              </a:r>
            </a:p>
            <a:p>
              <a:r>
                <a:rPr lang="en-US" sz="2800">
                  <a:solidFill>
                    <a:schemeClr val="tx1"/>
                  </a:solidFill>
                  <a:latin typeface="Times New Roman" pitchFamily="18" charset="0"/>
                  <a:cs typeface="Times New Roman" pitchFamily="18" charset="0"/>
                </a:rPr>
                <a:t>e</a:t>
              </a:r>
              <a:r>
                <a:rPr lang="en-US" sz="2800" baseline="-25000">
                  <a:solidFill>
                    <a:schemeClr val="tx1"/>
                  </a:solidFill>
                  <a:latin typeface="Times New Roman" pitchFamily="18" charset="0"/>
                  <a:cs typeface="Times New Roman" pitchFamily="18" charset="0"/>
                </a:rPr>
                <a:t>2</a:t>
              </a:r>
              <a:r>
                <a:rPr lang="en-US" sz="2800">
                  <a:solidFill>
                    <a:schemeClr val="tx1"/>
                  </a:solidFill>
                  <a:latin typeface="Times New Roman" pitchFamily="18" charset="0"/>
                  <a:cs typeface="Times New Roman" pitchFamily="18" charset="0"/>
                </a:rPr>
                <a:t>= E</a:t>
              </a:r>
              <a:r>
                <a:rPr lang="en-US" sz="2800" baseline="-25000">
                  <a:solidFill>
                    <a:schemeClr val="tx1"/>
                  </a:solidFill>
                  <a:latin typeface="Times New Roman" pitchFamily="18" charset="0"/>
                  <a:cs typeface="Times New Roman" pitchFamily="18" charset="0"/>
                </a:rPr>
                <a:t>0</a:t>
              </a:r>
              <a:r>
                <a:rPr lang="en-US" sz="2800">
                  <a:solidFill>
                    <a:schemeClr val="tx1"/>
                  </a:solidFill>
                  <a:latin typeface="Times New Roman" pitchFamily="18" charset="0"/>
                  <a:cs typeface="Times New Roman" pitchFamily="18" charset="0"/>
                </a:rPr>
                <a:t> sin(</a:t>
              </a:r>
              <a:r>
                <a:rPr lang="en-US" sz="2800">
                  <a:solidFill>
                    <a:schemeClr val="tx1"/>
                  </a:solidFill>
                  <a:latin typeface="Times New Roman" pitchFamily="18" charset="0"/>
                  <a:cs typeface="Times New Roman" pitchFamily="18" charset="0"/>
                  <a:sym typeface="Symbol" pitchFamily="18" charset="2"/>
                </a:rPr>
                <a:t></a:t>
              </a:r>
              <a:r>
                <a:rPr lang="en-US" sz="2800">
                  <a:solidFill>
                    <a:schemeClr val="tx1"/>
                  </a:solidFill>
                  <a:latin typeface="Times New Roman" pitchFamily="18" charset="0"/>
                  <a:cs typeface="Times New Roman" pitchFamily="18" charset="0"/>
                </a:rPr>
                <a:t>t - 2</a:t>
              </a:r>
              <a:r>
                <a:rPr lang="en-US" sz="2800">
                  <a:solidFill>
                    <a:schemeClr val="tx1"/>
                  </a:solidFill>
                  <a:latin typeface="Times New Roman" pitchFamily="18" charset="0"/>
                  <a:cs typeface="Times New Roman" pitchFamily="18" charset="0"/>
                  <a:sym typeface="Symbol" pitchFamily="18" charset="2"/>
                </a:rPr>
                <a:t>/3</a:t>
              </a:r>
              <a:r>
                <a:rPr lang="en-US" sz="2800">
                  <a:solidFill>
                    <a:schemeClr val="tx1"/>
                  </a:solidFill>
                  <a:latin typeface="Times New Roman" pitchFamily="18" charset="0"/>
                  <a:cs typeface="Times New Roman" pitchFamily="18" charset="0"/>
                </a:rPr>
                <a:t>)</a:t>
              </a:r>
            </a:p>
            <a:p>
              <a:r>
                <a:rPr lang="en-US" sz="2800">
                  <a:solidFill>
                    <a:schemeClr val="tx1"/>
                  </a:solidFill>
                  <a:latin typeface="Times New Roman" pitchFamily="18" charset="0"/>
                  <a:cs typeface="Times New Roman" pitchFamily="18" charset="0"/>
                </a:rPr>
                <a:t>e</a:t>
              </a:r>
              <a:r>
                <a:rPr lang="en-US" sz="2800" baseline="-25000">
                  <a:solidFill>
                    <a:schemeClr val="tx1"/>
                  </a:solidFill>
                  <a:latin typeface="Times New Roman" pitchFamily="18" charset="0"/>
                  <a:cs typeface="Times New Roman" pitchFamily="18" charset="0"/>
                </a:rPr>
                <a:t>3</a:t>
              </a:r>
              <a:r>
                <a:rPr lang="en-US" sz="2800">
                  <a:solidFill>
                    <a:schemeClr val="tx1"/>
                  </a:solidFill>
                  <a:latin typeface="Times New Roman" pitchFamily="18" charset="0"/>
                  <a:cs typeface="Times New Roman" pitchFamily="18" charset="0"/>
                </a:rPr>
                <a:t>= E</a:t>
              </a:r>
              <a:r>
                <a:rPr lang="en-US" sz="2800" baseline="-25000">
                  <a:solidFill>
                    <a:schemeClr val="tx1"/>
                  </a:solidFill>
                  <a:latin typeface="Times New Roman" pitchFamily="18" charset="0"/>
                  <a:cs typeface="Times New Roman" pitchFamily="18" charset="0"/>
                </a:rPr>
                <a:t>0</a:t>
              </a:r>
              <a:r>
                <a:rPr lang="en-US" sz="2800">
                  <a:solidFill>
                    <a:schemeClr val="tx1"/>
                  </a:solidFill>
                  <a:latin typeface="Times New Roman" pitchFamily="18" charset="0"/>
                  <a:cs typeface="Times New Roman" pitchFamily="18" charset="0"/>
                </a:rPr>
                <a:t> sin(</a:t>
              </a:r>
              <a:r>
                <a:rPr lang="en-US" sz="2800">
                  <a:solidFill>
                    <a:schemeClr val="tx1"/>
                  </a:solidFill>
                  <a:latin typeface="Times New Roman" pitchFamily="18" charset="0"/>
                  <a:cs typeface="Times New Roman" pitchFamily="18" charset="0"/>
                  <a:sym typeface="Symbol" pitchFamily="18" charset="2"/>
                </a:rPr>
                <a:t></a:t>
              </a:r>
              <a:r>
                <a:rPr lang="en-US" sz="2800">
                  <a:solidFill>
                    <a:schemeClr val="tx1"/>
                  </a:solidFill>
                  <a:latin typeface="Times New Roman" pitchFamily="18" charset="0"/>
                  <a:cs typeface="Times New Roman" pitchFamily="18" charset="0"/>
                </a:rPr>
                <a:t>t + 2</a:t>
              </a:r>
              <a:r>
                <a:rPr lang="en-US" sz="2800">
                  <a:solidFill>
                    <a:schemeClr val="tx1"/>
                  </a:solidFill>
                  <a:latin typeface="Times New Roman" pitchFamily="18" charset="0"/>
                  <a:cs typeface="Times New Roman" pitchFamily="18" charset="0"/>
                  <a:sym typeface="Symbol" pitchFamily="18" charset="2"/>
                </a:rPr>
                <a:t>/3</a:t>
              </a:r>
              <a:r>
                <a:rPr lang="en-US" sz="2800">
                  <a:solidFill>
                    <a:schemeClr val="tx1"/>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2822905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indefinite" fill="hold" nodeType="clickEffect">
                                  <p:stCondLst>
                                    <p:cond delay="0"/>
                                  </p:stCondLst>
                                  <p:childTnLst>
                                    <p:animRot by="21600000">
                                      <p:cBhvr>
                                        <p:cTn id="6" dur="5000" fill="hold"/>
                                        <p:tgtEl>
                                          <p:spTgt spid="71682"/>
                                        </p:tgtEl>
                                        <p:attrNameLst>
                                          <p:attrName>r</p:attrName>
                                        </p:attrNameLst>
                                      </p:cBhvr>
                                    </p:animRot>
                                  </p:childTnLst>
                                </p:cTn>
                              </p:par>
                              <p:par>
                                <p:cTn id="7" presetID="22" presetClass="entr" presetSubtype="8" repeatCount="indefinite" fill="hold" grpId="0" nodeType="withEffect">
                                  <p:stCondLst>
                                    <p:cond delay="0"/>
                                  </p:stCondLst>
                                  <p:childTnLst>
                                    <p:set>
                                      <p:cBhvr>
                                        <p:cTn id="8" dur="1" fill="hold">
                                          <p:stCondLst>
                                            <p:cond delay="0"/>
                                          </p:stCondLst>
                                        </p:cTn>
                                        <p:tgtEl>
                                          <p:spTgt spid="71763"/>
                                        </p:tgtEl>
                                        <p:attrNameLst>
                                          <p:attrName>style.visibility</p:attrName>
                                        </p:attrNameLst>
                                      </p:cBhvr>
                                      <p:to>
                                        <p:strVal val="visible"/>
                                      </p:to>
                                    </p:set>
                                    <p:animEffect transition="in" filter="wipe(left)">
                                      <p:cBhvr>
                                        <p:cTn id="9" dur="5000"/>
                                        <p:tgtEl>
                                          <p:spTgt spid="71763"/>
                                        </p:tgtEl>
                                      </p:cBhvr>
                                    </p:animEffect>
                                  </p:childTnLst>
                                </p:cTn>
                              </p:par>
                              <p:par>
                                <p:cTn id="10" presetID="22" presetClass="entr" presetSubtype="8" repeatCount="indefinite" fill="hold" grpId="0" nodeType="withEffect">
                                  <p:stCondLst>
                                    <p:cond delay="0"/>
                                  </p:stCondLst>
                                  <p:childTnLst>
                                    <p:set>
                                      <p:cBhvr>
                                        <p:cTn id="11" dur="1" fill="hold">
                                          <p:stCondLst>
                                            <p:cond delay="0"/>
                                          </p:stCondLst>
                                        </p:cTn>
                                        <p:tgtEl>
                                          <p:spTgt spid="71764"/>
                                        </p:tgtEl>
                                        <p:attrNameLst>
                                          <p:attrName>style.visibility</p:attrName>
                                        </p:attrNameLst>
                                      </p:cBhvr>
                                      <p:to>
                                        <p:strVal val="visible"/>
                                      </p:to>
                                    </p:set>
                                    <p:animEffect transition="in" filter="wipe(left)">
                                      <p:cBhvr>
                                        <p:cTn id="12" dur="5000"/>
                                        <p:tgtEl>
                                          <p:spTgt spid="71764"/>
                                        </p:tgtEl>
                                      </p:cBhvr>
                                    </p:animEffect>
                                  </p:childTnLst>
                                </p:cTn>
                              </p:par>
                              <p:par>
                                <p:cTn id="13" presetID="22" presetClass="entr" presetSubtype="8" repeatCount="indefinite" fill="hold" grpId="0" nodeType="withEffect">
                                  <p:stCondLst>
                                    <p:cond delay="0"/>
                                  </p:stCondLst>
                                  <p:childTnLst>
                                    <p:set>
                                      <p:cBhvr>
                                        <p:cTn id="14" dur="1" fill="hold">
                                          <p:stCondLst>
                                            <p:cond delay="0"/>
                                          </p:stCondLst>
                                        </p:cTn>
                                        <p:tgtEl>
                                          <p:spTgt spid="71765"/>
                                        </p:tgtEl>
                                        <p:attrNameLst>
                                          <p:attrName>style.visibility</p:attrName>
                                        </p:attrNameLst>
                                      </p:cBhvr>
                                      <p:to>
                                        <p:strVal val="visible"/>
                                      </p:to>
                                    </p:set>
                                    <p:animEffect transition="in" filter="wipe(left)">
                                      <p:cBhvr>
                                        <p:cTn id="15" dur="5000"/>
                                        <p:tgtEl>
                                          <p:spTgt spid="7176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3" grpId="0" animBg="1"/>
      <p:bldP spid="71764" grpId="0" animBg="1"/>
      <p:bldP spid="717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7410" name="Rectangle 100"/>
          <p:cNvSpPr>
            <a:spLocks noChangeArrowheads="1"/>
          </p:cNvSpPr>
          <p:nvPr/>
        </p:nvSpPr>
        <p:spPr bwMode="auto">
          <a:xfrm>
            <a:off x="1524001" y="2481332"/>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2749" name="Rectangle 109"/>
          <p:cNvSpPr>
            <a:spLocks noChangeArrowheads="1"/>
          </p:cNvSpPr>
          <p:nvPr/>
        </p:nvSpPr>
        <p:spPr bwMode="auto">
          <a:xfrm>
            <a:off x="383975" y="724699"/>
            <a:ext cx="3033713"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15000"/>
              </a:lnSpc>
              <a:spcBef>
                <a:spcPct val="20000"/>
              </a:spcBef>
            </a:pPr>
            <a:r>
              <a:rPr lang="pt-BR" sz="2600" i="1">
                <a:solidFill>
                  <a:srgbClr val="0070C0"/>
                </a:solidFill>
                <a:latin typeface="+mn-lt"/>
              </a:rPr>
              <a:t>2. Dòng ba pha</a:t>
            </a:r>
            <a:endParaRPr lang="en-US" sz="2600" i="1">
              <a:solidFill>
                <a:srgbClr val="0070C0"/>
              </a:solidFill>
              <a:latin typeface="+mn-lt"/>
            </a:endParaRPr>
          </a:p>
        </p:txBody>
      </p:sp>
      <p:sp>
        <p:nvSpPr>
          <p:cNvPr id="17412" name="Rectangle 112"/>
          <p:cNvSpPr>
            <a:spLocks noChangeArrowheads="1"/>
          </p:cNvSpPr>
          <p:nvPr/>
        </p:nvSpPr>
        <p:spPr bwMode="auto">
          <a:xfrm>
            <a:off x="1524001" y="2514670"/>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414" name="Rectangle 59"/>
          <p:cNvSpPr>
            <a:spLocks noChangeArrowheads="1"/>
          </p:cNvSpPr>
          <p:nvPr/>
        </p:nvSpPr>
        <p:spPr bwMode="auto">
          <a:xfrm>
            <a:off x="1524001" y="-353943"/>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415" name="Rectangle 68"/>
          <p:cNvSpPr>
            <a:spLocks noChangeArrowheads="1"/>
          </p:cNvSpPr>
          <p:nvPr/>
        </p:nvSpPr>
        <p:spPr bwMode="auto">
          <a:xfrm>
            <a:off x="1524001" y="-353943"/>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6" name="Group 809"/>
          <p:cNvGrpSpPr>
            <a:grpSpLocks/>
          </p:cNvGrpSpPr>
          <p:nvPr/>
        </p:nvGrpSpPr>
        <p:grpSpPr bwMode="auto">
          <a:xfrm>
            <a:off x="1871663" y="3870325"/>
            <a:ext cx="6858000" cy="2286000"/>
            <a:chOff x="0" y="2448"/>
            <a:chExt cx="4320" cy="1440"/>
          </a:xfrm>
        </p:grpSpPr>
        <p:grpSp>
          <p:nvGrpSpPr>
            <p:cNvPr id="17469" name="Group 796"/>
            <p:cNvGrpSpPr>
              <a:grpSpLocks/>
            </p:cNvGrpSpPr>
            <p:nvPr/>
          </p:nvGrpSpPr>
          <p:grpSpPr bwMode="auto">
            <a:xfrm>
              <a:off x="0" y="2736"/>
              <a:ext cx="4320" cy="1152"/>
              <a:chOff x="0" y="2736"/>
              <a:chExt cx="4320" cy="1152"/>
            </a:xfrm>
          </p:grpSpPr>
          <p:sp>
            <p:nvSpPr>
              <p:cNvPr id="17471" name="Freeform 786"/>
              <p:cNvSpPr>
                <a:spLocks/>
              </p:cNvSpPr>
              <p:nvPr/>
            </p:nvSpPr>
            <p:spPr bwMode="auto">
              <a:xfrm>
                <a:off x="0" y="2736"/>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rgbClr val="EF11E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17472" name="Group 795"/>
              <p:cNvGrpSpPr>
                <a:grpSpLocks/>
              </p:cNvGrpSpPr>
              <p:nvPr/>
            </p:nvGrpSpPr>
            <p:grpSpPr bwMode="auto">
              <a:xfrm>
                <a:off x="1728" y="2736"/>
                <a:ext cx="2592" cy="1152"/>
                <a:chOff x="1728" y="2736"/>
                <a:chExt cx="2592" cy="1152"/>
              </a:xfrm>
            </p:grpSpPr>
            <p:sp>
              <p:nvSpPr>
                <p:cNvPr id="17474" name="Freeform 784"/>
                <p:cNvSpPr>
                  <a:spLocks/>
                </p:cNvSpPr>
                <p:nvPr/>
              </p:nvSpPr>
              <p:spPr bwMode="auto">
                <a:xfrm>
                  <a:off x="1728" y="2736"/>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rgbClr val="EF11E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475" name="Freeform 785"/>
                <p:cNvSpPr>
                  <a:spLocks/>
                </p:cNvSpPr>
                <p:nvPr/>
              </p:nvSpPr>
              <p:spPr bwMode="auto">
                <a:xfrm>
                  <a:off x="3456" y="2736"/>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rgbClr val="EF11E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476" name="Freeform 787"/>
                <p:cNvSpPr>
                  <a:spLocks/>
                </p:cNvSpPr>
                <p:nvPr/>
              </p:nvSpPr>
              <p:spPr bwMode="auto">
                <a:xfrm flipV="1">
                  <a:off x="2601" y="3312"/>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rgbClr val="EF11E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7473" name="Freeform 788"/>
              <p:cNvSpPr>
                <a:spLocks/>
              </p:cNvSpPr>
              <p:nvPr/>
            </p:nvSpPr>
            <p:spPr bwMode="auto">
              <a:xfrm flipV="1">
                <a:off x="864" y="3312"/>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rgbClr val="EF11E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7470" name="Text Box 806"/>
            <p:cNvSpPr txBox="1">
              <a:spLocks noChangeArrowheads="1"/>
            </p:cNvSpPr>
            <p:nvPr/>
          </p:nvSpPr>
          <p:spPr bwMode="auto">
            <a:xfrm>
              <a:off x="2112" y="2448"/>
              <a:ext cx="28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000">
                  <a:solidFill>
                    <a:srgbClr val="EF11EF"/>
                  </a:solidFill>
                  <a:latin typeface="Times New Roman" pitchFamily="18" charset="0"/>
                  <a:cs typeface="Times New Roman" pitchFamily="18" charset="0"/>
                </a:rPr>
                <a:t>i</a:t>
              </a:r>
              <a:r>
                <a:rPr lang="en-US" sz="2000" baseline="-25000">
                  <a:solidFill>
                    <a:srgbClr val="EF11EF"/>
                  </a:solidFill>
                  <a:latin typeface="Times New Roman" pitchFamily="18" charset="0"/>
                  <a:cs typeface="Times New Roman" pitchFamily="18" charset="0"/>
                </a:rPr>
                <a:t>3</a:t>
              </a:r>
              <a:endParaRPr lang="en-US" sz="2000">
                <a:solidFill>
                  <a:srgbClr val="EF11EF"/>
                </a:solidFill>
                <a:latin typeface="Times New Roman" pitchFamily="18" charset="0"/>
                <a:cs typeface="Times New Roman" pitchFamily="18" charset="0"/>
              </a:endParaRPr>
            </a:p>
          </p:txBody>
        </p:sp>
      </p:grpSp>
      <p:sp>
        <p:nvSpPr>
          <p:cNvPr id="26" name="Line 800"/>
          <p:cNvSpPr>
            <a:spLocks noChangeShapeType="1"/>
          </p:cNvSpPr>
          <p:nvPr/>
        </p:nvSpPr>
        <p:spPr bwMode="auto">
          <a:xfrm>
            <a:off x="5819775" y="6384925"/>
            <a:ext cx="914400" cy="0"/>
          </a:xfrm>
          <a:prstGeom prst="line">
            <a:avLst/>
          </a:prstGeom>
          <a:noFill/>
          <a:ln w="28575">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 name="Line 801"/>
          <p:cNvSpPr>
            <a:spLocks noChangeShapeType="1"/>
          </p:cNvSpPr>
          <p:nvPr/>
        </p:nvSpPr>
        <p:spPr bwMode="auto">
          <a:xfrm>
            <a:off x="4872038" y="6384925"/>
            <a:ext cx="914400" cy="0"/>
          </a:xfrm>
          <a:prstGeom prst="line">
            <a:avLst/>
          </a:prstGeom>
          <a:noFill/>
          <a:ln w="28575">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 name="Text Box 802"/>
          <p:cNvSpPr txBox="1">
            <a:spLocks noChangeArrowheads="1"/>
          </p:cNvSpPr>
          <p:nvPr/>
        </p:nvSpPr>
        <p:spPr bwMode="auto">
          <a:xfrm>
            <a:off x="5176838" y="6232526"/>
            <a:ext cx="381000" cy="307975"/>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000" b="1">
                <a:solidFill>
                  <a:schemeClr val="tx1"/>
                </a:solidFill>
                <a:latin typeface="Times New Roman" pitchFamily="18" charset="0"/>
                <a:cs typeface="Times New Roman" pitchFamily="18" charset="0"/>
              </a:rPr>
              <a:t>T/3</a:t>
            </a:r>
          </a:p>
        </p:txBody>
      </p:sp>
      <p:sp>
        <p:nvSpPr>
          <p:cNvPr id="29" name="Text Box 803"/>
          <p:cNvSpPr txBox="1">
            <a:spLocks noChangeArrowheads="1"/>
          </p:cNvSpPr>
          <p:nvPr/>
        </p:nvSpPr>
        <p:spPr bwMode="auto">
          <a:xfrm>
            <a:off x="6091238" y="6232526"/>
            <a:ext cx="381000" cy="307975"/>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000" b="1">
                <a:solidFill>
                  <a:schemeClr val="tx1"/>
                </a:solidFill>
                <a:latin typeface="Times New Roman" pitchFamily="18" charset="0"/>
                <a:cs typeface="Times New Roman" pitchFamily="18" charset="0"/>
              </a:rPr>
              <a:t>T/3</a:t>
            </a:r>
          </a:p>
        </p:txBody>
      </p:sp>
      <p:grpSp>
        <p:nvGrpSpPr>
          <p:cNvPr id="30" name="Group 807"/>
          <p:cNvGrpSpPr>
            <a:grpSpLocks/>
          </p:cNvGrpSpPr>
          <p:nvPr/>
        </p:nvGrpSpPr>
        <p:grpSpPr bwMode="auto">
          <a:xfrm>
            <a:off x="2800350" y="3870325"/>
            <a:ext cx="6858000" cy="2286000"/>
            <a:chOff x="567" y="2448"/>
            <a:chExt cx="4320" cy="1440"/>
          </a:xfrm>
        </p:grpSpPr>
        <p:grpSp>
          <p:nvGrpSpPr>
            <p:cNvPr id="17462" name="Group 782"/>
            <p:cNvGrpSpPr>
              <a:grpSpLocks/>
            </p:cNvGrpSpPr>
            <p:nvPr/>
          </p:nvGrpSpPr>
          <p:grpSpPr bwMode="auto">
            <a:xfrm>
              <a:off x="567" y="2736"/>
              <a:ext cx="4320" cy="1152"/>
              <a:chOff x="567" y="2736"/>
              <a:chExt cx="4320" cy="1152"/>
            </a:xfrm>
          </p:grpSpPr>
          <p:sp>
            <p:nvSpPr>
              <p:cNvPr id="17464" name="Freeform 776"/>
              <p:cNvSpPr>
                <a:spLocks/>
              </p:cNvSpPr>
              <p:nvPr/>
            </p:nvSpPr>
            <p:spPr bwMode="auto">
              <a:xfrm>
                <a:off x="567" y="2736"/>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465" name="Freeform 777"/>
              <p:cNvSpPr>
                <a:spLocks/>
              </p:cNvSpPr>
              <p:nvPr/>
            </p:nvSpPr>
            <p:spPr bwMode="auto">
              <a:xfrm>
                <a:off x="2295" y="2736"/>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466" name="Freeform 778"/>
              <p:cNvSpPr>
                <a:spLocks/>
              </p:cNvSpPr>
              <p:nvPr/>
            </p:nvSpPr>
            <p:spPr bwMode="auto">
              <a:xfrm>
                <a:off x="4023" y="2736"/>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467" name="Freeform 779"/>
              <p:cNvSpPr>
                <a:spLocks/>
              </p:cNvSpPr>
              <p:nvPr/>
            </p:nvSpPr>
            <p:spPr bwMode="auto">
              <a:xfrm flipV="1">
                <a:off x="1440" y="3312"/>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468" name="Freeform 780"/>
              <p:cNvSpPr>
                <a:spLocks/>
              </p:cNvSpPr>
              <p:nvPr/>
            </p:nvSpPr>
            <p:spPr bwMode="auto">
              <a:xfrm flipV="1">
                <a:off x="3168" y="3312"/>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7463" name="Text Box 804"/>
            <p:cNvSpPr txBox="1">
              <a:spLocks noChangeArrowheads="1"/>
            </p:cNvSpPr>
            <p:nvPr/>
          </p:nvSpPr>
          <p:spPr bwMode="auto">
            <a:xfrm>
              <a:off x="960" y="2448"/>
              <a:ext cx="28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000">
                  <a:solidFill>
                    <a:schemeClr val="tx1"/>
                  </a:solidFill>
                  <a:latin typeface="Times New Roman" pitchFamily="18" charset="0"/>
                  <a:cs typeface="Times New Roman" pitchFamily="18" charset="0"/>
                </a:rPr>
                <a:t>i</a:t>
              </a:r>
              <a:r>
                <a:rPr lang="en-US" sz="2000" baseline="-25000">
                  <a:solidFill>
                    <a:schemeClr val="tx1"/>
                  </a:solidFill>
                  <a:latin typeface="Times New Roman" pitchFamily="18" charset="0"/>
                  <a:cs typeface="Times New Roman" pitchFamily="18" charset="0"/>
                </a:rPr>
                <a:t>1</a:t>
              </a:r>
              <a:endParaRPr lang="en-US" sz="2000">
                <a:solidFill>
                  <a:schemeClr val="tx1"/>
                </a:solidFill>
                <a:latin typeface="Times New Roman" pitchFamily="18" charset="0"/>
                <a:cs typeface="Times New Roman" pitchFamily="18" charset="0"/>
              </a:endParaRPr>
            </a:p>
          </p:txBody>
        </p:sp>
      </p:grpSp>
      <p:grpSp>
        <p:nvGrpSpPr>
          <p:cNvPr id="38" name="Group 815"/>
          <p:cNvGrpSpPr>
            <a:grpSpLocks/>
          </p:cNvGrpSpPr>
          <p:nvPr/>
        </p:nvGrpSpPr>
        <p:grpSpPr bwMode="auto">
          <a:xfrm>
            <a:off x="2338388" y="3860801"/>
            <a:ext cx="6877050" cy="2295525"/>
            <a:chOff x="276" y="2295"/>
            <a:chExt cx="4332" cy="1446"/>
          </a:xfrm>
        </p:grpSpPr>
        <p:sp>
          <p:nvSpPr>
            <p:cNvPr id="17454" name="Freeform 792"/>
            <p:cNvSpPr>
              <a:spLocks/>
            </p:cNvSpPr>
            <p:nvPr/>
          </p:nvSpPr>
          <p:spPr bwMode="auto">
            <a:xfrm flipV="1">
              <a:off x="276" y="3162"/>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rgbClr val="2F07F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17455" name="Group 808"/>
            <p:cNvGrpSpPr>
              <a:grpSpLocks/>
            </p:cNvGrpSpPr>
            <p:nvPr/>
          </p:nvGrpSpPr>
          <p:grpSpPr bwMode="auto">
            <a:xfrm>
              <a:off x="1143" y="2295"/>
              <a:ext cx="3465" cy="1446"/>
              <a:chOff x="1143" y="2442"/>
              <a:chExt cx="3465" cy="1446"/>
            </a:xfrm>
          </p:grpSpPr>
          <p:grpSp>
            <p:nvGrpSpPr>
              <p:cNvPr id="17456" name="Group 797"/>
              <p:cNvGrpSpPr>
                <a:grpSpLocks/>
              </p:cNvGrpSpPr>
              <p:nvPr/>
            </p:nvGrpSpPr>
            <p:grpSpPr bwMode="auto">
              <a:xfrm>
                <a:off x="1143" y="2736"/>
                <a:ext cx="3465" cy="1152"/>
                <a:chOff x="1143" y="2736"/>
                <a:chExt cx="3465" cy="1152"/>
              </a:xfrm>
            </p:grpSpPr>
            <p:sp>
              <p:nvSpPr>
                <p:cNvPr id="17458" name="Freeform 790"/>
                <p:cNvSpPr>
                  <a:spLocks/>
                </p:cNvSpPr>
                <p:nvPr/>
              </p:nvSpPr>
              <p:spPr bwMode="auto">
                <a:xfrm>
                  <a:off x="1143" y="2736"/>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rgbClr val="2F07F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459" name="Freeform 791"/>
                <p:cNvSpPr>
                  <a:spLocks/>
                </p:cNvSpPr>
                <p:nvPr/>
              </p:nvSpPr>
              <p:spPr bwMode="auto">
                <a:xfrm>
                  <a:off x="2871" y="2736"/>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rgbClr val="2F07F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460" name="Freeform 793"/>
                <p:cNvSpPr>
                  <a:spLocks/>
                </p:cNvSpPr>
                <p:nvPr/>
              </p:nvSpPr>
              <p:spPr bwMode="auto">
                <a:xfrm flipV="1">
                  <a:off x="2016" y="3312"/>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rgbClr val="2F07F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461" name="Freeform 794"/>
                <p:cNvSpPr>
                  <a:spLocks/>
                </p:cNvSpPr>
                <p:nvPr/>
              </p:nvSpPr>
              <p:spPr bwMode="auto">
                <a:xfrm flipV="1">
                  <a:off x="3744" y="3312"/>
                  <a:ext cx="864" cy="576"/>
                </a:xfrm>
                <a:custGeom>
                  <a:avLst/>
                  <a:gdLst>
                    <a:gd name="T0" fmla="*/ 0 w 864"/>
                    <a:gd name="T1" fmla="*/ 576 h 576"/>
                    <a:gd name="T2" fmla="*/ 432 w 864"/>
                    <a:gd name="T3" fmla="*/ 0 h 576"/>
                    <a:gd name="T4" fmla="*/ 864 w 864"/>
                    <a:gd name="T5" fmla="*/ 576 h 576"/>
                    <a:gd name="T6" fmla="*/ 0 60000 65536"/>
                    <a:gd name="T7" fmla="*/ 0 60000 65536"/>
                    <a:gd name="T8" fmla="*/ 0 60000 65536"/>
                  </a:gdLst>
                  <a:ahLst/>
                  <a:cxnLst>
                    <a:cxn ang="T6">
                      <a:pos x="T0" y="T1"/>
                    </a:cxn>
                    <a:cxn ang="T7">
                      <a:pos x="T2" y="T3"/>
                    </a:cxn>
                    <a:cxn ang="T8">
                      <a:pos x="T4" y="T5"/>
                    </a:cxn>
                  </a:cxnLst>
                  <a:rect l="0" t="0" r="r" b="b"/>
                  <a:pathLst>
                    <a:path w="864" h="576">
                      <a:moveTo>
                        <a:pt x="0" y="576"/>
                      </a:moveTo>
                      <a:cubicBezTo>
                        <a:pt x="144" y="288"/>
                        <a:pt x="288" y="0"/>
                        <a:pt x="432" y="0"/>
                      </a:cubicBezTo>
                      <a:cubicBezTo>
                        <a:pt x="576" y="0"/>
                        <a:pt x="720" y="288"/>
                        <a:pt x="864" y="576"/>
                      </a:cubicBezTo>
                    </a:path>
                  </a:pathLst>
                </a:custGeom>
                <a:noFill/>
                <a:ln w="28575" cap="sq" cmpd="sng">
                  <a:solidFill>
                    <a:srgbClr val="2F07F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7457" name="Text Box 805"/>
              <p:cNvSpPr txBox="1">
                <a:spLocks noChangeArrowheads="1"/>
              </p:cNvSpPr>
              <p:nvPr/>
            </p:nvSpPr>
            <p:spPr bwMode="auto">
              <a:xfrm>
                <a:off x="1521" y="2442"/>
                <a:ext cx="28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000">
                    <a:solidFill>
                      <a:srgbClr val="2F07F9"/>
                    </a:solidFill>
                    <a:latin typeface="Times New Roman" pitchFamily="18" charset="0"/>
                    <a:cs typeface="Times New Roman" pitchFamily="18" charset="0"/>
                  </a:rPr>
                  <a:t>i</a:t>
                </a:r>
                <a:r>
                  <a:rPr lang="en-US" sz="2000" baseline="-25000">
                    <a:solidFill>
                      <a:srgbClr val="2F07F9"/>
                    </a:solidFill>
                    <a:latin typeface="Times New Roman" pitchFamily="18" charset="0"/>
                    <a:cs typeface="Times New Roman" pitchFamily="18" charset="0"/>
                  </a:rPr>
                  <a:t>2</a:t>
                </a:r>
                <a:endParaRPr lang="en-US" sz="2000">
                  <a:solidFill>
                    <a:srgbClr val="2F07F9"/>
                  </a:solidFill>
                  <a:latin typeface="Times New Roman" pitchFamily="18" charset="0"/>
                  <a:cs typeface="Times New Roman" pitchFamily="18" charset="0"/>
                </a:endParaRPr>
              </a:p>
            </p:txBody>
          </p:sp>
        </p:grpSp>
      </p:grpSp>
      <p:sp>
        <p:nvSpPr>
          <p:cNvPr id="17427" name="Rectangle 798"/>
          <p:cNvSpPr>
            <a:spLocks noChangeArrowheads="1"/>
          </p:cNvSpPr>
          <p:nvPr/>
        </p:nvSpPr>
        <p:spPr bwMode="auto">
          <a:xfrm>
            <a:off x="1793876" y="3794125"/>
            <a:ext cx="1020763" cy="2514600"/>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grpSp>
        <p:nvGrpSpPr>
          <p:cNvPr id="48" name="Group 817"/>
          <p:cNvGrpSpPr>
            <a:grpSpLocks/>
          </p:cNvGrpSpPr>
          <p:nvPr/>
        </p:nvGrpSpPr>
        <p:grpSpPr bwMode="auto">
          <a:xfrm>
            <a:off x="2355850" y="3494089"/>
            <a:ext cx="7926388" cy="2892425"/>
            <a:chOff x="287" y="2064"/>
            <a:chExt cx="4993" cy="1822"/>
          </a:xfrm>
        </p:grpSpPr>
        <p:grpSp>
          <p:nvGrpSpPr>
            <p:cNvPr id="17429" name="Group 814"/>
            <p:cNvGrpSpPr>
              <a:grpSpLocks/>
            </p:cNvGrpSpPr>
            <p:nvPr/>
          </p:nvGrpSpPr>
          <p:grpSpPr bwMode="auto">
            <a:xfrm>
              <a:off x="287" y="2064"/>
              <a:ext cx="4993" cy="1822"/>
              <a:chOff x="287" y="2211"/>
              <a:chExt cx="4993" cy="1822"/>
            </a:xfrm>
          </p:grpSpPr>
          <p:grpSp>
            <p:nvGrpSpPr>
              <p:cNvPr id="17431" name="Group 769"/>
              <p:cNvGrpSpPr>
                <a:grpSpLocks/>
              </p:cNvGrpSpPr>
              <p:nvPr/>
            </p:nvGrpSpPr>
            <p:grpSpPr bwMode="auto">
              <a:xfrm>
                <a:off x="287" y="3280"/>
                <a:ext cx="4894" cy="57"/>
                <a:chOff x="287" y="3280"/>
                <a:chExt cx="4894" cy="57"/>
              </a:xfrm>
            </p:grpSpPr>
            <p:sp>
              <p:nvSpPr>
                <p:cNvPr id="17437" name="Line 746"/>
                <p:cNvSpPr>
                  <a:spLocks noChangeShapeType="1"/>
                </p:cNvSpPr>
                <p:nvPr/>
              </p:nvSpPr>
              <p:spPr bwMode="auto">
                <a:xfrm>
                  <a:off x="287" y="3310"/>
                  <a:ext cx="4894" cy="0"/>
                </a:xfrm>
                <a:prstGeom prst="line">
                  <a:avLst/>
                </a:prstGeom>
                <a:noFill/>
                <a:ln w="28575" cap="sq">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438" name="Oval 747"/>
                <p:cNvSpPr>
                  <a:spLocks noChangeArrowheads="1"/>
                </p:cNvSpPr>
                <p:nvPr/>
              </p:nvSpPr>
              <p:spPr bwMode="auto">
                <a:xfrm>
                  <a:off x="549" y="3284"/>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39" name="Oval 749"/>
                <p:cNvSpPr>
                  <a:spLocks noChangeArrowheads="1"/>
                </p:cNvSpPr>
                <p:nvPr/>
              </p:nvSpPr>
              <p:spPr bwMode="auto">
                <a:xfrm>
                  <a:off x="829" y="3287"/>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40" name="Oval 750"/>
                <p:cNvSpPr>
                  <a:spLocks noChangeArrowheads="1"/>
                </p:cNvSpPr>
                <p:nvPr/>
              </p:nvSpPr>
              <p:spPr bwMode="auto">
                <a:xfrm>
                  <a:off x="1116" y="3284"/>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41" name="Oval 752"/>
                <p:cNvSpPr>
                  <a:spLocks noChangeArrowheads="1"/>
                </p:cNvSpPr>
                <p:nvPr/>
              </p:nvSpPr>
              <p:spPr bwMode="auto">
                <a:xfrm>
                  <a:off x="1405" y="3287"/>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42" name="Oval 754"/>
                <p:cNvSpPr>
                  <a:spLocks noChangeArrowheads="1"/>
                </p:cNvSpPr>
                <p:nvPr/>
              </p:nvSpPr>
              <p:spPr bwMode="auto">
                <a:xfrm>
                  <a:off x="1702" y="3286"/>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43" name="Oval 755"/>
                <p:cNvSpPr>
                  <a:spLocks noChangeArrowheads="1"/>
                </p:cNvSpPr>
                <p:nvPr/>
              </p:nvSpPr>
              <p:spPr bwMode="auto">
                <a:xfrm>
                  <a:off x="1982" y="3289"/>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44" name="Oval 756"/>
                <p:cNvSpPr>
                  <a:spLocks noChangeArrowheads="1"/>
                </p:cNvSpPr>
                <p:nvPr/>
              </p:nvSpPr>
              <p:spPr bwMode="auto">
                <a:xfrm>
                  <a:off x="2269" y="3286"/>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45" name="Oval 757"/>
                <p:cNvSpPr>
                  <a:spLocks noChangeArrowheads="1"/>
                </p:cNvSpPr>
                <p:nvPr/>
              </p:nvSpPr>
              <p:spPr bwMode="auto">
                <a:xfrm>
                  <a:off x="2558" y="3289"/>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46" name="Oval 758"/>
                <p:cNvSpPr>
                  <a:spLocks noChangeArrowheads="1"/>
                </p:cNvSpPr>
                <p:nvPr/>
              </p:nvSpPr>
              <p:spPr bwMode="auto">
                <a:xfrm>
                  <a:off x="2848" y="3280"/>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47" name="Oval 759"/>
                <p:cNvSpPr>
                  <a:spLocks noChangeArrowheads="1"/>
                </p:cNvSpPr>
                <p:nvPr/>
              </p:nvSpPr>
              <p:spPr bwMode="auto">
                <a:xfrm>
                  <a:off x="3128" y="3283"/>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48" name="Oval 760"/>
                <p:cNvSpPr>
                  <a:spLocks noChangeArrowheads="1"/>
                </p:cNvSpPr>
                <p:nvPr/>
              </p:nvSpPr>
              <p:spPr bwMode="auto">
                <a:xfrm>
                  <a:off x="3415" y="3280"/>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49" name="Oval 761"/>
                <p:cNvSpPr>
                  <a:spLocks noChangeArrowheads="1"/>
                </p:cNvSpPr>
                <p:nvPr/>
              </p:nvSpPr>
              <p:spPr bwMode="auto">
                <a:xfrm>
                  <a:off x="3704" y="3283"/>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50" name="Oval 762"/>
                <p:cNvSpPr>
                  <a:spLocks noChangeArrowheads="1"/>
                </p:cNvSpPr>
                <p:nvPr/>
              </p:nvSpPr>
              <p:spPr bwMode="auto">
                <a:xfrm>
                  <a:off x="4001" y="3282"/>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51" name="Oval 763"/>
                <p:cNvSpPr>
                  <a:spLocks noChangeArrowheads="1"/>
                </p:cNvSpPr>
                <p:nvPr/>
              </p:nvSpPr>
              <p:spPr bwMode="auto">
                <a:xfrm>
                  <a:off x="4281" y="3285"/>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52" name="Oval 764"/>
                <p:cNvSpPr>
                  <a:spLocks noChangeArrowheads="1"/>
                </p:cNvSpPr>
                <p:nvPr/>
              </p:nvSpPr>
              <p:spPr bwMode="auto">
                <a:xfrm>
                  <a:off x="4568" y="3282"/>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sp>
              <p:nvSpPr>
                <p:cNvPr id="17453" name="Oval 765"/>
                <p:cNvSpPr>
                  <a:spLocks noChangeArrowheads="1"/>
                </p:cNvSpPr>
                <p:nvPr/>
              </p:nvSpPr>
              <p:spPr bwMode="auto">
                <a:xfrm>
                  <a:off x="4857" y="3285"/>
                  <a:ext cx="48" cy="48"/>
                </a:xfrm>
                <a:prstGeom prst="ellipse">
                  <a:avLst/>
                </a:prstGeom>
                <a:solidFill>
                  <a:schemeClr val="tx1"/>
                </a:solidFill>
                <a:ln>
                  <a:noFill/>
                </a:ln>
                <a:effectLst/>
                <a:extLs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itchFamily="18" charset="0"/>
                    <a:cs typeface="Times New Roman" pitchFamily="18" charset="0"/>
                  </a:endParaRPr>
                </a:p>
              </p:txBody>
            </p:sp>
          </p:grpSp>
          <p:grpSp>
            <p:nvGrpSpPr>
              <p:cNvPr id="17432" name="Group 811"/>
              <p:cNvGrpSpPr>
                <a:grpSpLocks/>
              </p:cNvGrpSpPr>
              <p:nvPr/>
            </p:nvGrpSpPr>
            <p:grpSpPr bwMode="auto">
              <a:xfrm>
                <a:off x="359" y="2211"/>
                <a:ext cx="217" cy="1822"/>
                <a:chOff x="359" y="2211"/>
                <a:chExt cx="217" cy="1822"/>
              </a:xfrm>
            </p:grpSpPr>
            <p:sp>
              <p:nvSpPr>
                <p:cNvPr id="17435" name="Line 799"/>
                <p:cNvSpPr>
                  <a:spLocks noChangeShapeType="1"/>
                </p:cNvSpPr>
                <p:nvPr/>
              </p:nvSpPr>
              <p:spPr bwMode="auto">
                <a:xfrm flipV="1">
                  <a:off x="576" y="2352"/>
                  <a:ext cx="0" cy="1681"/>
                </a:xfrm>
                <a:prstGeom prst="line">
                  <a:avLst/>
                </a:prstGeom>
                <a:noFill/>
                <a:ln w="28575" cap="sq">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7436" name="Text Box 810"/>
                <p:cNvSpPr txBox="1">
                  <a:spLocks noChangeArrowheads="1"/>
                </p:cNvSpPr>
                <p:nvPr/>
              </p:nvSpPr>
              <p:spPr bwMode="auto">
                <a:xfrm>
                  <a:off x="359" y="2211"/>
                  <a:ext cx="16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r>
                    <a:rPr lang="en-US" sz="2000">
                      <a:solidFill>
                        <a:schemeClr val="tx1"/>
                      </a:solidFill>
                      <a:latin typeface="Times New Roman" pitchFamily="18" charset="0"/>
                      <a:cs typeface="Times New Roman" pitchFamily="18" charset="0"/>
                    </a:rPr>
                    <a:t>i</a:t>
                  </a:r>
                </a:p>
              </p:txBody>
            </p:sp>
          </p:grpSp>
          <p:sp>
            <p:nvSpPr>
              <p:cNvPr id="17433" name="Text Box 812"/>
              <p:cNvSpPr txBox="1">
                <a:spLocks noChangeArrowheads="1"/>
              </p:cNvSpPr>
              <p:nvPr/>
            </p:nvSpPr>
            <p:spPr bwMode="auto">
              <a:xfrm>
                <a:off x="336" y="3312"/>
                <a:ext cx="28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000">
                    <a:solidFill>
                      <a:schemeClr val="tx1"/>
                    </a:solidFill>
                    <a:latin typeface="Times New Roman" pitchFamily="18" charset="0"/>
                    <a:cs typeface="Times New Roman" pitchFamily="18" charset="0"/>
                  </a:rPr>
                  <a:t>O</a:t>
                </a:r>
              </a:p>
            </p:txBody>
          </p:sp>
          <p:sp>
            <p:nvSpPr>
              <p:cNvPr id="17434" name="Text Box 813"/>
              <p:cNvSpPr txBox="1">
                <a:spLocks noChangeArrowheads="1"/>
              </p:cNvSpPr>
              <p:nvPr/>
            </p:nvSpPr>
            <p:spPr bwMode="auto">
              <a:xfrm>
                <a:off x="4992" y="3312"/>
                <a:ext cx="28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000">
                    <a:solidFill>
                      <a:schemeClr val="tx1"/>
                    </a:solidFill>
                    <a:latin typeface="Times New Roman" pitchFamily="18" charset="0"/>
                    <a:cs typeface="Times New Roman" pitchFamily="18" charset="0"/>
                  </a:rPr>
                  <a:t>t</a:t>
                </a:r>
              </a:p>
            </p:txBody>
          </p:sp>
        </p:grpSp>
        <p:sp>
          <p:nvSpPr>
            <p:cNvPr id="17430" name="Text Box 816"/>
            <p:cNvSpPr txBox="1">
              <a:spLocks noChangeArrowheads="1"/>
            </p:cNvSpPr>
            <p:nvPr/>
          </p:nvSpPr>
          <p:spPr bwMode="auto">
            <a:xfrm>
              <a:off x="2304" y="3216"/>
              <a:ext cx="240" cy="192"/>
            </a:xfrm>
            <a:prstGeom prst="rect">
              <a:avLst/>
            </a:prstGeom>
            <a:solidFill>
              <a:schemeClr val="bg1"/>
            </a:solidFill>
            <a:ln>
              <a:noFill/>
            </a:ln>
            <a:effectLst/>
            <a:extLst>
              <a:ext uri="{91240B29-F687-4F45-9708-019B960494DF}">
                <a14:hiddenLine xmlns:a14="http://schemas.microsoft.com/office/drawing/2010/main" w="28575" cap="sq">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000" b="1">
                  <a:solidFill>
                    <a:schemeClr val="tx1"/>
                  </a:solidFill>
                  <a:latin typeface="Times New Roman" pitchFamily="18" charset="0"/>
                  <a:cs typeface="Times New Roman" pitchFamily="18" charset="0"/>
                </a:rPr>
                <a:t>T</a:t>
              </a:r>
            </a:p>
          </p:txBody>
        </p:sp>
      </p:grpSp>
      <p:grpSp>
        <p:nvGrpSpPr>
          <p:cNvPr id="69" name="Group 68">
            <a:extLst>
              <a:ext uri="{FF2B5EF4-FFF2-40B4-BE49-F238E27FC236}">
                <a16:creationId xmlns:a16="http://schemas.microsoft.com/office/drawing/2014/main" id="{44A76125-D699-4DCB-8164-00485461DCC9}"/>
              </a:ext>
            </a:extLst>
          </p:cNvPr>
          <p:cNvGrpSpPr/>
          <p:nvPr/>
        </p:nvGrpSpPr>
        <p:grpSpPr>
          <a:xfrm>
            <a:off x="-29497" y="76202"/>
            <a:ext cx="8603569" cy="566174"/>
            <a:chOff x="74035" y="2246119"/>
            <a:chExt cx="8550261" cy="790336"/>
          </a:xfrm>
        </p:grpSpPr>
        <p:grpSp>
          <p:nvGrpSpPr>
            <p:cNvPr id="70" name="Group 70">
              <a:extLst>
                <a:ext uri="{FF2B5EF4-FFF2-40B4-BE49-F238E27FC236}">
                  <a16:creationId xmlns:a16="http://schemas.microsoft.com/office/drawing/2014/main" id="{9B0831C0-8865-4BDC-9236-36B9B9DAA83C}"/>
                </a:ext>
              </a:extLst>
            </p:cNvPr>
            <p:cNvGrpSpPr>
              <a:grpSpLocks/>
            </p:cNvGrpSpPr>
            <p:nvPr/>
          </p:nvGrpSpPr>
          <p:grpSpPr bwMode="auto">
            <a:xfrm>
              <a:off x="254806" y="2293270"/>
              <a:ext cx="7926181" cy="743185"/>
              <a:chOff x="548628" y="3428143"/>
              <a:chExt cx="4081613" cy="1431480"/>
            </a:xfrm>
          </p:grpSpPr>
          <p:pic>
            <p:nvPicPr>
              <p:cNvPr id="73" name="Picture 8" descr="empty-green-rectangle">
                <a:extLst>
                  <a:ext uri="{FF2B5EF4-FFF2-40B4-BE49-F238E27FC236}">
                    <a16:creationId xmlns:a16="http://schemas.microsoft.com/office/drawing/2014/main" id="{401F8CE1-68D1-4244-909A-E8107C8EFE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548628" y="3428143"/>
                <a:ext cx="4081613"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9" descr="green-top-faded">
                <a:extLst>
                  <a:ext uri="{FF2B5EF4-FFF2-40B4-BE49-F238E27FC236}">
                    <a16:creationId xmlns:a16="http://schemas.microsoft.com/office/drawing/2014/main" id="{D3D0CBBE-0B37-495C-8069-ACCAF117F8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 name="TextBox 70">
              <a:extLst>
                <a:ext uri="{FF2B5EF4-FFF2-40B4-BE49-F238E27FC236}">
                  <a16:creationId xmlns:a16="http://schemas.microsoft.com/office/drawing/2014/main" id="{61112F79-731E-44B8-B137-F213E0887CA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n-lt"/>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n-lt"/>
              </a:endParaRPr>
            </a:p>
          </p:txBody>
        </p:sp>
        <p:sp>
          <p:nvSpPr>
            <p:cNvPr id="72" name="Rectangle 1026060">
              <a:extLst>
                <a:ext uri="{FF2B5EF4-FFF2-40B4-BE49-F238E27FC236}">
                  <a16:creationId xmlns:a16="http://schemas.microsoft.com/office/drawing/2014/main" id="{92CDEFDF-7455-457C-89D9-F22B2BCB431C}"/>
                </a:ext>
              </a:extLst>
            </p:cNvPr>
            <p:cNvSpPr>
              <a:spLocks noChangeArrowheads="1"/>
            </p:cNvSpPr>
            <p:nvPr/>
          </p:nvSpPr>
          <p:spPr bwMode="auto">
            <a:xfrm>
              <a:off x="1209204" y="2246119"/>
              <a:ext cx="7415092" cy="71319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latin typeface="+mn-lt"/>
                </a:rPr>
                <a:t>Máy phát điện xoay chiều ba pha</a:t>
              </a:r>
              <a:endParaRPr lang="en-US" sz="2600" dirty="0">
                <a:latin typeface="+mn-lt"/>
              </a:endParaRPr>
            </a:p>
          </p:txBody>
        </p:sp>
      </p:grpSp>
      <p:sp>
        <p:nvSpPr>
          <p:cNvPr id="75" name="Rectangle 70">
            <a:extLst>
              <a:ext uri="{FF2B5EF4-FFF2-40B4-BE49-F238E27FC236}">
                <a16:creationId xmlns:a16="http://schemas.microsoft.com/office/drawing/2014/main" id="{806305DC-9682-4BF1-B1D9-39C307049747}"/>
              </a:ext>
            </a:extLst>
          </p:cNvPr>
          <p:cNvSpPr>
            <a:spLocks noChangeArrowheads="1"/>
          </p:cNvSpPr>
          <p:nvPr/>
        </p:nvSpPr>
        <p:spPr bwMode="auto">
          <a:xfrm>
            <a:off x="845609" y="682064"/>
            <a:ext cx="10588686" cy="104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10000"/>
              </a:lnSpc>
              <a:spcBef>
                <a:spcPct val="20000"/>
              </a:spcBef>
            </a:pPr>
            <a:r>
              <a:rPr lang="en-US" sz="2000">
                <a:solidFill>
                  <a:schemeClr val="tx1"/>
                </a:solidFill>
                <a:latin typeface="+mj-lt"/>
                <a:sym typeface="Symbol" pitchFamily="18" charset="2"/>
              </a:rPr>
              <a:t>.</a:t>
            </a:r>
            <a:endParaRPr lang="en-US" sz="2000">
              <a:solidFill>
                <a:schemeClr val="tx1"/>
              </a:solidFill>
              <a:latin typeface="+mj-lt"/>
            </a:endParaRPr>
          </a:p>
        </p:txBody>
      </p:sp>
      <p:grpSp>
        <p:nvGrpSpPr>
          <p:cNvPr id="2" name="Group 1">
            <a:extLst>
              <a:ext uri="{FF2B5EF4-FFF2-40B4-BE49-F238E27FC236}">
                <a16:creationId xmlns:a16="http://schemas.microsoft.com/office/drawing/2014/main" id="{2E11C931-19F2-4F73-988C-26298FCA5831}"/>
              </a:ext>
            </a:extLst>
          </p:cNvPr>
          <p:cNvGrpSpPr/>
          <p:nvPr/>
        </p:nvGrpSpPr>
        <p:grpSpPr>
          <a:xfrm>
            <a:off x="532988" y="1280568"/>
            <a:ext cx="11487974" cy="1845221"/>
            <a:chOff x="532988" y="1280568"/>
            <a:chExt cx="11487974" cy="1845221"/>
          </a:xfrm>
        </p:grpSpPr>
        <p:pic>
          <p:nvPicPr>
            <p:cNvPr id="76" name="Picture 5" descr="empty-blue-rectangle">
              <a:extLst>
                <a:ext uri="{FF2B5EF4-FFF2-40B4-BE49-F238E27FC236}">
                  <a16:creationId xmlns:a16="http://schemas.microsoft.com/office/drawing/2014/main" id="{FF3A8E2D-3E45-40F0-A5E7-5F9D52FCA9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988" y="1280568"/>
              <a:ext cx="11487974" cy="184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ectangle 110">
              <a:extLst>
                <a:ext uri="{FF2B5EF4-FFF2-40B4-BE49-F238E27FC236}">
                  <a16:creationId xmlns:a16="http://schemas.microsoft.com/office/drawing/2014/main" id="{7EEBB2CC-4EA9-4632-B580-C2CECD3BE265}"/>
                </a:ext>
              </a:extLst>
            </p:cNvPr>
            <p:cNvSpPr>
              <a:spLocks noChangeArrowheads="1"/>
            </p:cNvSpPr>
            <p:nvPr/>
          </p:nvSpPr>
          <p:spPr bwMode="auto">
            <a:xfrm>
              <a:off x="1267216" y="1466061"/>
              <a:ext cx="9745471"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pt-BR" sz="2600">
                  <a:solidFill>
                    <a:schemeClr val="tx1"/>
                  </a:solidFill>
                  <a:latin typeface="+mn-lt"/>
                </a:rPr>
                <a:t>Dòng ba pha là </a:t>
              </a:r>
              <a:r>
                <a:rPr lang="es-ES_tradnl" sz="2600">
                  <a:solidFill>
                    <a:schemeClr val="tx1"/>
                  </a:solidFill>
                  <a:latin typeface="+mn-lt"/>
                </a:rPr>
                <a:t>hệ ba dòng điện xoay chiều hình sin do máy phát điện xoay chiều 3 pha phát ra có cùng tần số, nhưng lệch pha với nhau 120</a:t>
              </a:r>
              <a:r>
                <a:rPr lang="es-ES_tradnl" sz="2600" baseline="30000">
                  <a:solidFill>
                    <a:schemeClr val="tx1"/>
                  </a:solidFill>
                  <a:latin typeface="+mn-lt"/>
                </a:rPr>
                <a:t>0</a:t>
              </a:r>
              <a:r>
                <a:rPr lang="es-ES_tradnl" sz="2600">
                  <a:solidFill>
                    <a:schemeClr val="tx1"/>
                  </a:solidFill>
                  <a:latin typeface="+mn-lt"/>
                </a:rPr>
                <a:t> từng đôi một.</a:t>
              </a:r>
              <a:endParaRPr lang="en-US" sz="2600">
                <a:solidFill>
                  <a:schemeClr val="tx1"/>
                </a:solidFill>
                <a:latin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0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2000"/>
                                        <p:tgtEl>
                                          <p:spTgt spid="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2000"/>
                                        <p:tgtEl>
                                          <p:spTgt spid="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2000"/>
                                        <p:tgtEl>
                                          <p:spTgt spid="29"/>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20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000"/>
                                        <p:tgtEl>
                                          <p:spTgt spid="27"/>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8434" name="Rectangle 59"/>
          <p:cNvSpPr>
            <a:spLocks noChangeArrowheads="1"/>
          </p:cNvSpPr>
          <p:nvPr/>
        </p:nvSpPr>
        <p:spPr bwMode="auto">
          <a:xfrm>
            <a:off x="1524001" y="-353943"/>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435" name="Rectangle 68"/>
          <p:cNvSpPr>
            <a:spLocks noChangeArrowheads="1"/>
          </p:cNvSpPr>
          <p:nvPr/>
        </p:nvSpPr>
        <p:spPr bwMode="auto">
          <a:xfrm>
            <a:off x="1524001" y="-353943"/>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439" name="Rectangle 150"/>
          <p:cNvSpPr>
            <a:spLocks noChangeArrowheads="1"/>
          </p:cNvSpPr>
          <p:nvPr/>
        </p:nvSpPr>
        <p:spPr bwMode="auto">
          <a:xfrm>
            <a:off x="450465" y="650711"/>
            <a:ext cx="45974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15000"/>
              </a:lnSpc>
              <a:spcBef>
                <a:spcPct val="20000"/>
              </a:spcBef>
            </a:pPr>
            <a:r>
              <a:rPr lang="pt-BR" sz="2500" i="1">
                <a:solidFill>
                  <a:srgbClr val="0070C0"/>
                </a:solidFill>
                <a:latin typeface="+mn-lt"/>
              </a:rPr>
              <a:t>3. Cách mắc mạch ba pha</a:t>
            </a:r>
            <a:endParaRPr lang="en-US" sz="2500" i="1">
              <a:solidFill>
                <a:srgbClr val="0070C0"/>
              </a:solidFill>
              <a:latin typeface="+mn-lt"/>
            </a:endParaRPr>
          </a:p>
        </p:txBody>
      </p:sp>
      <p:sp>
        <p:nvSpPr>
          <p:cNvPr id="18440" name="Rectangle 157"/>
          <p:cNvSpPr>
            <a:spLocks noChangeArrowheads="1"/>
          </p:cNvSpPr>
          <p:nvPr/>
        </p:nvSpPr>
        <p:spPr bwMode="auto">
          <a:xfrm>
            <a:off x="1524001" y="2403545"/>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442" name="Rectangle 154"/>
          <p:cNvSpPr>
            <a:spLocks noChangeArrowheads="1"/>
          </p:cNvSpPr>
          <p:nvPr/>
        </p:nvSpPr>
        <p:spPr bwMode="auto">
          <a:xfrm>
            <a:off x="725846" y="1111908"/>
            <a:ext cx="8791575"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10000"/>
              </a:spcBef>
            </a:pPr>
            <a:r>
              <a:rPr lang="pt-BR" sz="2500">
                <a:solidFill>
                  <a:schemeClr val="tx1"/>
                </a:solidFill>
                <a:latin typeface="+mn-lt"/>
              </a:rPr>
              <a:t>Các điện áp u</a:t>
            </a:r>
            <a:r>
              <a:rPr lang="pt-BR" sz="2500" baseline="-25000">
                <a:solidFill>
                  <a:schemeClr val="tx1"/>
                </a:solidFill>
                <a:latin typeface="+mn-lt"/>
              </a:rPr>
              <a:t>10</a:t>
            </a:r>
            <a:r>
              <a:rPr lang="pt-BR" sz="2500">
                <a:solidFill>
                  <a:schemeClr val="tx1"/>
                </a:solidFill>
                <a:latin typeface="+mn-lt"/>
              </a:rPr>
              <a:t>, u</a:t>
            </a:r>
            <a:r>
              <a:rPr lang="pt-BR" sz="2500" baseline="-25000">
                <a:solidFill>
                  <a:schemeClr val="tx1"/>
                </a:solidFill>
                <a:latin typeface="+mn-lt"/>
              </a:rPr>
              <a:t>20</a:t>
            </a:r>
            <a:r>
              <a:rPr lang="pt-BR" sz="2500">
                <a:solidFill>
                  <a:schemeClr val="tx1"/>
                </a:solidFill>
                <a:latin typeface="+mn-lt"/>
              </a:rPr>
              <a:t>, u</a:t>
            </a:r>
            <a:r>
              <a:rPr lang="pt-BR" sz="2500" baseline="-25000">
                <a:solidFill>
                  <a:schemeClr val="tx1"/>
                </a:solidFill>
                <a:latin typeface="+mn-lt"/>
              </a:rPr>
              <a:t>30</a:t>
            </a:r>
            <a:r>
              <a:rPr lang="pt-BR" sz="2500">
                <a:solidFill>
                  <a:schemeClr val="tx1"/>
                </a:solidFill>
                <a:latin typeface="+mn-lt"/>
              </a:rPr>
              <a:t> là điện áp pha.</a:t>
            </a:r>
            <a:endParaRPr lang="en-US" sz="2500">
              <a:solidFill>
                <a:schemeClr val="tx1"/>
              </a:solidFill>
              <a:latin typeface="+mn-lt"/>
            </a:endParaRPr>
          </a:p>
        </p:txBody>
      </p:sp>
      <p:sp>
        <p:nvSpPr>
          <p:cNvPr id="18443" name="Rectangle 155"/>
          <p:cNvSpPr>
            <a:spLocks noChangeArrowheads="1"/>
          </p:cNvSpPr>
          <p:nvPr/>
        </p:nvSpPr>
        <p:spPr bwMode="auto">
          <a:xfrm>
            <a:off x="730808" y="1622074"/>
            <a:ext cx="797718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10000"/>
              </a:spcBef>
            </a:pPr>
            <a:r>
              <a:rPr lang="pt-BR" sz="2500" dirty="0">
                <a:solidFill>
                  <a:schemeClr val="tx1"/>
                </a:solidFill>
                <a:latin typeface="+mn-lt"/>
              </a:rPr>
              <a:t>Các điện áp u</a:t>
            </a:r>
            <a:r>
              <a:rPr lang="pt-BR" sz="2500" baseline="-25000" dirty="0">
                <a:solidFill>
                  <a:schemeClr val="tx1"/>
                </a:solidFill>
                <a:latin typeface="+mn-lt"/>
              </a:rPr>
              <a:t>12</a:t>
            </a:r>
            <a:r>
              <a:rPr lang="pt-BR" sz="2500" dirty="0">
                <a:solidFill>
                  <a:schemeClr val="tx1"/>
                </a:solidFill>
                <a:latin typeface="+mn-lt"/>
              </a:rPr>
              <a:t>, u</a:t>
            </a:r>
            <a:r>
              <a:rPr lang="pt-BR" sz="2500" baseline="-25000" dirty="0">
                <a:solidFill>
                  <a:schemeClr val="tx1"/>
                </a:solidFill>
                <a:latin typeface="+mn-lt"/>
              </a:rPr>
              <a:t>23</a:t>
            </a:r>
            <a:r>
              <a:rPr lang="pt-BR" sz="2500" dirty="0">
                <a:solidFill>
                  <a:schemeClr val="tx1"/>
                </a:solidFill>
                <a:latin typeface="+mn-lt"/>
              </a:rPr>
              <a:t>, u</a:t>
            </a:r>
            <a:r>
              <a:rPr lang="pt-BR" sz="2500" baseline="-25000" dirty="0">
                <a:solidFill>
                  <a:schemeClr val="tx1"/>
                </a:solidFill>
                <a:latin typeface="+mn-lt"/>
              </a:rPr>
              <a:t>31</a:t>
            </a:r>
            <a:r>
              <a:rPr lang="pt-BR" sz="2500" dirty="0">
                <a:solidFill>
                  <a:schemeClr val="tx1"/>
                </a:solidFill>
                <a:latin typeface="+mn-lt"/>
              </a:rPr>
              <a:t> là điện áp dây.</a:t>
            </a:r>
            <a:endParaRPr lang="en-US" sz="2500" dirty="0">
              <a:solidFill>
                <a:schemeClr val="tx1"/>
              </a:solidFill>
              <a:latin typeface="+mn-lt"/>
            </a:endParaRPr>
          </a:p>
        </p:txBody>
      </p:sp>
      <p:sp>
        <p:nvSpPr>
          <p:cNvPr id="176" name="Rectangle 164"/>
          <p:cNvSpPr>
            <a:spLocks noChangeArrowheads="1"/>
          </p:cNvSpPr>
          <p:nvPr/>
        </p:nvSpPr>
        <p:spPr bwMode="auto">
          <a:xfrm>
            <a:off x="694530" y="2277534"/>
            <a:ext cx="7253287"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20000"/>
              </a:spcBef>
            </a:pPr>
            <a:r>
              <a:rPr lang="pt-BR" sz="2500">
                <a:solidFill>
                  <a:schemeClr val="tx1"/>
                </a:solidFill>
                <a:latin typeface="+mn-lt"/>
              </a:rPr>
              <a:t>Hệ thức giữa các điện áp hiệu dụng:</a:t>
            </a:r>
            <a:endParaRPr lang="en-US" sz="2500">
              <a:solidFill>
                <a:schemeClr val="tx1"/>
              </a:solidFill>
              <a:latin typeface="+mn-lt"/>
            </a:endParaRPr>
          </a:p>
        </p:txBody>
      </p:sp>
      <p:grpSp>
        <p:nvGrpSpPr>
          <p:cNvPr id="177" name="Group 108"/>
          <p:cNvGrpSpPr>
            <a:grpSpLocks/>
          </p:cNvGrpSpPr>
          <p:nvPr/>
        </p:nvGrpSpPr>
        <p:grpSpPr bwMode="auto">
          <a:xfrm>
            <a:off x="6442075" y="1263651"/>
            <a:ext cx="3671888" cy="3071813"/>
            <a:chOff x="4138" y="3305"/>
            <a:chExt cx="1290" cy="982"/>
          </a:xfrm>
        </p:grpSpPr>
        <p:grpSp>
          <p:nvGrpSpPr>
            <p:cNvPr id="18468" name="Group 109"/>
            <p:cNvGrpSpPr>
              <a:grpSpLocks/>
            </p:cNvGrpSpPr>
            <p:nvPr/>
          </p:nvGrpSpPr>
          <p:grpSpPr bwMode="auto">
            <a:xfrm>
              <a:off x="4138" y="3423"/>
              <a:ext cx="1185" cy="816"/>
              <a:chOff x="4138" y="3423"/>
              <a:chExt cx="1185" cy="816"/>
            </a:xfrm>
          </p:grpSpPr>
          <p:grpSp>
            <p:nvGrpSpPr>
              <p:cNvPr id="18473" name="Group 110"/>
              <p:cNvGrpSpPr>
                <a:grpSpLocks/>
              </p:cNvGrpSpPr>
              <p:nvPr/>
            </p:nvGrpSpPr>
            <p:grpSpPr bwMode="auto">
              <a:xfrm>
                <a:off x="4138" y="3423"/>
                <a:ext cx="1185" cy="816"/>
                <a:chOff x="1098" y="1335"/>
                <a:chExt cx="1491" cy="993"/>
              </a:xfrm>
            </p:grpSpPr>
            <p:grpSp>
              <p:nvGrpSpPr>
                <p:cNvPr id="18477" name="Group 111"/>
                <p:cNvGrpSpPr>
                  <a:grpSpLocks/>
                </p:cNvGrpSpPr>
                <p:nvPr/>
              </p:nvGrpSpPr>
              <p:grpSpPr bwMode="auto">
                <a:xfrm>
                  <a:off x="1098" y="1335"/>
                  <a:ext cx="1491" cy="993"/>
                  <a:chOff x="437" y="1120"/>
                  <a:chExt cx="1830" cy="1217"/>
                </a:xfrm>
              </p:grpSpPr>
              <p:sp>
                <p:nvSpPr>
                  <p:cNvPr id="18482" name="Oval 112"/>
                  <p:cNvSpPr>
                    <a:spLocks noChangeArrowheads="1"/>
                  </p:cNvSpPr>
                  <p:nvPr/>
                </p:nvSpPr>
                <p:spPr bwMode="auto">
                  <a:xfrm>
                    <a:off x="558" y="1918"/>
                    <a:ext cx="314" cy="290"/>
                  </a:xfrm>
                  <a:prstGeom prst="ellipse">
                    <a:avLst/>
                  </a:prstGeom>
                  <a:noFill/>
                  <a:ln w="9525">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400" b="1">
                      <a:solidFill>
                        <a:schemeClr val="tx1"/>
                      </a:solidFill>
                      <a:sym typeface="Symbol" pitchFamily="18" charset="2"/>
                    </a:endParaRPr>
                  </a:p>
                </p:txBody>
              </p:sp>
              <p:sp>
                <p:nvSpPr>
                  <p:cNvPr id="18483" name="Oval 113"/>
                  <p:cNvSpPr>
                    <a:spLocks noChangeArrowheads="1"/>
                  </p:cNvSpPr>
                  <p:nvPr/>
                </p:nvSpPr>
                <p:spPr bwMode="auto">
                  <a:xfrm>
                    <a:off x="1324" y="1926"/>
                    <a:ext cx="314" cy="290"/>
                  </a:xfrm>
                  <a:prstGeom prst="ellipse">
                    <a:avLst/>
                  </a:prstGeom>
                  <a:noFill/>
                  <a:ln w="9525">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400" b="1">
                      <a:solidFill>
                        <a:schemeClr val="tx1"/>
                      </a:solidFill>
                      <a:sym typeface="Symbol" pitchFamily="18" charset="2"/>
                    </a:endParaRPr>
                  </a:p>
                </p:txBody>
              </p:sp>
              <p:sp>
                <p:nvSpPr>
                  <p:cNvPr id="18484" name="Oval 114"/>
                  <p:cNvSpPr>
                    <a:spLocks noChangeArrowheads="1"/>
                  </p:cNvSpPr>
                  <p:nvPr/>
                </p:nvSpPr>
                <p:spPr bwMode="auto">
                  <a:xfrm>
                    <a:off x="969" y="1297"/>
                    <a:ext cx="314" cy="290"/>
                  </a:xfrm>
                  <a:prstGeom prst="ellipse">
                    <a:avLst/>
                  </a:prstGeom>
                  <a:noFill/>
                  <a:ln w="9525">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400" b="1">
                      <a:solidFill>
                        <a:schemeClr val="tx1"/>
                      </a:solidFill>
                      <a:sym typeface="Symbol" pitchFamily="18" charset="2"/>
                    </a:endParaRPr>
                  </a:p>
                </p:txBody>
              </p:sp>
              <p:sp>
                <p:nvSpPr>
                  <p:cNvPr id="18485" name="Line 115"/>
                  <p:cNvSpPr>
                    <a:spLocks noChangeShapeType="1"/>
                  </p:cNvSpPr>
                  <p:nvPr/>
                </p:nvSpPr>
                <p:spPr bwMode="auto">
                  <a:xfrm>
                    <a:off x="1114" y="1588"/>
                    <a:ext cx="0" cy="26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6" name="Line 116"/>
                  <p:cNvSpPr>
                    <a:spLocks noChangeShapeType="1"/>
                  </p:cNvSpPr>
                  <p:nvPr/>
                </p:nvSpPr>
                <p:spPr bwMode="auto">
                  <a:xfrm flipH="1">
                    <a:off x="848" y="1845"/>
                    <a:ext cx="266" cy="170"/>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7" name="Line 117"/>
                  <p:cNvSpPr>
                    <a:spLocks noChangeShapeType="1"/>
                  </p:cNvSpPr>
                  <p:nvPr/>
                </p:nvSpPr>
                <p:spPr bwMode="auto">
                  <a:xfrm>
                    <a:off x="1114" y="1845"/>
                    <a:ext cx="242" cy="146"/>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8" name="Line 118"/>
                  <p:cNvSpPr>
                    <a:spLocks noChangeShapeType="1"/>
                  </p:cNvSpPr>
                  <p:nvPr/>
                </p:nvSpPr>
                <p:spPr bwMode="auto">
                  <a:xfrm flipV="1">
                    <a:off x="1114" y="1120"/>
                    <a:ext cx="0" cy="185"/>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9" name="Line 119"/>
                  <p:cNvSpPr>
                    <a:spLocks noChangeShapeType="1"/>
                  </p:cNvSpPr>
                  <p:nvPr/>
                </p:nvSpPr>
                <p:spPr bwMode="auto">
                  <a:xfrm flipH="1">
                    <a:off x="437" y="2119"/>
                    <a:ext cx="145" cy="73"/>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90" name="Line 120"/>
                  <p:cNvSpPr>
                    <a:spLocks noChangeShapeType="1"/>
                  </p:cNvSpPr>
                  <p:nvPr/>
                </p:nvSpPr>
                <p:spPr bwMode="auto">
                  <a:xfrm>
                    <a:off x="445" y="2192"/>
                    <a:ext cx="0" cy="145"/>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91" name="Line 121"/>
                  <p:cNvSpPr>
                    <a:spLocks noChangeShapeType="1"/>
                  </p:cNvSpPr>
                  <p:nvPr/>
                </p:nvSpPr>
                <p:spPr bwMode="auto">
                  <a:xfrm>
                    <a:off x="445" y="2329"/>
                    <a:ext cx="1790" cy="0"/>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92" name="Line 122"/>
                  <p:cNvSpPr>
                    <a:spLocks noChangeShapeType="1"/>
                  </p:cNvSpPr>
                  <p:nvPr/>
                </p:nvSpPr>
                <p:spPr bwMode="auto">
                  <a:xfrm>
                    <a:off x="1622" y="2136"/>
                    <a:ext cx="605" cy="0"/>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93" name="Line 123"/>
                  <p:cNvSpPr>
                    <a:spLocks noChangeShapeType="1"/>
                  </p:cNvSpPr>
                  <p:nvPr/>
                </p:nvSpPr>
                <p:spPr bwMode="auto">
                  <a:xfrm>
                    <a:off x="1106" y="1127"/>
                    <a:ext cx="1161" cy="0"/>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478" name="Group 124"/>
                <p:cNvGrpSpPr>
                  <a:grpSpLocks/>
                </p:cNvGrpSpPr>
                <p:nvPr/>
              </p:nvGrpSpPr>
              <p:grpSpPr bwMode="auto">
                <a:xfrm>
                  <a:off x="1211" y="1571"/>
                  <a:ext cx="847" cy="581"/>
                  <a:chOff x="1211" y="1571"/>
                  <a:chExt cx="847" cy="581"/>
                </a:xfrm>
              </p:grpSpPr>
              <p:sp>
                <p:nvSpPr>
                  <p:cNvPr id="18479" name="Freeform 125"/>
                  <p:cNvSpPr>
                    <a:spLocks/>
                  </p:cNvSpPr>
                  <p:nvPr/>
                </p:nvSpPr>
                <p:spPr bwMode="auto">
                  <a:xfrm>
                    <a:off x="1557" y="1571"/>
                    <a:ext cx="194" cy="65"/>
                  </a:xfrm>
                  <a:custGeom>
                    <a:avLst/>
                    <a:gdLst>
                      <a:gd name="T0" fmla="*/ 0 w 290"/>
                      <a:gd name="T1" fmla="*/ 19 h 77"/>
                      <a:gd name="T2" fmla="*/ 9 w 290"/>
                      <a:gd name="T3" fmla="*/ 3 h 77"/>
                      <a:gd name="T4" fmla="*/ 19 w 290"/>
                      <a:gd name="T5" fmla="*/ 28 h 77"/>
                      <a:gd name="T6" fmla="*/ 26 w 290"/>
                      <a:gd name="T7" fmla="*/ 3 h 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0" h="77">
                        <a:moveTo>
                          <a:pt x="0" y="52"/>
                        </a:moveTo>
                        <a:cubicBezTo>
                          <a:pt x="30" y="26"/>
                          <a:pt x="61" y="0"/>
                          <a:pt x="97" y="4"/>
                        </a:cubicBezTo>
                        <a:cubicBezTo>
                          <a:pt x="133" y="8"/>
                          <a:pt x="186" y="77"/>
                          <a:pt x="218" y="77"/>
                        </a:cubicBezTo>
                        <a:cubicBezTo>
                          <a:pt x="250" y="77"/>
                          <a:pt x="270" y="40"/>
                          <a:pt x="290" y="4"/>
                        </a:cubicBezTo>
                      </a:path>
                    </a:pathLst>
                  </a:custGeom>
                  <a:noFill/>
                  <a:ln w="9525">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0" name="Freeform 126"/>
                  <p:cNvSpPr>
                    <a:spLocks/>
                  </p:cNvSpPr>
                  <p:nvPr/>
                </p:nvSpPr>
                <p:spPr bwMode="auto">
                  <a:xfrm>
                    <a:off x="1211" y="2071"/>
                    <a:ext cx="194" cy="65"/>
                  </a:xfrm>
                  <a:custGeom>
                    <a:avLst/>
                    <a:gdLst>
                      <a:gd name="T0" fmla="*/ 0 w 290"/>
                      <a:gd name="T1" fmla="*/ 19 h 77"/>
                      <a:gd name="T2" fmla="*/ 9 w 290"/>
                      <a:gd name="T3" fmla="*/ 3 h 77"/>
                      <a:gd name="T4" fmla="*/ 19 w 290"/>
                      <a:gd name="T5" fmla="*/ 28 h 77"/>
                      <a:gd name="T6" fmla="*/ 26 w 290"/>
                      <a:gd name="T7" fmla="*/ 3 h 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0" h="77">
                        <a:moveTo>
                          <a:pt x="0" y="52"/>
                        </a:moveTo>
                        <a:cubicBezTo>
                          <a:pt x="30" y="26"/>
                          <a:pt x="61" y="0"/>
                          <a:pt x="97" y="4"/>
                        </a:cubicBezTo>
                        <a:cubicBezTo>
                          <a:pt x="133" y="8"/>
                          <a:pt x="186" y="77"/>
                          <a:pt x="218" y="77"/>
                        </a:cubicBezTo>
                        <a:cubicBezTo>
                          <a:pt x="250" y="77"/>
                          <a:pt x="270" y="40"/>
                          <a:pt x="290" y="4"/>
                        </a:cubicBezTo>
                      </a:path>
                    </a:pathLst>
                  </a:custGeom>
                  <a:noFill/>
                  <a:ln w="9525">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1" name="Freeform 127"/>
                  <p:cNvSpPr>
                    <a:spLocks/>
                  </p:cNvSpPr>
                  <p:nvPr/>
                </p:nvSpPr>
                <p:spPr bwMode="auto">
                  <a:xfrm>
                    <a:off x="1864" y="2087"/>
                    <a:ext cx="194" cy="65"/>
                  </a:xfrm>
                  <a:custGeom>
                    <a:avLst/>
                    <a:gdLst>
                      <a:gd name="T0" fmla="*/ 0 w 290"/>
                      <a:gd name="T1" fmla="*/ 19 h 77"/>
                      <a:gd name="T2" fmla="*/ 9 w 290"/>
                      <a:gd name="T3" fmla="*/ 3 h 77"/>
                      <a:gd name="T4" fmla="*/ 19 w 290"/>
                      <a:gd name="T5" fmla="*/ 28 h 77"/>
                      <a:gd name="T6" fmla="*/ 26 w 290"/>
                      <a:gd name="T7" fmla="*/ 3 h 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0" h="77">
                        <a:moveTo>
                          <a:pt x="0" y="52"/>
                        </a:moveTo>
                        <a:cubicBezTo>
                          <a:pt x="30" y="26"/>
                          <a:pt x="61" y="0"/>
                          <a:pt x="97" y="4"/>
                        </a:cubicBezTo>
                        <a:cubicBezTo>
                          <a:pt x="133" y="8"/>
                          <a:pt x="186" y="77"/>
                          <a:pt x="218" y="77"/>
                        </a:cubicBezTo>
                        <a:cubicBezTo>
                          <a:pt x="250" y="77"/>
                          <a:pt x="270" y="40"/>
                          <a:pt x="290" y="4"/>
                        </a:cubicBezTo>
                      </a:path>
                    </a:pathLst>
                  </a:custGeom>
                  <a:noFill/>
                  <a:ln w="9525">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8474" name="Group 128"/>
              <p:cNvGrpSpPr>
                <a:grpSpLocks/>
              </p:cNvGrpSpPr>
              <p:nvPr/>
            </p:nvGrpSpPr>
            <p:grpSpPr bwMode="auto">
              <a:xfrm>
                <a:off x="4576" y="3829"/>
                <a:ext cx="723" cy="87"/>
                <a:chOff x="4576" y="3829"/>
                <a:chExt cx="723" cy="87"/>
              </a:xfrm>
            </p:grpSpPr>
            <p:sp>
              <p:nvSpPr>
                <p:cNvPr id="18475" name="Line 129"/>
                <p:cNvSpPr>
                  <a:spLocks noChangeShapeType="1"/>
                </p:cNvSpPr>
                <p:nvPr/>
              </p:nvSpPr>
              <p:spPr bwMode="auto">
                <a:xfrm flipV="1">
                  <a:off x="4576" y="3829"/>
                  <a:ext cx="167" cy="87"/>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6" name="Line 130"/>
                <p:cNvSpPr>
                  <a:spLocks noChangeShapeType="1"/>
                </p:cNvSpPr>
                <p:nvPr/>
              </p:nvSpPr>
              <p:spPr bwMode="auto">
                <a:xfrm>
                  <a:off x="4743" y="3829"/>
                  <a:ext cx="556" cy="0"/>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8469" name="Text Box 131"/>
            <p:cNvSpPr txBox="1">
              <a:spLocks noChangeArrowheads="1"/>
            </p:cNvSpPr>
            <p:nvPr/>
          </p:nvSpPr>
          <p:spPr bwMode="auto">
            <a:xfrm>
              <a:off x="5271" y="3764"/>
              <a:ext cx="140"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000">
                  <a:solidFill>
                    <a:schemeClr val="tx1"/>
                  </a:solidFill>
                  <a:latin typeface="Times New Roman" pitchFamily="18" charset="0"/>
                </a:rPr>
                <a:t>O</a:t>
              </a:r>
            </a:p>
          </p:txBody>
        </p:sp>
        <p:sp>
          <p:nvSpPr>
            <p:cNvPr id="18470" name="Text Box 132"/>
            <p:cNvSpPr txBox="1">
              <a:spLocks noChangeArrowheads="1"/>
            </p:cNvSpPr>
            <p:nvPr/>
          </p:nvSpPr>
          <p:spPr bwMode="auto">
            <a:xfrm>
              <a:off x="5271" y="4028"/>
              <a:ext cx="105"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000">
                  <a:solidFill>
                    <a:schemeClr val="tx1"/>
                  </a:solidFill>
                  <a:latin typeface="Times New Roman" pitchFamily="18" charset="0"/>
                </a:rPr>
                <a:t>3</a:t>
              </a:r>
            </a:p>
          </p:txBody>
        </p:sp>
        <p:sp>
          <p:nvSpPr>
            <p:cNvPr id="18471" name="Text Box 133"/>
            <p:cNvSpPr txBox="1">
              <a:spLocks noChangeArrowheads="1"/>
            </p:cNvSpPr>
            <p:nvPr/>
          </p:nvSpPr>
          <p:spPr bwMode="auto">
            <a:xfrm>
              <a:off x="5297" y="4159"/>
              <a:ext cx="131"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000">
                  <a:solidFill>
                    <a:schemeClr val="tx1"/>
                  </a:solidFill>
                  <a:latin typeface="Times New Roman" pitchFamily="18" charset="0"/>
                </a:rPr>
                <a:t>2</a:t>
              </a:r>
            </a:p>
          </p:txBody>
        </p:sp>
        <p:sp>
          <p:nvSpPr>
            <p:cNvPr id="18472" name="Text Box 134"/>
            <p:cNvSpPr txBox="1">
              <a:spLocks noChangeArrowheads="1"/>
            </p:cNvSpPr>
            <p:nvPr/>
          </p:nvSpPr>
          <p:spPr bwMode="auto">
            <a:xfrm>
              <a:off x="5244" y="3305"/>
              <a:ext cx="154" cy="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000">
                  <a:solidFill>
                    <a:schemeClr val="tx1"/>
                  </a:solidFill>
                  <a:latin typeface="Times New Roman" pitchFamily="18" charset="0"/>
                </a:rPr>
                <a:t>1</a:t>
              </a:r>
            </a:p>
          </p:txBody>
        </p:sp>
      </p:grpSp>
      <p:grpSp>
        <p:nvGrpSpPr>
          <p:cNvPr id="18446" name="Group 11"/>
          <p:cNvGrpSpPr>
            <a:grpSpLocks/>
          </p:cNvGrpSpPr>
          <p:nvPr/>
        </p:nvGrpSpPr>
        <p:grpSpPr bwMode="auto">
          <a:xfrm>
            <a:off x="2101851" y="4465638"/>
            <a:ext cx="3071813" cy="1974850"/>
            <a:chOff x="2344510" y="4465935"/>
            <a:chExt cx="3072400" cy="1974553"/>
          </a:xfrm>
        </p:grpSpPr>
        <p:grpSp>
          <p:nvGrpSpPr>
            <p:cNvPr id="18462" name="Group 9"/>
            <p:cNvGrpSpPr>
              <a:grpSpLocks/>
            </p:cNvGrpSpPr>
            <p:nvPr/>
          </p:nvGrpSpPr>
          <p:grpSpPr bwMode="auto">
            <a:xfrm>
              <a:off x="2344510" y="4465935"/>
              <a:ext cx="1036836" cy="1498375"/>
              <a:chOff x="2344510" y="4465935"/>
              <a:chExt cx="1036836" cy="1498375"/>
            </a:xfrm>
          </p:grpSpPr>
          <p:cxnSp>
            <p:nvCxnSpPr>
              <p:cNvPr id="140" name="Straight Arrow Connector 139"/>
              <p:cNvCxnSpPr/>
              <p:nvPr/>
            </p:nvCxnSpPr>
            <p:spPr>
              <a:xfrm flipH="1" flipV="1">
                <a:off x="2344510" y="4465935"/>
                <a:ext cx="1036836" cy="14983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467" name="Object 8"/>
                  <p:cNvSpPr txBox="1"/>
                  <p:nvPr/>
                </p:nvSpPr>
                <p:spPr bwMode="auto">
                  <a:xfrm>
                    <a:off x="2400897" y="5179343"/>
                    <a:ext cx="462080" cy="462080"/>
                  </a:xfrm>
                  <a:prstGeom prst="rect">
                    <a:avLst/>
                  </a:prstGeom>
                  <a:noFill/>
                  <a:ln>
                    <a:noFill/>
                  </a:ln>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𝑈</m:t>
                                  </m:r>
                                </m:e>
                              </m:acc>
                            </m:e>
                            <m:sub>
                              <m:r>
                                <a:rPr lang="en-US" i="1">
                                  <a:solidFill>
                                    <a:srgbClr val="000000"/>
                                  </a:solidFill>
                                  <a:latin typeface="Cambria Math" panose="02040503050406030204" pitchFamily="18" charset="0"/>
                                </a:rPr>
                                <m:t>𝑃</m:t>
                              </m:r>
                              <m:r>
                                <a:rPr lang="en-US" i="1">
                                  <a:solidFill>
                                    <a:srgbClr val="000000"/>
                                  </a:solidFill>
                                  <a:latin typeface="Cambria Math" panose="02040503050406030204" pitchFamily="18" charset="0"/>
                                </a:rPr>
                                <m:t>1</m:t>
                              </m:r>
                            </m:sub>
                          </m:sSub>
                        </m:oMath>
                      </m:oMathPara>
                    </a14:m>
                    <a:endParaRPr lang="en-US"/>
                  </a:p>
                </p:txBody>
              </p:sp>
            </mc:Choice>
            <mc:Fallback xmlns="">
              <p:sp>
                <p:nvSpPr>
                  <p:cNvPr id="18467" name="Object 8"/>
                  <p:cNvSpPr txBox="1">
                    <a:spLocks noRot="1" noChangeAspect="1" noMove="1" noResize="1" noEditPoints="1" noAdjustHandles="1" noChangeArrowheads="1" noChangeShapeType="1" noTextEdit="1"/>
                  </p:cNvSpPr>
                  <p:nvPr/>
                </p:nvSpPr>
                <p:spPr bwMode="auto">
                  <a:xfrm>
                    <a:off x="2400897" y="5179343"/>
                    <a:ext cx="462080" cy="462080"/>
                  </a:xfrm>
                  <a:prstGeom prst="rect">
                    <a:avLst/>
                  </a:prstGeom>
                  <a:blipFill>
                    <a:blip r:embed="rId3"/>
                    <a:stretch>
                      <a:fillRect r="-13158"/>
                    </a:stretch>
                  </a:blipFill>
                  <a:ln>
                    <a:noFill/>
                  </a:ln>
                </p:spPr>
                <p:txBody>
                  <a:bodyPr/>
                  <a:lstStyle/>
                  <a:p>
                    <a:r>
                      <a:rPr lang="en-US">
                        <a:noFill/>
                      </a:rPr>
                      <a:t> </a:t>
                    </a:r>
                  </a:p>
                </p:txBody>
              </p:sp>
            </mc:Fallback>
          </mc:AlternateContent>
        </p:grpSp>
        <p:grpSp>
          <p:nvGrpSpPr>
            <p:cNvPr id="18463" name="Group 10"/>
            <p:cNvGrpSpPr>
              <a:grpSpLocks/>
            </p:cNvGrpSpPr>
            <p:nvPr/>
          </p:nvGrpSpPr>
          <p:grpSpPr bwMode="auto">
            <a:xfrm>
              <a:off x="3381346" y="5964310"/>
              <a:ext cx="2035564" cy="476178"/>
              <a:chOff x="3381346" y="5964310"/>
              <a:chExt cx="2035564" cy="476178"/>
            </a:xfrm>
          </p:grpSpPr>
          <p:cxnSp>
            <p:nvCxnSpPr>
              <p:cNvPr id="4" name="Straight Arrow Connector 3"/>
              <p:cNvCxnSpPr/>
              <p:nvPr/>
            </p:nvCxnSpPr>
            <p:spPr>
              <a:xfrm>
                <a:off x="3381346" y="5964310"/>
                <a:ext cx="2035564" cy="0"/>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465" name="Object 146"/>
                  <p:cNvSpPr txBox="1"/>
                  <p:nvPr/>
                </p:nvSpPr>
                <p:spPr bwMode="auto">
                  <a:xfrm>
                    <a:off x="4244975" y="5978525"/>
                    <a:ext cx="487363" cy="461963"/>
                  </a:xfrm>
                  <a:prstGeom prst="rect">
                    <a:avLst/>
                  </a:prstGeom>
                  <a:noFill/>
                  <a:ln>
                    <a:noFill/>
                  </a:ln>
                </p:spPr>
                <p:txBody>
                  <a:bodyPr>
                    <a:normAutofit fontScale="475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𝑈</m:t>
                                  </m:r>
                                </m:e>
                              </m:acc>
                            </m:e>
                            <m:sub>
                              <m:r>
                                <a:rPr lang="en-US" i="1">
                                  <a:solidFill>
                                    <a:srgbClr val="000000"/>
                                  </a:solidFill>
                                  <a:latin typeface="Cambria Math" panose="02040503050406030204" pitchFamily="18" charset="0"/>
                                </a:rPr>
                                <m:t>𝑃</m:t>
                              </m:r>
                              <m:r>
                                <a:rPr lang="en-US" i="1">
                                  <a:solidFill>
                                    <a:srgbClr val="000000"/>
                                  </a:solidFill>
                                  <a:latin typeface="Cambria Math" panose="02040503050406030204" pitchFamily="18" charset="0"/>
                                </a:rPr>
                                <m:t>2</m:t>
                              </m:r>
                            </m:sub>
                          </m:sSub>
                        </m:oMath>
                      </m:oMathPara>
                    </a14:m>
                    <a:endParaRPr lang="en-US"/>
                  </a:p>
                </p:txBody>
              </p:sp>
            </mc:Choice>
            <mc:Fallback xmlns="">
              <p:sp>
                <p:nvSpPr>
                  <p:cNvPr id="18465" name="Object 146"/>
                  <p:cNvSpPr txBox="1">
                    <a:spLocks noRot="1" noChangeAspect="1" noMove="1" noResize="1" noEditPoints="1" noAdjustHandles="1" noChangeArrowheads="1" noChangeShapeType="1" noTextEdit="1"/>
                  </p:cNvSpPr>
                  <p:nvPr/>
                </p:nvSpPr>
                <p:spPr bwMode="auto">
                  <a:xfrm>
                    <a:off x="4244975" y="5978525"/>
                    <a:ext cx="487363" cy="461963"/>
                  </a:xfrm>
                  <a:prstGeom prst="rect">
                    <a:avLst/>
                  </a:prstGeom>
                  <a:blipFill>
                    <a:blip r:embed="rId4"/>
                    <a:stretch>
                      <a:fillRect r="-7500"/>
                    </a:stretch>
                  </a:blipFill>
                  <a:ln>
                    <a:noFill/>
                  </a:ln>
                </p:spPr>
                <p:txBody>
                  <a:bodyPr/>
                  <a:lstStyle/>
                  <a:p>
                    <a:r>
                      <a:rPr lang="en-US">
                        <a:noFill/>
                      </a:rPr>
                      <a:t> </a:t>
                    </a:r>
                  </a:p>
                </p:txBody>
              </p:sp>
            </mc:Fallback>
          </mc:AlternateContent>
        </p:grpSp>
      </p:grpSp>
      <p:grpSp>
        <p:nvGrpSpPr>
          <p:cNvPr id="18447" name="Group 12"/>
          <p:cNvGrpSpPr>
            <a:grpSpLocks/>
          </p:cNvGrpSpPr>
          <p:nvPr/>
        </p:nvGrpSpPr>
        <p:grpSpPr bwMode="auto">
          <a:xfrm>
            <a:off x="2120901" y="4464050"/>
            <a:ext cx="3052763" cy="1500188"/>
            <a:chOff x="2363712" y="4464294"/>
            <a:chExt cx="3053198" cy="1499436"/>
          </a:xfrm>
        </p:grpSpPr>
        <p:cxnSp>
          <p:nvCxnSpPr>
            <p:cNvPr id="144" name="Straight Arrow Connector 143"/>
            <p:cNvCxnSpPr/>
            <p:nvPr/>
          </p:nvCxnSpPr>
          <p:spPr>
            <a:xfrm>
              <a:off x="2363712" y="4464294"/>
              <a:ext cx="3053198" cy="14994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461" name="Object 147"/>
                <p:cNvSpPr txBox="1"/>
                <p:nvPr/>
              </p:nvSpPr>
              <p:spPr bwMode="auto">
                <a:xfrm>
                  <a:off x="3797300" y="4751388"/>
                  <a:ext cx="533400" cy="461962"/>
                </a:xfrm>
                <a:prstGeom prst="rect">
                  <a:avLst/>
                </a:prstGeom>
                <a:noFill/>
                <a:ln>
                  <a:noFill/>
                </a:ln>
              </p:spPr>
              <p:txBody>
                <a:bodyPr>
                  <a:normAutofit fontScale="40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𝑈</m:t>
                                </m:r>
                              </m:e>
                            </m:acc>
                          </m:e>
                          <m:sub>
                            <m:r>
                              <a:rPr lang="en-US" i="1">
                                <a:solidFill>
                                  <a:srgbClr val="000000"/>
                                </a:solidFill>
                                <a:latin typeface="Cambria Math" panose="02040503050406030204" pitchFamily="18" charset="0"/>
                              </a:rPr>
                              <m:t>𝑑</m:t>
                            </m:r>
                            <m:r>
                              <a:rPr lang="en-US" i="1">
                                <a:solidFill>
                                  <a:srgbClr val="000000"/>
                                </a:solidFill>
                                <a:latin typeface="Cambria Math" panose="02040503050406030204" pitchFamily="18" charset="0"/>
                              </a:rPr>
                              <m:t>12</m:t>
                            </m:r>
                          </m:sub>
                        </m:sSub>
                      </m:oMath>
                    </m:oMathPara>
                  </a14:m>
                  <a:endParaRPr lang="en-US"/>
                </a:p>
              </p:txBody>
            </p:sp>
          </mc:Choice>
          <mc:Fallback xmlns="">
            <p:sp>
              <p:nvSpPr>
                <p:cNvPr id="18461" name="Object 147"/>
                <p:cNvSpPr txBox="1">
                  <a:spLocks noRot="1" noChangeAspect="1" noMove="1" noResize="1" noEditPoints="1" noAdjustHandles="1" noChangeArrowheads="1" noChangeShapeType="1" noTextEdit="1"/>
                </p:cNvSpPr>
                <p:nvPr/>
              </p:nvSpPr>
              <p:spPr bwMode="auto">
                <a:xfrm>
                  <a:off x="3797300" y="4751388"/>
                  <a:ext cx="533400" cy="461962"/>
                </a:xfrm>
                <a:prstGeom prst="rect">
                  <a:avLst/>
                </a:prstGeom>
                <a:blipFill>
                  <a:blip r:embed="rId5"/>
                  <a:stretch>
                    <a:fillRect/>
                  </a:stretch>
                </a:blipFill>
                <a:ln>
                  <a:noFill/>
                </a:ln>
              </p:spPr>
              <p:txBody>
                <a:bodyPr/>
                <a:lstStyle/>
                <a:p>
                  <a:r>
                    <a:rPr lang="en-US">
                      <a:noFill/>
                    </a:rPr>
                    <a:t> </a:t>
                  </a:r>
                </a:p>
              </p:txBody>
            </p:sp>
          </mc:Fallback>
        </mc:AlternateContent>
      </p:grpSp>
      <p:grpSp>
        <p:nvGrpSpPr>
          <p:cNvPr id="2" name="Group 1">
            <a:extLst>
              <a:ext uri="{FF2B5EF4-FFF2-40B4-BE49-F238E27FC236}">
                <a16:creationId xmlns:a16="http://schemas.microsoft.com/office/drawing/2014/main" id="{B3F29178-12CF-49E9-9899-430E3243B591}"/>
              </a:ext>
            </a:extLst>
          </p:cNvPr>
          <p:cNvGrpSpPr/>
          <p:nvPr/>
        </p:nvGrpSpPr>
        <p:grpSpPr>
          <a:xfrm>
            <a:off x="4781550" y="4772026"/>
            <a:ext cx="5746750" cy="1152524"/>
            <a:chOff x="4781550" y="4772026"/>
            <a:chExt cx="5746750" cy="1152524"/>
          </a:xfrm>
        </p:grpSpPr>
        <mc:AlternateContent xmlns:mc="http://schemas.openxmlformats.org/markup-compatibility/2006" xmlns:a14="http://schemas.microsoft.com/office/drawing/2010/main">
          <mc:Choice Requires="a14">
            <p:sp>
              <p:nvSpPr>
                <p:cNvPr id="18448" name="Object 148"/>
                <p:cNvSpPr txBox="1"/>
                <p:nvPr/>
              </p:nvSpPr>
              <p:spPr bwMode="auto">
                <a:xfrm>
                  <a:off x="4781550" y="4772026"/>
                  <a:ext cx="5746750" cy="614363"/>
                </a:xfrm>
                <a:prstGeom prst="rect">
                  <a:avLst/>
                </a:prstGeom>
                <a:noFill/>
                <a:ln>
                  <a:noFill/>
                </a:ln>
              </p:spPr>
              <p:txBody>
                <a:bodyPr>
                  <a:normAutofit fontScale="55000" lnSpcReduction="20000"/>
                </a:bodyPr>
                <a:lstStyle/>
                <a:p>
                  <a:pPr/>
                  <a14:m>
                    <m:oMathPara xmlns:m="http://schemas.openxmlformats.org/officeDocument/2006/math">
                      <m:oMathParaPr>
                        <m:jc m:val="left"/>
                      </m:oMathParaPr>
                      <m:oMath xmlns:m="http://schemas.openxmlformats.org/officeDocument/2006/math">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𝑈</m:t>
                            </m:r>
                          </m:e>
                          <m:sub>
                            <m:r>
                              <a:rPr lang="en-US" i="1">
                                <a:solidFill>
                                  <a:srgbClr val="000000"/>
                                </a:solidFill>
                                <a:latin typeface="Cambria Math" panose="02040503050406030204" pitchFamily="18" charset="0"/>
                              </a:rPr>
                              <m:t>𝑑𝑎𝑦</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𝑈</m:t>
                            </m:r>
                          </m:e>
                          <m:sub>
                            <m:r>
                              <a:rPr lang="en-US" i="1">
                                <a:solidFill>
                                  <a:srgbClr val="000000"/>
                                </a:solidFill>
                                <a:latin typeface="Cambria Math" panose="02040503050406030204" pitchFamily="18" charset="0"/>
                              </a:rPr>
                              <m:t>𝑝h𝑎</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𝑈</m:t>
                            </m:r>
                          </m:e>
                          <m:sub>
                            <m:r>
                              <a:rPr lang="en-US" i="1">
                                <a:solidFill>
                                  <a:srgbClr val="000000"/>
                                </a:solidFill>
                                <a:latin typeface="Cambria Math" panose="02040503050406030204" pitchFamily="18" charset="0"/>
                              </a:rPr>
                              <m:t>𝑝h𝑎</m:t>
                            </m:r>
                          </m:sub>
                          <m:sup>
                            <m:r>
                              <a:rPr lang="en-US" i="1">
                                <a:solidFill>
                                  <a:srgbClr val="000000"/>
                                </a:solidFill>
                                <a:latin typeface="Cambria Math" panose="02040503050406030204" pitchFamily="18" charset="0"/>
                              </a:rPr>
                              <m:t>2</m:t>
                            </m:r>
                          </m:sup>
                        </m:sSubSup>
                        <m:r>
                          <a:rPr lang="en-US" i="1">
                            <a:solidFill>
                              <a:srgbClr val="000000"/>
                            </a:solidFill>
                            <a:latin typeface="Cambria Math" panose="02040503050406030204" pitchFamily="18" charset="0"/>
                          </a:rPr>
                          <m:t>−2</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𝑈</m:t>
                            </m:r>
                          </m:e>
                          <m:sub>
                            <m:r>
                              <a:rPr lang="en-US" i="1">
                                <a:solidFill>
                                  <a:srgbClr val="000000"/>
                                </a:solidFill>
                                <a:latin typeface="Cambria Math" panose="02040503050406030204" pitchFamily="18" charset="0"/>
                              </a:rPr>
                              <m:t>𝑝h𝑎</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𝑈</m:t>
                            </m:r>
                          </m:e>
                          <m:sub>
                            <m:r>
                              <a:rPr lang="en-US" i="1">
                                <a:solidFill>
                                  <a:srgbClr val="000000"/>
                                </a:solidFill>
                                <a:latin typeface="Cambria Math" panose="02040503050406030204" pitchFamily="18" charset="0"/>
                              </a:rPr>
                              <m:t>𝑝h𝑎</m:t>
                            </m:r>
                          </m:sub>
                        </m:sSub>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r>
                              <a:rPr lang="en-US" i="1">
                                <a:solidFill>
                                  <a:srgbClr val="000000"/>
                                </a:solidFill>
                                <a:latin typeface="Cambria Math" panose="02040503050406030204" pitchFamily="18" charset="0"/>
                              </a:rPr>
                              <m:t>1</m:t>
                            </m:r>
                          </m:e>
                        </m:func>
                        <m:r>
                          <a:rPr lang="en-US" i="1">
                            <a:solidFill>
                              <a:srgbClr val="000000"/>
                            </a:solidFill>
                            <a:latin typeface="Cambria Math" panose="02040503050406030204" pitchFamily="18" charset="0"/>
                          </a:rPr>
                          <m:t>2</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0</m:t>
                            </m:r>
                          </m:e>
                          <m:sup>
                            <m:r>
                              <a:rPr lang="en-US" i="1">
                                <a:solidFill>
                                  <a:srgbClr val="000000"/>
                                </a:solidFill>
                                <a:latin typeface="Cambria Math" panose="02040503050406030204" pitchFamily="18" charset="0"/>
                              </a:rPr>
                              <m:t>0</m:t>
                            </m:r>
                          </m:sup>
                        </m:sSup>
                      </m:oMath>
                    </m:oMathPara>
                  </a14:m>
                  <a:endParaRPr lang="en-US"/>
                </a:p>
              </p:txBody>
            </p:sp>
          </mc:Choice>
          <mc:Fallback xmlns="">
            <p:sp>
              <p:nvSpPr>
                <p:cNvPr id="18448" name="Object 148"/>
                <p:cNvSpPr txBox="1">
                  <a:spLocks noRot="1" noChangeAspect="1" noMove="1" noResize="1" noEditPoints="1" noAdjustHandles="1" noChangeArrowheads="1" noChangeShapeType="1" noTextEdit="1"/>
                </p:cNvSpPr>
                <p:nvPr/>
              </p:nvSpPr>
              <p:spPr bwMode="auto">
                <a:xfrm>
                  <a:off x="4781550" y="4772026"/>
                  <a:ext cx="5746750" cy="614363"/>
                </a:xfrm>
                <a:prstGeom prst="rect">
                  <a:avLst/>
                </a:prstGeom>
                <a:blipFill>
                  <a:blip r:embed="rId6"/>
                  <a:stretch>
                    <a:fillRect l="-1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49" name="Object 149"/>
                <p:cNvSpPr txBox="1"/>
                <p:nvPr/>
              </p:nvSpPr>
              <p:spPr bwMode="auto">
                <a:xfrm>
                  <a:off x="5467351" y="5310188"/>
                  <a:ext cx="1198563" cy="614362"/>
                </a:xfrm>
                <a:prstGeom prst="rect">
                  <a:avLst/>
                </a:prstGeom>
                <a:noFill/>
                <a:ln>
                  <a:noFill/>
                </a:ln>
              </p:spPr>
              <p:txBody>
                <a:bodyPr>
                  <a:normAutofit fontScale="55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=3</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𝑈</m:t>
                            </m:r>
                          </m:e>
                          <m:sub>
                            <m:r>
                              <a:rPr lang="en-US" i="1">
                                <a:solidFill>
                                  <a:srgbClr val="000000"/>
                                </a:solidFill>
                                <a:latin typeface="Cambria Math" panose="02040503050406030204" pitchFamily="18" charset="0"/>
                              </a:rPr>
                              <m:t>𝑝h𝑎</m:t>
                            </m:r>
                          </m:sub>
                          <m:sup>
                            <m:r>
                              <a:rPr lang="en-US" i="1">
                                <a:solidFill>
                                  <a:srgbClr val="000000"/>
                                </a:solidFill>
                                <a:latin typeface="Cambria Math" panose="02040503050406030204" pitchFamily="18" charset="0"/>
                              </a:rPr>
                              <m:t>2</m:t>
                            </m:r>
                          </m:sup>
                        </m:sSubSup>
                      </m:oMath>
                    </m:oMathPara>
                  </a14:m>
                  <a:endParaRPr lang="en-US"/>
                </a:p>
              </p:txBody>
            </p:sp>
          </mc:Choice>
          <mc:Fallback xmlns="">
            <p:sp>
              <p:nvSpPr>
                <p:cNvPr id="18449" name="Object 149"/>
                <p:cNvSpPr txBox="1">
                  <a:spLocks noRot="1" noChangeAspect="1" noMove="1" noResize="1" noEditPoints="1" noAdjustHandles="1" noChangeArrowheads="1" noChangeShapeType="1" noTextEdit="1"/>
                </p:cNvSpPr>
                <p:nvPr/>
              </p:nvSpPr>
              <p:spPr bwMode="auto">
                <a:xfrm>
                  <a:off x="5467351" y="5310188"/>
                  <a:ext cx="1198563" cy="614362"/>
                </a:xfrm>
                <a:prstGeom prst="rect">
                  <a:avLst/>
                </a:prstGeom>
                <a:blipFill>
                  <a:blip r:embed="rId7"/>
                  <a:stretch>
                    <a:fillRect/>
                  </a:stretch>
                </a:blipFill>
                <a:ln>
                  <a:noFill/>
                </a:ln>
              </p:spPr>
              <p:txBody>
                <a:bodyPr/>
                <a:lstStyle/>
                <a:p>
                  <a:r>
                    <a:rPr lang="en-US">
                      <a:noFill/>
                    </a:rPr>
                    <a:t> </a:t>
                  </a:r>
                </a:p>
              </p:txBody>
            </p:sp>
          </mc:Fallback>
        </mc:AlternateContent>
      </p:grpSp>
      <p:sp>
        <p:nvSpPr>
          <p:cNvPr id="52" name="Text Box 77"/>
          <p:cNvSpPr txBox="1">
            <a:spLocks noChangeArrowheads="1"/>
          </p:cNvSpPr>
          <p:nvPr/>
        </p:nvSpPr>
        <p:spPr bwMode="auto">
          <a:xfrm>
            <a:off x="8105775" y="2838450"/>
            <a:ext cx="1905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r>
              <a:rPr lang="en-US" sz="1800" b="1">
                <a:solidFill>
                  <a:schemeClr val="tx1"/>
                </a:solidFill>
                <a:latin typeface="Times New Roman" pitchFamily="18" charset="0"/>
                <a:cs typeface="Times New Roman" pitchFamily="18" charset="0"/>
              </a:rPr>
              <a:t>Dây trung hòa</a:t>
            </a:r>
          </a:p>
        </p:txBody>
      </p:sp>
      <p:sp>
        <p:nvSpPr>
          <p:cNvPr id="53" name="Text Box 79"/>
          <p:cNvSpPr txBox="1">
            <a:spLocks noChangeArrowheads="1"/>
          </p:cNvSpPr>
          <p:nvPr/>
        </p:nvSpPr>
        <p:spPr bwMode="auto">
          <a:xfrm>
            <a:off x="7729538" y="1628775"/>
            <a:ext cx="163036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algn="ctr" eaLnBrk="1" hangingPunct="1"/>
            <a:r>
              <a:rPr lang="en-US" sz="1800" b="1">
                <a:solidFill>
                  <a:schemeClr val="tx1"/>
                </a:solidFill>
                <a:latin typeface="Times New Roman" pitchFamily="18" charset="0"/>
                <a:cs typeface="Times New Roman" pitchFamily="18" charset="0"/>
              </a:rPr>
              <a:t>Dây pha 1</a:t>
            </a:r>
          </a:p>
        </p:txBody>
      </p:sp>
      <p:sp>
        <p:nvSpPr>
          <p:cNvPr id="54" name="Text Box 79"/>
          <p:cNvSpPr txBox="1">
            <a:spLocks noChangeArrowheads="1"/>
          </p:cNvSpPr>
          <p:nvPr/>
        </p:nvSpPr>
        <p:spPr bwMode="auto">
          <a:xfrm>
            <a:off x="8401051" y="3429000"/>
            <a:ext cx="16303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algn="ctr" eaLnBrk="1" hangingPunct="1"/>
            <a:r>
              <a:rPr lang="en-US" sz="1800" b="1">
                <a:solidFill>
                  <a:schemeClr val="tx1"/>
                </a:solidFill>
                <a:latin typeface="Times New Roman" pitchFamily="18" charset="0"/>
                <a:cs typeface="Times New Roman" pitchFamily="18" charset="0"/>
              </a:rPr>
              <a:t>Dây pha 3</a:t>
            </a:r>
          </a:p>
        </p:txBody>
      </p:sp>
      <p:sp>
        <p:nvSpPr>
          <p:cNvPr id="55" name="Text Box 79"/>
          <p:cNvSpPr txBox="1">
            <a:spLocks noChangeArrowheads="1"/>
          </p:cNvSpPr>
          <p:nvPr/>
        </p:nvSpPr>
        <p:spPr bwMode="auto">
          <a:xfrm>
            <a:off x="7550151" y="4170364"/>
            <a:ext cx="163036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algn="ctr" eaLnBrk="1" hangingPunct="1"/>
            <a:r>
              <a:rPr lang="en-US" sz="1800" b="1">
                <a:solidFill>
                  <a:schemeClr val="tx1"/>
                </a:solidFill>
                <a:latin typeface="Times New Roman" pitchFamily="18" charset="0"/>
                <a:cs typeface="Times New Roman" pitchFamily="18" charset="0"/>
              </a:rPr>
              <a:t>Dây pha 2</a:t>
            </a:r>
          </a:p>
        </p:txBody>
      </p:sp>
      <p:grpSp>
        <p:nvGrpSpPr>
          <p:cNvPr id="56" name="Group 88"/>
          <p:cNvGrpSpPr>
            <a:grpSpLocks/>
          </p:cNvGrpSpPr>
          <p:nvPr/>
        </p:nvGrpSpPr>
        <p:grpSpPr bwMode="auto">
          <a:xfrm>
            <a:off x="9215439" y="1616075"/>
            <a:ext cx="617537" cy="1271588"/>
            <a:chOff x="1727" y="782"/>
            <a:chExt cx="252" cy="801"/>
          </a:xfrm>
        </p:grpSpPr>
        <p:sp>
          <p:nvSpPr>
            <p:cNvPr id="18458" name="Line 89"/>
            <p:cNvSpPr>
              <a:spLocks noChangeShapeType="1"/>
            </p:cNvSpPr>
            <p:nvPr/>
          </p:nvSpPr>
          <p:spPr bwMode="auto">
            <a:xfrm>
              <a:off x="1727" y="782"/>
              <a:ext cx="0" cy="801"/>
            </a:xfrm>
            <a:prstGeom prst="line">
              <a:avLst/>
            </a:prstGeom>
            <a:noFill/>
            <a:ln w="28575">
              <a:solidFill>
                <a:schemeClr val="tx1"/>
              </a:solidFill>
              <a:prstDash val="sysDot"/>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459" name="Text Box 90"/>
            <p:cNvSpPr txBox="1">
              <a:spLocks noChangeArrowheads="1"/>
            </p:cNvSpPr>
            <p:nvPr/>
          </p:nvSpPr>
          <p:spPr bwMode="auto">
            <a:xfrm>
              <a:off x="1739" y="1053"/>
              <a:ext cx="24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prstDash val="sysDot"/>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400">
                  <a:solidFill>
                    <a:srgbClr val="0000CC"/>
                  </a:solidFill>
                  <a:latin typeface="Times New Roman" pitchFamily="18" charset="0"/>
                </a:rPr>
                <a:t>U</a:t>
              </a:r>
              <a:r>
                <a:rPr lang="en-US" sz="2400" baseline="-25000">
                  <a:solidFill>
                    <a:srgbClr val="0000CC"/>
                  </a:solidFill>
                  <a:latin typeface="Times New Roman" pitchFamily="18" charset="0"/>
                </a:rPr>
                <a:t>pha</a:t>
              </a:r>
              <a:endParaRPr lang="en-US" sz="2400">
                <a:solidFill>
                  <a:srgbClr val="0000CC"/>
                </a:solidFill>
                <a:latin typeface="Times New Roman" pitchFamily="18" charset="0"/>
              </a:endParaRPr>
            </a:p>
          </p:txBody>
        </p:sp>
      </p:grpSp>
      <p:grpSp>
        <p:nvGrpSpPr>
          <p:cNvPr id="59" name="Group 85"/>
          <p:cNvGrpSpPr>
            <a:grpSpLocks/>
          </p:cNvGrpSpPr>
          <p:nvPr/>
        </p:nvGrpSpPr>
        <p:grpSpPr bwMode="auto">
          <a:xfrm>
            <a:off x="10029826" y="1616076"/>
            <a:ext cx="561975" cy="2117725"/>
            <a:chOff x="3867" y="1005"/>
            <a:chExt cx="177" cy="1334"/>
          </a:xfrm>
        </p:grpSpPr>
        <p:sp>
          <p:nvSpPr>
            <p:cNvPr id="18456" name="Line 86"/>
            <p:cNvSpPr>
              <a:spLocks noChangeShapeType="1"/>
            </p:cNvSpPr>
            <p:nvPr/>
          </p:nvSpPr>
          <p:spPr bwMode="auto">
            <a:xfrm>
              <a:off x="3867" y="1005"/>
              <a:ext cx="0" cy="1334"/>
            </a:xfrm>
            <a:prstGeom prst="line">
              <a:avLst/>
            </a:prstGeom>
            <a:noFill/>
            <a:ln w="28575">
              <a:solidFill>
                <a:schemeClr val="tx1"/>
              </a:solidFill>
              <a:prstDash val="sysDot"/>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457" name="Text Box 87"/>
            <p:cNvSpPr txBox="1">
              <a:spLocks noChangeArrowheads="1"/>
            </p:cNvSpPr>
            <p:nvPr/>
          </p:nvSpPr>
          <p:spPr bwMode="auto">
            <a:xfrm>
              <a:off x="3874" y="1576"/>
              <a:ext cx="17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prstDash val="sysDot"/>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4000">
                  <a:solidFill>
                    <a:srgbClr val="FFFF00"/>
                  </a:solidFill>
                  <a:latin typeface="VNI-Helve" pitchFamily="2" charset="0"/>
                  <a:cs typeface="Arial" pitchFamily="34" charset="0"/>
                </a:defRPr>
              </a:lvl1pPr>
              <a:lvl2pPr marL="742950" indent="-285750" eaLnBrk="0" hangingPunct="0">
                <a:defRPr sz="4000">
                  <a:solidFill>
                    <a:srgbClr val="FFFF00"/>
                  </a:solidFill>
                  <a:latin typeface="VNI-Helve" pitchFamily="2" charset="0"/>
                  <a:cs typeface="Arial" pitchFamily="34" charset="0"/>
                </a:defRPr>
              </a:lvl2pPr>
              <a:lvl3pPr marL="1143000" indent="-228600" eaLnBrk="0" hangingPunct="0">
                <a:defRPr sz="4000">
                  <a:solidFill>
                    <a:srgbClr val="FFFF00"/>
                  </a:solidFill>
                  <a:latin typeface="VNI-Helve" pitchFamily="2" charset="0"/>
                  <a:cs typeface="Arial" pitchFamily="34" charset="0"/>
                </a:defRPr>
              </a:lvl3pPr>
              <a:lvl4pPr marL="1600200" indent="-228600" eaLnBrk="0" hangingPunct="0">
                <a:defRPr sz="4000">
                  <a:solidFill>
                    <a:srgbClr val="FFFF00"/>
                  </a:solidFill>
                  <a:latin typeface="VNI-Helve" pitchFamily="2" charset="0"/>
                  <a:cs typeface="Arial" pitchFamily="34" charset="0"/>
                </a:defRPr>
              </a:lvl4pPr>
              <a:lvl5pPr marL="2057400" indent="-228600" eaLnBrk="0" hangingPunct="0">
                <a:defRPr sz="4000">
                  <a:solidFill>
                    <a:srgbClr val="FFFF00"/>
                  </a:solidFill>
                  <a:latin typeface="VNI-Helve" pitchFamily="2" charset="0"/>
                  <a:cs typeface="Arial" pitchFamily="34" charset="0"/>
                </a:defRPr>
              </a:lvl5pPr>
              <a:lvl6pPr marL="2514600" indent="-228600" eaLnBrk="0" fontAlgn="base" hangingPunct="0">
                <a:spcBef>
                  <a:spcPct val="0"/>
                </a:spcBef>
                <a:spcAft>
                  <a:spcPct val="0"/>
                </a:spcAft>
                <a:defRPr sz="4000">
                  <a:solidFill>
                    <a:srgbClr val="FFFF00"/>
                  </a:solidFill>
                  <a:latin typeface="VNI-Helve" pitchFamily="2" charset="0"/>
                  <a:cs typeface="Arial" pitchFamily="34" charset="0"/>
                </a:defRPr>
              </a:lvl6pPr>
              <a:lvl7pPr marL="2971800" indent="-228600" eaLnBrk="0" fontAlgn="base" hangingPunct="0">
                <a:spcBef>
                  <a:spcPct val="0"/>
                </a:spcBef>
                <a:spcAft>
                  <a:spcPct val="0"/>
                </a:spcAft>
                <a:defRPr sz="4000">
                  <a:solidFill>
                    <a:srgbClr val="FFFF00"/>
                  </a:solidFill>
                  <a:latin typeface="VNI-Helve" pitchFamily="2" charset="0"/>
                  <a:cs typeface="Arial" pitchFamily="34" charset="0"/>
                </a:defRPr>
              </a:lvl7pPr>
              <a:lvl8pPr marL="3429000" indent="-228600" eaLnBrk="0" fontAlgn="base" hangingPunct="0">
                <a:spcBef>
                  <a:spcPct val="0"/>
                </a:spcBef>
                <a:spcAft>
                  <a:spcPct val="0"/>
                </a:spcAft>
                <a:defRPr sz="4000">
                  <a:solidFill>
                    <a:srgbClr val="FFFF00"/>
                  </a:solidFill>
                  <a:latin typeface="VNI-Helve" pitchFamily="2" charset="0"/>
                  <a:cs typeface="Arial" pitchFamily="34" charset="0"/>
                </a:defRPr>
              </a:lvl8pPr>
              <a:lvl9pPr marL="3886200" indent="-228600" eaLnBrk="0" fontAlgn="base" hangingPunct="0">
                <a:spcBef>
                  <a:spcPct val="0"/>
                </a:spcBef>
                <a:spcAft>
                  <a:spcPct val="0"/>
                </a:spcAft>
                <a:defRPr sz="4000">
                  <a:solidFill>
                    <a:srgbClr val="FFFF00"/>
                  </a:solidFill>
                  <a:latin typeface="VNI-Helve" pitchFamily="2" charset="0"/>
                  <a:cs typeface="Arial" pitchFamily="34" charset="0"/>
                </a:defRPr>
              </a:lvl9pPr>
            </a:lstStyle>
            <a:p>
              <a:pPr eaLnBrk="1" hangingPunct="1">
                <a:spcBef>
                  <a:spcPct val="50000"/>
                </a:spcBef>
              </a:pPr>
              <a:r>
                <a:rPr lang="en-US" sz="2400">
                  <a:solidFill>
                    <a:srgbClr val="0000CC"/>
                  </a:solidFill>
                  <a:latin typeface="Times New Roman" pitchFamily="18" charset="0"/>
                  <a:cs typeface="Times New Roman" pitchFamily="18" charset="0"/>
                </a:rPr>
                <a:t>U</a:t>
              </a:r>
              <a:r>
                <a:rPr lang="en-US" sz="2400" baseline="-25000">
                  <a:solidFill>
                    <a:srgbClr val="0000CC"/>
                  </a:solidFill>
                  <a:latin typeface="Times New Roman" pitchFamily="18" charset="0"/>
                  <a:cs typeface="Times New Roman" pitchFamily="18" charset="0"/>
                </a:rPr>
                <a:t>dây</a:t>
              </a:r>
              <a:endParaRPr lang="en-US" sz="2400">
                <a:solidFill>
                  <a:srgbClr val="0000CC"/>
                </a:solidFill>
                <a:latin typeface="Times New Roman" pitchFamily="18" charset="0"/>
                <a:cs typeface="Times New Roman" pitchFamily="18" charset="0"/>
              </a:endParaRPr>
            </a:p>
          </p:txBody>
        </p:sp>
      </p:grpSp>
      <p:grpSp>
        <p:nvGrpSpPr>
          <p:cNvPr id="74" name="Group 73">
            <a:extLst>
              <a:ext uri="{FF2B5EF4-FFF2-40B4-BE49-F238E27FC236}">
                <a16:creationId xmlns:a16="http://schemas.microsoft.com/office/drawing/2014/main" id="{E0513CC7-7349-4C2F-A8C3-212078DA8906}"/>
              </a:ext>
            </a:extLst>
          </p:cNvPr>
          <p:cNvGrpSpPr/>
          <p:nvPr/>
        </p:nvGrpSpPr>
        <p:grpSpPr>
          <a:xfrm>
            <a:off x="-29497" y="76202"/>
            <a:ext cx="8603569" cy="566174"/>
            <a:chOff x="74035" y="2246119"/>
            <a:chExt cx="8550261" cy="790336"/>
          </a:xfrm>
        </p:grpSpPr>
        <p:grpSp>
          <p:nvGrpSpPr>
            <p:cNvPr id="75" name="Group 70">
              <a:extLst>
                <a:ext uri="{FF2B5EF4-FFF2-40B4-BE49-F238E27FC236}">
                  <a16:creationId xmlns:a16="http://schemas.microsoft.com/office/drawing/2014/main" id="{F084886E-E102-451A-9622-698C61059958}"/>
                </a:ext>
              </a:extLst>
            </p:cNvPr>
            <p:cNvGrpSpPr>
              <a:grpSpLocks/>
            </p:cNvGrpSpPr>
            <p:nvPr/>
          </p:nvGrpSpPr>
          <p:grpSpPr bwMode="auto">
            <a:xfrm>
              <a:off x="254806" y="2293270"/>
              <a:ext cx="7926181" cy="743185"/>
              <a:chOff x="548628" y="3428143"/>
              <a:chExt cx="4081613" cy="1431480"/>
            </a:xfrm>
          </p:grpSpPr>
          <p:pic>
            <p:nvPicPr>
              <p:cNvPr id="78" name="Picture 8" descr="empty-green-rectangle">
                <a:extLst>
                  <a:ext uri="{FF2B5EF4-FFF2-40B4-BE49-F238E27FC236}">
                    <a16:creationId xmlns:a16="http://schemas.microsoft.com/office/drawing/2014/main" id="{E2A4BDEA-15F3-439C-A329-597875D259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548628" y="3428143"/>
                <a:ext cx="4081613"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9" descr="green-top-faded">
                <a:extLst>
                  <a:ext uri="{FF2B5EF4-FFF2-40B4-BE49-F238E27FC236}">
                    <a16:creationId xmlns:a16="http://schemas.microsoft.com/office/drawing/2014/main" id="{CED41757-0410-4306-AF64-7B300D2E27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 name="TextBox 75">
              <a:extLst>
                <a:ext uri="{FF2B5EF4-FFF2-40B4-BE49-F238E27FC236}">
                  <a16:creationId xmlns:a16="http://schemas.microsoft.com/office/drawing/2014/main" id="{E0F1A27F-5D6B-4473-B027-76B577A156F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n-lt"/>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n-lt"/>
              </a:endParaRPr>
            </a:p>
          </p:txBody>
        </p:sp>
        <p:sp>
          <p:nvSpPr>
            <p:cNvPr id="77" name="Rectangle 1026060">
              <a:extLst>
                <a:ext uri="{FF2B5EF4-FFF2-40B4-BE49-F238E27FC236}">
                  <a16:creationId xmlns:a16="http://schemas.microsoft.com/office/drawing/2014/main" id="{6EDD7088-1E45-4B39-A189-7A5C8823CD69}"/>
                </a:ext>
              </a:extLst>
            </p:cNvPr>
            <p:cNvSpPr>
              <a:spLocks noChangeArrowheads="1"/>
            </p:cNvSpPr>
            <p:nvPr/>
          </p:nvSpPr>
          <p:spPr bwMode="auto">
            <a:xfrm>
              <a:off x="1209204" y="2246119"/>
              <a:ext cx="7415092" cy="71319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latin typeface="+mn-lt"/>
                </a:rPr>
                <a:t>Máy phát điện xoay chiều ba pha</a:t>
              </a:r>
              <a:endParaRPr lang="en-US" sz="2600" dirty="0">
                <a:latin typeface="+mn-lt"/>
              </a:endParaRPr>
            </a:p>
          </p:txBody>
        </p:sp>
      </p:grpSp>
      <p:grpSp>
        <p:nvGrpSpPr>
          <p:cNvPr id="15" name="Group 14">
            <a:extLst>
              <a:ext uri="{FF2B5EF4-FFF2-40B4-BE49-F238E27FC236}">
                <a16:creationId xmlns:a16="http://schemas.microsoft.com/office/drawing/2014/main" id="{1C3047F6-293E-4E2F-B36F-51C99BCB7EFD}"/>
              </a:ext>
            </a:extLst>
          </p:cNvPr>
          <p:cNvGrpSpPr/>
          <p:nvPr/>
        </p:nvGrpSpPr>
        <p:grpSpPr>
          <a:xfrm>
            <a:off x="2112759" y="2943958"/>
            <a:ext cx="2817777" cy="707886"/>
            <a:chOff x="2230088" y="2844857"/>
            <a:chExt cx="2817777" cy="707886"/>
          </a:xfrm>
        </p:grpSpPr>
        <p:pic>
          <p:nvPicPr>
            <p:cNvPr id="81" name="Picture 12" descr="empty-red-rectangle">
              <a:extLst>
                <a:ext uri="{FF2B5EF4-FFF2-40B4-BE49-F238E27FC236}">
                  <a16:creationId xmlns:a16="http://schemas.microsoft.com/office/drawing/2014/main" id="{660324A1-689A-4708-9EE7-E2043683BA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0088" y="2844857"/>
              <a:ext cx="28177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3" name="Object 156">
                  <a:extLst>
                    <a:ext uri="{FF2B5EF4-FFF2-40B4-BE49-F238E27FC236}">
                      <a16:creationId xmlns:a16="http://schemas.microsoft.com/office/drawing/2014/main" id="{46B5EC69-AA9C-465E-ACF7-5AF9D1E9ABE0}"/>
                    </a:ext>
                  </a:extLst>
                </p:cNvPr>
                <p:cNvSpPr txBox="1"/>
                <p:nvPr/>
              </p:nvSpPr>
              <p:spPr bwMode="auto">
                <a:xfrm>
                  <a:off x="2598981" y="2861116"/>
                  <a:ext cx="2151063" cy="622300"/>
                </a:xfrm>
                <a:prstGeom prst="rect">
                  <a:avLst/>
                </a:prstGeom>
                <a:noFill/>
                <a:ln>
                  <a:noFill/>
                </a:ln>
              </p:spPr>
              <p:txBody>
                <a:bodyPr>
                  <a:normAutofit fontScale="55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U</m:t>
                            </m:r>
                          </m:e>
                          <m:sub>
                            <m:r>
                              <m:rPr>
                                <m:nor/>
                              </m:rPr>
                              <a:rPr lang="en-US" i="0">
                                <a:solidFill>
                                  <a:srgbClr val="000000"/>
                                </a:solidFill>
                                <a:latin typeface="Cambria Math" panose="02040503050406030204" pitchFamily="18" charset="0"/>
                              </a:rPr>
                              <m:t>d</m:t>
                            </m:r>
                            <m:r>
                              <m:rPr>
                                <m:nor/>
                              </m:rPr>
                              <a:rPr lang="en-US" i="0">
                                <a:solidFill>
                                  <a:srgbClr val="000000"/>
                                </a:solidFill>
                                <a:latin typeface="Cambria Math" panose="02040503050406030204" pitchFamily="18" charset="0"/>
                              </a:rPr>
                              <m:t>â</m:t>
                            </m:r>
                            <m:r>
                              <m:rPr>
                                <m:nor/>
                              </m:rPr>
                              <a:rPr lang="en-US" i="0">
                                <a:solidFill>
                                  <a:srgbClr val="000000"/>
                                </a:solidFill>
                                <a:latin typeface="Cambria Math" panose="02040503050406030204" pitchFamily="18" charset="0"/>
                              </a:rPr>
                              <m:t>y</m:t>
                            </m:r>
                          </m:sub>
                        </m:sSub>
                        <m:r>
                          <a:rPr lang="en-US" i="1">
                            <a:solidFill>
                              <a:srgbClr val="000000"/>
                            </a:solidFill>
                            <a:latin typeface="Cambria Math" panose="02040503050406030204" pitchFamily="18" charset="0"/>
                          </a:rPr>
                          <m:t>=</m:t>
                        </m:r>
                        <m:rad>
                          <m:radPr>
                            <m:degHide m:val="on"/>
                            <m:ctrlPr>
                              <a:rPr lang="en-US" i="1">
                                <a:solidFill>
                                  <a:srgbClr val="000000"/>
                                </a:solidFill>
                                <a:latin typeface="Cambria Math" panose="02040503050406030204" pitchFamily="18" charset="0"/>
                              </a:rPr>
                            </m:ctrlPr>
                          </m:radPr>
                          <m:deg/>
                          <m:e>
                            <m:r>
                              <a:rPr lang="en-US" i="0">
                                <a:solidFill>
                                  <a:srgbClr val="000000"/>
                                </a:solidFill>
                                <a:latin typeface="Cambria Math" panose="02040503050406030204" pitchFamily="18" charset="0"/>
                              </a:rPr>
                              <m:t>3</m:t>
                            </m:r>
                          </m:e>
                        </m:rad>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U</m:t>
                            </m:r>
                          </m:e>
                          <m:sub>
                            <m:r>
                              <m:rPr>
                                <m:nor/>
                              </m:rPr>
                              <a:rPr lang="en-US" i="0">
                                <a:solidFill>
                                  <a:srgbClr val="000000"/>
                                </a:solidFill>
                                <a:latin typeface="Cambria Math" panose="02040503050406030204" pitchFamily="18" charset="0"/>
                              </a:rPr>
                              <m:t>pha</m:t>
                            </m:r>
                          </m:sub>
                        </m:sSub>
                      </m:oMath>
                    </m:oMathPara>
                  </a14:m>
                  <a:endParaRPr lang="en-US"/>
                </a:p>
              </p:txBody>
            </p:sp>
          </mc:Choice>
          <mc:Fallback xmlns="">
            <p:sp>
              <p:nvSpPr>
                <p:cNvPr id="83" name="Object 156">
                  <a:extLst>
                    <a:ext uri="{FF2B5EF4-FFF2-40B4-BE49-F238E27FC236}">
                      <a16:creationId xmlns:a16="http://schemas.microsoft.com/office/drawing/2014/main" id="{46B5EC69-AA9C-465E-ACF7-5AF9D1E9ABE0}"/>
                    </a:ext>
                  </a:extLst>
                </p:cNvPr>
                <p:cNvSpPr txBox="1">
                  <a:spLocks noRot="1" noChangeAspect="1" noMove="1" noResize="1" noEditPoints="1" noAdjustHandles="1" noChangeArrowheads="1" noChangeShapeType="1" noTextEdit="1"/>
                </p:cNvSpPr>
                <p:nvPr/>
              </p:nvSpPr>
              <p:spPr bwMode="auto">
                <a:xfrm>
                  <a:off x="2598981" y="2861116"/>
                  <a:ext cx="2151063" cy="622300"/>
                </a:xfrm>
                <a:prstGeom prst="rect">
                  <a:avLst/>
                </a:prstGeom>
                <a:blipFill>
                  <a:blip r:embed="rId11"/>
                  <a:stretch>
                    <a:fillRect/>
                  </a:stretch>
                </a:blipFill>
                <a:ln>
                  <a:noFill/>
                </a:ln>
              </p:spPr>
              <p:txBody>
                <a:bodyPr/>
                <a:lstStyle/>
                <a:p>
                  <a:r>
                    <a:rPr lang="en-US">
                      <a:noFill/>
                    </a:rPr>
                    <a:t> </a:t>
                  </a:r>
                </a:p>
              </p:txBody>
            </p:sp>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additive="base">
                                        <p:cTn id="7" dur="1000" fill="hold"/>
                                        <p:tgtEl>
                                          <p:spTgt spid="177"/>
                                        </p:tgtEl>
                                        <p:attrNameLst>
                                          <p:attrName>ppt_x</p:attrName>
                                        </p:attrNameLst>
                                      </p:cBhvr>
                                      <p:tavLst>
                                        <p:tav tm="0">
                                          <p:val>
                                            <p:strVal val="#ppt_x"/>
                                          </p:val>
                                        </p:tav>
                                        <p:tav tm="100000">
                                          <p:val>
                                            <p:strVal val="#ppt_x"/>
                                          </p:val>
                                        </p:tav>
                                      </p:tavLst>
                                    </p:anim>
                                    <p:anim calcmode="lin" valueType="num">
                                      <p:cBhvr additive="base">
                                        <p:cTn id="8" dur="1000" fill="hold"/>
                                        <p:tgtEl>
                                          <p:spTgt spid="17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1000"/>
                                        <p:tgtEl>
                                          <p:spTgt spid="5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1000"/>
                                        <p:tgtEl>
                                          <p:spTgt spid="5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left)">
                                      <p:cBhvr>
                                        <p:cTn id="24" dur="10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442"/>
                                        </p:tgtEl>
                                        <p:attrNameLst>
                                          <p:attrName>style.visibility</p:attrName>
                                        </p:attrNameLst>
                                      </p:cBhvr>
                                      <p:to>
                                        <p:strVal val="visible"/>
                                      </p:to>
                                    </p:set>
                                    <p:animEffect transition="in" filter="wipe(left)">
                                      <p:cBhvr>
                                        <p:cTn id="29" dur="1000"/>
                                        <p:tgtEl>
                                          <p:spTgt spid="1844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443"/>
                                        </p:tgtEl>
                                        <p:attrNameLst>
                                          <p:attrName>style.visibility</p:attrName>
                                        </p:attrNameLst>
                                      </p:cBhvr>
                                      <p:to>
                                        <p:strVal val="visible"/>
                                      </p:to>
                                    </p:set>
                                    <p:animEffect transition="in" filter="wipe(left)">
                                      <p:cBhvr>
                                        <p:cTn id="38" dur="1000"/>
                                        <p:tgtEl>
                                          <p:spTgt spid="1844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446"/>
                                        </p:tgtEl>
                                        <p:attrNameLst>
                                          <p:attrName>style.visibility</p:attrName>
                                        </p:attrNameLst>
                                      </p:cBhvr>
                                      <p:to>
                                        <p:strVal val="visible"/>
                                      </p:to>
                                    </p:set>
                                    <p:animEffect transition="in" filter="fade">
                                      <p:cBhvr>
                                        <p:cTn id="47" dur="1000"/>
                                        <p:tgtEl>
                                          <p:spTgt spid="184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8447"/>
                                        </p:tgtEl>
                                        <p:attrNameLst>
                                          <p:attrName>style.visibility</p:attrName>
                                        </p:attrNameLst>
                                      </p:cBhvr>
                                      <p:to>
                                        <p:strVal val="visible"/>
                                      </p:to>
                                    </p:set>
                                    <p:animEffect transition="in" filter="wipe(left)">
                                      <p:cBhvr>
                                        <p:cTn id="52" dur="1000"/>
                                        <p:tgtEl>
                                          <p:spTgt spid="18447"/>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76"/>
                                        </p:tgtEl>
                                        <p:attrNameLst>
                                          <p:attrName>style.visibility</p:attrName>
                                        </p:attrNameLst>
                                      </p:cBhvr>
                                      <p:to>
                                        <p:strVal val="visible"/>
                                      </p:to>
                                    </p:set>
                                    <p:animEffect transition="in" filter="diamond(in)">
                                      <p:cBhvr>
                                        <p:cTn id="57" dur="500"/>
                                        <p:tgtEl>
                                          <p:spTgt spid="17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p:bldP spid="18443" grpId="0"/>
      <p:bldP spid="176" grpId="0"/>
      <p:bldP spid="52" grpId="0"/>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150">
            <a:extLst>
              <a:ext uri="{FF2B5EF4-FFF2-40B4-BE49-F238E27FC236}">
                <a16:creationId xmlns:a16="http://schemas.microsoft.com/office/drawing/2014/main" id="{40F2FCAA-FEC8-490E-9717-DD513B73A224}"/>
              </a:ext>
            </a:extLst>
          </p:cNvPr>
          <p:cNvSpPr>
            <a:spLocks noChangeArrowheads="1"/>
          </p:cNvSpPr>
          <p:nvPr/>
        </p:nvSpPr>
        <p:spPr bwMode="auto">
          <a:xfrm>
            <a:off x="450465" y="650711"/>
            <a:ext cx="45974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15000"/>
              </a:lnSpc>
              <a:spcBef>
                <a:spcPct val="20000"/>
              </a:spcBef>
            </a:pPr>
            <a:r>
              <a:rPr lang="pt-BR" sz="2500" i="1">
                <a:solidFill>
                  <a:srgbClr val="0070C0"/>
                </a:solidFill>
                <a:latin typeface="+mn-lt"/>
              </a:rPr>
              <a:t>3. Cách mắc mạch ba pha</a:t>
            </a:r>
            <a:endParaRPr lang="en-US" sz="2500" i="1">
              <a:solidFill>
                <a:srgbClr val="0070C0"/>
              </a:solidFill>
              <a:latin typeface="+mn-lt"/>
            </a:endParaRPr>
          </a:p>
        </p:txBody>
      </p:sp>
      <p:grpSp>
        <p:nvGrpSpPr>
          <p:cNvPr id="5" name="Group 4">
            <a:extLst>
              <a:ext uri="{FF2B5EF4-FFF2-40B4-BE49-F238E27FC236}">
                <a16:creationId xmlns:a16="http://schemas.microsoft.com/office/drawing/2014/main" id="{D5559642-BAB9-4A54-8FC4-2D13DEF9820F}"/>
              </a:ext>
            </a:extLst>
          </p:cNvPr>
          <p:cNvGrpSpPr/>
          <p:nvPr/>
        </p:nvGrpSpPr>
        <p:grpSpPr>
          <a:xfrm>
            <a:off x="-29497" y="76202"/>
            <a:ext cx="8603569" cy="566174"/>
            <a:chOff x="74035" y="2246119"/>
            <a:chExt cx="8550261" cy="790336"/>
          </a:xfrm>
        </p:grpSpPr>
        <p:grpSp>
          <p:nvGrpSpPr>
            <p:cNvPr id="6" name="Group 70">
              <a:extLst>
                <a:ext uri="{FF2B5EF4-FFF2-40B4-BE49-F238E27FC236}">
                  <a16:creationId xmlns:a16="http://schemas.microsoft.com/office/drawing/2014/main" id="{3DB1FAB9-2885-42DA-8FD8-7DC4F8B16C62}"/>
                </a:ext>
              </a:extLst>
            </p:cNvPr>
            <p:cNvGrpSpPr>
              <a:grpSpLocks/>
            </p:cNvGrpSpPr>
            <p:nvPr/>
          </p:nvGrpSpPr>
          <p:grpSpPr bwMode="auto">
            <a:xfrm>
              <a:off x="254806" y="2293270"/>
              <a:ext cx="7926181" cy="743185"/>
              <a:chOff x="548628" y="3428143"/>
              <a:chExt cx="4081613" cy="1431480"/>
            </a:xfrm>
          </p:grpSpPr>
          <p:pic>
            <p:nvPicPr>
              <p:cNvPr id="9" name="Picture 8" descr="empty-green-rectangle">
                <a:extLst>
                  <a:ext uri="{FF2B5EF4-FFF2-40B4-BE49-F238E27FC236}">
                    <a16:creationId xmlns:a16="http://schemas.microsoft.com/office/drawing/2014/main" id="{C25B2176-6C86-42A4-B312-23D9E8257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28" y="3428143"/>
                <a:ext cx="4081613"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een-top-faded">
                <a:extLst>
                  <a:ext uri="{FF2B5EF4-FFF2-40B4-BE49-F238E27FC236}">
                    <a16:creationId xmlns:a16="http://schemas.microsoft.com/office/drawing/2014/main" id="{FDD66BCF-2CF9-4AD7-935D-C56AAFE59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3757D8DB-760C-4B81-839D-71F25C212E8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n-lt"/>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n-lt"/>
              </a:endParaRPr>
            </a:p>
          </p:txBody>
        </p:sp>
        <p:sp>
          <p:nvSpPr>
            <p:cNvPr id="8" name="Rectangle 1026060">
              <a:extLst>
                <a:ext uri="{FF2B5EF4-FFF2-40B4-BE49-F238E27FC236}">
                  <a16:creationId xmlns:a16="http://schemas.microsoft.com/office/drawing/2014/main" id="{4FCD1E49-48B5-452D-BA4C-41E201EC4928}"/>
                </a:ext>
              </a:extLst>
            </p:cNvPr>
            <p:cNvSpPr>
              <a:spLocks noChangeArrowheads="1"/>
            </p:cNvSpPr>
            <p:nvPr/>
          </p:nvSpPr>
          <p:spPr bwMode="auto">
            <a:xfrm>
              <a:off x="1209204" y="2246119"/>
              <a:ext cx="7415092" cy="71319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latin typeface="+mn-lt"/>
                </a:rPr>
                <a:t>Máy phát điện xoay chiều ba pha</a:t>
              </a:r>
              <a:endParaRPr lang="en-US" sz="2600" dirty="0">
                <a:latin typeface="+mn-lt"/>
              </a:endParaRPr>
            </a:p>
          </p:txBody>
        </p:sp>
      </p:grpSp>
      <p:sp>
        <p:nvSpPr>
          <p:cNvPr id="103" name="Rectangle 152">
            <a:extLst>
              <a:ext uri="{FF2B5EF4-FFF2-40B4-BE49-F238E27FC236}">
                <a16:creationId xmlns:a16="http://schemas.microsoft.com/office/drawing/2014/main" id="{F45EF2CA-D4FF-4B55-9BCB-4B3CAF7E389B}"/>
              </a:ext>
            </a:extLst>
          </p:cNvPr>
          <p:cNvSpPr>
            <a:spLocks noChangeArrowheads="1"/>
          </p:cNvSpPr>
          <p:nvPr/>
        </p:nvSpPr>
        <p:spPr bwMode="auto">
          <a:xfrm>
            <a:off x="1732029" y="3106984"/>
            <a:ext cx="3187700"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15000"/>
              </a:lnSpc>
              <a:spcBef>
                <a:spcPct val="20000"/>
              </a:spcBef>
            </a:pPr>
            <a:r>
              <a:rPr lang="pt-BR" sz="2500" b="1">
                <a:solidFill>
                  <a:schemeClr val="tx1"/>
                </a:solidFill>
                <a:latin typeface="+mj-lt"/>
              </a:rPr>
              <a:t>a. Mắc hình sao</a:t>
            </a:r>
            <a:endParaRPr lang="en-US" sz="2500" b="1">
              <a:solidFill>
                <a:schemeClr val="tx1"/>
              </a:solidFill>
              <a:latin typeface="+mj-lt"/>
            </a:endParaRPr>
          </a:p>
        </p:txBody>
      </p:sp>
      <p:sp>
        <p:nvSpPr>
          <p:cNvPr id="104" name="Rectangle 153">
            <a:extLst>
              <a:ext uri="{FF2B5EF4-FFF2-40B4-BE49-F238E27FC236}">
                <a16:creationId xmlns:a16="http://schemas.microsoft.com/office/drawing/2014/main" id="{B85962B6-311E-42B3-AC53-656A46FC716C}"/>
              </a:ext>
            </a:extLst>
          </p:cNvPr>
          <p:cNvSpPr>
            <a:spLocks noChangeArrowheads="1"/>
          </p:cNvSpPr>
          <p:nvPr/>
        </p:nvSpPr>
        <p:spPr bwMode="auto">
          <a:xfrm>
            <a:off x="6694667" y="3052967"/>
            <a:ext cx="3717925" cy="61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15000"/>
              </a:lnSpc>
              <a:spcBef>
                <a:spcPct val="20000"/>
              </a:spcBef>
            </a:pPr>
            <a:r>
              <a:rPr lang="pt-BR" sz="2500" b="1">
                <a:solidFill>
                  <a:schemeClr val="tx1"/>
                </a:solidFill>
                <a:latin typeface="+mj-lt"/>
              </a:rPr>
              <a:t>b. Mắc hình tam giác</a:t>
            </a:r>
            <a:endParaRPr lang="en-US" sz="2500" b="1">
              <a:solidFill>
                <a:schemeClr val="tx1"/>
              </a:solidFill>
              <a:latin typeface="+mj-lt"/>
            </a:endParaRPr>
          </a:p>
        </p:txBody>
      </p:sp>
      <p:pic>
        <p:nvPicPr>
          <p:cNvPr id="106" name="Picture 105">
            <a:extLst>
              <a:ext uri="{FF2B5EF4-FFF2-40B4-BE49-F238E27FC236}">
                <a16:creationId xmlns:a16="http://schemas.microsoft.com/office/drawing/2014/main" id="{6B0942DE-924C-43F0-AD90-5A73B14D7BBF}"/>
              </a:ext>
            </a:extLst>
          </p:cNvPr>
          <p:cNvPicPr>
            <a:picLocks noChangeAspect="1"/>
          </p:cNvPicPr>
          <p:nvPr/>
        </p:nvPicPr>
        <p:blipFill>
          <a:blip r:embed="rId5"/>
          <a:stretch>
            <a:fillRect/>
          </a:stretch>
        </p:blipFill>
        <p:spPr>
          <a:xfrm>
            <a:off x="859471" y="3505810"/>
            <a:ext cx="4428084" cy="2503938"/>
          </a:xfrm>
          <a:prstGeom prst="rect">
            <a:avLst/>
          </a:prstGeom>
        </p:spPr>
      </p:pic>
      <p:pic>
        <p:nvPicPr>
          <p:cNvPr id="108" name="Picture 107">
            <a:extLst>
              <a:ext uri="{FF2B5EF4-FFF2-40B4-BE49-F238E27FC236}">
                <a16:creationId xmlns:a16="http://schemas.microsoft.com/office/drawing/2014/main" id="{F04BAB64-F698-47E4-8021-96B61C44A9F1}"/>
              </a:ext>
            </a:extLst>
          </p:cNvPr>
          <p:cNvPicPr>
            <a:picLocks noChangeAspect="1"/>
          </p:cNvPicPr>
          <p:nvPr/>
        </p:nvPicPr>
        <p:blipFill>
          <a:blip r:embed="rId6"/>
          <a:stretch>
            <a:fillRect/>
          </a:stretch>
        </p:blipFill>
        <p:spPr>
          <a:xfrm>
            <a:off x="6339586" y="3505810"/>
            <a:ext cx="4428085" cy="2731402"/>
          </a:xfrm>
          <a:prstGeom prst="rect">
            <a:avLst/>
          </a:prstGeom>
        </p:spPr>
      </p:pic>
      <p:grpSp>
        <p:nvGrpSpPr>
          <p:cNvPr id="2" name="Group 1">
            <a:extLst>
              <a:ext uri="{FF2B5EF4-FFF2-40B4-BE49-F238E27FC236}">
                <a16:creationId xmlns:a16="http://schemas.microsoft.com/office/drawing/2014/main" id="{6436018B-36A6-4D0D-A6FA-BD993928F554}"/>
              </a:ext>
            </a:extLst>
          </p:cNvPr>
          <p:cNvGrpSpPr/>
          <p:nvPr/>
        </p:nvGrpSpPr>
        <p:grpSpPr>
          <a:xfrm>
            <a:off x="328493" y="1095219"/>
            <a:ext cx="11487974" cy="1845221"/>
            <a:chOff x="328493" y="1095219"/>
            <a:chExt cx="11487974" cy="1845221"/>
          </a:xfrm>
        </p:grpSpPr>
        <p:pic>
          <p:nvPicPr>
            <p:cNvPr id="15" name="Picture 5" descr="empty-blue-rectangle">
              <a:extLst>
                <a:ext uri="{FF2B5EF4-FFF2-40B4-BE49-F238E27FC236}">
                  <a16:creationId xmlns:a16="http://schemas.microsoft.com/office/drawing/2014/main" id="{51E66127-29F4-4AD7-AEB9-567558978B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493" y="1095219"/>
              <a:ext cx="11487974" cy="184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55">
              <a:extLst>
                <a:ext uri="{FF2B5EF4-FFF2-40B4-BE49-F238E27FC236}">
                  <a16:creationId xmlns:a16="http://schemas.microsoft.com/office/drawing/2014/main" id="{6751D81D-74C0-40C0-96D0-401CEE6BFFA2}"/>
                </a:ext>
              </a:extLst>
            </p:cNvPr>
            <p:cNvSpPr>
              <a:spLocks noChangeArrowheads="1"/>
            </p:cNvSpPr>
            <p:nvPr/>
          </p:nvSpPr>
          <p:spPr bwMode="auto">
            <a:xfrm>
              <a:off x="859471" y="1161698"/>
              <a:ext cx="10473057" cy="135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10000"/>
                </a:spcBef>
              </a:pPr>
              <a:r>
                <a:rPr lang="pt-BR" sz="2500">
                  <a:solidFill>
                    <a:schemeClr val="tx1"/>
                  </a:solidFill>
                  <a:latin typeface="+mn-lt"/>
                </a:rPr>
                <a:t>Máy phát ba pha được nối với ba mạch tiêu thụ điện năng (tải). Các tải được giả thiết là giống nhau: cùng điện trở, dung kháng và cảm kháng. Ta nói rằng các tải đối xứng </a:t>
              </a:r>
            </a:p>
            <a:p>
              <a:pPr algn="just">
                <a:spcBef>
                  <a:spcPct val="10000"/>
                </a:spcBef>
              </a:pPr>
              <a:r>
                <a:rPr lang="pt-BR" sz="2500">
                  <a:solidFill>
                    <a:schemeClr val="tx1"/>
                  </a:solidFill>
                  <a:latin typeface="+mn-lt"/>
                </a:rPr>
                <a:t>Trong mạch ba pha, các tải được mắc theo 2 cách</a:t>
              </a:r>
              <a:endParaRPr lang="en-US" sz="2500">
                <a:solidFill>
                  <a:schemeClr val="tx1"/>
                </a:solidFill>
                <a:latin typeface="+mn-lt"/>
              </a:endParaRPr>
            </a:p>
          </p:txBody>
        </p:sp>
      </p:grpSp>
    </p:spTree>
    <p:extLst>
      <p:ext uri="{BB962C8B-B14F-4D97-AF65-F5344CB8AC3E}">
        <p14:creationId xmlns:p14="http://schemas.microsoft.com/office/powerpoint/2010/main" val="233342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6" name="Picture 14" descr="http://tmjpainandtreatment.com/wp-content/uploads/2014/09/little-man-with-red-question-mark.jpg">
            <a:hlinkClick r:id="rId3"/>
            <a:extLst>
              <a:ext uri="{FF2B5EF4-FFF2-40B4-BE49-F238E27FC236}">
                <a16:creationId xmlns:a16="http://schemas.microsoft.com/office/drawing/2014/main" id="{2CADC400-AC69-498C-A34E-9C934D68D3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465" y="651312"/>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6">
            <a:extLst>
              <a:ext uri="{FF2B5EF4-FFF2-40B4-BE49-F238E27FC236}">
                <a16:creationId xmlns:a16="http://schemas.microsoft.com/office/drawing/2014/main" id="{6AA2A232-BBC2-441B-BC29-B4A699B74D8A}"/>
              </a:ext>
            </a:extLst>
          </p:cNvPr>
          <p:cNvGrpSpPr/>
          <p:nvPr/>
        </p:nvGrpSpPr>
        <p:grpSpPr>
          <a:xfrm>
            <a:off x="3292435" y="98597"/>
            <a:ext cx="4856346" cy="581082"/>
            <a:chOff x="2193" y="0"/>
            <a:chExt cx="2245706" cy="1239104"/>
          </a:xfrm>
          <a:solidFill>
            <a:srgbClr val="002060"/>
          </a:solidFill>
          <a:scene3d>
            <a:camera prst="orthographicFront"/>
            <a:lightRig rig="threePt" dir="t">
              <a:rot lat="0" lon="0" rev="7500000"/>
            </a:lightRig>
          </a:scene3d>
        </p:grpSpPr>
        <p:sp>
          <p:nvSpPr>
            <p:cNvPr id="8" name="Rounded Rectangle 57">
              <a:extLst>
                <a:ext uri="{FF2B5EF4-FFF2-40B4-BE49-F238E27FC236}">
                  <a16:creationId xmlns:a16="http://schemas.microsoft.com/office/drawing/2014/main" id="{EAB773AA-A3EF-42A8-937A-9B0C595D040A}"/>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519F5EEC-D956-4D52-81D9-F570869B2921}"/>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Vận dụng</a:t>
              </a:r>
            </a:p>
          </p:txBody>
        </p:sp>
      </p:grpSp>
      <p:sp>
        <p:nvSpPr>
          <p:cNvPr id="10" name="Text Box 29">
            <a:extLst>
              <a:ext uri="{FF2B5EF4-FFF2-40B4-BE49-F238E27FC236}">
                <a16:creationId xmlns:a16="http://schemas.microsoft.com/office/drawing/2014/main" id="{C9FEC54B-C1D6-437C-94B2-191A7B78E1B9}"/>
              </a:ext>
            </a:extLst>
          </p:cNvPr>
          <p:cNvSpPr txBox="1">
            <a:spLocks noChangeArrowheads="1"/>
          </p:cNvSpPr>
          <p:nvPr/>
        </p:nvSpPr>
        <p:spPr bwMode="auto">
          <a:xfrm>
            <a:off x="1142314" y="855865"/>
            <a:ext cx="109344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dirty="0">
                <a:solidFill>
                  <a:srgbClr val="0070C0"/>
                </a:solidFill>
                <a:cs typeface="Arial" panose="020B0604020202020204" pitchFamily="34" charset="0"/>
              </a:rPr>
              <a:t>Đường dây điện chúng ta đang dùng là nối hình sao hay tam giác?</a:t>
            </a:r>
          </a:p>
        </p:txBody>
      </p:sp>
      <p:grpSp>
        <p:nvGrpSpPr>
          <p:cNvPr id="27" name="Group 26">
            <a:extLst>
              <a:ext uri="{FF2B5EF4-FFF2-40B4-BE49-F238E27FC236}">
                <a16:creationId xmlns:a16="http://schemas.microsoft.com/office/drawing/2014/main" id="{AF059A36-669E-43CC-B51B-1BDC5172A393}"/>
              </a:ext>
            </a:extLst>
          </p:cNvPr>
          <p:cNvGrpSpPr/>
          <p:nvPr/>
        </p:nvGrpSpPr>
        <p:grpSpPr>
          <a:xfrm>
            <a:off x="3221721" y="1379085"/>
            <a:ext cx="8058954" cy="5110370"/>
            <a:chOff x="3685231" y="2161635"/>
            <a:chExt cx="5654911" cy="4478690"/>
          </a:xfrm>
        </p:grpSpPr>
        <p:pic>
          <p:nvPicPr>
            <p:cNvPr id="4" name="Picture 3" descr="A picture containing sky, outdoor, grass, gauge&#10;&#10;Description automatically generated">
              <a:extLst>
                <a:ext uri="{FF2B5EF4-FFF2-40B4-BE49-F238E27FC236}">
                  <a16:creationId xmlns:a16="http://schemas.microsoft.com/office/drawing/2014/main" id="{7E924C66-B639-469E-B9D8-60B43B94E8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31" y="2161635"/>
              <a:ext cx="5654911" cy="4478690"/>
            </a:xfrm>
            <a:prstGeom prst="rect">
              <a:avLst/>
            </a:prstGeom>
            <a:ln>
              <a:noFill/>
            </a:ln>
            <a:effectLst>
              <a:softEdge rad="112500"/>
            </a:effectLst>
          </p:spPr>
        </p:pic>
        <p:sp>
          <p:nvSpPr>
            <p:cNvPr id="11" name="Text Box 29">
              <a:extLst>
                <a:ext uri="{FF2B5EF4-FFF2-40B4-BE49-F238E27FC236}">
                  <a16:creationId xmlns:a16="http://schemas.microsoft.com/office/drawing/2014/main" id="{3FC76FCA-14BD-49A0-8E6F-9B7F704FD124}"/>
                </a:ext>
              </a:extLst>
            </p:cNvPr>
            <p:cNvSpPr txBox="1">
              <a:spLocks noChangeArrowheads="1"/>
            </p:cNvSpPr>
            <p:nvPr/>
          </p:nvSpPr>
          <p:spPr bwMode="auto">
            <a:xfrm>
              <a:off x="3906916" y="2468875"/>
              <a:ext cx="29955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solidFill>
                    <a:srgbClr val="C00000"/>
                  </a:solidFill>
                  <a:cs typeface="Arial" panose="020B0604020202020204" pitchFamily="34" charset="0"/>
                </a:rPr>
                <a:t>Ba dây pha</a:t>
              </a:r>
            </a:p>
          </p:txBody>
        </p:sp>
        <p:sp>
          <p:nvSpPr>
            <p:cNvPr id="12" name="Text Box 29">
              <a:extLst>
                <a:ext uri="{FF2B5EF4-FFF2-40B4-BE49-F238E27FC236}">
                  <a16:creationId xmlns:a16="http://schemas.microsoft.com/office/drawing/2014/main" id="{6BD4BF00-A185-40C6-9CA8-1F6C31A5F406}"/>
                </a:ext>
              </a:extLst>
            </p:cNvPr>
            <p:cNvSpPr txBox="1">
              <a:spLocks noChangeArrowheads="1"/>
            </p:cNvSpPr>
            <p:nvPr/>
          </p:nvSpPr>
          <p:spPr bwMode="auto">
            <a:xfrm>
              <a:off x="3778877" y="3435612"/>
              <a:ext cx="29955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a:solidFill>
                    <a:srgbClr val="0070C0"/>
                  </a:solidFill>
                  <a:cs typeface="Arial" panose="020B0604020202020204" pitchFamily="34" charset="0"/>
                </a:rPr>
                <a:t>Dây trung tính</a:t>
              </a:r>
            </a:p>
          </p:txBody>
        </p:sp>
        <p:cxnSp>
          <p:nvCxnSpPr>
            <p:cNvPr id="14" name="Straight Arrow Connector 13">
              <a:extLst>
                <a:ext uri="{FF2B5EF4-FFF2-40B4-BE49-F238E27FC236}">
                  <a16:creationId xmlns:a16="http://schemas.microsoft.com/office/drawing/2014/main" id="{AC5987D2-59FB-420F-B7D6-C4BAA641E524}"/>
                </a:ext>
              </a:extLst>
            </p:cNvPr>
            <p:cNvCxnSpPr>
              <a:cxnSpLocks/>
            </p:cNvCxnSpPr>
            <p:nvPr/>
          </p:nvCxnSpPr>
          <p:spPr>
            <a:xfrm>
              <a:off x="5944822" y="2910733"/>
              <a:ext cx="712724" cy="4028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649834C-55E7-4D76-94ED-F1A45245FB90}"/>
                </a:ext>
              </a:extLst>
            </p:cNvPr>
            <p:cNvCxnSpPr>
              <a:cxnSpLocks/>
            </p:cNvCxnSpPr>
            <p:nvPr/>
          </p:nvCxnSpPr>
          <p:spPr>
            <a:xfrm>
              <a:off x="6118389" y="2834415"/>
              <a:ext cx="894451" cy="5368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07266F0-11F1-42BC-9467-067F4152BFDF}"/>
                </a:ext>
              </a:extLst>
            </p:cNvPr>
            <p:cNvCxnSpPr>
              <a:cxnSpLocks/>
            </p:cNvCxnSpPr>
            <p:nvPr/>
          </p:nvCxnSpPr>
          <p:spPr>
            <a:xfrm>
              <a:off x="5716596" y="2994861"/>
              <a:ext cx="584588" cy="3187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9A46D04-1CA3-42E6-8BD2-F54847E818E0}"/>
                </a:ext>
              </a:extLst>
            </p:cNvPr>
            <p:cNvCxnSpPr>
              <a:cxnSpLocks/>
            </p:cNvCxnSpPr>
            <p:nvPr/>
          </p:nvCxnSpPr>
          <p:spPr>
            <a:xfrm>
              <a:off x="5716596" y="3910292"/>
              <a:ext cx="1065496" cy="42204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 Box 29">
            <a:extLst>
              <a:ext uri="{FF2B5EF4-FFF2-40B4-BE49-F238E27FC236}">
                <a16:creationId xmlns:a16="http://schemas.microsoft.com/office/drawing/2014/main" id="{291131CD-8D09-4871-A3CD-1FF4B1D05981}"/>
              </a:ext>
            </a:extLst>
          </p:cNvPr>
          <p:cNvSpPr txBox="1">
            <a:spLocks noChangeArrowheads="1"/>
          </p:cNvSpPr>
          <p:nvPr/>
        </p:nvSpPr>
        <p:spPr bwMode="auto">
          <a:xfrm>
            <a:off x="561897" y="2334467"/>
            <a:ext cx="239483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dirty="0">
                <a:solidFill>
                  <a:srgbClr val="002060"/>
                </a:solidFill>
                <a:cs typeface="Arial" panose="020B0604020202020204" pitchFamily="34" charset="0"/>
              </a:rPr>
              <a:t>Mạng điện dân dụng về các khu dân cư nối hình sao có dây trung tính</a:t>
            </a:r>
          </a:p>
        </p:txBody>
      </p:sp>
    </p:spTree>
    <p:extLst>
      <p:ext uri="{BB962C8B-B14F-4D97-AF65-F5344CB8AC3E}">
        <p14:creationId xmlns:p14="http://schemas.microsoft.com/office/powerpoint/2010/main" val="274923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Rectangle 150">
            <a:extLst>
              <a:ext uri="{FF2B5EF4-FFF2-40B4-BE49-F238E27FC236}">
                <a16:creationId xmlns:a16="http://schemas.microsoft.com/office/drawing/2014/main" id="{EEE5D5A8-7146-4A1B-849D-AF7993F7BDEA}"/>
              </a:ext>
            </a:extLst>
          </p:cNvPr>
          <p:cNvSpPr>
            <a:spLocks noChangeArrowheads="1"/>
          </p:cNvSpPr>
          <p:nvPr/>
        </p:nvSpPr>
        <p:spPr bwMode="auto">
          <a:xfrm>
            <a:off x="450465" y="650711"/>
            <a:ext cx="45974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15000"/>
              </a:lnSpc>
              <a:spcBef>
                <a:spcPct val="20000"/>
              </a:spcBef>
            </a:pPr>
            <a:r>
              <a:rPr lang="pt-BR" sz="2500" i="1">
                <a:solidFill>
                  <a:srgbClr val="0070C0"/>
                </a:solidFill>
                <a:latin typeface="+mn-lt"/>
              </a:rPr>
              <a:t>4. Ưu điểm của dòng ba pha</a:t>
            </a:r>
            <a:endParaRPr lang="en-US" sz="2500" i="1">
              <a:solidFill>
                <a:srgbClr val="0070C0"/>
              </a:solidFill>
              <a:latin typeface="+mn-lt"/>
            </a:endParaRPr>
          </a:p>
        </p:txBody>
      </p:sp>
      <p:grpSp>
        <p:nvGrpSpPr>
          <p:cNvPr id="5" name="Group 4">
            <a:extLst>
              <a:ext uri="{FF2B5EF4-FFF2-40B4-BE49-F238E27FC236}">
                <a16:creationId xmlns:a16="http://schemas.microsoft.com/office/drawing/2014/main" id="{1F9D4336-58D8-404D-9892-0C521B9901F4}"/>
              </a:ext>
            </a:extLst>
          </p:cNvPr>
          <p:cNvGrpSpPr/>
          <p:nvPr/>
        </p:nvGrpSpPr>
        <p:grpSpPr>
          <a:xfrm>
            <a:off x="-29497" y="76202"/>
            <a:ext cx="8603569" cy="566174"/>
            <a:chOff x="74035" y="2246119"/>
            <a:chExt cx="8550261" cy="790336"/>
          </a:xfrm>
        </p:grpSpPr>
        <p:grpSp>
          <p:nvGrpSpPr>
            <p:cNvPr id="6" name="Group 70">
              <a:extLst>
                <a:ext uri="{FF2B5EF4-FFF2-40B4-BE49-F238E27FC236}">
                  <a16:creationId xmlns:a16="http://schemas.microsoft.com/office/drawing/2014/main" id="{C4415AD1-CC15-455E-9C38-8666AE4131B7}"/>
                </a:ext>
              </a:extLst>
            </p:cNvPr>
            <p:cNvGrpSpPr>
              <a:grpSpLocks/>
            </p:cNvGrpSpPr>
            <p:nvPr/>
          </p:nvGrpSpPr>
          <p:grpSpPr bwMode="auto">
            <a:xfrm>
              <a:off x="254806" y="2293270"/>
              <a:ext cx="7926181" cy="743185"/>
              <a:chOff x="548628" y="3428143"/>
              <a:chExt cx="4081613" cy="1431480"/>
            </a:xfrm>
          </p:grpSpPr>
          <p:pic>
            <p:nvPicPr>
              <p:cNvPr id="9" name="Picture 8" descr="empty-green-rectangle">
                <a:extLst>
                  <a:ext uri="{FF2B5EF4-FFF2-40B4-BE49-F238E27FC236}">
                    <a16:creationId xmlns:a16="http://schemas.microsoft.com/office/drawing/2014/main" id="{90784C86-8C70-4802-9582-41AEA720C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548628" y="3428143"/>
                <a:ext cx="4081613"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een-top-faded">
                <a:extLst>
                  <a:ext uri="{FF2B5EF4-FFF2-40B4-BE49-F238E27FC236}">
                    <a16:creationId xmlns:a16="http://schemas.microsoft.com/office/drawing/2014/main" id="{93ADE3CB-5E19-4314-B483-E669EB4168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78D81A55-4558-4988-8EB6-EC14737BF91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n-lt"/>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mn-lt"/>
              </a:endParaRPr>
            </a:p>
          </p:txBody>
        </p:sp>
        <p:sp>
          <p:nvSpPr>
            <p:cNvPr id="8" name="Rectangle 1026060">
              <a:extLst>
                <a:ext uri="{FF2B5EF4-FFF2-40B4-BE49-F238E27FC236}">
                  <a16:creationId xmlns:a16="http://schemas.microsoft.com/office/drawing/2014/main" id="{EEA7374E-DB7C-405B-8D46-A08137E48C7A}"/>
                </a:ext>
              </a:extLst>
            </p:cNvPr>
            <p:cNvSpPr>
              <a:spLocks noChangeArrowheads="1"/>
            </p:cNvSpPr>
            <p:nvPr/>
          </p:nvSpPr>
          <p:spPr bwMode="auto">
            <a:xfrm>
              <a:off x="1209204" y="2246119"/>
              <a:ext cx="7415092" cy="71319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latin typeface="+mn-lt"/>
                </a:rPr>
                <a:t>Máy phát điện xoay chiều ba pha</a:t>
              </a:r>
              <a:endParaRPr lang="en-US" sz="2600" dirty="0">
                <a:latin typeface="+mn-lt"/>
              </a:endParaRPr>
            </a:p>
          </p:txBody>
        </p:sp>
      </p:grpSp>
      <p:sp>
        <p:nvSpPr>
          <p:cNvPr id="11" name="Rectangle 115">
            <a:extLst>
              <a:ext uri="{FF2B5EF4-FFF2-40B4-BE49-F238E27FC236}">
                <a16:creationId xmlns:a16="http://schemas.microsoft.com/office/drawing/2014/main" id="{E8DFCBA6-8CB9-4970-95D0-213BA9ED8E3C}"/>
              </a:ext>
            </a:extLst>
          </p:cNvPr>
          <p:cNvSpPr>
            <a:spLocks noChangeArrowheads="1"/>
          </p:cNvSpPr>
          <p:nvPr/>
        </p:nvSpPr>
        <p:spPr bwMode="auto">
          <a:xfrm>
            <a:off x="949730" y="1086511"/>
            <a:ext cx="5837238" cy="61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lgn="just">
              <a:lnSpc>
                <a:spcPct val="115000"/>
              </a:lnSpc>
              <a:spcBef>
                <a:spcPct val="20000"/>
              </a:spcBef>
              <a:buFontTx/>
              <a:buChar char="-"/>
            </a:pPr>
            <a:endParaRPr lang="en-US" sz="2800">
              <a:solidFill>
                <a:schemeClr val="tx1"/>
              </a:solidFill>
              <a:latin typeface="Times New Roman" pitchFamily="18" charset="0"/>
            </a:endParaRPr>
          </a:p>
        </p:txBody>
      </p:sp>
      <p:grpSp>
        <p:nvGrpSpPr>
          <p:cNvPr id="13" name="Group 12">
            <a:extLst>
              <a:ext uri="{FF2B5EF4-FFF2-40B4-BE49-F238E27FC236}">
                <a16:creationId xmlns:a16="http://schemas.microsoft.com/office/drawing/2014/main" id="{681407D2-2840-40CF-8C7E-E74602DF059F}"/>
              </a:ext>
            </a:extLst>
          </p:cNvPr>
          <p:cNvGrpSpPr/>
          <p:nvPr/>
        </p:nvGrpSpPr>
        <p:grpSpPr>
          <a:xfrm>
            <a:off x="718246" y="1393692"/>
            <a:ext cx="11133757" cy="2306075"/>
            <a:chOff x="2901559" y="-955799"/>
            <a:chExt cx="7287774" cy="3973625"/>
          </a:xfrm>
        </p:grpSpPr>
        <p:pic>
          <p:nvPicPr>
            <p:cNvPr id="14" name="Picture 5" descr="empty-blue-rectangle">
              <a:extLst>
                <a:ext uri="{FF2B5EF4-FFF2-40B4-BE49-F238E27FC236}">
                  <a16:creationId xmlns:a16="http://schemas.microsoft.com/office/drawing/2014/main" id="{13088C85-A291-454D-B532-6EE98C0D1B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1559" y="-955799"/>
              <a:ext cx="7287774" cy="39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026060">
              <a:extLst>
                <a:ext uri="{FF2B5EF4-FFF2-40B4-BE49-F238E27FC236}">
                  <a16:creationId xmlns:a16="http://schemas.microsoft.com/office/drawing/2014/main" id="{EE4F68D9-E04C-424D-B628-9CCE018B8E3D}"/>
                </a:ext>
              </a:extLst>
            </p:cNvPr>
            <p:cNvSpPr>
              <a:spLocks noChangeArrowheads="1"/>
            </p:cNvSpPr>
            <p:nvPr/>
          </p:nvSpPr>
          <p:spPr bwMode="auto">
            <a:xfrm>
              <a:off x="3323282" y="-665289"/>
              <a:ext cx="6193606" cy="2511458"/>
            </a:xfrm>
            <a:prstGeom prst="rect">
              <a:avLst/>
            </a:prstGeom>
            <a:noFill/>
            <a:ln w="9525" algn="ctr">
              <a:noFill/>
              <a:miter lim="800000"/>
              <a:headEnd/>
              <a:tailEnd/>
            </a:ln>
          </p:spPr>
          <p:txBody>
            <a:bodyPr wrap="square" lIns="109728" tIns="54864" rIns="109728" bIns="54864">
              <a:spAutoFit/>
            </a:bodyPr>
            <a:lstStyle/>
            <a:p>
              <a:pPr marL="287338" indent="-287338" defTabSz="1095375">
                <a:spcBef>
                  <a:spcPts val="0"/>
                </a:spcBef>
                <a:buClr>
                  <a:schemeClr val="tx2"/>
                </a:buClr>
                <a:buSzPct val="95000"/>
                <a:buBlip>
                  <a:blip r:embed="rId7"/>
                </a:buBlip>
              </a:pPr>
              <a:r>
                <a:rPr lang="es-ES_tradnl" sz="2600">
                  <a:solidFill>
                    <a:schemeClr val="tx1"/>
                  </a:solidFill>
                  <a:latin typeface="+mj-lt"/>
                </a:rPr>
                <a:t>Truyền tải điện năng đi xa bằng dòng ba pha tiết kiệm được dây dẫn so với truyền tải bằng dòng một pha</a:t>
              </a:r>
            </a:p>
            <a:p>
              <a:pPr marL="287338" indent="-287338" defTabSz="1095375">
                <a:spcBef>
                  <a:spcPts val="0"/>
                </a:spcBef>
                <a:buClr>
                  <a:schemeClr val="tx2"/>
                </a:buClr>
                <a:buSzPct val="95000"/>
                <a:buBlip>
                  <a:blip r:embed="rId7"/>
                </a:buBlip>
              </a:pPr>
              <a:r>
                <a:rPr lang="es-ES_tradnl" sz="2600">
                  <a:solidFill>
                    <a:schemeClr val="tx1"/>
                  </a:solidFill>
                  <a:latin typeface="+mj-lt"/>
                </a:rPr>
                <a:t>Cung cấp điện cho các động cơ ba pha, dùng phổ biến trong các nhà máy, xí nghiệp.</a:t>
              </a:r>
              <a:r>
                <a:rPr lang="en-US" sz="2600">
                  <a:solidFill>
                    <a:schemeClr val="tx1"/>
                  </a:solidFill>
                  <a:latin typeface="+mj-lt"/>
                </a:rPr>
                <a:t> </a:t>
              </a:r>
            </a:p>
          </p:txBody>
        </p:sp>
      </p:grpSp>
    </p:spTree>
    <p:extLst>
      <p:ext uri="{BB962C8B-B14F-4D97-AF65-F5344CB8AC3E}">
        <p14:creationId xmlns:p14="http://schemas.microsoft.com/office/powerpoint/2010/main" val="564368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71AC3-5AD3-457A-A3C4-F0CBA4A813B5}"/>
              </a:ext>
            </a:extLst>
          </p:cNvPr>
          <p:cNvPicPr>
            <a:picLocks noChangeAspect="1"/>
          </p:cNvPicPr>
          <p:nvPr/>
        </p:nvPicPr>
        <p:blipFill rotWithShape="1">
          <a:blip r:embed="rId3"/>
          <a:srcRect l="-3328" t="-53" r="-274" b="710"/>
          <a:stretch/>
        </p:blipFill>
        <p:spPr>
          <a:xfrm>
            <a:off x="3330840" y="740587"/>
            <a:ext cx="8846350" cy="6133468"/>
          </a:xfrm>
          <a:prstGeom prst="rect">
            <a:avLst/>
          </a:prstGeom>
        </p:spPr>
      </p:pic>
      <p:pic>
        <p:nvPicPr>
          <p:cNvPr id="5" name="Picture 12" descr="Hình ảnh có liên quan">
            <a:extLst>
              <a:ext uri="{FF2B5EF4-FFF2-40B4-BE49-F238E27FC236}">
                <a16:creationId xmlns:a16="http://schemas.microsoft.com/office/drawing/2014/main" id="{47FED338-0C6A-4B64-88B3-8B0C8B1222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515" y="164575"/>
            <a:ext cx="939800" cy="142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DC81C95-C960-4E06-AC7F-F14B715F2CC0}"/>
              </a:ext>
            </a:extLst>
          </p:cNvPr>
          <p:cNvSpPr/>
          <p:nvPr/>
        </p:nvSpPr>
        <p:spPr>
          <a:xfrm>
            <a:off x="1410590" y="270056"/>
            <a:ext cx="10011895" cy="477054"/>
          </a:xfrm>
          <a:prstGeom prst="rect">
            <a:avLst/>
          </a:prstGeom>
        </p:spPr>
        <p:txBody>
          <a:bodyPr wrap="square">
            <a:spAutoFit/>
          </a:bodyPr>
          <a:lstStyle/>
          <a:p>
            <a:pPr algn="ctr"/>
            <a:r>
              <a:rPr lang="en-US" sz="2500" i="1">
                <a:solidFill>
                  <a:srgbClr val="0070C0"/>
                </a:solidFill>
                <a:latin typeface="+mj-lt"/>
                <a:cs typeface="Arial" panose="020B0604020202020204" pitchFamily="34" charset="0"/>
              </a:rPr>
              <a:t>Trong </a:t>
            </a:r>
            <a:r>
              <a:rPr lang="en-US" sz="2500" i="1">
                <a:solidFill>
                  <a:srgbClr val="0070C0"/>
                </a:solidFill>
                <a:latin typeface="+mj-lt"/>
              </a:rPr>
              <a:t>thực tế người ta quay phần cảm (nam châm) như thế nào?</a:t>
            </a:r>
            <a:endParaRPr lang="en-US" sz="2500" i="1">
              <a:solidFill>
                <a:srgbClr val="0070C0"/>
              </a:solidFill>
              <a:latin typeface="+mj-lt"/>
              <a:cs typeface="Arial" panose="020B0604020202020204" pitchFamily="34" charset="0"/>
            </a:endParaRPr>
          </a:p>
        </p:txBody>
      </p:sp>
      <p:sp>
        <p:nvSpPr>
          <p:cNvPr id="7" name="Rectangle 1026060">
            <a:extLst>
              <a:ext uri="{FF2B5EF4-FFF2-40B4-BE49-F238E27FC236}">
                <a16:creationId xmlns:a16="http://schemas.microsoft.com/office/drawing/2014/main" id="{93A9F777-8C3F-4FF3-BEC8-6606B41ACFEA}"/>
              </a:ext>
            </a:extLst>
          </p:cNvPr>
          <p:cNvSpPr>
            <a:spLocks noChangeArrowheads="1"/>
          </p:cNvSpPr>
          <p:nvPr/>
        </p:nvSpPr>
        <p:spPr bwMode="auto">
          <a:xfrm>
            <a:off x="459955" y="1865495"/>
            <a:ext cx="4647005" cy="3127010"/>
          </a:xfrm>
          <a:prstGeom prst="rect">
            <a:avLst/>
          </a:prstGeom>
          <a:noFill/>
          <a:ln w="9525" algn="ctr">
            <a:noFill/>
            <a:miter lim="800000"/>
            <a:headEnd/>
            <a:tailEnd/>
          </a:ln>
        </p:spPr>
        <p:txBody>
          <a:bodyPr wrap="square" lIns="109728" tIns="54864" rIns="109728" bIns="54864">
            <a:spAutoFit/>
          </a:bodyPr>
          <a:lstStyle/>
          <a:p>
            <a:pPr marL="287338" indent="-287338" defTabSz="1095375">
              <a:spcBef>
                <a:spcPts val="0"/>
              </a:spcBef>
              <a:buClr>
                <a:schemeClr val="tx2"/>
              </a:buClr>
              <a:buSzPct val="95000"/>
              <a:buBlip>
                <a:blip r:embed="rId5"/>
              </a:buBlip>
            </a:pPr>
            <a:r>
              <a:rPr lang="es-ES_tradnl" sz="2800" dirty="0">
                <a:solidFill>
                  <a:schemeClr val="tx1"/>
                </a:solidFill>
                <a:latin typeface="+mj-lt"/>
              </a:rPr>
              <a:t>Dùng năng lượng từ phản ứng hạt nhân</a:t>
            </a:r>
          </a:p>
          <a:p>
            <a:pPr marL="287338" indent="-287338" defTabSz="1095375">
              <a:spcBef>
                <a:spcPts val="0"/>
              </a:spcBef>
              <a:buClr>
                <a:schemeClr val="tx2"/>
              </a:buClr>
              <a:buSzPct val="95000"/>
              <a:buBlip>
                <a:blip r:embed="rId5"/>
              </a:buBlip>
            </a:pPr>
            <a:r>
              <a:rPr lang="es-ES_tradnl" sz="2800" dirty="0">
                <a:solidFill>
                  <a:schemeClr val="tx1"/>
                </a:solidFill>
                <a:latin typeface="+mj-lt"/>
              </a:rPr>
              <a:t>Năng lượng từ gió</a:t>
            </a:r>
          </a:p>
          <a:p>
            <a:pPr marL="287338" indent="-287338" defTabSz="1095375">
              <a:spcBef>
                <a:spcPts val="0"/>
              </a:spcBef>
              <a:buClr>
                <a:schemeClr val="tx2"/>
              </a:buClr>
              <a:buSzPct val="95000"/>
              <a:buBlip>
                <a:blip r:embed="rId5"/>
              </a:buBlip>
            </a:pPr>
            <a:r>
              <a:rPr lang="es-ES_tradnl" sz="2800" dirty="0">
                <a:solidFill>
                  <a:schemeClr val="tx1"/>
                </a:solidFill>
                <a:latin typeface="+mj-lt"/>
              </a:rPr>
              <a:t>Động năng của nước </a:t>
            </a:r>
          </a:p>
          <a:p>
            <a:pPr marL="287338" indent="-287338" defTabSz="1095375">
              <a:spcBef>
                <a:spcPts val="0"/>
              </a:spcBef>
              <a:buClr>
                <a:schemeClr val="tx2"/>
              </a:buClr>
              <a:buSzPct val="95000"/>
              <a:buBlip>
                <a:blip r:embed="rId5"/>
              </a:buBlip>
            </a:pPr>
            <a:r>
              <a:rPr lang="es-ES_tradnl" sz="2800" dirty="0">
                <a:solidFill>
                  <a:schemeClr val="tx1"/>
                </a:solidFill>
                <a:latin typeface="+mj-lt"/>
              </a:rPr>
              <a:t>Nhiệt năng </a:t>
            </a:r>
            <a:r>
              <a:rPr lang="es-ES_tradnl" sz="2800" dirty="0" err="1">
                <a:solidFill>
                  <a:schemeClr val="tx1"/>
                </a:solidFill>
                <a:latin typeface="+mj-lt"/>
              </a:rPr>
              <a:t>tỏa</a:t>
            </a:r>
            <a:r>
              <a:rPr lang="es-ES_tradnl" sz="2800" dirty="0">
                <a:solidFill>
                  <a:schemeClr val="tx1"/>
                </a:solidFill>
                <a:latin typeface="+mj-lt"/>
              </a:rPr>
              <a:t> từ nguyên liệu hóa thạch</a:t>
            </a:r>
          </a:p>
          <a:p>
            <a:pPr defTabSz="1095375">
              <a:spcBef>
                <a:spcPts val="0"/>
              </a:spcBef>
              <a:buClr>
                <a:schemeClr val="tx2"/>
              </a:buClr>
              <a:buSzPct val="95000"/>
            </a:pPr>
            <a:r>
              <a:rPr lang="es-ES_tradnl" sz="2800" dirty="0">
                <a:solidFill>
                  <a:schemeClr val="tx1"/>
                </a:solidFill>
                <a:latin typeface="+mj-lt"/>
              </a:rPr>
              <a:t>…</a:t>
            </a:r>
            <a:endParaRPr lang="en-US" sz="2800" dirty="0">
              <a:solidFill>
                <a:schemeClr val="tx1"/>
              </a:solidFill>
              <a:latin typeface="+mj-lt"/>
            </a:endParaRPr>
          </a:p>
        </p:txBody>
      </p:sp>
    </p:spTree>
    <p:extLst>
      <p:ext uri="{BB962C8B-B14F-4D97-AF65-F5344CB8AC3E}">
        <p14:creationId xmlns:p14="http://schemas.microsoft.com/office/powerpoint/2010/main" val="152902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6" name="Picture 3" descr="reactor vessel.gif">
            <a:extLst>
              <a:ext uri="{FF2B5EF4-FFF2-40B4-BE49-F238E27FC236}">
                <a16:creationId xmlns:a16="http://schemas.microsoft.com/office/drawing/2014/main" id="{CB9D7865-CB2C-4D9C-B9C8-EDB4713AD1EB}"/>
              </a:ext>
            </a:extLst>
          </p:cNvPr>
          <p:cNvPicPr>
            <a:picLocks noChangeAspect="1"/>
          </p:cNvPicPr>
          <p:nvPr/>
        </p:nvPicPr>
        <p:blipFill>
          <a:blip r:embed="rId3"/>
          <a:srcRect/>
          <a:stretch>
            <a:fillRect/>
          </a:stretch>
        </p:blipFill>
        <p:spPr bwMode="auto">
          <a:xfrm>
            <a:off x="5149880" y="1777585"/>
            <a:ext cx="7031951" cy="4215748"/>
          </a:xfrm>
          <a:prstGeom prst="rect">
            <a:avLst/>
          </a:prstGeom>
          <a:noFill/>
          <a:ln w="19050">
            <a:noFill/>
            <a:miter lim="800000"/>
            <a:headEnd/>
            <a:tailEnd/>
          </a:ln>
        </p:spPr>
      </p:pic>
      <p:sp>
        <p:nvSpPr>
          <p:cNvPr id="7" name="Rectangle 1026060">
            <a:extLst>
              <a:ext uri="{FF2B5EF4-FFF2-40B4-BE49-F238E27FC236}">
                <a16:creationId xmlns:a16="http://schemas.microsoft.com/office/drawing/2014/main" id="{2B112E58-CBBD-4329-843D-DBEEC51DE9E0}"/>
              </a:ext>
            </a:extLst>
          </p:cNvPr>
          <p:cNvSpPr>
            <a:spLocks noChangeArrowheads="1"/>
          </p:cNvSpPr>
          <p:nvPr/>
        </p:nvSpPr>
        <p:spPr bwMode="auto">
          <a:xfrm>
            <a:off x="2101880" y="132799"/>
            <a:ext cx="7248150" cy="649409"/>
          </a:xfrm>
          <a:prstGeom prst="rect">
            <a:avLst/>
          </a:prstGeom>
          <a:noFill/>
          <a:ln w="9525" algn="ctr">
            <a:noFill/>
            <a:miter lim="800000"/>
            <a:headEnd/>
            <a:tailEnd/>
          </a:ln>
        </p:spPr>
        <p:txBody>
          <a:bodyPr wrap="square" lIns="109728" tIns="54864" rIns="109728" bIns="54864">
            <a:spAutoFit/>
          </a:bodyPr>
          <a:lstStyle/>
          <a:p>
            <a:pPr algn="ctr" defTabSz="1095375">
              <a:spcBef>
                <a:spcPts val="0"/>
              </a:spcBef>
              <a:buClr>
                <a:schemeClr val="tx2"/>
              </a:buClr>
              <a:buSzPct val="95000"/>
            </a:pPr>
            <a:r>
              <a:rPr lang="es-ES_tradnl" sz="3500" b="1">
                <a:solidFill>
                  <a:schemeClr val="tx1"/>
                </a:solidFill>
                <a:latin typeface="+mj-lt"/>
              </a:rPr>
              <a:t>Nhà máy điện hạt nhân</a:t>
            </a:r>
            <a:endParaRPr lang="en-US" sz="3500" b="1">
              <a:solidFill>
                <a:schemeClr val="tx1"/>
              </a:solidFill>
              <a:latin typeface="+mj-lt"/>
            </a:endParaRPr>
          </a:p>
        </p:txBody>
      </p:sp>
      <p:pic>
        <p:nvPicPr>
          <p:cNvPr id="8" name="Picture 7">
            <a:extLst>
              <a:ext uri="{FF2B5EF4-FFF2-40B4-BE49-F238E27FC236}">
                <a16:creationId xmlns:a16="http://schemas.microsoft.com/office/drawing/2014/main" id="{23B14DF3-D1C5-42EE-926F-B2E390271965}"/>
              </a:ext>
            </a:extLst>
          </p:cNvPr>
          <p:cNvPicPr>
            <a:picLocks noChangeAspect="1"/>
          </p:cNvPicPr>
          <p:nvPr/>
        </p:nvPicPr>
        <p:blipFill>
          <a:blip r:embed="rId4"/>
          <a:stretch>
            <a:fillRect/>
          </a:stretch>
        </p:blipFill>
        <p:spPr>
          <a:xfrm>
            <a:off x="220035" y="1777585"/>
            <a:ext cx="4810865" cy="4527874"/>
          </a:xfrm>
          <a:prstGeom prst="rect">
            <a:avLst/>
          </a:prstGeom>
        </p:spPr>
      </p:pic>
    </p:spTree>
    <p:extLst>
      <p:ext uri="{BB962C8B-B14F-4D97-AF65-F5344CB8AC3E}">
        <p14:creationId xmlns:p14="http://schemas.microsoft.com/office/powerpoint/2010/main" val="2898111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1026060">
            <a:extLst>
              <a:ext uri="{FF2B5EF4-FFF2-40B4-BE49-F238E27FC236}">
                <a16:creationId xmlns:a16="http://schemas.microsoft.com/office/drawing/2014/main" id="{70571D88-F93C-4C8D-A392-1B9D0BCB9250}"/>
              </a:ext>
            </a:extLst>
          </p:cNvPr>
          <p:cNvSpPr>
            <a:spLocks noChangeArrowheads="1"/>
          </p:cNvSpPr>
          <p:nvPr/>
        </p:nvSpPr>
        <p:spPr bwMode="auto">
          <a:xfrm>
            <a:off x="2639550" y="0"/>
            <a:ext cx="6452040" cy="649409"/>
          </a:xfrm>
          <a:prstGeom prst="rect">
            <a:avLst/>
          </a:prstGeom>
          <a:noFill/>
          <a:ln w="9525" algn="ctr">
            <a:noFill/>
            <a:miter lim="800000"/>
            <a:headEnd/>
            <a:tailEnd/>
          </a:ln>
        </p:spPr>
        <p:txBody>
          <a:bodyPr wrap="square" lIns="109728" tIns="54864" rIns="109728" bIns="54864">
            <a:spAutoFit/>
          </a:bodyPr>
          <a:lstStyle/>
          <a:p>
            <a:pPr algn="ctr" defTabSz="1095375">
              <a:spcBef>
                <a:spcPts val="0"/>
              </a:spcBef>
              <a:buClr>
                <a:schemeClr val="tx2"/>
              </a:buClr>
              <a:buSzPct val="95000"/>
            </a:pPr>
            <a:r>
              <a:rPr lang="es-ES_tradnl" sz="3500" b="1">
                <a:solidFill>
                  <a:schemeClr val="tx1"/>
                </a:solidFill>
                <a:latin typeface="+mj-lt"/>
              </a:rPr>
              <a:t>Nhà máy thủy điện</a:t>
            </a:r>
            <a:endParaRPr lang="en-US" sz="3500" b="1">
              <a:solidFill>
                <a:schemeClr val="tx1"/>
              </a:solidFill>
              <a:latin typeface="+mj-lt"/>
            </a:endParaRPr>
          </a:p>
        </p:txBody>
      </p:sp>
      <p:pic>
        <p:nvPicPr>
          <p:cNvPr id="9" name="Picture 8" descr="A picture containing water, tree, outdoor, river&#10;&#10;Description automatically generated">
            <a:extLst>
              <a:ext uri="{FF2B5EF4-FFF2-40B4-BE49-F238E27FC236}">
                <a16:creationId xmlns:a16="http://schemas.microsoft.com/office/drawing/2014/main" id="{A306E3D4-FBE8-4266-B8DA-5F5D6F5A0323}"/>
              </a:ext>
            </a:extLst>
          </p:cNvPr>
          <p:cNvPicPr>
            <a:picLocks noChangeAspect="1"/>
          </p:cNvPicPr>
          <p:nvPr/>
        </p:nvPicPr>
        <p:blipFill rotWithShape="1">
          <a:blip r:embed="rId3">
            <a:extLst>
              <a:ext uri="{28A0092B-C50C-407E-A947-70E740481C1C}">
                <a14:useLocalDpi xmlns:a14="http://schemas.microsoft.com/office/drawing/2010/main" val="0"/>
              </a:ext>
            </a:extLst>
          </a:blip>
          <a:srcRect l="12712" t="2135"/>
          <a:stretch/>
        </p:blipFill>
        <p:spPr>
          <a:xfrm>
            <a:off x="410943" y="1226715"/>
            <a:ext cx="7260195" cy="5009187"/>
          </a:xfrm>
          <a:prstGeom prst="rect">
            <a:avLst/>
          </a:prstGeom>
        </p:spPr>
      </p:pic>
      <p:pic>
        <p:nvPicPr>
          <p:cNvPr id="14" name="Content Placeholder 13" descr="Diagram&#10;&#10;Description automatically generated">
            <a:extLst>
              <a:ext uri="{FF2B5EF4-FFF2-40B4-BE49-F238E27FC236}">
                <a16:creationId xmlns:a16="http://schemas.microsoft.com/office/drawing/2014/main" id="{CE1250E6-6904-4BCB-B133-702BD5C5F83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897434" y="2545685"/>
            <a:ext cx="3657549" cy="4118409"/>
          </a:xfrm>
        </p:spPr>
      </p:pic>
      <p:pic>
        <p:nvPicPr>
          <p:cNvPr id="16" name="Picture 15" descr="A picture containing indoor, ceiling, several, colonnade&#10;&#10;Description automatically generated">
            <a:extLst>
              <a:ext uri="{FF2B5EF4-FFF2-40B4-BE49-F238E27FC236}">
                <a16:creationId xmlns:a16="http://schemas.microsoft.com/office/drawing/2014/main" id="{44ED6CF2-3EB4-488A-872C-DFFFAC3102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0" t="16032"/>
          <a:stretch/>
        </p:blipFill>
        <p:spPr>
          <a:xfrm>
            <a:off x="7784285" y="324704"/>
            <a:ext cx="3883845" cy="2200437"/>
          </a:xfrm>
          <a:prstGeom prst="rect">
            <a:avLst/>
          </a:prstGeom>
          <a:ln>
            <a:noFill/>
          </a:ln>
          <a:effectLst>
            <a:softEdge rad="112500"/>
          </a:effectLst>
        </p:spPr>
      </p:pic>
    </p:spTree>
    <p:extLst>
      <p:ext uri="{BB962C8B-B14F-4D97-AF65-F5344CB8AC3E}">
        <p14:creationId xmlns:p14="http://schemas.microsoft.com/office/powerpoint/2010/main" val="820840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C8273DA2-1472-409E-9086-503BB3F03DC9}"/>
              </a:ext>
            </a:extLst>
          </p:cNvPr>
          <p:cNvGrpSpPr/>
          <p:nvPr/>
        </p:nvGrpSpPr>
        <p:grpSpPr>
          <a:xfrm>
            <a:off x="3292435" y="98597"/>
            <a:ext cx="4856346" cy="581082"/>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E7689331-732D-4988-A3A7-CAF53AB6859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3CC97932-87F4-41CC-B732-9153FC3C4E8E}"/>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Đặt vấn đề</a:t>
              </a:r>
            </a:p>
          </p:txBody>
        </p:sp>
      </p:grpSp>
      <p:sp>
        <p:nvSpPr>
          <p:cNvPr id="14" name="Text Box 29">
            <a:extLst>
              <a:ext uri="{FF2B5EF4-FFF2-40B4-BE49-F238E27FC236}">
                <a16:creationId xmlns:a16="http://schemas.microsoft.com/office/drawing/2014/main" id="{8E43FF83-9B50-44E7-9AB5-70870ED4D08E}"/>
              </a:ext>
            </a:extLst>
          </p:cNvPr>
          <p:cNvSpPr txBox="1">
            <a:spLocks noChangeArrowheads="1"/>
          </p:cNvSpPr>
          <p:nvPr/>
        </p:nvSpPr>
        <p:spPr bwMode="auto">
          <a:xfrm>
            <a:off x="1487400" y="694591"/>
            <a:ext cx="1029254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dirty="0">
                <a:solidFill>
                  <a:srgbClr val="0070C0"/>
                </a:solidFill>
                <a:cs typeface="Arial" panose="020B0604020202020204" pitchFamily="34" charset="0"/>
              </a:rPr>
              <a:t>Vậy trong thực tế ở các máy phát điện, người ta tạo ra dòng điện như thế nào?  Quay nam châm hay quay khung dây? Quay bằng cách nào?.. </a:t>
            </a:r>
          </a:p>
        </p:txBody>
      </p:sp>
      <p:pic>
        <p:nvPicPr>
          <p:cNvPr id="9" name="Picture 8" descr="A picture containing indoor&#10;&#10;Description automatically generated">
            <a:extLst>
              <a:ext uri="{FF2B5EF4-FFF2-40B4-BE49-F238E27FC236}">
                <a16:creationId xmlns:a16="http://schemas.microsoft.com/office/drawing/2014/main" id="{7E22FB10-8187-4775-AB76-9ABCBC197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300" y="661547"/>
            <a:ext cx="768100" cy="1280166"/>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B17EFF3D-C6D3-48A3-A9F6-F1658D2D9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3723" y="1958144"/>
            <a:ext cx="7164553" cy="4585314"/>
          </a:xfrm>
          <a:prstGeom prst="rect">
            <a:avLst/>
          </a:prstGeom>
        </p:spPr>
      </p:pic>
    </p:spTree>
    <p:extLst>
      <p:ext uri="{BB962C8B-B14F-4D97-AF65-F5344CB8AC3E}">
        <p14:creationId xmlns:p14="http://schemas.microsoft.com/office/powerpoint/2010/main" val="3478569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8E97E-0EA8-4CA6-9BA3-597F1E2C1CCA}"/>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B21D9A8E-1BCD-4CEF-97E3-29D23F318B4A}"/>
              </a:ext>
            </a:extLst>
          </p:cNvPr>
          <p:cNvSpPr>
            <a:spLocks noGrp="1"/>
          </p:cNvSpPr>
          <p:nvPr>
            <p:ph idx="1"/>
          </p:nvPr>
        </p:nvSpPr>
        <p:spPr/>
        <p:txBody>
          <a:bodyPr/>
          <a:lstStyle/>
          <a:p>
            <a:endParaRPr lang="vi-VN"/>
          </a:p>
        </p:txBody>
      </p:sp>
    </p:spTree>
    <p:extLst>
      <p:ext uri="{BB962C8B-B14F-4D97-AF65-F5344CB8AC3E}">
        <p14:creationId xmlns:p14="http://schemas.microsoft.com/office/powerpoint/2010/main" val="3059626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4" name="Picture 3" descr="A picture containing indoor, ceiling, several, colonnade&#10;&#10;Description automatically generated">
            <a:extLst>
              <a:ext uri="{FF2B5EF4-FFF2-40B4-BE49-F238E27FC236}">
                <a16:creationId xmlns:a16="http://schemas.microsoft.com/office/drawing/2014/main" id="{2BDCC9A0-E7EB-45DD-B8B3-E7188619D05A}"/>
              </a:ext>
            </a:extLst>
          </p:cNvPr>
          <p:cNvPicPr>
            <a:picLocks noChangeAspect="1"/>
          </p:cNvPicPr>
          <p:nvPr/>
        </p:nvPicPr>
        <p:blipFill rotWithShape="1">
          <a:blip r:embed="rId6">
            <a:extLst>
              <a:ext uri="{28A0092B-C50C-407E-A947-70E740481C1C}">
                <a14:useLocalDpi xmlns:a14="http://schemas.microsoft.com/office/drawing/2010/main" val="0"/>
              </a:ext>
            </a:extLst>
          </a:blip>
          <a:srcRect l="-410" t="16032"/>
          <a:stretch/>
        </p:blipFill>
        <p:spPr>
          <a:xfrm>
            <a:off x="74226" y="-10735"/>
            <a:ext cx="12102109" cy="6856589"/>
          </a:xfrm>
          <a:prstGeom prst="rect">
            <a:avLst/>
          </a:prstGeom>
          <a:ln>
            <a:noFill/>
          </a:ln>
          <a:effectLst>
            <a:softEdge rad="112500"/>
          </a:effectLst>
        </p:spPr>
      </p:pic>
      <p:sp>
        <p:nvSpPr>
          <p:cNvPr id="5" name="Rectangle 8">
            <a:extLst>
              <a:ext uri="{FF2B5EF4-FFF2-40B4-BE49-F238E27FC236}">
                <a16:creationId xmlns:a16="http://schemas.microsoft.com/office/drawing/2014/main" id="{1FB72DF7-E94E-4CDB-BAA8-5CA22479832B}"/>
              </a:ext>
            </a:extLst>
          </p:cNvPr>
          <p:cNvSpPr>
            <a:spLocks noChangeArrowheads="1"/>
          </p:cNvSpPr>
          <p:nvPr/>
        </p:nvSpPr>
        <p:spPr bwMode="auto">
          <a:xfrm>
            <a:off x="15665" y="2280669"/>
            <a:ext cx="12176335" cy="1880825"/>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TextBox 10">
            <a:extLst>
              <a:ext uri="{FF2B5EF4-FFF2-40B4-BE49-F238E27FC236}">
                <a16:creationId xmlns:a16="http://schemas.microsoft.com/office/drawing/2014/main" id="{91C56B1F-406A-4674-9725-E94417004742}"/>
              </a:ext>
            </a:extLst>
          </p:cNvPr>
          <p:cNvSpPr>
            <a:spLocks noChangeArrowheads="1"/>
          </p:cNvSpPr>
          <p:nvPr>
            <p:custDataLst>
              <p:tags r:id="rId1"/>
            </p:custDataLst>
          </p:nvPr>
        </p:nvSpPr>
        <p:spPr bwMode="auto">
          <a:xfrm>
            <a:off x="1445407" y="2926840"/>
            <a:ext cx="9359746" cy="95345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ja-JP" sz="5000" b="1">
                <a:solidFill>
                  <a:srgbClr val="C00000"/>
                </a:solidFill>
                <a:ea typeface="ＭＳ Ｐゴシック" panose="020B0600070205080204" pitchFamily="50" charset="-128"/>
              </a:rPr>
              <a:t>Máy phát điện xoay chiều</a:t>
            </a:r>
            <a:endParaRPr lang="en-US" altLang="en-US" sz="5000" b="1">
              <a:solidFill>
                <a:srgbClr val="C00000"/>
              </a:solidFill>
            </a:endParaRPr>
          </a:p>
        </p:txBody>
      </p:sp>
      <p:sp>
        <p:nvSpPr>
          <p:cNvPr id="7" name="TextBox 11">
            <a:extLst>
              <a:ext uri="{FF2B5EF4-FFF2-40B4-BE49-F238E27FC236}">
                <a16:creationId xmlns:a16="http://schemas.microsoft.com/office/drawing/2014/main" id="{F3DC6845-CAB0-4CB4-9E3E-22A9502BED8B}"/>
              </a:ext>
            </a:extLst>
          </p:cNvPr>
          <p:cNvSpPr>
            <a:spLocks noChangeArrowheads="1"/>
          </p:cNvSpPr>
          <p:nvPr>
            <p:custDataLst>
              <p:tags r:id="rId2"/>
            </p:custDataLst>
          </p:nvPr>
        </p:nvSpPr>
        <p:spPr bwMode="auto">
          <a:xfrm>
            <a:off x="-471255" y="2182561"/>
            <a:ext cx="3109389"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4400" b="1" i="1">
                <a:latin typeface="Times New Roman" panose="02020603050405020304" pitchFamily="18" charset="0"/>
                <a:cs typeface="Times New Roman" panose="02020603050405020304" pitchFamily="18" charset="0"/>
              </a:rPr>
              <a:t>Bài 17</a:t>
            </a:r>
          </a:p>
        </p:txBody>
      </p:sp>
    </p:spTree>
    <p:extLst>
      <p:ext uri="{BB962C8B-B14F-4D97-AF65-F5344CB8AC3E}">
        <p14:creationId xmlns:p14="http://schemas.microsoft.com/office/powerpoint/2010/main" val="333703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4" name="Picture 23" descr="Shape&#10;&#10;Description automatically generated with medium confidence">
            <a:extLst>
              <a:ext uri="{FF2B5EF4-FFF2-40B4-BE49-F238E27FC236}">
                <a16:creationId xmlns:a16="http://schemas.microsoft.com/office/drawing/2014/main" id="{26752898-71F7-4189-BBCF-EEFD26166650}"/>
              </a:ext>
            </a:extLst>
          </p:cNvPr>
          <p:cNvPicPr>
            <a:picLocks noChangeAspect="1"/>
          </p:cNvPicPr>
          <p:nvPr/>
        </p:nvPicPr>
        <p:blipFill rotWithShape="1">
          <a:blip r:embed="rId4">
            <a:extLst>
              <a:ext uri="{28A0092B-C50C-407E-A947-70E740481C1C}">
                <a14:useLocalDpi xmlns:a14="http://schemas.microsoft.com/office/drawing/2010/main" val="0"/>
              </a:ext>
            </a:extLst>
          </a:blip>
          <a:srcRect l="11539" t="-193" r="18061"/>
          <a:stretch/>
        </p:blipFill>
        <p:spPr>
          <a:xfrm>
            <a:off x="1078882" y="2294683"/>
            <a:ext cx="3327298" cy="3561034"/>
          </a:xfrm>
          <a:prstGeom prst="rect">
            <a:avLst/>
          </a:prstGeom>
        </p:spPr>
      </p:pic>
      <p:pic>
        <p:nvPicPr>
          <p:cNvPr id="25" name="Picture 2">
            <a:extLst>
              <a:ext uri="{FF2B5EF4-FFF2-40B4-BE49-F238E27FC236}">
                <a16:creationId xmlns:a16="http://schemas.microsoft.com/office/drawing/2014/main" id="{F776BEF4-F3D1-4A1C-B067-7018F82A02FE}"/>
              </a:ext>
            </a:extLst>
          </p:cNvPr>
          <p:cNvPicPr>
            <a:picLocks noChangeAspect="1" noChangeArrowheads="1"/>
          </p:cNvPicPr>
          <p:nvPr/>
        </p:nvPicPr>
        <p:blipFill>
          <a:blip r:embed="rId5"/>
          <a:srcRect l="36161" t="38889" r="39718" b="28602"/>
          <a:stretch>
            <a:fillRect/>
          </a:stretch>
        </p:blipFill>
        <p:spPr bwMode="auto">
          <a:xfrm>
            <a:off x="6825695" y="2611605"/>
            <a:ext cx="3241055" cy="3276028"/>
          </a:xfrm>
          <a:prstGeom prst="roundRect">
            <a:avLst>
              <a:gd name="adj" fmla="val 0"/>
            </a:avLst>
          </a:prstGeom>
          <a:noFill/>
          <a:ln w="9525">
            <a:noFill/>
            <a:miter lim="800000"/>
            <a:headEnd/>
            <a:tailEnd/>
          </a:ln>
          <a:effectLst/>
        </p:spPr>
      </p:pic>
      <p:sp>
        <p:nvSpPr>
          <p:cNvPr id="29" name="TextBox 28">
            <a:extLst>
              <a:ext uri="{FF2B5EF4-FFF2-40B4-BE49-F238E27FC236}">
                <a16:creationId xmlns:a16="http://schemas.microsoft.com/office/drawing/2014/main" id="{6EA3A8FE-5C03-4599-BA24-B5313CD961C5}"/>
              </a:ext>
            </a:extLst>
          </p:cNvPr>
          <p:cNvSpPr txBox="1"/>
          <p:nvPr/>
        </p:nvSpPr>
        <p:spPr>
          <a:xfrm>
            <a:off x="214575" y="1909473"/>
            <a:ext cx="4451136" cy="477054"/>
          </a:xfrm>
          <a:prstGeom prst="rect">
            <a:avLst/>
          </a:prstGeom>
          <a:noFill/>
        </p:spPr>
        <p:txBody>
          <a:bodyPr wrap="square" rtlCol="0">
            <a:spAutoFit/>
          </a:bodyPr>
          <a:lstStyle/>
          <a:p>
            <a:pPr algn="ctr"/>
            <a:r>
              <a:rPr lang="en-US" sz="2500">
                <a:solidFill>
                  <a:schemeClr val="tx1"/>
                </a:solidFill>
                <a:latin typeface="+mn-lt"/>
              </a:rPr>
              <a:t>1.Quay phần ứng (khung dây)</a:t>
            </a:r>
          </a:p>
        </p:txBody>
      </p:sp>
      <p:sp>
        <p:nvSpPr>
          <p:cNvPr id="30" name="TextBox 29">
            <a:extLst>
              <a:ext uri="{FF2B5EF4-FFF2-40B4-BE49-F238E27FC236}">
                <a16:creationId xmlns:a16="http://schemas.microsoft.com/office/drawing/2014/main" id="{F07B47F8-7691-4BCA-B85A-81EF71EF548B}"/>
              </a:ext>
            </a:extLst>
          </p:cNvPr>
          <p:cNvSpPr txBox="1"/>
          <p:nvPr/>
        </p:nvSpPr>
        <p:spPr>
          <a:xfrm>
            <a:off x="6096000" y="2057071"/>
            <a:ext cx="4680417" cy="477054"/>
          </a:xfrm>
          <a:prstGeom prst="rect">
            <a:avLst/>
          </a:prstGeom>
          <a:noFill/>
        </p:spPr>
        <p:txBody>
          <a:bodyPr wrap="square" rtlCol="0">
            <a:spAutoFit/>
          </a:bodyPr>
          <a:lstStyle/>
          <a:p>
            <a:pPr algn="ctr"/>
            <a:r>
              <a:rPr lang="en-US" sz="2500">
                <a:solidFill>
                  <a:schemeClr val="tx1"/>
                </a:solidFill>
                <a:latin typeface="+mn-lt"/>
              </a:rPr>
              <a:t>2. Quay phần cảm (nam châm) </a:t>
            </a:r>
          </a:p>
        </p:txBody>
      </p:sp>
      <p:sp>
        <p:nvSpPr>
          <p:cNvPr id="31" name="TextBox 30">
            <a:extLst>
              <a:ext uri="{FF2B5EF4-FFF2-40B4-BE49-F238E27FC236}">
                <a16:creationId xmlns:a16="http://schemas.microsoft.com/office/drawing/2014/main" id="{5229D7CA-51BC-46B8-885C-0541828A798A}"/>
              </a:ext>
            </a:extLst>
          </p:cNvPr>
          <p:cNvSpPr txBox="1"/>
          <p:nvPr/>
        </p:nvSpPr>
        <p:spPr>
          <a:xfrm>
            <a:off x="206950" y="5789917"/>
            <a:ext cx="5530320" cy="769441"/>
          </a:xfrm>
          <a:prstGeom prst="rect">
            <a:avLst/>
          </a:prstGeom>
          <a:noFill/>
        </p:spPr>
        <p:txBody>
          <a:bodyPr wrap="square" rtlCol="0">
            <a:spAutoFit/>
          </a:bodyPr>
          <a:lstStyle/>
          <a:p>
            <a:pPr algn="ctr"/>
            <a:r>
              <a:rPr lang="en-US" sz="2200">
                <a:solidFill>
                  <a:schemeClr val="tx1"/>
                </a:solidFill>
                <a:latin typeface="+mn-lt"/>
              </a:rPr>
              <a:t>Cần có cổ góp để lấy dòng điện ra, thường dùng cho máy phát điện công suất nhỏ</a:t>
            </a:r>
          </a:p>
        </p:txBody>
      </p:sp>
      <p:sp>
        <p:nvSpPr>
          <p:cNvPr id="32" name="TextBox 31">
            <a:extLst>
              <a:ext uri="{FF2B5EF4-FFF2-40B4-BE49-F238E27FC236}">
                <a16:creationId xmlns:a16="http://schemas.microsoft.com/office/drawing/2014/main" id="{D05A3071-4FB7-4D5E-A73F-2032FFDCCEB3}"/>
              </a:ext>
            </a:extLst>
          </p:cNvPr>
          <p:cNvSpPr txBox="1"/>
          <p:nvPr/>
        </p:nvSpPr>
        <p:spPr>
          <a:xfrm>
            <a:off x="5870548" y="5965113"/>
            <a:ext cx="5530320" cy="430887"/>
          </a:xfrm>
          <a:prstGeom prst="rect">
            <a:avLst/>
          </a:prstGeom>
          <a:noFill/>
        </p:spPr>
        <p:txBody>
          <a:bodyPr wrap="square" rtlCol="0">
            <a:spAutoFit/>
          </a:bodyPr>
          <a:lstStyle/>
          <a:p>
            <a:pPr algn="ctr"/>
            <a:r>
              <a:rPr lang="en-US" sz="2200">
                <a:solidFill>
                  <a:schemeClr val="tx1"/>
                </a:solidFill>
                <a:latin typeface="+mn-lt"/>
              </a:rPr>
              <a:t>Dùng cho máy phát có công suất lớn</a:t>
            </a:r>
          </a:p>
        </p:txBody>
      </p:sp>
      <p:sp>
        <p:nvSpPr>
          <p:cNvPr id="33" name="Rectangle 32">
            <a:extLst>
              <a:ext uri="{FF2B5EF4-FFF2-40B4-BE49-F238E27FC236}">
                <a16:creationId xmlns:a16="http://schemas.microsoft.com/office/drawing/2014/main" id="{193E81BF-073D-4D14-AB2A-62606AA0D5EC}"/>
              </a:ext>
            </a:extLst>
          </p:cNvPr>
          <p:cNvSpPr/>
          <p:nvPr/>
        </p:nvSpPr>
        <p:spPr>
          <a:xfrm>
            <a:off x="5932486" y="2011880"/>
            <a:ext cx="5370560" cy="4384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A760600-63A1-4876-A42B-03B810DB2A32}"/>
              </a:ext>
            </a:extLst>
          </p:cNvPr>
          <p:cNvGrpSpPr/>
          <p:nvPr/>
        </p:nvGrpSpPr>
        <p:grpSpPr>
          <a:xfrm>
            <a:off x="1885164" y="83078"/>
            <a:ext cx="8421671" cy="566174"/>
            <a:chOff x="254806" y="2246119"/>
            <a:chExt cx="8369490" cy="790336"/>
          </a:xfrm>
        </p:grpSpPr>
        <p:pic>
          <p:nvPicPr>
            <p:cNvPr id="17" name="Picture 8" descr="empty-green-rectangle">
              <a:extLst>
                <a:ext uri="{FF2B5EF4-FFF2-40B4-BE49-F238E27FC236}">
                  <a16:creationId xmlns:a16="http://schemas.microsoft.com/office/drawing/2014/main" id="{05D01997-8DC4-4ACA-A229-F78B05CD2D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254806" y="2293271"/>
              <a:ext cx="7926181" cy="74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026060">
              <a:extLst>
                <a:ext uri="{FF2B5EF4-FFF2-40B4-BE49-F238E27FC236}">
                  <a16:creationId xmlns:a16="http://schemas.microsoft.com/office/drawing/2014/main" id="{2755615F-665B-44C2-8FF8-77DF52B2CE40}"/>
                </a:ext>
              </a:extLst>
            </p:cNvPr>
            <p:cNvSpPr>
              <a:spLocks noChangeArrowheads="1"/>
            </p:cNvSpPr>
            <p:nvPr/>
          </p:nvSpPr>
          <p:spPr bwMode="auto">
            <a:xfrm>
              <a:off x="1209204" y="2246119"/>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t>Nguyên tắc tạo ra dòng điện xoay chiều</a:t>
              </a:r>
              <a:endParaRPr lang="en-US" sz="2800" dirty="0"/>
            </a:p>
          </p:txBody>
        </p:sp>
      </p:grpSp>
      <p:grpSp>
        <p:nvGrpSpPr>
          <p:cNvPr id="19" name="Group 18">
            <a:extLst>
              <a:ext uri="{FF2B5EF4-FFF2-40B4-BE49-F238E27FC236}">
                <a16:creationId xmlns:a16="http://schemas.microsoft.com/office/drawing/2014/main" id="{D77BD284-041F-4515-9880-FDB97AABBCE3}"/>
              </a:ext>
            </a:extLst>
          </p:cNvPr>
          <p:cNvGrpSpPr/>
          <p:nvPr/>
        </p:nvGrpSpPr>
        <p:grpSpPr>
          <a:xfrm>
            <a:off x="133921" y="652914"/>
            <a:ext cx="12298905" cy="1200329"/>
            <a:chOff x="95942" y="3785396"/>
            <a:chExt cx="10114484" cy="2703525"/>
          </a:xfrm>
        </p:grpSpPr>
        <p:pic>
          <p:nvPicPr>
            <p:cNvPr id="20" name="Picture 5" descr="empty-blue-rectangle">
              <a:extLst>
                <a:ext uri="{FF2B5EF4-FFF2-40B4-BE49-F238E27FC236}">
                  <a16:creationId xmlns:a16="http://schemas.microsoft.com/office/drawing/2014/main" id="{0F7209DB-80D7-43E8-9E6C-025973E257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42" y="3886200"/>
              <a:ext cx="10114484"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9">
              <a:extLst>
                <a:ext uri="{FF2B5EF4-FFF2-40B4-BE49-F238E27FC236}">
                  <a16:creationId xmlns:a16="http://schemas.microsoft.com/office/drawing/2014/main" id="{D2C9DD8F-8FCC-4288-8E99-66F859467E93}"/>
                </a:ext>
              </a:extLst>
            </p:cNvPr>
            <p:cNvSpPr txBox="1">
              <a:spLocks noChangeArrowheads="1"/>
            </p:cNvSpPr>
            <p:nvPr/>
          </p:nvSpPr>
          <p:spPr bwMode="auto">
            <a:xfrm>
              <a:off x="561723" y="3785396"/>
              <a:ext cx="8991856" cy="270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a:cs typeface="Arial" panose="020B0604020202020204" pitchFamily="34" charset="0"/>
                </a:rPr>
                <a:t>Dựa trên hiện tượng cảm ứng điện từ.</a:t>
              </a:r>
              <a:r>
                <a:rPr lang="en-US" sz="2400" dirty="0">
                  <a:latin typeface="+mn-lt"/>
                  <a:cs typeface="Arial" charset="0"/>
                </a:rPr>
                <a:t> Khi từ thông qua một cuộn (hoặc vòng) dây  biến thiên thì xuất hiện suất điện động cảm ứng ở hai đầu các dây. Nếu là mạch kín thì sẽ xuất hiện dòng điện biến thiên điều hoà. </a:t>
              </a:r>
              <a:endParaRPr lang="en-US" altLang="en-US" sz="2400" dirty="0">
                <a:cs typeface="Arial" panose="020B0604020202020204" pitchFamily="34" charset="0"/>
              </a:endParaRPr>
            </a:p>
          </p:txBody>
        </p:sp>
      </p:grpSp>
      <p:sp>
        <p:nvSpPr>
          <p:cNvPr id="23" name="TextBox 22">
            <a:extLst>
              <a:ext uri="{FF2B5EF4-FFF2-40B4-BE49-F238E27FC236}">
                <a16:creationId xmlns:a16="http://schemas.microsoft.com/office/drawing/2014/main" id="{019231FE-1E8A-4A58-9A4A-7B4CA313E23C}"/>
              </a:ext>
            </a:extLst>
          </p:cNvPr>
          <p:cNvSpPr txBox="1"/>
          <p:nvPr/>
        </p:nvSpPr>
        <p:spPr>
          <a:xfrm>
            <a:off x="5852606" y="6473480"/>
            <a:ext cx="5530320" cy="369332"/>
          </a:xfrm>
          <a:prstGeom prst="rect">
            <a:avLst/>
          </a:prstGeom>
          <a:noFill/>
        </p:spPr>
        <p:txBody>
          <a:bodyPr wrap="square" rtlCol="0">
            <a:spAutoFit/>
          </a:bodyPr>
          <a:lstStyle/>
          <a:p>
            <a:pPr algn="ctr"/>
            <a:r>
              <a:rPr lang="en-US" sz="1800">
                <a:solidFill>
                  <a:srgbClr val="FF0000"/>
                </a:solidFill>
                <a:latin typeface="+mn-lt"/>
              </a:rPr>
              <a:t>Trong bài sẽ trình bày loại này</a:t>
            </a:r>
          </a:p>
        </p:txBody>
      </p:sp>
    </p:spTree>
    <p:extLst>
      <p:ext uri="{BB962C8B-B14F-4D97-AF65-F5344CB8AC3E}">
        <p14:creationId xmlns:p14="http://schemas.microsoft.com/office/powerpoint/2010/main" val="72219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05477" name="Rectangle 5"/>
          <p:cNvSpPr>
            <a:spLocks noChangeArrowheads="1"/>
          </p:cNvSpPr>
          <p:nvPr/>
        </p:nvSpPr>
        <p:spPr bwMode="auto">
          <a:xfrm>
            <a:off x="312614" y="695915"/>
            <a:ext cx="2151063"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15000"/>
              </a:lnSpc>
              <a:spcBef>
                <a:spcPct val="20000"/>
              </a:spcBef>
            </a:pPr>
            <a:r>
              <a:rPr lang="pt-BR" sz="2500" i="1">
                <a:solidFill>
                  <a:srgbClr val="0070C0"/>
                </a:solidFill>
                <a:latin typeface="+mn-lt"/>
              </a:rPr>
              <a:t>1. Cấu tạo:</a:t>
            </a:r>
            <a:endParaRPr lang="en-US" sz="2500" i="1">
              <a:solidFill>
                <a:srgbClr val="0070C0"/>
              </a:solidFill>
              <a:latin typeface="+mn-lt"/>
            </a:endParaRPr>
          </a:p>
        </p:txBody>
      </p:sp>
      <p:sp>
        <p:nvSpPr>
          <p:cNvPr id="105479" name="Rectangle 7"/>
          <p:cNvSpPr>
            <a:spLocks noChangeArrowheads="1"/>
          </p:cNvSpPr>
          <p:nvPr/>
        </p:nvSpPr>
        <p:spPr bwMode="auto">
          <a:xfrm>
            <a:off x="2432632" y="684392"/>
            <a:ext cx="3840162"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15000"/>
              </a:lnSpc>
            </a:pPr>
            <a:r>
              <a:rPr lang="pt-BR" sz="2500">
                <a:solidFill>
                  <a:schemeClr val="tx1"/>
                </a:solidFill>
                <a:latin typeface="+mn-lt"/>
              </a:rPr>
              <a:t>Gồm 2 bộ phận chính: </a:t>
            </a:r>
            <a:endParaRPr lang="en-US" sz="2500">
              <a:solidFill>
                <a:schemeClr val="tx1"/>
              </a:solidFill>
              <a:latin typeface="+mn-lt"/>
            </a:endParaRPr>
          </a:p>
        </p:txBody>
      </p:sp>
      <p:sp>
        <p:nvSpPr>
          <p:cNvPr id="105674" name="Rectangle 202"/>
          <p:cNvSpPr>
            <a:spLocks noChangeArrowheads="1"/>
          </p:cNvSpPr>
          <p:nvPr/>
        </p:nvSpPr>
        <p:spPr bwMode="auto">
          <a:xfrm>
            <a:off x="725847" y="2108429"/>
            <a:ext cx="6480428"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90000"/>
              </a:lnSpc>
              <a:spcBef>
                <a:spcPct val="20000"/>
              </a:spcBef>
            </a:pPr>
            <a:r>
              <a:rPr lang="en-US" sz="2500">
                <a:solidFill>
                  <a:schemeClr val="tx1"/>
                </a:solidFill>
                <a:latin typeface="+mn-lt"/>
              </a:rPr>
              <a:t>.</a:t>
            </a:r>
          </a:p>
        </p:txBody>
      </p:sp>
      <p:grpSp>
        <p:nvGrpSpPr>
          <p:cNvPr id="179" name="Group 178">
            <a:extLst>
              <a:ext uri="{FF2B5EF4-FFF2-40B4-BE49-F238E27FC236}">
                <a16:creationId xmlns:a16="http://schemas.microsoft.com/office/drawing/2014/main" id="{2BB77CCF-A394-4461-8703-77D905E6EB0B}"/>
              </a:ext>
            </a:extLst>
          </p:cNvPr>
          <p:cNvGrpSpPr/>
          <p:nvPr/>
        </p:nvGrpSpPr>
        <p:grpSpPr>
          <a:xfrm>
            <a:off x="-29497" y="76202"/>
            <a:ext cx="8603569" cy="566174"/>
            <a:chOff x="74035" y="2246119"/>
            <a:chExt cx="8550261" cy="790336"/>
          </a:xfrm>
        </p:grpSpPr>
        <p:grpSp>
          <p:nvGrpSpPr>
            <p:cNvPr id="180" name="Group 70">
              <a:extLst>
                <a:ext uri="{FF2B5EF4-FFF2-40B4-BE49-F238E27FC236}">
                  <a16:creationId xmlns:a16="http://schemas.microsoft.com/office/drawing/2014/main" id="{2E909659-A517-40BB-974F-2F0DCC497FF2}"/>
                </a:ext>
              </a:extLst>
            </p:cNvPr>
            <p:cNvGrpSpPr>
              <a:grpSpLocks/>
            </p:cNvGrpSpPr>
            <p:nvPr/>
          </p:nvGrpSpPr>
          <p:grpSpPr bwMode="auto">
            <a:xfrm>
              <a:off x="254806" y="2293270"/>
              <a:ext cx="7926181" cy="743185"/>
              <a:chOff x="548628" y="3428143"/>
              <a:chExt cx="4081613" cy="1431480"/>
            </a:xfrm>
          </p:grpSpPr>
          <p:pic>
            <p:nvPicPr>
              <p:cNvPr id="185" name="Picture 8" descr="empty-green-rectangle">
                <a:extLst>
                  <a:ext uri="{FF2B5EF4-FFF2-40B4-BE49-F238E27FC236}">
                    <a16:creationId xmlns:a16="http://schemas.microsoft.com/office/drawing/2014/main" id="{6AA55C0B-FF6D-42D4-9B6D-880748E39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548628" y="3428143"/>
                <a:ext cx="4081613"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 name="Picture 9" descr="green-top-faded">
                <a:extLst>
                  <a:ext uri="{FF2B5EF4-FFF2-40B4-BE49-F238E27FC236}">
                    <a16:creationId xmlns:a16="http://schemas.microsoft.com/office/drawing/2014/main" id="{EE205FF0-C90F-4040-B083-577774D1C6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3" name="TextBox 182">
              <a:extLst>
                <a:ext uri="{FF2B5EF4-FFF2-40B4-BE49-F238E27FC236}">
                  <a16:creationId xmlns:a16="http://schemas.microsoft.com/office/drawing/2014/main" id="{6CEFE7E9-3B62-4010-8BDA-7C372E3D38F5}"/>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endParaRPr>
            </a:p>
          </p:txBody>
        </p:sp>
        <p:sp>
          <p:nvSpPr>
            <p:cNvPr id="184" name="Rectangle 1026060">
              <a:extLst>
                <a:ext uri="{FF2B5EF4-FFF2-40B4-BE49-F238E27FC236}">
                  <a16:creationId xmlns:a16="http://schemas.microsoft.com/office/drawing/2014/main" id="{74340085-B4D2-44C0-81A9-C9711303985C}"/>
                </a:ext>
              </a:extLst>
            </p:cNvPr>
            <p:cNvSpPr>
              <a:spLocks noChangeArrowheads="1"/>
            </p:cNvSpPr>
            <p:nvPr/>
          </p:nvSpPr>
          <p:spPr bwMode="auto">
            <a:xfrm>
              <a:off x="1209204" y="2246119"/>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t>Máy phát điện xoay chiều một pha</a:t>
              </a:r>
              <a:endParaRPr lang="en-US" sz="2800" dirty="0"/>
            </a:p>
          </p:txBody>
        </p:sp>
      </p:grpSp>
      <p:pic>
        <p:nvPicPr>
          <p:cNvPr id="4" name="Picture 3">
            <a:extLst>
              <a:ext uri="{FF2B5EF4-FFF2-40B4-BE49-F238E27FC236}">
                <a16:creationId xmlns:a16="http://schemas.microsoft.com/office/drawing/2014/main" id="{3F395B20-FCA7-42D9-B885-BA36B544770C}"/>
              </a:ext>
            </a:extLst>
          </p:cNvPr>
          <p:cNvPicPr>
            <a:picLocks noChangeAspect="1"/>
          </p:cNvPicPr>
          <p:nvPr/>
        </p:nvPicPr>
        <p:blipFill>
          <a:blip r:embed="rId6"/>
          <a:stretch>
            <a:fillRect/>
          </a:stretch>
        </p:blipFill>
        <p:spPr>
          <a:xfrm>
            <a:off x="561623" y="3043699"/>
            <a:ext cx="2991897" cy="2788135"/>
          </a:xfrm>
          <a:prstGeom prst="rect">
            <a:avLst/>
          </a:prstGeom>
        </p:spPr>
      </p:pic>
      <p:pic>
        <p:nvPicPr>
          <p:cNvPr id="189" name="Picture 2" descr="Image result for ac generator real">
            <a:extLst>
              <a:ext uri="{FF2B5EF4-FFF2-40B4-BE49-F238E27FC236}">
                <a16:creationId xmlns:a16="http://schemas.microsoft.com/office/drawing/2014/main" id="{F149493E-E907-4BC7-BE07-79795356FA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92" r="10953"/>
          <a:stretch/>
        </p:blipFill>
        <p:spPr bwMode="auto">
          <a:xfrm>
            <a:off x="7637702" y="3143801"/>
            <a:ext cx="4350603" cy="2698104"/>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4" descr="Image result for ac generator real">
            <a:extLst>
              <a:ext uri="{FF2B5EF4-FFF2-40B4-BE49-F238E27FC236}">
                <a16:creationId xmlns:a16="http://schemas.microsoft.com/office/drawing/2014/main" id="{2F9F6CAF-C744-4002-9F34-7193AEB9F1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3957" y="3164807"/>
            <a:ext cx="3195189" cy="2697497"/>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8">
            <a:extLst>
              <a:ext uri="{FF2B5EF4-FFF2-40B4-BE49-F238E27FC236}">
                <a16:creationId xmlns:a16="http://schemas.microsoft.com/office/drawing/2014/main" id="{E67CA4F2-A027-417F-AD69-352108629188}"/>
              </a:ext>
            </a:extLst>
          </p:cNvPr>
          <p:cNvSpPr>
            <a:spLocks noChangeArrowheads="1"/>
          </p:cNvSpPr>
          <p:nvPr/>
        </p:nvSpPr>
        <p:spPr bwMode="auto">
          <a:xfrm>
            <a:off x="3621731" y="5982805"/>
            <a:ext cx="5302126"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20000"/>
              </a:spcBef>
            </a:pPr>
            <a:r>
              <a:rPr lang="en-US" sz="2500">
                <a:solidFill>
                  <a:schemeClr val="tx1"/>
                </a:solidFill>
                <a:latin typeface="+mn-lt"/>
              </a:rPr>
              <a:t>Rotor: phần quay</a:t>
            </a:r>
          </a:p>
          <a:p>
            <a:pPr algn="ctr">
              <a:lnSpc>
                <a:spcPct val="90000"/>
              </a:lnSpc>
              <a:spcBef>
                <a:spcPct val="20000"/>
              </a:spcBef>
            </a:pPr>
            <a:r>
              <a:rPr lang="en-US" sz="2500">
                <a:solidFill>
                  <a:schemeClr val="tx1"/>
                </a:solidFill>
                <a:latin typeface="+mn-lt"/>
              </a:rPr>
              <a:t>Phần cảm –tạo ra từ trường</a:t>
            </a:r>
          </a:p>
        </p:txBody>
      </p:sp>
      <p:sp>
        <p:nvSpPr>
          <p:cNvPr id="194" name="Rectangle 8">
            <a:extLst>
              <a:ext uri="{FF2B5EF4-FFF2-40B4-BE49-F238E27FC236}">
                <a16:creationId xmlns:a16="http://schemas.microsoft.com/office/drawing/2014/main" id="{8C576A69-F231-4E21-95F3-5C0048D2061B}"/>
              </a:ext>
            </a:extLst>
          </p:cNvPr>
          <p:cNvSpPr>
            <a:spLocks noChangeArrowheads="1"/>
          </p:cNvSpPr>
          <p:nvPr/>
        </p:nvSpPr>
        <p:spPr bwMode="auto">
          <a:xfrm>
            <a:off x="7056125" y="5934767"/>
            <a:ext cx="6333354"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20000"/>
              </a:spcBef>
            </a:pPr>
            <a:r>
              <a:rPr lang="en-US" sz="2500">
                <a:solidFill>
                  <a:schemeClr val="tx1"/>
                </a:solidFill>
                <a:latin typeface="+mn-lt"/>
              </a:rPr>
              <a:t>Stator: phần đứng yên</a:t>
            </a:r>
          </a:p>
          <a:p>
            <a:pPr algn="ctr">
              <a:lnSpc>
                <a:spcPct val="90000"/>
              </a:lnSpc>
              <a:spcBef>
                <a:spcPct val="20000"/>
              </a:spcBef>
            </a:pPr>
            <a:r>
              <a:rPr lang="en-US" sz="2500">
                <a:solidFill>
                  <a:schemeClr val="tx1"/>
                </a:solidFill>
                <a:latin typeface="+mn-lt"/>
              </a:rPr>
              <a:t>Phần ứng </a:t>
            </a:r>
          </a:p>
        </p:txBody>
      </p:sp>
      <p:sp>
        <p:nvSpPr>
          <p:cNvPr id="196" name="Rectangle 8">
            <a:extLst>
              <a:ext uri="{FF2B5EF4-FFF2-40B4-BE49-F238E27FC236}">
                <a16:creationId xmlns:a16="http://schemas.microsoft.com/office/drawing/2014/main" id="{D1B9D6F6-6D83-46FE-A646-20247C2FDD56}"/>
              </a:ext>
            </a:extLst>
          </p:cNvPr>
          <p:cNvSpPr>
            <a:spLocks noChangeArrowheads="1"/>
          </p:cNvSpPr>
          <p:nvPr/>
        </p:nvSpPr>
        <p:spPr bwMode="auto">
          <a:xfrm>
            <a:off x="512814" y="6030843"/>
            <a:ext cx="3131071"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20000"/>
              </a:spcBef>
            </a:pPr>
            <a:r>
              <a:rPr lang="en-US" sz="2500">
                <a:solidFill>
                  <a:schemeClr val="tx1"/>
                </a:solidFill>
                <a:latin typeface="+mn-lt"/>
              </a:rPr>
              <a:t>Máy phát điện xoay chiều 1 pha</a:t>
            </a:r>
          </a:p>
        </p:txBody>
      </p:sp>
      <p:grpSp>
        <p:nvGrpSpPr>
          <p:cNvPr id="5" name="Group 4">
            <a:extLst>
              <a:ext uri="{FF2B5EF4-FFF2-40B4-BE49-F238E27FC236}">
                <a16:creationId xmlns:a16="http://schemas.microsoft.com/office/drawing/2014/main" id="{5E45B2DE-62CB-4E33-969A-6968F46773FA}"/>
              </a:ext>
            </a:extLst>
          </p:cNvPr>
          <p:cNvGrpSpPr/>
          <p:nvPr/>
        </p:nvGrpSpPr>
        <p:grpSpPr>
          <a:xfrm>
            <a:off x="152401" y="1248597"/>
            <a:ext cx="12126804" cy="1301359"/>
            <a:chOff x="309589" y="1248597"/>
            <a:chExt cx="11969616" cy="1301359"/>
          </a:xfrm>
        </p:grpSpPr>
        <p:pic>
          <p:nvPicPr>
            <p:cNvPr id="197" name="Picture 5" descr="empty-blue-rectangle">
              <a:extLst>
                <a:ext uri="{FF2B5EF4-FFF2-40B4-BE49-F238E27FC236}">
                  <a16:creationId xmlns:a16="http://schemas.microsoft.com/office/drawing/2014/main" id="{84BE03EB-CE4C-442E-98D4-010353FBD6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589" y="1248597"/>
              <a:ext cx="11969616" cy="130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 name="Rectangle 1026060">
              <a:extLst>
                <a:ext uri="{FF2B5EF4-FFF2-40B4-BE49-F238E27FC236}">
                  <a16:creationId xmlns:a16="http://schemas.microsoft.com/office/drawing/2014/main" id="{A09EEEE3-D135-4D47-AAE7-132B45E906A1}"/>
                </a:ext>
              </a:extLst>
            </p:cNvPr>
            <p:cNvSpPr>
              <a:spLocks noChangeArrowheads="1"/>
            </p:cNvSpPr>
            <p:nvPr/>
          </p:nvSpPr>
          <p:spPr bwMode="auto">
            <a:xfrm>
              <a:off x="802461" y="1464887"/>
              <a:ext cx="11476744" cy="854593"/>
            </a:xfrm>
            <a:prstGeom prst="rect">
              <a:avLst/>
            </a:prstGeom>
            <a:noFill/>
            <a:ln w="9525" algn="ctr">
              <a:noFill/>
              <a:miter lim="800000"/>
              <a:headEnd/>
              <a:tailEnd/>
            </a:ln>
          </p:spPr>
          <p:txBody>
            <a:bodyPr wrap="square" lIns="109728" tIns="54864" rIns="109728" bIns="54864">
              <a:spAutoFit/>
            </a:bodyPr>
            <a:lstStyle/>
            <a:p>
              <a:pPr marL="287338" indent="-287338" defTabSz="1095375">
                <a:lnSpc>
                  <a:spcPts val="2500"/>
                </a:lnSpc>
                <a:spcBef>
                  <a:spcPts val="800"/>
                </a:spcBef>
                <a:buClr>
                  <a:schemeClr val="tx2"/>
                </a:buClr>
                <a:buSzPct val="95000"/>
                <a:buBlip>
                  <a:blip r:embed="rId10"/>
                </a:buBlip>
              </a:pPr>
              <a:r>
                <a:rPr lang="en-US" sz="2500" dirty="0">
                  <a:solidFill>
                    <a:schemeClr val="tx1"/>
                  </a:solidFill>
                  <a:latin typeface="+mn-lt"/>
                </a:rPr>
                <a:t>Phần cảm (</a:t>
              </a:r>
              <a:r>
                <a:rPr lang="en-US" sz="2500" dirty="0" err="1">
                  <a:solidFill>
                    <a:schemeClr val="tx1"/>
                  </a:solidFill>
                  <a:latin typeface="+mn-lt"/>
                </a:rPr>
                <a:t>rôto</a:t>
              </a:r>
              <a:r>
                <a:rPr lang="en-US" sz="2500" dirty="0">
                  <a:solidFill>
                    <a:schemeClr val="tx1"/>
                  </a:solidFill>
                  <a:latin typeface="+mn-lt"/>
                </a:rPr>
                <a:t>) tạo ra từ thông biến thiên bằng các nam châm quay. </a:t>
              </a:r>
            </a:p>
            <a:p>
              <a:pPr marL="287338" indent="-287338" defTabSz="1095375">
                <a:lnSpc>
                  <a:spcPts val="2500"/>
                </a:lnSpc>
                <a:spcBef>
                  <a:spcPts val="800"/>
                </a:spcBef>
                <a:buClr>
                  <a:schemeClr val="tx2"/>
                </a:buClr>
                <a:buSzPct val="95000"/>
                <a:buBlip>
                  <a:blip r:embed="rId10"/>
                </a:buBlip>
              </a:pPr>
              <a:r>
                <a:rPr lang="en-US" sz="2500" dirty="0">
                  <a:solidFill>
                    <a:schemeClr val="tx1"/>
                  </a:solidFill>
                  <a:latin typeface="+mn-lt"/>
                </a:rPr>
                <a:t>Phần ứng (</a:t>
              </a:r>
              <a:r>
                <a:rPr lang="en-US" sz="2500" dirty="0" err="1">
                  <a:solidFill>
                    <a:schemeClr val="tx1"/>
                  </a:solidFill>
                  <a:latin typeface="+mn-lt"/>
                </a:rPr>
                <a:t>stato</a:t>
              </a:r>
              <a:r>
                <a:rPr lang="en-US" sz="2500" dirty="0">
                  <a:solidFill>
                    <a:schemeClr val="tx1"/>
                  </a:solidFill>
                  <a:latin typeface="+mn-lt"/>
                </a:rPr>
                <a:t>) gồm các cuộn dây giống nhau, cố định trên một vòng tròn</a:t>
              </a:r>
            </a:p>
          </p:txBody>
        </p:sp>
      </p:grpSp>
    </p:spTree>
    <p:extLst>
      <p:ext uri="{BB962C8B-B14F-4D97-AF65-F5344CB8AC3E}">
        <p14:creationId xmlns:p14="http://schemas.microsoft.com/office/powerpoint/2010/main" val="1186066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194" grpId="0"/>
      <p:bldP spid="19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816A32F1-D569-4765-8B02-20EA6E75F946}"/>
              </a:ext>
            </a:extLst>
          </p:cNvPr>
          <p:cNvSpPr>
            <a:spLocks noChangeArrowheads="1"/>
          </p:cNvSpPr>
          <p:nvPr/>
        </p:nvSpPr>
        <p:spPr bwMode="auto">
          <a:xfrm>
            <a:off x="312614" y="695915"/>
            <a:ext cx="2151063"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115000"/>
              </a:lnSpc>
              <a:spcBef>
                <a:spcPct val="20000"/>
              </a:spcBef>
            </a:pPr>
            <a:r>
              <a:rPr lang="pt-BR" sz="2600" i="1">
                <a:solidFill>
                  <a:srgbClr val="0070C0"/>
                </a:solidFill>
                <a:latin typeface="+mn-lt"/>
              </a:rPr>
              <a:t>2. Hoạt động</a:t>
            </a:r>
            <a:endParaRPr lang="en-US" sz="2600" i="1">
              <a:solidFill>
                <a:srgbClr val="0070C0"/>
              </a:solidFill>
              <a:latin typeface="+mn-lt"/>
            </a:endParaRPr>
          </a:p>
        </p:txBody>
      </p:sp>
      <p:grpSp>
        <p:nvGrpSpPr>
          <p:cNvPr id="3" name="Group 2">
            <a:extLst>
              <a:ext uri="{FF2B5EF4-FFF2-40B4-BE49-F238E27FC236}">
                <a16:creationId xmlns:a16="http://schemas.microsoft.com/office/drawing/2014/main" id="{469C77E3-AED5-4158-B7A5-4A907454B533}"/>
              </a:ext>
            </a:extLst>
          </p:cNvPr>
          <p:cNvGrpSpPr/>
          <p:nvPr/>
        </p:nvGrpSpPr>
        <p:grpSpPr>
          <a:xfrm>
            <a:off x="-29497" y="76202"/>
            <a:ext cx="8603569" cy="566174"/>
            <a:chOff x="74035" y="2246119"/>
            <a:chExt cx="8550261" cy="790336"/>
          </a:xfrm>
        </p:grpSpPr>
        <p:grpSp>
          <p:nvGrpSpPr>
            <p:cNvPr id="4" name="Group 70">
              <a:extLst>
                <a:ext uri="{FF2B5EF4-FFF2-40B4-BE49-F238E27FC236}">
                  <a16:creationId xmlns:a16="http://schemas.microsoft.com/office/drawing/2014/main" id="{52CD83E3-F46A-420E-83DD-33D50C740159}"/>
                </a:ext>
              </a:extLst>
            </p:cNvPr>
            <p:cNvGrpSpPr>
              <a:grpSpLocks/>
            </p:cNvGrpSpPr>
            <p:nvPr/>
          </p:nvGrpSpPr>
          <p:grpSpPr bwMode="auto">
            <a:xfrm>
              <a:off x="254806" y="2293270"/>
              <a:ext cx="7926181" cy="743185"/>
              <a:chOff x="548628" y="3428143"/>
              <a:chExt cx="4081613" cy="1431480"/>
            </a:xfrm>
          </p:grpSpPr>
          <p:pic>
            <p:nvPicPr>
              <p:cNvPr id="7" name="Picture 8" descr="empty-green-rectangle">
                <a:extLst>
                  <a:ext uri="{FF2B5EF4-FFF2-40B4-BE49-F238E27FC236}">
                    <a16:creationId xmlns:a16="http://schemas.microsoft.com/office/drawing/2014/main" id="{6AF61C5D-13CE-441F-A24B-28939CF60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28" y="3428143"/>
                <a:ext cx="4081613"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green-top-faded">
                <a:extLst>
                  <a:ext uri="{FF2B5EF4-FFF2-40B4-BE49-F238E27FC236}">
                    <a16:creationId xmlns:a16="http://schemas.microsoft.com/office/drawing/2014/main" id="{42ED2A50-7F20-438E-89FB-A70CB6AEB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a:extLst>
                <a:ext uri="{FF2B5EF4-FFF2-40B4-BE49-F238E27FC236}">
                  <a16:creationId xmlns:a16="http://schemas.microsoft.com/office/drawing/2014/main" id="{9E89C2A6-8BE2-4E95-BDEB-E5552D388AF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endParaRPr>
            </a:p>
          </p:txBody>
        </p:sp>
        <p:sp>
          <p:nvSpPr>
            <p:cNvPr id="6" name="Rectangle 1026060">
              <a:extLst>
                <a:ext uri="{FF2B5EF4-FFF2-40B4-BE49-F238E27FC236}">
                  <a16:creationId xmlns:a16="http://schemas.microsoft.com/office/drawing/2014/main" id="{C530F614-C59A-4498-9E65-C0CFDFDD6A4C}"/>
                </a:ext>
              </a:extLst>
            </p:cNvPr>
            <p:cNvSpPr>
              <a:spLocks noChangeArrowheads="1"/>
            </p:cNvSpPr>
            <p:nvPr/>
          </p:nvSpPr>
          <p:spPr bwMode="auto">
            <a:xfrm>
              <a:off x="1209204" y="2246119"/>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t>Máy phát điện xoay chiều một pha</a:t>
              </a:r>
              <a:endParaRPr lang="en-US" sz="2800" dirty="0"/>
            </a:p>
          </p:txBody>
        </p:sp>
      </p:grpSp>
      <p:grpSp>
        <p:nvGrpSpPr>
          <p:cNvPr id="9" name="Group 8">
            <a:extLst>
              <a:ext uri="{FF2B5EF4-FFF2-40B4-BE49-F238E27FC236}">
                <a16:creationId xmlns:a16="http://schemas.microsoft.com/office/drawing/2014/main" id="{F054AA33-05C8-45B2-8649-A0A0832A0414}"/>
              </a:ext>
            </a:extLst>
          </p:cNvPr>
          <p:cNvGrpSpPr/>
          <p:nvPr/>
        </p:nvGrpSpPr>
        <p:grpSpPr>
          <a:xfrm>
            <a:off x="152401" y="1318216"/>
            <a:ext cx="7287774" cy="3973625"/>
            <a:chOff x="309589" y="1372859"/>
            <a:chExt cx="7287774" cy="3973625"/>
          </a:xfrm>
        </p:grpSpPr>
        <p:pic>
          <p:nvPicPr>
            <p:cNvPr id="10" name="Picture 5" descr="empty-blue-rectangle">
              <a:extLst>
                <a:ext uri="{FF2B5EF4-FFF2-40B4-BE49-F238E27FC236}">
                  <a16:creationId xmlns:a16="http://schemas.microsoft.com/office/drawing/2014/main" id="{41CBE0EC-425D-4600-8ED1-EDB7210C3A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589" y="1372859"/>
              <a:ext cx="7287774" cy="39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26060">
              <a:extLst>
                <a:ext uri="{FF2B5EF4-FFF2-40B4-BE49-F238E27FC236}">
                  <a16:creationId xmlns:a16="http://schemas.microsoft.com/office/drawing/2014/main" id="{256F15B6-98CA-41C5-98C6-B48A3007363F}"/>
                </a:ext>
              </a:extLst>
            </p:cNvPr>
            <p:cNvSpPr>
              <a:spLocks noChangeArrowheads="1"/>
            </p:cNvSpPr>
            <p:nvPr/>
          </p:nvSpPr>
          <p:spPr bwMode="auto">
            <a:xfrm>
              <a:off x="654567" y="1620802"/>
              <a:ext cx="6597817" cy="3311676"/>
            </a:xfrm>
            <a:prstGeom prst="rect">
              <a:avLst/>
            </a:prstGeom>
            <a:noFill/>
            <a:ln w="9525" algn="ctr">
              <a:noFill/>
              <a:miter lim="800000"/>
              <a:headEnd/>
              <a:tailEnd/>
            </a:ln>
          </p:spPr>
          <p:txBody>
            <a:bodyPr wrap="square" lIns="109728" tIns="54864" rIns="109728" bIns="54864">
              <a:spAutoFit/>
            </a:bodyPr>
            <a:lstStyle/>
            <a:p>
              <a:pPr marL="287338" indent="-287338" defTabSz="1095375">
                <a:spcBef>
                  <a:spcPts val="0"/>
                </a:spcBef>
                <a:buClr>
                  <a:schemeClr val="tx2"/>
                </a:buClr>
                <a:buSzPct val="95000"/>
                <a:buBlip>
                  <a:blip r:embed="rId6"/>
                </a:buBlip>
              </a:pPr>
              <a:r>
                <a:rPr lang="en-US" sz="2600" dirty="0">
                  <a:solidFill>
                    <a:schemeClr val="accent2"/>
                  </a:solidFill>
                  <a:latin typeface="+mn-lt"/>
                </a:rPr>
                <a:t>Dựa vào hiện tượng cảm ứng điện từ</a:t>
              </a:r>
            </a:p>
            <a:p>
              <a:pPr marL="287338" indent="-287338" defTabSz="1095375">
                <a:spcBef>
                  <a:spcPts val="0"/>
                </a:spcBef>
                <a:buClr>
                  <a:schemeClr val="tx2"/>
                </a:buClr>
                <a:buSzPct val="95000"/>
                <a:buBlip>
                  <a:blip r:embed="rId6"/>
                </a:buBlip>
              </a:pPr>
              <a:r>
                <a:rPr lang="en-US" sz="2600" dirty="0">
                  <a:solidFill>
                    <a:schemeClr val="accent2"/>
                  </a:solidFill>
                  <a:latin typeface="+mn-lt"/>
                </a:rPr>
                <a:t>Khi </a:t>
              </a:r>
              <a:r>
                <a:rPr lang="en-US" sz="2600" dirty="0" err="1">
                  <a:solidFill>
                    <a:schemeClr val="accent2"/>
                  </a:solidFill>
                  <a:latin typeface="+mn-lt"/>
                </a:rPr>
                <a:t>rôto</a:t>
              </a:r>
              <a:r>
                <a:rPr lang="en-US" sz="2600" dirty="0">
                  <a:solidFill>
                    <a:schemeClr val="accent2"/>
                  </a:solidFill>
                  <a:latin typeface="+mn-lt"/>
                </a:rPr>
                <a:t> quay, từ thông qua mỗi cuộn dây của </a:t>
              </a:r>
              <a:r>
                <a:rPr lang="en-US" sz="2600" dirty="0" err="1">
                  <a:solidFill>
                    <a:schemeClr val="accent2"/>
                  </a:solidFill>
                  <a:latin typeface="+mn-lt"/>
                </a:rPr>
                <a:t>stato</a:t>
              </a:r>
              <a:r>
                <a:rPr lang="en-US" sz="2600" dirty="0">
                  <a:solidFill>
                    <a:schemeClr val="accent2"/>
                  </a:solidFill>
                  <a:latin typeface="+mn-lt"/>
                </a:rPr>
                <a:t> biến thiên tuần hoàn với tần số: f = np</a:t>
              </a:r>
            </a:p>
            <a:p>
              <a:pPr marL="1201738" lvl="2" indent="-287338" defTabSz="1095375">
                <a:spcBef>
                  <a:spcPts val="0"/>
                </a:spcBef>
                <a:buClr>
                  <a:schemeClr val="tx2"/>
                </a:buClr>
                <a:buSzPct val="95000"/>
                <a:buBlip>
                  <a:blip r:embed="rId6"/>
                </a:buBlip>
              </a:pPr>
              <a:r>
                <a:rPr lang="en-US" sz="2600" dirty="0">
                  <a:solidFill>
                    <a:schemeClr val="accent2"/>
                  </a:solidFill>
                  <a:latin typeface="+mn-lt"/>
                </a:rPr>
                <a:t>n: tốc độ quay (vòng/s),</a:t>
              </a:r>
            </a:p>
            <a:p>
              <a:pPr marL="1201738" lvl="2" indent="-287338" defTabSz="1095375">
                <a:spcBef>
                  <a:spcPts val="0"/>
                </a:spcBef>
                <a:buClr>
                  <a:schemeClr val="tx2"/>
                </a:buClr>
                <a:buSzPct val="95000"/>
                <a:buBlip>
                  <a:blip r:embed="rId6"/>
                </a:buBlip>
              </a:pPr>
              <a:r>
                <a:rPr lang="en-US" sz="2600" dirty="0">
                  <a:solidFill>
                    <a:schemeClr val="accent2"/>
                  </a:solidFill>
                  <a:latin typeface="+mn-lt"/>
                </a:rPr>
                <a:t>p: số cặp cực</a:t>
              </a:r>
            </a:p>
            <a:p>
              <a:pPr marL="287338" indent="-287338" defTabSz="1095375">
                <a:spcBef>
                  <a:spcPts val="0"/>
                </a:spcBef>
                <a:buClr>
                  <a:schemeClr val="tx2"/>
                </a:buClr>
                <a:buSzPct val="95000"/>
                <a:buBlip>
                  <a:blip r:embed="rId6"/>
                </a:buBlip>
              </a:pPr>
              <a:r>
                <a:rPr lang="en-US" sz="2600" dirty="0">
                  <a:solidFill>
                    <a:schemeClr val="accent2"/>
                  </a:solidFill>
                  <a:latin typeface="+mn-lt"/>
                </a:rPr>
                <a:t>Kết quả, xuất hiện một suất điện động xoay chiều hình sin cùng tần số f</a:t>
              </a:r>
            </a:p>
          </p:txBody>
        </p:sp>
      </p:grpSp>
      <p:pic>
        <p:nvPicPr>
          <p:cNvPr id="12" name="Picture 11">
            <a:extLst>
              <a:ext uri="{FF2B5EF4-FFF2-40B4-BE49-F238E27FC236}">
                <a16:creationId xmlns:a16="http://schemas.microsoft.com/office/drawing/2014/main" id="{4BC68CA3-F825-4F00-B261-B2B8DB0C18B6}"/>
              </a:ext>
            </a:extLst>
          </p:cNvPr>
          <p:cNvPicPr>
            <a:picLocks noChangeAspect="1"/>
          </p:cNvPicPr>
          <p:nvPr/>
        </p:nvPicPr>
        <p:blipFill>
          <a:blip r:embed="rId7"/>
          <a:stretch>
            <a:fillRect/>
          </a:stretch>
        </p:blipFill>
        <p:spPr>
          <a:xfrm>
            <a:off x="8763237" y="392033"/>
            <a:ext cx="2853646" cy="2659299"/>
          </a:xfrm>
          <a:prstGeom prst="rect">
            <a:avLst/>
          </a:prstGeom>
        </p:spPr>
      </p:pic>
      <p:sp>
        <p:nvSpPr>
          <p:cNvPr id="13" name="Rectangle 121">
            <a:extLst>
              <a:ext uri="{FF2B5EF4-FFF2-40B4-BE49-F238E27FC236}">
                <a16:creationId xmlns:a16="http://schemas.microsoft.com/office/drawing/2014/main" id="{3A828E6B-03C5-4093-A3F5-36B65A840FE8}"/>
              </a:ext>
            </a:extLst>
          </p:cNvPr>
          <p:cNvSpPr>
            <a:spLocks noChangeArrowheads="1"/>
          </p:cNvSpPr>
          <p:nvPr/>
        </p:nvSpPr>
        <p:spPr bwMode="auto">
          <a:xfrm>
            <a:off x="4440652" y="3947123"/>
            <a:ext cx="3887787"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80000"/>
              </a:lnSpc>
              <a:spcBef>
                <a:spcPct val="10000"/>
              </a:spcBef>
            </a:pPr>
            <a:endParaRPr lang="en-US" sz="3000">
              <a:solidFill>
                <a:schemeClr val="accent2"/>
              </a:solidFill>
              <a:latin typeface="Times New Roman" pitchFamily="18" charset="0"/>
            </a:endParaRPr>
          </a:p>
        </p:txBody>
      </p:sp>
      <p:sp>
        <p:nvSpPr>
          <p:cNvPr id="14" name="Rectangle 122">
            <a:extLst>
              <a:ext uri="{FF2B5EF4-FFF2-40B4-BE49-F238E27FC236}">
                <a16:creationId xmlns:a16="http://schemas.microsoft.com/office/drawing/2014/main" id="{6AA99142-FCB0-471E-AA49-6DFC836274EB}"/>
              </a:ext>
            </a:extLst>
          </p:cNvPr>
          <p:cNvSpPr>
            <a:spLocks noChangeArrowheads="1"/>
          </p:cNvSpPr>
          <p:nvPr/>
        </p:nvSpPr>
        <p:spPr bwMode="auto">
          <a:xfrm>
            <a:off x="4104102" y="4931374"/>
            <a:ext cx="445452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90000"/>
              </a:lnSpc>
              <a:spcBef>
                <a:spcPct val="20000"/>
              </a:spcBef>
            </a:pPr>
            <a:r>
              <a:rPr lang="en-US" sz="3000">
                <a:solidFill>
                  <a:schemeClr val="accent2"/>
                </a:solidFill>
                <a:latin typeface="Times New Roman" pitchFamily="18" charset="0"/>
              </a:rPr>
              <a:t>.</a:t>
            </a:r>
          </a:p>
        </p:txBody>
      </p:sp>
      <p:pic>
        <p:nvPicPr>
          <p:cNvPr id="15" name="Picture 7" descr="Kết quả hình ảnh cho máy phát điện.gif">
            <a:extLst>
              <a:ext uri="{FF2B5EF4-FFF2-40B4-BE49-F238E27FC236}">
                <a16:creationId xmlns:a16="http://schemas.microsoft.com/office/drawing/2014/main" id="{BDD40B4E-C0B1-45D4-841F-4264A998621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40174" y="3305136"/>
            <a:ext cx="4190714" cy="3160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53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FC39B5-859E-4B11-8B13-EE5F3956BC4B}"/>
              </a:ext>
            </a:extLst>
          </p:cNvPr>
          <p:cNvSpPr/>
          <p:nvPr/>
        </p:nvSpPr>
        <p:spPr>
          <a:xfrm>
            <a:off x="1775763" y="2336541"/>
            <a:ext cx="2081005" cy="345251"/>
          </a:xfrm>
          <a:prstGeom prst="rect">
            <a:avLst/>
          </a:prstGeom>
        </p:spPr>
        <p:txBody>
          <a:bodyPr wrap="square">
            <a:spAutoFit/>
          </a:bodyPr>
          <a:lstStyle/>
          <a:p>
            <a:pPr marL="514350" indent="-514350" algn="ctr"/>
            <a:r>
              <a:rPr lang="en-US" sz="2400" b="1">
                <a:solidFill>
                  <a:srgbClr val="C00000"/>
                </a:solidFill>
                <a:latin typeface="+mj-lt"/>
                <a:cs typeface="Times New Roman" pitchFamily="18" charset="0"/>
              </a:rPr>
              <a:t>Dynamo xe đạp</a:t>
            </a:r>
          </a:p>
        </p:txBody>
      </p:sp>
      <p:pic>
        <p:nvPicPr>
          <p:cNvPr id="6" name="Picture 7">
            <a:extLst>
              <a:ext uri="{FF2B5EF4-FFF2-40B4-BE49-F238E27FC236}">
                <a16:creationId xmlns:a16="http://schemas.microsoft.com/office/drawing/2014/main" id="{ECD43E9C-6FC2-4B24-92FB-AD1D06370D3C}"/>
              </a:ext>
            </a:extLst>
          </p:cNvPr>
          <p:cNvPicPr>
            <a:picLocks noChangeAspect="1" noChangeArrowheads="1"/>
          </p:cNvPicPr>
          <p:nvPr/>
        </p:nvPicPr>
        <p:blipFill>
          <a:blip r:embed="rId3" cstate="print"/>
          <a:srcRect/>
          <a:stretch>
            <a:fillRect/>
          </a:stretch>
        </p:blipFill>
        <p:spPr bwMode="auto">
          <a:xfrm>
            <a:off x="0" y="1610037"/>
            <a:ext cx="7063438" cy="5131870"/>
          </a:xfrm>
          <a:prstGeom prst="rect">
            <a:avLst/>
          </a:prstGeom>
          <a:noFill/>
          <a:ln w="9525">
            <a:noFill/>
            <a:miter lim="800000"/>
            <a:headEnd/>
            <a:tailEnd/>
          </a:ln>
        </p:spPr>
      </p:pic>
      <p:sp>
        <p:nvSpPr>
          <p:cNvPr id="9" name="Rectangle 8">
            <a:extLst>
              <a:ext uri="{FF2B5EF4-FFF2-40B4-BE49-F238E27FC236}">
                <a16:creationId xmlns:a16="http://schemas.microsoft.com/office/drawing/2014/main" id="{FC0141FA-A233-4C48-B10A-6801A9666913}"/>
              </a:ext>
            </a:extLst>
          </p:cNvPr>
          <p:cNvSpPr/>
          <p:nvPr/>
        </p:nvSpPr>
        <p:spPr>
          <a:xfrm>
            <a:off x="1026540" y="1776509"/>
            <a:ext cx="2123826" cy="477054"/>
          </a:xfrm>
          <a:prstGeom prst="rect">
            <a:avLst/>
          </a:prstGeom>
        </p:spPr>
        <p:txBody>
          <a:bodyPr wrap="square">
            <a:spAutoFit/>
          </a:bodyPr>
          <a:lstStyle/>
          <a:p>
            <a:pPr marL="514350" indent="-514350"/>
            <a:r>
              <a:rPr lang="en-US" sz="2500" b="1">
                <a:solidFill>
                  <a:schemeClr val="tx1"/>
                </a:solidFill>
                <a:latin typeface="Times New Roman" pitchFamily="18" charset="0"/>
                <a:cs typeface="Times New Roman" pitchFamily="18" charset="0"/>
              </a:rPr>
              <a:t>Bóng đèn</a:t>
            </a:r>
            <a:endParaRPr lang="en-US" sz="2500" b="1" dirty="0">
              <a:solidFill>
                <a:schemeClr val="tx1"/>
              </a:solidFill>
              <a:latin typeface="Times New Roman" pitchFamily="18" charset="0"/>
              <a:cs typeface="Times New Roman" pitchFamily="18" charset="0"/>
            </a:endParaRPr>
          </a:p>
        </p:txBody>
      </p:sp>
      <p:grpSp>
        <p:nvGrpSpPr>
          <p:cNvPr id="3" name="Group 2">
            <a:extLst>
              <a:ext uri="{FF2B5EF4-FFF2-40B4-BE49-F238E27FC236}">
                <a16:creationId xmlns:a16="http://schemas.microsoft.com/office/drawing/2014/main" id="{6BB2425F-0B33-4ADD-96EE-94093866627F}"/>
              </a:ext>
            </a:extLst>
          </p:cNvPr>
          <p:cNvGrpSpPr/>
          <p:nvPr/>
        </p:nvGrpSpPr>
        <p:grpSpPr>
          <a:xfrm>
            <a:off x="2088454" y="1658236"/>
            <a:ext cx="4792249" cy="4524249"/>
            <a:chOff x="2088454" y="1658236"/>
            <a:chExt cx="4792249" cy="4524249"/>
          </a:xfrm>
        </p:grpSpPr>
        <p:pic>
          <p:nvPicPr>
            <p:cNvPr id="7" name="Picture 8">
              <a:extLst>
                <a:ext uri="{FF2B5EF4-FFF2-40B4-BE49-F238E27FC236}">
                  <a16:creationId xmlns:a16="http://schemas.microsoft.com/office/drawing/2014/main" id="{267CF758-E069-4850-B786-FD35B29E0CA0}"/>
                </a:ext>
              </a:extLst>
            </p:cNvPr>
            <p:cNvPicPr>
              <a:picLocks noChangeAspect="1" noChangeArrowheads="1"/>
            </p:cNvPicPr>
            <p:nvPr/>
          </p:nvPicPr>
          <p:blipFill>
            <a:blip r:embed="rId4" cstate="print"/>
            <a:srcRect/>
            <a:stretch>
              <a:fillRect/>
            </a:stretch>
          </p:blipFill>
          <p:spPr bwMode="auto">
            <a:xfrm>
              <a:off x="4799698" y="1658236"/>
              <a:ext cx="2081005" cy="3778555"/>
            </a:xfrm>
            <a:prstGeom prst="rect">
              <a:avLst/>
            </a:prstGeom>
            <a:noFill/>
            <a:ln w="9525">
              <a:noFill/>
              <a:miter lim="800000"/>
              <a:headEnd/>
              <a:tailEnd/>
            </a:ln>
          </p:spPr>
        </p:pic>
        <p:grpSp>
          <p:nvGrpSpPr>
            <p:cNvPr id="2" name="Group 1">
              <a:extLst>
                <a:ext uri="{FF2B5EF4-FFF2-40B4-BE49-F238E27FC236}">
                  <a16:creationId xmlns:a16="http://schemas.microsoft.com/office/drawing/2014/main" id="{BDE77AE6-0746-4478-86D5-CFBFE304686A}"/>
                </a:ext>
              </a:extLst>
            </p:cNvPr>
            <p:cNvGrpSpPr/>
            <p:nvPr/>
          </p:nvGrpSpPr>
          <p:grpSpPr>
            <a:xfrm>
              <a:off x="2088454" y="2015036"/>
              <a:ext cx="3904632" cy="4167449"/>
              <a:chOff x="2088454" y="2015036"/>
              <a:chExt cx="3904632" cy="4167449"/>
            </a:xfrm>
          </p:grpSpPr>
          <p:sp>
            <p:nvSpPr>
              <p:cNvPr id="10" name="Rectangle 9">
                <a:extLst>
                  <a:ext uri="{FF2B5EF4-FFF2-40B4-BE49-F238E27FC236}">
                    <a16:creationId xmlns:a16="http://schemas.microsoft.com/office/drawing/2014/main" id="{0B9B69D5-4855-42C5-9F5B-6ACB10885F9E}"/>
                  </a:ext>
                </a:extLst>
              </p:cNvPr>
              <p:cNvSpPr/>
              <p:nvPr/>
            </p:nvSpPr>
            <p:spPr>
              <a:xfrm>
                <a:off x="2816265" y="2598830"/>
                <a:ext cx="2123826" cy="477054"/>
              </a:xfrm>
              <a:prstGeom prst="rect">
                <a:avLst/>
              </a:prstGeom>
            </p:spPr>
            <p:txBody>
              <a:bodyPr wrap="square">
                <a:spAutoFit/>
              </a:bodyPr>
              <a:lstStyle/>
              <a:p>
                <a:pPr marL="514350" indent="-514350"/>
                <a:r>
                  <a:rPr lang="en-US" sz="2500" b="1">
                    <a:solidFill>
                      <a:schemeClr val="tx1"/>
                    </a:solidFill>
                    <a:latin typeface="Times New Roman" pitchFamily="18" charset="0"/>
                    <a:cs typeface="Times New Roman" pitchFamily="18" charset="0"/>
                  </a:rPr>
                  <a:t>Núm xoay</a:t>
                </a:r>
                <a:endParaRPr lang="en-US" sz="2500" b="1" dirty="0">
                  <a:solidFill>
                    <a:schemeClr val="tx1"/>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AC98EA1D-3AC8-4E63-81FD-61CC38ECF0A6}"/>
                  </a:ext>
                </a:extLst>
              </p:cNvPr>
              <p:cNvSpPr/>
              <p:nvPr/>
            </p:nvSpPr>
            <p:spPr>
              <a:xfrm>
                <a:off x="3320828" y="5049708"/>
                <a:ext cx="1619263" cy="861774"/>
              </a:xfrm>
              <a:prstGeom prst="rect">
                <a:avLst/>
              </a:prstGeom>
              <a:solidFill>
                <a:schemeClr val="bg1">
                  <a:alpha val="88000"/>
                </a:schemeClr>
              </a:solidFill>
            </p:spPr>
            <p:txBody>
              <a:bodyPr wrap="square">
                <a:spAutoFit/>
              </a:bodyPr>
              <a:lstStyle/>
              <a:p>
                <a:pPr marL="514350" indent="-514350" algn="ctr"/>
                <a:r>
                  <a:rPr lang="en-US" sz="2500" b="1">
                    <a:solidFill>
                      <a:schemeClr val="tx1"/>
                    </a:solidFill>
                    <a:latin typeface="Times New Roman" pitchFamily="18" charset="0"/>
                    <a:cs typeface="Times New Roman" pitchFamily="18" charset="0"/>
                  </a:rPr>
                  <a:t>Cuộn dây</a:t>
                </a:r>
              </a:p>
              <a:p>
                <a:pPr marL="514350" indent="-514350" algn="ctr"/>
                <a:r>
                  <a:rPr lang="en-US" sz="2500" b="1">
                    <a:solidFill>
                      <a:schemeClr val="tx1"/>
                    </a:solidFill>
                    <a:latin typeface="Times New Roman" pitchFamily="18" charset="0"/>
                    <a:cs typeface="Times New Roman" pitchFamily="18" charset="0"/>
                  </a:rPr>
                  <a:t>cảm ứng</a:t>
                </a:r>
                <a:endParaRPr lang="en-US" sz="2500" b="1" dirty="0">
                  <a:solidFill>
                    <a:schemeClr val="tx1"/>
                  </a:solidFill>
                  <a:latin typeface="Times New Roman" pitchFamily="18" charset="0"/>
                  <a:cs typeface="Times New Roman" pitchFamily="18" charset="0"/>
                </a:endParaRPr>
              </a:p>
            </p:txBody>
          </p:sp>
          <p:cxnSp>
            <p:nvCxnSpPr>
              <p:cNvPr id="13" name="Straight Arrow Connector 12">
                <a:extLst>
                  <a:ext uri="{FF2B5EF4-FFF2-40B4-BE49-F238E27FC236}">
                    <a16:creationId xmlns:a16="http://schemas.microsoft.com/office/drawing/2014/main" id="{37C465B4-DB5A-4178-92F6-CE424BCBB106}"/>
                  </a:ext>
                </a:extLst>
              </p:cNvPr>
              <p:cNvCxnSpPr>
                <a:cxnSpLocks/>
              </p:cNvCxnSpPr>
              <p:nvPr/>
            </p:nvCxnSpPr>
            <p:spPr>
              <a:xfrm flipV="1">
                <a:off x="4093296" y="2015036"/>
                <a:ext cx="1345378" cy="5829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52665D9-B11A-4709-84C3-227A8D0AC744}"/>
                  </a:ext>
                </a:extLst>
              </p:cNvPr>
              <p:cNvCxnSpPr>
                <a:cxnSpLocks/>
              </p:cNvCxnSpPr>
              <p:nvPr/>
            </p:nvCxnSpPr>
            <p:spPr>
              <a:xfrm flipH="1">
                <a:off x="2088454" y="3194157"/>
                <a:ext cx="1129338" cy="8534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AF81266-5893-424D-9030-97C120A622F4}"/>
                  </a:ext>
                </a:extLst>
              </p:cNvPr>
              <p:cNvCxnSpPr>
                <a:cxnSpLocks/>
              </p:cNvCxnSpPr>
              <p:nvPr/>
            </p:nvCxnSpPr>
            <p:spPr>
              <a:xfrm flipV="1">
                <a:off x="4968484" y="4284098"/>
                <a:ext cx="678009" cy="10346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D9B06AB-4F2F-444B-A943-4FDE77C46C0B}"/>
                  </a:ext>
                </a:extLst>
              </p:cNvPr>
              <p:cNvCxnSpPr>
                <a:cxnSpLocks/>
              </p:cNvCxnSpPr>
              <p:nvPr/>
            </p:nvCxnSpPr>
            <p:spPr>
              <a:xfrm flipH="1">
                <a:off x="2801512" y="5640479"/>
                <a:ext cx="719245" cy="5420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5CE0EB7-53D7-4042-B4C0-584D004496A3}"/>
                  </a:ext>
                </a:extLst>
              </p:cNvPr>
              <p:cNvSpPr/>
              <p:nvPr/>
            </p:nvSpPr>
            <p:spPr>
              <a:xfrm>
                <a:off x="3097672" y="3946001"/>
                <a:ext cx="1886196" cy="477054"/>
              </a:xfrm>
              <a:prstGeom prst="rect">
                <a:avLst/>
              </a:prstGeom>
              <a:solidFill>
                <a:schemeClr val="bg1">
                  <a:alpha val="88000"/>
                </a:schemeClr>
              </a:solidFill>
            </p:spPr>
            <p:txBody>
              <a:bodyPr wrap="square">
                <a:spAutoFit/>
              </a:bodyPr>
              <a:lstStyle/>
              <a:p>
                <a:pPr marL="514350" indent="-514350" algn="ctr"/>
                <a:r>
                  <a:rPr lang="en-US" sz="2500" b="1" dirty="0">
                    <a:solidFill>
                      <a:schemeClr val="tx1"/>
                    </a:solidFill>
                    <a:latin typeface="Times New Roman" pitchFamily="18" charset="0"/>
                    <a:cs typeface="Times New Roman" pitchFamily="18" charset="0"/>
                  </a:rPr>
                  <a:t>Nam châm </a:t>
                </a:r>
              </a:p>
            </p:txBody>
          </p:sp>
          <p:cxnSp>
            <p:nvCxnSpPr>
              <p:cNvPr id="23" name="Straight Arrow Connector 22">
                <a:extLst>
                  <a:ext uri="{FF2B5EF4-FFF2-40B4-BE49-F238E27FC236}">
                    <a16:creationId xmlns:a16="http://schemas.microsoft.com/office/drawing/2014/main" id="{2A73F5F7-E910-40E0-A1FC-3CF26F1FD6BB}"/>
                  </a:ext>
                </a:extLst>
              </p:cNvPr>
              <p:cNvCxnSpPr>
                <a:cxnSpLocks/>
              </p:cNvCxnSpPr>
              <p:nvPr/>
            </p:nvCxnSpPr>
            <p:spPr>
              <a:xfrm flipV="1">
                <a:off x="4799698" y="3827728"/>
                <a:ext cx="1193388" cy="2149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894B18C-BC6C-46B7-9CCB-BD5B9AB5A023}"/>
                  </a:ext>
                </a:extLst>
              </p:cNvPr>
              <p:cNvCxnSpPr>
                <a:cxnSpLocks/>
              </p:cNvCxnSpPr>
              <p:nvPr/>
            </p:nvCxnSpPr>
            <p:spPr>
              <a:xfrm flipH="1">
                <a:off x="2553021" y="4391394"/>
                <a:ext cx="739414" cy="14850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 name="Rectangle 19">
            <a:extLst>
              <a:ext uri="{FF2B5EF4-FFF2-40B4-BE49-F238E27FC236}">
                <a16:creationId xmlns:a16="http://schemas.microsoft.com/office/drawing/2014/main" id="{0901D036-2E61-4D9B-AD05-6736E0721C84}"/>
              </a:ext>
            </a:extLst>
          </p:cNvPr>
          <p:cNvSpPr/>
          <p:nvPr/>
        </p:nvSpPr>
        <p:spPr>
          <a:xfrm>
            <a:off x="7170262" y="2380963"/>
            <a:ext cx="4937433" cy="2400657"/>
          </a:xfrm>
          <a:prstGeom prst="rect">
            <a:avLst/>
          </a:prstGeom>
          <a:solidFill>
            <a:schemeClr val="bg1">
              <a:lumMod val="95000"/>
              <a:alpha val="69000"/>
            </a:schemeClr>
          </a:solidFill>
        </p:spPr>
        <p:txBody>
          <a:bodyPr wrap="square">
            <a:spAutoFit/>
          </a:bodyPr>
          <a:lstStyle/>
          <a:p>
            <a:pPr lvl="0" algn="ctr"/>
            <a:r>
              <a:rPr lang="en-US" sz="2500" i="1">
                <a:solidFill>
                  <a:schemeClr val="tx1"/>
                </a:solidFill>
                <a:latin typeface="+mj-lt"/>
                <a:cs typeface="Times New Roman" pitchFamily="18" charset="0"/>
              </a:rPr>
              <a:t>Dựa vào hiện t</a:t>
            </a:r>
            <a:r>
              <a:rPr lang="vi-VN" sz="2500" i="1">
                <a:solidFill>
                  <a:schemeClr val="tx1"/>
                </a:solidFill>
                <a:latin typeface="+mj-lt"/>
                <a:cs typeface="Times New Roman" pitchFamily="18" charset="0"/>
              </a:rPr>
              <a:t>ư</a:t>
            </a:r>
            <a:r>
              <a:rPr lang="en-US" sz="2500" i="1">
                <a:solidFill>
                  <a:schemeClr val="tx1"/>
                </a:solidFill>
                <a:latin typeface="+mj-lt"/>
                <a:cs typeface="Times New Roman" pitchFamily="18" charset="0"/>
              </a:rPr>
              <a:t>ợng cảm ứng điện từ. Khi đạp, bánh xe quay làm quay nam châm sinh ra từ trường biến thiên. Trong cuộn dây sẽ có dòng cảm ứng làm sáng bóng đèn</a:t>
            </a:r>
            <a:endParaRPr lang="en-US" sz="2500" i="1" dirty="0">
              <a:solidFill>
                <a:schemeClr val="tx1"/>
              </a:solidFill>
              <a:latin typeface="+mj-lt"/>
              <a:cs typeface="Times New Roman" pitchFamily="18" charset="0"/>
            </a:endParaRPr>
          </a:p>
        </p:txBody>
      </p:sp>
      <p:grpSp>
        <p:nvGrpSpPr>
          <p:cNvPr id="26" name="Group 56">
            <a:extLst>
              <a:ext uri="{FF2B5EF4-FFF2-40B4-BE49-F238E27FC236}">
                <a16:creationId xmlns:a16="http://schemas.microsoft.com/office/drawing/2014/main" id="{F5352095-B687-4DEC-95F4-125EFD4ACCC6}"/>
              </a:ext>
            </a:extLst>
          </p:cNvPr>
          <p:cNvGrpSpPr/>
          <p:nvPr/>
        </p:nvGrpSpPr>
        <p:grpSpPr>
          <a:xfrm>
            <a:off x="3292435" y="98597"/>
            <a:ext cx="4856346" cy="581082"/>
            <a:chOff x="2193" y="0"/>
            <a:chExt cx="2245706" cy="1239104"/>
          </a:xfrm>
          <a:solidFill>
            <a:srgbClr val="002060"/>
          </a:solidFill>
          <a:scene3d>
            <a:camera prst="orthographicFront"/>
            <a:lightRig rig="threePt" dir="t">
              <a:rot lat="0" lon="0" rev="7500000"/>
            </a:lightRig>
          </a:scene3d>
        </p:grpSpPr>
        <p:sp>
          <p:nvSpPr>
            <p:cNvPr id="27" name="Rounded Rectangle 57">
              <a:extLst>
                <a:ext uri="{FF2B5EF4-FFF2-40B4-BE49-F238E27FC236}">
                  <a16:creationId xmlns:a16="http://schemas.microsoft.com/office/drawing/2014/main" id="{26562041-4127-4686-B111-A03FFD0DCBE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8" name="Rounded Rectangle 4">
              <a:extLst>
                <a:ext uri="{FF2B5EF4-FFF2-40B4-BE49-F238E27FC236}">
                  <a16:creationId xmlns:a16="http://schemas.microsoft.com/office/drawing/2014/main" id="{BA281EBA-5E0F-4C44-A959-06E94A008212}"/>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Vận dụng</a:t>
              </a:r>
            </a:p>
          </p:txBody>
        </p:sp>
      </p:grpSp>
      <p:sp>
        <p:nvSpPr>
          <p:cNvPr id="30" name="Text Box 29">
            <a:extLst>
              <a:ext uri="{FF2B5EF4-FFF2-40B4-BE49-F238E27FC236}">
                <a16:creationId xmlns:a16="http://schemas.microsoft.com/office/drawing/2014/main" id="{36FC4248-F6D9-4440-A650-6D7164C7016A}"/>
              </a:ext>
            </a:extLst>
          </p:cNvPr>
          <p:cNvSpPr txBox="1">
            <a:spLocks noChangeArrowheads="1"/>
          </p:cNvSpPr>
          <p:nvPr/>
        </p:nvSpPr>
        <p:spPr bwMode="auto">
          <a:xfrm>
            <a:off x="6753328" y="1417490"/>
            <a:ext cx="546663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algn="ctr"/>
            <a:r>
              <a:rPr lang="en-US" sz="2600" i="1">
                <a:solidFill>
                  <a:schemeClr val="tx1"/>
                </a:solidFill>
                <a:latin typeface="+mj-lt"/>
                <a:cs typeface="Times New Roman" pitchFamily="18" charset="0"/>
              </a:rPr>
              <a:t>Dynamo xe đạp là một máy phát điện xoay chiều 1 pha đơn giản</a:t>
            </a:r>
            <a:endParaRPr lang="en-US" sz="2600" i="1" dirty="0">
              <a:solidFill>
                <a:schemeClr val="tx1"/>
              </a:solidFill>
              <a:latin typeface="+mj-lt"/>
              <a:cs typeface="Times New Roman" pitchFamily="18" charset="0"/>
            </a:endParaRPr>
          </a:p>
        </p:txBody>
      </p:sp>
      <p:sp>
        <p:nvSpPr>
          <p:cNvPr id="32" name="Text Box 29">
            <a:extLst>
              <a:ext uri="{FF2B5EF4-FFF2-40B4-BE49-F238E27FC236}">
                <a16:creationId xmlns:a16="http://schemas.microsoft.com/office/drawing/2014/main" id="{2D3E0AD9-DC7A-4103-81D7-B6A252CB9D04}"/>
              </a:ext>
            </a:extLst>
          </p:cNvPr>
          <p:cNvSpPr txBox="1">
            <a:spLocks noChangeArrowheads="1"/>
          </p:cNvSpPr>
          <p:nvPr/>
        </p:nvSpPr>
        <p:spPr bwMode="auto">
          <a:xfrm>
            <a:off x="220035" y="768409"/>
            <a:ext cx="105893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algn="ctr"/>
            <a:r>
              <a:rPr lang="en-US" sz="2800" i="1">
                <a:solidFill>
                  <a:srgbClr val="0070C0"/>
                </a:solidFill>
                <a:latin typeface="+mj-lt"/>
                <a:cs typeface="Times New Roman" pitchFamily="18" charset="0"/>
              </a:rPr>
              <a:t>Dynamo xe đạp hoạt động nh</a:t>
            </a:r>
            <a:r>
              <a:rPr lang="vi-VN" sz="2800" i="1">
                <a:solidFill>
                  <a:srgbClr val="0070C0"/>
                </a:solidFill>
                <a:latin typeface="+mj-lt"/>
                <a:cs typeface="Times New Roman" pitchFamily="18" charset="0"/>
              </a:rPr>
              <a:t>ư</a:t>
            </a:r>
            <a:r>
              <a:rPr lang="en-US" sz="2800" i="1">
                <a:solidFill>
                  <a:srgbClr val="0070C0"/>
                </a:solidFill>
                <a:latin typeface="+mj-lt"/>
                <a:cs typeface="Times New Roman" pitchFamily="18" charset="0"/>
              </a:rPr>
              <a:t> thế nào?</a:t>
            </a:r>
            <a:endParaRPr lang="en-US" sz="2800" i="1" dirty="0">
              <a:solidFill>
                <a:srgbClr val="0070C0"/>
              </a:solidFill>
              <a:latin typeface="+mj-lt"/>
              <a:cs typeface="Times New Roman" pitchFamily="18" charset="0"/>
            </a:endParaRPr>
          </a:p>
        </p:txBody>
      </p:sp>
      <p:pic>
        <p:nvPicPr>
          <p:cNvPr id="33" name="Picture 14" descr="http://tmjpainandtreatment.com/wp-content/uploads/2014/09/little-man-with-red-question-mark.jpg">
            <a:hlinkClick r:id="rId5"/>
            <a:extLst>
              <a:ext uri="{FF2B5EF4-FFF2-40B4-BE49-F238E27FC236}">
                <a16:creationId xmlns:a16="http://schemas.microsoft.com/office/drawing/2014/main" id="{CFCBB0EB-B534-4861-A932-E0B8A78B94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465" y="126963"/>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89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id="{674A9F15-3273-4E42-9766-7AC162FCEACB}"/>
              </a:ext>
            </a:extLst>
          </p:cNvPr>
          <p:cNvSpPr txBox="1">
            <a:spLocks noChangeArrowheads="1"/>
          </p:cNvSpPr>
          <p:nvPr/>
        </p:nvSpPr>
        <p:spPr bwMode="auto">
          <a:xfrm>
            <a:off x="801306" y="155730"/>
            <a:ext cx="105893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algn="ctr"/>
            <a:r>
              <a:rPr lang="en-US" sz="2800" i="1">
                <a:solidFill>
                  <a:schemeClr val="tx1"/>
                </a:solidFill>
                <a:latin typeface="+mj-lt"/>
                <a:cs typeface="Times New Roman" pitchFamily="18" charset="0"/>
              </a:rPr>
              <a:t>Một số máy phát điện xoay chiều một pha</a:t>
            </a:r>
            <a:endParaRPr lang="en-US" sz="2800" i="1" dirty="0">
              <a:solidFill>
                <a:schemeClr val="tx1"/>
              </a:solidFill>
              <a:latin typeface="+mj-lt"/>
              <a:cs typeface="Times New Roman" pitchFamily="18" charset="0"/>
            </a:endParaRPr>
          </a:p>
        </p:txBody>
      </p:sp>
      <p:pic>
        <p:nvPicPr>
          <p:cNvPr id="7" name="Picture 6" descr="A close-up of a parachute&#10;&#10;Description automatically generated with low confidence">
            <a:extLst>
              <a:ext uri="{FF2B5EF4-FFF2-40B4-BE49-F238E27FC236}">
                <a16:creationId xmlns:a16="http://schemas.microsoft.com/office/drawing/2014/main" id="{3291FC02-C6A2-40BB-A7D6-F2B801A21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581" y="892101"/>
            <a:ext cx="4442180" cy="2498727"/>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8B25E312-4867-47FA-A87E-2C0E6D312C09}"/>
              </a:ext>
            </a:extLst>
          </p:cNvPr>
          <p:cNvPicPr>
            <a:picLocks noChangeAspect="1"/>
          </p:cNvPicPr>
          <p:nvPr/>
        </p:nvPicPr>
        <p:blipFill rotWithShape="1">
          <a:blip r:embed="rId4">
            <a:extLst>
              <a:ext uri="{28A0092B-C50C-407E-A947-70E740481C1C}">
                <a14:useLocalDpi xmlns:a14="http://schemas.microsoft.com/office/drawing/2010/main" val="0"/>
              </a:ext>
            </a:extLst>
          </a:blip>
          <a:srcRect l="2769" t="7097" r="-1109" b="5546"/>
          <a:stretch/>
        </p:blipFill>
        <p:spPr>
          <a:xfrm>
            <a:off x="7248150" y="696115"/>
            <a:ext cx="3285762" cy="2918780"/>
          </a:xfrm>
          <a:prstGeom prst="rect">
            <a:avLst/>
          </a:prstGeom>
        </p:spPr>
      </p:pic>
      <p:sp>
        <p:nvSpPr>
          <p:cNvPr id="20" name="Text Box 29">
            <a:extLst>
              <a:ext uri="{FF2B5EF4-FFF2-40B4-BE49-F238E27FC236}">
                <a16:creationId xmlns:a16="http://schemas.microsoft.com/office/drawing/2014/main" id="{5B554AAF-1E68-410B-A462-E01B442D7E52}"/>
              </a:ext>
            </a:extLst>
          </p:cNvPr>
          <p:cNvSpPr txBox="1">
            <a:spLocks noChangeArrowheads="1"/>
          </p:cNvSpPr>
          <p:nvPr/>
        </p:nvSpPr>
        <p:spPr bwMode="auto">
          <a:xfrm>
            <a:off x="3567671" y="3348879"/>
            <a:ext cx="1058938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algn="ctr"/>
            <a:r>
              <a:rPr lang="en-US" sz="2500" i="1">
                <a:solidFill>
                  <a:schemeClr val="tx1"/>
                </a:solidFill>
                <a:latin typeface="+mj-lt"/>
                <a:cs typeface="Times New Roman" pitchFamily="18" charset="0"/>
              </a:rPr>
              <a:t>Máy phát điện dự phòng</a:t>
            </a:r>
            <a:endParaRPr lang="en-US" sz="2500" i="1" dirty="0">
              <a:solidFill>
                <a:schemeClr val="tx1"/>
              </a:solidFill>
              <a:latin typeface="+mj-lt"/>
              <a:cs typeface="Times New Roman" pitchFamily="18" charset="0"/>
            </a:endParaRPr>
          </a:p>
        </p:txBody>
      </p:sp>
      <p:grpSp>
        <p:nvGrpSpPr>
          <p:cNvPr id="2" name="Group 1">
            <a:extLst>
              <a:ext uri="{FF2B5EF4-FFF2-40B4-BE49-F238E27FC236}">
                <a16:creationId xmlns:a16="http://schemas.microsoft.com/office/drawing/2014/main" id="{9E5B3FA6-4A35-4BC6-85F8-DB6C323CB61F}"/>
              </a:ext>
            </a:extLst>
          </p:cNvPr>
          <p:cNvGrpSpPr/>
          <p:nvPr/>
        </p:nvGrpSpPr>
        <p:grpSpPr>
          <a:xfrm>
            <a:off x="740698" y="3902043"/>
            <a:ext cx="10649993" cy="2836942"/>
            <a:chOff x="13200" y="3963356"/>
            <a:chExt cx="10649993" cy="2836942"/>
          </a:xfrm>
        </p:grpSpPr>
        <p:pic>
          <p:nvPicPr>
            <p:cNvPr id="10" name="Picture 5" descr="PICT0433">
              <a:extLst>
                <a:ext uri="{FF2B5EF4-FFF2-40B4-BE49-F238E27FC236}">
                  <a16:creationId xmlns:a16="http://schemas.microsoft.com/office/drawing/2014/main" id="{E88A213A-83E8-49CD-9D07-0D75320984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420" y="4029756"/>
              <a:ext cx="2824902" cy="2284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7" descr="PICT0432">
              <a:extLst>
                <a:ext uri="{FF2B5EF4-FFF2-40B4-BE49-F238E27FC236}">
                  <a16:creationId xmlns:a16="http://schemas.microsoft.com/office/drawing/2014/main" id="{4AF343D1-C145-4D4C-82A5-F2BC8F86BE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037" y="4004040"/>
              <a:ext cx="2824902" cy="22407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descr="Diagram&#10;&#10;Description automatically generated">
              <a:extLst>
                <a:ext uri="{FF2B5EF4-FFF2-40B4-BE49-F238E27FC236}">
                  <a16:creationId xmlns:a16="http://schemas.microsoft.com/office/drawing/2014/main" id="{7405BA77-55F5-4413-ACD7-FDEAB48AE604}"/>
                </a:ext>
              </a:extLst>
            </p:cNvPr>
            <p:cNvPicPr>
              <a:picLocks noChangeAspect="1"/>
            </p:cNvPicPr>
            <p:nvPr/>
          </p:nvPicPr>
          <p:blipFill rotWithShape="1">
            <a:blip r:embed="rId7">
              <a:extLst>
                <a:ext uri="{28A0092B-C50C-407E-A947-70E740481C1C}">
                  <a14:useLocalDpi xmlns:a14="http://schemas.microsoft.com/office/drawing/2010/main" val="0"/>
                </a:ext>
              </a:extLst>
            </a:blip>
            <a:srcRect l="14105" t="4561" r="7713"/>
            <a:stretch/>
          </p:blipFill>
          <p:spPr>
            <a:xfrm>
              <a:off x="1073420" y="3963356"/>
              <a:ext cx="3294351" cy="2452145"/>
            </a:xfrm>
            <a:prstGeom prst="rect">
              <a:avLst/>
            </a:prstGeom>
            <a:ln>
              <a:noFill/>
            </a:ln>
            <a:effectLst>
              <a:softEdge rad="112500"/>
            </a:effectLst>
          </p:spPr>
        </p:pic>
        <p:sp>
          <p:nvSpPr>
            <p:cNvPr id="21" name="Text Box 29">
              <a:extLst>
                <a:ext uri="{FF2B5EF4-FFF2-40B4-BE49-F238E27FC236}">
                  <a16:creationId xmlns:a16="http://schemas.microsoft.com/office/drawing/2014/main" id="{8332C093-EC08-4D67-A5E9-4A1E7943C46F}"/>
                </a:ext>
              </a:extLst>
            </p:cNvPr>
            <p:cNvSpPr txBox="1">
              <a:spLocks noChangeArrowheads="1"/>
            </p:cNvSpPr>
            <p:nvPr/>
          </p:nvSpPr>
          <p:spPr bwMode="auto">
            <a:xfrm>
              <a:off x="13200" y="6323244"/>
              <a:ext cx="468541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algn="ctr"/>
              <a:r>
                <a:rPr lang="en-US" sz="2500" i="1">
                  <a:solidFill>
                    <a:schemeClr val="tx1"/>
                  </a:solidFill>
                  <a:latin typeface="+mj-lt"/>
                  <a:cs typeface="Times New Roman" pitchFamily="18" charset="0"/>
                </a:rPr>
                <a:t>Máy phát điện trong ô tô </a:t>
              </a:r>
              <a:endParaRPr lang="en-US" sz="2500" i="1" dirty="0">
                <a:solidFill>
                  <a:schemeClr val="tx1"/>
                </a:solidFill>
                <a:latin typeface="+mj-lt"/>
                <a:cs typeface="Times New Roman" pitchFamily="18" charset="0"/>
              </a:endParaRPr>
            </a:p>
          </p:txBody>
        </p:sp>
        <p:sp>
          <p:nvSpPr>
            <p:cNvPr id="22" name="Text Box 29">
              <a:extLst>
                <a:ext uri="{FF2B5EF4-FFF2-40B4-BE49-F238E27FC236}">
                  <a16:creationId xmlns:a16="http://schemas.microsoft.com/office/drawing/2014/main" id="{4C84F845-610E-45FA-BF4E-4C31F12E6E26}"/>
                </a:ext>
              </a:extLst>
            </p:cNvPr>
            <p:cNvSpPr txBox="1">
              <a:spLocks noChangeArrowheads="1"/>
            </p:cNvSpPr>
            <p:nvPr/>
          </p:nvSpPr>
          <p:spPr bwMode="auto">
            <a:xfrm>
              <a:off x="3150598" y="6276320"/>
              <a:ext cx="468541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algn="ctr"/>
              <a:r>
                <a:rPr lang="en-US" sz="2500" i="1">
                  <a:solidFill>
                    <a:schemeClr val="tx1"/>
                  </a:solidFill>
                  <a:latin typeface="+mj-lt"/>
                  <a:cs typeface="Times New Roman" pitchFamily="18" charset="0"/>
                </a:rPr>
                <a:t>Stator</a:t>
              </a:r>
              <a:endParaRPr lang="en-US" sz="2500" i="1" dirty="0">
                <a:solidFill>
                  <a:schemeClr val="tx1"/>
                </a:solidFill>
                <a:latin typeface="+mj-lt"/>
                <a:cs typeface="Times New Roman" pitchFamily="18" charset="0"/>
              </a:endParaRPr>
            </a:p>
          </p:txBody>
        </p:sp>
        <p:sp>
          <p:nvSpPr>
            <p:cNvPr id="23" name="Text Box 29">
              <a:extLst>
                <a:ext uri="{FF2B5EF4-FFF2-40B4-BE49-F238E27FC236}">
                  <a16:creationId xmlns:a16="http://schemas.microsoft.com/office/drawing/2014/main" id="{D17CED82-77E0-4B5D-9A2B-9229C551D0EF}"/>
                </a:ext>
              </a:extLst>
            </p:cNvPr>
            <p:cNvSpPr txBox="1">
              <a:spLocks noChangeArrowheads="1"/>
            </p:cNvSpPr>
            <p:nvPr/>
          </p:nvSpPr>
          <p:spPr bwMode="auto">
            <a:xfrm>
              <a:off x="5977783" y="6266747"/>
              <a:ext cx="468541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algn="ctr"/>
              <a:r>
                <a:rPr lang="en-US" sz="2500" i="1">
                  <a:solidFill>
                    <a:schemeClr val="tx1"/>
                  </a:solidFill>
                  <a:latin typeface="+mj-lt"/>
                  <a:cs typeface="Times New Roman" pitchFamily="18" charset="0"/>
                </a:rPr>
                <a:t>Rotor</a:t>
              </a:r>
              <a:endParaRPr lang="en-US" sz="2500" i="1" dirty="0">
                <a:solidFill>
                  <a:schemeClr val="tx1"/>
                </a:solidFill>
                <a:latin typeface="+mj-lt"/>
                <a:cs typeface="Times New Roman" pitchFamily="18" charset="0"/>
              </a:endParaRPr>
            </a:p>
          </p:txBody>
        </p:sp>
      </p:grpSp>
      <p:sp>
        <p:nvSpPr>
          <p:cNvPr id="12" name="Text Box 29">
            <a:extLst>
              <a:ext uri="{FF2B5EF4-FFF2-40B4-BE49-F238E27FC236}">
                <a16:creationId xmlns:a16="http://schemas.microsoft.com/office/drawing/2014/main" id="{63954F5F-F096-4EF5-B793-CAAFE41E57A0}"/>
              </a:ext>
            </a:extLst>
          </p:cNvPr>
          <p:cNvSpPr txBox="1">
            <a:spLocks noChangeArrowheads="1"/>
          </p:cNvSpPr>
          <p:nvPr/>
        </p:nvSpPr>
        <p:spPr bwMode="auto">
          <a:xfrm>
            <a:off x="-1696863" y="3394716"/>
            <a:ext cx="1058938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algn="ctr"/>
            <a:r>
              <a:rPr lang="en-US" sz="2500" i="1">
                <a:solidFill>
                  <a:schemeClr val="tx1"/>
                </a:solidFill>
                <a:latin typeface="+mj-lt"/>
                <a:cs typeface="Times New Roman" pitchFamily="18" charset="0"/>
              </a:rPr>
              <a:t>Dynamo xe đạp</a:t>
            </a:r>
            <a:endParaRPr lang="en-US" sz="2500" i="1" dirty="0">
              <a:solidFill>
                <a:schemeClr val="tx1"/>
              </a:solidFill>
              <a:latin typeface="+mj-lt"/>
              <a:cs typeface="Times New Roman" pitchFamily="18" charset="0"/>
            </a:endParaRPr>
          </a:p>
        </p:txBody>
      </p:sp>
    </p:spTree>
    <p:extLst>
      <p:ext uri="{BB962C8B-B14F-4D97-AF65-F5344CB8AC3E}">
        <p14:creationId xmlns:p14="http://schemas.microsoft.com/office/powerpoint/2010/main" val="101036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0" name="Rectangle 122"/>
          <p:cNvSpPr>
            <a:spLocks noChangeArrowheads="1"/>
          </p:cNvSpPr>
          <p:nvPr/>
        </p:nvSpPr>
        <p:spPr bwMode="auto">
          <a:xfrm>
            <a:off x="1026540" y="2044968"/>
            <a:ext cx="8755062"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lnSpc>
                <a:spcPct val="90000"/>
              </a:lnSpc>
              <a:spcBef>
                <a:spcPct val="20000"/>
              </a:spcBef>
            </a:pPr>
            <a:r>
              <a:rPr lang="en-US" sz="3000">
                <a:solidFill>
                  <a:schemeClr val="accent2"/>
                </a:solidFill>
                <a:latin typeface="+mj-lt"/>
                <a:sym typeface="Symbol" pitchFamily="18" charset="2"/>
              </a:rPr>
              <a:t> Tần số của dòng điện xoay chiều:</a:t>
            </a:r>
          </a:p>
          <a:p>
            <a:pPr algn="ctr">
              <a:lnSpc>
                <a:spcPct val="90000"/>
              </a:lnSpc>
              <a:spcBef>
                <a:spcPct val="20000"/>
              </a:spcBef>
            </a:pPr>
            <a:r>
              <a:rPr lang="en-US" sz="3000">
                <a:solidFill>
                  <a:schemeClr val="accent2"/>
                </a:solidFill>
                <a:latin typeface="+mj-lt"/>
              </a:rPr>
              <a:t>f = np/60 = 5.600/60 = 50 Hz</a:t>
            </a:r>
          </a:p>
        </p:txBody>
      </p:sp>
      <p:sp>
        <p:nvSpPr>
          <p:cNvPr id="10" name="Rectangle 122"/>
          <p:cNvSpPr>
            <a:spLocks noChangeArrowheads="1"/>
          </p:cNvSpPr>
          <p:nvPr/>
        </p:nvSpPr>
        <p:spPr bwMode="auto">
          <a:xfrm>
            <a:off x="1107978" y="4446098"/>
            <a:ext cx="10057481"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lgn="just">
              <a:lnSpc>
                <a:spcPct val="90000"/>
              </a:lnSpc>
              <a:spcBef>
                <a:spcPct val="20000"/>
              </a:spcBef>
              <a:buFont typeface="Symbol" pitchFamily="18" charset="2"/>
              <a:buChar char="Þ"/>
              <a:defRPr/>
            </a:pPr>
            <a:r>
              <a:rPr lang="en-US" sz="3000">
                <a:solidFill>
                  <a:schemeClr val="accent2"/>
                </a:solidFill>
                <a:latin typeface="+mj-lt"/>
                <a:sym typeface="Symbol" pitchFamily="18" charset="2"/>
              </a:rPr>
              <a:t>Để giảm tốc độ quay của rôto.</a:t>
            </a:r>
          </a:p>
          <a:p>
            <a:pPr marL="457200" indent="-457200" algn="just">
              <a:lnSpc>
                <a:spcPct val="90000"/>
              </a:lnSpc>
              <a:spcBef>
                <a:spcPct val="20000"/>
              </a:spcBef>
              <a:buFont typeface="Symbol" pitchFamily="18" charset="2"/>
              <a:buChar char="Þ"/>
              <a:defRPr/>
            </a:pPr>
            <a:r>
              <a:rPr lang="en-US" sz="3000">
                <a:solidFill>
                  <a:schemeClr val="accent2"/>
                </a:solidFill>
                <a:latin typeface="+mj-lt"/>
              </a:rPr>
              <a:t>Để tăng suất điện động cảm ứng (hiệu điện thế hai đầu máy phát).  E</a:t>
            </a:r>
            <a:r>
              <a:rPr lang="en-US" sz="3000" baseline="-25000">
                <a:solidFill>
                  <a:schemeClr val="accent2"/>
                </a:solidFill>
                <a:latin typeface="+mj-lt"/>
              </a:rPr>
              <a:t>0</a:t>
            </a:r>
            <a:r>
              <a:rPr lang="en-US" sz="3000">
                <a:solidFill>
                  <a:schemeClr val="accent2"/>
                </a:solidFill>
                <a:latin typeface="+mj-lt"/>
              </a:rPr>
              <a:t> = NBS</a:t>
            </a:r>
            <a:r>
              <a:rPr lang="en-US" sz="3000">
                <a:solidFill>
                  <a:schemeClr val="accent2"/>
                </a:solidFill>
                <a:latin typeface="+mj-lt"/>
                <a:sym typeface="Symbol"/>
              </a:rPr>
              <a:t></a:t>
            </a:r>
            <a:endParaRPr lang="en-US" sz="3000">
              <a:solidFill>
                <a:schemeClr val="accent2"/>
              </a:solidFill>
              <a:latin typeface="+mj-lt"/>
            </a:endParaRPr>
          </a:p>
        </p:txBody>
      </p:sp>
      <p:grpSp>
        <p:nvGrpSpPr>
          <p:cNvPr id="12" name="Group 11">
            <a:extLst>
              <a:ext uri="{FF2B5EF4-FFF2-40B4-BE49-F238E27FC236}">
                <a16:creationId xmlns:a16="http://schemas.microsoft.com/office/drawing/2014/main" id="{15C8ED49-E426-471B-B732-B8BCF0C3813C}"/>
              </a:ext>
            </a:extLst>
          </p:cNvPr>
          <p:cNvGrpSpPr/>
          <p:nvPr/>
        </p:nvGrpSpPr>
        <p:grpSpPr>
          <a:xfrm>
            <a:off x="-29497" y="76202"/>
            <a:ext cx="8603569" cy="566174"/>
            <a:chOff x="74035" y="2246119"/>
            <a:chExt cx="8550261" cy="790336"/>
          </a:xfrm>
        </p:grpSpPr>
        <p:grpSp>
          <p:nvGrpSpPr>
            <p:cNvPr id="13" name="Group 70">
              <a:extLst>
                <a:ext uri="{FF2B5EF4-FFF2-40B4-BE49-F238E27FC236}">
                  <a16:creationId xmlns:a16="http://schemas.microsoft.com/office/drawing/2014/main" id="{0842369B-5CD2-4238-9FF8-0461627C58DD}"/>
                </a:ext>
              </a:extLst>
            </p:cNvPr>
            <p:cNvGrpSpPr>
              <a:grpSpLocks/>
            </p:cNvGrpSpPr>
            <p:nvPr/>
          </p:nvGrpSpPr>
          <p:grpSpPr bwMode="auto">
            <a:xfrm>
              <a:off x="254806" y="2293270"/>
              <a:ext cx="7926181" cy="743185"/>
              <a:chOff x="548628" y="3428143"/>
              <a:chExt cx="4081613" cy="1431480"/>
            </a:xfrm>
          </p:grpSpPr>
          <p:pic>
            <p:nvPicPr>
              <p:cNvPr id="16" name="Picture 8" descr="empty-green-rectangle">
                <a:extLst>
                  <a:ext uri="{FF2B5EF4-FFF2-40B4-BE49-F238E27FC236}">
                    <a16:creationId xmlns:a16="http://schemas.microsoft.com/office/drawing/2014/main" id="{C05B283D-6279-481E-9478-40F1873D4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8628" y="3428143"/>
                <a:ext cx="4081613" cy="143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green-top-faded">
                <a:extLst>
                  <a:ext uri="{FF2B5EF4-FFF2-40B4-BE49-F238E27FC236}">
                    <a16:creationId xmlns:a16="http://schemas.microsoft.com/office/drawing/2014/main" id="{F9D7969A-C268-4265-911F-05B1CA21C1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id="{88FA1966-BFF1-45A2-B700-6215774BE23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endParaRPr>
            </a:p>
          </p:txBody>
        </p:sp>
        <p:sp>
          <p:nvSpPr>
            <p:cNvPr id="15" name="Rectangle 1026060">
              <a:extLst>
                <a:ext uri="{FF2B5EF4-FFF2-40B4-BE49-F238E27FC236}">
                  <a16:creationId xmlns:a16="http://schemas.microsoft.com/office/drawing/2014/main" id="{32871367-F2D1-4A1D-BBE2-87A75F5675C5}"/>
                </a:ext>
              </a:extLst>
            </p:cNvPr>
            <p:cNvSpPr>
              <a:spLocks noChangeArrowheads="1"/>
            </p:cNvSpPr>
            <p:nvPr/>
          </p:nvSpPr>
          <p:spPr bwMode="auto">
            <a:xfrm>
              <a:off x="1209204" y="2246119"/>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t>Máy phát điện xoay chiều một pha</a:t>
              </a:r>
              <a:endParaRPr lang="en-US" sz="2800" dirty="0"/>
            </a:p>
          </p:txBody>
        </p:sp>
      </p:grpSp>
      <p:pic>
        <p:nvPicPr>
          <p:cNvPr id="19" name="Picture 5" descr="empty-blue-rectangle">
            <a:extLst>
              <a:ext uri="{FF2B5EF4-FFF2-40B4-BE49-F238E27FC236}">
                <a16:creationId xmlns:a16="http://schemas.microsoft.com/office/drawing/2014/main" id="{A0EBC53C-3576-4BDE-A36F-4E8CD7C1F9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465" y="869270"/>
            <a:ext cx="11214260" cy="99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FD7C33A6-B6AB-4E41-A01C-1FE8219620E4}"/>
              </a:ext>
            </a:extLst>
          </p:cNvPr>
          <p:cNvSpPr/>
          <p:nvPr/>
        </p:nvSpPr>
        <p:spPr>
          <a:xfrm>
            <a:off x="1256970" y="889145"/>
            <a:ext cx="8909050" cy="9541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defRPr/>
            </a:pPr>
            <a:r>
              <a:rPr lang="en-US" sz="2800">
                <a:solidFill>
                  <a:schemeClr val="tx1"/>
                </a:solidFill>
                <a:latin typeface="+mj-lt"/>
              </a:rPr>
              <a:t>Một máy phát điện quay 600vòng/phút có 5 cặp cực, sẽ tạo ra dòng điện xoay chiều với f bằng bao nhiêu?</a:t>
            </a:r>
          </a:p>
        </p:txBody>
      </p:sp>
      <p:pic>
        <p:nvPicPr>
          <p:cNvPr id="22" name="Picture 5" descr="empty-blue-rectangle">
            <a:extLst>
              <a:ext uri="{FF2B5EF4-FFF2-40B4-BE49-F238E27FC236}">
                <a16:creationId xmlns:a16="http://schemas.microsoft.com/office/drawing/2014/main" id="{CC0CDC42-15D7-4B20-8CAB-25EC9F91B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43" y="3237635"/>
            <a:ext cx="11214260" cy="99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D1BBCBF8-3C38-4EFB-8B03-38E308A3CD67}"/>
              </a:ext>
            </a:extLst>
          </p:cNvPr>
          <p:cNvSpPr/>
          <p:nvPr/>
        </p:nvSpPr>
        <p:spPr>
          <a:xfrm>
            <a:off x="1309342" y="3282067"/>
            <a:ext cx="8909050" cy="95410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just">
              <a:defRPr/>
            </a:pPr>
            <a:r>
              <a:rPr lang="vi-VN" sz="2800">
                <a:solidFill>
                  <a:schemeClr val="tx1"/>
                </a:solidFill>
                <a:latin typeface="+mj-lt"/>
                <a:cs typeface="Times New Roman" pitchFamily="18" charset="0"/>
              </a:rPr>
              <a:t>Tại sao khi chế tạo máy phát điện xoay chiều một pha, cần phải mắc nhiều cặp cực NS xen kẽ nhau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10"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2_Soaring">
      <a:majorFont>
        <a:latin typeface="VNI-Helv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FFFF00"/>
            </a:solidFill>
            <a:effectLst>
              <a:outerShdw blurRad="38100" dist="38100" dir="2700000" algn="tl">
                <a:srgbClr val="000000">
                  <a:alpha val="43137"/>
                </a:srgbClr>
              </a:outerShdw>
            </a:effectLst>
            <a:latin typeface="VNI-Helve" pitchFamily="2"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FFFF00"/>
            </a:solidFill>
            <a:effectLst>
              <a:outerShdw blurRad="38100" dist="38100" dir="2700000" algn="tl">
                <a:srgbClr val="000000">
                  <a:alpha val="43137"/>
                </a:srgbClr>
              </a:outerShdw>
            </a:effectLst>
            <a:latin typeface="VNI-Helve" pitchFamily="2" charset="0"/>
            <a:cs typeface="Arial" pitchFamily="34"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7277</TotalTime>
  <Words>1247</Words>
  <PresentationFormat>Widescreen</PresentationFormat>
  <Paragraphs>158</Paragraphs>
  <Slides>20</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Cambria Math</vt:lpstr>
      <vt:lpstr>.VnTimeH</vt:lpstr>
      <vt:lpstr>Arial</vt:lpstr>
      <vt:lpstr>Times New Roman</vt:lpstr>
      <vt:lpstr>VNI-Helve</vt:lpstr>
      <vt:lpstr>Calibri</vt:lpstr>
      <vt:lpstr>Symbol</vt:lpstr>
      <vt:lpstr>Wingdings</vt:lpstr>
      <vt:lpstr>Default Design</vt:lpstr>
      <vt:lpstr>2_Soaring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2003-10-12T07:16:13Z</dcterms:created>
  <dcterms:modified xsi:type="dcterms:W3CDTF">2021-12-21T08:02:43Z</dcterms:modified>
</cp:coreProperties>
</file>