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1" r:id="rId2"/>
    <p:sldId id="256" r:id="rId3"/>
    <p:sldId id="493" r:id="rId4"/>
    <p:sldId id="494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418" r:id="rId14"/>
    <p:sldId id="509" r:id="rId15"/>
    <p:sldId id="505" r:id="rId16"/>
    <p:sldId id="510" r:id="rId17"/>
    <p:sldId id="481" r:id="rId18"/>
    <p:sldId id="508" r:id="rId19"/>
    <p:sldId id="507" r:id="rId20"/>
    <p:sldId id="488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F26649"/>
    <a:srgbClr val="EF4B66"/>
    <a:srgbClr val="B21313"/>
    <a:srgbClr val="FBCDCD"/>
    <a:srgbClr val="F7A5A5"/>
    <a:srgbClr val="F37D91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47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57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10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79755" y="1138630"/>
            <a:ext cx="682117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promising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65380" y="4634025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đầy hứa hẹn, triển vọng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1353" y="3118055"/>
            <a:ext cx="32512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/ˈprɒmɪsɪŋ/</a:t>
            </a:r>
          </a:p>
        </p:txBody>
      </p:sp>
      <p:sp>
        <p:nvSpPr>
          <p:cNvPr id="14" name="Rectangle 11"/>
          <p:cNvSpPr/>
          <p:nvPr/>
        </p:nvSpPr>
        <p:spPr>
          <a:xfrm>
            <a:off x="6189980" y="2656390"/>
            <a:ext cx="60001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smtClean="0"/>
              <a:t>signs </a:t>
            </a:r>
            <a:r>
              <a:rPr lang="en-US" sz="5400" dirty="0" err="1"/>
              <a:t>that it is going to be successful </a:t>
            </a:r>
            <a:r>
              <a:rPr lang="en-US" sz="5400" err="1"/>
              <a:t>or </a:t>
            </a:r>
            <a:r>
              <a:rPr lang="en-US" sz="5400" smtClean="0"/>
              <a:t>enjoyable</a:t>
            </a:r>
            <a:endParaRPr lang="en-US" sz="5400" dirty="0" err="1"/>
          </a:p>
        </p:txBody>
      </p:sp>
      <p:sp>
        <p:nvSpPr>
          <p:cNvPr id="13" name="TextBox 12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romising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780" y="322742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1905" y="1204816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trace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657" y="4827065"/>
            <a:ext cx="4734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dấu hiệu, dấu vết, vết tích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2248" y="3219241"/>
            <a:ext cx="1896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/treɪs/</a:t>
            </a:r>
          </a:p>
        </p:txBody>
      </p:sp>
      <p:sp>
        <p:nvSpPr>
          <p:cNvPr id="14" name="Rectangle 11"/>
          <p:cNvSpPr/>
          <p:nvPr/>
        </p:nvSpPr>
        <p:spPr>
          <a:xfrm>
            <a:off x="5104765" y="2878647"/>
            <a:ext cx="70872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smtClean="0"/>
              <a:t>a</a:t>
            </a:r>
            <a:r>
              <a:rPr lang="en-US" sz="5400" dirty="0" err="1"/>
              <a:t> sign that something has happened or existed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rac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9270" y="33299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98868"/>
              </p:ext>
            </p:extLst>
          </p:nvPr>
        </p:nvGraphicFramePr>
        <p:xfrm>
          <a:off x="820558" y="1433976"/>
          <a:ext cx="11258550" cy="49014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80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8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05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8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liquid (n)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/ˈ</a:t>
                      </a:r>
                      <a:r>
                        <a:rPr lang="en-US" sz="3000" b="0" smtClean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lɪkwɪd</a:t>
                      </a:r>
                      <a:r>
                        <a:rPr lang="en-US" sz="3000" b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 lỏng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8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temperature (n) </a:t>
                      </a:r>
                      <a:endParaRPr lang="en-US" sz="3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/ˈtemprətʃə/</a:t>
                      </a:r>
                      <a:endParaRPr lang="en-US" sz="30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nhiệt độ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6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3. atmosphere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/ˈætməsfɪə/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khí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3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4. gravity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/ˈɡrævəti/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 lực, lực hút trái </a:t>
                      </a:r>
                      <a:r>
                        <a:rPr lang="en-US" sz="30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3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5. habitable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/ˈhæbɪtəbl/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thể ở được, phù hợp để </a:t>
                      </a:r>
                      <a:r>
                        <a:rPr lang="en-US" sz="30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endParaRPr lang="en-US" sz="3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24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6. promising (adj) </a:t>
                      </a:r>
                      <a:endParaRPr lang="en-US" sz="3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/ˈprɒmɪsɪŋ/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 hứa hẹn, triển vọng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7. trace (n)</a:t>
                      </a:r>
                      <a:endParaRPr lang="en-US" sz="3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/treɪs/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 </a:t>
                      </a:r>
                      <a:r>
                        <a:rPr lang="en-US" sz="30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hiệu, dấu</a:t>
                      </a:r>
                      <a:r>
                        <a:rPr lang="en-US" sz="3000" b="0" baseline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vết, </a:t>
                      </a:r>
                      <a:r>
                        <a:rPr lang="en-US" sz="30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vết </a:t>
                      </a: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liqui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2267" y="1896545"/>
            <a:ext cx="609600" cy="609600"/>
          </a:xfrm>
          <a:prstGeom prst="rect">
            <a:avLst/>
          </a:prstGeom>
        </p:spPr>
      </p:pic>
      <p:pic>
        <p:nvPicPr>
          <p:cNvPr id="28" name="temperature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2267" y="2545321"/>
            <a:ext cx="609600" cy="609600"/>
          </a:xfrm>
          <a:prstGeom prst="rect">
            <a:avLst/>
          </a:prstGeom>
        </p:spPr>
      </p:pic>
      <p:pic>
        <p:nvPicPr>
          <p:cNvPr id="29" name="atmospher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96613" y="3194097"/>
            <a:ext cx="609600" cy="609600"/>
          </a:xfrm>
          <a:prstGeom prst="rect">
            <a:avLst/>
          </a:prstGeom>
        </p:spPr>
      </p:pic>
      <p:pic>
        <p:nvPicPr>
          <p:cNvPr id="30" name="gravity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3791" y="3803697"/>
            <a:ext cx="609600" cy="609600"/>
          </a:xfrm>
          <a:prstGeom prst="rect">
            <a:avLst/>
          </a:prstGeom>
        </p:spPr>
      </p:pic>
      <p:pic>
        <p:nvPicPr>
          <p:cNvPr id="31" name="habitable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2267" y="4452473"/>
            <a:ext cx="609600" cy="609600"/>
          </a:xfrm>
          <a:prstGeom prst="rect">
            <a:avLst/>
          </a:prstGeom>
        </p:spPr>
      </p:pic>
      <p:pic>
        <p:nvPicPr>
          <p:cNvPr id="32" name="promising__gb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2267" y="5101249"/>
            <a:ext cx="609600" cy="609600"/>
          </a:xfrm>
          <a:prstGeom prst="rect">
            <a:avLst/>
          </a:prstGeom>
        </p:spPr>
      </p:pic>
      <p:pic>
        <p:nvPicPr>
          <p:cNvPr id="33" name="trace__gb_2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64625" y="57500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4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4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9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16649"/>
            <a:ext cx="1055867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match the highlighted words in the text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meanings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117886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7622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1758" t="688" r="1714" b="46639"/>
          <a:stretch/>
        </p:blipFill>
        <p:spPr>
          <a:xfrm>
            <a:off x="364868" y="1775120"/>
            <a:ext cx="5200650" cy="48901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2028" t="53576" r="1755" b="858"/>
          <a:stretch/>
        </p:blipFill>
        <p:spPr>
          <a:xfrm>
            <a:off x="5857317" y="1954153"/>
            <a:ext cx="5553633" cy="4532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16649"/>
            <a:ext cx="1055867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match the highlighted words in the text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meanings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117886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7622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37000" y="1681470"/>
            <a:ext cx="2140815" cy="5033256"/>
            <a:chOff x="973860" y="1391345"/>
            <a:chExt cx="2255116" cy="53019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69448"/>
            <a:stretch/>
          </p:blipFill>
          <p:spPr>
            <a:xfrm>
              <a:off x="989672" y="4764104"/>
              <a:ext cx="2239303" cy="192922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r="69299"/>
            <a:stretch/>
          </p:blipFill>
          <p:spPr>
            <a:xfrm>
              <a:off x="973860" y="1391345"/>
              <a:ext cx="2255116" cy="339196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717031" y="1681470"/>
            <a:ext cx="4846632" cy="5033256"/>
            <a:chOff x="6305550" y="1396615"/>
            <a:chExt cx="5105400" cy="530198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30345"/>
            <a:stretch/>
          </p:blipFill>
          <p:spPr>
            <a:xfrm>
              <a:off x="6305550" y="4769374"/>
              <a:ext cx="5105400" cy="19292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/>
            <a:srcRect l="30624"/>
            <a:stretch/>
          </p:blipFill>
          <p:spPr>
            <a:xfrm>
              <a:off x="6315075" y="1396615"/>
              <a:ext cx="5095875" cy="3391964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3777814" y="1981200"/>
            <a:ext cx="2984936" cy="22098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770332" y="2879180"/>
            <a:ext cx="2984936" cy="25095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789520" y="1976032"/>
            <a:ext cx="2965748" cy="223970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89520" y="5454126"/>
            <a:ext cx="2936552" cy="83256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786856" y="2813765"/>
            <a:ext cx="2950922" cy="338133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1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6508" y="1212217"/>
            <a:ext cx="88144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answer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following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117" y="11472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902" y="104457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2419" y="1842143"/>
            <a:ext cx="10515600" cy="3882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</a:rPr>
              <a:t>1. </a:t>
            </a:r>
            <a:r>
              <a:rPr lang="en-US" sz="3600"/>
              <a:t>What are humans still wondering nowadays?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endParaRPr lang="en-US" sz="3600" b="1" smtClean="0">
              <a:solidFill>
                <a:srgbClr val="F26649"/>
              </a:solidFill>
            </a:endParaRPr>
          </a:p>
          <a:p>
            <a:pPr marL="0" indent="0">
              <a:buNone/>
            </a:pPr>
            <a:r>
              <a:rPr lang="en-US" sz="3600" b="1" smtClean="0">
                <a:solidFill>
                  <a:srgbClr val="F26649"/>
                </a:solidFill>
              </a:rPr>
              <a:t>2</a:t>
            </a:r>
            <a:r>
              <a:rPr lang="en-US" sz="3600" b="1">
                <a:solidFill>
                  <a:srgbClr val="F26649"/>
                </a:solidFill>
              </a:rPr>
              <a:t>. </a:t>
            </a:r>
            <a:r>
              <a:rPr lang="en-US" sz="3600"/>
              <a:t>Why does a habitable planet need to have the correct amount of air?</a:t>
            </a:r>
          </a:p>
          <a:p>
            <a:pPr marL="0" indent="0">
              <a:buNone/>
            </a:pPr>
            <a:r>
              <a:rPr lang="en-US" sz="3600"/>
              <a:t> </a:t>
            </a:r>
          </a:p>
          <a:p>
            <a:pPr marL="0" indent="0">
              <a:buNone/>
            </a:pPr>
            <a:endParaRPr lang="en-US" sz="3600"/>
          </a:p>
        </p:txBody>
      </p:sp>
      <p:sp>
        <p:nvSpPr>
          <p:cNvPr id="6" name="TextBox 3"/>
          <p:cNvSpPr txBox="1"/>
          <p:nvPr/>
        </p:nvSpPr>
        <p:spPr>
          <a:xfrm>
            <a:off x="1221796" y="2429521"/>
            <a:ext cx="10034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Humans are still wondering what planets in outer space might support life.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3806" y="4716517"/>
            <a:ext cx="10034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It needs to have the correct amount of air to hold an atmosphere around it.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3" grpId="1"/>
      <p:bldP spid="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6508" y="1212217"/>
            <a:ext cx="88144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answer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following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117" y="11472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902" y="104457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0410" y="1871536"/>
            <a:ext cx="10515600" cy="4682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F26649"/>
                </a:solidFill>
              </a:rPr>
              <a:t>3</a:t>
            </a:r>
            <a:r>
              <a:rPr lang="en-US" sz="3600" b="1">
                <a:solidFill>
                  <a:srgbClr val="F26649"/>
                </a:solidFill>
              </a:rPr>
              <a:t>. </a:t>
            </a:r>
            <a:r>
              <a:rPr lang="en-US" sz="3600"/>
              <a:t>What happens if a planet is too small?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endParaRPr lang="en-US" sz="3600" b="1" smtClean="0">
              <a:solidFill>
                <a:srgbClr val="F26649"/>
              </a:solidFill>
            </a:endParaRPr>
          </a:p>
          <a:p>
            <a:pPr marL="0" indent="0">
              <a:buNone/>
            </a:pPr>
            <a:r>
              <a:rPr lang="en-US" sz="3600" b="1" smtClean="0">
                <a:solidFill>
                  <a:srgbClr val="F26649"/>
                </a:solidFill>
              </a:rPr>
              <a:t>4</a:t>
            </a:r>
            <a:r>
              <a:rPr lang="en-US" sz="3600" b="1">
                <a:solidFill>
                  <a:srgbClr val="F26649"/>
                </a:solidFill>
              </a:rPr>
              <a:t>. </a:t>
            </a:r>
            <a:r>
              <a:rPr lang="en-US" sz="3600"/>
              <a:t>How long does a day on Mars last?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</a:rPr>
              <a:t>5. </a:t>
            </a:r>
            <a:r>
              <a:rPr lang="en-US" sz="3600"/>
              <a:t>Why can we not live on Mars?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1738" y="2458914"/>
            <a:ext cx="9438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Its gravity is not strong enough to hold an enough amount of air.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239004" y="4282776"/>
            <a:ext cx="844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A day on Mars lasts for 24.5 hours.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201737" y="5546507"/>
            <a:ext cx="9438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Because it is too cold and lacks oxygen to support human life.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1"/>
      <p:bldP spid="5" grpId="2"/>
      <p:bldP spid="7" grpId="1"/>
      <p:bldP spid="7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9" y="1205647"/>
            <a:ext cx="10368492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pairs.Tick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boxes to show what conditions a planet needs to support human life.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539750" y="2156025"/>
            <a:ext cx="82518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>
                <a:solidFill>
                  <a:srgbClr val="F26649"/>
                </a:solidFill>
              </a:rPr>
              <a:t>1. </a:t>
            </a:r>
            <a:r>
              <a:rPr lang="en-US" sz="3000"/>
              <a:t>There must be enough liquid water on the planet.</a:t>
            </a:r>
          </a:p>
          <a:p>
            <a:endParaRPr lang="en-US" sz="3000"/>
          </a:p>
          <a:p>
            <a:r>
              <a:rPr lang="en-US" sz="3000" b="1">
                <a:solidFill>
                  <a:srgbClr val="F26649"/>
                </a:solidFill>
              </a:rPr>
              <a:t>2. </a:t>
            </a:r>
            <a:r>
              <a:rPr lang="en-US" sz="3000"/>
              <a:t>The planet must have craters on its surface.</a:t>
            </a:r>
          </a:p>
          <a:p>
            <a:endParaRPr lang="en-US" sz="3000"/>
          </a:p>
          <a:p>
            <a:r>
              <a:rPr lang="en-US" sz="3000" b="1">
                <a:solidFill>
                  <a:srgbClr val="F26649"/>
                </a:solidFill>
              </a:rPr>
              <a:t>3. </a:t>
            </a:r>
            <a:r>
              <a:rPr lang="en-US" sz="3000"/>
              <a:t>The planet must hold an atmosphere.</a:t>
            </a:r>
          </a:p>
          <a:p>
            <a:endParaRPr lang="en-US" sz="3000"/>
          </a:p>
          <a:p>
            <a:r>
              <a:rPr lang="en-US" sz="3000" b="1">
                <a:solidFill>
                  <a:srgbClr val="F26649"/>
                </a:solidFill>
              </a:rPr>
              <a:t>4. </a:t>
            </a:r>
            <a:r>
              <a:rPr lang="en-US" sz="3000"/>
              <a:t>The planet must have at least two moons.</a:t>
            </a:r>
          </a:p>
          <a:p>
            <a:endParaRPr lang="en-US" sz="3000"/>
          </a:p>
          <a:p>
            <a:r>
              <a:rPr lang="en-US" sz="3000" b="1">
                <a:solidFill>
                  <a:srgbClr val="F26649"/>
                </a:solidFill>
              </a:rPr>
              <a:t>5. </a:t>
            </a:r>
            <a:r>
              <a:rPr lang="en-US" sz="3000"/>
              <a:t>The planet must have enough oxygen in the air.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9056366" y="2213174"/>
            <a:ext cx="516255" cy="5022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s 12"/>
          <p:cNvSpPr/>
          <p:nvPr/>
        </p:nvSpPr>
        <p:spPr>
          <a:xfrm>
            <a:off x="9056367" y="3119954"/>
            <a:ext cx="516255" cy="5022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s 12"/>
          <p:cNvSpPr/>
          <p:nvPr/>
        </p:nvSpPr>
        <p:spPr>
          <a:xfrm>
            <a:off x="9056369" y="4028004"/>
            <a:ext cx="516255" cy="5022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s 12"/>
          <p:cNvSpPr/>
          <p:nvPr/>
        </p:nvSpPr>
        <p:spPr>
          <a:xfrm>
            <a:off x="9056369" y="4936054"/>
            <a:ext cx="516255" cy="5022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s 12"/>
          <p:cNvSpPr/>
          <p:nvPr/>
        </p:nvSpPr>
        <p:spPr>
          <a:xfrm>
            <a:off x="9056368" y="5844104"/>
            <a:ext cx="516255" cy="5022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3785" y="1231922"/>
            <a:ext cx="111182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Can you add other conditions for a habitable planet?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698500" y="1803400"/>
            <a:ext cx="335280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b="1" i="1">
                <a:solidFill>
                  <a:srgbClr val="00B050"/>
                </a:solidFill>
              </a:rPr>
              <a:t>Suggested ideas: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738369" y="2333685"/>
            <a:ext cx="11057233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 must experience at least two seasons.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planet's temperature of the planet must be suitable for humans to live on it.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There must be enough sources of energy on the planet.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 must be a comfortable distance away from a star.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 must rotate on its axis and revolve.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 must hold an atmosphere.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stars around the planet must be stable.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 must have carbon that is found in all living things. 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0" grpId="0"/>
      <p:bldP spid="10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93988"/>
            <a:ext cx="11118215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conditions you think are required for a planet to support human life. Use the information in        and your own ideas.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11016615" y="1468339"/>
            <a:ext cx="396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192A9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15473" y="3071495"/>
            <a:ext cx="10957243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i="1" u="sng">
                <a:solidFill>
                  <a:srgbClr val="00B0F0"/>
                </a:solidFill>
              </a:rPr>
              <a:t>Example:</a:t>
            </a:r>
            <a:r>
              <a:rPr lang="en-US" sz="3600" i="1">
                <a:solidFill>
                  <a:srgbClr val="00B0F0"/>
                </a:solidFill>
              </a:rPr>
              <a:t> </a:t>
            </a:r>
            <a:endParaRPr lang="en-US" sz="3600" i="1" smtClean="0">
              <a:solidFill>
                <a:srgbClr val="00B0F0"/>
              </a:solidFill>
            </a:endParaRPr>
          </a:p>
          <a:p>
            <a:r>
              <a:rPr lang="en-US" sz="4000" smtClean="0"/>
              <a:t>There </a:t>
            </a:r>
            <a:r>
              <a:rPr lang="en-US" sz="4000"/>
              <a:t>are some conditions planets must have to support human life on them. First, the most important </a:t>
            </a:r>
            <a:r>
              <a:rPr lang="en-US" sz="4000" smtClean="0"/>
              <a:t>condition </a:t>
            </a:r>
            <a:r>
              <a:rPr lang="en-US" sz="4000"/>
              <a:t>is that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6667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6840" y="1513205"/>
            <a:ext cx="4444365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36" y="1376489"/>
            <a:ext cx="964452" cy="9164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19002" y="1533830"/>
            <a:ext cx="3153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Rectangles 7"/>
          <p:cNvSpPr/>
          <p:nvPr/>
        </p:nvSpPr>
        <p:spPr>
          <a:xfrm>
            <a:off x="2380615" y="3015615"/>
            <a:ext cx="3427730" cy="3558540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6238875" y="3014980"/>
            <a:ext cx="3427730" cy="355917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38000">
                <a:srgbClr val="7192A9">
                  <a:alpha val="100000"/>
                </a:srgbClr>
              </a:gs>
              <a:gs pos="100000">
                <a:srgbClr val="03437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13" name="Picture 12" descr="tải xuống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015" y="3293745"/>
            <a:ext cx="3131185" cy="1920240"/>
          </a:xfrm>
          <a:prstGeom prst="rect">
            <a:avLst/>
          </a:prstGeom>
        </p:spPr>
      </p:pic>
      <p:pic>
        <p:nvPicPr>
          <p:cNvPr id="14" name="Picture 13" descr="detailsp (1)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155" y="3109595"/>
            <a:ext cx="3274060" cy="234124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27" name="Oval 26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hord 27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206287" y="96052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55" y="998855"/>
            <a:ext cx="2483485" cy="16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8803" y="1289230"/>
            <a:ext cx="424249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98970"/>
            <a:ext cx="112637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3600">
                <a:sym typeface="+mn-ea"/>
              </a:rPr>
              <a:t>Read </a:t>
            </a:r>
            <a:r>
              <a:rPr lang="en-US" sz="3600" smtClean="0">
                <a:sym typeface="+mn-ea"/>
              </a:rPr>
              <a:t>about </a:t>
            </a:r>
            <a:r>
              <a:rPr lang="en-US" sz="3600">
                <a:sym typeface="+mn-ea"/>
              </a:rPr>
              <a:t>the possibility of life on other planets. 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3600">
                <a:sym typeface="+mn-ea"/>
              </a:rPr>
              <a:t>Talk about the conditions needed for planets to support human life.</a:t>
            </a:r>
            <a:endParaRPr lang="en-US" sz="3600"/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699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995" y="2487930"/>
            <a:ext cx="5755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Do the exercises </a:t>
            </a:r>
            <a:r>
              <a:rPr lang="en-US" sz="3600"/>
              <a:t>in </a:t>
            </a:r>
            <a:r>
              <a:rPr lang="en-US" sz="3600" smtClean="0"/>
              <a:t>the </a:t>
            </a:r>
            <a:r>
              <a:rPr lang="en-US" sz="3600" smtClean="0"/>
              <a:t>workbook.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29" y="1903279"/>
            <a:ext cx="4222971" cy="4222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77504" y="251925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396865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75406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Work in pairs. Discuss the </a:t>
            </a:r>
            <a:r>
              <a:rPr lang="en-US" smtClean="0">
                <a:solidFill>
                  <a:schemeClr val="tx1"/>
                </a:solidFill>
              </a:rPr>
              <a:t>questions</a:t>
            </a:r>
            <a:r>
              <a:rPr lang="en-US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116513"/>
            <a:ext cx="6083935" cy="116989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and match the highlighted words in the text with their meanings</a:t>
            </a: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180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</a:t>
            </a:r>
            <a:r>
              <a:rPr lang="en-GB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text again and </a:t>
            </a: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 </a:t>
            </a:r>
            <a:r>
              <a:rPr lang="en-GB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</a:t>
            </a:r>
            <a:r>
              <a:rPr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3507382"/>
            <a:ext cx="6078181" cy="152400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the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boxes to show what conditions a planet needs to support human life.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about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conditions you think are required for a planet to support human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life.</a:t>
            </a:r>
            <a:endParaRPr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505075" y="1409153"/>
            <a:ext cx="1490386" cy="111010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587118" y="2819980"/>
            <a:ext cx="1490386" cy="114867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50595" y="537583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505075" y="4269382"/>
            <a:ext cx="1463477" cy="110644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300720"/>
            <a:ext cx="609246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Content Placeholder 5" descr="hinh-nen-galaxy-wallpaper-fullhd-dep-nhat-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85214"/>
            <a:ext cx="12192000" cy="57727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9330" y="1297941"/>
            <a:ext cx="111182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Discuss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6724" y="129794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09" y="11953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519873" y="2501688"/>
            <a:ext cx="985393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What do you know about other planets</a:t>
            </a:r>
            <a:r>
              <a:rPr lang="en-US" sz="3600" b="1" smtClean="0">
                <a:solidFill>
                  <a:srgbClr val="FFFF00"/>
                </a:solidFill>
              </a:rPr>
              <a:t>?</a:t>
            </a:r>
            <a:endParaRPr lang="en-US" sz="3600" b="1">
              <a:solidFill>
                <a:srgbClr val="FFFF00"/>
              </a:solidFill>
            </a:endParaRPr>
          </a:p>
          <a:p>
            <a:endParaRPr lang="en-US" sz="3600" b="1" smtClean="0">
              <a:solidFill>
                <a:srgbClr val="FFFF00"/>
              </a:solidFill>
            </a:endParaRPr>
          </a:p>
          <a:p>
            <a:endParaRPr lang="en-US" sz="3600" b="1">
              <a:solidFill>
                <a:srgbClr val="FFFF00"/>
              </a:solidFill>
            </a:endParaRPr>
          </a:p>
          <a:p>
            <a:r>
              <a:rPr lang="en-US" sz="3600" b="1">
                <a:solidFill>
                  <a:srgbClr val="FFFF00"/>
                </a:solidFill>
              </a:rPr>
              <a:t>2. Would you like to live on another planet?  </a:t>
            </a:r>
            <a:endParaRPr lang="en-US" sz="3600" b="1" smtClean="0">
              <a:solidFill>
                <a:srgbClr val="FFFF00"/>
              </a:solidFill>
            </a:endParaRPr>
          </a:p>
          <a:p>
            <a:r>
              <a:rPr lang="en-US" sz="3600" b="1" smtClean="0">
                <a:solidFill>
                  <a:srgbClr val="FFFF00"/>
                </a:solidFill>
              </a:rPr>
              <a:t>Why </a:t>
            </a:r>
            <a:r>
              <a:rPr lang="en-US" sz="3600" b="1">
                <a:solidFill>
                  <a:srgbClr val="FFFF00"/>
                </a:solidFill>
              </a:rPr>
              <a:t>/ Why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0802" y="128623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liquid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871" y="478198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chất lỏng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29387" y="3205072"/>
            <a:ext cx="25298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lɪkwɪd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bb11__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81930" y="1967342"/>
            <a:ext cx="6591935" cy="4166235"/>
          </a:xfrm>
          <a:prstGeom prst="rect">
            <a:avLst/>
          </a:prstGeom>
        </p:spPr>
      </p:pic>
      <p:pic>
        <p:nvPicPr>
          <p:cNvPr id="3" name="liqui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71" y="33157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87067" y="1529621"/>
            <a:ext cx="682053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temperature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71887" y="496232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nhiệt độ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108767" y="3397724"/>
            <a:ext cx="35771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/ˈtemprətʃə/</a:t>
            </a:r>
          </a:p>
        </p:txBody>
      </p:sp>
      <p:pic>
        <p:nvPicPr>
          <p:cNvPr id="6" name="Content Placeholder 5" descr="4c15fd75-5c1a-40c8-8f64-5b31564e1ace-jumbo9x16_Warmtempthermometer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614410" y="1727200"/>
            <a:ext cx="2447290" cy="43516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emperatur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287" y="35084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014730" y="1614170"/>
            <a:ext cx="689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atmosphere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12306" y="465561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</a:t>
            </a:r>
            <a:r>
              <a:rPr lang="en-US" sz="4800" smtClean="0"/>
              <a:t>hí quyển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717996" y="3279996"/>
            <a:ext cx="33348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/ˈætməsfɪə/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tmospher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2706" y="3390694"/>
            <a:ext cx="609600" cy="609600"/>
          </a:xfrm>
          <a:prstGeom prst="rect">
            <a:avLst/>
          </a:prstGeom>
        </p:spPr>
      </p:pic>
      <p:sp>
        <p:nvSpPr>
          <p:cNvPr id="15" name="Rectangle 11"/>
          <p:cNvSpPr/>
          <p:nvPr/>
        </p:nvSpPr>
        <p:spPr>
          <a:xfrm>
            <a:off x="8103447" y="3141497"/>
            <a:ext cx="4453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smtClean="0"/>
              <a:t>The mixture of </a:t>
            </a:r>
          </a:p>
          <a:p>
            <a:pPr lvl="0"/>
            <a:r>
              <a:rPr lang="en-US" sz="4000" smtClean="0"/>
              <a:t>gases around </a:t>
            </a:r>
          </a:p>
          <a:p>
            <a:pPr lvl="0"/>
            <a:r>
              <a:rPr lang="en-US" sz="4000" smtClean="0"/>
              <a:t>the earth</a:t>
            </a:r>
            <a:endParaRPr lang="en-US" sz="4000" dirty="0" err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80365" y="1131279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gravity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8321" y="4430567"/>
            <a:ext cx="4006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trọng lực</a:t>
            </a:r>
            <a:r>
              <a:rPr lang="en-US" sz="4800" err="1"/>
              <a:t>, </a:t>
            </a:r>
            <a:endParaRPr lang="en-US" sz="4800" smtClean="0"/>
          </a:p>
          <a:p>
            <a:pPr lvl="0" algn="ctr"/>
            <a:r>
              <a:rPr lang="en-US" sz="4800" smtClean="0"/>
              <a:t>lực </a:t>
            </a:r>
            <a:r>
              <a:rPr lang="en-US" sz="4800" dirty="0" err="1"/>
              <a:t>hút trái đất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77820" y="3024676"/>
            <a:ext cx="28675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/ˈɡrævəti/</a:t>
            </a:r>
          </a:p>
        </p:txBody>
      </p:sp>
      <p:pic>
        <p:nvPicPr>
          <p:cNvPr id="4" name="Content Placeholder 3" descr="Gravity_2880x1620_Lede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75655" y="2129425"/>
            <a:ext cx="6136640" cy="3452495"/>
          </a:xfrm>
          <a:prstGeom prst="rect">
            <a:avLst/>
          </a:prstGeom>
        </p:spPr>
      </p:pic>
      <p:pic>
        <p:nvPicPr>
          <p:cNvPr id="3" name="gravity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21" y="313537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92710" y="1335779"/>
            <a:ext cx="73901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habitable</a:t>
            </a:r>
            <a:r>
              <a:rPr lang="en-US" sz="6000" b="1" dirty="0">
                <a:solidFill>
                  <a:srgbClr val="AD4F0F"/>
                </a:solidFill>
              </a:rPr>
              <a:t> (adj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1343" y="4476545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có thể ở được, phù hợp để ở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9199" y="3153256"/>
            <a:ext cx="3235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/ˈhæbɪtəbl/</a:t>
            </a:r>
          </a:p>
        </p:txBody>
      </p:sp>
      <p:sp>
        <p:nvSpPr>
          <p:cNvPr id="14" name="Rectangle 11"/>
          <p:cNvSpPr/>
          <p:nvPr/>
        </p:nvSpPr>
        <p:spPr>
          <a:xfrm>
            <a:off x="6473824" y="2730183"/>
            <a:ext cx="55384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smtClean="0"/>
              <a:t>providing</a:t>
            </a:r>
            <a:r>
              <a:rPr lang="en-US" sz="4800" dirty="0" err="1"/>
              <a:t> conditions that are </a:t>
            </a:r>
            <a:r>
              <a:rPr lang="en-US" sz="4800" err="1"/>
              <a:t>good </a:t>
            </a:r>
            <a:r>
              <a:rPr lang="en-US" sz="4800" smtClean="0"/>
              <a:t>enough to</a:t>
            </a:r>
            <a:r>
              <a:rPr lang="en-US" sz="4800" err="1"/>
              <a:t> </a:t>
            </a:r>
            <a:r>
              <a:rPr lang="en-US" sz="4800" smtClean="0"/>
              <a:t>live</a:t>
            </a:r>
            <a:r>
              <a:rPr lang="en-US" sz="4800" dirty="0" err="1"/>
              <a:t> in or 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abitab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825" y="326395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</TotalTime>
  <Words>859</Words>
  <PresentationFormat>Widescreen</PresentationFormat>
  <Paragraphs>176</Paragraphs>
  <Slides>22</Slides>
  <Notes>19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Adobe Gothic Std B</vt:lpstr>
      <vt:lpstr>CIDFont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2023-10-12T07:39:42Z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