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67" r:id="rId3"/>
    <p:sldId id="256" r:id="rId4"/>
    <p:sldId id="259" r:id="rId5"/>
    <p:sldId id="264" r:id="rId6"/>
    <p:sldId id="268" r:id="rId7"/>
    <p:sldId id="261" r:id="rId8"/>
    <p:sldId id="258" r:id="rId9"/>
    <p:sldId id="273" r:id="rId10"/>
    <p:sldId id="272" r:id="rId11"/>
    <p:sldId id="270" r:id="rId12"/>
  </p:sldIdLst>
  <p:sldSz cx="18288000" cy="10287000"/>
  <p:notesSz cx="6858000" cy="9144000"/>
  <p:embeddedFontLs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8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9.jpe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4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47.jpe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
        <p:nvSpPr>
          <p:cNvPr id="21" name="TextBox 20"/>
          <p:cNvSpPr txBox="1"/>
          <p:nvPr/>
        </p:nvSpPr>
        <p:spPr>
          <a:xfrm>
            <a:off x="4773186" y="2440017"/>
            <a:ext cx="8741627" cy="2308324"/>
          </a:xfrm>
          <a:prstGeom prst="rect">
            <a:avLst/>
          </a:prstGeom>
          <a:noFill/>
        </p:spPr>
        <p:txBody>
          <a:bodyPr wrap="square" rtlCol="0">
            <a:spAutoFit/>
          </a:bodyPr>
          <a:lstStyle/>
          <a:p>
            <a:pPr algn="ctr">
              <a:lnSpc>
                <a:spcPct val="150000"/>
              </a:lnSpc>
            </a:pPr>
            <a:r>
              <a:rPr lang="en-US" sz="4800" b="1">
                <a:solidFill>
                  <a:srgbClr val="FF0000"/>
                </a:solidFill>
                <a:latin typeface="Arial" pitchFamily="34" charset="0"/>
                <a:cs typeface="Arial" pitchFamily="34" charset="0"/>
              </a:rPr>
              <a:t>Chào mừng thầy cô </a:t>
            </a:r>
          </a:p>
          <a:p>
            <a:pPr algn="ctr">
              <a:lnSpc>
                <a:spcPct val="150000"/>
              </a:lnSpc>
            </a:pPr>
            <a:r>
              <a:rPr lang="en-US" sz="4800" b="1">
                <a:solidFill>
                  <a:srgbClr val="FF0000"/>
                </a:solidFill>
                <a:latin typeface="Arial" pitchFamily="34" charset="0"/>
                <a:cs typeface="Arial" pitchFamily="34" charset="0"/>
              </a:rPr>
              <a:t>và các em đến với tiết học </a:t>
            </a:r>
            <a:endParaRPr lang="vi-VN" sz="4800" b="1">
              <a:solidFill>
                <a:srgbClr val="FF0000"/>
              </a:solidFill>
              <a:latin typeface="Arial" pitchFamily="34" charset="0"/>
              <a:cs typeface="Arial" pitchFamily="34" charset="0"/>
            </a:endParaRPr>
          </a:p>
        </p:txBody>
      </p:sp>
      <p:sp>
        <p:nvSpPr>
          <p:cNvPr id="22" name="TextBox 21"/>
          <p:cNvSpPr txBox="1"/>
          <p:nvPr/>
        </p:nvSpPr>
        <p:spPr>
          <a:xfrm>
            <a:off x="6705600" y="732692"/>
            <a:ext cx="2078582" cy="584775"/>
          </a:xfrm>
          <a:prstGeom prst="rect">
            <a:avLst/>
          </a:prstGeom>
          <a:noFill/>
        </p:spPr>
        <p:txBody>
          <a:bodyPr wrap="none" rtlCol="0">
            <a:spAutoFit/>
          </a:bodyPr>
          <a:lstStyle/>
          <a:p>
            <a:r>
              <a:rPr lang="en-US" sz="3200">
                <a:latin typeface="Arial" pitchFamily="34" charset="0"/>
                <a:cs typeface="Arial" pitchFamily="34" charset="0"/>
              </a:rPr>
              <a:t>Trường….</a:t>
            </a:r>
            <a:endParaRPr lang="vi-VN" sz="32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1"/>
                                        </p:tgtEl>
                                        <p:attrNameLst>
                                          <p:attrName>ppt_x</p:attrName>
                                          <p:attrName>ppt_y</p:attrName>
                                        </p:attrNameLst>
                                      </p:cBhvr>
                                    </p:animMotion>
                                    <p:animRot by="1500000">
                                      <p:cBhvr>
                                        <p:cTn id="12" dur="125" fill="hold">
                                          <p:stCondLst>
                                            <p:cond delay="0"/>
                                          </p:stCondLst>
                                        </p:cTn>
                                        <p:tgtEl>
                                          <p:spTgt spid="21"/>
                                        </p:tgtEl>
                                        <p:attrNameLst>
                                          <p:attrName>r</p:attrName>
                                        </p:attrNameLst>
                                      </p:cBhvr>
                                    </p:animRot>
                                    <p:animRot by="-1500000">
                                      <p:cBhvr>
                                        <p:cTn id="13" dur="125" fill="hold">
                                          <p:stCondLst>
                                            <p:cond delay="125"/>
                                          </p:stCondLst>
                                        </p:cTn>
                                        <p:tgtEl>
                                          <p:spTgt spid="21"/>
                                        </p:tgtEl>
                                        <p:attrNameLst>
                                          <p:attrName>r</p:attrName>
                                        </p:attrNameLst>
                                      </p:cBhvr>
                                    </p:animRot>
                                    <p:animRot by="-1500000">
                                      <p:cBhvr>
                                        <p:cTn id="14" dur="125" fill="hold">
                                          <p:stCondLst>
                                            <p:cond delay="250"/>
                                          </p:stCondLst>
                                        </p:cTn>
                                        <p:tgtEl>
                                          <p:spTgt spid="21"/>
                                        </p:tgtEl>
                                        <p:attrNameLst>
                                          <p:attrName>r</p:attrName>
                                        </p:attrNameLst>
                                      </p:cBhvr>
                                    </p:animRot>
                                    <p:animRot by="1500000">
                                      <p:cBhvr>
                                        <p:cTn id="15"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13"/>
          <p:cNvSpPr txBox="1"/>
          <p:nvPr/>
        </p:nvSpPr>
        <p:spPr>
          <a:xfrm>
            <a:off x="3929340" y="1280570"/>
            <a:ext cx="8956967" cy="1268168"/>
          </a:xfrm>
          <a:prstGeom prst="rect">
            <a:avLst/>
          </a:prstGeom>
          <a:ln>
            <a:solidFill>
              <a:schemeClr val="accent2">
                <a:lumMod val="50000"/>
              </a:schemeClr>
            </a:solidFill>
          </a:ln>
        </p:spPr>
        <p:txBody>
          <a:bodyPr wrap="square" lIns="0" tIns="0" rIns="0" bIns="0" rtlCol="0" anchor="t">
            <a:spAutoFit/>
          </a:bodyPr>
          <a:lstStyle/>
          <a:p>
            <a:pPr algn="ctr">
              <a:lnSpc>
                <a:spcPts val="11000"/>
              </a:lnSpc>
            </a:pPr>
            <a:r>
              <a:rPr lang="en-US" sz="7200" spc="-200">
                <a:solidFill>
                  <a:schemeClr val="tx1">
                    <a:lumMod val="95000"/>
                    <a:lumOff val="5000"/>
                  </a:schemeClr>
                </a:solidFill>
                <a:latin typeface="Arial" pitchFamily="34" charset="0"/>
                <a:cs typeface="Arial" pitchFamily="34" charset="0"/>
              </a:rPr>
              <a:t>Hướng dẫn về nhà</a:t>
            </a:r>
          </a:p>
        </p:txBody>
      </p:sp>
      <p:sp>
        <p:nvSpPr>
          <p:cNvPr id="4" name="Rectangle 3"/>
          <p:cNvSpPr/>
          <p:nvPr/>
        </p:nvSpPr>
        <p:spPr>
          <a:xfrm>
            <a:off x="2111621" y="3250096"/>
            <a:ext cx="12725400" cy="2817759"/>
          </a:xfrm>
          <a:prstGeom prst="rect">
            <a:avLst/>
          </a:prstGeom>
        </p:spPr>
        <p:txBody>
          <a:bodyPr wrap="square">
            <a:spAutoFit/>
          </a:bodyPr>
          <a:lstStyle/>
          <a:p>
            <a:pPr algn="ctr">
              <a:lnSpc>
                <a:spcPct val="200000"/>
              </a:lnSpc>
            </a:pPr>
            <a:r>
              <a:rPr lang="en-US" sz="4800" b="1">
                <a:solidFill>
                  <a:schemeClr val="tx1">
                    <a:lumMod val="95000"/>
                    <a:lumOff val="5000"/>
                  </a:schemeClr>
                </a:solidFill>
                <a:latin typeface="Arial" pitchFamily="34" charset="0"/>
                <a:cs typeface="Arial" pitchFamily="34" charset="0"/>
              </a:rPr>
              <a:t>Chuẩn bị tiết:  Sinh hoạt lớp</a:t>
            </a:r>
          </a:p>
          <a:p>
            <a:pPr algn="ctr">
              <a:lnSpc>
                <a:spcPct val="200000"/>
              </a:lnSpc>
            </a:pPr>
            <a:r>
              <a:rPr lang="en-US" sz="4800" b="1">
                <a:latin typeface="Arial" pitchFamily="34" charset="0"/>
                <a:cs typeface="Arial" pitchFamily="34" charset="0"/>
              </a:rPr>
              <a:t>Vận động ủng hộ Dự án vì cộng đồng</a:t>
            </a:r>
            <a:endParaRPr lang="vi-VN" sz="4800">
              <a:latin typeface="Arial" pitchFamily="34" charset="0"/>
              <a:cs typeface="Arial" pitchFamily="34" charset="0"/>
            </a:endParaRPr>
          </a:p>
        </p:txBody>
      </p:sp>
      <p:grpSp>
        <p:nvGrpSpPr>
          <p:cNvPr id="5" name="Group 4"/>
          <p:cNvGrpSpPr/>
          <p:nvPr/>
        </p:nvGrpSpPr>
        <p:grpSpPr>
          <a:xfrm rot="-5400000">
            <a:off x="-7940760" y="7293059"/>
            <a:ext cx="19011900" cy="1072982"/>
            <a:chOff x="0" y="0"/>
            <a:chExt cx="25349200" cy="1430643"/>
          </a:xfrm>
        </p:grpSpPr>
        <p:sp>
          <p:nvSpPr>
            <p:cNvPr id="6" name="AutoShape 5"/>
            <p:cNvSpPr/>
            <p:nvPr/>
          </p:nvSpPr>
          <p:spPr>
            <a:xfrm rot="-5400000">
              <a:off x="12636500" y="-11282057"/>
              <a:ext cx="279400" cy="25146000"/>
            </a:xfrm>
            <a:prstGeom prst="rect">
              <a:avLst/>
            </a:prstGeom>
            <a:solidFill>
              <a:srgbClr val="F8F4F4">
                <a:alpha val="49804"/>
              </a:srgbClr>
            </a:solidFill>
          </p:spPr>
        </p:sp>
        <p:sp>
          <p:nvSpPr>
            <p:cNvPr id="7" name="AutoShape 6"/>
            <p:cNvSpPr/>
            <p:nvPr/>
          </p:nvSpPr>
          <p:spPr>
            <a:xfrm rot="-5400000">
              <a:off x="12535419" y="-11957697"/>
              <a:ext cx="278361" cy="25349200"/>
            </a:xfrm>
            <a:prstGeom prst="rect">
              <a:avLst/>
            </a:prstGeom>
            <a:solidFill>
              <a:srgbClr val="F8F4F4"/>
            </a:solidFill>
          </p:spPr>
        </p:sp>
        <p:sp>
          <p:nvSpPr>
            <p:cNvPr id="8" name="AutoShape 7"/>
            <p:cNvSpPr/>
            <p:nvPr/>
          </p:nvSpPr>
          <p:spPr>
            <a:xfrm rot="-5400000">
              <a:off x="12787318" y="-12279318"/>
              <a:ext cx="282563" cy="24841200"/>
            </a:xfrm>
            <a:prstGeom prst="rect">
              <a:avLst/>
            </a:prstGeom>
            <a:solidFill>
              <a:srgbClr val="F8F4F4">
                <a:alpha val="49804"/>
              </a:srgbClr>
            </a:solidFill>
          </p:spPr>
        </p:sp>
      </p:grpSp>
      <p:pic>
        <p:nvPicPr>
          <p:cNvPr id="9"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69301" y="647700"/>
            <a:ext cx="2074798" cy="1998405"/>
          </a:xfrm>
          <a:prstGeom prst="rect">
            <a:avLst/>
          </a:prstGeom>
        </p:spPr>
      </p:pic>
      <p:pic>
        <p:nvPicPr>
          <p:cNvPr id="1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272644" y="7710200"/>
            <a:ext cx="9263007" cy="2576800"/>
          </a:xfrm>
          <a:prstGeom prst="rect">
            <a:avLst/>
          </a:prstGeom>
        </p:spPr>
      </p:pic>
      <p:pic>
        <p:nvPicPr>
          <p:cNvPr id="11"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1173" y="6934364"/>
            <a:ext cx="2788264" cy="2954808"/>
          </a:xfrm>
          <a:prstGeom prst="rect">
            <a:avLst/>
          </a:prstGeom>
        </p:spPr>
      </p:pic>
    </p:spTree>
    <p:extLst>
      <p:ext uri="{BB962C8B-B14F-4D97-AF65-F5344CB8AC3E}">
        <p14:creationId xmlns:p14="http://schemas.microsoft.com/office/powerpoint/2010/main" val="308382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Box 3"/>
          <p:cNvSpPr txBox="1"/>
          <p:nvPr/>
        </p:nvSpPr>
        <p:spPr>
          <a:xfrm>
            <a:off x="4012245" y="1270650"/>
            <a:ext cx="11157916" cy="2598917"/>
          </a:xfrm>
          <a:prstGeom prst="rect">
            <a:avLst/>
          </a:prstGeom>
        </p:spPr>
        <p:txBody>
          <a:bodyPr wrap="square" lIns="0" tIns="0" rIns="0" bIns="0" rtlCol="0" anchor="t">
            <a:spAutoFit/>
          </a:bodyPr>
          <a:lstStyle/>
          <a:p>
            <a:pPr marL="0" lvl="0" indent="0" algn="ctr">
              <a:lnSpc>
                <a:spcPct val="150000"/>
              </a:lnSpc>
              <a:spcBef>
                <a:spcPct val="0"/>
              </a:spcBef>
            </a:pPr>
            <a:r>
              <a:rPr lang="en-US" sz="6000" b="1" i="1" u="none" spc="-112">
                <a:solidFill>
                  <a:srgbClr val="FF0000"/>
                </a:solidFill>
                <a:latin typeface="Arial" pitchFamily="34" charset="0"/>
                <a:cs typeface="Arial" pitchFamily="34" charset="0"/>
              </a:rPr>
              <a:t>Cảm ơn thầy cô và các em đã chú ý lắng nghe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171319" y="5706176"/>
            <a:ext cx="3912002" cy="655976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4004" y="5328363"/>
            <a:ext cx="4408679" cy="49586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2092622" y="6147998"/>
            <a:ext cx="1850876" cy="674160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9905" y="8239125"/>
            <a:ext cx="4151298" cy="3253108"/>
          </a:xfrm>
          <a:prstGeom prst="rect">
            <a:avLst/>
          </a:prstGeom>
        </p:spPr>
      </p:pic>
      <p:pic>
        <p:nvPicPr>
          <p:cNvPr id="9"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3000" y="1409700"/>
            <a:ext cx="1495037" cy="1990968"/>
          </a:xfrm>
          <a:prstGeom prst="rect">
            <a:avLst/>
          </a:prstGeom>
        </p:spPr>
      </p:pic>
      <p:sp>
        <p:nvSpPr>
          <p:cNvPr id="4" name="TextBox 3">
            <a:extLst>
              <a:ext uri="{FF2B5EF4-FFF2-40B4-BE49-F238E27FC236}">
                <a16:creationId xmlns:a16="http://schemas.microsoft.com/office/drawing/2014/main" id="{9381EE2F-E1FB-6831-65FB-A6241726F772}"/>
              </a:ext>
            </a:extLst>
          </p:cNvPr>
          <p:cNvSpPr txBox="1"/>
          <p:nvPr/>
        </p:nvSpPr>
        <p:spPr>
          <a:xfrm>
            <a:off x="1143000" y="4958637"/>
            <a:ext cx="12877800" cy="2862322"/>
          </a:xfrm>
          <a:prstGeom prst="rect">
            <a:avLst/>
          </a:prstGeom>
          <a:noFill/>
        </p:spPr>
        <p:txBody>
          <a:bodyPr wrap="square">
            <a:spAutoFit/>
          </a:bodyPr>
          <a:lstStyle/>
          <a:p>
            <a:r>
              <a:rPr lang="en-US" sz="3600"/>
              <a:t>Tài liệu được chia sẻ bởi Website VnTeach.Com</a:t>
            </a:r>
          </a:p>
          <a:p>
            <a:r>
              <a:rPr lang="en-US" sz="3600"/>
              <a:t>https://www.vnteach.com</a:t>
            </a:r>
          </a:p>
          <a:p>
            <a:r>
              <a:rPr lang="en-US" sz="3600"/>
              <a:t>Một sản phẩm của cộng đồng facebook Thư Viện VnTeach.Com</a:t>
            </a:r>
          </a:p>
          <a:p>
            <a:r>
              <a:rPr lang="en-US" sz="3600"/>
              <a:t>https://www.facebook.com/groups/vnteach/</a:t>
            </a:r>
          </a:p>
          <a:p>
            <a:r>
              <a:rPr lang="en-US" sz="3600"/>
              <a:t>https://www.facebook.com/groups/thuvienvnteach/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gtEl>
                                        <p:attrNameLst>
                                          <p:attrName>ppt_x</p:attrName>
                                          <p:attrName>ppt_y</p:attrName>
                                        </p:attrNameLst>
                                      </p:cBhvr>
                                    </p:animMotion>
                                    <p:animRot by="1500000">
                                      <p:cBhvr>
                                        <p:cTn id="15" dur="125" fill="hold">
                                          <p:stCondLst>
                                            <p:cond delay="0"/>
                                          </p:stCondLst>
                                        </p:cTn>
                                        <p:tgtEl>
                                          <p:spTgt spid="3"/>
                                        </p:tgtEl>
                                        <p:attrNameLst>
                                          <p:attrName>r</p:attrName>
                                        </p:attrNameLst>
                                      </p:cBhvr>
                                    </p:animRot>
                                    <p:animRot by="-1500000">
                                      <p:cBhvr>
                                        <p:cTn id="16" dur="125" fill="hold">
                                          <p:stCondLst>
                                            <p:cond delay="125"/>
                                          </p:stCondLst>
                                        </p:cTn>
                                        <p:tgtEl>
                                          <p:spTgt spid="3"/>
                                        </p:tgtEl>
                                        <p:attrNameLst>
                                          <p:attrName>r</p:attrName>
                                        </p:attrNameLst>
                                      </p:cBhvr>
                                    </p:animRot>
                                    <p:animRot by="-1500000">
                                      <p:cBhvr>
                                        <p:cTn id="17" dur="125" fill="hold">
                                          <p:stCondLst>
                                            <p:cond delay="250"/>
                                          </p:stCondLst>
                                        </p:cTn>
                                        <p:tgtEl>
                                          <p:spTgt spid="3"/>
                                        </p:tgtEl>
                                        <p:attrNameLst>
                                          <p:attrName>r</p:attrName>
                                        </p:attrNameLst>
                                      </p:cBhvr>
                                    </p:animRot>
                                    <p:animRot by="1500000">
                                      <p:cBhvr>
                                        <p:cTn id="18"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7" name="Group 3"/>
          <p:cNvGrpSpPr/>
          <p:nvPr/>
        </p:nvGrpSpPr>
        <p:grpSpPr>
          <a:xfrm>
            <a:off x="17259300" y="4093426"/>
            <a:ext cx="176115" cy="176115"/>
            <a:chOff x="0" y="0"/>
            <a:chExt cx="6350000" cy="6350000"/>
          </a:xfrm>
        </p:grpSpPr>
        <p:sp>
          <p:nvSpPr>
            <p:cNvPr id="8"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9" name="Group 5"/>
          <p:cNvGrpSpPr/>
          <p:nvPr/>
        </p:nvGrpSpPr>
        <p:grpSpPr>
          <a:xfrm>
            <a:off x="17259300" y="3131410"/>
            <a:ext cx="176115" cy="176115"/>
            <a:chOff x="0" y="0"/>
            <a:chExt cx="6350000" cy="6350000"/>
          </a:xfrm>
        </p:grpSpPr>
        <p:sp>
          <p:nvSpPr>
            <p:cNvPr id="10"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1" name="Group 7"/>
          <p:cNvGrpSpPr/>
          <p:nvPr/>
        </p:nvGrpSpPr>
        <p:grpSpPr>
          <a:xfrm>
            <a:off x="17259300" y="3612418"/>
            <a:ext cx="176115" cy="176115"/>
            <a:chOff x="0" y="0"/>
            <a:chExt cx="6350000" cy="6350000"/>
          </a:xfrm>
        </p:grpSpPr>
        <p:sp>
          <p:nvSpPr>
            <p:cNvPr id="13"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6" name="Group 9"/>
          <p:cNvGrpSpPr/>
          <p:nvPr/>
        </p:nvGrpSpPr>
        <p:grpSpPr>
          <a:xfrm>
            <a:off x="17259300" y="4574435"/>
            <a:ext cx="176115" cy="176115"/>
            <a:chOff x="0" y="0"/>
            <a:chExt cx="6350000" cy="6350000"/>
          </a:xfrm>
        </p:grpSpPr>
        <p:sp>
          <p:nvSpPr>
            <p:cNvPr id="17"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1"/>
          <p:cNvGrpSpPr/>
          <p:nvPr/>
        </p:nvGrpSpPr>
        <p:grpSpPr>
          <a:xfrm>
            <a:off x="17259300" y="5055443"/>
            <a:ext cx="176115" cy="176115"/>
            <a:chOff x="0" y="0"/>
            <a:chExt cx="6350000" cy="6350000"/>
          </a:xfrm>
        </p:grpSpPr>
        <p:sp>
          <p:nvSpPr>
            <p:cNvPr id="19"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13"/>
          <p:cNvGrpSpPr/>
          <p:nvPr/>
        </p:nvGrpSpPr>
        <p:grpSpPr>
          <a:xfrm>
            <a:off x="17259300" y="5536451"/>
            <a:ext cx="176115" cy="176115"/>
            <a:chOff x="0" y="0"/>
            <a:chExt cx="6350000" cy="6350000"/>
          </a:xfrm>
        </p:grpSpPr>
        <p:sp>
          <p:nvSpPr>
            <p:cNvPr id="21"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2" name="Group 15"/>
          <p:cNvGrpSpPr/>
          <p:nvPr/>
        </p:nvGrpSpPr>
        <p:grpSpPr>
          <a:xfrm>
            <a:off x="17259300" y="6017459"/>
            <a:ext cx="176115" cy="176115"/>
            <a:chOff x="0" y="0"/>
            <a:chExt cx="6350000" cy="6350000"/>
          </a:xfrm>
        </p:grpSpPr>
        <p:sp>
          <p:nvSpPr>
            <p:cNvPr id="23"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4" name="Group 17"/>
          <p:cNvGrpSpPr/>
          <p:nvPr/>
        </p:nvGrpSpPr>
        <p:grpSpPr>
          <a:xfrm>
            <a:off x="17259300" y="6498467"/>
            <a:ext cx="176115" cy="176115"/>
            <a:chOff x="0" y="0"/>
            <a:chExt cx="6350000" cy="6350000"/>
          </a:xfrm>
        </p:grpSpPr>
        <p:sp>
          <p:nvSpPr>
            <p:cNvPr id="25"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19"/>
          <p:cNvGrpSpPr/>
          <p:nvPr/>
        </p:nvGrpSpPr>
        <p:grpSpPr>
          <a:xfrm>
            <a:off x="17259300" y="6979475"/>
            <a:ext cx="176115" cy="176115"/>
            <a:chOff x="0" y="0"/>
            <a:chExt cx="6350000" cy="6350000"/>
          </a:xfrm>
        </p:grpSpPr>
        <p:sp>
          <p:nvSpPr>
            <p:cNvPr id="27"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pic>
        <p:nvPicPr>
          <p:cNvPr id="28"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8986702"/>
            <a:ext cx="679181" cy="300074"/>
          </a:xfrm>
          <a:prstGeom prst="rect">
            <a:avLst/>
          </a:prstGeom>
        </p:spPr>
      </p:pic>
      <p:sp>
        <p:nvSpPr>
          <p:cNvPr id="29" name="TextBox 23"/>
          <p:cNvSpPr txBox="1"/>
          <p:nvPr/>
        </p:nvSpPr>
        <p:spPr>
          <a:xfrm>
            <a:off x="9220199" y="2610265"/>
            <a:ext cx="6629401" cy="6000682"/>
          </a:xfrm>
          <a:prstGeom prst="rect">
            <a:avLst/>
          </a:prstGeom>
        </p:spPr>
        <p:txBody>
          <a:bodyPr wrap="square" lIns="0" tIns="0" rIns="0" bIns="0" rtlCol="0" anchor="t">
            <a:spAutoFit/>
          </a:bodyPr>
          <a:lstStyle/>
          <a:p>
            <a:pPr algn="just">
              <a:lnSpc>
                <a:spcPct val="150000"/>
              </a:lnSpc>
            </a:pPr>
            <a:r>
              <a:rPr lang="en-US" sz="5199" b="1">
                <a:latin typeface="Arial" pitchFamily="34" charset="0"/>
                <a:cs typeface="Arial" pitchFamily="34" charset="0"/>
              </a:rPr>
              <a:t>Trình bày những thông tin về một hoạt động vì cộng đồng tại địa phương em đang sinh sống.</a:t>
            </a:r>
          </a:p>
        </p:txBody>
      </p:sp>
      <p:pic>
        <p:nvPicPr>
          <p:cNvPr id="31"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2251836" y="1950732"/>
            <a:ext cx="5746452" cy="5572055"/>
          </a:xfrm>
          <a:prstGeom prst="rect">
            <a:avLst/>
          </a:prstGeom>
          <a:noFill/>
          <a:ln w="9525">
            <a:noFill/>
            <a:miter lim="800000"/>
            <a:headEnd/>
            <a:tailEnd/>
          </a:ln>
        </p:spPr>
      </p:pic>
      <p:sp>
        <p:nvSpPr>
          <p:cNvPr id="2" name="Rectangle 1"/>
          <p:cNvSpPr/>
          <p:nvPr/>
        </p:nvSpPr>
        <p:spPr>
          <a:xfrm>
            <a:off x="10673126" y="806573"/>
            <a:ext cx="4087979" cy="1144159"/>
          </a:xfrm>
          <a:prstGeom prst="rect">
            <a:avLst/>
          </a:prstGeom>
        </p:spPr>
        <p:txBody>
          <a:bodyPr wrap="none">
            <a:spAutoFit/>
          </a:bodyPr>
          <a:lstStyle/>
          <a:p>
            <a:pPr lvl="0" algn="just">
              <a:lnSpc>
                <a:spcPct val="150000"/>
              </a:lnSpc>
            </a:pPr>
            <a:r>
              <a:rPr lang="en-US" sz="5199" b="1">
                <a:solidFill>
                  <a:srgbClr val="FF0000"/>
                </a:solidFill>
                <a:latin typeface="Arial" pitchFamily="34" charset="0"/>
                <a:cs typeface="Arial" pitchFamily="34" charset="0"/>
              </a:rPr>
              <a:t>KHỞI ĐỘNG</a:t>
            </a:r>
          </a:p>
        </p:txBody>
      </p:sp>
      <p:pic>
        <p:nvPicPr>
          <p:cNvPr id="32"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00608" y="6222807"/>
            <a:ext cx="5525670" cy="4541096"/>
          </a:xfrm>
          <a:prstGeom prst="rect">
            <a:avLst/>
          </a:prstGeom>
        </p:spPr>
      </p:pic>
      <p:pic>
        <p:nvPicPr>
          <p:cNvPr id="33"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9600" y="-604709"/>
            <a:ext cx="2096944" cy="215977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14909" y="-172282"/>
            <a:ext cx="8091479" cy="26039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955847" y="-2984129"/>
            <a:ext cx="2128265" cy="775195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63738" y="1028700"/>
            <a:ext cx="4151298" cy="325310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01847" y="891457"/>
            <a:ext cx="3409082" cy="2677679"/>
          </a:xfrm>
          <a:prstGeom prst="rect">
            <a:avLst/>
          </a:prstGeom>
        </p:spPr>
      </p:pic>
      <p:sp>
        <p:nvSpPr>
          <p:cNvPr id="6" name="TextBox 6"/>
          <p:cNvSpPr txBox="1"/>
          <p:nvPr/>
        </p:nvSpPr>
        <p:spPr>
          <a:xfrm>
            <a:off x="1547868" y="5067300"/>
            <a:ext cx="15348091" cy="3693319"/>
          </a:xfrm>
          <a:prstGeom prst="rect">
            <a:avLst/>
          </a:prstGeom>
        </p:spPr>
        <p:txBody>
          <a:bodyPr wrap="square" lIns="0" tIns="0" rIns="0" bIns="0" rtlCol="0" anchor="t">
            <a:spAutoFit/>
          </a:bodyPr>
          <a:lstStyle/>
          <a:p>
            <a:pPr algn="ctr">
              <a:lnSpc>
                <a:spcPct val="200000"/>
              </a:lnSpc>
              <a:spcBef>
                <a:spcPct val="0"/>
              </a:spcBef>
            </a:pPr>
            <a:r>
              <a:rPr lang="en-US" sz="6000" b="1" spc="-73">
                <a:latin typeface="Arial" pitchFamily="34" charset="0"/>
                <a:cs typeface="Arial" pitchFamily="34" charset="0"/>
              </a:rPr>
              <a:t>TUẦN 28 – TIẾT 2:</a:t>
            </a:r>
          </a:p>
          <a:p>
            <a:pPr algn="ctr">
              <a:lnSpc>
                <a:spcPct val="200000"/>
              </a:lnSpc>
            </a:pPr>
            <a:r>
              <a:rPr lang="en-US" sz="6000" b="1">
                <a:latin typeface="Arial" pitchFamily="34" charset="0"/>
                <a:cs typeface="Arial" pitchFamily="34" charset="0"/>
              </a:rPr>
              <a:t>XÂY DỰNG DỰ ÁN VÌ CỘNG ĐỒNG</a:t>
            </a:r>
            <a:endParaRPr lang="vi-VN" sz="6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73571" y="6914969"/>
            <a:ext cx="1263252" cy="4511613"/>
          </a:xfrm>
          <a:prstGeom prst="rect">
            <a:avLst/>
          </a:prstGeom>
        </p:spPr>
      </p:pic>
      <p:sp>
        <p:nvSpPr>
          <p:cNvPr id="4" name="TextBox 4"/>
          <p:cNvSpPr txBox="1"/>
          <p:nvPr/>
        </p:nvSpPr>
        <p:spPr>
          <a:xfrm>
            <a:off x="1231701" y="1173813"/>
            <a:ext cx="14665580" cy="1248099"/>
          </a:xfrm>
          <a:prstGeom prst="rect">
            <a:avLst/>
          </a:prstGeom>
        </p:spPr>
        <p:txBody>
          <a:bodyPr wrap="square" lIns="0" tIns="0" rIns="0" bIns="0" rtlCol="0" anchor="t">
            <a:spAutoFit/>
          </a:bodyPr>
          <a:lstStyle/>
          <a:p>
            <a:pPr algn="just">
              <a:lnSpc>
                <a:spcPct val="200000"/>
              </a:lnSpc>
            </a:pPr>
            <a:r>
              <a:rPr lang="en-US" sz="4800" b="1">
                <a:latin typeface="Arial" pitchFamily="34" charset="0"/>
                <a:cs typeface="Arial" pitchFamily="34" charset="0"/>
              </a:rPr>
              <a:t>Xây dựng dự án vì cộng đồng theo gợi ý:</a:t>
            </a:r>
            <a:endParaRPr lang="vi-VN" sz="4800" b="1">
              <a:latin typeface="Arial" pitchFamily="34" charset="0"/>
              <a:cs typeface="Arial" pitchFamily="34" charset="0"/>
            </a:endParaRPr>
          </a:p>
        </p:txBody>
      </p:sp>
      <p:sp>
        <p:nvSpPr>
          <p:cNvPr id="8" name="TextBox 8"/>
          <p:cNvSpPr txBox="1"/>
          <p:nvPr/>
        </p:nvSpPr>
        <p:spPr>
          <a:xfrm>
            <a:off x="3100341" y="2880897"/>
            <a:ext cx="9661210" cy="4295087"/>
          </a:xfrm>
          <a:prstGeom prst="rect">
            <a:avLst/>
          </a:prstGeom>
        </p:spPr>
        <p:txBody>
          <a:bodyPr wrap="square" lIns="0" tIns="0" rIns="0" bIns="0" rtlCol="0" anchor="t">
            <a:spAutoFit/>
          </a:bodyPr>
          <a:lstStyle/>
          <a:p>
            <a:pPr>
              <a:lnSpc>
                <a:spcPct val="150000"/>
              </a:lnSpc>
            </a:pPr>
            <a:r>
              <a:rPr lang="en-US" sz="4800">
                <a:solidFill>
                  <a:srgbClr val="FF0000"/>
                </a:solidFill>
                <a:latin typeface="Arial" pitchFamily="34" charset="0"/>
                <a:cs typeface="Arial" pitchFamily="34" charset="0"/>
              </a:rPr>
              <a:t>- Lĩnh vực lựa chọn: </a:t>
            </a:r>
          </a:p>
          <a:p>
            <a:pPr>
              <a:lnSpc>
                <a:spcPct val="150000"/>
              </a:lnSpc>
            </a:pPr>
            <a:r>
              <a:rPr lang="en-US" sz="4800">
                <a:solidFill>
                  <a:srgbClr val="FF0000"/>
                </a:solidFill>
                <a:latin typeface="Arial" pitchFamily="34" charset="0"/>
                <a:cs typeface="Arial" pitchFamily="34" charset="0"/>
              </a:rPr>
              <a:t>+ Bảo vệ môi trường;</a:t>
            </a:r>
            <a:endParaRPr lang="vi-VN" sz="4800">
              <a:solidFill>
                <a:srgbClr val="FF0000"/>
              </a:solidFill>
              <a:latin typeface="Arial" pitchFamily="34" charset="0"/>
              <a:cs typeface="Arial" pitchFamily="34" charset="0"/>
            </a:endParaRPr>
          </a:p>
          <a:p>
            <a:pPr>
              <a:lnSpc>
                <a:spcPct val="150000"/>
              </a:lnSpc>
            </a:pPr>
            <a:r>
              <a:rPr lang="en-US" sz="4800">
                <a:solidFill>
                  <a:srgbClr val="FF0000"/>
                </a:solidFill>
                <a:latin typeface="Arial" pitchFamily="34" charset="0"/>
                <a:cs typeface="Arial" pitchFamily="34" charset="0"/>
              </a:rPr>
              <a:t>+ Hoạt động thiện nguyện;</a:t>
            </a:r>
            <a:endParaRPr lang="vi-VN" sz="4800">
              <a:solidFill>
                <a:srgbClr val="FF0000"/>
              </a:solidFill>
              <a:latin typeface="Arial" pitchFamily="34" charset="0"/>
              <a:cs typeface="Arial" pitchFamily="34" charset="0"/>
            </a:endParaRPr>
          </a:p>
          <a:p>
            <a:pPr>
              <a:lnSpc>
                <a:spcPct val="150000"/>
              </a:lnSpc>
            </a:pPr>
            <a:r>
              <a:rPr lang="en-US" sz="4800">
                <a:solidFill>
                  <a:srgbClr val="FF0000"/>
                </a:solidFill>
                <a:latin typeface="Arial" pitchFamily="34" charset="0"/>
                <a:cs typeface="Arial" pitchFamily="34" charset="0"/>
              </a:rPr>
              <a:t>+ Đền ơn đáp nghĩa.</a:t>
            </a:r>
            <a:endParaRPr lang="vi-VN" sz="4800">
              <a:solidFill>
                <a:srgbClr val="FF0000"/>
              </a:solidFill>
              <a:latin typeface="Arial" pitchFamily="34" charset="0"/>
              <a:cs typeface="Arial" pitchFamily="34" charset="0"/>
            </a:endParaRPr>
          </a:p>
        </p:txBody>
      </p:sp>
      <p:pic>
        <p:nvPicPr>
          <p:cNvPr id="1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2786" y="7700714"/>
            <a:ext cx="2950854" cy="2940123"/>
          </a:xfrm>
          <a:prstGeom prst="rect">
            <a:avLst/>
          </a:prstGeom>
        </p:spPr>
      </p:pic>
      <p:grpSp>
        <p:nvGrpSpPr>
          <p:cNvPr id="19" name="Group 7"/>
          <p:cNvGrpSpPr>
            <a:grpSpLocks noChangeAspect="1"/>
          </p:cNvGrpSpPr>
          <p:nvPr/>
        </p:nvGrpSpPr>
        <p:grpSpPr>
          <a:xfrm>
            <a:off x="13334666" y="6465255"/>
            <a:ext cx="4648814" cy="3158833"/>
            <a:chOff x="-90170" y="-34290"/>
            <a:chExt cx="6502400" cy="4418330"/>
          </a:xfrm>
        </p:grpSpPr>
        <p:sp>
          <p:nvSpPr>
            <p:cNvPr id="20" name="Freeform 8"/>
            <p:cNvSpPr/>
            <p:nvPr/>
          </p:nvSpPr>
          <p:spPr>
            <a:xfrm>
              <a:off x="-90170" y="-34290"/>
              <a:ext cx="6502400" cy="4418330"/>
            </a:xfrm>
            <a:custGeom>
              <a:avLst/>
              <a:gdLst/>
              <a:ahLst/>
              <a:cxnLst/>
              <a:rect l="l" t="t" r="r" b="b"/>
              <a:pathLst>
                <a:path w="6502400" h="441833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6"/>
              <a:stretch>
                <a:fillRect l="-89" t="774" r="-494" b="539"/>
              </a:stretch>
            </a:blipFill>
          </p:spPr>
        </p:sp>
      </p:grpSp>
      <p:pic>
        <p:nvPicPr>
          <p:cNvPr id="2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94995">
            <a:off x="12825374" y="5993803"/>
            <a:ext cx="2205222" cy="761804"/>
          </a:xfrm>
          <a:prstGeom prst="rect">
            <a:avLst/>
          </a:prstGeom>
        </p:spPr>
      </p:pic>
      <p:pic>
        <p:nvPicPr>
          <p:cNvPr id="22"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59200" y="5531438"/>
            <a:ext cx="1973769" cy="1550306"/>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0608" y="6222807"/>
            <a:ext cx="5525670" cy="454109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604709"/>
            <a:ext cx="2096944" cy="2159774"/>
          </a:xfrm>
          <a:prstGeom prst="rect">
            <a:avLst/>
          </a:prstGeom>
        </p:spPr>
      </p:pic>
      <p:sp>
        <p:nvSpPr>
          <p:cNvPr id="13" name="TextBox 12"/>
          <p:cNvSpPr txBox="1"/>
          <p:nvPr/>
        </p:nvSpPr>
        <p:spPr>
          <a:xfrm>
            <a:off x="6361899" y="611951"/>
            <a:ext cx="10381368" cy="923330"/>
          </a:xfrm>
          <a:prstGeom prst="rect">
            <a:avLst/>
          </a:prstGeom>
          <a:noFill/>
        </p:spPr>
        <p:txBody>
          <a:bodyPr wrap="none" rtlCol="0">
            <a:spAutoFit/>
          </a:bodyPr>
          <a:lstStyle/>
          <a:p>
            <a:r>
              <a:rPr lang="en-US" sz="5400" b="1">
                <a:solidFill>
                  <a:srgbClr val="FF0000"/>
                </a:solidFill>
                <a:latin typeface="Arial" pitchFamily="34" charset="0"/>
                <a:cs typeface="Arial" pitchFamily="34" charset="0"/>
              </a:rPr>
              <a:t>Mẫu kế hoạch triển khai dự án:</a:t>
            </a:r>
            <a:endParaRPr lang="vi-VN" sz="5400" b="1">
              <a:solidFill>
                <a:srgbClr val="FF0000"/>
              </a:solidFill>
              <a:latin typeface="Arial" pitchFamily="34" charset="0"/>
              <a:cs typeface="Arial" pitchFamily="34" charset="0"/>
            </a:endParaRPr>
          </a:p>
        </p:txBody>
      </p:sp>
      <p:pic>
        <p:nvPicPr>
          <p:cNvPr id="2050" name="Picture 2" descr="C:\Users\DELL\Downloads\HDTN_6_SGK_27_5_2021_v1_Page50.jpg"/>
          <p:cNvPicPr>
            <a:picLocks noChangeAspect="1" noChangeArrowheads="1"/>
          </p:cNvPicPr>
          <p:nvPr/>
        </p:nvPicPr>
        <p:blipFill rotWithShape="1">
          <a:blip r:embed="rId6">
            <a:extLst>
              <a:ext uri="{28A0092B-C50C-407E-A947-70E740481C1C}">
                <a14:useLocalDpi xmlns:a14="http://schemas.microsoft.com/office/drawing/2010/main" val="0"/>
              </a:ext>
            </a:extLst>
          </a:blip>
          <a:srcRect l="11056" t="54820" r="10597" b="11198"/>
          <a:stretch/>
        </p:blipFill>
        <p:spPr bwMode="auto">
          <a:xfrm>
            <a:off x="5502966" y="2056486"/>
            <a:ext cx="12099234" cy="7530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90895">
            <a:off x="-721892" y="5640209"/>
            <a:ext cx="3999135" cy="698261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408">
            <a:off x="1345684" y="8488836"/>
            <a:ext cx="2230149" cy="79068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559745" y="-598590"/>
            <a:ext cx="3094981" cy="2734837"/>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48780">
            <a:off x="16682344" y="-161575"/>
            <a:ext cx="849784" cy="227990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864757363"/>
              </p:ext>
            </p:extLst>
          </p:nvPr>
        </p:nvGraphicFramePr>
        <p:xfrm>
          <a:off x="3660407" y="3633481"/>
          <a:ext cx="13446828" cy="5252356"/>
        </p:xfrm>
        <a:graphic>
          <a:graphicData uri="http://schemas.openxmlformats.org/drawingml/2006/table">
            <a:tbl>
              <a:tblPr firstRow="1" firstCol="1" bandRow="1">
                <a:tableStyleId>{5C22544A-7EE6-4342-B048-85BDC9FD1C3A}</a:tableStyleId>
              </a:tblPr>
              <a:tblGrid>
                <a:gridCol w="2740393">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394653">
                  <a:extLst>
                    <a:ext uri="{9D8B030D-6E8A-4147-A177-3AD203B41FA5}">
                      <a16:colId xmlns:a16="http://schemas.microsoft.com/office/drawing/2014/main" val="20004"/>
                    </a:ext>
                  </a:extLst>
                </a:gridCol>
                <a:gridCol w="1453782">
                  <a:extLst>
                    <a:ext uri="{9D8B030D-6E8A-4147-A177-3AD203B41FA5}">
                      <a16:colId xmlns:a16="http://schemas.microsoft.com/office/drawing/2014/main" val="20005"/>
                    </a:ext>
                  </a:extLst>
                </a:gridCol>
              </a:tblGrid>
              <a:tr h="1594756">
                <a:tc>
                  <a:txBody>
                    <a:bodyPr/>
                    <a:lstStyle/>
                    <a:p>
                      <a:pPr algn="ctr">
                        <a:lnSpc>
                          <a:spcPct val="150000"/>
                        </a:lnSpc>
                        <a:spcAft>
                          <a:spcPts val="0"/>
                        </a:spcAft>
                      </a:pPr>
                      <a:r>
                        <a:rPr lang="en-US" sz="3200">
                          <a:effectLst/>
                          <a:latin typeface="Arial" pitchFamily="34" charset="0"/>
                          <a:cs typeface="Arial" pitchFamily="34" charset="0"/>
                        </a:rPr>
                        <a:t>Nội dung công việc</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Yêu cầu công việc</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Thời gian thực hiện</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Người thực hiện</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Đánh giá, tổng kết</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Ghi chú</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471579">
                <a:tc>
                  <a:txBody>
                    <a:bodyPr/>
                    <a:lstStyle/>
                    <a:p>
                      <a:pPr>
                        <a:lnSpc>
                          <a:spcPct val="150000"/>
                        </a:lnSpc>
                        <a:spcAft>
                          <a:spcPts val="0"/>
                        </a:spcAft>
                      </a:pPr>
                      <a:r>
                        <a:rPr lang="en-US" sz="3200">
                          <a:effectLst/>
                          <a:latin typeface="Arial" pitchFamily="34" charset="0"/>
                          <a:cs typeface="Arial" pitchFamily="34" charset="0"/>
                        </a:rPr>
                        <a:t>1.</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1"/>
                  </a:ext>
                </a:extLst>
              </a:tr>
              <a:tr h="471579">
                <a:tc>
                  <a:txBody>
                    <a:bodyPr/>
                    <a:lstStyle/>
                    <a:p>
                      <a:pPr>
                        <a:lnSpc>
                          <a:spcPct val="150000"/>
                        </a:lnSpc>
                        <a:spcAft>
                          <a:spcPts val="0"/>
                        </a:spcAft>
                      </a:pPr>
                      <a:r>
                        <a:rPr lang="en-US" sz="3200">
                          <a:effectLst/>
                          <a:latin typeface="Arial" pitchFamily="34" charset="0"/>
                          <a:cs typeface="Arial" pitchFamily="34" charset="0"/>
                        </a:rPr>
                        <a:t>2.</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2"/>
                  </a:ext>
                </a:extLst>
              </a:tr>
              <a:tr h="471579">
                <a:tc>
                  <a:txBody>
                    <a:bodyPr/>
                    <a:lstStyle/>
                    <a:p>
                      <a:pPr>
                        <a:lnSpc>
                          <a:spcPct val="150000"/>
                        </a:lnSpc>
                        <a:spcAft>
                          <a:spcPts val="0"/>
                        </a:spcAft>
                      </a:pPr>
                      <a:r>
                        <a:rPr lang="en-US" sz="3200">
                          <a:effectLst/>
                          <a:latin typeface="Arial" pitchFamily="34" charset="0"/>
                          <a:cs typeface="Arial" pitchFamily="34" charset="0"/>
                        </a:rPr>
                        <a:t>3.</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3"/>
                  </a:ext>
                </a:extLst>
              </a:tr>
              <a:tr h="471579">
                <a:tc>
                  <a:txBody>
                    <a:bodyPr/>
                    <a:lstStyle/>
                    <a:p>
                      <a:pPr>
                        <a:lnSpc>
                          <a:spcPct val="150000"/>
                        </a:lnSpc>
                        <a:spcAft>
                          <a:spcPts val="0"/>
                        </a:spcAft>
                      </a:pPr>
                      <a:r>
                        <a:rPr lang="en-US" sz="3200">
                          <a:effectLst/>
                          <a:latin typeface="Arial" pitchFamily="34" charset="0"/>
                          <a:cs typeface="Arial" pitchFamily="34" charset="0"/>
                        </a:rPr>
                        <a:t>4.</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4"/>
                  </a:ext>
                </a:extLst>
              </a:tr>
              <a:tr h="471579">
                <a:tc>
                  <a:txBody>
                    <a:bodyPr/>
                    <a:lstStyle/>
                    <a:p>
                      <a:pPr>
                        <a:lnSpc>
                          <a:spcPct val="150000"/>
                        </a:lnSpc>
                        <a:spcAft>
                          <a:spcPts val="0"/>
                        </a:spcAft>
                      </a:pPr>
                      <a:r>
                        <a:rPr lang="en-US" sz="3200">
                          <a:effectLst/>
                          <a:latin typeface="Arial" pitchFamily="34" charset="0"/>
                          <a:cs typeface="Arial" pitchFamily="34" charset="0"/>
                        </a:rPr>
                        <a:t>5.</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5272048" y="853976"/>
            <a:ext cx="10376957" cy="2308324"/>
          </a:xfrm>
          <a:prstGeom prst="rect">
            <a:avLst/>
          </a:prstGeom>
        </p:spPr>
        <p:txBody>
          <a:bodyPr wrap="square">
            <a:spAutoFit/>
          </a:bodyPr>
          <a:lstStyle/>
          <a:p>
            <a:pPr lvl="0" algn="ctr">
              <a:lnSpc>
                <a:spcPct val="150000"/>
              </a:lnSpc>
            </a:pPr>
            <a:r>
              <a:rPr lang="en-US" sz="3200" b="1">
                <a:solidFill>
                  <a:srgbClr val="FF0000"/>
                </a:solidFill>
                <a:latin typeface="Arial" pitchFamily="34" charset="0"/>
                <a:cs typeface="Arial" pitchFamily="34" charset="0"/>
              </a:rPr>
              <a:t>DỰ ÁN VÌ CỘNG ĐỒNG CỦA LỚP 6</a:t>
            </a:r>
            <a:endParaRPr lang="vi-VN" sz="3200" b="1">
              <a:solidFill>
                <a:srgbClr val="FF0000"/>
              </a:solidFill>
              <a:latin typeface="Arial" pitchFamily="34" charset="0"/>
              <a:cs typeface="Arial" pitchFamily="34" charset="0"/>
            </a:endParaRPr>
          </a:p>
          <a:p>
            <a:pPr lvl="0">
              <a:lnSpc>
                <a:spcPct val="150000"/>
              </a:lnSpc>
            </a:pPr>
            <a:r>
              <a:rPr lang="en-US" sz="3200" b="1">
                <a:solidFill>
                  <a:srgbClr val="FF0000"/>
                </a:solidFill>
                <a:latin typeface="Arial" pitchFamily="34" charset="0"/>
                <a:cs typeface="Arial" pitchFamily="34" charset="0"/>
              </a:rPr>
              <a:t>Tên dự án:…………………………………………………...</a:t>
            </a:r>
            <a:endParaRPr lang="vi-VN" sz="3200" b="1">
              <a:solidFill>
                <a:srgbClr val="FF0000"/>
              </a:solidFill>
              <a:latin typeface="Arial" pitchFamily="34" charset="0"/>
              <a:cs typeface="Arial" pitchFamily="34" charset="0"/>
            </a:endParaRPr>
          </a:p>
          <a:p>
            <a:pPr lvl="0">
              <a:lnSpc>
                <a:spcPct val="150000"/>
              </a:lnSpc>
            </a:pPr>
            <a:r>
              <a:rPr lang="en-US" sz="3200" b="1">
                <a:solidFill>
                  <a:srgbClr val="FF0000"/>
                </a:solidFill>
                <a:latin typeface="Arial" pitchFamily="34" charset="0"/>
                <a:cs typeface="Arial" pitchFamily="34" charset="0"/>
              </a:rPr>
              <a:t>Mục tiêu của dự án:………………………………………..</a:t>
            </a:r>
            <a:endParaRPr lang="vi-VN" sz="3200" b="1">
              <a:solidFill>
                <a:srgbClr val="FF0000"/>
              </a:solidFill>
              <a:latin typeface="Arial" pitchFamily="34" charset="0"/>
              <a:ea typeface="Calibri"/>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48089">
            <a:off x="-142813" y="1476787"/>
            <a:ext cx="2585254" cy="1217420"/>
          </a:xfrm>
          <a:prstGeom prst="rect">
            <a:avLst/>
          </a:prstGeom>
        </p:spPr>
      </p:pic>
      <p:sp>
        <p:nvSpPr>
          <p:cNvPr id="10" name="TextBox 2"/>
          <p:cNvSpPr txBox="1"/>
          <p:nvPr/>
        </p:nvSpPr>
        <p:spPr>
          <a:xfrm>
            <a:off x="4717774" y="1208182"/>
            <a:ext cx="9815571" cy="830997"/>
          </a:xfrm>
          <a:prstGeom prst="rect">
            <a:avLst/>
          </a:prstGeom>
        </p:spPr>
        <p:txBody>
          <a:bodyPr wrap="square" lIns="0" tIns="0" rIns="0" bIns="0" rtlCol="0" anchor="t">
            <a:spAutoFit/>
          </a:bodyPr>
          <a:lstStyle/>
          <a:p>
            <a:r>
              <a:rPr lang="en-US" sz="5400" b="1">
                <a:solidFill>
                  <a:srgbClr val="FF0000"/>
                </a:solidFill>
                <a:latin typeface="Arial" pitchFamily="34" charset="0"/>
                <a:cs typeface="Arial" pitchFamily="34" charset="0"/>
              </a:rPr>
              <a:t>Trình bày dự án của nhóm</a:t>
            </a:r>
            <a:endParaRPr lang="vi-VN" sz="5400" b="1">
              <a:solidFill>
                <a:srgbClr val="FF0000"/>
              </a:solidFill>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34217" y="6921461"/>
            <a:ext cx="3736543" cy="3365539"/>
          </a:xfrm>
          <a:prstGeom prst="rect">
            <a:avLst/>
          </a:prstGeom>
        </p:spPr>
      </p:pic>
      <p:sp>
        <p:nvSpPr>
          <p:cNvPr id="8" name="TextBox 7"/>
          <p:cNvSpPr txBox="1"/>
          <p:nvPr/>
        </p:nvSpPr>
        <p:spPr>
          <a:xfrm>
            <a:off x="3357726" y="3267554"/>
            <a:ext cx="4859022" cy="769441"/>
          </a:xfrm>
          <a:prstGeom prst="rect">
            <a:avLst/>
          </a:prstGeom>
          <a:noFill/>
        </p:spPr>
        <p:txBody>
          <a:bodyPr wrap="none" rtlCol="0">
            <a:spAutoFit/>
          </a:bodyPr>
          <a:lstStyle/>
          <a:p>
            <a:r>
              <a:rPr lang="en-US" sz="4400" b="1">
                <a:latin typeface="Arial" pitchFamily="34" charset="0"/>
                <a:cs typeface="Arial" pitchFamily="34" charset="0"/>
              </a:rPr>
              <a:t>Nhóm 1 – Dự án: </a:t>
            </a:r>
            <a:endParaRPr lang="vi-VN" sz="4400" b="1">
              <a:latin typeface="Arial" pitchFamily="34" charset="0"/>
              <a:cs typeface="Arial" pitchFamily="34" charset="0"/>
            </a:endParaRPr>
          </a:p>
        </p:txBody>
      </p:sp>
      <p:sp>
        <p:nvSpPr>
          <p:cNvPr id="12" name="TextBox 11"/>
          <p:cNvSpPr txBox="1"/>
          <p:nvPr/>
        </p:nvSpPr>
        <p:spPr>
          <a:xfrm>
            <a:off x="3357725" y="5150940"/>
            <a:ext cx="4859022" cy="769441"/>
          </a:xfrm>
          <a:prstGeom prst="rect">
            <a:avLst/>
          </a:prstGeom>
          <a:noFill/>
        </p:spPr>
        <p:txBody>
          <a:bodyPr wrap="none" rtlCol="0">
            <a:spAutoFit/>
          </a:bodyPr>
          <a:lstStyle/>
          <a:p>
            <a:r>
              <a:rPr lang="en-US" sz="4400" b="1">
                <a:latin typeface="Arial" pitchFamily="34" charset="0"/>
                <a:cs typeface="Arial" pitchFamily="34" charset="0"/>
              </a:rPr>
              <a:t>Nhóm 2 – Dự án: </a:t>
            </a:r>
            <a:endParaRPr lang="vi-VN" sz="4400" b="1">
              <a:latin typeface="Arial" pitchFamily="34" charset="0"/>
              <a:cs typeface="Arial" pitchFamily="34" charset="0"/>
            </a:endParaRPr>
          </a:p>
        </p:txBody>
      </p:sp>
      <p:sp>
        <p:nvSpPr>
          <p:cNvPr id="13" name="TextBox 12"/>
          <p:cNvSpPr txBox="1"/>
          <p:nvPr/>
        </p:nvSpPr>
        <p:spPr>
          <a:xfrm>
            <a:off x="9982200" y="5150940"/>
            <a:ext cx="4859022" cy="769441"/>
          </a:xfrm>
          <a:prstGeom prst="rect">
            <a:avLst/>
          </a:prstGeom>
          <a:noFill/>
        </p:spPr>
        <p:txBody>
          <a:bodyPr wrap="none" rtlCol="0">
            <a:spAutoFit/>
          </a:bodyPr>
          <a:lstStyle/>
          <a:p>
            <a:r>
              <a:rPr lang="en-US" sz="4400" b="1">
                <a:latin typeface="Arial" pitchFamily="34" charset="0"/>
                <a:cs typeface="Arial" pitchFamily="34" charset="0"/>
              </a:rPr>
              <a:t>Nhóm 4 – Dự án: </a:t>
            </a:r>
            <a:endParaRPr lang="vi-VN" sz="4400" b="1">
              <a:latin typeface="Arial" pitchFamily="34" charset="0"/>
              <a:cs typeface="Arial" pitchFamily="34" charset="0"/>
            </a:endParaRPr>
          </a:p>
        </p:txBody>
      </p:sp>
      <p:sp>
        <p:nvSpPr>
          <p:cNvPr id="14" name="TextBox 13"/>
          <p:cNvSpPr txBox="1"/>
          <p:nvPr/>
        </p:nvSpPr>
        <p:spPr>
          <a:xfrm>
            <a:off x="9988826" y="3267554"/>
            <a:ext cx="4859022" cy="769441"/>
          </a:xfrm>
          <a:prstGeom prst="rect">
            <a:avLst/>
          </a:prstGeom>
          <a:noFill/>
        </p:spPr>
        <p:txBody>
          <a:bodyPr wrap="none" rtlCol="0">
            <a:spAutoFit/>
          </a:bodyPr>
          <a:lstStyle/>
          <a:p>
            <a:r>
              <a:rPr lang="en-US" sz="4400" b="1">
                <a:latin typeface="Arial" pitchFamily="34" charset="0"/>
                <a:cs typeface="Arial" pitchFamily="34" charset="0"/>
              </a:rPr>
              <a:t>Nhóm 3 – Dự án: </a:t>
            </a:r>
            <a:endParaRPr lang="vi-VN" sz="4400" b="1">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97"/>
                                          </p:stCondLst>
                                        </p:cTn>
                                        <p:tgtEl>
                                          <p:spTgt spid="5"/>
                                        </p:tgtEl>
                                        <p:attrNameLst>
                                          <p:attrName>r</p:attrName>
                                        </p:attrNameLst>
                                      </p:cBhvr>
                                    </p:animRot>
                                    <p:animRot by="240000">
                                      <p:cBhvr>
                                        <p:cTn id="8" dur="2" fill="hold">
                                          <p:stCondLst>
                                            <p:cond delay="393"/>
                                          </p:stCondLst>
                                        </p:cTn>
                                        <p:tgtEl>
                                          <p:spTgt spid="5"/>
                                        </p:tgtEl>
                                        <p:attrNameLst>
                                          <p:attrName>r</p:attrName>
                                        </p:attrNameLst>
                                      </p:cBhvr>
                                    </p:animRot>
                                    <p:animRot by="-240000">
                                      <p:cBhvr>
                                        <p:cTn id="9" dur="2" fill="hold">
                                          <p:stCondLst>
                                            <p:cond delay="590"/>
                                          </p:stCondLst>
                                        </p:cTn>
                                        <p:tgtEl>
                                          <p:spTgt spid="5"/>
                                        </p:tgtEl>
                                        <p:attrNameLst>
                                          <p:attrName>r</p:attrName>
                                        </p:attrNameLst>
                                      </p:cBhvr>
                                    </p:animRot>
                                    <p:animRot by="120000">
                                      <p:cBhvr>
                                        <p:cTn id="10" dur="2" fill="hold">
                                          <p:stCondLst>
                                            <p:cond delay="999"/>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53326" y="3863297"/>
            <a:ext cx="7215541" cy="6913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74704" y="8486775"/>
            <a:ext cx="3617003" cy="263712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7301">
            <a:off x="14003611" y="2994024"/>
            <a:ext cx="2036914" cy="1681380"/>
          </a:xfrm>
          <a:prstGeom prst="rect">
            <a:avLst/>
          </a:prstGeom>
        </p:spPr>
      </p:pic>
      <p:sp>
        <p:nvSpPr>
          <p:cNvPr id="5" name="TextBox 5"/>
          <p:cNvSpPr txBox="1"/>
          <p:nvPr/>
        </p:nvSpPr>
        <p:spPr>
          <a:xfrm>
            <a:off x="990601" y="3808765"/>
            <a:ext cx="9380840" cy="4924425"/>
          </a:xfrm>
          <a:prstGeom prst="rect">
            <a:avLst/>
          </a:prstGeom>
        </p:spPr>
        <p:txBody>
          <a:bodyPr wrap="square" lIns="0" tIns="0" rIns="0" bIns="0" rtlCol="0" anchor="t">
            <a:spAutoFit/>
          </a:bodyPr>
          <a:lstStyle/>
          <a:p>
            <a:pPr algn="just">
              <a:lnSpc>
                <a:spcPct val="200000"/>
              </a:lnSpc>
              <a:spcBef>
                <a:spcPct val="0"/>
              </a:spcBef>
            </a:pPr>
            <a:r>
              <a:rPr lang="en-US" sz="4000" b="1">
                <a:latin typeface="Arial" pitchFamily="34" charset="0"/>
                <a:cs typeface="Arial" pitchFamily="34" charset="0"/>
              </a:rPr>
              <a:t>Để tham gia hiệu quả và tích cực vào các hoạt động cộng đồng, chúng ta nên có kế hoạch hoạt động cụ thể và xây dựng thành dự án của cả lớp.</a:t>
            </a:r>
            <a:endParaRPr lang="en-US" sz="4000" b="1" spc="-64">
              <a:solidFill>
                <a:schemeClr val="accent2">
                  <a:lumMod val="75000"/>
                </a:schemeClr>
              </a:solidFill>
              <a:latin typeface="Arial" pitchFamily="34" charset="0"/>
              <a:cs typeface="Arial" pitchFamily="34" charset="0"/>
            </a:endParaRPr>
          </a:p>
        </p:txBody>
      </p:sp>
      <p:sp>
        <p:nvSpPr>
          <p:cNvPr id="6" name="TextBox 6"/>
          <p:cNvSpPr txBox="1"/>
          <p:nvPr/>
        </p:nvSpPr>
        <p:spPr>
          <a:xfrm>
            <a:off x="4459358" y="2525928"/>
            <a:ext cx="3299766" cy="534442"/>
          </a:xfrm>
          <a:prstGeom prst="rect">
            <a:avLst/>
          </a:prstGeom>
          <a:noFill/>
          <a:ln>
            <a:noFill/>
          </a:ln>
        </p:spPr>
        <p:txBody>
          <a:bodyPr wrap="square" lIns="0" tIns="0" rIns="0" bIns="0" rtlCol="0" anchor="t">
            <a:spAutoFit/>
          </a:bodyPr>
          <a:lstStyle/>
          <a:p>
            <a:pPr algn="ctr">
              <a:lnSpc>
                <a:spcPts val="4079"/>
              </a:lnSpc>
              <a:spcBef>
                <a:spcPct val="0"/>
              </a:spcBef>
            </a:pPr>
            <a:r>
              <a:rPr lang="en-US" sz="4800" b="1" spc="-67">
                <a:solidFill>
                  <a:srgbClr val="FF0000"/>
                </a:solidFill>
                <a:latin typeface="Arial" pitchFamily="34" charset="0"/>
                <a:cs typeface="Arial" pitchFamily="34" charset="0"/>
              </a:rPr>
              <a:t>KẾT LUẬN:</a:t>
            </a:r>
          </a:p>
        </p:txBody>
      </p:sp>
      <p:pic>
        <p:nvPicPr>
          <p:cNvPr id="8"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0601" y="812335"/>
            <a:ext cx="1331882" cy="15732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32127">
            <a:off x="15827574" y="-613558"/>
            <a:ext cx="1263252" cy="4511613"/>
          </a:xfrm>
          <a:prstGeom prst="rect">
            <a:avLst/>
          </a:prstGeom>
        </p:spPr>
      </p:pic>
      <p:sp>
        <p:nvSpPr>
          <p:cNvPr id="3" name="TextBox 4"/>
          <p:cNvSpPr txBox="1"/>
          <p:nvPr/>
        </p:nvSpPr>
        <p:spPr>
          <a:xfrm>
            <a:off x="1793620" y="227669"/>
            <a:ext cx="14665580" cy="1248099"/>
          </a:xfrm>
          <a:prstGeom prst="rect">
            <a:avLst/>
          </a:prstGeom>
        </p:spPr>
        <p:txBody>
          <a:bodyPr wrap="square" lIns="0" tIns="0" rIns="0" bIns="0" rtlCol="0" anchor="t">
            <a:spAutoFit/>
          </a:bodyPr>
          <a:lstStyle/>
          <a:p>
            <a:pPr algn="just">
              <a:lnSpc>
                <a:spcPct val="200000"/>
              </a:lnSpc>
            </a:pPr>
            <a:r>
              <a:rPr lang="en-US" sz="4800" b="1">
                <a:solidFill>
                  <a:srgbClr val="FF0000"/>
                </a:solidFill>
                <a:latin typeface="Arial" pitchFamily="34" charset="0"/>
                <a:cs typeface="Arial" pitchFamily="34" charset="0"/>
              </a:rPr>
              <a:t>Một vài dự án vì cộng đồng:</a:t>
            </a:r>
            <a:endParaRPr lang="vi-VN" sz="4800" b="1">
              <a:solidFill>
                <a:srgbClr val="FF0000"/>
              </a:solidFill>
              <a:latin typeface="Arial" pitchFamily="34" charset="0"/>
              <a:cs typeface="Arial" pitchFamily="34" charset="0"/>
            </a:endParaRPr>
          </a:p>
        </p:txBody>
      </p:sp>
      <p:pic>
        <p:nvPicPr>
          <p:cNvPr id="4"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2786" y="7700714"/>
            <a:ext cx="2950854" cy="2940123"/>
          </a:xfrm>
          <a:prstGeom prst="rect">
            <a:avLst/>
          </a:prstGeom>
        </p:spPr>
      </p:pic>
      <p:grpSp>
        <p:nvGrpSpPr>
          <p:cNvPr id="5" name="Group 7"/>
          <p:cNvGrpSpPr>
            <a:grpSpLocks noChangeAspect="1"/>
          </p:cNvGrpSpPr>
          <p:nvPr/>
        </p:nvGrpSpPr>
        <p:grpSpPr>
          <a:xfrm>
            <a:off x="13334666" y="6465255"/>
            <a:ext cx="4648814" cy="3158833"/>
            <a:chOff x="-90170" y="-34290"/>
            <a:chExt cx="6502400" cy="4418330"/>
          </a:xfrm>
        </p:grpSpPr>
        <p:sp>
          <p:nvSpPr>
            <p:cNvPr id="6" name="Freeform 8"/>
            <p:cNvSpPr/>
            <p:nvPr/>
          </p:nvSpPr>
          <p:spPr>
            <a:xfrm>
              <a:off x="-90170" y="-34290"/>
              <a:ext cx="6502400" cy="4418330"/>
            </a:xfrm>
            <a:custGeom>
              <a:avLst/>
              <a:gdLst/>
              <a:ahLst/>
              <a:cxnLst/>
              <a:rect l="l" t="t" r="r" b="b"/>
              <a:pathLst>
                <a:path w="6502400" h="441833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6"/>
              <a:stretch>
                <a:fillRect l="-89" t="774" r="-494" b="539"/>
              </a:stretch>
            </a:blipFill>
          </p:spPr>
        </p:sp>
      </p:grpSp>
      <p:pic>
        <p:nvPicPr>
          <p:cNvPr id="7"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94995">
            <a:off x="12825374" y="5993803"/>
            <a:ext cx="2205222" cy="761804"/>
          </a:xfrm>
          <a:prstGeom prst="rect">
            <a:avLst/>
          </a:prstGeom>
        </p:spPr>
      </p:pic>
      <p:pic>
        <p:nvPicPr>
          <p:cNvPr id="8"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59200" y="5531438"/>
            <a:ext cx="1973769" cy="1550306"/>
          </a:xfrm>
          <a:prstGeom prst="rect">
            <a:avLst/>
          </a:prstGeom>
        </p:spPr>
      </p:pic>
      <p:grpSp>
        <p:nvGrpSpPr>
          <p:cNvPr id="10" name="Group 9"/>
          <p:cNvGrpSpPr/>
          <p:nvPr/>
        </p:nvGrpSpPr>
        <p:grpSpPr>
          <a:xfrm>
            <a:off x="1447800" y="2106550"/>
            <a:ext cx="10134600" cy="7122232"/>
            <a:chOff x="2514600" y="2344553"/>
            <a:chExt cx="8686800" cy="7122232"/>
          </a:xfrm>
        </p:grpSpPr>
        <p:pic>
          <p:nvPicPr>
            <p:cNvPr id="3074" name="Picture 2" descr="các chương trình vì cộng đồ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2344553"/>
              <a:ext cx="8686800" cy="57854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14600" y="8820454"/>
              <a:ext cx="7853625" cy="646331"/>
            </a:xfrm>
            <a:prstGeom prst="rect">
              <a:avLst/>
            </a:prstGeom>
          </p:spPr>
          <p:txBody>
            <a:bodyPr wrap="none">
              <a:spAutoFit/>
            </a:bodyPr>
            <a:lstStyle/>
            <a:p>
              <a:r>
                <a:rPr lang="vi-VN" sz="3600" b="1"/>
                <a:t>Dự án Trao sách – Gửi yêu thương</a:t>
              </a:r>
            </a:p>
          </p:txBody>
        </p:sp>
      </p:grpSp>
      <p:grpSp>
        <p:nvGrpSpPr>
          <p:cNvPr id="12" name="Group 11"/>
          <p:cNvGrpSpPr/>
          <p:nvPr/>
        </p:nvGrpSpPr>
        <p:grpSpPr>
          <a:xfrm>
            <a:off x="727075" y="1976004"/>
            <a:ext cx="11236325" cy="8044296"/>
            <a:chOff x="727075" y="1976004"/>
            <a:chExt cx="11236325" cy="8044296"/>
          </a:xfrm>
        </p:grpSpPr>
        <p:sp>
          <p:nvSpPr>
            <p:cNvPr id="11" name="Rectangle 10"/>
            <p:cNvSpPr/>
            <p:nvPr/>
          </p:nvSpPr>
          <p:spPr>
            <a:xfrm>
              <a:off x="727075" y="8265974"/>
              <a:ext cx="11236325" cy="1754326"/>
            </a:xfrm>
            <a:prstGeom prst="rect">
              <a:avLst/>
            </a:prstGeom>
          </p:spPr>
          <p:txBody>
            <a:bodyPr wrap="square">
              <a:spAutoFit/>
            </a:bodyPr>
            <a:lstStyle/>
            <a:p>
              <a:pPr algn="just">
                <a:lnSpc>
                  <a:spcPct val="150000"/>
                </a:lnSpc>
              </a:pPr>
              <a:r>
                <a:rPr lang="vi-VN" sz="3600" b="1"/>
                <a:t>Các chương trình như tổ chức đi thăm các mái ấm tình thương, các trung tâm trẻ em tàn tật mồ côi…</a:t>
              </a:r>
            </a:p>
          </p:txBody>
        </p:sp>
        <p:pic>
          <p:nvPicPr>
            <p:cNvPr id="3076" name="Picture 4" descr="các chương trình vì cộng đồ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2999" y="1976004"/>
              <a:ext cx="10439401" cy="611505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9409" y="2247900"/>
            <a:ext cx="10015791" cy="563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17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wipe(down)">
                                      <p:cBhvr>
                                        <p:cTn id="3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359</Words>
  <Application>Microsoft Office PowerPoint</Application>
  <PresentationFormat>Custom</PresentationFormat>
  <Paragraphs>71</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2023-08-31T04:36:51Z</dcterms:modified>
  <dc:identifier>DAEnQfZHiS0</dc:identifier>
</cp:coreProperties>
</file>