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71" r:id="rId2"/>
    <p:sldId id="256" r:id="rId3"/>
    <p:sldId id="302" r:id="rId4"/>
    <p:sldId id="350" r:id="rId5"/>
    <p:sldId id="352" r:id="rId6"/>
    <p:sldId id="354" r:id="rId7"/>
    <p:sldId id="355" r:id="rId8"/>
    <p:sldId id="356" r:id="rId9"/>
    <p:sldId id="353" r:id="rId10"/>
    <p:sldId id="357" r:id="rId11"/>
    <p:sldId id="360" r:id="rId12"/>
    <p:sldId id="316" r:id="rId13"/>
    <p:sldId id="276" r:id="rId14"/>
    <p:sldId id="362" r:id="rId15"/>
    <p:sldId id="347" r:id="rId16"/>
    <p:sldId id="364" r:id="rId17"/>
    <p:sldId id="283" r:id="rId18"/>
    <p:sldId id="363" r:id="rId19"/>
    <p:sldId id="298" r:id="rId20"/>
    <p:sldId id="358" r:id="rId21"/>
    <p:sldId id="365" r:id="rId22"/>
    <p:sldId id="314" r:id="rId23"/>
    <p:sldId id="330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16649"/>
    <a:srgbClr val="0FB7BD"/>
    <a:srgbClr val="E8F6F8"/>
    <a:srgbClr val="C0E6EA"/>
    <a:srgbClr val="62C8CE"/>
    <a:srgbClr val="05A0B8"/>
    <a:srgbClr val="7192A9"/>
    <a:srgbClr val="F47D5F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0" autoAdjust="0"/>
    <p:restoredTop sz="94620"/>
  </p:normalViewPr>
  <p:slideViewPr>
    <p:cSldViewPr snapToGrid="0" showGuides="1">
      <p:cViewPr varScale="1">
        <p:scale>
          <a:sx n="106" d="100"/>
          <a:sy n="10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45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52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11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3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37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04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25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36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8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92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11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66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53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10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6.png"/><Relationship Id="rId7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8.xml"/><Relationship Id="rId5" Type="http://schemas.openxmlformats.org/officeDocument/2006/relationships/slide" Target="slide5.xml"/><Relationship Id="rId10" Type="http://schemas.openxmlformats.org/officeDocument/2006/relationships/slide" Target="slide7.xml"/><Relationship Id="rId4" Type="http://schemas.openxmlformats.org/officeDocument/2006/relationships/image" Target="../media/image9.svg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6740434" y="1508771"/>
            <a:ext cx="41164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LUCKY NUMBER</a:t>
            </a:r>
          </a:p>
        </p:txBody>
      </p:sp>
      <p:pic>
        <p:nvPicPr>
          <p:cNvPr id="1026" name="Picture 2" descr="Gift - Free birthday and party icons">
            <a:extLst>
              <a:ext uri="{FF2B5EF4-FFF2-40B4-BE49-F238E27FC236}">
                <a16:creationId xmlns:a16="http://schemas.microsoft.com/office/drawing/2014/main" id="{207EFB44-A4C3-EC95-E1C5-B909B2427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4" y="1508771"/>
            <a:ext cx="4825274" cy="48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hlinkClick r:id="rId4" action="ppaction://hlinksldjump"/>
            <a:extLst>
              <a:ext uri="{FF2B5EF4-FFF2-40B4-BE49-F238E27FC236}">
                <a16:creationId xmlns:a16="http://schemas.microsoft.com/office/drawing/2014/main" id="{CA10148F-A504-A71F-87FA-898D792D8F2F}"/>
              </a:ext>
            </a:extLst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50962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6740434" y="1508771"/>
            <a:ext cx="41164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LUCKY NUMBER</a:t>
            </a:r>
          </a:p>
        </p:txBody>
      </p:sp>
      <p:pic>
        <p:nvPicPr>
          <p:cNvPr id="1026" name="Picture 2" descr="Gift - Free birthday and party icons">
            <a:extLst>
              <a:ext uri="{FF2B5EF4-FFF2-40B4-BE49-F238E27FC236}">
                <a16:creationId xmlns:a16="http://schemas.microsoft.com/office/drawing/2014/main" id="{207EFB44-A4C3-EC95-E1C5-B909B2427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4" y="1508771"/>
            <a:ext cx="4825274" cy="48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hlinkClick r:id="rId4" action="ppaction://hlinksldjump"/>
            <a:extLst>
              <a:ext uri="{FF2B5EF4-FFF2-40B4-BE49-F238E27FC236}">
                <a16:creationId xmlns:a16="http://schemas.microsoft.com/office/drawing/2014/main" id="{2E01BD89-0FAD-B33E-011B-C48D9FEABB19}"/>
              </a:ext>
            </a:extLst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55719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F41B023-A6CE-CA3B-D26B-AB22A751F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607">
            <a:off x="468549" y="1164695"/>
            <a:ext cx="4663442" cy="310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7758050-A3CC-C2C7-1651-D5957784E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846">
            <a:off x="7575845" y="3576376"/>
            <a:ext cx="4445659" cy="296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8D395D-C096-4BBA-F6C7-95B347EA1FFF}"/>
              </a:ext>
            </a:extLst>
          </p:cNvPr>
          <p:cNvSpPr/>
          <p:nvPr/>
        </p:nvSpPr>
        <p:spPr>
          <a:xfrm>
            <a:off x="7620" y="4709613"/>
            <a:ext cx="76249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/>
              <a:t>1. What can you see in these pictures? </a:t>
            </a:r>
          </a:p>
          <a:p>
            <a:pPr lvl="0" algn="just"/>
            <a:r>
              <a:rPr lang="en-US" sz="3200" dirty="0"/>
              <a:t>2. Are these schools in the same place? </a:t>
            </a:r>
          </a:p>
          <a:p>
            <a:pPr lvl="0" algn="just"/>
            <a:r>
              <a:rPr lang="en-US" sz="3200" dirty="0"/>
              <a:t>3. Which school do you think is in Viet Nam?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8E153C3-C1B3-0E68-CF77-AE1F7E71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2290">
            <a:off x="6002906" y="466136"/>
            <a:ext cx="4969329" cy="331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244640"/>
            <a:ext cx="1107461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 and quickly read the passages. Match 1-3 with A-C.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68162"/>
          <a:stretch/>
        </p:blipFill>
        <p:spPr>
          <a:xfrm>
            <a:off x="412556" y="2747231"/>
            <a:ext cx="2743517" cy="26362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1425"/>
          <a:stretch/>
        </p:blipFill>
        <p:spPr>
          <a:xfrm>
            <a:off x="5898906" y="2747231"/>
            <a:ext cx="5909163" cy="263626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156073" y="3059723"/>
            <a:ext cx="2742833" cy="1512277"/>
          </a:xfrm>
          <a:prstGeom prst="straightConnector1">
            <a:avLst/>
          </a:prstGeom>
          <a:ln w="38100">
            <a:solidFill>
              <a:srgbClr val="F166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156073" y="3156438"/>
            <a:ext cx="2742833" cy="65942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156073" y="3815861"/>
            <a:ext cx="2742833" cy="88703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9194" y="121750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smtClean="0">
                <a:solidFill>
                  <a:srgbClr val="AD4F0F"/>
                </a:solidFill>
              </a:rPr>
              <a:t>boarding </a:t>
            </a:r>
            <a:r>
              <a:rPr lang="en-US" sz="6600" b="1" dirty="0">
                <a:solidFill>
                  <a:srgbClr val="AD4F0F"/>
                </a:solidFill>
              </a:rPr>
              <a:t>school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9226" y="429291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</a:t>
            </a:r>
            <a:r>
              <a:rPr lang="en-US" sz="4800" smtClean="0"/>
              <a:t>rường </a:t>
            </a:r>
            <a:r>
              <a:rPr lang="en-US" sz="4800" dirty="0" err="1"/>
              <a:t>nội</a:t>
            </a:r>
            <a:r>
              <a:rPr lang="en-US" sz="4800" dirty="0"/>
              <a:t> </a:t>
            </a:r>
            <a:r>
              <a:rPr lang="en-US" sz="4800" dirty="0" err="1"/>
              <a:t>trú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804891" y="3269912"/>
            <a:ext cx="40195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bɔːdɪŋ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skuːl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Tiếng Anh 8 Unit 6. Learn Từ vựng | Tiếng Anh 8 - Friends Plus">
            <a:extLst>
              <a:ext uri="{FF2B5EF4-FFF2-40B4-BE49-F238E27FC236}">
                <a16:creationId xmlns:a16="http://schemas.microsoft.com/office/drawing/2014/main" id="{CC959F45-923B-93BE-D77C-91663B691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069" y="1075689"/>
            <a:ext cx="4054634" cy="270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alanced And Nutritious diet to the boarders. | Best boarding schools,  India school, Boarding school">
            <a:extLst>
              <a:ext uri="{FF2B5EF4-FFF2-40B4-BE49-F238E27FC236}">
                <a16:creationId xmlns:a16="http://schemas.microsoft.com/office/drawing/2014/main" id="{9854B8F8-6B64-2870-0795-D4662B0E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069" y="4091120"/>
            <a:ext cx="4054634" cy="270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C496F45-388C-E730-76D3-28549C2C2636}"/>
              </a:ext>
            </a:extLst>
          </p:cNvPr>
          <p:cNvSpPr/>
          <p:nvPr/>
        </p:nvSpPr>
        <p:spPr>
          <a:xfrm>
            <a:off x="9781021" y="1158264"/>
            <a:ext cx="2343280" cy="35318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A school where students live and study</a:t>
            </a:r>
          </a:p>
        </p:txBody>
      </p:sp>
      <p:pic>
        <p:nvPicPr>
          <p:cNvPr id="6" name="b school">
            <a:hlinkClick r:id="" action="ppaction://media"/>
            <a:extLst>
              <a:ext uri="{FF2B5EF4-FFF2-40B4-BE49-F238E27FC236}">
                <a16:creationId xmlns:a16="http://schemas.microsoft.com/office/drawing/2014/main" id="{F4570365-A623-997B-6652-2AF4ADDF1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67" y="30798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p</a:t>
            </a:r>
            <a:r>
              <a:rPr lang="en-US" sz="8000" b="1" smtClean="0">
                <a:solidFill>
                  <a:srgbClr val="AD4F0F"/>
                </a:solidFill>
              </a:rPr>
              <a:t>layground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3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6991" y="448735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sân </a:t>
            </a:r>
            <a:r>
              <a:rPr lang="en-US" sz="4800" dirty="0" err="1"/>
              <a:t>chơi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273653" y="3116054"/>
            <a:ext cx="37442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pleɪɡraʊnd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F01134D-0E76-2329-5F0B-837CA29EF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99406"/>
            <a:ext cx="5591280" cy="37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layground">
            <a:hlinkClick r:id="" action="ppaction://media"/>
            <a:extLst>
              <a:ext uri="{FF2B5EF4-FFF2-40B4-BE49-F238E27FC236}">
                <a16:creationId xmlns:a16="http://schemas.microsoft.com/office/drawing/2014/main" id="{7D04BE31-6E07-A216-2DCF-BCE34B346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103" y="31160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866923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</a:t>
            </a:r>
            <a:r>
              <a:rPr lang="en-US" sz="8000" b="1" smtClean="0">
                <a:solidFill>
                  <a:srgbClr val="AD4F0F"/>
                </a:solidFill>
              </a:rPr>
              <a:t>nternational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3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</a:t>
            </a:r>
            <a:r>
              <a:rPr lang="en-US" sz="4800" err="1"/>
              <a:t>mang</a:t>
            </a:r>
            <a:r>
              <a:rPr lang="en-US" sz="4800"/>
              <a:t> </a:t>
            </a:r>
            <a:r>
              <a:rPr lang="en-US" sz="4800" smtClean="0"/>
              <a:t>tính)</a:t>
            </a:r>
          </a:p>
          <a:p>
            <a:pPr lvl="0" algn="ctr"/>
            <a:r>
              <a:rPr lang="en-US" sz="4800" smtClean="0"/>
              <a:t>quốc </a:t>
            </a:r>
            <a:r>
              <a:rPr lang="en-US" sz="4800" dirty="0" err="1"/>
              <a:t>tế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120322" y="3253905"/>
            <a:ext cx="43403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ɪntə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næʃənəl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nter">
            <a:hlinkClick r:id="" action="ppaction://media"/>
            <a:extLst>
              <a:ext uri="{FF2B5EF4-FFF2-40B4-BE49-F238E27FC236}">
                <a16:creationId xmlns:a16="http://schemas.microsoft.com/office/drawing/2014/main" id="{B10BEDDF-7924-1C42-1AE8-70DB9FAE3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522" y="3272102"/>
            <a:ext cx="812800" cy="812800"/>
          </a:xfrm>
          <a:prstGeom prst="rect">
            <a:avLst/>
          </a:prstGeom>
        </p:spPr>
      </p:pic>
      <p:pic>
        <p:nvPicPr>
          <p:cNvPr id="7170" name="Picture 2" descr="The 4 Best International Index Funds">
            <a:extLst>
              <a:ext uri="{FF2B5EF4-FFF2-40B4-BE49-F238E27FC236}">
                <a16:creationId xmlns:a16="http://schemas.microsoft.com/office/drawing/2014/main" id="{35706D27-121B-642D-70B1-47CAD043D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798" y="2873828"/>
            <a:ext cx="5923022" cy="381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0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023415"/>
              </p:ext>
            </p:extLst>
          </p:nvPr>
        </p:nvGraphicFramePr>
        <p:xfrm>
          <a:off x="836023" y="1778451"/>
          <a:ext cx="10900994" cy="317219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37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7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5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boarding school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/ˈbɔːdɪŋ ˌskuːl/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trường nội trú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playground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/ˈpleɪɡraʊnd/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sân chơi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international (adj)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/ˌɪntəˈnæʃənəl/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(mang tính) </a:t>
                      </a: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quốc tế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6045246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 school">
            <a:hlinkClick r:id="" action="ppaction://media"/>
            <a:extLst>
              <a:ext uri="{FF2B5EF4-FFF2-40B4-BE49-F238E27FC236}">
                <a16:creationId xmlns:a16="http://schemas.microsoft.com/office/drawing/2014/main" id="{03BA7A7C-CEF5-1321-EB68-BA36E9D1D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004" y="2724589"/>
            <a:ext cx="639957" cy="639957"/>
          </a:xfrm>
          <a:prstGeom prst="rect">
            <a:avLst/>
          </a:prstGeom>
        </p:spPr>
      </p:pic>
      <p:pic>
        <p:nvPicPr>
          <p:cNvPr id="5" name="playground">
            <a:hlinkClick r:id="" action="ppaction://media"/>
            <a:extLst>
              <a:ext uri="{FF2B5EF4-FFF2-40B4-BE49-F238E27FC236}">
                <a16:creationId xmlns:a16="http://schemas.microsoft.com/office/drawing/2014/main" id="{A1B6E49E-4123-D25D-169B-5B29DAAA81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003" y="3467191"/>
            <a:ext cx="639957" cy="639957"/>
          </a:xfrm>
          <a:prstGeom prst="rect">
            <a:avLst/>
          </a:prstGeom>
        </p:spPr>
      </p:pic>
      <p:pic>
        <p:nvPicPr>
          <p:cNvPr id="7" name="inter">
            <a:hlinkClick r:id="" action="ppaction://media"/>
            <a:extLst>
              <a:ext uri="{FF2B5EF4-FFF2-40B4-BE49-F238E27FC236}">
                <a16:creationId xmlns:a16="http://schemas.microsoft.com/office/drawing/2014/main" id="{457BD44B-A412-E4AC-6F9E-B7B563B949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003" y="4209794"/>
            <a:ext cx="639957" cy="63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7" y="1174148"/>
            <a:ext cx="1017853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passages again and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9852" y="116013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637" y="105749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142502" y="1740084"/>
            <a:ext cx="11965776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1. </a:t>
            </a:r>
            <a:r>
              <a:rPr lang="en-US" sz="3600" dirty="0">
                <a:solidFill>
                  <a:srgbClr val="242021"/>
                </a:solidFill>
                <a:effectLst/>
              </a:rPr>
              <a:t>Students live and study in </a:t>
            </a:r>
            <a:r>
              <a:rPr lang="en-US" sz="3600">
                <a:solidFill>
                  <a:srgbClr val="242021"/>
                </a:solidFill>
                <a:effectLst/>
              </a:rPr>
              <a:t>a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 school</a:t>
            </a:r>
            <a:r>
              <a:rPr lang="en-US" sz="3600" dirty="0">
                <a:solidFill>
                  <a:srgbClr val="242021"/>
                </a:solidFill>
                <a:effectLst/>
              </a:rPr>
              <a:t>. They only go home at weekends. 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2. </a:t>
            </a:r>
            <a:r>
              <a:rPr lang="en-US" sz="3600" dirty="0">
                <a:solidFill>
                  <a:srgbClr val="242021"/>
                </a:solidFill>
                <a:effectLst/>
              </a:rPr>
              <a:t>Sunrise is a school </a:t>
            </a:r>
            <a:r>
              <a:rPr lang="en-US" sz="3600">
                <a:solidFill>
                  <a:srgbClr val="242021"/>
                </a:solidFill>
                <a:effectLst/>
              </a:rPr>
              <a:t>in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_______.</a:t>
            </a:r>
            <a:endParaRPr lang="en-US" sz="3600" dirty="0">
              <a:solidFill>
                <a:srgbClr val="242021"/>
              </a:solidFill>
              <a:effectLst/>
            </a:endParaRP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3. </a:t>
            </a:r>
            <a:r>
              <a:rPr lang="en-US" sz="3600" dirty="0">
                <a:solidFill>
                  <a:srgbClr val="242021"/>
                </a:solidFill>
                <a:effectLst/>
              </a:rPr>
              <a:t>There </a:t>
            </a:r>
            <a:r>
              <a:rPr lang="en-US" sz="3600">
                <a:solidFill>
                  <a:srgbClr val="242021"/>
                </a:solidFill>
                <a:effectLst/>
              </a:rPr>
              <a:t>are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______________________ </a:t>
            </a:r>
            <a:r>
              <a:rPr lang="en-US" sz="3600" dirty="0">
                <a:solidFill>
                  <a:srgbClr val="242021"/>
                </a:solidFill>
                <a:effectLst/>
              </a:rPr>
              <a:t>around An Son School. 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4</a:t>
            </a:r>
            <a:r>
              <a:rPr lang="en-US" sz="3600" b="1">
                <a:solidFill>
                  <a:srgbClr val="0070C0"/>
                </a:solidFill>
                <a:effectLst/>
              </a:rPr>
              <a:t>.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____________ </a:t>
            </a:r>
            <a:r>
              <a:rPr lang="en-US" sz="3600" dirty="0">
                <a:solidFill>
                  <a:srgbClr val="242021"/>
                </a:solidFill>
                <a:effectLst/>
              </a:rPr>
              <a:t>has an art club. 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5. </a:t>
            </a:r>
            <a:r>
              <a:rPr lang="en-US" sz="3600" dirty="0">
                <a:solidFill>
                  <a:srgbClr val="242021"/>
                </a:solidFill>
                <a:effectLst/>
              </a:rPr>
              <a:t>At Dream School, students learn English </a:t>
            </a:r>
            <a:r>
              <a:rPr lang="en-US" sz="3600">
                <a:solidFill>
                  <a:srgbClr val="242021"/>
                </a:solidFill>
                <a:effectLst/>
              </a:rPr>
              <a:t>with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_______________________.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2443BE-2EF8-1B8B-217B-D58B5BF5F54B}"/>
              </a:ext>
            </a:extLst>
          </p:cNvPr>
          <p:cNvSpPr txBox="1"/>
          <p:nvPr/>
        </p:nvSpPr>
        <p:spPr>
          <a:xfrm>
            <a:off x="5912743" y="1812913"/>
            <a:ext cx="1898868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boarding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081277-EF53-FECB-F14A-3DF27F222345}"/>
              </a:ext>
            </a:extLst>
          </p:cNvPr>
          <p:cNvSpPr txBox="1"/>
          <p:nvPr/>
        </p:nvSpPr>
        <p:spPr>
          <a:xfrm>
            <a:off x="4771466" y="3130469"/>
            <a:ext cx="1680542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Sydney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76D21-A4DD-4571-882D-275F5F82E53E}"/>
              </a:ext>
            </a:extLst>
          </p:cNvPr>
          <p:cNvSpPr txBox="1"/>
          <p:nvPr/>
        </p:nvSpPr>
        <p:spPr>
          <a:xfrm>
            <a:off x="2462498" y="3756492"/>
            <a:ext cx="5090095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400" b="1" dirty="0">
                <a:solidFill>
                  <a:srgbClr val="7030A0"/>
                </a:solidFill>
              </a:rPr>
              <a:t>mountains and green fields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049364-61F3-CD2F-E1CE-AD0E775C6C22}"/>
              </a:ext>
            </a:extLst>
          </p:cNvPr>
          <p:cNvSpPr txBox="1"/>
          <p:nvPr/>
        </p:nvSpPr>
        <p:spPr>
          <a:xfrm>
            <a:off x="592637" y="4404960"/>
            <a:ext cx="2875238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Dream School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E8D5A5-D411-5D1C-CA60-69D6FD378A40}"/>
              </a:ext>
            </a:extLst>
          </p:cNvPr>
          <p:cNvSpPr txBox="1"/>
          <p:nvPr/>
        </p:nvSpPr>
        <p:spPr>
          <a:xfrm>
            <a:off x="284844" y="5718190"/>
            <a:ext cx="5159829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English-speaking teachers</a:t>
            </a:r>
          </a:p>
        </p:txBody>
      </p:sp>
    </p:spTree>
    <p:extLst>
      <p:ext uri="{BB962C8B-B14F-4D97-AF65-F5344CB8AC3E}">
        <p14:creationId xmlns:p14="http://schemas.microsoft.com/office/powerpoint/2010/main" val="151963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31256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Answer the questions.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57477" y="119751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262" y="10772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C84C1B-CA28-C709-ACED-272B47DAD94A}"/>
              </a:ext>
            </a:extLst>
          </p:cNvPr>
          <p:cNvSpPr txBox="1"/>
          <p:nvPr/>
        </p:nvSpPr>
        <p:spPr>
          <a:xfrm>
            <a:off x="959131" y="1700120"/>
            <a:ext cx="10271394" cy="5070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400" dirty="0"/>
              <a:t>1. Which school is a boarding school? </a:t>
            </a:r>
          </a:p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7030A0"/>
                </a:solidFill>
                <a:sym typeface="Wingdings" pitchFamily="2" charset="2"/>
              </a:rPr>
              <a:t> Sunrise (is).</a:t>
            </a:r>
            <a:endParaRPr lang="en-US" sz="3400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400" dirty="0"/>
              <a:t>2. Where is An Son School? </a:t>
            </a:r>
          </a:p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7030A0"/>
                </a:solidFill>
                <a:sym typeface="Wingdings" pitchFamily="2" charset="2"/>
              </a:rPr>
              <a:t> It is in Bac </a:t>
            </a:r>
            <a:r>
              <a:rPr lang="en-US" sz="3400" dirty="0" err="1">
                <a:solidFill>
                  <a:srgbClr val="7030A0"/>
                </a:solidFill>
                <a:sym typeface="Wingdings" pitchFamily="2" charset="2"/>
              </a:rPr>
              <a:t>Giang</a:t>
            </a:r>
            <a:r>
              <a:rPr lang="en-US" sz="3400" dirty="0">
                <a:solidFill>
                  <a:srgbClr val="7030A0"/>
                </a:solidFill>
                <a:sym typeface="Wingdings" pitchFamily="2" charset="2"/>
              </a:rPr>
              <a:t>. </a:t>
            </a:r>
            <a:endParaRPr lang="en-US" sz="3400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400" dirty="0"/>
              <a:t>3. Is there a school garden in An Son School? </a:t>
            </a:r>
          </a:p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7030A0"/>
                </a:solidFill>
                <a:sym typeface="Wingdings" pitchFamily="2" charset="2"/>
              </a:rPr>
              <a:t> Yes, there is. </a:t>
            </a:r>
            <a:endParaRPr lang="en-US" sz="3400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400" dirty="0"/>
              <a:t>4. What do Dream School students do in the afternoon?</a:t>
            </a:r>
          </a:p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7030A0"/>
                </a:solidFill>
                <a:sym typeface="Wingdings" pitchFamily="2" charset="2"/>
              </a:rPr>
              <a:t> They join many interesting clubs. </a:t>
            </a:r>
            <a:endParaRPr lang="en-US" sz="3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Open book with solid fill">
            <a:extLst>
              <a:ext uri="{FF2B5EF4-FFF2-40B4-BE49-F238E27FC236}">
                <a16:creationId xmlns:a16="http://schemas.microsoft.com/office/drawing/2014/main" id="{D8FB979C-42F4-D0E4-1A08-80529DEB5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803122" y="2737590"/>
            <a:ext cx="3070445" cy="3070445"/>
          </a:xfrm>
          <a:prstGeom prst="rect">
            <a:avLst/>
          </a:prstGeom>
        </p:spPr>
      </p:pic>
      <p:pic>
        <p:nvPicPr>
          <p:cNvPr id="9" name="Graphic 8" descr="Chat with solid fill">
            <a:extLst>
              <a:ext uri="{FF2B5EF4-FFF2-40B4-BE49-F238E27FC236}">
                <a16:creationId xmlns:a16="http://schemas.microsoft.com/office/drawing/2014/main" id="{F702D65A-82FC-66DA-5EBA-63C0F78FB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40059" y="2532672"/>
            <a:ext cx="3585395" cy="35853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83165" y="1885335"/>
            <a:ext cx="4202473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663132" y="1939739"/>
            <a:ext cx="3205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4718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MY NEW SCHOOL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2172443" y="5401833"/>
            <a:ext cx="2598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26649"/>
                </a:solidFill>
              </a:rPr>
              <a:t>READING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49466" y="1741568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92A6C1-B883-B171-0B27-F56D3E0420CD}"/>
              </a:ext>
            </a:extLst>
          </p:cNvPr>
          <p:cNvSpPr txBox="1"/>
          <p:nvPr/>
        </p:nvSpPr>
        <p:spPr>
          <a:xfrm>
            <a:off x="7069655" y="5404551"/>
            <a:ext cx="29601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26649"/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975996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Which school in Exercise 1 would you like to go to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? </a:t>
            </a:r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Why?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table.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21A8E05-4DA5-6F49-8DFB-8F858F098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755555"/>
              </p:ext>
            </p:extLst>
          </p:nvPr>
        </p:nvGraphicFramePr>
        <p:xfrm>
          <a:off x="1950720" y="2301899"/>
          <a:ext cx="8128000" cy="1158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9000173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0948214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</a:t>
                      </a:r>
                      <a:r>
                        <a:rPr lang="en-VN" sz="3200" dirty="0"/>
                        <a:t>ame of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R</a:t>
                      </a:r>
                      <a:r>
                        <a:rPr lang="en-VN" sz="3200" dirty="0"/>
                        <a:t>easons you like 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180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11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3530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84430" y="1361091"/>
            <a:ext cx="103382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Discuss your choice with your friends.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21A8E05-4DA5-6F49-8DFB-8F858F098F22}"/>
              </a:ext>
            </a:extLst>
          </p:cNvPr>
          <p:cNvGraphicFramePr>
            <a:graphicFrameLocks noGrp="1"/>
          </p:cNvGraphicFramePr>
          <p:nvPr/>
        </p:nvGraphicFramePr>
        <p:xfrm>
          <a:off x="1950720" y="2301899"/>
          <a:ext cx="8128000" cy="1158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9000173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0948214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</a:t>
                      </a:r>
                      <a:r>
                        <a:rPr lang="en-VN" sz="3200" dirty="0"/>
                        <a:t>ame of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R</a:t>
                      </a:r>
                      <a:r>
                        <a:rPr lang="en-VN" sz="3200" dirty="0"/>
                        <a:t>easons you like 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180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11640"/>
                  </a:ext>
                </a:extLst>
              </a:tr>
            </a:tbl>
          </a:graphicData>
        </a:graphic>
      </p:graphicFrame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2E2D77A7-5078-2A4F-5FC4-1BD4D8C764AA}"/>
              </a:ext>
            </a:extLst>
          </p:cNvPr>
          <p:cNvSpPr/>
          <p:nvPr/>
        </p:nvSpPr>
        <p:spPr>
          <a:xfrm>
            <a:off x="849085" y="3213463"/>
            <a:ext cx="4754881" cy="2455817"/>
          </a:xfrm>
          <a:prstGeom prst="wedgeRoundRectCallout">
            <a:avLst>
              <a:gd name="adj1" fmla="val 38753"/>
              <a:gd name="adj2" fmla="val 77394"/>
              <a:gd name="adj3" fmla="val 16667"/>
            </a:avLst>
          </a:prstGeom>
          <a:solidFill>
            <a:srgbClr val="0FB7BD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- Work in </a:t>
            </a:r>
            <a:r>
              <a:rPr lang="en-US" sz="3600" dirty="0"/>
              <a:t>groups </a:t>
            </a:r>
            <a:r>
              <a:rPr lang="en-US" sz="3600"/>
              <a:t>of </a:t>
            </a:r>
            <a:r>
              <a:rPr lang="en-US" sz="3600" smtClean="0"/>
              <a:t>4.</a:t>
            </a:r>
            <a:endParaRPr lang="en-US" sz="3600" dirty="0"/>
          </a:p>
          <a:p>
            <a:pPr algn="ctr"/>
            <a:r>
              <a:rPr lang="en-US" sz="3600" dirty="0"/>
              <a:t>- Share </a:t>
            </a:r>
            <a:r>
              <a:rPr lang="en-US" sz="3600"/>
              <a:t>the </a:t>
            </a:r>
            <a:r>
              <a:rPr lang="en-US" sz="3600" smtClean="0"/>
              <a:t>answers.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48741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Read about type of school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Speak about type of school you would like to go to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673" y="1974133"/>
            <a:ext cx="86546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Do exercises in the </a:t>
            </a:r>
            <a:r>
              <a:rPr lang="en-US" sz="3600" smtClean="0"/>
              <a:t>workbook.</a:t>
            </a:r>
            <a:endParaRPr lang="en-US" sz="3600"/>
          </a:p>
          <a:p>
            <a:pPr algn="just">
              <a:lnSpc>
                <a:spcPct val="150000"/>
              </a:lnSpc>
            </a:pPr>
            <a:r>
              <a:rPr lang="en-US" sz="3600"/>
              <a:t>- Write down </a:t>
            </a:r>
            <a:r>
              <a:rPr lang="en-US" sz="3600" smtClean="0"/>
              <a:t>your</a:t>
            </a:r>
            <a:r>
              <a:rPr lang="en-US" sz="3600" smtClean="0"/>
              <a:t> </a:t>
            </a:r>
            <a:r>
              <a:rPr lang="en-US" sz="3600"/>
              <a:t>opinions about a school in </a:t>
            </a:r>
            <a:r>
              <a:rPr lang="en-US" sz="3600" smtClean="0"/>
              <a:t>your notebooks.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124" y="4039558"/>
            <a:ext cx="2767596" cy="276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46069" y="1209778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09190" y="2707812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READING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069" y="459939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SPEAKING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2" y="1240320"/>
            <a:ext cx="5740800" cy="55112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Lucky number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1062" y="2081873"/>
            <a:ext cx="5755112" cy="186948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Look at the picture and quickly read the passages. Match 1-3 </a:t>
            </a:r>
            <a:r>
              <a:rPr lang="vi-VN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</a:t>
            </a:r>
            <a:endParaRPr lang="en-GB" sz="180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teaching </a:t>
            </a:r>
            <a:endParaRPr lang="vi-VN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passages again and complete the sentences.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Answer the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68170" y="4241791"/>
            <a:ext cx="5743692" cy="131666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Which school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you like to go to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Why?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table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discuss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choice with your friends.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381983" y="1515881"/>
            <a:ext cx="1345164" cy="119193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464026" y="3016615"/>
            <a:ext cx="1345164" cy="158278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381983" y="4900121"/>
            <a:ext cx="1345164" cy="97929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809190" y="587941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68170" y="5839010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224400" y="234667"/>
            <a:ext cx="3785393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810918" y="279001"/>
            <a:ext cx="331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727147" y="86328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512809-24F3-0412-7015-87281BB80E6E}"/>
              </a:ext>
            </a:extLst>
          </p:cNvPr>
          <p:cNvSpPr txBox="1"/>
          <p:nvPr/>
        </p:nvSpPr>
        <p:spPr>
          <a:xfrm>
            <a:off x="531980" y="4360594"/>
            <a:ext cx="164024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2 teams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864243" y="1015838"/>
            <a:ext cx="4463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LUCKY NUMBER</a:t>
            </a:r>
          </a:p>
        </p:txBody>
      </p:sp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1576E5F9-329F-510B-ED84-BB12BFA48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3614" y="2787491"/>
            <a:ext cx="1856978" cy="1856978"/>
          </a:xfrm>
          <a:prstGeom prst="rect">
            <a:avLst/>
          </a:prstGeom>
        </p:spPr>
      </p:pic>
      <p:sp>
        <p:nvSpPr>
          <p:cNvPr id="2" name="5-Point Star 1">
            <a:hlinkClick r:id="rId5" action="ppaction://hlinksldjump"/>
            <a:extLst>
              <a:ext uri="{FF2B5EF4-FFF2-40B4-BE49-F238E27FC236}">
                <a16:creationId xmlns:a16="http://schemas.microsoft.com/office/drawing/2014/main" id="{DA91EB4A-A025-7608-82C5-CC9CA3B626BA}"/>
              </a:ext>
            </a:extLst>
          </p:cNvPr>
          <p:cNvSpPr/>
          <p:nvPr/>
        </p:nvSpPr>
        <p:spPr>
          <a:xfrm>
            <a:off x="3314739" y="1941887"/>
            <a:ext cx="2286000" cy="2299063"/>
          </a:xfrm>
          <a:prstGeom prst="star5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/>
              <a:t>1</a:t>
            </a:r>
          </a:p>
        </p:txBody>
      </p:sp>
      <p:sp>
        <p:nvSpPr>
          <p:cNvPr id="3" name="5-Point Star 2">
            <a:hlinkClick r:id="rId6" action="ppaction://hlinksldjump"/>
            <a:extLst>
              <a:ext uri="{FF2B5EF4-FFF2-40B4-BE49-F238E27FC236}">
                <a16:creationId xmlns:a16="http://schemas.microsoft.com/office/drawing/2014/main" id="{1395BE40-D1CF-AA33-682E-99A07F904514}"/>
              </a:ext>
            </a:extLst>
          </p:cNvPr>
          <p:cNvSpPr/>
          <p:nvPr/>
        </p:nvSpPr>
        <p:spPr>
          <a:xfrm>
            <a:off x="5886348" y="1941886"/>
            <a:ext cx="2286000" cy="2299063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/>
              <a:t>2</a:t>
            </a:r>
          </a:p>
        </p:txBody>
      </p:sp>
      <p:sp>
        <p:nvSpPr>
          <p:cNvPr id="6" name="5-Point Star 5">
            <a:hlinkClick r:id="rId7" action="ppaction://hlinksldjump"/>
            <a:extLst>
              <a:ext uri="{FF2B5EF4-FFF2-40B4-BE49-F238E27FC236}">
                <a16:creationId xmlns:a16="http://schemas.microsoft.com/office/drawing/2014/main" id="{927E4771-64C3-7412-F1CD-D69DE99BD2BC}"/>
              </a:ext>
            </a:extLst>
          </p:cNvPr>
          <p:cNvSpPr/>
          <p:nvPr/>
        </p:nvSpPr>
        <p:spPr>
          <a:xfrm>
            <a:off x="7312755" y="4453567"/>
            <a:ext cx="2286000" cy="22990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/>
              <a:t>6</a:t>
            </a:r>
          </a:p>
        </p:txBody>
      </p:sp>
      <p:sp>
        <p:nvSpPr>
          <p:cNvPr id="7" name="5-Point Star 6">
            <a:hlinkClick r:id="rId8" action="ppaction://hlinksldjump"/>
            <a:extLst>
              <a:ext uri="{FF2B5EF4-FFF2-40B4-BE49-F238E27FC236}">
                <a16:creationId xmlns:a16="http://schemas.microsoft.com/office/drawing/2014/main" id="{FF7CA9C9-BCAA-4FDB-A43D-AB5CF22B19BA}"/>
              </a:ext>
            </a:extLst>
          </p:cNvPr>
          <p:cNvSpPr/>
          <p:nvPr/>
        </p:nvSpPr>
        <p:spPr>
          <a:xfrm>
            <a:off x="9883019" y="4453567"/>
            <a:ext cx="2286000" cy="2299063"/>
          </a:xfrm>
          <a:prstGeom prst="star5">
            <a:avLst/>
          </a:prstGeom>
          <a:solidFill>
            <a:srgbClr val="0FB7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9" name="5-Point Star 8">
            <a:hlinkClick r:id="rId9" action="ppaction://hlinksldjump"/>
            <a:extLst>
              <a:ext uri="{FF2B5EF4-FFF2-40B4-BE49-F238E27FC236}">
                <a16:creationId xmlns:a16="http://schemas.microsoft.com/office/drawing/2014/main" id="{D454C96F-2AAC-EECB-A330-0B8A70DB7AD0}"/>
              </a:ext>
            </a:extLst>
          </p:cNvPr>
          <p:cNvSpPr/>
          <p:nvPr/>
        </p:nvSpPr>
        <p:spPr>
          <a:xfrm>
            <a:off x="4742491" y="4453567"/>
            <a:ext cx="2286000" cy="2299063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5-Point Star 12">
            <a:hlinkClick r:id="rId10" action="ppaction://hlinksldjump"/>
            <a:extLst>
              <a:ext uri="{FF2B5EF4-FFF2-40B4-BE49-F238E27FC236}">
                <a16:creationId xmlns:a16="http://schemas.microsoft.com/office/drawing/2014/main" id="{F69320EA-DC7F-ED29-4162-BA2E39C3B329}"/>
              </a:ext>
            </a:extLst>
          </p:cNvPr>
          <p:cNvSpPr/>
          <p:nvPr/>
        </p:nvSpPr>
        <p:spPr>
          <a:xfrm>
            <a:off x="8457957" y="1941885"/>
            <a:ext cx="2286000" cy="2299063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/>
              <a:t>3</a:t>
            </a:r>
          </a:p>
        </p:txBody>
      </p:sp>
      <p:sp>
        <p:nvSpPr>
          <p:cNvPr id="16" name="5-Point Star 15">
            <a:hlinkClick r:id="rId11" action="ppaction://hlinksldjump"/>
            <a:extLst>
              <a:ext uri="{FF2B5EF4-FFF2-40B4-BE49-F238E27FC236}">
                <a16:creationId xmlns:a16="http://schemas.microsoft.com/office/drawing/2014/main" id="{DE48059C-C6E7-F49F-5197-8F1271B13C46}"/>
              </a:ext>
            </a:extLst>
          </p:cNvPr>
          <p:cNvSpPr/>
          <p:nvPr/>
        </p:nvSpPr>
        <p:spPr>
          <a:xfrm>
            <a:off x="2172227" y="4453567"/>
            <a:ext cx="2286000" cy="2299063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91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87068" y="1296530"/>
            <a:ext cx="11269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classes are there in our school?</a:t>
            </a: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BD788F06-0536-D618-4DB7-AF05F77E9C00}"/>
              </a:ext>
            </a:extLst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7044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8207" y="1650334"/>
            <a:ext cx="9895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students have to wear uniforms when they go to school?</a:t>
            </a: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6A5BF4E3-657D-6D87-7C1C-7F9DC0A3857D}"/>
              </a:ext>
            </a:extLst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65811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526093" y="1467491"/>
            <a:ext cx="9139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computer rooms does our school have?</a:t>
            </a: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73F83C3F-AAB4-61CE-2068-D94D3A70AEC4}"/>
              </a:ext>
            </a:extLst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556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444753" y="1859340"/>
            <a:ext cx="9551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 some clubs in our school.</a:t>
            </a: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941A06AF-9937-7C95-AB4D-4CA9F0B15D11}"/>
              </a:ext>
            </a:extLst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9562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731520" y="1629471"/>
            <a:ext cx="10728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was our school established?</a:t>
            </a: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4F8D372B-D8E3-C023-8175-A62A369B767A}"/>
              </a:ext>
            </a:extLst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65423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3853</TotalTime>
  <Words>611</Words>
  <PresentationFormat>Widescreen</PresentationFormat>
  <Paragraphs>160</Paragraphs>
  <Slides>24</Slides>
  <Notes>21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2023-09-13T03:47:22Z</dcterms:modified>
</cp:coreProperties>
</file>