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9" r:id="rId4"/>
    <p:sldId id="260" r:id="rId5"/>
    <p:sldId id="261" r:id="rId6"/>
    <p:sldId id="262" r:id="rId7"/>
    <p:sldId id="263" r:id="rId8"/>
    <p:sldId id="264" r:id="rId9"/>
    <p:sldId id="265" r:id="rId10"/>
    <p:sldId id="266" r:id="rId11"/>
    <p:sldId id="267" r:id="rId12"/>
    <p:sldId id="268" r:id="rId13"/>
    <p:sldId id="272" r:id="rId14"/>
    <p:sldId id="270" r:id="rId15"/>
    <p:sldId id="273"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12B35B4-B7B6-4674-8392-8F1CF7EDD1AF}" type="datetimeFigureOut">
              <a:rPr lang="en-GB" smtClean="0"/>
              <a:t>22/09/2023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13E2EC-4C6C-4B8B-AF3B-26CEA08F5DB4}" type="slidenum">
              <a:rPr lang="en-GB" smtClean="0"/>
              <a:t>‹#›</a:t>
            </a:fld>
            <a:endParaRPr lang="en-GB"/>
          </a:p>
        </p:txBody>
      </p:sp>
    </p:spTree>
    <p:extLst>
      <p:ext uri="{BB962C8B-B14F-4D97-AF65-F5344CB8AC3E}">
        <p14:creationId xmlns:p14="http://schemas.microsoft.com/office/powerpoint/2010/main" val="2024029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2B35B4-B7B6-4674-8392-8F1CF7EDD1AF}" type="datetimeFigureOut">
              <a:rPr lang="en-GB" smtClean="0"/>
              <a:t>22/09/2023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13E2EC-4C6C-4B8B-AF3B-26CEA08F5DB4}" type="slidenum">
              <a:rPr lang="en-GB" smtClean="0"/>
              <a:t>‹#›</a:t>
            </a:fld>
            <a:endParaRPr lang="en-GB"/>
          </a:p>
        </p:txBody>
      </p:sp>
    </p:spTree>
    <p:extLst>
      <p:ext uri="{BB962C8B-B14F-4D97-AF65-F5344CB8AC3E}">
        <p14:creationId xmlns:p14="http://schemas.microsoft.com/office/powerpoint/2010/main" val="133869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2B35B4-B7B6-4674-8392-8F1CF7EDD1AF}" type="datetimeFigureOut">
              <a:rPr lang="en-GB" smtClean="0"/>
              <a:t>22/09/2023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13E2EC-4C6C-4B8B-AF3B-26CEA08F5DB4}" type="slidenum">
              <a:rPr lang="en-GB" smtClean="0"/>
              <a:t>‹#›</a:t>
            </a:fld>
            <a:endParaRPr lang="en-GB"/>
          </a:p>
        </p:txBody>
      </p:sp>
    </p:spTree>
    <p:extLst>
      <p:ext uri="{BB962C8B-B14F-4D97-AF65-F5344CB8AC3E}">
        <p14:creationId xmlns:p14="http://schemas.microsoft.com/office/powerpoint/2010/main" val="424630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2B35B4-B7B6-4674-8392-8F1CF7EDD1AF}" type="datetimeFigureOut">
              <a:rPr lang="en-GB" smtClean="0"/>
              <a:t>22/09/2023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13E2EC-4C6C-4B8B-AF3B-26CEA08F5DB4}" type="slidenum">
              <a:rPr lang="en-GB" smtClean="0"/>
              <a:t>‹#›</a:t>
            </a:fld>
            <a:endParaRPr lang="en-GB"/>
          </a:p>
        </p:txBody>
      </p:sp>
    </p:spTree>
    <p:extLst>
      <p:ext uri="{BB962C8B-B14F-4D97-AF65-F5344CB8AC3E}">
        <p14:creationId xmlns:p14="http://schemas.microsoft.com/office/powerpoint/2010/main" val="93070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2B35B4-B7B6-4674-8392-8F1CF7EDD1AF}" type="datetimeFigureOut">
              <a:rPr lang="en-GB" smtClean="0"/>
              <a:t>22/09/2023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13E2EC-4C6C-4B8B-AF3B-26CEA08F5DB4}" type="slidenum">
              <a:rPr lang="en-GB" smtClean="0"/>
              <a:t>‹#›</a:t>
            </a:fld>
            <a:endParaRPr lang="en-GB"/>
          </a:p>
        </p:txBody>
      </p:sp>
    </p:spTree>
    <p:extLst>
      <p:ext uri="{BB962C8B-B14F-4D97-AF65-F5344CB8AC3E}">
        <p14:creationId xmlns:p14="http://schemas.microsoft.com/office/powerpoint/2010/main" val="1874123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12B35B4-B7B6-4674-8392-8F1CF7EDD1AF}" type="datetimeFigureOut">
              <a:rPr lang="en-GB" smtClean="0"/>
              <a:t>22/09/2023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13E2EC-4C6C-4B8B-AF3B-26CEA08F5DB4}" type="slidenum">
              <a:rPr lang="en-GB" smtClean="0"/>
              <a:t>‹#›</a:t>
            </a:fld>
            <a:endParaRPr lang="en-GB"/>
          </a:p>
        </p:txBody>
      </p:sp>
    </p:spTree>
    <p:extLst>
      <p:ext uri="{BB962C8B-B14F-4D97-AF65-F5344CB8AC3E}">
        <p14:creationId xmlns:p14="http://schemas.microsoft.com/office/powerpoint/2010/main" val="55134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12B35B4-B7B6-4674-8392-8F1CF7EDD1AF}" type="datetimeFigureOut">
              <a:rPr lang="en-GB" smtClean="0"/>
              <a:t>22/09/2023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13E2EC-4C6C-4B8B-AF3B-26CEA08F5DB4}" type="slidenum">
              <a:rPr lang="en-GB" smtClean="0"/>
              <a:t>‹#›</a:t>
            </a:fld>
            <a:endParaRPr lang="en-GB"/>
          </a:p>
        </p:txBody>
      </p:sp>
    </p:spTree>
    <p:extLst>
      <p:ext uri="{BB962C8B-B14F-4D97-AF65-F5344CB8AC3E}">
        <p14:creationId xmlns:p14="http://schemas.microsoft.com/office/powerpoint/2010/main" val="83802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12B35B4-B7B6-4674-8392-8F1CF7EDD1AF}" type="datetimeFigureOut">
              <a:rPr lang="en-GB" smtClean="0"/>
              <a:t>22/09/2023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13E2EC-4C6C-4B8B-AF3B-26CEA08F5DB4}" type="slidenum">
              <a:rPr lang="en-GB" smtClean="0"/>
              <a:t>‹#›</a:t>
            </a:fld>
            <a:endParaRPr lang="en-GB"/>
          </a:p>
        </p:txBody>
      </p:sp>
    </p:spTree>
    <p:extLst>
      <p:ext uri="{BB962C8B-B14F-4D97-AF65-F5344CB8AC3E}">
        <p14:creationId xmlns:p14="http://schemas.microsoft.com/office/powerpoint/2010/main" val="3915682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2B35B4-B7B6-4674-8392-8F1CF7EDD1AF}" type="datetimeFigureOut">
              <a:rPr lang="en-GB" smtClean="0"/>
              <a:t>22/09/2023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13E2EC-4C6C-4B8B-AF3B-26CEA08F5DB4}" type="slidenum">
              <a:rPr lang="en-GB" smtClean="0"/>
              <a:t>‹#›</a:t>
            </a:fld>
            <a:endParaRPr lang="en-GB"/>
          </a:p>
        </p:txBody>
      </p:sp>
    </p:spTree>
    <p:extLst>
      <p:ext uri="{BB962C8B-B14F-4D97-AF65-F5344CB8AC3E}">
        <p14:creationId xmlns:p14="http://schemas.microsoft.com/office/powerpoint/2010/main" val="318900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2B35B4-B7B6-4674-8392-8F1CF7EDD1AF}" type="datetimeFigureOut">
              <a:rPr lang="en-GB" smtClean="0"/>
              <a:t>22/09/2023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13E2EC-4C6C-4B8B-AF3B-26CEA08F5DB4}" type="slidenum">
              <a:rPr lang="en-GB" smtClean="0"/>
              <a:t>‹#›</a:t>
            </a:fld>
            <a:endParaRPr lang="en-GB"/>
          </a:p>
        </p:txBody>
      </p:sp>
    </p:spTree>
    <p:extLst>
      <p:ext uri="{BB962C8B-B14F-4D97-AF65-F5344CB8AC3E}">
        <p14:creationId xmlns:p14="http://schemas.microsoft.com/office/powerpoint/2010/main" val="1151142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2B35B4-B7B6-4674-8392-8F1CF7EDD1AF}" type="datetimeFigureOut">
              <a:rPr lang="en-GB" smtClean="0"/>
              <a:t>22/09/2023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13E2EC-4C6C-4B8B-AF3B-26CEA08F5DB4}" type="slidenum">
              <a:rPr lang="en-GB" smtClean="0"/>
              <a:t>‹#›</a:t>
            </a:fld>
            <a:endParaRPr lang="en-GB"/>
          </a:p>
        </p:txBody>
      </p:sp>
    </p:spTree>
    <p:extLst>
      <p:ext uri="{BB962C8B-B14F-4D97-AF65-F5344CB8AC3E}">
        <p14:creationId xmlns:p14="http://schemas.microsoft.com/office/powerpoint/2010/main" val="207037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2B35B4-B7B6-4674-8392-8F1CF7EDD1AF}" type="datetimeFigureOut">
              <a:rPr lang="en-GB" smtClean="0"/>
              <a:t>22/09/2023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13E2EC-4C6C-4B8B-AF3B-26CEA08F5DB4}" type="slidenum">
              <a:rPr lang="en-GB" smtClean="0"/>
              <a:t>‹#›</a:t>
            </a:fld>
            <a:endParaRPr lang="en-GB"/>
          </a:p>
        </p:txBody>
      </p:sp>
    </p:spTree>
    <p:extLst>
      <p:ext uri="{BB962C8B-B14F-4D97-AF65-F5344CB8AC3E}">
        <p14:creationId xmlns:p14="http://schemas.microsoft.com/office/powerpoint/2010/main" val="3458708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2.svg"/><Relationship Id="rId4" Type="http://schemas.openxmlformats.org/officeDocument/2006/relationships/image" Target="../media/image3.png"/><Relationship Id="rId9"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svg"/><Relationship Id="rId7" Type="http://schemas.openxmlformats.org/officeDocument/2006/relationships/image" Target="../media/image15.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34.svg"/><Relationship Id="rId5" Type="http://schemas.openxmlformats.org/officeDocument/2006/relationships/image" Target="../media/image13.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41.sv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loigiaihay.com/picture/2022/0514/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36" y="1949750"/>
            <a:ext cx="11756689" cy="41319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3"/>
          <p:cNvSpPr txBox="1"/>
          <p:nvPr/>
        </p:nvSpPr>
        <p:spPr>
          <a:xfrm>
            <a:off x="2884817" y="852804"/>
            <a:ext cx="5482092" cy="492443"/>
          </a:xfrm>
          <a:prstGeom prst="rect">
            <a:avLst/>
          </a:prstGeom>
        </p:spPr>
        <p:txBody>
          <a:bodyPr wrap="square" lIns="0" tIns="0" rIns="0" bIns="0" rtlCol="0" anchor="t">
            <a:spAutoFit/>
          </a:bodyPr>
          <a:lstStyle/>
          <a:p>
            <a:r>
              <a:rPr lang="en-US" sz="3200" b="1">
                <a:solidFill>
                  <a:srgbClr val="000000"/>
                </a:solidFill>
                <a:latin typeface="Arial" panose="020B0604020202020204" pitchFamily="34" charset="0"/>
                <a:cs typeface="Arial" panose="020B0604020202020204" pitchFamily="34" charset="0"/>
              </a:rPr>
              <a:t>Hệ điều hành</a:t>
            </a:r>
          </a:p>
        </p:txBody>
      </p:sp>
      <p:sp>
        <p:nvSpPr>
          <p:cNvPr id="4" name="AutoShape 4"/>
          <p:cNvSpPr/>
          <p:nvPr/>
        </p:nvSpPr>
        <p:spPr>
          <a:xfrm rot="-10800000">
            <a:off x="0" y="1999496"/>
            <a:ext cx="12192000" cy="0"/>
          </a:xfrm>
          <a:prstGeom prst="line">
            <a:avLst/>
          </a:prstGeom>
          <a:ln w="19050" cap="rnd">
            <a:solidFill>
              <a:srgbClr val="000000"/>
            </a:solidFill>
            <a:prstDash val="solid"/>
            <a:headEnd type="none" w="sm" len="sm"/>
            <a:tailEnd type="none" w="sm" len="sm"/>
          </a:ln>
        </p:spPr>
      </p:sp>
      <p:sp>
        <p:nvSpPr>
          <p:cNvPr id="5" name="AutoShape 5"/>
          <p:cNvSpPr/>
          <p:nvPr/>
        </p:nvSpPr>
        <p:spPr>
          <a:xfrm rot="5400000">
            <a:off x="-3159999" y="3435088"/>
            <a:ext cx="6858000" cy="0"/>
          </a:xfrm>
          <a:prstGeom prst="line">
            <a:avLst/>
          </a:prstGeom>
          <a:ln w="19050" cap="rnd">
            <a:solidFill>
              <a:srgbClr val="000000"/>
            </a:solidFill>
            <a:prstDash val="solid"/>
            <a:headEnd type="none" w="sm" len="sm"/>
            <a:tailEnd type="none" w="sm" len="sm"/>
          </a:ln>
        </p:spPr>
      </p:sp>
      <p:sp>
        <p:nvSpPr>
          <p:cNvPr id="6" name="AutoShape 6"/>
          <p:cNvSpPr/>
          <p:nvPr/>
        </p:nvSpPr>
        <p:spPr>
          <a:xfrm rot="5400000">
            <a:off x="8419726" y="3435088"/>
            <a:ext cx="6858000" cy="0"/>
          </a:xfrm>
          <a:prstGeom prst="line">
            <a:avLst/>
          </a:prstGeom>
          <a:ln w="19050" cap="rnd">
            <a:solidFill>
              <a:srgbClr val="000000"/>
            </a:solidFill>
            <a:prstDash val="solid"/>
            <a:headEnd type="none" w="sm" len="sm"/>
            <a:tailEnd type="none" w="sm" len="sm"/>
          </a:ln>
        </p:spPr>
      </p:sp>
      <p:sp>
        <p:nvSpPr>
          <p:cNvPr id="7" name="Rectangle: Rounded Corners 6">
            <a:extLst>
              <a:ext uri="{FF2B5EF4-FFF2-40B4-BE49-F238E27FC236}">
                <a16:creationId xmlns:a16="http://schemas.microsoft.com/office/drawing/2014/main" xmlns="" id="{17F4ED25-A1EF-B0D5-F21E-C64BA977D77C}"/>
              </a:ext>
            </a:extLst>
          </p:cNvPr>
          <p:cNvSpPr/>
          <p:nvPr/>
        </p:nvSpPr>
        <p:spPr>
          <a:xfrm>
            <a:off x="2099927" y="809961"/>
            <a:ext cx="537365" cy="537176"/>
          </a:xfrm>
          <a:prstGeom prst="round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1</a:t>
            </a:r>
          </a:p>
        </p:txBody>
      </p:sp>
      <p:sp>
        <p:nvSpPr>
          <p:cNvPr id="8" name="Rectangle: Rounded Corners 7">
            <a:extLst>
              <a:ext uri="{FF2B5EF4-FFF2-40B4-BE49-F238E27FC236}">
                <a16:creationId xmlns:a16="http://schemas.microsoft.com/office/drawing/2014/main" xmlns="" id="{EBB15F34-C941-C03B-ADB2-87A4DEC6998F}"/>
              </a:ext>
            </a:extLst>
          </p:cNvPr>
          <p:cNvSpPr/>
          <p:nvPr/>
        </p:nvSpPr>
        <p:spPr>
          <a:xfrm>
            <a:off x="2099837" y="1452209"/>
            <a:ext cx="537366" cy="533839"/>
          </a:xfrm>
          <a:prstGeom prst="round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2</a:t>
            </a:r>
          </a:p>
        </p:txBody>
      </p:sp>
      <p:sp>
        <p:nvSpPr>
          <p:cNvPr id="9" name="TextBox 3">
            <a:extLst>
              <a:ext uri="{FF2B5EF4-FFF2-40B4-BE49-F238E27FC236}">
                <a16:creationId xmlns:a16="http://schemas.microsoft.com/office/drawing/2014/main" xmlns="" id="{42BDFADB-3524-42ED-D823-5932637F1C87}"/>
              </a:ext>
            </a:extLst>
          </p:cNvPr>
          <p:cNvSpPr txBox="1"/>
          <p:nvPr/>
        </p:nvSpPr>
        <p:spPr>
          <a:xfrm>
            <a:off x="2898725" y="1493605"/>
            <a:ext cx="6454528" cy="492443"/>
          </a:xfrm>
          <a:prstGeom prst="rect">
            <a:avLst/>
          </a:prstGeom>
        </p:spPr>
        <p:txBody>
          <a:bodyPr lIns="0" tIns="0" rIns="0" bIns="0" rtlCol="0" anchor="t">
            <a:spAutoFit/>
          </a:bodyPr>
          <a:lstStyle/>
          <a:p>
            <a:r>
              <a:rPr lang="en-US" sz="3200" b="1">
                <a:solidFill>
                  <a:srgbClr val="000000"/>
                </a:solidFill>
                <a:latin typeface="Arial" panose="020B0604020202020204" pitchFamily="34" charset="0"/>
                <a:cs typeface="Arial" panose="020B0604020202020204" pitchFamily="34" charset="0"/>
              </a:rPr>
              <a:t>Phần mềm ứng dụng</a:t>
            </a:r>
          </a:p>
        </p:txBody>
      </p:sp>
      <p:pic>
        <p:nvPicPr>
          <p:cNvPr id="10" name="Picture 2">
            <a:extLst>
              <a:ext uri="{FF2B5EF4-FFF2-40B4-BE49-F238E27FC236}">
                <a16:creationId xmlns:a16="http://schemas.microsoft.com/office/drawing/2014/main" xmlns="" id="{C40759A9-6CC3-1CBF-E27E-EDFD72EE411A}"/>
              </a:ext>
            </a:extLst>
          </p:cNvPr>
          <p:cNvPicPr>
            <a:picLocks noChangeAspect="1"/>
          </p:cNvPicPr>
          <p:nvPr/>
        </p:nvPicPr>
        <p:blipFill>
          <a:blip r:embed="rId3"/>
          <a:srcRect/>
          <a:stretch>
            <a:fillRect/>
          </a:stretch>
        </p:blipFill>
        <p:spPr>
          <a:xfrm>
            <a:off x="10140193" y="5874161"/>
            <a:ext cx="2051807" cy="1066939"/>
          </a:xfrm>
          <a:prstGeom prst="rect">
            <a:avLst/>
          </a:prstGeom>
        </p:spPr>
      </p:pic>
      <p:pic>
        <p:nvPicPr>
          <p:cNvPr id="11" name="Picture 8">
            <a:extLst>
              <a:ext uri="{FF2B5EF4-FFF2-40B4-BE49-F238E27FC236}">
                <a16:creationId xmlns:a16="http://schemas.microsoft.com/office/drawing/2014/main" xmlns="" id="{9C97EE3C-B8BD-484A-CDDC-F8A66A66F35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035" y="817641"/>
            <a:ext cx="1320545" cy="1352514"/>
          </a:xfrm>
          <a:prstGeom prst="rect">
            <a:avLst/>
          </a:prstGeom>
        </p:spPr>
      </p:pic>
      <p:sp>
        <p:nvSpPr>
          <p:cNvPr id="12" name="TextBox 11">
            <a:extLst>
              <a:ext uri="{FF2B5EF4-FFF2-40B4-BE49-F238E27FC236}">
                <a16:creationId xmlns:a16="http://schemas.microsoft.com/office/drawing/2014/main" xmlns="" id="{AB15C46D-8E41-5D18-0166-7C3D13B538E4}"/>
              </a:ext>
            </a:extLst>
          </p:cNvPr>
          <p:cNvSpPr txBox="1"/>
          <p:nvPr/>
        </p:nvSpPr>
        <p:spPr>
          <a:xfrm>
            <a:off x="1312245" y="17671"/>
            <a:ext cx="9830954" cy="739754"/>
          </a:xfrm>
          <a:prstGeom prst="rect">
            <a:avLst/>
          </a:prstGeom>
          <a:noFill/>
        </p:spPr>
        <p:txBody>
          <a:bodyPr wrap="square" rtlCol="0">
            <a:spAutoFit/>
          </a:bodyPr>
          <a:lstStyle/>
          <a:p>
            <a:pPr algn="ctr">
              <a:lnSpc>
                <a:spcPct val="150000"/>
              </a:lnSpc>
            </a:pPr>
            <a:r>
              <a:rPr lang="en-US" sz="3200" b="1" smtClean="0">
                <a:solidFill>
                  <a:srgbClr val="FF0000"/>
                </a:solidFill>
                <a:latin typeface="Arial" panose="020B0604020202020204" pitchFamily="34" charset="0"/>
                <a:cs typeface="Arial" panose="020B0604020202020204" pitchFamily="34" charset="0"/>
              </a:rPr>
              <a:t>BÀI 2: HỆ </a:t>
            </a:r>
            <a:r>
              <a:rPr lang="en-US" sz="3200" b="1">
                <a:solidFill>
                  <a:srgbClr val="FF0000"/>
                </a:solidFill>
                <a:latin typeface="Arial" panose="020B0604020202020204" pitchFamily="34" charset="0"/>
                <a:cs typeface="Arial" panose="020B0604020202020204" pitchFamily="34" charset="0"/>
              </a:rPr>
              <a:t>ĐIỀU HÀNH VÀ </a:t>
            </a:r>
            <a:r>
              <a:rPr lang="en-US" sz="3200" b="1" smtClean="0">
                <a:solidFill>
                  <a:srgbClr val="FF0000"/>
                </a:solidFill>
                <a:latin typeface="Arial" panose="020B0604020202020204" pitchFamily="34" charset="0"/>
                <a:cs typeface="Arial" panose="020B0604020202020204" pitchFamily="34" charset="0"/>
              </a:rPr>
              <a:t>PHẦN </a:t>
            </a:r>
            <a:r>
              <a:rPr lang="en-US" sz="3200" b="1">
                <a:solidFill>
                  <a:srgbClr val="FF0000"/>
                </a:solidFill>
                <a:latin typeface="Arial" panose="020B0604020202020204" pitchFamily="34" charset="0"/>
                <a:cs typeface="Arial" panose="020B0604020202020204" pitchFamily="34" charset="0"/>
              </a:rPr>
              <a:t>MỀM ỨNG DỤNG</a:t>
            </a:r>
          </a:p>
        </p:txBody>
      </p:sp>
      <p:pic>
        <p:nvPicPr>
          <p:cNvPr id="13" name="Picture 5">
            <a:extLst>
              <a:ext uri="{FF2B5EF4-FFF2-40B4-BE49-F238E27FC236}">
                <a16:creationId xmlns:a16="http://schemas.microsoft.com/office/drawing/2014/main" xmlns="" id="{302FA58B-06F9-0441-9238-7CA8528C01E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042863" y="745841"/>
            <a:ext cx="1135126" cy="1253653"/>
          </a:xfrm>
          <a:prstGeom prst="rect">
            <a:avLst/>
          </a:prstGeom>
        </p:spPr>
      </p:pic>
      <p:pic>
        <p:nvPicPr>
          <p:cNvPr id="16" name="Picture 8">
            <a:extLst>
              <a:ext uri="{FF2B5EF4-FFF2-40B4-BE49-F238E27FC236}">
                <a16:creationId xmlns:a16="http://schemas.microsoft.com/office/drawing/2014/main" xmlns="" id="{2CD25F27-78B9-D241-7000-28CEAAF2C88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035247" y="817641"/>
            <a:ext cx="1148841" cy="1125386"/>
          </a:xfrm>
          <a:prstGeom prst="rect">
            <a:avLst/>
          </a:prstGeom>
        </p:spPr>
      </p:pic>
    </p:spTree>
    <p:extLst>
      <p:ext uri="{BB962C8B-B14F-4D97-AF65-F5344CB8AC3E}">
        <p14:creationId xmlns:p14="http://schemas.microsoft.com/office/powerpoint/2010/main" val="165127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barn(inVertical)">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E14008FD-DFF3-1E71-3413-405139C4CBD4}"/>
              </a:ext>
            </a:extLst>
          </p:cNvPr>
          <p:cNvPicPr>
            <a:picLocks noChangeAspect="1"/>
          </p:cNvPicPr>
          <p:nvPr/>
        </p:nvPicPr>
        <p:blipFill>
          <a:blip r:embed="rId2"/>
          <a:stretch>
            <a:fillRect/>
          </a:stretch>
        </p:blipFill>
        <p:spPr>
          <a:xfrm>
            <a:off x="27888" y="477291"/>
            <a:ext cx="11087743" cy="3578955"/>
          </a:xfrm>
          <a:prstGeom prst="rect">
            <a:avLst/>
          </a:prstGeom>
        </p:spPr>
      </p:pic>
      <p:sp>
        <p:nvSpPr>
          <p:cNvPr id="3" name="TextBox 2">
            <a:extLst>
              <a:ext uri="{FF2B5EF4-FFF2-40B4-BE49-F238E27FC236}">
                <a16:creationId xmlns:a16="http://schemas.microsoft.com/office/drawing/2014/main" xmlns="" id="{8A5D9870-340D-DD0A-1F5F-742E2EA9B45C}"/>
              </a:ext>
            </a:extLst>
          </p:cNvPr>
          <p:cNvSpPr txBox="1"/>
          <p:nvPr/>
        </p:nvSpPr>
        <p:spPr>
          <a:xfrm>
            <a:off x="27888" y="27296"/>
            <a:ext cx="12164112" cy="531940"/>
          </a:xfrm>
          <a:prstGeom prst="rect">
            <a:avLst/>
          </a:prstGeom>
          <a:solidFill>
            <a:srgbClr val="FFFF00"/>
          </a:solidFill>
        </p:spPr>
        <p:txBody>
          <a:bodyPr wrap="square" rtlCol="0">
            <a:spAutoFit/>
          </a:bodyPr>
          <a:lstStyle/>
          <a:p>
            <a:pPr>
              <a:lnSpc>
                <a:spcPct val="110000"/>
              </a:lnSpc>
            </a:pPr>
            <a:r>
              <a:rPr lang="en-US" sz="2800" b="1">
                <a:latin typeface="Times New Roman" panose="02020603050405020304" pitchFamily="18" charset="0"/>
                <a:cs typeface="Times New Roman" panose="02020603050405020304" pitchFamily="18" charset="0"/>
              </a:rPr>
              <a:t>1. Hệ điều hành</a:t>
            </a:r>
          </a:p>
        </p:txBody>
      </p:sp>
      <p:sp>
        <p:nvSpPr>
          <p:cNvPr id="4" name="Rectangle 3"/>
          <p:cNvSpPr/>
          <p:nvPr/>
        </p:nvSpPr>
        <p:spPr>
          <a:xfrm>
            <a:off x="290732" y="5009045"/>
            <a:ext cx="11901268" cy="548099"/>
          </a:xfrm>
          <a:prstGeom prst="rect">
            <a:avLst/>
          </a:prstGeom>
        </p:spPr>
        <p:txBody>
          <a:bodyPr wrap="square">
            <a:spAutoFit/>
          </a:bodyPr>
          <a:lstStyle/>
          <a:p>
            <a:pPr algn="just">
              <a:lnSpc>
                <a:spcPct val="115000"/>
              </a:lnSpc>
              <a:spcAft>
                <a:spcPts val="300"/>
              </a:spcAft>
            </a:pPr>
            <a:r>
              <a:rPr lang="en-US" sz="2800" b="1"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a:latin typeface="Times New Roman" panose="02020603050405020304" pitchFamily="18" charset="0"/>
                <a:ea typeface="Calibri" panose="020F0502020204030204" pitchFamily="34" charset="0"/>
                <a:cs typeface="Times New Roman" panose="02020603050405020304" pitchFamily="18" charset="0"/>
              </a:rPr>
              <a:t>Phần mềm </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File Explorer </a:t>
            </a:r>
            <a:r>
              <a:rPr lang="en-US" sz="2800" b="1">
                <a:latin typeface="Times New Roman" panose="02020603050405020304" pitchFamily="18" charset="0"/>
                <a:ea typeface="Calibri" panose="020F0502020204030204" pitchFamily="34" charset="0"/>
                <a:cs typeface="Times New Roman" panose="02020603050405020304" pitchFamily="18" charset="0"/>
              </a:rPr>
              <a:t>cung cấp những thông tin này</a:t>
            </a:r>
            <a:r>
              <a:rPr lang="en-US" sz="2800" b="1" smtClean="0">
                <a:latin typeface="Times New Roman" panose="02020603050405020304" pitchFamily="18" charset="0"/>
                <a:ea typeface="Calibri" panose="020F0502020204030204" pitchFamily="34" charset="0"/>
                <a:cs typeface="Times New Roman" panose="02020603050405020304" pitchFamily="18" charset="0"/>
              </a:rPr>
              <a:t>.</a:t>
            </a:r>
            <a:endParaRPr lang="en-GB" sz="28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59310" y="3964554"/>
            <a:ext cx="11901268" cy="1083374"/>
          </a:xfrm>
          <a:prstGeom prst="rect">
            <a:avLst/>
          </a:prstGeom>
        </p:spPr>
        <p:txBody>
          <a:bodyPr wrap="square">
            <a:spAutoFit/>
          </a:bodyPr>
          <a:lstStyle/>
          <a:p>
            <a:pPr algn="just">
              <a:lnSpc>
                <a:spcPct val="115000"/>
              </a:lnSpc>
              <a:spcAft>
                <a:spcPts val="300"/>
              </a:spcAft>
            </a:pPr>
            <a:r>
              <a:rPr 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Phần </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mềm nào cung cấp những thông tin này? File Explorer là một thành phần của phần mềm nào? Ví dụ 5 thể hiện chức năng nào của hệ điều hành?</a:t>
            </a:r>
            <a:endParaRPr lang="en-GB"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290732" y="5612338"/>
            <a:ext cx="11901268" cy="548099"/>
          </a:xfrm>
          <a:prstGeom prst="rect">
            <a:avLst/>
          </a:prstGeom>
        </p:spPr>
        <p:txBody>
          <a:bodyPr wrap="square">
            <a:spAutoFit/>
          </a:bodyPr>
          <a:lstStyle/>
          <a:p>
            <a:pPr algn="just">
              <a:lnSpc>
                <a:spcPct val="115000"/>
              </a:lnSpc>
              <a:spcAft>
                <a:spcPts val="300"/>
              </a:spcAft>
            </a:pPr>
            <a:r>
              <a:rPr lang="en-US" sz="2800" b="1"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a:latin typeface="Times New Roman" panose="02020603050405020304" pitchFamily="18" charset="0"/>
                <a:ea typeface="Calibri" panose="020F0502020204030204" pitchFamily="34" charset="0"/>
                <a:cs typeface="Times New Roman" panose="02020603050405020304" pitchFamily="18" charset="0"/>
              </a:rPr>
              <a:t>File Explorer là một ứng dụng của hệ điều hành Windows</a:t>
            </a:r>
            <a:r>
              <a:rPr lang="en-US" sz="2800" b="1" smtClean="0">
                <a:latin typeface="Times New Roman" panose="02020603050405020304" pitchFamily="18" charset="0"/>
                <a:ea typeface="Calibri" panose="020F0502020204030204" pitchFamily="34" charset="0"/>
                <a:cs typeface="Times New Roman" panose="02020603050405020304" pitchFamily="18" charset="0"/>
              </a:rPr>
              <a:t>.</a:t>
            </a:r>
            <a:endParaRPr lang="en-GB" sz="28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159310" y="6207757"/>
            <a:ext cx="11901268" cy="548099"/>
          </a:xfrm>
          <a:prstGeom prst="rect">
            <a:avLst/>
          </a:prstGeom>
        </p:spPr>
        <p:txBody>
          <a:bodyPr wrap="square">
            <a:spAutoFit/>
          </a:bodyPr>
          <a:lstStyle/>
          <a:p>
            <a:pPr algn="just">
              <a:lnSpc>
                <a:spcPct val="115000"/>
              </a:lnSpc>
              <a:spcAft>
                <a:spcPts val="300"/>
              </a:spcAft>
            </a:pPr>
            <a:r>
              <a:rPr lang="en-US" sz="2800" b="1"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a:latin typeface="Times New Roman" panose="02020603050405020304" pitchFamily="18" charset="0"/>
                <a:ea typeface="Calibri" panose="020F0502020204030204" pitchFamily="34" charset="0"/>
                <a:cs typeface="Times New Roman" panose="02020603050405020304" pitchFamily="18" charset="0"/>
              </a:rPr>
              <a:t>Chức năng: Hệ điều hành lưu trữ, quản lí dữ liệu trong máy tính.</a:t>
            </a:r>
            <a:endParaRPr lang="en-GB" sz="2800" b="1">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122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A5D9870-340D-DD0A-1F5F-742E2EA9B45C}"/>
              </a:ext>
            </a:extLst>
          </p:cNvPr>
          <p:cNvSpPr txBox="1"/>
          <p:nvPr/>
        </p:nvSpPr>
        <p:spPr>
          <a:xfrm>
            <a:off x="27888" y="27296"/>
            <a:ext cx="12164112" cy="564257"/>
          </a:xfrm>
          <a:prstGeom prst="rect">
            <a:avLst/>
          </a:prstGeom>
          <a:solidFill>
            <a:srgbClr val="FFFF00"/>
          </a:solidFill>
        </p:spPr>
        <p:txBody>
          <a:bodyPr wrap="square" rtlCol="0">
            <a:spAutoFit/>
          </a:bodyPr>
          <a:lstStyle/>
          <a:p>
            <a:pPr>
              <a:lnSpc>
                <a:spcPct val="120000"/>
              </a:lnSpc>
            </a:pPr>
            <a:r>
              <a:rPr lang="en-US" sz="2800" b="1">
                <a:latin typeface="Times New Roman" panose="02020603050405020304" pitchFamily="18" charset="0"/>
                <a:cs typeface="Times New Roman" panose="02020603050405020304" pitchFamily="18" charset="0"/>
              </a:rPr>
              <a:t>1. Hệ điều hành</a:t>
            </a:r>
          </a:p>
        </p:txBody>
      </p:sp>
      <p:sp>
        <p:nvSpPr>
          <p:cNvPr id="3" name="TextBox 2">
            <a:extLst>
              <a:ext uri="{FF2B5EF4-FFF2-40B4-BE49-F238E27FC236}">
                <a16:creationId xmlns="" xmlns:a16="http://schemas.microsoft.com/office/drawing/2014/main" id="{AD56966F-8749-EB32-F7BC-81A923164994}"/>
              </a:ext>
            </a:extLst>
          </p:cNvPr>
          <p:cNvSpPr txBox="1"/>
          <p:nvPr/>
        </p:nvSpPr>
        <p:spPr>
          <a:xfrm>
            <a:off x="174022" y="803981"/>
            <a:ext cx="11856614" cy="609398"/>
          </a:xfrm>
          <a:prstGeom prst="rect">
            <a:avLst/>
          </a:prstGeom>
          <a:solidFill>
            <a:schemeClr val="accent2">
              <a:lumMod val="20000"/>
              <a:lumOff val="80000"/>
            </a:schemeClr>
          </a:solidFill>
        </p:spPr>
        <p:txBody>
          <a:bodyPr wrap="square" rtlCol="0">
            <a:spAutoFit/>
          </a:bodyPr>
          <a:lstStyle/>
          <a:p>
            <a:pPr>
              <a:lnSpc>
                <a:spcPct val="120000"/>
              </a:lnSpc>
            </a:pPr>
            <a:r>
              <a:rPr lang="en-GB"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Hệ </a:t>
            </a:r>
            <a:r>
              <a:rPr lang="vi-VN" sz="2800" b="1">
                <a:latin typeface="Times New Roman" panose="02020603050405020304" pitchFamily="18" charset="0"/>
                <a:cs typeface="Times New Roman" panose="02020603050405020304" pitchFamily="18" charset="0"/>
              </a:rPr>
              <a:t>điều hành là phần mềm hệ </a:t>
            </a:r>
            <a:r>
              <a:rPr lang="vi-VN" sz="2800" b="1" smtClean="0">
                <a:latin typeface="Times New Roman" panose="02020603050405020304" pitchFamily="18" charset="0"/>
                <a:cs typeface="Times New Roman" panose="02020603050405020304" pitchFamily="18" charset="0"/>
              </a:rPr>
              <a:t>thống</a:t>
            </a:r>
            <a:r>
              <a:rPr lang="en-GB" sz="2800" b="1" smtClean="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ea typeface="Calibri" panose="020F0502020204030204" pitchFamily="34" charset="0"/>
                <a:cs typeface="Times New Roman" panose="02020603050405020304" pitchFamily="18" charset="0"/>
              </a:rPr>
              <a:t>Windows 10, Linux, </a:t>
            </a:r>
            <a:r>
              <a:rPr lang="en-US" sz="2800" b="1" smtClean="0">
                <a:latin typeface="Times New Roman" panose="02020603050405020304" pitchFamily="18" charset="0"/>
                <a:ea typeface="Calibri" panose="020F0502020204030204" pitchFamily="34" charset="0"/>
                <a:cs typeface="Times New Roman" panose="02020603050405020304" pitchFamily="18" charset="0"/>
              </a:rPr>
              <a:t>iOS, Android, …</a:t>
            </a:r>
            <a:endParaRPr lang="vi-VN" sz="2800" b="1">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AD56966F-8749-EB32-F7BC-81A923164994}"/>
              </a:ext>
            </a:extLst>
          </p:cNvPr>
          <p:cNvSpPr txBox="1"/>
          <p:nvPr/>
        </p:nvSpPr>
        <p:spPr>
          <a:xfrm>
            <a:off x="174022" y="1408579"/>
            <a:ext cx="11856613" cy="2677656"/>
          </a:xfrm>
          <a:prstGeom prst="rect">
            <a:avLst/>
          </a:prstGeom>
          <a:solidFill>
            <a:schemeClr val="accent2">
              <a:lumMod val="20000"/>
              <a:lumOff val="80000"/>
            </a:schemeClr>
          </a:solidFill>
        </p:spPr>
        <p:txBody>
          <a:bodyPr wrap="square" rtlCol="0">
            <a:spAutoFit/>
          </a:bodyPr>
          <a:lstStyle/>
          <a:p>
            <a:pPr>
              <a:lnSpc>
                <a:spcPct val="120000"/>
              </a:lnSpc>
            </a:pPr>
            <a:r>
              <a:rPr lang="en-GB" sz="2800" b="1" smtClean="0">
                <a:latin typeface="Times New Roman" panose="02020603050405020304" pitchFamily="18" charset="0"/>
                <a:cs typeface="Times New Roman" panose="02020603050405020304" pitchFamily="18" charset="0"/>
              </a:rPr>
              <a:t>- Chức năng: </a:t>
            </a:r>
            <a:endParaRPr lang="en-GB" sz="2800" b="1">
              <a:latin typeface="Times New Roman" panose="02020603050405020304" pitchFamily="18" charset="0"/>
              <a:cs typeface="Times New Roman" panose="02020603050405020304" pitchFamily="18" charset="0"/>
            </a:endParaRPr>
          </a:p>
          <a:p>
            <a:pPr>
              <a:lnSpc>
                <a:spcPct val="120000"/>
              </a:lnSpc>
            </a:pPr>
            <a:r>
              <a:rPr lang="en-GB" sz="2800" b="1" smtClean="0">
                <a:latin typeface="Times New Roman" panose="02020603050405020304" pitchFamily="18" charset="0"/>
                <a:cs typeface="Times New Roman" panose="02020603050405020304" pitchFamily="18" charset="0"/>
              </a:rPr>
              <a:t>  + Đ</a:t>
            </a:r>
            <a:r>
              <a:rPr lang="vi-VN" sz="2800" b="1" smtClean="0">
                <a:latin typeface="Times New Roman" panose="02020603050405020304" pitchFamily="18" charset="0"/>
                <a:cs typeface="Times New Roman" panose="02020603050405020304" pitchFamily="18" charset="0"/>
              </a:rPr>
              <a:t>iều </a:t>
            </a:r>
            <a:r>
              <a:rPr lang="vi-VN" sz="2800" b="1">
                <a:latin typeface="Times New Roman" panose="02020603050405020304" pitchFamily="18" charset="0"/>
                <a:cs typeface="Times New Roman" panose="02020603050405020304" pitchFamily="18" charset="0"/>
              </a:rPr>
              <a:t>khiển và quản lí mọi hoạt động của máy </a:t>
            </a:r>
            <a:r>
              <a:rPr lang="vi-VN" sz="2800" b="1" smtClean="0">
                <a:latin typeface="Times New Roman" panose="02020603050405020304" pitchFamily="18" charset="0"/>
                <a:cs typeface="Times New Roman" panose="02020603050405020304" pitchFamily="18" charset="0"/>
              </a:rPr>
              <a:t>tính;</a:t>
            </a:r>
            <a:endParaRPr lang="en-GB" sz="2800" b="1" smtClean="0">
              <a:latin typeface="Times New Roman" panose="02020603050405020304" pitchFamily="18" charset="0"/>
              <a:cs typeface="Times New Roman" panose="02020603050405020304" pitchFamily="18" charset="0"/>
            </a:endParaRPr>
          </a:p>
          <a:p>
            <a:pPr algn="just">
              <a:lnSpc>
                <a:spcPct val="120000"/>
              </a:lnSpc>
            </a:pPr>
            <a:r>
              <a:rPr lang="en-GB" sz="2800" b="1" smtClean="0">
                <a:latin typeface="Times New Roman" panose="02020603050405020304" pitchFamily="18" charset="0"/>
                <a:cs typeface="Times New Roman" panose="02020603050405020304" pitchFamily="18" charset="0"/>
              </a:rPr>
              <a:t>  + </a:t>
            </a:r>
            <a:r>
              <a:rPr lang="en-GB" sz="2800" b="1">
                <a:latin typeface="Times New Roman" panose="02020603050405020304" pitchFamily="18" charset="0"/>
                <a:cs typeface="Times New Roman" panose="02020603050405020304" pitchFamily="18" charset="0"/>
              </a:rPr>
              <a:t>C</a:t>
            </a:r>
            <a:r>
              <a:rPr lang="vi-VN" sz="2800" b="1" smtClean="0">
                <a:latin typeface="Times New Roman" panose="02020603050405020304" pitchFamily="18" charset="0"/>
                <a:cs typeface="Times New Roman" panose="02020603050405020304" pitchFamily="18" charset="0"/>
              </a:rPr>
              <a:t>ung </a:t>
            </a:r>
            <a:r>
              <a:rPr lang="vi-VN" sz="2800" b="1">
                <a:latin typeface="Times New Roman" panose="02020603050405020304" pitchFamily="18" charset="0"/>
                <a:cs typeface="Times New Roman" panose="02020603050405020304" pitchFamily="18" charset="0"/>
              </a:rPr>
              <a:t>cấp, quản lí môi trường chạy các phần mềm ứng dụng, trao đổi thông tin giữa người dùng và máy </a:t>
            </a:r>
            <a:r>
              <a:rPr lang="vi-VN" sz="2800" b="1" smtClean="0">
                <a:latin typeface="Times New Roman" panose="02020603050405020304" pitchFamily="18" charset="0"/>
                <a:cs typeface="Times New Roman" panose="02020603050405020304" pitchFamily="18" charset="0"/>
              </a:rPr>
              <a:t>tính;</a:t>
            </a:r>
            <a:endParaRPr lang="en-GB" sz="2800" b="1" smtClean="0">
              <a:latin typeface="Times New Roman" panose="02020603050405020304" pitchFamily="18" charset="0"/>
              <a:cs typeface="Times New Roman" panose="02020603050405020304" pitchFamily="18" charset="0"/>
            </a:endParaRPr>
          </a:p>
          <a:p>
            <a:pPr algn="just">
              <a:lnSpc>
                <a:spcPct val="120000"/>
              </a:lnSpc>
            </a:pPr>
            <a:r>
              <a:rPr lang="en-GB" sz="2800" b="1" smtClean="0">
                <a:latin typeface="Times New Roman" panose="02020603050405020304" pitchFamily="18" charset="0"/>
                <a:cs typeface="Times New Roman" panose="02020603050405020304" pitchFamily="18" charset="0"/>
              </a:rPr>
              <a:t>  + </a:t>
            </a:r>
            <a:r>
              <a:rPr lang="en-GB" sz="2800" b="1">
                <a:latin typeface="Times New Roman" panose="02020603050405020304" pitchFamily="18" charset="0"/>
                <a:cs typeface="Times New Roman" panose="02020603050405020304" pitchFamily="18" charset="0"/>
              </a:rPr>
              <a:t>T</a:t>
            </a:r>
            <a:r>
              <a:rPr lang="vi-VN" sz="2800" b="1" smtClean="0">
                <a:latin typeface="Times New Roman" panose="02020603050405020304" pitchFamily="18" charset="0"/>
                <a:cs typeface="Times New Roman" panose="02020603050405020304" pitchFamily="18" charset="0"/>
              </a:rPr>
              <a:t>ổ chức</a:t>
            </a:r>
            <a:r>
              <a:rPr lang="en-GB" sz="2800" b="1" smtClean="0">
                <a:latin typeface="Times New Roman" panose="02020603050405020304" pitchFamily="18" charset="0"/>
                <a:cs typeface="Times New Roman" panose="02020603050405020304" pitchFamily="18" charset="0"/>
              </a:rPr>
              <a:t>,</a:t>
            </a:r>
            <a:r>
              <a:rPr lang="vi-VN" sz="2800" b="1"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lưu </a:t>
            </a:r>
            <a:r>
              <a:rPr lang="vi-VN" sz="2800" b="1" smtClean="0">
                <a:latin typeface="Times New Roman" panose="02020603050405020304" pitchFamily="18" charset="0"/>
                <a:cs typeface="Times New Roman" panose="02020603050405020304" pitchFamily="18" charset="0"/>
              </a:rPr>
              <a:t>trữ</a:t>
            </a:r>
            <a:r>
              <a:rPr lang="en-GB" sz="2800" b="1" smtClean="0">
                <a:latin typeface="Times New Roman" panose="02020603050405020304" pitchFamily="18" charset="0"/>
                <a:cs typeface="Times New Roman" panose="02020603050405020304" pitchFamily="18" charset="0"/>
              </a:rPr>
              <a:t>,</a:t>
            </a:r>
            <a:r>
              <a:rPr lang="vi-VN" sz="2800" b="1" smtClean="0">
                <a:latin typeface="Times New Roman" panose="02020603050405020304" pitchFamily="18" charset="0"/>
                <a:cs typeface="Times New Roman" panose="02020603050405020304" pitchFamily="18" charset="0"/>
              </a:rPr>
              <a:t> quản </a:t>
            </a:r>
            <a:r>
              <a:rPr lang="vi-VN" sz="2800" b="1">
                <a:latin typeface="Times New Roman" panose="02020603050405020304" pitchFamily="18" charset="0"/>
                <a:cs typeface="Times New Roman" panose="02020603050405020304" pitchFamily="18" charset="0"/>
              </a:rPr>
              <a:t>lí dữ liệu trong máy tính.</a:t>
            </a:r>
          </a:p>
        </p:txBody>
      </p:sp>
    </p:spTree>
    <p:extLst>
      <p:ext uri="{BB962C8B-B14F-4D97-AF65-F5344CB8AC3E}">
        <p14:creationId xmlns:p14="http://schemas.microsoft.com/office/powerpoint/2010/main" val="1734852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930" y="660056"/>
            <a:ext cx="6096000" cy="523220"/>
          </a:xfrm>
          <a:prstGeom prst="rect">
            <a:avLst/>
          </a:prstGeom>
        </p:spPr>
        <p:txBody>
          <a:bodyPr>
            <a:spAutoFit/>
          </a:bodyPr>
          <a:lstStyle/>
          <a:p>
            <a:r>
              <a:rPr lang="en-GB"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Phần </a:t>
            </a:r>
            <a:r>
              <a:rPr lang="vi-VN"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mềm ứng dụng là gì</a:t>
            </a:r>
            <a:r>
              <a:rPr lang="vi-VN"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GB" sz="2800" b="1">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8A5D9870-340D-DD0A-1F5F-742E2EA9B45C}"/>
              </a:ext>
            </a:extLst>
          </p:cNvPr>
          <p:cNvSpPr txBox="1"/>
          <p:nvPr/>
        </p:nvSpPr>
        <p:spPr>
          <a:xfrm>
            <a:off x="27888" y="27296"/>
            <a:ext cx="12164112" cy="609398"/>
          </a:xfrm>
          <a:prstGeom prst="rect">
            <a:avLst/>
          </a:prstGeom>
          <a:solidFill>
            <a:srgbClr val="FFFF00"/>
          </a:solidFill>
        </p:spPr>
        <p:txBody>
          <a:bodyPr wrap="square" rtlCol="0">
            <a:spAutoFit/>
          </a:bodyPr>
          <a:lstStyle/>
          <a:p>
            <a:pPr>
              <a:lnSpc>
                <a:spcPct val="120000"/>
              </a:lnSpc>
            </a:pPr>
            <a:r>
              <a:rPr lang="en-US" sz="2800" b="1">
                <a:latin typeface="Times New Roman" panose="02020603050405020304" pitchFamily="18" charset="0"/>
                <a:cs typeface="Times New Roman" panose="02020603050405020304" pitchFamily="18" charset="0"/>
              </a:rPr>
              <a:t>2</a:t>
            </a:r>
            <a:r>
              <a:rPr lang="en-US" sz="2800" b="1" smtClean="0">
                <a:latin typeface="Times New Roman" panose="02020603050405020304" pitchFamily="18" charset="0"/>
                <a:cs typeface="Times New Roman" panose="02020603050405020304" pitchFamily="18" charset="0"/>
              </a:rPr>
              <a:t>. Phần mềm ứng dụng</a:t>
            </a:r>
            <a:endParaRPr lang="en-US" sz="2800" b="1">
              <a:latin typeface="Times New Roman" panose="02020603050405020304" pitchFamily="18" charset="0"/>
              <a:cs typeface="Times New Roman" panose="02020603050405020304" pitchFamily="18" charset="0"/>
            </a:endParaRPr>
          </a:p>
        </p:txBody>
      </p:sp>
      <p:sp>
        <p:nvSpPr>
          <p:cNvPr id="5" name="Rectangle 4"/>
          <p:cNvSpPr/>
          <p:nvPr/>
        </p:nvSpPr>
        <p:spPr>
          <a:xfrm>
            <a:off x="77930" y="2363899"/>
            <a:ext cx="12036140" cy="954107"/>
          </a:xfrm>
          <a:prstGeom prst="rect">
            <a:avLst/>
          </a:prstGeom>
        </p:spPr>
        <p:txBody>
          <a:bodyPr wrap="square">
            <a:spAutoFit/>
          </a:bodyPr>
          <a:lstStyle/>
          <a:p>
            <a:r>
              <a:rPr lang="en-GB"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 </a:t>
            </a:r>
            <a:r>
              <a:rPr lang="vi-VN"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đã sử dụng phần mềm ứng dụng nào</a:t>
            </a:r>
            <a:r>
              <a:rPr lang="vi-VN"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GB"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Phần mềm đó giúp em xử lí công việc gì trên máy tính? </a:t>
            </a:r>
            <a:endParaRPr lang="en-GB" sz="2800" b="1">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77930" y="4439095"/>
            <a:ext cx="6096000" cy="523220"/>
          </a:xfrm>
          <a:prstGeom prst="rect">
            <a:avLst/>
          </a:prstGeom>
        </p:spPr>
        <p:txBody>
          <a:bodyPr>
            <a:spAutoFit/>
          </a:bodyPr>
          <a:lstStyle/>
          <a:p>
            <a:r>
              <a:rPr lang="en-GB"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Tại </a:t>
            </a:r>
            <a:r>
              <a:rPr lang="vi-VN"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sao cần có phần mềm ứng </a:t>
            </a:r>
            <a:r>
              <a:rPr lang="vi-VN"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GB"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GB" sz="2800" b="1">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27972" y="3330578"/>
            <a:ext cx="12064028" cy="1083374"/>
          </a:xfrm>
          <a:prstGeom prst="rect">
            <a:avLst/>
          </a:prstGeom>
        </p:spPr>
        <p:txBody>
          <a:bodyPr wrap="square">
            <a:spAutoFit/>
          </a:bodyPr>
          <a:lstStyle/>
          <a:p>
            <a:pPr algn="just">
              <a:lnSpc>
                <a:spcPct val="115000"/>
              </a:lnSpc>
              <a:spcAft>
                <a:spcPts val="300"/>
              </a:spcAft>
            </a:pPr>
            <a:r>
              <a:rPr lang="vi-VN" sz="2800" b="1" smtClean="0">
                <a:latin typeface="Times New Roman" panose="02020603050405020304" pitchFamily="18" charset="0"/>
                <a:ea typeface="Calibri" panose="020F0502020204030204" pitchFamily="34" charset="0"/>
                <a:cs typeface="Times New Roman" panose="02020603050405020304" pitchFamily="18" charset="0"/>
              </a:rPr>
              <a:t>- </a:t>
            </a:r>
            <a:r>
              <a:rPr lang="en-GB" sz="2800" b="1">
                <a:latin typeface="Times New Roman" panose="02020603050405020304" pitchFamily="18" charset="0"/>
                <a:ea typeface="Calibri" panose="020F0502020204030204" pitchFamily="34" charset="0"/>
                <a:cs typeface="Times New Roman" panose="02020603050405020304" pitchFamily="18" charset="0"/>
              </a:rPr>
              <a:t>P</a:t>
            </a:r>
            <a:r>
              <a:rPr lang="vi-VN" sz="2800" b="1" smtClean="0">
                <a:latin typeface="Times New Roman" panose="02020603050405020304" pitchFamily="18" charset="0"/>
                <a:ea typeface="Calibri" panose="020F0502020204030204" pitchFamily="34" charset="0"/>
                <a:cs typeface="Times New Roman" panose="02020603050405020304" pitchFamily="18" charset="0"/>
              </a:rPr>
              <a:t>hần </a:t>
            </a:r>
            <a:r>
              <a:rPr lang="vi-VN" sz="2800" b="1">
                <a:latin typeface="Times New Roman" panose="02020603050405020304" pitchFamily="18" charset="0"/>
                <a:ea typeface="Calibri" panose="020F0502020204030204" pitchFamily="34" charset="0"/>
                <a:cs typeface="Times New Roman" panose="02020603050405020304" pitchFamily="18" charset="0"/>
              </a:rPr>
              <a:t>mềm ứng </a:t>
            </a:r>
            <a:r>
              <a:rPr lang="en-GB" sz="2800" b="1" smtClean="0">
                <a:latin typeface="Times New Roman" panose="02020603050405020304" pitchFamily="18" charset="0"/>
                <a:ea typeface="Calibri" panose="020F0502020204030204" pitchFamily="34" charset="0"/>
                <a:cs typeface="Times New Roman" panose="02020603050405020304" pitchFamily="18" charset="0"/>
              </a:rPr>
              <a:t>dụng: </a:t>
            </a:r>
            <a:r>
              <a:rPr lang="vi-VN" sz="2800" b="1" smtClean="0">
                <a:latin typeface="Times New Roman" panose="02020603050405020304" pitchFamily="18" charset="0"/>
                <a:ea typeface="Calibri" panose="020F0502020204030204" pitchFamily="34" charset="0"/>
                <a:cs typeface="Times New Roman" panose="02020603050405020304" pitchFamily="18" charset="0"/>
              </a:rPr>
              <a:t>MS </a:t>
            </a:r>
            <a:r>
              <a:rPr lang="vi-VN" sz="2800" b="1">
                <a:latin typeface="Times New Roman" panose="02020603050405020304" pitchFamily="18" charset="0"/>
                <a:ea typeface="Calibri" panose="020F0502020204030204" pitchFamily="34" charset="0"/>
                <a:cs typeface="Times New Roman" panose="02020603050405020304" pitchFamily="18" charset="0"/>
              </a:rPr>
              <a:t>Word (soạn thảo văn bản), MS Powerpoint (tạo bài trình chiếu), Zalo (nhắn tin, gọi </a:t>
            </a:r>
            <a:r>
              <a:rPr lang="vi-VN" sz="2800" b="1" smtClean="0">
                <a:latin typeface="Times New Roman" panose="02020603050405020304" pitchFamily="18" charset="0"/>
                <a:ea typeface="Calibri" panose="020F0502020204030204" pitchFamily="34" charset="0"/>
                <a:cs typeface="Times New Roman" panose="02020603050405020304" pitchFamily="18" charset="0"/>
              </a:rPr>
              <a:t>điện</a:t>
            </a:r>
            <a:r>
              <a:rPr lang="en-GB" sz="2800" b="1" smtClean="0">
                <a:latin typeface="Times New Roman" panose="02020603050405020304" pitchFamily="18" charset="0"/>
                <a:ea typeface="Calibri" panose="020F0502020204030204" pitchFamily="34" charset="0"/>
                <a:cs typeface="Times New Roman" panose="02020603050405020304" pitchFamily="18" charset="0"/>
              </a:rPr>
              <a:t>), </a:t>
            </a:r>
            <a:r>
              <a:rPr lang="vi-VN" sz="2800" b="1" smtClean="0">
                <a:latin typeface="Times New Roman" panose="02020603050405020304" pitchFamily="18" charset="0"/>
                <a:ea typeface="Calibri" panose="020F0502020204030204" pitchFamily="34" charset="0"/>
                <a:cs typeface="Times New Roman" panose="02020603050405020304" pitchFamily="18" charset="0"/>
              </a:rPr>
              <a:t>Scratch </a:t>
            </a:r>
            <a:r>
              <a:rPr lang="vi-VN" sz="2800" b="1">
                <a:latin typeface="Times New Roman" panose="02020603050405020304" pitchFamily="18" charset="0"/>
                <a:ea typeface="Calibri" panose="020F0502020204030204" pitchFamily="34" charset="0"/>
                <a:cs typeface="Times New Roman" panose="02020603050405020304" pitchFamily="18" charset="0"/>
              </a:rPr>
              <a:t>(lập trình dành cho trẻ </a:t>
            </a:r>
            <a:r>
              <a:rPr lang="vi-VN" sz="2800" b="1" smtClean="0">
                <a:latin typeface="Times New Roman" panose="02020603050405020304" pitchFamily="18" charset="0"/>
                <a:ea typeface="Calibri" panose="020F0502020204030204" pitchFamily="34" charset="0"/>
                <a:cs typeface="Times New Roman" panose="02020603050405020304" pitchFamily="18" charset="0"/>
              </a:rPr>
              <a:t>em</a:t>
            </a:r>
            <a:r>
              <a:rPr lang="en-GB" sz="2800" b="1" smtClean="0">
                <a:latin typeface="Times New Roman" panose="02020603050405020304" pitchFamily="18" charset="0"/>
                <a:ea typeface="Calibri" panose="020F0502020204030204" pitchFamily="34" charset="0"/>
                <a:cs typeface="Times New Roman" panose="02020603050405020304" pitchFamily="18" charset="0"/>
              </a:rPr>
              <a:t>)</a:t>
            </a:r>
            <a:endParaRPr lang="en-GB" sz="28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77930" y="1220064"/>
            <a:ext cx="12064028" cy="1083374"/>
          </a:xfrm>
          <a:prstGeom prst="rect">
            <a:avLst/>
          </a:prstGeom>
        </p:spPr>
        <p:txBody>
          <a:bodyPr wrap="square">
            <a:spAutoFit/>
          </a:bodyPr>
          <a:lstStyle/>
          <a:p>
            <a:pPr algn="just">
              <a:lnSpc>
                <a:spcPct val="115000"/>
              </a:lnSpc>
              <a:spcAft>
                <a:spcPts val="300"/>
              </a:spcAft>
            </a:pPr>
            <a:r>
              <a:rPr lang="vi-VN" sz="2800" b="1">
                <a:latin typeface="Times New Roman" panose="02020603050405020304" pitchFamily="18" charset="0"/>
                <a:ea typeface="Calibri" panose="020F0502020204030204" pitchFamily="34" charset="0"/>
                <a:cs typeface="Times New Roman" panose="02020603050405020304" pitchFamily="18" charset="0"/>
              </a:rPr>
              <a:t>- Phần mềm ứng dụng là những chương trình máy tính, cung cấp công cụ để hỗ trợ con người xử lí công việc cụ thể trên máy tính</a:t>
            </a:r>
            <a:r>
              <a:rPr lang="vi-VN" sz="2800" b="1" smtClean="0">
                <a:latin typeface="Times New Roman" panose="02020603050405020304" pitchFamily="18" charset="0"/>
                <a:ea typeface="Calibri" panose="020F0502020204030204" pitchFamily="34" charset="0"/>
                <a:cs typeface="Times New Roman" panose="02020603050405020304" pitchFamily="18" charset="0"/>
              </a:rPr>
              <a:t>.</a:t>
            </a:r>
            <a:endParaRPr lang="en-GB" sz="28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77930" y="4971418"/>
            <a:ext cx="12064028" cy="587853"/>
          </a:xfrm>
          <a:prstGeom prst="rect">
            <a:avLst/>
          </a:prstGeom>
        </p:spPr>
        <p:txBody>
          <a:bodyPr wrap="square">
            <a:spAutoFit/>
          </a:bodyPr>
          <a:lstStyle/>
          <a:p>
            <a:pPr algn="just">
              <a:lnSpc>
                <a:spcPct val="115000"/>
              </a:lnSpc>
              <a:spcAft>
                <a:spcPts val="300"/>
              </a:spcAft>
            </a:pPr>
            <a:r>
              <a:rPr lang="vi-VN" sz="2800" b="1" smtClean="0">
                <a:latin typeface="Times New Roman" panose="02020603050405020304" pitchFamily="18" charset="0"/>
                <a:ea typeface="Calibri" panose="020F0502020204030204" pitchFamily="34" charset="0"/>
                <a:cs typeface="Times New Roman" panose="02020603050405020304" pitchFamily="18" charset="0"/>
              </a:rPr>
              <a:t>- </a:t>
            </a:r>
            <a:r>
              <a:rPr lang="vi-VN" sz="2800" b="1">
                <a:latin typeface="Times New Roman" panose="02020603050405020304" pitchFamily="18" charset="0"/>
                <a:ea typeface="Calibri" panose="020F0502020204030204" pitchFamily="34" charset="0"/>
                <a:cs typeface="Times New Roman" panose="02020603050405020304" pitchFamily="18" charset="0"/>
              </a:rPr>
              <a:t>Cần có phần mềm ứng dụng để đáp ứng nhu cầu đa dạng của người dùng</a:t>
            </a:r>
            <a:r>
              <a:rPr lang="vi-VN" sz="2800" b="1" smtClean="0">
                <a:latin typeface="Times New Roman" panose="02020603050405020304" pitchFamily="18" charset="0"/>
                <a:ea typeface="Calibri" panose="020F0502020204030204" pitchFamily="34" charset="0"/>
                <a:cs typeface="Times New Roman" panose="02020603050405020304" pitchFamily="18" charset="0"/>
              </a:rPr>
              <a:t>.</a:t>
            </a:r>
            <a:endParaRPr lang="en-GB" sz="28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77930" y="6085892"/>
            <a:ext cx="12064028" cy="587853"/>
          </a:xfrm>
          <a:prstGeom prst="rect">
            <a:avLst/>
          </a:prstGeom>
        </p:spPr>
        <p:txBody>
          <a:bodyPr wrap="square">
            <a:spAutoFit/>
          </a:bodyPr>
          <a:lstStyle/>
          <a:p>
            <a:pPr algn="just">
              <a:lnSpc>
                <a:spcPct val="115000"/>
              </a:lnSpc>
              <a:spcAft>
                <a:spcPts val="300"/>
              </a:spcAft>
            </a:pPr>
            <a:r>
              <a:rPr lang="vi-VN" sz="2800" b="1" smtClean="0">
                <a:latin typeface="Times New Roman" panose="02020603050405020304" pitchFamily="18" charset="0"/>
                <a:ea typeface="Calibri" panose="020F0502020204030204" pitchFamily="34" charset="0"/>
                <a:cs typeface="Times New Roman" panose="02020603050405020304" pitchFamily="18" charset="0"/>
              </a:rPr>
              <a:t>- </a:t>
            </a:r>
            <a:r>
              <a:rPr lang="vi-VN" sz="2800" b="1">
                <a:latin typeface="Times New Roman" panose="02020603050405020304" pitchFamily="18" charset="0"/>
                <a:ea typeface="Calibri" panose="020F0502020204030204" pitchFamily="34" charset="0"/>
                <a:cs typeface="Times New Roman" panose="02020603050405020304" pitchFamily="18" charset="0"/>
              </a:rPr>
              <a:t>Chương trình máy tính được lưu trữ trên ổ đĩa dưới dạng tệp. </a:t>
            </a:r>
            <a:endParaRPr lang="en-GB" sz="28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15"/>
          <p:cNvSpPr/>
          <p:nvPr/>
        </p:nvSpPr>
        <p:spPr>
          <a:xfrm>
            <a:off x="77930" y="5568426"/>
            <a:ext cx="11662116" cy="556434"/>
          </a:xfrm>
          <a:prstGeom prst="rect">
            <a:avLst/>
          </a:prstGeom>
        </p:spPr>
        <p:txBody>
          <a:bodyPr wrap="square">
            <a:spAutoFit/>
          </a:bodyPr>
          <a:lstStyle/>
          <a:p>
            <a:pPr algn="just">
              <a:lnSpc>
                <a:spcPct val="115000"/>
              </a:lnSpc>
              <a:spcAft>
                <a:spcPts val="300"/>
              </a:spcAft>
            </a:pPr>
            <a:r>
              <a:rPr lang="en-GB" sz="2800" b="1" smtClean="0">
                <a:solidFill>
                  <a:srgbClr val="FF0000"/>
                </a:solidFill>
                <a:latin typeface="+mj-lt"/>
                <a:ea typeface="Calibri" panose="020F0502020204030204" pitchFamily="34" charset="0"/>
                <a:cs typeface="Times New Roman" panose="02020603050405020304" pitchFamily="18" charset="0"/>
              </a:rPr>
              <a:t>- </a:t>
            </a:r>
            <a:r>
              <a:rPr lang="vi-VN" sz="2800" b="1" smtClean="0">
                <a:solidFill>
                  <a:srgbClr val="FF0000"/>
                </a:solidFill>
                <a:latin typeface="+mj-lt"/>
                <a:ea typeface="Calibri" panose="020F0502020204030204" pitchFamily="34" charset="0"/>
                <a:cs typeface="Times New Roman" panose="02020603050405020304" pitchFamily="18" charset="0"/>
              </a:rPr>
              <a:t>Chương </a:t>
            </a:r>
            <a:r>
              <a:rPr lang="vi-VN" sz="2800" b="1">
                <a:solidFill>
                  <a:srgbClr val="FF0000"/>
                </a:solidFill>
                <a:latin typeface="+mj-lt"/>
                <a:ea typeface="Calibri" panose="020F0502020204030204" pitchFamily="34" charset="0"/>
                <a:cs typeface="Times New Roman" panose="02020603050405020304" pitchFamily="18" charset="0"/>
              </a:rPr>
              <a:t>trình máy tính được lưu trữ dưới dạng nào và lưu trữ ở đâu?</a:t>
            </a:r>
            <a:endParaRPr lang="en-GB" sz="2800" b="1">
              <a:solidFill>
                <a:srgbClr val="FF0000"/>
              </a:solidFill>
              <a:effectLst/>
              <a:latin typeface="+mj-lt"/>
              <a:ea typeface="Calibri" panose="020F0502020204030204" pitchFamily="34" charset="0"/>
              <a:cs typeface="Times New Roman" panose="02020603050405020304" pitchFamily="18" charset="0"/>
            </a:endParaRPr>
          </a:p>
        </p:txBody>
      </p:sp>
      <p:grpSp>
        <p:nvGrpSpPr>
          <p:cNvPr id="22" name="Group 21"/>
          <p:cNvGrpSpPr/>
          <p:nvPr/>
        </p:nvGrpSpPr>
        <p:grpSpPr>
          <a:xfrm>
            <a:off x="720716" y="4732870"/>
            <a:ext cx="10376544" cy="1605272"/>
            <a:chOff x="808687" y="1420836"/>
            <a:chExt cx="10376544" cy="1605272"/>
          </a:xfrm>
        </p:grpSpPr>
        <p:pic>
          <p:nvPicPr>
            <p:cNvPr id="17" name="Picture 2">
              <a:extLst>
                <a:ext uri="{FF2B5EF4-FFF2-40B4-BE49-F238E27FC236}">
                  <a16:creationId xmlns="" xmlns:a16="http://schemas.microsoft.com/office/drawing/2014/main" id="{0A6E7642-C695-CD7C-2D4A-641BFA9E5C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687" y="1420836"/>
              <a:ext cx="1591252" cy="156232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Microsoft PowerPoint – Wikipedia tiếng Việt">
              <a:extLst>
                <a:ext uri="{FF2B5EF4-FFF2-40B4-BE49-F238E27FC236}">
                  <a16:creationId xmlns="" xmlns:a16="http://schemas.microsoft.com/office/drawing/2014/main" id="{8B14FBBB-AA6A-B291-1517-125B011170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8462" y="1440946"/>
              <a:ext cx="1598098" cy="14862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op 99 microsoft excel logo most viewed and download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0470" y="1488040"/>
              <a:ext cx="1547461" cy="14391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oogle Chrome – Wikipedia tiếng Việ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6454" y="1488040"/>
              <a:ext cx="1538068" cy="15380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ải Zalo - Link tải free, cách sử dụng, mẹo thủ thuật li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93360" y="1634237"/>
              <a:ext cx="1391871" cy="13918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4811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nodeType="clickEffect">
                                  <p:stCondLst>
                                    <p:cond delay="0"/>
                                  </p:stCondLst>
                                  <p:childTnLst>
                                    <p:anim calcmode="lin" valueType="num">
                                      <p:cBhvr>
                                        <p:cTn id="31" dur="500"/>
                                        <p:tgtEl>
                                          <p:spTgt spid="22"/>
                                        </p:tgtEl>
                                        <p:attrNameLst>
                                          <p:attrName>ppt_w</p:attrName>
                                        </p:attrNameLst>
                                      </p:cBhvr>
                                      <p:tavLst>
                                        <p:tav tm="0">
                                          <p:val>
                                            <p:strVal val="ppt_w"/>
                                          </p:val>
                                        </p:tav>
                                        <p:tav tm="100000">
                                          <p:val>
                                            <p:fltVal val="0"/>
                                          </p:val>
                                        </p:tav>
                                      </p:tavLst>
                                    </p:anim>
                                    <p:anim calcmode="lin" valueType="num">
                                      <p:cBhvr>
                                        <p:cTn id="32" dur="500"/>
                                        <p:tgtEl>
                                          <p:spTgt spid="22"/>
                                        </p:tgtEl>
                                        <p:attrNameLst>
                                          <p:attrName>ppt_h</p:attrName>
                                        </p:attrNameLst>
                                      </p:cBhvr>
                                      <p:tavLst>
                                        <p:tav tm="0">
                                          <p:val>
                                            <p:strVal val="ppt_h"/>
                                          </p:val>
                                        </p:tav>
                                        <p:tav tm="100000">
                                          <p:val>
                                            <p:fltVal val="0"/>
                                          </p:val>
                                        </p:tav>
                                      </p:tavLst>
                                    </p:anim>
                                    <p:animEffect transition="out" filter="fade">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0" grpId="0"/>
      <p:bldP spid="11" grpId="0"/>
      <p:bldP spid="12"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A5D9870-340D-DD0A-1F5F-742E2EA9B45C}"/>
              </a:ext>
            </a:extLst>
          </p:cNvPr>
          <p:cNvSpPr txBox="1"/>
          <p:nvPr/>
        </p:nvSpPr>
        <p:spPr>
          <a:xfrm>
            <a:off x="27888" y="27296"/>
            <a:ext cx="12164112" cy="609398"/>
          </a:xfrm>
          <a:prstGeom prst="rect">
            <a:avLst/>
          </a:prstGeom>
          <a:solidFill>
            <a:srgbClr val="FFFF00"/>
          </a:solidFill>
        </p:spPr>
        <p:txBody>
          <a:bodyPr wrap="square" rtlCol="0">
            <a:spAutoFit/>
          </a:bodyPr>
          <a:lstStyle/>
          <a:p>
            <a:pPr>
              <a:lnSpc>
                <a:spcPct val="120000"/>
              </a:lnSpc>
            </a:pPr>
            <a:r>
              <a:rPr lang="en-US" sz="2800" b="1">
                <a:latin typeface="Times New Roman" panose="02020603050405020304" pitchFamily="18" charset="0"/>
                <a:cs typeface="Times New Roman" panose="02020603050405020304" pitchFamily="18" charset="0"/>
              </a:rPr>
              <a:t>2</a:t>
            </a:r>
            <a:r>
              <a:rPr lang="en-US" sz="2800" b="1" smtClean="0">
                <a:latin typeface="Times New Roman" panose="02020603050405020304" pitchFamily="18" charset="0"/>
                <a:cs typeface="Times New Roman" panose="02020603050405020304" pitchFamily="18" charset="0"/>
              </a:rPr>
              <a:t>. Phần mềm ứng dụng</a:t>
            </a:r>
            <a:endParaRPr lang="en-US" sz="2800" b="1">
              <a:latin typeface="Times New Roman" panose="02020603050405020304" pitchFamily="18" charset="0"/>
              <a:cs typeface="Times New Roman" panose="02020603050405020304" pitchFamily="18" charset="0"/>
            </a:endParaRPr>
          </a:p>
        </p:txBody>
      </p:sp>
      <p:sp>
        <p:nvSpPr>
          <p:cNvPr id="5" name="Rectangle 4"/>
          <p:cNvSpPr/>
          <p:nvPr/>
        </p:nvSpPr>
        <p:spPr>
          <a:xfrm>
            <a:off x="183771" y="4616417"/>
            <a:ext cx="11784108" cy="2160591"/>
          </a:xfrm>
          <a:prstGeom prst="rect">
            <a:avLst/>
          </a:prstGeom>
          <a:solidFill>
            <a:schemeClr val="accent2">
              <a:lumMod val="20000"/>
              <a:lumOff val="80000"/>
            </a:schemeClr>
          </a:solidFill>
        </p:spPr>
        <p:txBody>
          <a:bodyPr wrap="square">
            <a:spAutoFit/>
          </a:bodyPr>
          <a:lstStyle/>
          <a:p>
            <a:pPr>
              <a:lnSpc>
                <a:spcPct val="120000"/>
              </a:lnSpc>
            </a:pPr>
            <a:r>
              <a:rPr lang="en-GB" sz="2800" b="1">
                <a:latin typeface="Times New Roman" panose="02020603050405020304" pitchFamily="18" charset="0"/>
                <a:cs typeface="Times New Roman" panose="02020603050405020304" pitchFamily="18" charset="0"/>
              </a:rPr>
              <a:t> </a:t>
            </a:r>
            <a:r>
              <a:rPr lang="en-GB" sz="2800" b="1" smtClean="0">
                <a:latin typeface="Times New Roman" panose="02020603050405020304" pitchFamily="18" charset="0"/>
                <a:cs typeface="Times New Roman" panose="02020603050405020304" pitchFamily="18" charset="0"/>
              </a:rPr>
              <a:t>    - </a:t>
            </a:r>
            <a:r>
              <a:rPr lang="vi-VN" sz="2800" b="1" smtClean="0">
                <a:latin typeface="Times New Roman" panose="02020603050405020304" pitchFamily="18" charset="0"/>
                <a:cs typeface="Times New Roman" panose="02020603050405020304" pitchFamily="18" charset="0"/>
              </a:rPr>
              <a:t>Phần </a:t>
            </a:r>
            <a:r>
              <a:rPr lang="vi-VN" sz="2800" b="1">
                <a:latin typeface="Times New Roman" panose="02020603050405020304" pitchFamily="18" charset="0"/>
                <a:cs typeface="Times New Roman" panose="02020603050405020304" pitchFamily="18" charset="0"/>
              </a:rPr>
              <a:t>mềm ứng dụng là </a:t>
            </a:r>
            <a:r>
              <a:rPr lang="vi-VN" sz="2800" b="1" smtClean="0">
                <a:latin typeface="Times New Roman" panose="02020603050405020304" pitchFamily="18" charset="0"/>
                <a:cs typeface="Times New Roman" panose="02020603050405020304" pitchFamily="18" charset="0"/>
              </a:rPr>
              <a:t>chương </a:t>
            </a:r>
            <a:r>
              <a:rPr lang="vi-VN" sz="2800" b="1">
                <a:latin typeface="Times New Roman" panose="02020603050405020304" pitchFamily="18" charset="0"/>
                <a:cs typeface="Times New Roman" panose="02020603050405020304" pitchFamily="18" charset="0"/>
              </a:rPr>
              <a:t>trình máy tính </a:t>
            </a:r>
            <a:r>
              <a:rPr lang="en-GB" sz="2800" b="1" smtClean="0">
                <a:latin typeface="Times New Roman" panose="02020603050405020304" pitchFamily="18" charset="0"/>
                <a:cs typeface="Times New Roman" panose="02020603050405020304" pitchFamily="18" charset="0"/>
              </a:rPr>
              <a:t>hỗ trợ con người xử lí</a:t>
            </a:r>
            <a:r>
              <a:rPr lang="vi-VN" sz="2800" b="1"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công việc </a:t>
            </a:r>
            <a:r>
              <a:rPr lang="en-GB" sz="2800" b="1" smtClean="0">
                <a:latin typeface="Times New Roman" panose="02020603050405020304" pitchFamily="18" charset="0"/>
                <a:cs typeface="Times New Roman" panose="02020603050405020304" pitchFamily="18" charset="0"/>
              </a:rPr>
              <a:t>trên máy tính.</a:t>
            </a:r>
          </a:p>
          <a:p>
            <a:pPr>
              <a:lnSpc>
                <a:spcPct val="120000"/>
              </a:lnSpc>
            </a:pP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GB" sz="2800" b="1">
                <a:latin typeface="Times New Roman" panose="02020603050405020304" pitchFamily="18" charset="0"/>
                <a:cs typeface="Times New Roman" panose="02020603050405020304" pitchFamily="18" charset="0"/>
              </a:rPr>
              <a:t>  </a:t>
            </a:r>
            <a:r>
              <a:rPr lang="en-GB" sz="2800" b="1" smtClean="0">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a:latin typeface="Times New Roman" panose="02020603050405020304" pitchFamily="18" charset="0"/>
                <a:ea typeface="Calibri" panose="020F0502020204030204" pitchFamily="34" charset="0"/>
                <a:cs typeface="Times New Roman" panose="02020603050405020304" pitchFamily="18" charset="0"/>
              </a:rPr>
              <a:t>Các phần mềm ứng dụng: </a:t>
            </a:r>
            <a:r>
              <a:rPr lang="en-US" sz="2800" b="1">
                <a:latin typeface="Times New Roman" panose="02020603050405020304" pitchFamily="18" charset="0"/>
                <a:ea typeface="Times New Roman" panose="02020603050405020304" pitchFamily="18" charset="0"/>
              </a:rPr>
              <a:t>Microsoft</a:t>
            </a:r>
            <a:r>
              <a:rPr lang="en-GB" sz="2800" b="1"/>
              <a:t> </a:t>
            </a:r>
            <a:r>
              <a:rPr lang="en-US" sz="2800" b="1">
                <a:latin typeface="Times New Roman" panose="02020603050405020304" pitchFamily="18" charset="0"/>
                <a:ea typeface="Calibri" panose="020F0502020204030204" pitchFamily="34" charset="0"/>
                <a:cs typeface="Times New Roman" panose="02020603050405020304" pitchFamily="18" charset="0"/>
              </a:rPr>
              <a:t>Word, MS Powerpoint, Excel, MS Teams, iMindmap, Scratch, Zalo, </a:t>
            </a:r>
            <a:r>
              <a:rPr lang="en-US" sz="2800" b="1" smtClean="0">
                <a:latin typeface="Times New Roman" panose="02020603050405020304" pitchFamily="18" charset="0"/>
                <a:ea typeface="Calibri" panose="020F0502020204030204" pitchFamily="34" charset="0"/>
                <a:cs typeface="Times New Roman" panose="02020603050405020304" pitchFamily="18" charset="0"/>
              </a:rPr>
              <a:t>WinRAR, … </a:t>
            </a:r>
            <a:endParaRPr lang="en-GB" sz="2800" b="1">
              <a:latin typeface="Times New Roman" panose="02020603050405020304" pitchFamily="18" charset="0"/>
              <a:cs typeface="Times New Roman" panose="02020603050405020304" pitchFamily="18" charset="0"/>
            </a:endParaRPr>
          </a:p>
        </p:txBody>
      </p:sp>
      <p:sp>
        <p:nvSpPr>
          <p:cNvPr id="8" name="Rectangle 7"/>
          <p:cNvSpPr/>
          <p:nvPr/>
        </p:nvSpPr>
        <p:spPr>
          <a:xfrm>
            <a:off x="394410" y="726784"/>
            <a:ext cx="11362831" cy="587853"/>
          </a:xfrm>
          <a:prstGeom prst="rect">
            <a:avLst/>
          </a:prstGeom>
        </p:spPr>
        <p:txBody>
          <a:bodyPr wrap="square">
            <a:spAutoFit/>
          </a:bodyPr>
          <a:lstStyle/>
          <a:p>
            <a:pPr algn="just">
              <a:lnSpc>
                <a:spcPct val="115000"/>
              </a:lnSpc>
              <a:spcAft>
                <a:spcPts val="300"/>
              </a:spcAft>
            </a:pPr>
            <a:r>
              <a:rPr lang="vi-VN" sz="2800" b="1">
                <a:latin typeface="Times New Roman" panose="02020603050405020304" pitchFamily="18" charset="0"/>
                <a:ea typeface="Calibri" panose="020F0502020204030204" pitchFamily="34" charset="0"/>
                <a:cs typeface="Times New Roman" panose="02020603050405020304" pitchFamily="18" charset="0"/>
              </a:rPr>
              <a:t>+ Phần mềm nào trực tiếp quản lí, </a:t>
            </a:r>
            <a:r>
              <a:rPr lang="vi-VN"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 khiển phần cứng</a:t>
            </a:r>
            <a:r>
              <a:rPr lang="vi-VN" sz="2800" b="1" smtClean="0">
                <a:latin typeface="Times New Roman" panose="02020603050405020304" pitchFamily="18" charset="0"/>
                <a:ea typeface="Calibri" panose="020F0502020204030204" pitchFamily="34" charset="0"/>
                <a:cs typeface="Times New Roman" panose="02020603050405020304" pitchFamily="18" charset="0"/>
              </a:rPr>
              <a:t>?</a:t>
            </a:r>
            <a:endParaRPr lang="en-GB" sz="28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394409" y="1376160"/>
            <a:ext cx="11362832" cy="1083374"/>
          </a:xfrm>
          <a:prstGeom prst="rect">
            <a:avLst/>
          </a:prstGeom>
        </p:spPr>
        <p:txBody>
          <a:bodyPr wrap="square">
            <a:spAutoFit/>
          </a:bodyPr>
          <a:lstStyle/>
          <a:p>
            <a:pPr algn="just">
              <a:lnSpc>
                <a:spcPct val="115000"/>
              </a:lnSpc>
              <a:spcAft>
                <a:spcPts val="300"/>
              </a:spcAft>
            </a:pPr>
            <a:r>
              <a:rPr lang="vi-VN" sz="2800" b="1">
                <a:latin typeface="Times New Roman" panose="02020603050405020304" pitchFamily="18" charset="0"/>
                <a:ea typeface="Calibri" panose="020F0502020204030204" pitchFamily="34" charset="0"/>
                <a:cs typeface="Times New Roman" panose="02020603050405020304" pitchFamily="18" charset="0"/>
              </a:rPr>
              <a:t>- </a:t>
            </a:r>
            <a:r>
              <a:rPr lang="vi-VN"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Hệ điều hành </a:t>
            </a:r>
            <a:r>
              <a:rPr lang="vi-VN" sz="2800" b="1">
                <a:latin typeface="Times New Roman" panose="02020603050405020304" pitchFamily="18" charset="0"/>
                <a:ea typeface="Calibri" panose="020F0502020204030204" pitchFamily="34" charset="0"/>
                <a:cs typeface="Times New Roman" panose="02020603050405020304" pitchFamily="18" charset="0"/>
              </a:rPr>
              <a:t>kết nối, quản lí và trực tiếp điều khiển các thiết bị phần cứng</a:t>
            </a:r>
            <a:r>
              <a:rPr lang="vi-VN" sz="2800" b="1" smtClean="0">
                <a:latin typeface="Times New Roman" panose="02020603050405020304" pitchFamily="18" charset="0"/>
                <a:ea typeface="Calibri" panose="020F0502020204030204" pitchFamily="34" charset="0"/>
                <a:cs typeface="Times New Roman" panose="02020603050405020304" pitchFamily="18" charset="0"/>
              </a:rPr>
              <a:t>.</a:t>
            </a:r>
            <a:endParaRPr lang="en-GB" sz="28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394410" y="2494913"/>
            <a:ext cx="11362831" cy="1083374"/>
          </a:xfrm>
          <a:prstGeom prst="rect">
            <a:avLst/>
          </a:prstGeom>
        </p:spPr>
        <p:txBody>
          <a:bodyPr wrap="square">
            <a:spAutoFit/>
          </a:bodyPr>
          <a:lstStyle/>
          <a:p>
            <a:pPr algn="just">
              <a:lnSpc>
                <a:spcPct val="115000"/>
              </a:lnSpc>
              <a:spcAft>
                <a:spcPts val="300"/>
              </a:spcAft>
            </a:pPr>
            <a:r>
              <a:rPr lang="vi-VN" sz="2800" b="1" smtClean="0">
                <a:latin typeface="Times New Roman" panose="02020603050405020304" pitchFamily="18" charset="0"/>
                <a:ea typeface="Calibri" panose="020F0502020204030204" pitchFamily="34" charset="0"/>
                <a:cs typeface="Times New Roman" panose="02020603050405020304" pitchFamily="18" charset="0"/>
              </a:rPr>
              <a:t>+ </a:t>
            </a:r>
            <a:r>
              <a:rPr lang="vi-VN" sz="2800" b="1">
                <a:latin typeface="Times New Roman" panose="02020603050405020304" pitchFamily="18" charset="0"/>
                <a:ea typeface="Calibri" panose="020F0502020204030204" pitchFamily="34" charset="0"/>
                <a:cs typeface="Times New Roman" panose="02020603050405020304" pitchFamily="18" charset="0"/>
              </a:rPr>
              <a:t>Phần mềm nào cần phải </a:t>
            </a:r>
            <a:r>
              <a:rPr lang="vi-VN"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chạy trên nền của hệ điều hành</a:t>
            </a:r>
            <a:r>
              <a:rPr lang="vi-VN" sz="2800" b="1">
                <a:latin typeface="Times New Roman" panose="02020603050405020304" pitchFamily="18" charset="0"/>
                <a:ea typeface="Calibri" panose="020F0502020204030204" pitchFamily="34" charset="0"/>
                <a:cs typeface="Times New Roman" panose="02020603050405020304" pitchFamily="18" charset="0"/>
              </a:rPr>
              <a:t>? Phần mềm nào tương tác với thiết bị phần cứng thông qua hệ điều hành?</a:t>
            </a:r>
            <a:endParaRPr lang="en-GB" sz="28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394409" y="3572066"/>
            <a:ext cx="11362832" cy="1083374"/>
          </a:xfrm>
          <a:prstGeom prst="rect">
            <a:avLst/>
          </a:prstGeom>
        </p:spPr>
        <p:txBody>
          <a:bodyPr wrap="square">
            <a:spAutoFit/>
          </a:bodyPr>
          <a:lstStyle/>
          <a:p>
            <a:pPr algn="just">
              <a:lnSpc>
                <a:spcPct val="115000"/>
              </a:lnSpc>
              <a:spcAft>
                <a:spcPts val="300"/>
              </a:spcAft>
            </a:pPr>
            <a:r>
              <a:rPr lang="vi-VN" sz="2800" b="1" smtClean="0">
                <a:latin typeface="Times New Roman" panose="02020603050405020304" pitchFamily="18" charset="0"/>
                <a:ea typeface="Calibri" panose="020F0502020204030204" pitchFamily="34" charset="0"/>
                <a:cs typeface="Times New Roman" panose="02020603050405020304" pitchFamily="18" charset="0"/>
              </a:rPr>
              <a:t>- </a:t>
            </a:r>
            <a:r>
              <a:rPr lang="vi-VN"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Phần mềm ứng dụng</a:t>
            </a:r>
            <a:r>
              <a:rPr lang="vi-VN" sz="2800" b="1">
                <a:latin typeface="Times New Roman" panose="02020603050405020304" pitchFamily="18" charset="0"/>
                <a:ea typeface="Calibri" panose="020F0502020204030204" pitchFamily="34" charset="0"/>
                <a:cs typeface="Times New Roman" panose="02020603050405020304" pitchFamily="18" charset="0"/>
              </a:rPr>
              <a:t> chạy trên nền của hệ điều hành, tương tác với thiết bị phần cứng thông qua hệ điều hành.</a:t>
            </a:r>
            <a:endParaRPr lang="en-GB" sz="2800" b="1">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662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32" fill="hold" grpId="1" nodeType="clickEffect">
                                  <p:stCondLst>
                                    <p:cond delay="0"/>
                                  </p:stCondLst>
                                  <p:childTnLst>
                                    <p:anim calcmode="lin" valueType="num">
                                      <p:cBhvr>
                                        <p:cTn id="26" dur="500"/>
                                        <p:tgtEl>
                                          <p:spTgt spid="8"/>
                                        </p:tgtEl>
                                        <p:attrNameLst>
                                          <p:attrName>ppt_w</p:attrName>
                                        </p:attrNameLst>
                                      </p:cBhvr>
                                      <p:tavLst>
                                        <p:tav tm="0">
                                          <p:val>
                                            <p:strVal val="ppt_w"/>
                                          </p:val>
                                        </p:tav>
                                        <p:tav tm="100000">
                                          <p:val>
                                            <p:fltVal val="0"/>
                                          </p:val>
                                        </p:tav>
                                      </p:tavLst>
                                    </p:anim>
                                    <p:anim calcmode="lin" valueType="num">
                                      <p:cBhvr>
                                        <p:cTn id="27" dur="500"/>
                                        <p:tgtEl>
                                          <p:spTgt spid="8"/>
                                        </p:tgtEl>
                                        <p:attrNameLst>
                                          <p:attrName>ppt_h</p:attrName>
                                        </p:attrNameLst>
                                      </p:cBhvr>
                                      <p:tavLst>
                                        <p:tav tm="0">
                                          <p:val>
                                            <p:strVal val="ppt_h"/>
                                          </p:val>
                                        </p:tav>
                                        <p:tav tm="100000">
                                          <p:val>
                                            <p:fltVal val="0"/>
                                          </p:val>
                                        </p:tav>
                                      </p:tavLst>
                                    </p:anim>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53" presetClass="exit" presetSubtype="32" fill="hold" grpId="1" nodeType="withEffect">
                                  <p:stCondLst>
                                    <p:cond delay="0"/>
                                  </p:stCondLst>
                                  <p:childTnLst>
                                    <p:anim calcmode="lin" valueType="num">
                                      <p:cBhvr>
                                        <p:cTn id="31" dur="500"/>
                                        <p:tgtEl>
                                          <p:spTgt spid="10"/>
                                        </p:tgtEl>
                                        <p:attrNameLst>
                                          <p:attrName>ppt_w</p:attrName>
                                        </p:attrNameLst>
                                      </p:cBhvr>
                                      <p:tavLst>
                                        <p:tav tm="0">
                                          <p:val>
                                            <p:strVal val="ppt_w"/>
                                          </p:val>
                                        </p:tav>
                                        <p:tav tm="100000">
                                          <p:val>
                                            <p:fltVal val="0"/>
                                          </p:val>
                                        </p:tav>
                                      </p:tavLst>
                                    </p:anim>
                                    <p:anim calcmode="lin" valueType="num">
                                      <p:cBhvr>
                                        <p:cTn id="32" dur="500"/>
                                        <p:tgtEl>
                                          <p:spTgt spid="10"/>
                                        </p:tgtEl>
                                        <p:attrNameLst>
                                          <p:attrName>ppt_h</p:attrName>
                                        </p:attrNameLst>
                                      </p:cBhvr>
                                      <p:tavLst>
                                        <p:tav tm="0">
                                          <p:val>
                                            <p:strVal val="ppt_h"/>
                                          </p:val>
                                        </p:tav>
                                        <p:tav tm="100000">
                                          <p:val>
                                            <p:fltVal val="0"/>
                                          </p:val>
                                        </p:tav>
                                      </p:tavLst>
                                    </p:anim>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53" presetClass="exit" presetSubtype="32" fill="hold" grpId="1" nodeType="withEffect">
                                  <p:stCondLst>
                                    <p:cond delay="0"/>
                                  </p:stCondLst>
                                  <p:childTnLst>
                                    <p:anim calcmode="lin" valueType="num">
                                      <p:cBhvr>
                                        <p:cTn id="36" dur="500"/>
                                        <p:tgtEl>
                                          <p:spTgt spid="11"/>
                                        </p:tgtEl>
                                        <p:attrNameLst>
                                          <p:attrName>ppt_w</p:attrName>
                                        </p:attrNameLst>
                                      </p:cBhvr>
                                      <p:tavLst>
                                        <p:tav tm="0">
                                          <p:val>
                                            <p:strVal val="ppt_w"/>
                                          </p:val>
                                        </p:tav>
                                        <p:tav tm="100000">
                                          <p:val>
                                            <p:fltVal val="0"/>
                                          </p:val>
                                        </p:tav>
                                      </p:tavLst>
                                    </p:anim>
                                    <p:anim calcmode="lin" valueType="num">
                                      <p:cBhvr>
                                        <p:cTn id="37" dur="500"/>
                                        <p:tgtEl>
                                          <p:spTgt spid="11"/>
                                        </p:tgtEl>
                                        <p:attrNameLst>
                                          <p:attrName>ppt_h</p:attrName>
                                        </p:attrNameLst>
                                      </p:cBhvr>
                                      <p:tavLst>
                                        <p:tav tm="0">
                                          <p:val>
                                            <p:strVal val="ppt_h"/>
                                          </p:val>
                                        </p:tav>
                                        <p:tav tm="100000">
                                          <p:val>
                                            <p:fltVal val="0"/>
                                          </p:val>
                                        </p:tav>
                                      </p:tavLst>
                                    </p:anim>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par>
                                <p:cTn id="40" presetID="53" presetClass="exit" presetSubtype="32" fill="hold" grpId="1" nodeType="withEffect">
                                  <p:stCondLst>
                                    <p:cond delay="0"/>
                                  </p:stCondLst>
                                  <p:childTnLst>
                                    <p:anim calcmode="lin" valueType="num">
                                      <p:cBhvr>
                                        <p:cTn id="41" dur="500"/>
                                        <p:tgtEl>
                                          <p:spTgt spid="12"/>
                                        </p:tgtEl>
                                        <p:attrNameLst>
                                          <p:attrName>ppt_w</p:attrName>
                                        </p:attrNameLst>
                                      </p:cBhvr>
                                      <p:tavLst>
                                        <p:tav tm="0">
                                          <p:val>
                                            <p:strVal val="ppt_w"/>
                                          </p:val>
                                        </p:tav>
                                        <p:tav tm="100000">
                                          <p:val>
                                            <p:fltVal val="0"/>
                                          </p:val>
                                        </p:tav>
                                      </p:tavLst>
                                    </p:anim>
                                    <p:anim calcmode="lin" valueType="num">
                                      <p:cBhvr>
                                        <p:cTn id="42" dur="500"/>
                                        <p:tgtEl>
                                          <p:spTgt spid="12"/>
                                        </p:tgtEl>
                                        <p:attrNameLst>
                                          <p:attrName>ppt_h</p:attrName>
                                        </p:attrNameLst>
                                      </p:cBhvr>
                                      <p:tavLst>
                                        <p:tav tm="0">
                                          <p:val>
                                            <p:strVal val="ppt_h"/>
                                          </p:val>
                                        </p:tav>
                                        <p:tav tm="100000">
                                          <p:val>
                                            <p:fltVal val="0"/>
                                          </p:val>
                                        </p:tav>
                                      </p:tavLst>
                                    </p:anim>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8" grpId="1"/>
      <p:bldP spid="10" grpId="0"/>
      <p:bldP spid="10" grpId="1"/>
      <p:bldP spid="11" grpId="0"/>
      <p:bldP spid="11" grpId="1"/>
      <p:bldP spid="12" grpId="0"/>
      <p:bldP spid="1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446829" y="1197481"/>
            <a:ext cx="7638653" cy="5505608"/>
          </a:xfrm>
          <a:prstGeom prst="rect">
            <a:avLst/>
          </a:prstGeom>
          <a:solidFill>
            <a:srgbClr val="FFFFAB"/>
          </a:solidFill>
          <a:ln w="38100">
            <a:noFill/>
          </a:ln>
        </p:spPr>
        <p:txBody>
          <a:bodyPr wrap="square" lIns="126745" tIns="63372" rIns="126745" bIns="63372" rtlCol="0">
            <a:spAutoFit/>
          </a:bodyPr>
          <a:lstStyle/>
          <a:p>
            <a:pPr algn="just">
              <a:lnSpc>
                <a:spcPct val="112000"/>
              </a:lnSpc>
            </a:pPr>
            <a:r>
              <a:rPr lang="en-US" sz="26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 Phải được cài đặt thì máy tính mới có thể hoạt động được.</a:t>
            </a:r>
          </a:p>
          <a:p>
            <a:pPr algn="just">
              <a:lnSpc>
                <a:spcPct val="112000"/>
              </a:lnSpc>
            </a:pPr>
            <a:r>
              <a:rPr lang="en-US" sz="26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 Cài đặt vào máy tính khi có nhu cầu sử dụng.</a:t>
            </a:r>
          </a:p>
          <a:p>
            <a:pPr algn="just">
              <a:lnSpc>
                <a:spcPct val="112000"/>
              </a:lnSpc>
            </a:pPr>
            <a:r>
              <a:rPr lang="en-US" sz="26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 Trực tiếp quản lí, điều khiển thiết bị phần cứng.</a:t>
            </a:r>
          </a:p>
          <a:p>
            <a:pPr algn="just">
              <a:lnSpc>
                <a:spcPct val="112000"/>
              </a:lnSpc>
            </a:pPr>
            <a:r>
              <a:rPr lang="en-US" sz="26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 Tương tác với phần cứng thông qua hệ điều hành.</a:t>
            </a:r>
          </a:p>
          <a:p>
            <a:pPr algn="just">
              <a:lnSpc>
                <a:spcPct val="112000"/>
              </a:lnSpc>
            </a:pPr>
            <a:r>
              <a:rPr lang="en-US" sz="26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E. Tạo môi trường để chạy phần mềm ứng dụng.</a:t>
            </a:r>
          </a:p>
          <a:p>
            <a:pPr algn="just">
              <a:lnSpc>
                <a:spcPct val="112000"/>
              </a:lnSpc>
            </a:pPr>
            <a:r>
              <a:rPr lang="en-US" sz="26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 Chạy trong môi trường của hệ điều hành.</a:t>
            </a:r>
          </a:p>
          <a:p>
            <a:pPr algn="just">
              <a:lnSpc>
                <a:spcPct val="112000"/>
              </a:lnSpc>
            </a:pPr>
            <a:r>
              <a:rPr lang="en-US" sz="26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 Tự động chạy khi bật máy tính.</a:t>
            </a:r>
          </a:p>
          <a:p>
            <a:pPr algn="just">
              <a:lnSpc>
                <a:spcPct val="112000"/>
              </a:lnSpc>
            </a:pPr>
            <a:r>
              <a:rPr lang="en-US" sz="26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 Khởi động theo lệnh của người sử dụng.</a:t>
            </a:r>
          </a:p>
          <a:p>
            <a:pPr algn="just">
              <a:lnSpc>
                <a:spcPct val="112000"/>
              </a:lnSpc>
            </a:pPr>
            <a:r>
              <a:rPr lang="en-US" sz="26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 Cung cấp công cụ hỗ trợ người dùng thực hiện công việc trên máy tính.</a:t>
            </a:r>
          </a:p>
        </p:txBody>
      </p:sp>
      <p:sp>
        <p:nvSpPr>
          <p:cNvPr id="13" name="TextBox 12"/>
          <p:cNvSpPr txBox="1"/>
          <p:nvPr/>
        </p:nvSpPr>
        <p:spPr>
          <a:xfrm>
            <a:off x="104566" y="93647"/>
            <a:ext cx="4342263" cy="1024253"/>
          </a:xfrm>
          <a:prstGeom prst="rect">
            <a:avLst/>
          </a:prstGeom>
          <a:solidFill>
            <a:schemeClr val="accent1">
              <a:lumMod val="20000"/>
              <a:lumOff val="80000"/>
            </a:schemeClr>
          </a:solidFill>
          <a:ln w="38100">
            <a:noFill/>
          </a:ln>
        </p:spPr>
        <p:txBody>
          <a:bodyPr wrap="square" lIns="126745" tIns="63372" rIns="126745" bIns="63372" rtlCol="0">
            <a:spAutoFit/>
          </a:bodyPr>
          <a:lstStyle/>
          <a:p>
            <a:pPr algn="just">
              <a:lnSpc>
                <a:spcPct val="112000"/>
              </a:lnSpc>
            </a:pPr>
            <a:r>
              <a:rPr lang="en-US" sz="2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Chỉ ra hệ điều hành trong các phần mềm dưới đây:</a:t>
            </a:r>
            <a:endParaRPr lang="en-US" sz="2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p:cNvSpPr txBox="1"/>
          <p:nvPr/>
        </p:nvSpPr>
        <p:spPr>
          <a:xfrm>
            <a:off x="416223" y="1746839"/>
            <a:ext cx="2920656" cy="3679210"/>
          </a:xfrm>
          <a:prstGeom prst="rect">
            <a:avLst/>
          </a:prstGeom>
          <a:solidFill>
            <a:schemeClr val="accent1">
              <a:lumMod val="20000"/>
              <a:lumOff val="80000"/>
            </a:schemeClr>
          </a:solidFill>
          <a:ln w="38100">
            <a:noFill/>
          </a:ln>
        </p:spPr>
        <p:txBody>
          <a:bodyPr wrap="square" lIns="126745" tIns="63372" rIns="126745" bIns="63372" rtlCol="0">
            <a:spAutoFit/>
          </a:bodyPr>
          <a:lstStyle/>
          <a:p>
            <a:pPr algn="just">
              <a:lnSpc>
                <a:spcPct val="112000"/>
              </a:lnSpc>
            </a:pPr>
            <a:r>
              <a:rPr lang="en-US" sz="26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 Windows </a:t>
            </a:r>
            <a:r>
              <a:rPr lang="en-US" sz="2600" b="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8</a:t>
            </a:r>
            <a:endParaRPr lang="en-US" sz="26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2000"/>
              </a:lnSpc>
            </a:pPr>
            <a:r>
              <a:rPr lang="en-US" sz="26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 iMindMap</a:t>
            </a:r>
          </a:p>
          <a:p>
            <a:pPr algn="just">
              <a:lnSpc>
                <a:spcPct val="112000"/>
              </a:lnSpc>
            </a:pPr>
            <a:r>
              <a:rPr lang="en-US" sz="26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 Linux</a:t>
            </a:r>
          </a:p>
          <a:p>
            <a:pPr algn="just">
              <a:lnSpc>
                <a:spcPct val="112000"/>
              </a:lnSpc>
            </a:pPr>
            <a:r>
              <a:rPr lang="en-US" sz="26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 MS PowerPoint</a:t>
            </a:r>
          </a:p>
          <a:p>
            <a:pPr algn="just">
              <a:lnSpc>
                <a:spcPct val="112000"/>
              </a:lnSpc>
            </a:pPr>
            <a:r>
              <a:rPr lang="en-US" sz="26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E. iOS</a:t>
            </a:r>
          </a:p>
          <a:p>
            <a:pPr algn="just">
              <a:lnSpc>
                <a:spcPct val="112000"/>
              </a:lnSpc>
            </a:pPr>
            <a:r>
              <a:rPr lang="en-US" sz="26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 MS Word</a:t>
            </a:r>
          </a:p>
          <a:p>
            <a:pPr algn="just">
              <a:lnSpc>
                <a:spcPct val="112000"/>
              </a:lnSpc>
            </a:pPr>
            <a:r>
              <a:rPr lang="en-US" sz="26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 Scratch</a:t>
            </a:r>
          </a:p>
          <a:p>
            <a:pPr algn="just">
              <a:lnSpc>
                <a:spcPct val="112000"/>
              </a:lnSpc>
            </a:pPr>
            <a:r>
              <a:rPr lang="en-US" sz="26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 Zalo</a:t>
            </a:r>
          </a:p>
        </p:txBody>
      </p:sp>
      <p:sp>
        <p:nvSpPr>
          <p:cNvPr id="2" name="Oval 1"/>
          <p:cNvSpPr/>
          <p:nvPr/>
        </p:nvSpPr>
        <p:spPr>
          <a:xfrm>
            <a:off x="416223" y="1826089"/>
            <a:ext cx="409298" cy="4092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p>
        </p:txBody>
      </p:sp>
      <p:sp>
        <p:nvSpPr>
          <p:cNvPr id="11" name="Oval 10"/>
          <p:cNvSpPr/>
          <p:nvPr/>
        </p:nvSpPr>
        <p:spPr>
          <a:xfrm>
            <a:off x="453954" y="2721669"/>
            <a:ext cx="409298" cy="4092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p>
        </p:txBody>
      </p:sp>
      <p:sp>
        <p:nvSpPr>
          <p:cNvPr id="12" name="Oval 11"/>
          <p:cNvSpPr/>
          <p:nvPr/>
        </p:nvSpPr>
        <p:spPr>
          <a:xfrm>
            <a:off x="416223" y="3589113"/>
            <a:ext cx="409298" cy="4092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p>
        </p:txBody>
      </p:sp>
      <p:sp>
        <p:nvSpPr>
          <p:cNvPr id="9" name="TextBox 8"/>
          <p:cNvSpPr txBox="1"/>
          <p:nvPr/>
        </p:nvSpPr>
        <p:spPr>
          <a:xfrm>
            <a:off x="4937811" y="112129"/>
            <a:ext cx="6890974" cy="1024253"/>
          </a:xfrm>
          <a:prstGeom prst="rect">
            <a:avLst/>
          </a:prstGeom>
          <a:solidFill>
            <a:srgbClr val="FFFFAB"/>
          </a:solidFill>
          <a:ln w="38100">
            <a:noFill/>
          </a:ln>
        </p:spPr>
        <p:txBody>
          <a:bodyPr wrap="square" lIns="126745" tIns="63372" rIns="126745" bIns="63372" rtlCol="0">
            <a:spAutoFit/>
          </a:bodyPr>
          <a:lstStyle/>
          <a:p>
            <a:pPr algn="just">
              <a:lnSpc>
                <a:spcPct val="112000"/>
              </a:lnSpc>
            </a:pPr>
            <a:r>
              <a:rPr lang="en-US" sz="2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Đặc điểm nào dưới đây thuộc về hệ điều hành?</a:t>
            </a:r>
            <a:endParaRPr lang="en-US" sz="2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Oval 14"/>
          <p:cNvSpPr/>
          <p:nvPr/>
        </p:nvSpPr>
        <p:spPr>
          <a:xfrm>
            <a:off x="4486309" y="1274930"/>
            <a:ext cx="409298" cy="4092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p>
        </p:txBody>
      </p:sp>
      <p:sp>
        <p:nvSpPr>
          <p:cNvPr id="16" name="Oval 15"/>
          <p:cNvSpPr/>
          <p:nvPr/>
        </p:nvSpPr>
        <p:spPr>
          <a:xfrm>
            <a:off x="4500377" y="4823758"/>
            <a:ext cx="409298" cy="4092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p>
        </p:txBody>
      </p:sp>
      <p:sp>
        <p:nvSpPr>
          <p:cNvPr id="17" name="Oval 16"/>
          <p:cNvSpPr/>
          <p:nvPr/>
        </p:nvSpPr>
        <p:spPr>
          <a:xfrm>
            <a:off x="4486309" y="2613008"/>
            <a:ext cx="409298" cy="4092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p>
        </p:txBody>
      </p:sp>
      <p:sp>
        <p:nvSpPr>
          <p:cNvPr id="18" name="Oval 17"/>
          <p:cNvSpPr/>
          <p:nvPr/>
        </p:nvSpPr>
        <p:spPr>
          <a:xfrm>
            <a:off x="4486309" y="3950285"/>
            <a:ext cx="409298" cy="4092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p>
        </p:txBody>
      </p:sp>
    </p:spTree>
    <p:extLst>
      <p:ext uri="{BB962C8B-B14F-4D97-AF65-F5344CB8AC3E}">
        <p14:creationId xmlns:p14="http://schemas.microsoft.com/office/powerpoint/2010/main" val="166204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8" grpId="0" animBg="1"/>
      <p:bldP spid="2" grpId="0" animBg="1"/>
      <p:bldP spid="11" grpId="0" animBg="1"/>
      <p:bldP spid="12" grpId="0" animBg="1"/>
      <p:bldP spid="9" grpId="0" animBg="1"/>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419" y="0"/>
            <a:ext cx="10470781" cy="6555641"/>
          </a:xfrm>
          <a:prstGeom prst="rect">
            <a:avLst/>
          </a:prstGeom>
        </p:spPr>
        <p:txBody>
          <a:bodyPr wrap="square">
            <a:spAutoFit/>
          </a:bodyPr>
          <a:lstStyle/>
          <a:p>
            <a:pPr>
              <a:lnSpc>
                <a:spcPct val="150000"/>
              </a:lnSpc>
            </a:pPr>
            <a:r>
              <a:rPr lang="en-GB" sz="2800" b="1" smtClean="0">
                <a:solidFill>
                  <a:srgbClr val="FF0000"/>
                </a:solidFill>
                <a:latin typeface="Times New Roman" panose="02020603050405020304" pitchFamily="18" charset="0"/>
                <a:cs typeface="Times New Roman" panose="02020603050405020304" pitchFamily="18" charset="0"/>
              </a:rPr>
              <a:t>3.</a:t>
            </a:r>
            <a:r>
              <a:rPr lang="vi-VN" sz="2800" b="1">
                <a:solidFill>
                  <a:srgbClr val="FF0000"/>
                </a:solidFill>
                <a:latin typeface="Times New Roman" panose="02020603050405020304" pitchFamily="18" charset="0"/>
                <a:cs typeface="Times New Roman" panose="02020603050405020304" pitchFamily="18" charset="0"/>
              </a:rPr>
              <a:t> Phát biểu </a:t>
            </a:r>
            <a:r>
              <a:rPr lang="en-GB" sz="2800" b="1" smtClean="0">
                <a:solidFill>
                  <a:srgbClr val="FF0000"/>
                </a:solidFill>
                <a:latin typeface="Times New Roman" panose="02020603050405020304" pitchFamily="18" charset="0"/>
                <a:cs typeface="Times New Roman" panose="02020603050405020304" pitchFamily="18" charset="0"/>
              </a:rPr>
              <a:t>sau đúng hay </a:t>
            </a:r>
            <a:r>
              <a:rPr lang="vi-VN" sz="2800" b="1" smtClean="0">
                <a:solidFill>
                  <a:srgbClr val="FF0000"/>
                </a:solidFill>
                <a:latin typeface="Times New Roman" panose="02020603050405020304" pitchFamily="18" charset="0"/>
                <a:cs typeface="Times New Roman" panose="02020603050405020304" pitchFamily="18" charset="0"/>
              </a:rPr>
              <a:t>sai</a:t>
            </a:r>
            <a:r>
              <a:rPr lang="vi-VN" sz="2800" b="1">
                <a:solidFill>
                  <a:srgbClr val="FF0000"/>
                </a:solidFill>
                <a:latin typeface="Times New Roman" panose="02020603050405020304" pitchFamily="18" charset="0"/>
                <a:cs typeface="Times New Roman" panose="02020603050405020304" pitchFamily="18" charset="0"/>
              </a:rPr>
              <a:t>?</a:t>
            </a:r>
          </a:p>
          <a:p>
            <a:pPr>
              <a:lnSpc>
                <a:spcPct val="150000"/>
              </a:lnSpc>
            </a:pPr>
            <a:r>
              <a:rPr lang="en-GB" sz="2800" b="1" smtClean="0">
                <a:solidFill>
                  <a:srgbClr val="333333"/>
                </a:solidFill>
                <a:latin typeface="Times New Roman" panose="02020603050405020304" pitchFamily="18" charset="0"/>
                <a:cs typeface="Times New Roman" panose="02020603050405020304" pitchFamily="18" charset="0"/>
              </a:rPr>
              <a:t>    </a:t>
            </a:r>
            <a:r>
              <a:rPr lang="vi-VN" sz="2800" b="1" smtClean="0">
                <a:solidFill>
                  <a:srgbClr val="333333"/>
                </a:solidFill>
                <a:latin typeface="Times New Roman" panose="02020603050405020304" pitchFamily="18" charset="0"/>
                <a:cs typeface="Times New Roman" panose="02020603050405020304" pitchFamily="18" charset="0"/>
              </a:rPr>
              <a:t>A</a:t>
            </a:r>
            <a:r>
              <a:rPr lang="vi-VN" sz="2800" b="1">
                <a:solidFill>
                  <a:srgbClr val="333333"/>
                </a:solidFill>
                <a:latin typeface="Times New Roman" panose="02020603050405020304" pitchFamily="18" charset="0"/>
                <a:cs typeface="Times New Roman" panose="02020603050405020304" pitchFamily="18" charset="0"/>
              </a:rPr>
              <a:t>. Người dùng sử dụng máy tính vào nhiều công việc khác nhau nên cần phải có nhiều phần mềm ứng dụng để đáp ứng nhu cầu đa dạng của người dùng.</a:t>
            </a:r>
          </a:p>
          <a:p>
            <a:pPr>
              <a:lnSpc>
                <a:spcPct val="150000"/>
              </a:lnSpc>
            </a:pPr>
            <a:r>
              <a:rPr lang="en-GB" sz="2800" b="1" smtClean="0">
                <a:solidFill>
                  <a:srgbClr val="333333"/>
                </a:solidFill>
                <a:latin typeface="Times New Roman" panose="02020603050405020304" pitchFamily="18" charset="0"/>
                <a:cs typeface="Times New Roman" panose="02020603050405020304" pitchFamily="18" charset="0"/>
              </a:rPr>
              <a:t>    </a:t>
            </a:r>
            <a:r>
              <a:rPr lang="vi-VN" sz="2800" b="1" smtClean="0">
                <a:solidFill>
                  <a:srgbClr val="333333"/>
                </a:solidFill>
                <a:latin typeface="Times New Roman" panose="02020603050405020304" pitchFamily="18" charset="0"/>
                <a:cs typeface="Times New Roman" panose="02020603050405020304" pitchFamily="18" charset="0"/>
              </a:rPr>
              <a:t>B</a:t>
            </a:r>
            <a:r>
              <a:rPr lang="vi-VN" sz="2800" b="1">
                <a:solidFill>
                  <a:srgbClr val="333333"/>
                </a:solidFill>
                <a:latin typeface="Times New Roman" panose="02020603050405020304" pitchFamily="18" charset="0"/>
                <a:cs typeface="Times New Roman" panose="02020603050405020304" pitchFamily="18" charset="0"/>
              </a:rPr>
              <a:t>. Cần phải cài đặt các phần mềm ứng dụng vào máy tính trước, sau đó mới cài đặt hệ điều hành.</a:t>
            </a:r>
          </a:p>
          <a:p>
            <a:pPr>
              <a:lnSpc>
                <a:spcPct val="150000"/>
              </a:lnSpc>
            </a:pPr>
            <a:r>
              <a:rPr lang="en-GB" sz="2800" b="1" smtClean="0">
                <a:solidFill>
                  <a:srgbClr val="333333"/>
                </a:solidFill>
                <a:latin typeface="Times New Roman" panose="02020603050405020304" pitchFamily="18" charset="0"/>
                <a:cs typeface="Times New Roman" panose="02020603050405020304" pitchFamily="18" charset="0"/>
              </a:rPr>
              <a:t>    </a:t>
            </a:r>
            <a:r>
              <a:rPr lang="vi-VN" sz="2800" b="1" smtClean="0">
                <a:solidFill>
                  <a:srgbClr val="333333"/>
                </a:solidFill>
                <a:latin typeface="Times New Roman" panose="02020603050405020304" pitchFamily="18" charset="0"/>
                <a:cs typeface="Times New Roman" panose="02020603050405020304" pitchFamily="18" charset="0"/>
              </a:rPr>
              <a:t>C</a:t>
            </a:r>
            <a:r>
              <a:rPr lang="vi-VN" sz="2800" b="1">
                <a:solidFill>
                  <a:srgbClr val="333333"/>
                </a:solidFill>
                <a:latin typeface="Times New Roman" panose="02020603050405020304" pitchFamily="18" charset="0"/>
                <a:cs typeface="Times New Roman" panose="02020603050405020304" pitchFamily="18" charset="0"/>
              </a:rPr>
              <a:t>. Phần mềm ứng dụng được cài đặt vào máy tính khi người dùng có nhu cầu sử dụng.</a:t>
            </a:r>
          </a:p>
          <a:p>
            <a:pPr>
              <a:lnSpc>
                <a:spcPct val="150000"/>
              </a:lnSpc>
            </a:pPr>
            <a:r>
              <a:rPr lang="en-GB" sz="2800" b="1" smtClean="0">
                <a:solidFill>
                  <a:srgbClr val="333333"/>
                </a:solidFill>
                <a:latin typeface="Times New Roman" panose="02020603050405020304" pitchFamily="18" charset="0"/>
                <a:cs typeface="Times New Roman" panose="02020603050405020304" pitchFamily="18" charset="0"/>
              </a:rPr>
              <a:t>    </a:t>
            </a:r>
            <a:r>
              <a:rPr lang="vi-VN" sz="2800" b="1" smtClean="0">
                <a:solidFill>
                  <a:srgbClr val="333333"/>
                </a:solidFill>
                <a:latin typeface="Times New Roman" panose="02020603050405020304" pitchFamily="18" charset="0"/>
                <a:cs typeface="Times New Roman" panose="02020603050405020304" pitchFamily="18" charset="0"/>
              </a:rPr>
              <a:t>D</a:t>
            </a:r>
            <a:r>
              <a:rPr lang="vi-VN" sz="2800" b="1">
                <a:solidFill>
                  <a:srgbClr val="333333"/>
                </a:solidFill>
                <a:latin typeface="Times New Roman" panose="02020603050405020304" pitchFamily="18" charset="0"/>
                <a:cs typeface="Times New Roman" panose="02020603050405020304" pitchFamily="18" charset="0"/>
              </a:rPr>
              <a:t>. Phần mềm ứng dụng chạy trên nền của hệ điều hành, là công cụ, tiện ích cho phép người dùng xử lí công việc trên máy tính</a:t>
            </a:r>
            <a:r>
              <a:rPr lang="vi-VN" sz="2800" b="1" smtClean="0">
                <a:solidFill>
                  <a:srgbClr val="333333"/>
                </a:solidFill>
                <a:latin typeface="Times New Roman" panose="02020603050405020304" pitchFamily="18" charset="0"/>
                <a:cs typeface="Times New Roman" panose="02020603050405020304" pitchFamily="18" charset="0"/>
              </a:rPr>
              <a:t>.</a:t>
            </a:r>
            <a:endParaRPr lang="vi-VN" sz="2800" b="1">
              <a:solidFill>
                <a:srgbClr val="333333"/>
              </a:solidFill>
              <a:latin typeface="Times New Roman" panose="02020603050405020304" pitchFamily="18" charset="0"/>
              <a:cs typeface="Times New Roman" panose="02020603050405020304" pitchFamily="18" charset="0"/>
            </a:endParaRPr>
          </a:p>
        </p:txBody>
      </p:sp>
      <p:pic>
        <p:nvPicPr>
          <p:cNvPr id="1032" name="Picture 8" descr="Hình ảnh Dấu Kiểm Màu Xanh Lá Cây Lỗi Toán Dấu Kiểm Lỗi PNG , Lỗi Cờ Kiểm  Tra Màu Xanh Lá Cây, đánh Dấu, Lỗi PNG miễn phí tải tập tin"/>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9580" t="7848" r="9243" b="8107"/>
          <a:stretch/>
        </p:blipFill>
        <p:spPr bwMode="auto">
          <a:xfrm>
            <a:off x="10585631" y="640698"/>
            <a:ext cx="1275340" cy="13203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ình ảnh Dấu Kiểm Màu Xanh Lá Cây Lỗi Toán Dấu Kiểm Lỗi PNG , Lỗi Cờ Kiểm  Tra Màu Xanh Lá Cây, đánh Dấu, Lỗi PNG miễn phí tải tập tin"/>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9580" t="7848" r="9243" b="8107"/>
          <a:stretch/>
        </p:blipFill>
        <p:spPr bwMode="auto">
          <a:xfrm>
            <a:off x="10620687" y="3765031"/>
            <a:ext cx="1275340" cy="13203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ình ảnh Dấu Kiểm Màu Xanh Lá Cây Lỗi Toán Dấu Kiểm Lỗi PNG , Lỗi Cờ Kiểm  Tra Màu Xanh Lá Cây, đánh Dấu, Lỗi PNG miễn phí tải tập tin"/>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9580" t="7848" r="9243" b="8107"/>
          <a:stretch/>
        </p:blipFill>
        <p:spPr bwMode="auto">
          <a:xfrm>
            <a:off x="10648164" y="5296769"/>
            <a:ext cx="1275340" cy="13203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Png Giả Miễn Phí PNG , Sai, Biểu Tượng Sai, Sai Png PNG và Vector  với nền trong suốt để tải xuống miễn phí"/>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549" t="8377" r="8289" b="8682"/>
          <a:stretch/>
        </p:blipFill>
        <p:spPr bwMode="auto">
          <a:xfrm>
            <a:off x="10657277" y="2239048"/>
            <a:ext cx="1257115" cy="125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30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 calcmode="lin" valueType="num">
                                      <p:cBhvr additive="base">
                                        <p:cTn id="12" dur="500" fill="hold"/>
                                        <p:tgtEl>
                                          <p:spTgt spid="1032"/>
                                        </p:tgtEl>
                                        <p:attrNameLst>
                                          <p:attrName>ppt_x</p:attrName>
                                        </p:attrNameLst>
                                      </p:cBhvr>
                                      <p:tavLst>
                                        <p:tav tm="0">
                                          <p:val>
                                            <p:strVal val="0-#ppt_w/2"/>
                                          </p:val>
                                        </p:tav>
                                        <p:tav tm="100000">
                                          <p:val>
                                            <p:strVal val="#ppt_x"/>
                                          </p:val>
                                        </p:tav>
                                      </p:tavLst>
                                    </p:anim>
                                    <p:anim calcmode="lin" valueType="num">
                                      <p:cBhvr additive="base">
                                        <p:cTn id="13" dur="500" fill="hold"/>
                                        <p:tgtEl>
                                          <p:spTgt spid="103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034"/>
                                        </p:tgtEl>
                                        <p:attrNameLst>
                                          <p:attrName>style.visibility</p:attrName>
                                        </p:attrNameLst>
                                      </p:cBhvr>
                                      <p:to>
                                        <p:strVal val="visible"/>
                                      </p:to>
                                    </p:set>
                                    <p:anim calcmode="lin" valueType="num">
                                      <p:cBhvr additive="base">
                                        <p:cTn id="18" dur="500" fill="hold"/>
                                        <p:tgtEl>
                                          <p:spTgt spid="1034"/>
                                        </p:tgtEl>
                                        <p:attrNameLst>
                                          <p:attrName>ppt_x</p:attrName>
                                        </p:attrNameLst>
                                      </p:cBhvr>
                                      <p:tavLst>
                                        <p:tav tm="0">
                                          <p:val>
                                            <p:strVal val="0-#ppt_w/2"/>
                                          </p:val>
                                        </p:tav>
                                        <p:tav tm="100000">
                                          <p:val>
                                            <p:strVal val="#ppt_x"/>
                                          </p:val>
                                        </p:tav>
                                      </p:tavLst>
                                    </p:anim>
                                    <p:anim calcmode="lin" valueType="num">
                                      <p:cBhvr additive="base">
                                        <p:cTn id="19" dur="500" fill="hold"/>
                                        <p:tgtEl>
                                          <p:spTgt spid="103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0-#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245" y="214769"/>
            <a:ext cx="11663083" cy="3711785"/>
          </a:xfrm>
          <a:prstGeom prst="rect">
            <a:avLst/>
          </a:prstGeom>
        </p:spPr>
        <p:txBody>
          <a:bodyPr wrap="square">
            <a:spAutoFit/>
          </a:bodyPr>
          <a:lstStyle/>
          <a:p>
            <a:pPr>
              <a:lnSpc>
                <a:spcPct val="120000"/>
              </a:lnSpc>
            </a:pPr>
            <a:r>
              <a:rPr lang="en-GB" sz="2800" b="1" smtClean="0">
                <a:solidFill>
                  <a:srgbClr val="FF0000"/>
                </a:solidFill>
                <a:latin typeface="Times New Roman" panose="02020603050405020304" pitchFamily="18" charset="0"/>
                <a:cs typeface="Times New Roman" panose="02020603050405020304" pitchFamily="18" charset="0"/>
              </a:rPr>
              <a:t>4.</a:t>
            </a:r>
            <a:r>
              <a:rPr lang="vi-VN" sz="2800" b="1">
                <a:solidFill>
                  <a:srgbClr val="FF0000"/>
                </a:solidFill>
                <a:latin typeface="Times New Roman" panose="02020603050405020304" pitchFamily="18" charset="0"/>
                <a:cs typeface="Times New Roman" panose="02020603050405020304" pitchFamily="18" charset="0"/>
              </a:rPr>
              <a:t> Chức năng nào dưới đây không thuộc về hệ điều hành?</a:t>
            </a:r>
          </a:p>
          <a:p>
            <a:pPr>
              <a:lnSpc>
                <a:spcPct val="120000"/>
              </a:lnSpc>
            </a:pPr>
            <a:r>
              <a:rPr lang="vi-VN" sz="2800" b="1">
                <a:solidFill>
                  <a:srgbClr val="333333"/>
                </a:solidFill>
                <a:latin typeface="Times New Roman" panose="02020603050405020304" pitchFamily="18" charset="0"/>
                <a:cs typeface="Times New Roman" panose="02020603050405020304" pitchFamily="18" charset="0"/>
              </a:rPr>
              <a:t>A. Điều khiển và quản lí các thiết bị phần cứng trong máy tính.</a:t>
            </a:r>
          </a:p>
          <a:p>
            <a:pPr>
              <a:lnSpc>
                <a:spcPct val="120000"/>
              </a:lnSpc>
            </a:pPr>
            <a:r>
              <a:rPr lang="vi-VN" sz="2800" b="1">
                <a:solidFill>
                  <a:srgbClr val="333333"/>
                </a:solidFill>
                <a:latin typeface="Times New Roman" panose="02020603050405020304" pitchFamily="18" charset="0"/>
                <a:cs typeface="Times New Roman" panose="02020603050405020304" pitchFamily="18" charset="0"/>
              </a:rPr>
              <a:t>B. Cung cấp và quản lí môi trường giao tiếp giữa người dùng với máy tính.</a:t>
            </a:r>
          </a:p>
          <a:p>
            <a:pPr>
              <a:lnSpc>
                <a:spcPct val="120000"/>
              </a:lnSpc>
            </a:pPr>
            <a:r>
              <a:rPr lang="vi-VN" sz="2800" b="1">
                <a:solidFill>
                  <a:srgbClr val="333333"/>
                </a:solidFill>
                <a:latin typeface="Times New Roman" panose="02020603050405020304" pitchFamily="18" charset="0"/>
                <a:cs typeface="Times New Roman" panose="02020603050405020304" pitchFamily="18" charset="0"/>
              </a:rPr>
              <a:t>C. Quản lí dữ liệu trong tệp.</a:t>
            </a:r>
          </a:p>
          <a:p>
            <a:pPr>
              <a:lnSpc>
                <a:spcPct val="120000"/>
              </a:lnSpc>
            </a:pPr>
            <a:r>
              <a:rPr lang="vi-VN" sz="2800" b="1">
                <a:solidFill>
                  <a:srgbClr val="333333"/>
                </a:solidFill>
                <a:latin typeface="Times New Roman" panose="02020603050405020304" pitchFamily="18" charset="0"/>
                <a:cs typeface="Times New Roman" panose="02020603050405020304" pitchFamily="18" charset="0"/>
              </a:rPr>
              <a:t>D. Quản lí các phần mềm ứng dụng và các tệp dữ liệu.</a:t>
            </a:r>
          </a:p>
          <a:p>
            <a:pPr>
              <a:lnSpc>
                <a:spcPct val="120000"/>
              </a:lnSpc>
            </a:pPr>
            <a:r>
              <a:rPr lang="vi-VN" sz="2800" b="1">
                <a:solidFill>
                  <a:srgbClr val="333333"/>
                </a:solidFill>
                <a:latin typeface="Times New Roman" panose="02020603050405020304" pitchFamily="18" charset="0"/>
                <a:cs typeface="Times New Roman" panose="02020603050405020304" pitchFamily="18" charset="0"/>
              </a:rPr>
              <a:t>E. Cung cấp, quản lí môi trường để chạy các phần mềm ứng dụng trên máy tính</a:t>
            </a:r>
            <a:r>
              <a:rPr lang="vi-VN" sz="2800" b="1" smtClean="0">
                <a:solidFill>
                  <a:srgbClr val="333333"/>
                </a:solidFill>
                <a:latin typeface="Times New Roman" panose="02020603050405020304" pitchFamily="18" charset="0"/>
                <a:cs typeface="Times New Roman" panose="02020603050405020304" pitchFamily="18" charset="0"/>
              </a:rPr>
              <a:t>.</a:t>
            </a:r>
          </a:p>
        </p:txBody>
      </p:sp>
      <p:sp>
        <p:nvSpPr>
          <p:cNvPr id="4" name="Rectangle 3"/>
          <p:cNvSpPr/>
          <p:nvPr/>
        </p:nvSpPr>
        <p:spPr>
          <a:xfrm>
            <a:off x="318244" y="3919558"/>
            <a:ext cx="11663083" cy="523220"/>
          </a:xfrm>
          <a:prstGeom prst="rect">
            <a:avLst/>
          </a:prstGeom>
        </p:spPr>
        <p:txBody>
          <a:bodyPr wrap="square">
            <a:spAutoFit/>
          </a:bodyPr>
          <a:lstStyle/>
          <a:p>
            <a:r>
              <a:rPr lang="vi-VN" sz="2800" b="1" smtClean="0">
                <a:solidFill>
                  <a:srgbClr val="FF0000"/>
                </a:solidFill>
                <a:latin typeface="Times New Roman" panose="02020603050405020304" pitchFamily="18" charset="0"/>
                <a:cs typeface="Times New Roman" panose="02020603050405020304" pitchFamily="18" charset="0"/>
              </a:rPr>
              <a:t>Trả lời:</a:t>
            </a:r>
            <a:r>
              <a:rPr lang="en-GB" sz="2800" b="1" smtClean="0">
                <a:solidFill>
                  <a:srgbClr val="FF0000"/>
                </a:solidFill>
                <a:latin typeface="Times New Roman" panose="02020603050405020304" pitchFamily="18" charset="0"/>
                <a:cs typeface="Times New Roman" panose="02020603050405020304" pitchFamily="18" charset="0"/>
              </a:rPr>
              <a:t> </a:t>
            </a:r>
            <a:r>
              <a:rPr lang="vi-VN" sz="2800" b="1" smtClean="0">
                <a:solidFill>
                  <a:srgbClr val="FF0000"/>
                </a:solidFill>
                <a:latin typeface="Times New Roman" panose="02020603050405020304" pitchFamily="18" charset="0"/>
                <a:cs typeface="Times New Roman" panose="02020603050405020304" pitchFamily="18" charset="0"/>
              </a:rPr>
              <a:t>C</a:t>
            </a:r>
            <a:endParaRPr lang="vi-VN" sz="2800" b="1" i="0">
              <a:solidFill>
                <a:srgbClr val="FF0000"/>
              </a:solidFill>
              <a:effectLst/>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9558" y="3860966"/>
            <a:ext cx="2931994" cy="2870911"/>
          </a:xfrm>
          <a:prstGeom prst="rect">
            <a:avLst/>
          </a:prstGeom>
        </p:spPr>
      </p:pic>
    </p:spTree>
    <p:extLst>
      <p:ext uri="{BB962C8B-B14F-4D97-AF65-F5344CB8AC3E}">
        <p14:creationId xmlns:p14="http://schemas.microsoft.com/office/powerpoint/2010/main" val="331505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42" presetClass="entr" presetSubtype="0" repeatCount="5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anim calcmode="lin" valueType="num">
                                      <p:cBhvr>
                                        <p:cTn id="16" dur="2000" fill="hold"/>
                                        <p:tgtEl>
                                          <p:spTgt spid="8"/>
                                        </p:tgtEl>
                                        <p:attrNameLst>
                                          <p:attrName>ppt_x</p:attrName>
                                        </p:attrNameLst>
                                      </p:cBhvr>
                                      <p:tavLst>
                                        <p:tav tm="0">
                                          <p:val>
                                            <p:strVal val="#ppt_x"/>
                                          </p:val>
                                        </p:tav>
                                        <p:tav tm="100000">
                                          <p:val>
                                            <p:strVal val="#ppt_x"/>
                                          </p:val>
                                        </p:tav>
                                      </p:tavLst>
                                    </p:anim>
                                    <p:anim calcmode="lin" valueType="num">
                                      <p:cBhvr>
                                        <p:cTn id="17"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9936" y="199146"/>
            <a:ext cx="10466327" cy="523220"/>
          </a:xfrm>
          <a:prstGeom prst="rect">
            <a:avLst/>
          </a:prstGeom>
        </p:spPr>
        <p:txBody>
          <a:bodyPr wrap="none">
            <a:spAutoFit/>
          </a:bodyPr>
          <a:lstStyle/>
          <a:p>
            <a:r>
              <a:rPr lang="en-US" sz="2800" b="1" smtClean="0">
                <a:solidFill>
                  <a:srgbClr val="FF0000"/>
                </a:solidFill>
                <a:effectLst/>
                <a:latin typeface="Times New Roman" panose="02020603050405020304" pitchFamily="18" charset="0"/>
                <a:ea typeface="Calibri" panose="020F0502020204030204" pitchFamily="34" charset="0"/>
              </a:rPr>
              <a:t>1. </a:t>
            </a:r>
            <a:r>
              <a:rPr lang="en-US" sz="2800" b="1" smtClean="0">
                <a:effectLst/>
                <a:latin typeface="Times New Roman" panose="02020603050405020304" pitchFamily="18" charset="0"/>
                <a:ea typeface="Calibri" panose="020F0502020204030204" pitchFamily="34" charset="0"/>
              </a:rPr>
              <a:t>Nếu không có phần mềm thì máy tính có hoạt động được không?</a:t>
            </a:r>
            <a:endParaRPr lang="en-GB" sz="2800" b="1"/>
          </a:p>
        </p:txBody>
      </p:sp>
      <p:sp>
        <p:nvSpPr>
          <p:cNvPr id="6" name="Rectangle 5"/>
          <p:cNvSpPr/>
          <p:nvPr/>
        </p:nvSpPr>
        <p:spPr>
          <a:xfrm>
            <a:off x="319936" y="818889"/>
            <a:ext cx="5226111" cy="523220"/>
          </a:xfrm>
          <a:prstGeom prst="rect">
            <a:avLst/>
          </a:prstGeom>
        </p:spPr>
        <p:txBody>
          <a:bodyPr wrap="none">
            <a:spAutoFit/>
          </a:bodyPr>
          <a:lstStyle/>
          <a:p>
            <a:r>
              <a:rPr lang="en-US" sz="2800" b="1" smtClean="0">
                <a:solidFill>
                  <a:srgbClr val="FF0000"/>
                </a:solidFill>
                <a:latin typeface="Times New Roman" panose="02020603050405020304" pitchFamily="18" charset="0"/>
                <a:ea typeface="Calibri" panose="020F0502020204030204" pitchFamily="34" charset="0"/>
              </a:rPr>
              <a:t>2. </a:t>
            </a:r>
            <a:r>
              <a:rPr lang="en-US" sz="2800" b="1" smtClean="0">
                <a:latin typeface="Times New Roman" panose="02020603050405020304" pitchFamily="18" charset="0"/>
                <a:ea typeface="Calibri" panose="020F0502020204030204" pitchFamily="34" charset="0"/>
              </a:rPr>
              <a:t>C</a:t>
            </a:r>
            <a:r>
              <a:rPr lang="en-US" sz="2800" b="1" smtClean="0">
                <a:effectLst/>
                <a:latin typeface="Times New Roman" panose="02020603050405020304" pitchFamily="18" charset="0"/>
                <a:ea typeface="Calibri" panose="020F0502020204030204" pitchFamily="34" charset="0"/>
              </a:rPr>
              <a:t>ó mấy loại phần mềm chính?</a:t>
            </a:r>
            <a:endParaRPr lang="en-GB" sz="2800" b="1"/>
          </a:p>
        </p:txBody>
      </p:sp>
      <p:sp>
        <p:nvSpPr>
          <p:cNvPr id="8" name="Rectangle 7"/>
          <p:cNvSpPr/>
          <p:nvPr/>
        </p:nvSpPr>
        <p:spPr>
          <a:xfrm>
            <a:off x="5029200" y="1400224"/>
            <a:ext cx="5913798" cy="523220"/>
          </a:xfrm>
          <a:prstGeom prst="rect">
            <a:avLst/>
          </a:prstGeom>
        </p:spPr>
        <p:txBody>
          <a:bodyPr wrap="none">
            <a:spAutoFit/>
          </a:bodyPr>
          <a:lstStyle/>
          <a:p>
            <a:r>
              <a:rPr lang="en-GB" sz="2800" b="1" smtClean="0">
                <a:effectLst/>
                <a:latin typeface="Times New Roman" panose="02020603050405020304" pitchFamily="18" charset="0"/>
                <a:ea typeface="Calibri" panose="020F0502020204030204" pitchFamily="34" charset="0"/>
              </a:rPr>
              <a:t>+ </a:t>
            </a:r>
            <a:r>
              <a:rPr lang="vi-VN" sz="2800" b="1" smtClean="0">
                <a:effectLst/>
                <a:latin typeface="Times New Roman" panose="02020603050405020304" pitchFamily="18" charset="0"/>
                <a:ea typeface="Calibri" panose="020F0502020204030204" pitchFamily="34" charset="0"/>
              </a:rPr>
              <a:t>Hệ điều hành</a:t>
            </a:r>
            <a:r>
              <a:rPr lang="en-GB" sz="2800" b="1" smtClean="0">
                <a:effectLst/>
                <a:latin typeface="Times New Roman" panose="02020603050405020304" pitchFamily="18" charset="0"/>
                <a:ea typeface="Calibri" panose="020F0502020204030204" pitchFamily="34" charset="0"/>
              </a:rPr>
              <a:t> (phần mềm hệ thống)</a:t>
            </a:r>
            <a:endParaRPr lang="en-GB" sz="2800" b="1"/>
          </a:p>
        </p:txBody>
      </p:sp>
      <p:sp>
        <p:nvSpPr>
          <p:cNvPr id="9" name="Rectangle 8"/>
          <p:cNvSpPr/>
          <p:nvPr/>
        </p:nvSpPr>
        <p:spPr>
          <a:xfrm>
            <a:off x="687324" y="1400224"/>
            <a:ext cx="4328429" cy="523220"/>
          </a:xfrm>
          <a:prstGeom prst="rect">
            <a:avLst/>
          </a:prstGeom>
        </p:spPr>
        <p:txBody>
          <a:bodyPr wrap="none">
            <a:spAutoFit/>
          </a:bodyPr>
          <a:lstStyle/>
          <a:p>
            <a:r>
              <a:rPr lang="en-US" sz="2800" b="1">
                <a:latin typeface="Times New Roman" panose="02020603050405020304" pitchFamily="18" charset="0"/>
                <a:ea typeface="Calibri" panose="020F0502020204030204" pitchFamily="34" charset="0"/>
              </a:rPr>
              <a:t>C</a:t>
            </a:r>
            <a:r>
              <a:rPr lang="en-US" sz="2800" b="1" smtClean="0">
                <a:effectLst/>
                <a:latin typeface="Times New Roman" panose="02020603050405020304" pitchFamily="18" charset="0"/>
                <a:ea typeface="Calibri" panose="020F0502020204030204" pitchFamily="34" charset="0"/>
              </a:rPr>
              <a:t>ó 2 loại phần mềm chính:</a:t>
            </a:r>
            <a:endParaRPr lang="en-GB" sz="2800" b="1"/>
          </a:p>
        </p:txBody>
      </p:sp>
      <p:sp>
        <p:nvSpPr>
          <p:cNvPr id="10" name="Rectangle 9"/>
          <p:cNvSpPr/>
          <p:nvPr/>
        </p:nvSpPr>
        <p:spPr>
          <a:xfrm>
            <a:off x="5033682" y="2025987"/>
            <a:ext cx="3772186" cy="523220"/>
          </a:xfrm>
          <a:prstGeom prst="rect">
            <a:avLst/>
          </a:prstGeom>
        </p:spPr>
        <p:txBody>
          <a:bodyPr wrap="none">
            <a:spAutoFit/>
          </a:bodyPr>
          <a:lstStyle/>
          <a:p>
            <a:r>
              <a:rPr lang="en-GB" sz="2800" b="1" smtClean="0">
                <a:latin typeface="Times New Roman" panose="02020603050405020304" pitchFamily="18" charset="0"/>
                <a:ea typeface="Calibri" panose="020F0502020204030204" pitchFamily="34" charset="0"/>
              </a:rPr>
              <a:t>+ P</a:t>
            </a:r>
            <a:r>
              <a:rPr lang="vi-VN" sz="2800" b="1" smtClean="0">
                <a:effectLst/>
                <a:latin typeface="Times New Roman" panose="02020603050405020304" pitchFamily="18" charset="0"/>
                <a:ea typeface="Calibri" panose="020F0502020204030204" pitchFamily="34" charset="0"/>
              </a:rPr>
              <a:t>hần mềm ứng dụng </a:t>
            </a:r>
            <a:endParaRPr lang="en-GB" sz="2800" b="1"/>
          </a:p>
        </p:txBody>
      </p:sp>
      <p:sp>
        <p:nvSpPr>
          <p:cNvPr id="12" name="Rectangle 11"/>
          <p:cNvSpPr/>
          <p:nvPr/>
        </p:nvSpPr>
        <p:spPr>
          <a:xfrm>
            <a:off x="319935" y="2651750"/>
            <a:ext cx="10466327" cy="523220"/>
          </a:xfrm>
          <a:prstGeom prst="rect">
            <a:avLst/>
          </a:prstGeom>
        </p:spPr>
        <p:txBody>
          <a:bodyPr wrap="square">
            <a:spAutoFit/>
          </a:bodyPr>
          <a:lstStyle/>
          <a:p>
            <a:r>
              <a:rPr lang="en-US" sz="2800" b="1" smtClean="0">
                <a:solidFill>
                  <a:srgbClr val="FF0000"/>
                </a:solidFill>
                <a:effectLst/>
                <a:latin typeface="Times New Roman" panose="02020603050405020304" pitchFamily="18" charset="0"/>
                <a:ea typeface="Calibri" panose="020F0502020204030204" pitchFamily="34" charset="0"/>
              </a:rPr>
              <a:t>3. </a:t>
            </a:r>
            <a:r>
              <a:rPr lang="en-US" sz="2800" b="1" smtClean="0">
                <a:effectLst/>
                <a:latin typeface="Times New Roman" panose="02020603050405020304" pitchFamily="18" charset="0"/>
                <a:ea typeface="Calibri" panose="020F0502020204030204" pitchFamily="34" charset="0"/>
              </a:rPr>
              <a:t>Ta cần cài đặt </a:t>
            </a:r>
            <a:r>
              <a:rPr lang="en-GB" sz="2800" b="1">
                <a:latin typeface="Times New Roman" panose="02020603050405020304" pitchFamily="18" charset="0"/>
                <a:ea typeface="Calibri" panose="020F0502020204030204" pitchFamily="34" charset="0"/>
              </a:rPr>
              <a:t>h</a:t>
            </a:r>
            <a:r>
              <a:rPr lang="vi-VN" sz="2800" b="1" smtClean="0">
                <a:effectLst/>
                <a:latin typeface="Times New Roman" panose="02020603050405020304" pitchFamily="18" charset="0"/>
                <a:ea typeface="Calibri" panose="020F0502020204030204" pitchFamily="34" charset="0"/>
              </a:rPr>
              <a:t>ệ điều hành</a:t>
            </a:r>
            <a:r>
              <a:rPr lang="en-US" sz="2800" b="1" smtClean="0">
                <a:effectLst/>
                <a:latin typeface="Times New Roman" panose="02020603050405020304" pitchFamily="18" charset="0"/>
                <a:ea typeface="Calibri" panose="020F0502020204030204" pitchFamily="34" charset="0"/>
              </a:rPr>
              <a:t> hay phần mềm ứng dụng trước?</a:t>
            </a:r>
            <a:endParaRPr lang="en-GB" sz="2800" b="1"/>
          </a:p>
        </p:txBody>
      </p:sp>
      <p:pic>
        <p:nvPicPr>
          <p:cNvPr id="13" name="Picture 2" descr="https://img.loigiaihay.com/picture/2022/0514/6.PNG"/>
          <p:cNvPicPr>
            <a:picLocks noChangeAspect="1" noChangeArrowheads="1"/>
          </p:cNvPicPr>
          <p:nvPr/>
        </p:nvPicPr>
        <p:blipFill rotWithShape="1">
          <a:blip r:embed="rId2">
            <a:extLst>
              <a:ext uri="{28A0092B-C50C-407E-A947-70E740481C1C}">
                <a14:useLocalDpi xmlns:a14="http://schemas.microsoft.com/office/drawing/2010/main" val="0"/>
              </a:ext>
            </a:extLst>
          </a:blip>
          <a:srcRect l="40164" b="26124"/>
          <a:stretch/>
        </p:blipFill>
        <p:spPr bwMode="auto">
          <a:xfrm>
            <a:off x="1690186" y="3174970"/>
            <a:ext cx="8208716" cy="3562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53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A5D9870-340D-DD0A-1F5F-742E2EA9B45C}"/>
              </a:ext>
            </a:extLst>
          </p:cNvPr>
          <p:cNvSpPr txBox="1"/>
          <p:nvPr/>
        </p:nvSpPr>
        <p:spPr>
          <a:xfrm>
            <a:off x="27888" y="27296"/>
            <a:ext cx="12164112" cy="523220"/>
          </a:xfrm>
          <a:prstGeom prst="rect">
            <a:avLst/>
          </a:prstGeom>
          <a:solidFill>
            <a:srgbClr val="FFFF00"/>
          </a:solidFill>
        </p:spPr>
        <p:txBody>
          <a:bodyPr wrap="square" rtlCol="0">
            <a:spAutoFit/>
          </a:bodyPr>
          <a:lstStyle/>
          <a:p>
            <a:r>
              <a:rPr lang="en-US" sz="2800" b="1">
                <a:latin typeface="Times New Roman" panose="02020603050405020304" pitchFamily="18" charset="0"/>
                <a:cs typeface="Times New Roman" panose="02020603050405020304" pitchFamily="18" charset="0"/>
              </a:rPr>
              <a:t>1. Hệ điều hành</a:t>
            </a:r>
          </a:p>
        </p:txBody>
      </p:sp>
      <p:sp>
        <p:nvSpPr>
          <p:cNvPr id="3" name="TextBox 2">
            <a:extLst>
              <a:ext uri="{FF2B5EF4-FFF2-40B4-BE49-F238E27FC236}">
                <a16:creationId xmlns:a16="http://schemas.microsoft.com/office/drawing/2014/main" xmlns="" id="{365A66A6-5414-3AC1-BB49-933965D9A1DB}"/>
              </a:ext>
            </a:extLst>
          </p:cNvPr>
          <p:cNvSpPr txBox="1"/>
          <p:nvPr/>
        </p:nvSpPr>
        <p:spPr>
          <a:xfrm>
            <a:off x="332936" y="3749019"/>
            <a:ext cx="11859064" cy="1196356"/>
          </a:xfrm>
          <a:prstGeom prst="roundRect">
            <a:avLst/>
          </a:prstGeom>
          <a:noFill/>
        </p:spPr>
        <p:txBody>
          <a:bodyPr wrap="square" rtlCol="0">
            <a:spAutoFit/>
          </a:bodyPr>
          <a:lstStyle/>
          <a:p>
            <a:pPr marL="571500" indent="-571500">
              <a:lnSpc>
                <a:spcPct val="120000"/>
              </a:lnSpc>
              <a:buFont typeface="Wingdings" panose="05000000000000000000" pitchFamily="2" charset="2"/>
              <a:buChar char="§"/>
            </a:pPr>
            <a:r>
              <a:rPr lang="vi-VN" sz="2800" b="1" smtClean="0">
                <a:solidFill>
                  <a:srgbClr val="0070C0"/>
                </a:solidFill>
                <a:latin typeface="Times New Roman" panose="02020603050405020304" pitchFamily="18" charset="0"/>
                <a:cs typeface="Times New Roman" panose="02020603050405020304" pitchFamily="18" charset="0"/>
              </a:rPr>
              <a:t>Các </a:t>
            </a:r>
            <a:r>
              <a:rPr lang="vi-VN" sz="2800" b="1">
                <a:solidFill>
                  <a:srgbClr val="0070C0"/>
                </a:solidFill>
                <a:latin typeface="Times New Roman" panose="02020603050405020304" pitchFamily="18" charset="0"/>
                <a:cs typeface="Times New Roman" panose="02020603050405020304" pitchFamily="18" charset="0"/>
              </a:rPr>
              <a:t>thiết bị phần cứng và phần mềm hoạt động như thế nào dưới sự điều khiển của hệ điều hành</a:t>
            </a:r>
            <a:r>
              <a:rPr lang="vi-VN" sz="2800" b="1" smtClean="0">
                <a:solidFill>
                  <a:srgbClr val="0070C0"/>
                </a:solidFill>
                <a:latin typeface="Times New Roman" panose="02020603050405020304" pitchFamily="18" charset="0"/>
                <a:cs typeface="Times New Roman" panose="02020603050405020304" pitchFamily="18" charset="0"/>
              </a:rPr>
              <a:t>?</a:t>
            </a:r>
            <a:endParaRPr lang="vi-VN" sz="2800" b="1">
              <a:solidFill>
                <a:srgbClr val="0070C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06A0A2A5-8F52-03DB-3838-89426EA1FEA7}"/>
              </a:ext>
            </a:extLst>
          </p:cNvPr>
          <p:cNvSpPr txBox="1"/>
          <p:nvPr/>
        </p:nvSpPr>
        <p:spPr>
          <a:xfrm>
            <a:off x="407962" y="608975"/>
            <a:ext cx="10304215" cy="523220"/>
          </a:xfrm>
          <a:prstGeom prst="rect">
            <a:avLst/>
          </a:prstGeom>
          <a:noFill/>
        </p:spPr>
        <p:txBody>
          <a:bodyPr wrap="square" rtlCol="0">
            <a:spAutoFit/>
          </a:bodyPr>
          <a:lstStyle/>
          <a:p>
            <a:pPr marL="365125" indent="-365125">
              <a:buFont typeface="Wingdings" panose="05000000000000000000" pitchFamily="2" charset="2"/>
              <a:buChar char="Ø"/>
            </a:pPr>
            <a:r>
              <a:rPr lang="en-US" sz="2800" b="1">
                <a:solidFill>
                  <a:srgbClr val="FF0000"/>
                </a:solidFill>
                <a:latin typeface="Times New Roman" panose="02020603050405020304" pitchFamily="18" charset="0"/>
                <a:cs typeface="Times New Roman" panose="02020603050405020304" pitchFamily="18" charset="0"/>
              </a:rPr>
              <a:t>Đ</a:t>
            </a:r>
            <a:r>
              <a:rPr lang="vi-VN" sz="2800" b="1">
                <a:solidFill>
                  <a:srgbClr val="FF0000"/>
                </a:solidFill>
                <a:latin typeface="Times New Roman" panose="02020603050405020304" pitchFamily="18" charset="0"/>
                <a:cs typeface="Times New Roman" panose="02020603050405020304" pitchFamily="18" charset="0"/>
              </a:rPr>
              <a:t>ọc thông tin trong SGK – tr.12, 13 và trả lời câu hỏi</a:t>
            </a:r>
            <a:r>
              <a:rPr lang="en-US" sz="2800" b="1">
                <a:solidFill>
                  <a:srgbClr val="FF0000"/>
                </a:solidFill>
                <a:latin typeface="Times New Roman" panose="02020603050405020304" pitchFamily="18" charset="0"/>
                <a:cs typeface="Times New Roman" panose="02020603050405020304" pitchFamily="18" charset="0"/>
              </a:rPr>
              <a:t>:</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07962" y="1149232"/>
            <a:ext cx="3526928" cy="661207"/>
          </a:xfrm>
          <a:prstGeom prst="rect">
            <a:avLst/>
          </a:prstGeom>
        </p:spPr>
        <p:txBody>
          <a:bodyPr wrap="none">
            <a:spAutoFit/>
          </a:bodyPr>
          <a:lstStyle/>
          <a:p>
            <a:pPr marL="365125" indent="-365125">
              <a:lnSpc>
                <a:spcPct val="150000"/>
              </a:lnSpc>
              <a:buFont typeface="Wingdings" panose="05000000000000000000" pitchFamily="2" charset="2"/>
              <a:buChar char="§"/>
            </a:pPr>
            <a:r>
              <a:rPr lang="vi-VN" sz="2800" b="1" smtClean="0">
                <a:solidFill>
                  <a:srgbClr val="0070C0"/>
                </a:solidFill>
                <a:latin typeface="Times New Roman" panose="02020603050405020304" pitchFamily="18" charset="0"/>
                <a:cs typeface="Times New Roman" panose="02020603050405020304" pitchFamily="18" charset="0"/>
              </a:rPr>
              <a:t>Hệ điều hành là gì?</a:t>
            </a:r>
            <a:endParaRPr lang="vi-VN" sz="2800" b="1">
              <a:solidFill>
                <a:srgbClr val="0070C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365A66A6-5414-3AC1-BB49-933965D9A1DB}"/>
              </a:ext>
            </a:extLst>
          </p:cNvPr>
          <p:cNvSpPr txBox="1"/>
          <p:nvPr/>
        </p:nvSpPr>
        <p:spPr>
          <a:xfrm>
            <a:off x="211016" y="2077582"/>
            <a:ext cx="11859064" cy="1598386"/>
          </a:xfrm>
          <a:prstGeom prst="rect">
            <a:avLst/>
          </a:prstGeom>
          <a:noFill/>
        </p:spPr>
        <p:txBody>
          <a:bodyPr wrap="square" rtlCol="0">
            <a:spAutoFit/>
          </a:bodyPr>
          <a:lstStyle/>
          <a:p>
            <a:pPr>
              <a:lnSpc>
                <a:spcPct val="120000"/>
              </a:lnSpc>
            </a:pPr>
            <a:r>
              <a:rPr lang="en-GB"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Khái </a:t>
            </a:r>
            <a:r>
              <a:rPr lang="vi-VN" sz="2800" b="1">
                <a:latin typeface="Times New Roman" panose="02020603050405020304" pitchFamily="18" charset="0"/>
                <a:cs typeface="Times New Roman" panose="02020603050405020304" pitchFamily="18" charset="0"/>
              </a:rPr>
              <a:t>niệm: Hệ điều hành là chương trình máy tính có nhiệm vụ trực tiếp quản lí, điều khiển toàn bộ hoạt động của máy tính và đóng vai trò cầu nối trung gian trao đổi giữa người dùng và máy tính</a:t>
            </a:r>
            <a:r>
              <a:rPr lang="vi-VN" sz="2800" b="1" smtClean="0">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365A66A6-5414-3AC1-BB49-933965D9A1DB}"/>
              </a:ext>
            </a:extLst>
          </p:cNvPr>
          <p:cNvSpPr txBox="1"/>
          <p:nvPr/>
        </p:nvSpPr>
        <p:spPr>
          <a:xfrm>
            <a:off x="211016" y="5068370"/>
            <a:ext cx="11859064" cy="1643527"/>
          </a:xfrm>
          <a:prstGeom prst="rect">
            <a:avLst/>
          </a:prstGeom>
          <a:noFill/>
        </p:spPr>
        <p:txBody>
          <a:bodyPr wrap="square" rtlCol="0">
            <a:spAutoFit/>
          </a:bodyPr>
          <a:lstStyle/>
          <a:p>
            <a:pPr>
              <a:lnSpc>
                <a:spcPct val="120000"/>
              </a:lnSpc>
            </a:pPr>
            <a:r>
              <a:rPr lang="en-GB"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Các </a:t>
            </a:r>
            <a:r>
              <a:rPr lang="vi-VN" sz="2800" b="1">
                <a:latin typeface="Times New Roman" panose="02020603050405020304" pitchFamily="18" charset="0"/>
                <a:cs typeface="Times New Roman" panose="02020603050405020304" pitchFamily="18" charset="0"/>
              </a:rPr>
              <a:t>thiết bị phần cứng và phần mềm được </a:t>
            </a:r>
            <a:r>
              <a:rPr lang="vi-VN" sz="2800" b="1">
                <a:solidFill>
                  <a:srgbClr val="FF0000"/>
                </a:solidFill>
                <a:latin typeface="Times New Roman" panose="02020603050405020304" pitchFamily="18" charset="0"/>
                <a:cs typeface="Times New Roman" panose="02020603050405020304" pitchFamily="18" charset="0"/>
              </a:rPr>
              <a:t>kết nối với nhau</a:t>
            </a:r>
            <a:r>
              <a:rPr lang="vi-VN" sz="2800" b="1">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phối hợp hoạt động </a:t>
            </a:r>
            <a:r>
              <a:rPr lang="vi-VN" sz="2800" b="1">
                <a:latin typeface="Times New Roman" panose="02020603050405020304" pitchFamily="18" charset="0"/>
                <a:cs typeface="Times New Roman" panose="02020603050405020304" pitchFamily="18" charset="0"/>
              </a:rPr>
              <a:t>trong cùng một hệ thống thống</a:t>
            </a:r>
            <a:r>
              <a:rPr lang="en-US" sz="2800" b="1">
                <a:latin typeface="Times New Roman" panose="02020603050405020304" pitchFamily="18" charset="0"/>
                <a:cs typeface="Times New Roman" panose="02020603050405020304" pitchFamily="18" charset="0"/>
              </a:rPr>
              <a:t> nhất dưới sự quản lí của hệ điều hành.</a:t>
            </a:r>
            <a:endParaRPr lang="vi-VN"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989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529" y="550516"/>
            <a:ext cx="11779348" cy="523220"/>
          </a:xfrm>
          <a:prstGeom prst="rect">
            <a:avLst/>
          </a:prstGeom>
        </p:spPr>
        <p:txBody>
          <a:bodyPr wrap="square">
            <a:spAutoFit/>
          </a:bodyPr>
          <a:lstStyle/>
          <a:p>
            <a:pPr marL="571500" indent="-571500">
              <a:buFont typeface="Wingdings" panose="05000000000000000000" pitchFamily="2" charset="2"/>
              <a:buChar char="§"/>
            </a:pPr>
            <a:r>
              <a:rPr lang="vi-VN" sz="2800" b="1" smtClean="0">
                <a:solidFill>
                  <a:srgbClr val="FF0000"/>
                </a:solidFill>
                <a:latin typeface="+mj-lt"/>
              </a:rPr>
              <a:t>Hệ điều hành có những chức năng gì?</a:t>
            </a:r>
          </a:p>
        </p:txBody>
      </p:sp>
      <p:sp>
        <p:nvSpPr>
          <p:cNvPr id="3" name="TextBox 2">
            <a:extLst>
              <a:ext uri="{FF2B5EF4-FFF2-40B4-BE49-F238E27FC236}">
                <a16:creationId xmlns:a16="http://schemas.microsoft.com/office/drawing/2014/main" xmlns="" id="{8A5D9870-340D-DD0A-1F5F-742E2EA9B45C}"/>
              </a:ext>
            </a:extLst>
          </p:cNvPr>
          <p:cNvSpPr txBox="1"/>
          <p:nvPr/>
        </p:nvSpPr>
        <p:spPr>
          <a:xfrm>
            <a:off x="27888" y="27296"/>
            <a:ext cx="12164112" cy="523220"/>
          </a:xfrm>
          <a:prstGeom prst="rect">
            <a:avLst/>
          </a:prstGeom>
          <a:solidFill>
            <a:srgbClr val="FFFF00"/>
          </a:solidFill>
        </p:spPr>
        <p:txBody>
          <a:bodyPr wrap="square" rtlCol="0">
            <a:spAutoFit/>
          </a:bodyPr>
          <a:lstStyle/>
          <a:p>
            <a:r>
              <a:rPr lang="en-US" sz="2800" b="1">
                <a:latin typeface="Times New Roman" panose="02020603050405020304" pitchFamily="18" charset="0"/>
                <a:cs typeface="Times New Roman" panose="02020603050405020304" pitchFamily="18" charset="0"/>
              </a:rPr>
              <a:t>1. Hệ điều hành</a:t>
            </a:r>
          </a:p>
        </p:txBody>
      </p:sp>
      <p:sp>
        <p:nvSpPr>
          <p:cNvPr id="14" name="TextBox 13">
            <a:extLst>
              <a:ext uri="{FF2B5EF4-FFF2-40B4-BE49-F238E27FC236}">
                <a16:creationId xmlns:a16="http://schemas.microsoft.com/office/drawing/2014/main" xmlns="" id="{365A66A6-5414-3AC1-BB49-933965D9A1DB}"/>
              </a:ext>
            </a:extLst>
          </p:cNvPr>
          <p:cNvSpPr txBox="1"/>
          <p:nvPr/>
        </p:nvSpPr>
        <p:spPr>
          <a:xfrm>
            <a:off x="248529" y="1111655"/>
            <a:ext cx="11280312"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Chức năng của hệ điều hành:</a:t>
            </a:r>
            <a:endParaRPr lang="vi-VN" sz="2800" b="1">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37147A51-CA6F-6B06-6EFD-52C87B9D3C2A}"/>
              </a:ext>
            </a:extLst>
          </p:cNvPr>
          <p:cNvSpPr txBox="1"/>
          <p:nvPr/>
        </p:nvSpPr>
        <p:spPr>
          <a:xfrm>
            <a:off x="248530" y="1669930"/>
            <a:ext cx="11943470" cy="523220"/>
          </a:xfrm>
          <a:prstGeom prst="rect">
            <a:avLst/>
          </a:prstGeom>
          <a:noFill/>
        </p:spPr>
        <p:txBody>
          <a:bodyPr wrap="square" rtlCol="0">
            <a:spAutoFit/>
          </a:bodyPr>
          <a:lstStyle/>
          <a:p>
            <a:pPr algn="just"/>
            <a:r>
              <a:rPr lang="en-US" sz="2800" b="1" smtClean="0">
                <a:latin typeface="Times New Roman" panose="02020603050405020304" pitchFamily="18" charset="0"/>
                <a:ea typeface="Calibri" panose="020F0502020204030204" pitchFamily="34" charset="0"/>
                <a:cs typeface="Times New Roman" panose="02020603050405020304" pitchFamily="18" charset="0"/>
              </a:rPr>
              <a:t>+ Quản </a:t>
            </a:r>
            <a:r>
              <a:rPr lang="en-US" sz="2800" b="1">
                <a:latin typeface="Times New Roman" panose="02020603050405020304" pitchFamily="18" charset="0"/>
                <a:ea typeface="Calibri" panose="020F0502020204030204" pitchFamily="34" charset="0"/>
                <a:cs typeface="Times New Roman" panose="02020603050405020304" pitchFamily="18" charset="0"/>
              </a:rPr>
              <a:t>lí, điều khiển các thiết bị phần </a:t>
            </a:r>
            <a:r>
              <a:rPr lang="en-US" sz="2800" b="1" smtClean="0">
                <a:latin typeface="Times New Roman" panose="02020603050405020304" pitchFamily="18" charset="0"/>
                <a:ea typeface="Calibri" panose="020F0502020204030204" pitchFamily="34" charset="0"/>
                <a:cs typeface="Times New Roman" panose="02020603050405020304" pitchFamily="18" charset="0"/>
              </a:rPr>
              <a:t>cứng h</a:t>
            </a:r>
            <a:r>
              <a:rPr lang="vi-VN" sz="2800" b="1" smtClean="0">
                <a:effectLst/>
                <a:latin typeface="Times New Roman" panose="02020603050405020304" pitchFamily="18" charset="0"/>
                <a:ea typeface="Calibri" panose="020F0502020204030204" pitchFamily="34" charset="0"/>
                <a:cs typeface="Times New Roman" panose="02020603050405020304" pitchFamily="18" charset="0"/>
              </a:rPr>
              <a:t>oạt động nhịp nhàng, hiệu quả.</a:t>
            </a:r>
            <a:endParaRPr lang="en-US" sz="2800" b="1">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B8AE39E6-274C-88F4-B9C4-708ACC5EDB86}"/>
              </a:ext>
            </a:extLst>
          </p:cNvPr>
          <p:cNvSpPr txBox="1"/>
          <p:nvPr/>
        </p:nvSpPr>
        <p:spPr>
          <a:xfrm>
            <a:off x="248530" y="2229338"/>
            <a:ext cx="10740026" cy="523220"/>
          </a:xfrm>
          <a:prstGeom prst="rect">
            <a:avLst/>
          </a:prstGeom>
          <a:noFill/>
        </p:spPr>
        <p:txBody>
          <a:bodyPr wrap="square" rtlCol="0">
            <a:spAutoFit/>
          </a:bodyPr>
          <a:lstStyle/>
          <a:p>
            <a:r>
              <a:rPr lang="en-US" sz="2800" b="1" smtClean="0">
                <a:latin typeface="Times New Roman" panose="02020603050405020304" pitchFamily="18" charset="0"/>
                <a:ea typeface="Calibri" panose="020F0502020204030204" pitchFamily="34" charset="0"/>
                <a:cs typeface="Times New Roman" panose="02020603050405020304" pitchFamily="18" charset="0"/>
              </a:rPr>
              <a:t>+ Quản </a:t>
            </a:r>
            <a:r>
              <a:rPr lang="en-US" sz="2800" b="1">
                <a:latin typeface="Times New Roman" panose="02020603050405020304" pitchFamily="18" charset="0"/>
                <a:ea typeface="Calibri" panose="020F0502020204030204" pitchFamily="34" charset="0"/>
                <a:cs typeface="Times New Roman" panose="02020603050405020304" pitchFamily="18" charset="0"/>
              </a:rPr>
              <a:t>lí, điều khiển các tiến trình, cấp phát, thu hồi tài </a:t>
            </a:r>
            <a:r>
              <a:rPr lang="en-US" sz="2800" b="1" smtClean="0">
                <a:latin typeface="Times New Roman" panose="02020603050405020304" pitchFamily="18" charset="0"/>
                <a:ea typeface="Calibri" panose="020F0502020204030204" pitchFamily="34" charset="0"/>
                <a:cs typeface="Times New Roman" panose="02020603050405020304" pitchFamily="18" charset="0"/>
              </a:rPr>
              <a:t>nguyên. </a:t>
            </a:r>
            <a:endParaRPr lang="en-US" sz="2800" b="1">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4EAC3B75-5723-8D4D-F947-C47B70441FA0}"/>
              </a:ext>
            </a:extLst>
          </p:cNvPr>
          <p:cNvSpPr txBox="1"/>
          <p:nvPr/>
        </p:nvSpPr>
        <p:spPr>
          <a:xfrm>
            <a:off x="248529" y="2879061"/>
            <a:ext cx="11181621" cy="523220"/>
          </a:xfrm>
          <a:prstGeom prst="rect">
            <a:avLst/>
          </a:prstGeom>
          <a:noFill/>
        </p:spPr>
        <p:txBody>
          <a:bodyPr wrap="square" rtlCol="0">
            <a:spAutoFit/>
          </a:bodyPr>
          <a:lstStyle/>
          <a:p>
            <a:r>
              <a:rPr lang="en-GB" sz="2800" b="1" smtClean="0">
                <a:latin typeface="Times New Roman" panose="02020603050405020304" pitchFamily="18" charset="0"/>
                <a:ea typeface="Calibri" panose="020F0502020204030204" pitchFamily="34" charset="0"/>
                <a:cs typeface="Times New Roman" panose="02020603050405020304" pitchFamily="18" charset="0"/>
              </a:rPr>
              <a:t>+ </a:t>
            </a:r>
            <a:r>
              <a:rPr lang="vi-VN" sz="2800" b="1" smtClean="0">
                <a:latin typeface="Times New Roman" panose="02020603050405020304" pitchFamily="18" charset="0"/>
                <a:ea typeface="Calibri" panose="020F0502020204030204" pitchFamily="34" charset="0"/>
                <a:cs typeface="Times New Roman" panose="02020603050405020304" pitchFamily="18" charset="0"/>
              </a:rPr>
              <a:t>Quản </a:t>
            </a:r>
            <a:r>
              <a:rPr lang="vi-VN" sz="2800" b="1">
                <a:latin typeface="Times New Roman" panose="02020603050405020304" pitchFamily="18" charset="0"/>
                <a:ea typeface="Calibri" panose="020F0502020204030204" pitchFamily="34" charset="0"/>
                <a:cs typeface="Times New Roman" panose="02020603050405020304" pitchFamily="18" charset="0"/>
              </a:rPr>
              <a:t>lí tài khoản người dùng</a:t>
            </a:r>
            <a:r>
              <a:rPr lang="en-US" sz="2800" b="1">
                <a:latin typeface="Times New Roman" panose="02020603050405020304" pitchFamily="18" charset="0"/>
                <a:ea typeface="Calibri" panose="020F0502020204030204" pitchFamily="34" charset="0"/>
                <a:cs typeface="Times New Roman" panose="02020603050405020304" pitchFamily="18" charset="0"/>
              </a:rPr>
              <a:t> tạo môi trường trao đổi thông </a:t>
            </a:r>
            <a:r>
              <a:rPr lang="en-US" sz="2800" b="1" smtClean="0">
                <a:latin typeface="Times New Roman" panose="02020603050405020304" pitchFamily="18" charset="0"/>
                <a:ea typeface="Calibri" panose="020F0502020204030204" pitchFamily="34" charset="0"/>
                <a:cs typeface="Times New Roman" panose="02020603050405020304" pitchFamily="18" charset="0"/>
              </a:rPr>
              <a:t>tin.</a:t>
            </a:r>
            <a:endParaRPr lang="en-US" sz="2800" b="1">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46EEE244-0488-AFF2-F525-D3F052AEA8D6}"/>
              </a:ext>
            </a:extLst>
          </p:cNvPr>
          <p:cNvSpPr txBox="1"/>
          <p:nvPr/>
        </p:nvSpPr>
        <p:spPr>
          <a:xfrm>
            <a:off x="248529" y="3495581"/>
            <a:ext cx="8364949" cy="523220"/>
          </a:xfrm>
          <a:prstGeom prst="rect">
            <a:avLst/>
          </a:prstGeom>
          <a:noFill/>
        </p:spPr>
        <p:txBody>
          <a:bodyPr wrap="square">
            <a:spAutoFit/>
          </a:bodyPr>
          <a:lstStyle/>
          <a:p>
            <a:r>
              <a:rPr lang="en-US" sz="2800" b="1" smtClean="0">
                <a:latin typeface="Times New Roman" panose="02020603050405020304" pitchFamily="18" charset="0"/>
                <a:ea typeface="Calibri" panose="020F0502020204030204" pitchFamily="34" charset="0"/>
                <a:cs typeface="Times New Roman" panose="02020603050405020304" pitchFamily="18" charset="0"/>
              </a:rPr>
              <a:t>+ Tổ </a:t>
            </a:r>
            <a:r>
              <a:rPr lang="en-US" sz="2800" b="1">
                <a:latin typeface="Times New Roman" panose="02020603050405020304" pitchFamily="18" charset="0"/>
                <a:ea typeface="Calibri" panose="020F0502020204030204" pitchFamily="34" charset="0"/>
                <a:cs typeface="Times New Roman" panose="02020603050405020304" pitchFamily="18" charset="0"/>
              </a:rPr>
              <a:t>chức lưu trữ, quản lí dữ liệu trong máy tính.</a:t>
            </a:r>
            <a:endParaRPr lang="en-US" sz="2800" b="1">
              <a:latin typeface="Times New Roman" panose="02020603050405020304" pitchFamily="18" charset="0"/>
              <a:cs typeface="Times New Roman" panose="02020603050405020304" pitchFamily="18" charset="0"/>
            </a:endParaRPr>
          </a:p>
        </p:txBody>
      </p:sp>
      <p:sp>
        <p:nvSpPr>
          <p:cNvPr id="19" name="Rectangle 18"/>
          <p:cNvSpPr/>
          <p:nvPr/>
        </p:nvSpPr>
        <p:spPr>
          <a:xfrm>
            <a:off x="248529" y="4112101"/>
            <a:ext cx="11779348" cy="954107"/>
          </a:xfrm>
          <a:prstGeom prst="rect">
            <a:avLst/>
          </a:prstGeom>
        </p:spPr>
        <p:txBody>
          <a:bodyPr wrap="square">
            <a:spAutoFit/>
          </a:bodyPr>
          <a:lstStyle/>
          <a:p>
            <a:pPr marL="571500" indent="-571500">
              <a:buFont typeface="Wingdings" panose="05000000000000000000" pitchFamily="2" charset="2"/>
              <a:buChar char="§"/>
            </a:pPr>
            <a:r>
              <a:rPr lang="vi-VN" sz="2800" b="1" smtClean="0">
                <a:solidFill>
                  <a:srgbClr val="FF0000"/>
                </a:solidFill>
                <a:latin typeface="+mj-lt"/>
              </a:rPr>
              <a:t>Hãy kể tên những hệ điều hành mà em biết dành cho máy tính hoặc điện thoại thông minh.</a:t>
            </a:r>
            <a:endParaRPr lang="vi-VN" sz="2800" b="1">
              <a:solidFill>
                <a:srgbClr val="FF0000"/>
              </a:solidFill>
              <a:latin typeface="+mj-lt"/>
            </a:endParaRPr>
          </a:p>
        </p:txBody>
      </p:sp>
      <p:sp>
        <p:nvSpPr>
          <p:cNvPr id="21" name="Rectangle 20"/>
          <p:cNvSpPr/>
          <p:nvPr/>
        </p:nvSpPr>
        <p:spPr>
          <a:xfrm>
            <a:off x="248529" y="5159508"/>
            <a:ext cx="11357317" cy="1617366"/>
          </a:xfrm>
          <a:prstGeom prst="rect">
            <a:avLst/>
          </a:prstGeom>
        </p:spPr>
        <p:txBody>
          <a:bodyPr wrap="square">
            <a:spAutoFit/>
          </a:bodyPr>
          <a:lstStyle/>
          <a:p>
            <a:pPr algn="just">
              <a:lnSpc>
                <a:spcPct val="115000"/>
              </a:lnSpc>
              <a:spcAft>
                <a:spcPts val="300"/>
              </a:spcAft>
            </a:pPr>
            <a:r>
              <a:rPr lang="vi-VN" sz="2800" b="1" smtClean="0">
                <a:effectLst/>
                <a:latin typeface="+mj-lt"/>
                <a:ea typeface="Calibri" panose="020F0502020204030204" pitchFamily="34" charset="0"/>
                <a:cs typeface="Times New Roman" panose="02020603050405020304" pitchFamily="18" charset="0"/>
              </a:rPr>
              <a:t>+ Hệ điều hành </a:t>
            </a:r>
            <a:r>
              <a:rPr lang="vi-VN" sz="2800" b="1" smtClean="0">
                <a:solidFill>
                  <a:srgbClr val="0070C0"/>
                </a:solidFill>
                <a:effectLst/>
                <a:latin typeface="+mj-lt"/>
                <a:ea typeface="Calibri" panose="020F0502020204030204" pitchFamily="34" charset="0"/>
                <a:cs typeface="Times New Roman" panose="02020603050405020304" pitchFamily="18" charset="0"/>
              </a:rPr>
              <a:t>Windows, Linux, MacOS</a:t>
            </a:r>
            <a:r>
              <a:rPr lang="vi-VN" sz="2800" b="1" smtClean="0">
                <a:effectLst/>
                <a:latin typeface="+mj-lt"/>
                <a:ea typeface="Calibri" panose="020F0502020204030204" pitchFamily="34" charset="0"/>
                <a:cs typeface="Times New Roman" panose="02020603050405020304" pitchFamily="18" charset="0"/>
              </a:rPr>
              <a:t>,… dành cho máy tính để bàn, máy tính xách tay.</a:t>
            </a:r>
            <a:endParaRPr lang="en-GB" sz="2800" b="1" smtClean="0">
              <a:effectLst/>
              <a:latin typeface="+mj-lt"/>
              <a:ea typeface="Calibri" panose="020F0502020204030204" pitchFamily="34" charset="0"/>
              <a:cs typeface="Times New Roman" panose="02020603050405020304" pitchFamily="18" charset="0"/>
            </a:endParaRPr>
          </a:p>
          <a:p>
            <a:pPr algn="just">
              <a:lnSpc>
                <a:spcPct val="115000"/>
              </a:lnSpc>
              <a:spcAft>
                <a:spcPts val="300"/>
              </a:spcAft>
            </a:pPr>
            <a:r>
              <a:rPr lang="vi-VN" sz="2800" b="1" smtClean="0">
                <a:effectLst/>
                <a:latin typeface="+mj-lt"/>
                <a:ea typeface="Calibri" panose="020F0502020204030204" pitchFamily="34" charset="0"/>
                <a:cs typeface="Times New Roman" panose="02020603050405020304" pitchFamily="18" charset="0"/>
              </a:rPr>
              <a:t>+ Hệ điều hành </a:t>
            </a:r>
            <a:r>
              <a:rPr lang="vi-VN" sz="2800" b="1" smtClean="0">
                <a:solidFill>
                  <a:srgbClr val="0070C0"/>
                </a:solidFill>
                <a:effectLst/>
                <a:latin typeface="+mj-lt"/>
                <a:ea typeface="Calibri" panose="020F0502020204030204" pitchFamily="34" charset="0"/>
                <a:cs typeface="Times New Roman" panose="02020603050405020304" pitchFamily="18" charset="0"/>
              </a:rPr>
              <a:t>iOS, Android</a:t>
            </a:r>
            <a:r>
              <a:rPr lang="vi-VN" sz="2800" b="1" smtClean="0">
                <a:effectLst/>
                <a:latin typeface="+mj-lt"/>
                <a:ea typeface="Calibri" panose="020F0502020204030204" pitchFamily="34" charset="0"/>
                <a:cs typeface="Times New Roman" panose="02020603050405020304" pitchFamily="18" charset="0"/>
              </a:rPr>
              <a:t>,</a:t>
            </a:r>
            <a:r>
              <a:rPr lang="en-GB" sz="2800" b="1" smtClean="0">
                <a:effectLst/>
                <a:latin typeface="+mj-lt"/>
                <a:ea typeface="Calibri" panose="020F0502020204030204" pitchFamily="34" charset="0"/>
                <a:cs typeface="Times New Roman" panose="02020603050405020304" pitchFamily="18" charset="0"/>
              </a:rPr>
              <a:t> </a:t>
            </a:r>
            <a:r>
              <a:rPr lang="vi-VN" sz="2800" b="1" smtClean="0">
                <a:effectLst/>
                <a:latin typeface="+mj-lt"/>
                <a:ea typeface="Calibri" panose="020F0502020204030204" pitchFamily="34" charset="0"/>
                <a:cs typeface="Times New Roman" panose="02020603050405020304" pitchFamily="18" charset="0"/>
              </a:rPr>
              <a:t>… dành cho điện thoại thông minh.</a:t>
            </a:r>
            <a:endParaRPr lang="en-GB" sz="2800" b="1">
              <a:effectLst/>
              <a:latin typeface="+mj-lt"/>
              <a:ea typeface="Calibri" panose="020F0502020204030204" pitchFamily="34" charset="0"/>
              <a:cs typeface="Times New Roman" panose="02020603050405020304" pitchFamily="18" charset="0"/>
            </a:endParaRPr>
          </a:p>
        </p:txBody>
      </p:sp>
      <p:grpSp>
        <p:nvGrpSpPr>
          <p:cNvPr id="5" name="Group 4"/>
          <p:cNvGrpSpPr/>
          <p:nvPr/>
        </p:nvGrpSpPr>
        <p:grpSpPr>
          <a:xfrm>
            <a:off x="1831856" y="886567"/>
            <a:ext cx="8612694" cy="4113184"/>
            <a:chOff x="3635824" y="908982"/>
            <a:chExt cx="8612694" cy="4113184"/>
          </a:xfrm>
        </p:grpSpPr>
        <p:pic>
          <p:nvPicPr>
            <p:cNvPr id="24" name="Picture 23">
              <a:extLst>
                <a:ext uri="{FF2B5EF4-FFF2-40B4-BE49-F238E27FC236}">
                  <a16:creationId xmlns:a16="http://schemas.microsoft.com/office/drawing/2014/main" xmlns="" id="{4F1F7697-C6CA-700D-61AC-B9ADF8649DE6}"/>
                </a:ext>
              </a:extLst>
            </p:cNvPr>
            <p:cNvPicPr>
              <a:picLocks noChangeAspect="1"/>
            </p:cNvPicPr>
            <p:nvPr/>
          </p:nvPicPr>
          <p:blipFill rotWithShape="1">
            <a:blip r:embed="rId2"/>
            <a:srcRect r="71617"/>
            <a:stretch/>
          </p:blipFill>
          <p:spPr>
            <a:xfrm>
              <a:off x="3635824" y="951186"/>
              <a:ext cx="1301936" cy="3437935"/>
            </a:xfrm>
            <a:prstGeom prst="rect">
              <a:avLst/>
            </a:prstGeom>
          </p:spPr>
        </p:pic>
        <p:pic>
          <p:nvPicPr>
            <p:cNvPr id="2050" name="Picture 2" descr="Phần mềm hệ thống là gì? Vai trò của phần mềm hệ thống"/>
            <p:cNvPicPr>
              <a:picLocks noChangeAspect="1" noChangeArrowheads="1"/>
            </p:cNvPicPr>
            <p:nvPr/>
          </p:nvPicPr>
          <p:blipFill rotWithShape="1">
            <a:blip r:embed="rId3">
              <a:extLst>
                <a:ext uri="{28A0092B-C50C-407E-A947-70E740481C1C}">
                  <a14:useLocalDpi xmlns:a14="http://schemas.microsoft.com/office/drawing/2010/main" val="0"/>
                </a:ext>
              </a:extLst>
            </a:blip>
            <a:srcRect l="4058" b="3824"/>
            <a:stretch/>
          </p:blipFill>
          <p:spPr bwMode="auto">
            <a:xfrm>
              <a:off x="4937760" y="908982"/>
              <a:ext cx="7310758" cy="41131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232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xit" presetSubtype="4" fill="hold" grpId="1" nodeType="clickEffect">
                                  <p:stCondLst>
                                    <p:cond delay="0"/>
                                  </p:stCondLst>
                                  <p:childTnLst>
                                    <p:animEffect transition="out" filter="wipe(down)">
                                      <p:cBhvr>
                                        <p:cTn id="51" dur="500"/>
                                        <p:tgtEl>
                                          <p:spTgt spid="2"/>
                                        </p:tgtEl>
                                      </p:cBhvr>
                                    </p:animEffect>
                                    <p:set>
                                      <p:cBhvr>
                                        <p:cTn id="52" dur="1" fill="hold">
                                          <p:stCondLst>
                                            <p:cond delay="499"/>
                                          </p:stCondLst>
                                        </p:cTn>
                                        <p:tgtEl>
                                          <p:spTgt spid="2"/>
                                        </p:tgtEl>
                                        <p:attrNameLst>
                                          <p:attrName>style.visibility</p:attrName>
                                        </p:attrNameLst>
                                      </p:cBhvr>
                                      <p:to>
                                        <p:strVal val="hidden"/>
                                      </p:to>
                                    </p:set>
                                  </p:childTnLst>
                                </p:cTn>
                              </p:par>
                              <p:par>
                                <p:cTn id="53" presetID="22" presetClass="exit" presetSubtype="4" fill="hold" grpId="1" nodeType="withEffect">
                                  <p:stCondLst>
                                    <p:cond delay="0"/>
                                  </p:stCondLst>
                                  <p:childTnLst>
                                    <p:animEffect transition="out" filter="wipe(down)">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cTn>
                              </p:par>
                              <p:par>
                                <p:cTn id="56" presetID="22" presetClass="exit" presetSubtype="4" fill="hold" grpId="1" nodeType="withEffect">
                                  <p:stCondLst>
                                    <p:cond delay="0"/>
                                  </p:stCondLst>
                                  <p:childTnLst>
                                    <p:animEffect transition="out" filter="wipe(down)">
                                      <p:cBhvr>
                                        <p:cTn id="57" dur="500"/>
                                        <p:tgtEl>
                                          <p:spTgt spid="15"/>
                                        </p:tgtEl>
                                      </p:cBhvr>
                                    </p:animEffect>
                                    <p:set>
                                      <p:cBhvr>
                                        <p:cTn id="58" dur="1" fill="hold">
                                          <p:stCondLst>
                                            <p:cond delay="499"/>
                                          </p:stCondLst>
                                        </p:cTn>
                                        <p:tgtEl>
                                          <p:spTgt spid="15"/>
                                        </p:tgtEl>
                                        <p:attrNameLst>
                                          <p:attrName>style.visibility</p:attrName>
                                        </p:attrNameLst>
                                      </p:cBhvr>
                                      <p:to>
                                        <p:strVal val="hidden"/>
                                      </p:to>
                                    </p:set>
                                  </p:childTnLst>
                                </p:cTn>
                              </p:par>
                              <p:par>
                                <p:cTn id="59" presetID="22" presetClass="exit" presetSubtype="4" fill="hold" grpId="1" nodeType="withEffect">
                                  <p:stCondLst>
                                    <p:cond delay="0"/>
                                  </p:stCondLst>
                                  <p:childTnLst>
                                    <p:animEffect transition="out" filter="wipe(down)">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cTn>
                              </p:par>
                              <p:par>
                                <p:cTn id="62" presetID="22" presetClass="exit" presetSubtype="4" fill="hold" grpId="1" nodeType="withEffect">
                                  <p:stCondLst>
                                    <p:cond delay="0"/>
                                  </p:stCondLst>
                                  <p:childTnLst>
                                    <p:animEffect transition="out" filter="wipe(down)">
                                      <p:cBhvr>
                                        <p:cTn id="63" dur="500"/>
                                        <p:tgtEl>
                                          <p:spTgt spid="17"/>
                                        </p:tgtEl>
                                      </p:cBhvr>
                                    </p:animEffect>
                                    <p:set>
                                      <p:cBhvr>
                                        <p:cTn id="64" dur="1" fill="hold">
                                          <p:stCondLst>
                                            <p:cond delay="499"/>
                                          </p:stCondLst>
                                        </p:cTn>
                                        <p:tgtEl>
                                          <p:spTgt spid="17"/>
                                        </p:tgtEl>
                                        <p:attrNameLst>
                                          <p:attrName>style.visibility</p:attrName>
                                        </p:attrNameLst>
                                      </p:cBhvr>
                                      <p:to>
                                        <p:strVal val="hidden"/>
                                      </p:to>
                                    </p:set>
                                  </p:childTnLst>
                                </p:cTn>
                              </p:par>
                              <p:par>
                                <p:cTn id="65" presetID="22" presetClass="exit" presetSubtype="4" fill="hold" grpId="1" nodeType="withEffect">
                                  <p:stCondLst>
                                    <p:cond delay="0"/>
                                  </p:stCondLst>
                                  <p:childTnLst>
                                    <p:animEffect transition="out" filter="wipe(down)">
                                      <p:cBhvr>
                                        <p:cTn id="66" dur="500"/>
                                        <p:tgtEl>
                                          <p:spTgt spid="18"/>
                                        </p:tgtEl>
                                      </p:cBhvr>
                                    </p:animEffect>
                                    <p:set>
                                      <p:cBhvr>
                                        <p:cTn id="67" dur="1" fill="hold">
                                          <p:stCondLst>
                                            <p:cond delay="499"/>
                                          </p:stCondLst>
                                        </p:cTn>
                                        <p:tgtEl>
                                          <p:spTgt spid="18"/>
                                        </p:tgtEl>
                                        <p:attrNameLst>
                                          <p:attrName>style.visibility</p:attrName>
                                        </p:attrNameLst>
                                      </p:cBhvr>
                                      <p:to>
                                        <p:strVal val="hidden"/>
                                      </p:to>
                                    </p:set>
                                  </p:childTnLst>
                                </p:cTn>
                              </p:par>
                              <p:par>
                                <p:cTn id="68" presetID="22" presetClass="exit" presetSubtype="4" fill="hold" grpId="1" nodeType="withEffect">
                                  <p:stCondLst>
                                    <p:cond delay="0"/>
                                  </p:stCondLst>
                                  <p:childTnLst>
                                    <p:animEffect transition="out" filter="wipe(down)">
                                      <p:cBhvr>
                                        <p:cTn id="69" dur="500"/>
                                        <p:tgtEl>
                                          <p:spTgt spid="19"/>
                                        </p:tgtEl>
                                      </p:cBhvr>
                                    </p:animEffect>
                                    <p:set>
                                      <p:cBhvr>
                                        <p:cTn id="70" dur="1" fill="hold">
                                          <p:stCondLst>
                                            <p:cond delay="499"/>
                                          </p:stCondLst>
                                        </p:cTn>
                                        <p:tgtEl>
                                          <p:spTgt spid="1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barn(inVertical)">
                                      <p:cBhvr>
                                        <p:cTn id="7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14" grpId="0"/>
      <p:bldP spid="14" grpId="1"/>
      <p:bldP spid="15" grpId="0"/>
      <p:bldP spid="15" grpId="1"/>
      <p:bldP spid="16" grpId="0"/>
      <p:bldP spid="16" grpId="1"/>
      <p:bldP spid="17" grpId="0"/>
      <p:bldP spid="17" grpId="1"/>
      <p:bldP spid="18" grpId="0"/>
      <p:bldP spid="18" grpId="1"/>
      <p:bldP spid="19" grpId="0"/>
      <p:bldP spid="19" grpId="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4801" y="65860"/>
            <a:ext cx="11429999" cy="6785790"/>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82342" flipH="1">
            <a:off x="10410095" y="718068"/>
            <a:ext cx="538580" cy="765423"/>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285975">
            <a:off x="10037857" y="4697"/>
            <a:ext cx="882882" cy="756068"/>
          </a:xfrm>
          <a:prstGeom prst="rect">
            <a:avLst/>
          </a:prstGeom>
        </p:spPr>
      </p:pic>
      <p:pic>
        <p:nvPicPr>
          <p:cNvPr id="6" name="Picture 4">
            <a:extLst>
              <a:ext uri="{FF2B5EF4-FFF2-40B4-BE49-F238E27FC236}">
                <a16:creationId xmlns:a16="http://schemas.microsoft.com/office/drawing/2014/main" xmlns="" id="{E057A230-7C40-912D-BE43-DB563224417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93488">
            <a:off x="449756" y="26476"/>
            <a:ext cx="8831038" cy="7139720"/>
          </a:xfrm>
          <a:prstGeom prst="rect">
            <a:avLst/>
          </a:prstGeom>
        </p:spPr>
      </p:pic>
      <p:sp>
        <p:nvSpPr>
          <p:cNvPr id="19" name="TextBox 18">
            <a:extLst>
              <a:ext uri="{FF2B5EF4-FFF2-40B4-BE49-F238E27FC236}">
                <a16:creationId xmlns:a16="http://schemas.microsoft.com/office/drawing/2014/main" xmlns="" id="{AF53463D-D4B9-C9FD-6ADC-D1BBCFA21669}"/>
              </a:ext>
            </a:extLst>
          </p:cNvPr>
          <p:cNvSpPr txBox="1"/>
          <p:nvPr/>
        </p:nvSpPr>
        <p:spPr>
          <a:xfrm>
            <a:off x="1356617" y="1897363"/>
            <a:ext cx="7126983" cy="3170740"/>
          </a:xfrm>
          <a:prstGeom prst="rect">
            <a:avLst/>
          </a:prstGeom>
          <a:noFill/>
        </p:spPr>
        <p:txBody>
          <a:bodyPr wrap="square" rtlCol="0">
            <a:spAutoFit/>
          </a:bodyPr>
          <a:lstStyle/>
          <a:p>
            <a:pPr marL="381019" indent="-381019">
              <a:lnSpc>
                <a:spcPct val="150000"/>
              </a:lnSpc>
              <a:buFont typeface="Wingdings" panose="05000000000000000000" pitchFamily="2" charset="2"/>
              <a:buChar char="§"/>
            </a:pPr>
            <a:r>
              <a:rPr lang="vi-VN" sz="2667" b="1">
                <a:solidFill>
                  <a:srgbClr val="000000"/>
                </a:solidFill>
                <a:latin typeface="Arial" panose="020B0604020202020204" pitchFamily="34" charset="0"/>
                <a:ea typeface="Calibri" panose="020F0502020204030204" pitchFamily="34" charset="0"/>
                <a:cs typeface="Arial" panose="020B0604020202020204" pitchFamily="34" charset="0"/>
              </a:rPr>
              <a:t>Các loại máy tính cần phải cài đặt hệ điều hành thì mới sử dụng được.</a:t>
            </a:r>
          </a:p>
          <a:p>
            <a:pPr marL="381019" indent="-381019">
              <a:lnSpc>
                <a:spcPct val="150000"/>
              </a:lnSpc>
              <a:buFont typeface="Wingdings" panose="05000000000000000000" pitchFamily="2" charset="2"/>
              <a:buChar char="§"/>
            </a:pPr>
            <a:r>
              <a:rPr lang="vi-VN" sz="2667" b="1">
                <a:solidFill>
                  <a:srgbClr val="000000"/>
                </a:solidFill>
                <a:latin typeface="Arial" panose="020B0604020202020204" pitchFamily="34" charset="0"/>
                <a:ea typeface="Calibri" panose="020F0502020204030204" pitchFamily="34" charset="0"/>
                <a:cs typeface="Arial" panose="020B0604020202020204" pitchFamily="34" charset="0"/>
              </a:rPr>
              <a:t>Hệ điều hành phải được cài đặt trước, sau đó mới có thể cài đặt và chạy các phần mềm máy tính khác.</a:t>
            </a:r>
          </a:p>
        </p:txBody>
      </p:sp>
      <p:sp>
        <p:nvSpPr>
          <p:cNvPr id="9" name="TextBox 8">
            <a:extLst>
              <a:ext uri="{FF2B5EF4-FFF2-40B4-BE49-F238E27FC236}">
                <a16:creationId xmlns:a16="http://schemas.microsoft.com/office/drawing/2014/main" xmlns="" id="{8C528152-8E20-DBE4-41E9-E96F72854315}"/>
              </a:ext>
            </a:extLst>
          </p:cNvPr>
          <p:cNvSpPr txBox="1"/>
          <p:nvPr/>
        </p:nvSpPr>
        <p:spPr>
          <a:xfrm>
            <a:off x="6807200" y="5255823"/>
            <a:ext cx="1676400"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Lưu ý</a:t>
            </a:r>
          </a:p>
        </p:txBody>
      </p:sp>
      <p:pic>
        <p:nvPicPr>
          <p:cNvPr id="8" name="Picture 9">
            <a:extLst>
              <a:ext uri="{FF2B5EF4-FFF2-40B4-BE49-F238E27FC236}">
                <a16:creationId xmlns:a16="http://schemas.microsoft.com/office/drawing/2014/main" xmlns="" id="{63A45B8F-D816-EE04-74A5-C35DD9580BF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0991" y="5582467"/>
            <a:ext cx="1431461" cy="1371600"/>
          </a:xfrm>
          <a:prstGeom prst="rect">
            <a:avLst/>
          </a:prstGeom>
        </p:spPr>
      </p:pic>
      <p:pic>
        <p:nvPicPr>
          <p:cNvPr id="10" name="Picture 5">
            <a:extLst>
              <a:ext uri="{FF2B5EF4-FFF2-40B4-BE49-F238E27FC236}">
                <a16:creationId xmlns:a16="http://schemas.microsoft.com/office/drawing/2014/main" xmlns="" id="{25DCF0B7-5B6B-7ACF-8C9B-E47E12F289A0}"/>
              </a:ext>
            </a:extLst>
          </p:cNvPr>
          <p:cNvPicPr>
            <a:picLocks noChangeAspect="1"/>
          </p:cNvPicPr>
          <p:nvPr/>
        </p:nvPicPr>
        <p:blipFill>
          <a:blip r:embed="rId12"/>
          <a:srcRect/>
          <a:stretch>
            <a:fillRect/>
          </a:stretch>
        </p:blipFill>
        <p:spPr>
          <a:xfrm>
            <a:off x="8626305" y="3058593"/>
            <a:ext cx="1908705" cy="3559357"/>
          </a:xfrm>
          <a:prstGeom prst="rect">
            <a:avLst/>
          </a:prstGeom>
        </p:spPr>
      </p:pic>
      <p:sp>
        <p:nvSpPr>
          <p:cNvPr id="14" name="TextBox 13">
            <a:extLst>
              <a:ext uri="{FF2B5EF4-FFF2-40B4-BE49-F238E27FC236}">
                <a16:creationId xmlns:a16="http://schemas.microsoft.com/office/drawing/2014/main" xmlns="" id="{8A5D9870-340D-DD0A-1F5F-742E2EA9B45C}"/>
              </a:ext>
            </a:extLst>
          </p:cNvPr>
          <p:cNvSpPr txBox="1"/>
          <p:nvPr/>
        </p:nvSpPr>
        <p:spPr>
          <a:xfrm>
            <a:off x="27888" y="27296"/>
            <a:ext cx="12164112" cy="523220"/>
          </a:xfrm>
          <a:prstGeom prst="rect">
            <a:avLst/>
          </a:prstGeom>
          <a:solidFill>
            <a:srgbClr val="FFFF00"/>
          </a:solidFill>
        </p:spPr>
        <p:txBody>
          <a:bodyPr wrap="square" rtlCol="0">
            <a:spAutoFit/>
          </a:bodyPr>
          <a:lstStyle/>
          <a:p>
            <a:r>
              <a:rPr lang="en-US" sz="2800" b="1">
                <a:latin typeface="Times New Roman" panose="02020603050405020304" pitchFamily="18" charset="0"/>
                <a:cs typeface="Times New Roman" panose="02020603050405020304" pitchFamily="18" charset="0"/>
              </a:rPr>
              <a:t>1. Hệ điều hành</a:t>
            </a:r>
          </a:p>
        </p:txBody>
      </p:sp>
    </p:spTree>
    <p:extLst>
      <p:ext uri="{BB962C8B-B14F-4D97-AF65-F5344CB8AC3E}">
        <p14:creationId xmlns:p14="http://schemas.microsoft.com/office/powerpoint/2010/main" val="263463980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36870" y="550516"/>
            <a:ext cx="6520668" cy="6278164"/>
          </a:xfrm>
          <a:prstGeom prst="rect">
            <a:avLst/>
          </a:prstGeom>
        </p:spPr>
      </p:pic>
      <p:sp>
        <p:nvSpPr>
          <p:cNvPr id="2" name="TextBox 1">
            <a:extLst>
              <a:ext uri="{FF2B5EF4-FFF2-40B4-BE49-F238E27FC236}">
                <a16:creationId xmlns="" xmlns:a16="http://schemas.microsoft.com/office/drawing/2014/main" id="{2EE3F6F5-408C-3F7E-FB0A-55134F4E3A89}"/>
              </a:ext>
            </a:extLst>
          </p:cNvPr>
          <p:cNvSpPr txBox="1"/>
          <p:nvPr/>
        </p:nvSpPr>
        <p:spPr>
          <a:xfrm>
            <a:off x="168812" y="732508"/>
            <a:ext cx="5408735" cy="571182"/>
          </a:xfrm>
          <a:prstGeom prst="rect">
            <a:avLst/>
          </a:prstGeom>
          <a:noFill/>
        </p:spPr>
        <p:txBody>
          <a:bodyPr wrap="square" rtlCol="0">
            <a:spAutoFit/>
          </a:bodyPr>
          <a:lstStyle/>
          <a:p>
            <a:pPr>
              <a:lnSpc>
                <a:spcPct val="120000"/>
              </a:lnSpc>
            </a:pPr>
            <a:r>
              <a:rPr lang="vi-VN" sz="2800">
                <a:latin typeface="+mj-lt"/>
                <a:cs typeface="Arial" panose="020B0604020202020204" pitchFamily="34" charset="0"/>
                <a:sym typeface="Symbol" panose="05050102010706020507" pitchFamily="18" charset="2"/>
              </a:rPr>
              <a:t></a:t>
            </a:r>
            <a:r>
              <a:rPr lang="en-GB" sz="2800" b="1">
                <a:latin typeface="+mj-lt"/>
                <a:cs typeface="Arial" panose="020B0604020202020204" pitchFamily="34" charset="0"/>
                <a:sym typeface="Symbol" panose="05050102010706020507" pitchFamily="18" charset="2"/>
              </a:rPr>
              <a:t> </a:t>
            </a:r>
            <a:r>
              <a:rPr lang="en-GB" sz="2800" b="1" smtClean="0">
                <a:latin typeface="+mj-lt"/>
                <a:cs typeface="Arial" panose="020B0604020202020204" pitchFamily="34" charset="0"/>
              </a:rPr>
              <a:t>M</a:t>
            </a:r>
            <a:r>
              <a:rPr lang="vi-VN" sz="2800" b="1" smtClean="0">
                <a:latin typeface="+mj-lt"/>
                <a:cs typeface="Arial" panose="020B0604020202020204" pitchFamily="34" charset="0"/>
              </a:rPr>
              <a:t>áy </a:t>
            </a:r>
            <a:r>
              <a:rPr lang="vi-VN" sz="2800" b="1">
                <a:latin typeface="+mj-lt"/>
                <a:cs typeface="Arial" panose="020B0604020202020204" pitchFamily="34" charset="0"/>
              </a:rPr>
              <a:t>tính gồm những thiết bị gì</a:t>
            </a:r>
            <a:r>
              <a:rPr lang="vi-VN" sz="2800" b="1" smtClean="0">
                <a:latin typeface="+mj-lt"/>
                <a:cs typeface="Arial" panose="020B0604020202020204" pitchFamily="34" charset="0"/>
              </a:rPr>
              <a:t>?</a:t>
            </a:r>
            <a:endParaRPr lang="en-US" sz="2800" b="1">
              <a:latin typeface="+mj-lt"/>
              <a:cs typeface="Arial" panose="020B0604020202020204" pitchFamily="34" charset="0"/>
            </a:endParaRPr>
          </a:p>
        </p:txBody>
      </p:sp>
      <p:sp>
        <p:nvSpPr>
          <p:cNvPr id="3" name="TextBox 2">
            <a:extLst>
              <a:ext uri="{FF2B5EF4-FFF2-40B4-BE49-F238E27FC236}">
                <a16:creationId xmlns:a16="http://schemas.microsoft.com/office/drawing/2014/main" xmlns="" id="{8A5D9870-340D-DD0A-1F5F-742E2EA9B45C}"/>
              </a:ext>
            </a:extLst>
          </p:cNvPr>
          <p:cNvSpPr txBox="1"/>
          <p:nvPr/>
        </p:nvSpPr>
        <p:spPr>
          <a:xfrm>
            <a:off x="27888" y="27296"/>
            <a:ext cx="12164112" cy="523220"/>
          </a:xfrm>
          <a:prstGeom prst="rect">
            <a:avLst/>
          </a:prstGeom>
          <a:solidFill>
            <a:srgbClr val="FFFF00"/>
          </a:solidFill>
        </p:spPr>
        <p:txBody>
          <a:bodyPr wrap="square" rtlCol="0">
            <a:spAutoFit/>
          </a:bodyPr>
          <a:lstStyle/>
          <a:p>
            <a:r>
              <a:rPr lang="en-US" sz="2800" b="1">
                <a:latin typeface="Times New Roman" panose="02020603050405020304" pitchFamily="18" charset="0"/>
                <a:cs typeface="Times New Roman" panose="02020603050405020304" pitchFamily="18" charset="0"/>
              </a:rPr>
              <a:t>1. Hệ điều hành</a:t>
            </a:r>
          </a:p>
        </p:txBody>
      </p:sp>
      <p:sp>
        <p:nvSpPr>
          <p:cNvPr id="5" name="TextBox 4">
            <a:extLst>
              <a:ext uri="{FF2B5EF4-FFF2-40B4-BE49-F238E27FC236}">
                <a16:creationId xmlns="" xmlns:a16="http://schemas.microsoft.com/office/drawing/2014/main" id="{2EE3F6F5-408C-3F7E-FB0A-55134F4E3A89}"/>
              </a:ext>
            </a:extLst>
          </p:cNvPr>
          <p:cNvSpPr txBox="1"/>
          <p:nvPr/>
        </p:nvSpPr>
        <p:spPr>
          <a:xfrm>
            <a:off x="181797" y="1368570"/>
            <a:ext cx="5272803" cy="1089657"/>
          </a:xfrm>
          <a:prstGeom prst="rect">
            <a:avLst/>
          </a:prstGeom>
          <a:noFill/>
        </p:spPr>
        <p:txBody>
          <a:bodyPr wrap="square" rtlCol="0">
            <a:spAutoFit/>
          </a:bodyPr>
          <a:lstStyle/>
          <a:p>
            <a:pPr>
              <a:lnSpc>
                <a:spcPct val="120000"/>
              </a:lnSpc>
            </a:pPr>
            <a:r>
              <a:rPr lang="vi-VN" sz="2800" smtClean="0">
                <a:latin typeface="+mj-lt"/>
                <a:cs typeface="Arial" panose="020B0604020202020204" pitchFamily="34" charset="0"/>
                <a:sym typeface="Symbol" panose="05050102010706020507" pitchFamily="18" charset="2"/>
              </a:rPr>
              <a:t></a:t>
            </a:r>
            <a:r>
              <a:rPr lang="en-GB" sz="2800" b="1" smtClean="0">
                <a:latin typeface="+mj-lt"/>
                <a:cs typeface="Arial" panose="020B0604020202020204" pitchFamily="34" charset="0"/>
                <a:sym typeface="Symbol" panose="05050102010706020507" pitchFamily="18" charset="2"/>
              </a:rPr>
              <a:t> </a:t>
            </a:r>
            <a:r>
              <a:rPr lang="vi-VN" sz="2800" b="1" smtClean="0">
                <a:latin typeface="+mj-lt"/>
                <a:cs typeface="Arial" panose="020B0604020202020204" pitchFamily="34" charset="0"/>
              </a:rPr>
              <a:t>Ví </a:t>
            </a:r>
            <a:r>
              <a:rPr lang="vi-VN" sz="2800" b="1">
                <a:latin typeface="+mj-lt"/>
                <a:cs typeface="Arial" panose="020B0604020202020204" pitchFamily="34" charset="0"/>
              </a:rPr>
              <a:t>dụ 1 thể hiện chức năng nào của hệ điều hành?</a:t>
            </a:r>
            <a:endParaRPr lang="en-US" sz="2800" b="1">
              <a:latin typeface="+mj-lt"/>
              <a:cs typeface="Arial" panose="020B0604020202020204" pitchFamily="34" charset="0"/>
            </a:endParaRPr>
          </a:p>
        </p:txBody>
      </p:sp>
      <p:sp>
        <p:nvSpPr>
          <p:cNvPr id="7" name="Rectangle 6"/>
          <p:cNvSpPr/>
          <p:nvPr/>
        </p:nvSpPr>
        <p:spPr>
          <a:xfrm>
            <a:off x="168812" y="2523107"/>
            <a:ext cx="5028907" cy="2677656"/>
          </a:xfrm>
          <a:prstGeom prst="rect">
            <a:avLst/>
          </a:prstGeom>
        </p:spPr>
        <p:txBody>
          <a:bodyPr wrap="square">
            <a:spAutoFit/>
          </a:bodyPr>
          <a:lstStyle/>
          <a:p>
            <a:pPr marL="457200" indent="-457200" algn="just">
              <a:lnSpc>
                <a:spcPct val="120000"/>
              </a:lnSpc>
              <a:buFont typeface="Wingdings" panose="05000000000000000000" pitchFamily="2" charset="2"/>
              <a:buChar char="Ø"/>
            </a:pPr>
            <a:r>
              <a:rPr lang="vi-VN" sz="2800" b="1">
                <a:latin typeface="+mj-lt"/>
                <a:ea typeface="Calibri" panose="020F0502020204030204" pitchFamily="34" charset="0"/>
                <a:cs typeface="Times New Roman" panose="02020603050405020304" pitchFamily="18" charset="0"/>
              </a:rPr>
              <a:t>Chức năng: Hệ điều hành quản lí phần cứng, cung cấp giao diện trao đổi thông tin giữa người dùng và máy tính.</a:t>
            </a:r>
            <a:endParaRPr lang="en-GB" sz="2800" b="1">
              <a:latin typeface="+mj-lt"/>
            </a:endParaRPr>
          </a:p>
        </p:txBody>
      </p:sp>
    </p:spTree>
    <p:extLst>
      <p:ext uri="{BB962C8B-B14F-4D97-AF65-F5344CB8AC3E}">
        <p14:creationId xmlns:p14="http://schemas.microsoft.com/office/powerpoint/2010/main" val="241762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A5D9870-340D-DD0A-1F5F-742E2EA9B45C}"/>
              </a:ext>
            </a:extLst>
          </p:cNvPr>
          <p:cNvSpPr txBox="1"/>
          <p:nvPr/>
        </p:nvSpPr>
        <p:spPr>
          <a:xfrm>
            <a:off x="27888" y="27296"/>
            <a:ext cx="12164112" cy="566309"/>
          </a:xfrm>
          <a:prstGeom prst="rect">
            <a:avLst/>
          </a:prstGeom>
          <a:solidFill>
            <a:srgbClr val="FFFF00"/>
          </a:solidFill>
        </p:spPr>
        <p:txBody>
          <a:bodyPr wrap="square" rtlCol="0">
            <a:spAutoFit/>
          </a:bodyPr>
          <a:lstStyle/>
          <a:p>
            <a:pPr>
              <a:lnSpc>
                <a:spcPct val="110000"/>
              </a:lnSpc>
            </a:pPr>
            <a:r>
              <a:rPr lang="en-US" sz="2800" b="1">
                <a:latin typeface="Times New Roman" panose="02020603050405020304" pitchFamily="18" charset="0"/>
                <a:cs typeface="Times New Roman" panose="02020603050405020304" pitchFamily="18" charset="0"/>
              </a:rPr>
              <a:t>1. Hệ điều hành</a:t>
            </a:r>
          </a:p>
        </p:txBody>
      </p:sp>
      <p:sp>
        <p:nvSpPr>
          <p:cNvPr id="5" name="Rectangle 4"/>
          <p:cNvSpPr/>
          <p:nvPr/>
        </p:nvSpPr>
        <p:spPr>
          <a:xfrm>
            <a:off x="322382" y="4098248"/>
            <a:ext cx="11575123" cy="1040285"/>
          </a:xfrm>
          <a:prstGeom prst="rect">
            <a:avLst/>
          </a:prstGeom>
        </p:spPr>
        <p:txBody>
          <a:bodyPr wrap="square">
            <a:spAutoFit/>
          </a:bodyPr>
          <a:lstStyle/>
          <a:p>
            <a:pPr algn="just">
              <a:lnSpc>
                <a:spcPct val="110000"/>
              </a:lnSpc>
              <a:spcAft>
                <a:spcPts val="300"/>
              </a:spcAft>
            </a:pPr>
            <a:r>
              <a:rPr lang="en-US" sz="2800" b="1"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a:latin typeface="Times New Roman" panose="02020603050405020304" pitchFamily="18" charset="0"/>
                <a:ea typeface="Calibri" panose="020F0502020204030204" pitchFamily="34" charset="0"/>
                <a:cs typeface="Times New Roman" panose="02020603050405020304" pitchFamily="18" charset="0"/>
              </a:rPr>
              <a:t>Em không cần tác động trực tiếp với nút nguồn (hay thẻ nhớ) mà chỉ cần điều khiển thông qua hệ điều hành.</a:t>
            </a:r>
            <a:endParaRPr lang="en-GB" sz="2800" b="1">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descr="Graphical user interface, application&#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6818092" y="690354"/>
            <a:ext cx="5373908" cy="1771298"/>
          </a:xfrm>
          <a:prstGeom prst="rect">
            <a:avLst/>
          </a:prstGeom>
        </p:spPr>
      </p:pic>
      <p:sp>
        <p:nvSpPr>
          <p:cNvPr id="7" name="Rectangle 6"/>
          <p:cNvSpPr/>
          <p:nvPr/>
        </p:nvSpPr>
        <p:spPr>
          <a:xfrm>
            <a:off x="262396" y="3033342"/>
            <a:ext cx="11765332" cy="1040285"/>
          </a:xfrm>
          <a:prstGeom prst="rect">
            <a:avLst/>
          </a:prstGeom>
        </p:spPr>
        <p:txBody>
          <a:bodyPr wrap="square">
            <a:spAutoFit/>
          </a:bodyPr>
          <a:lstStyle/>
          <a:p>
            <a:pPr>
              <a:lnSpc>
                <a:spcPct val="110000"/>
              </a:lnSpc>
            </a:pPr>
            <a:r>
              <a:rPr 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 </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 cần tác động trực tiếp với nút nguồn (hay thẻ nhớ) hay chỉ cần điều khiển thông qua hệ điều hành</a:t>
            </a:r>
            <a:r>
              <a:rPr 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GB" sz="28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48526" y="1840688"/>
            <a:ext cx="7573111" cy="566309"/>
          </a:xfrm>
          <a:prstGeom prst="rect">
            <a:avLst/>
          </a:prstGeom>
        </p:spPr>
        <p:txBody>
          <a:bodyPr wrap="square">
            <a:spAutoFit/>
          </a:bodyPr>
          <a:lstStyle/>
          <a:p>
            <a:pPr>
              <a:lnSpc>
                <a:spcPct val="110000"/>
              </a:lnSpc>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 thế nào </a:t>
            </a:r>
            <a:r>
              <a:rPr 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ngắt </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kết nối thẻ </a:t>
            </a:r>
            <a:r>
              <a:rPr 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nhớ </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 máy tính</a:t>
            </a:r>
            <a:r>
              <a:rPr 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GB" sz="2800" b="1">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22382" y="5170837"/>
            <a:ext cx="10537876" cy="531940"/>
          </a:xfrm>
          <a:prstGeom prst="rect">
            <a:avLst/>
          </a:prstGeom>
        </p:spPr>
        <p:txBody>
          <a:bodyPr wrap="square">
            <a:spAutoFit/>
          </a:bodyPr>
          <a:lstStyle/>
          <a:p>
            <a:pPr>
              <a:lnSpc>
                <a:spcPct val="110000"/>
              </a:lnSpc>
            </a:pPr>
            <a:r>
              <a:rPr 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Ví </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 2 thể hiện chức năng nào của hệ điều hành?</a:t>
            </a:r>
            <a:endParaRPr lang="en-GB" sz="2800" b="1">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62396" y="1258967"/>
            <a:ext cx="4206601" cy="523220"/>
          </a:xfrm>
          <a:prstGeom prst="rect">
            <a:avLst/>
          </a:prstGeom>
        </p:spPr>
        <p:txBody>
          <a:bodyPr wrap="none">
            <a:spAutoFit/>
          </a:bodyPr>
          <a:lstStyle/>
          <a:p>
            <a:r>
              <a:rPr lang="en-GB" sz="2800" b="1" smtClean="0">
                <a:latin typeface="Times New Roman" panose="02020603050405020304" pitchFamily="18" charset="0"/>
                <a:ea typeface="Calibri" panose="020F0502020204030204" pitchFamily="34" charset="0"/>
                <a:cs typeface="Times New Roman" panose="02020603050405020304" pitchFamily="18" charset="0"/>
              </a:rPr>
              <a:t>+ S</a:t>
            </a:r>
            <a:r>
              <a:rPr lang="vi-VN" sz="2800" b="1" smtClean="0">
                <a:latin typeface="Times New Roman" panose="02020603050405020304" pitchFamily="18" charset="0"/>
                <a:ea typeface="Calibri" panose="020F0502020204030204" pitchFamily="34" charset="0"/>
                <a:cs typeface="Times New Roman" panose="02020603050405020304" pitchFamily="18" charset="0"/>
              </a:rPr>
              <a:t>ử </a:t>
            </a:r>
            <a:r>
              <a:rPr lang="vi-VN" sz="2800" b="1">
                <a:latin typeface="Times New Roman" panose="02020603050405020304" pitchFamily="18" charset="0"/>
                <a:ea typeface="Calibri" panose="020F0502020204030204" pitchFamily="34" charset="0"/>
                <a:cs typeface="Times New Roman" panose="02020603050405020304" pitchFamily="18" charset="0"/>
              </a:rPr>
              <a:t>dụng nút Shut down.</a:t>
            </a:r>
            <a:endParaRPr lang="en-GB" sz="2800">
              <a:latin typeface="Times New Roman" panose="02020603050405020304" pitchFamily="18" charset="0"/>
              <a:cs typeface="Times New Roman" panose="02020603050405020304" pitchFamily="18" charset="0"/>
            </a:endParaRPr>
          </a:p>
        </p:txBody>
      </p:sp>
      <p:sp>
        <p:nvSpPr>
          <p:cNvPr id="11" name="Rectangle 10"/>
          <p:cNvSpPr/>
          <p:nvPr/>
        </p:nvSpPr>
        <p:spPr>
          <a:xfrm>
            <a:off x="322382" y="2460442"/>
            <a:ext cx="10808679" cy="566309"/>
          </a:xfrm>
          <a:prstGeom prst="rect">
            <a:avLst/>
          </a:prstGeom>
        </p:spPr>
        <p:txBody>
          <a:bodyPr wrap="square">
            <a:spAutoFit/>
          </a:bodyPr>
          <a:lstStyle/>
          <a:p>
            <a:pPr algn="just">
              <a:lnSpc>
                <a:spcPct val="110000"/>
              </a:lnSpc>
              <a:spcAft>
                <a:spcPts val="300"/>
              </a:spcAft>
            </a:pPr>
            <a:r>
              <a:rPr lang="en-US" sz="2800" b="1" smtClean="0">
                <a:latin typeface="Times New Roman" panose="02020603050405020304" pitchFamily="18" charset="0"/>
                <a:ea typeface="Calibri" panose="020F0502020204030204" pitchFamily="34" charset="0"/>
                <a:cs typeface="Times New Roman" panose="02020603050405020304" pitchFamily="18" charset="0"/>
              </a:rPr>
              <a:t>+ Sử dụng </a:t>
            </a:r>
            <a:r>
              <a:rPr lang="en-US" sz="2800" b="1">
                <a:latin typeface="Times New Roman" panose="02020603050405020304" pitchFamily="18" charset="0"/>
                <a:ea typeface="Calibri" panose="020F0502020204030204" pitchFamily="34" charset="0"/>
                <a:cs typeface="Times New Roman" panose="02020603050405020304" pitchFamily="18" charset="0"/>
              </a:rPr>
              <a:t>tính năng Safely Remove Hardware and Eject Media.</a:t>
            </a:r>
            <a:endParaRPr lang="en-GB" sz="28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77127" y="5769451"/>
            <a:ext cx="11869617" cy="1083374"/>
          </a:xfrm>
          <a:prstGeom prst="rect">
            <a:avLst/>
          </a:prstGeom>
        </p:spPr>
        <p:txBody>
          <a:bodyPr wrap="square">
            <a:spAutoFit/>
          </a:bodyPr>
          <a:lstStyle/>
          <a:p>
            <a:pPr marL="450850" indent="-450850" algn="just">
              <a:lnSpc>
                <a:spcPct val="115000"/>
              </a:lnSpc>
              <a:spcAft>
                <a:spcPts val="300"/>
              </a:spcAft>
              <a:buFont typeface="Wingdings" panose="05000000000000000000" pitchFamily="2" charset="2"/>
              <a:buChar char="Ø"/>
            </a:pPr>
            <a:r>
              <a:rPr lang="en-US" sz="2800" b="1" smtClean="0">
                <a:latin typeface="Times New Roman" panose="02020603050405020304" pitchFamily="18" charset="0"/>
                <a:ea typeface="Calibri" panose="020F0502020204030204" pitchFamily="34" charset="0"/>
                <a:cs typeface="Times New Roman" panose="02020603050405020304" pitchFamily="18" charset="0"/>
              </a:rPr>
              <a:t>Chức </a:t>
            </a:r>
            <a:r>
              <a:rPr lang="en-US" sz="2800" b="1">
                <a:latin typeface="Times New Roman" panose="02020603050405020304" pitchFamily="18" charset="0"/>
                <a:ea typeface="Calibri" panose="020F0502020204030204" pitchFamily="34" charset="0"/>
                <a:cs typeface="Times New Roman" panose="02020603050405020304" pitchFamily="18" charset="0"/>
              </a:rPr>
              <a:t>năng: Hệ điều hành điều khiển các thiết bị phần cứng hoạt động nhịp nhàng, hiệu quả.</a:t>
            </a:r>
            <a:endParaRPr lang="en-GB" sz="28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226226" y="717280"/>
            <a:ext cx="7348025" cy="531940"/>
          </a:xfrm>
          <a:prstGeom prst="rect">
            <a:avLst/>
          </a:prstGeom>
        </p:spPr>
        <p:txBody>
          <a:bodyPr wrap="square">
            <a:spAutoFit/>
          </a:bodyPr>
          <a:lstStyle/>
          <a:p>
            <a:pPr>
              <a:lnSpc>
                <a:spcPct val="110000"/>
              </a:lnSpc>
            </a:pPr>
            <a:r>
              <a:rPr 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 nên sử dụng tính năng nào để tắt máy </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GB"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897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3"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 application, email&#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4221016" y="657242"/>
            <a:ext cx="7970984" cy="5085470"/>
          </a:xfrm>
          <a:prstGeom prst="rect">
            <a:avLst/>
          </a:prstGeom>
        </p:spPr>
      </p:pic>
      <p:sp>
        <p:nvSpPr>
          <p:cNvPr id="3" name="TextBox 2">
            <a:extLst>
              <a:ext uri="{FF2B5EF4-FFF2-40B4-BE49-F238E27FC236}">
                <a16:creationId xmlns:a16="http://schemas.microsoft.com/office/drawing/2014/main" xmlns="" id="{8A5D9870-340D-DD0A-1F5F-742E2EA9B45C}"/>
              </a:ext>
            </a:extLst>
          </p:cNvPr>
          <p:cNvSpPr txBox="1"/>
          <p:nvPr/>
        </p:nvSpPr>
        <p:spPr>
          <a:xfrm>
            <a:off x="27888" y="27296"/>
            <a:ext cx="12164112" cy="566309"/>
          </a:xfrm>
          <a:prstGeom prst="rect">
            <a:avLst/>
          </a:prstGeom>
          <a:solidFill>
            <a:srgbClr val="FFFF00"/>
          </a:solidFill>
        </p:spPr>
        <p:txBody>
          <a:bodyPr wrap="square" rtlCol="0">
            <a:spAutoFit/>
          </a:bodyPr>
          <a:lstStyle/>
          <a:p>
            <a:pPr>
              <a:lnSpc>
                <a:spcPct val="110000"/>
              </a:lnSpc>
            </a:pPr>
            <a:r>
              <a:rPr lang="en-US" sz="2800" b="1">
                <a:latin typeface="Times New Roman" panose="02020603050405020304" pitchFamily="18" charset="0"/>
                <a:cs typeface="Times New Roman" panose="02020603050405020304" pitchFamily="18" charset="0"/>
              </a:rPr>
              <a:t>1. Hệ điều hành</a:t>
            </a:r>
          </a:p>
        </p:txBody>
      </p:sp>
      <p:sp>
        <p:nvSpPr>
          <p:cNvPr id="5" name="Rectangle 4"/>
          <p:cNvSpPr/>
          <p:nvPr/>
        </p:nvSpPr>
        <p:spPr>
          <a:xfrm>
            <a:off x="255227" y="788575"/>
            <a:ext cx="4088555" cy="954107"/>
          </a:xfrm>
          <a:prstGeom prst="rect">
            <a:avLst/>
          </a:prstGeom>
        </p:spPr>
        <p:txBody>
          <a:bodyPr wrap="square">
            <a:spAutoFit/>
          </a:bodyPr>
          <a:lstStyle/>
          <a:p>
            <a:r>
              <a:rPr lang="en-US" sz="2800" b="1">
                <a:latin typeface="Times New Roman" panose="02020603050405020304" pitchFamily="18" charset="0"/>
                <a:ea typeface="Calibri" panose="020F0502020204030204" pitchFamily="34" charset="0"/>
                <a:cs typeface="Times New Roman" panose="02020603050405020304" pitchFamily="18" charset="0"/>
              </a:rPr>
              <a:t>Hình 4 cho biết các phần mềm đang chạy </a:t>
            </a:r>
            <a:endParaRPr lang="en-GB" sz="2800" b="1">
              <a:latin typeface="Times New Roman" panose="02020603050405020304" pitchFamily="18" charset="0"/>
              <a:cs typeface="Times New Roman" panose="02020603050405020304" pitchFamily="18" charset="0"/>
            </a:endParaRPr>
          </a:p>
        </p:txBody>
      </p:sp>
      <p:sp>
        <p:nvSpPr>
          <p:cNvPr id="7" name="Rectangle 6"/>
          <p:cNvSpPr/>
          <p:nvPr/>
        </p:nvSpPr>
        <p:spPr>
          <a:xfrm>
            <a:off x="222875" y="2219983"/>
            <a:ext cx="7658096" cy="523220"/>
          </a:xfrm>
          <a:prstGeom prst="rect">
            <a:avLst/>
          </a:prstGeom>
        </p:spPr>
        <p:txBody>
          <a:bodyPr wrap="square">
            <a:spAutoFit/>
          </a:bodyPr>
          <a:lstStyle/>
          <a:p>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 thế nào để đóng một tiến trình đang chạy? </a:t>
            </a:r>
            <a:endParaRPr 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222875" y="3318227"/>
            <a:ext cx="7453847" cy="1083374"/>
          </a:xfrm>
          <a:prstGeom prst="rect">
            <a:avLst/>
          </a:prstGeom>
        </p:spPr>
        <p:txBody>
          <a:bodyPr wrap="square">
            <a:spAutoFit/>
          </a:bodyPr>
          <a:lstStyle/>
          <a:p>
            <a:pPr algn="just">
              <a:lnSpc>
                <a:spcPct val="115000"/>
              </a:lnSpc>
              <a:spcAft>
                <a:spcPts val="300"/>
              </a:spcAft>
            </a:pPr>
            <a:r>
              <a:rPr lang="en-US" sz="2800" b="1">
                <a:latin typeface="Times New Roman" panose="02020603050405020304" pitchFamily="18" charset="0"/>
                <a:ea typeface="Calibri" panose="020F0502020204030204" pitchFamily="34" charset="0"/>
                <a:cs typeface="Times New Roman" panose="02020603050405020304" pitchFamily="18" charset="0"/>
              </a:rPr>
              <a:t>→ Chức năng: Hệ điều hành quản lí, điều khiển các phần mềm đang chạy trên máy tính.</a:t>
            </a:r>
            <a:endParaRPr lang="en-GB" sz="28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222875" y="2795007"/>
            <a:ext cx="8725523" cy="523220"/>
          </a:xfrm>
          <a:prstGeom prst="rect">
            <a:avLst/>
          </a:prstGeom>
        </p:spPr>
        <p:txBody>
          <a:bodyPr wrap="square">
            <a:spAutoFit/>
          </a:bodyPr>
          <a:lstStyle/>
          <a:p>
            <a:r>
              <a:rPr 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Ví </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 3 thể hiện chức năng nào của hệ điều hành?</a:t>
            </a:r>
            <a:endParaRPr lang="en-GB" sz="2800" b="1">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81380" y="4555775"/>
            <a:ext cx="7337985" cy="2074414"/>
          </a:xfrm>
          <a:prstGeom prst="rect">
            <a:avLst/>
          </a:prstGeom>
        </p:spPr>
        <p:txBody>
          <a:bodyPr wrap="square">
            <a:spAutoFit/>
          </a:bodyPr>
          <a:lstStyle/>
          <a:p>
            <a:pPr algn="just">
              <a:lnSpc>
                <a:spcPct val="115000"/>
              </a:lnSpc>
              <a:spcAft>
                <a:spcPts val="300"/>
              </a:spcAft>
            </a:pP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smtClean="0">
                <a:latin typeface="Times New Roman" panose="02020603050405020304" pitchFamily="18" charset="0"/>
                <a:ea typeface="Calibri" panose="020F0502020204030204" pitchFamily="34" charset="0"/>
                <a:cs typeface="Times New Roman" panose="02020603050405020304" pitchFamily="18" charset="0"/>
              </a:rPr>
              <a:t>      Máy </a:t>
            </a:r>
            <a:r>
              <a:rPr lang="en-US" sz="2800" b="1">
                <a:latin typeface="Times New Roman" panose="02020603050405020304" pitchFamily="18" charset="0"/>
                <a:ea typeface="Calibri" panose="020F0502020204030204" pitchFamily="34" charset="0"/>
                <a:cs typeface="Times New Roman" panose="02020603050405020304" pitchFamily="18" charset="0"/>
              </a:rPr>
              <a:t>tính ở phòng thực hành tin học có nhiều người dùng. </a:t>
            </a:r>
            <a:r>
              <a:rPr 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Mỗi </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 sinh nên hay không nên sử dụng tài khoản riêng để học tập </a:t>
            </a:r>
            <a:r>
              <a:rPr lang="en-US" sz="2800" b="1">
                <a:latin typeface="Times New Roman" panose="02020603050405020304" pitchFamily="18" charset="0"/>
                <a:ea typeface="Calibri" panose="020F0502020204030204" pitchFamily="34" charset="0"/>
                <a:cs typeface="Times New Roman" panose="02020603050405020304" pitchFamily="18" charset="0"/>
              </a:rPr>
              <a:t>trên máy tính ở phòng thực hành tin học</a:t>
            </a:r>
            <a:r>
              <a:rPr lang="en-US" sz="2800" b="1" smtClean="0">
                <a:latin typeface="Times New Roman" panose="02020603050405020304" pitchFamily="18" charset="0"/>
                <a:ea typeface="Calibri" panose="020F0502020204030204" pitchFamily="34" charset="0"/>
                <a:cs typeface="Times New Roman" panose="02020603050405020304" pitchFamily="18" charset="0"/>
              </a:rPr>
              <a:t>?</a:t>
            </a:r>
            <a:endParaRPr lang="en-GB" sz="2800" b="1">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326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A5D9870-340D-DD0A-1F5F-742E2EA9B45C}"/>
              </a:ext>
            </a:extLst>
          </p:cNvPr>
          <p:cNvSpPr txBox="1"/>
          <p:nvPr/>
        </p:nvSpPr>
        <p:spPr>
          <a:xfrm>
            <a:off x="27888" y="27296"/>
            <a:ext cx="12164112" cy="531940"/>
          </a:xfrm>
          <a:prstGeom prst="rect">
            <a:avLst/>
          </a:prstGeom>
          <a:solidFill>
            <a:srgbClr val="FFFF00"/>
          </a:solidFill>
        </p:spPr>
        <p:txBody>
          <a:bodyPr wrap="square" rtlCol="0">
            <a:spAutoFit/>
          </a:bodyPr>
          <a:lstStyle/>
          <a:p>
            <a:pPr>
              <a:lnSpc>
                <a:spcPct val="110000"/>
              </a:lnSpc>
            </a:pPr>
            <a:r>
              <a:rPr lang="en-US" sz="2800" b="1">
                <a:latin typeface="Times New Roman" panose="02020603050405020304" pitchFamily="18" charset="0"/>
                <a:cs typeface="Times New Roman" panose="02020603050405020304" pitchFamily="18" charset="0"/>
              </a:rPr>
              <a:t>1. Hệ điều hành</a:t>
            </a:r>
          </a:p>
        </p:txBody>
      </p:sp>
      <p:sp>
        <p:nvSpPr>
          <p:cNvPr id="6" name="Rectangle 5"/>
          <p:cNvSpPr/>
          <p:nvPr/>
        </p:nvSpPr>
        <p:spPr>
          <a:xfrm>
            <a:off x="209266" y="688181"/>
            <a:ext cx="11800763" cy="1578894"/>
          </a:xfrm>
          <a:prstGeom prst="rect">
            <a:avLst/>
          </a:prstGeom>
        </p:spPr>
        <p:txBody>
          <a:bodyPr wrap="square">
            <a:spAutoFit/>
          </a:bodyPr>
          <a:lstStyle/>
          <a:p>
            <a:pPr algn="just">
              <a:lnSpc>
                <a:spcPct val="115000"/>
              </a:lnSpc>
              <a:spcAft>
                <a:spcPts val="300"/>
              </a:spcAft>
            </a:pPr>
            <a:r>
              <a:rPr lang="en-US" sz="2800" b="1">
                <a:latin typeface="Times New Roman" panose="02020603050405020304" pitchFamily="18" charset="0"/>
                <a:ea typeface="Calibri" panose="020F0502020204030204" pitchFamily="34" charset="0"/>
                <a:cs typeface="Times New Roman" panose="02020603050405020304" pitchFamily="18" charset="0"/>
              </a:rPr>
              <a:t>+ Mỗi học sinh nên sử dụng </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tài khoản riêng </a:t>
            </a:r>
            <a:r>
              <a:rPr lang="en-US" sz="2800" b="1">
                <a:latin typeface="Times New Roman" panose="02020603050405020304" pitchFamily="18" charset="0"/>
                <a:ea typeface="Calibri" panose="020F0502020204030204" pitchFamily="34" charset="0"/>
                <a:cs typeface="Times New Roman" panose="02020603050405020304" pitchFamily="18" charset="0"/>
              </a:rPr>
              <a:t>để học tập trên máy tính ở phòng thực hành vì khi đăng nhập vào tài khoản, người dùng sẽ được cung cấp </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môi trường làm việc riêng </a:t>
            </a:r>
            <a:r>
              <a:rPr lang="en-US" sz="2800" b="1">
                <a:latin typeface="Times New Roman" panose="02020603050405020304" pitchFamily="18" charset="0"/>
                <a:ea typeface="Calibri" panose="020F0502020204030204" pitchFamily="34" charset="0"/>
                <a:cs typeface="Times New Roman" panose="02020603050405020304" pitchFamily="18" charset="0"/>
              </a:rPr>
              <a:t>theo quyền người dùng</a:t>
            </a:r>
            <a:r>
              <a:rPr lang="en-US" sz="2800" b="1" smtClean="0">
                <a:latin typeface="Times New Roman" panose="02020603050405020304" pitchFamily="18" charset="0"/>
                <a:ea typeface="Calibri" panose="020F0502020204030204" pitchFamily="34" charset="0"/>
                <a:cs typeface="Times New Roman" panose="02020603050405020304" pitchFamily="18" charset="0"/>
              </a:rPr>
              <a:t>.</a:t>
            </a:r>
            <a:endParaRPr lang="en-GB" sz="28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475396" y="2396020"/>
            <a:ext cx="11268502" cy="548099"/>
          </a:xfrm>
          <a:prstGeom prst="rect">
            <a:avLst/>
          </a:prstGeom>
        </p:spPr>
        <p:txBody>
          <a:bodyPr wrap="square">
            <a:spAutoFit/>
          </a:bodyPr>
          <a:lstStyle/>
          <a:p>
            <a:pPr algn="just">
              <a:lnSpc>
                <a:spcPct val="115000"/>
              </a:lnSpc>
              <a:spcAft>
                <a:spcPts val="300"/>
              </a:spcAft>
            </a:pPr>
            <a:r>
              <a:rPr 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Ví </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 4 thể hiện chức năng nào của hệ điều hành?</a:t>
            </a:r>
            <a:endParaRPr lang="en-GB"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209266" y="3043560"/>
            <a:ext cx="11800763" cy="1083374"/>
          </a:xfrm>
          <a:prstGeom prst="rect">
            <a:avLst/>
          </a:prstGeom>
        </p:spPr>
        <p:txBody>
          <a:bodyPr wrap="square">
            <a:spAutoFit/>
          </a:bodyPr>
          <a:lstStyle/>
          <a:p>
            <a:pPr algn="just">
              <a:lnSpc>
                <a:spcPct val="115000"/>
              </a:lnSpc>
              <a:spcAft>
                <a:spcPts val="300"/>
              </a:spcAft>
            </a:pPr>
            <a:r>
              <a:rPr lang="en-US" sz="2800" b="1"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a:latin typeface="Times New Roman" panose="02020603050405020304" pitchFamily="18" charset="0"/>
                <a:ea typeface="Calibri" panose="020F0502020204030204" pitchFamily="34" charset="0"/>
                <a:cs typeface="Times New Roman" panose="02020603050405020304" pitchFamily="18" charset="0"/>
              </a:rPr>
              <a:t>Chức năng: Hệ điều hành quản lí tài khoản người dùng, cung cấp môi trường làm việc (hay trao đổi thông tin) cho người dùng.</a:t>
            </a:r>
            <a:endParaRPr lang="en-GB" sz="28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290732" y="4426886"/>
            <a:ext cx="11901268" cy="548099"/>
          </a:xfrm>
          <a:prstGeom prst="rect">
            <a:avLst/>
          </a:prstGeom>
        </p:spPr>
        <p:txBody>
          <a:bodyPr wrap="square">
            <a:spAutoFit/>
          </a:bodyPr>
          <a:lstStyle/>
          <a:p>
            <a:pPr algn="just">
              <a:lnSpc>
                <a:spcPct val="115000"/>
              </a:lnSpc>
              <a:spcAft>
                <a:spcPts val="300"/>
              </a:spcAft>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 5 cho biết có những thư mục, tệp nào trên ổ đĩa D</a:t>
            </a:r>
            <a:r>
              <a:rPr 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GB"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14"/>
          <p:cNvSpPr/>
          <p:nvPr/>
        </p:nvSpPr>
        <p:spPr>
          <a:xfrm>
            <a:off x="209266" y="5063314"/>
            <a:ext cx="11901268" cy="1121846"/>
          </a:xfrm>
          <a:prstGeom prst="rect">
            <a:avLst/>
          </a:prstGeom>
        </p:spPr>
        <p:txBody>
          <a:bodyPr wrap="square">
            <a:spAutoFit/>
          </a:bodyPr>
          <a:lstStyle/>
          <a:p>
            <a:pPr algn="just">
              <a:lnSpc>
                <a:spcPct val="115000"/>
              </a:lnSpc>
              <a:spcAft>
                <a:spcPts val="300"/>
              </a:spcAft>
            </a:pPr>
            <a:r>
              <a:rPr lang="en-US" sz="2800" b="1"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800" b="1"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a:latin typeface="Times New Roman" panose="02020603050405020304" pitchFamily="18" charset="0"/>
                <a:ea typeface="Calibri" panose="020F0502020204030204" pitchFamily="34" charset="0"/>
                <a:cs typeface="Times New Roman" panose="02020603050405020304" pitchFamily="18" charset="0"/>
              </a:rPr>
              <a:t>Thư mục: Thu vien lop em, Do dung hoc tap, Sach giao khoa, Vo viet.</a:t>
            </a:r>
            <a:endParaRPr lang="en-GB" sz="2800" b="1">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300"/>
              </a:spcAft>
            </a:pPr>
            <a:r>
              <a:rPr lang="en-US" sz="2800" b="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800" b="1">
                <a:latin typeface="Times New Roman" panose="02020603050405020304" pitchFamily="18" charset="0"/>
                <a:ea typeface="Calibri" panose="020F0502020204030204" pitchFamily="34" charset="0"/>
                <a:cs typeface="Times New Roman" panose="02020603050405020304" pitchFamily="18" charset="0"/>
              </a:rPr>
              <a:t> Tệp: Tin hoc 7, Toan 7</a:t>
            </a:r>
            <a:r>
              <a:rPr lang="en-US" sz="2800" b="1" smtClean="0">
                <a:latin typeface="Times New Roman" panose="02020603050405020304" pitchFamily="18" charset="0"/>
                <a:ea typeface="Calibri" panose="020F0502020204030204" pitchFamily="34" charset="0"/>
                <a:cs typeface="Times New Roman" panose="02020603050405020304" pitchFamily="18" charset="0"/>
              </a:rPr>
              <a:t>.</a:t>
            </a:r>
            <a:endParaRPr lang="en-GB" sz="2800" b="1">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983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1380</Words>
  <PresentationFormat>Widescreen</PresentationFormat>
  <Paragraphs>115</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2023-09-09T23:56:06Z</dcterms:created>
  <dcterms:modified xsi:type="dcterms:W3CDTF">2023-09-22T09:58:42Z</dcterms:modified>
</cp:coreProperties>
</file>