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501" r:id="rId2"/>
    <p:sldId id="500" r:id="rId3"/>
    <p:sldId id="278" r:id="rId4"/>
    <p:sldId id="502" r:id="rId5"/>
    <p:sldId id="504" r:id="rId6"/>
    <p:sldId id="505" r:id="rId7"/>
    <p:sldId id="503" r:id="rId8"/>
    <p:sldId id="506" r:id="rId9"/>
    <p:sldId id="507" r:id="rId10"/>
    <p:sldId id="508" r:id="rId11"/>
    <p:sldId id="509" r:id="rId12"/>
    <p:sldId id="510" r:id="rId13"/>
    <p:sldId id="511" r:id="rId14"/>
    <p:sldId id="512" r:id="rId15"/>
    <p:sldId id="513" r:id="rId16"/>
    <p:sldId id="514" r:id="rId17"/>
    <p:sldId id="515" r:id="rId18"/>
    <p:sldId id="516" r:id="rId19"/>
    <p:sldId id="261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9FF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0" autoAdjust="0"/>
    <p:restoredTop sz="94660"/>
  </p:normalViewPr>
  <p:slideViewPr>
    <p:cSldViewPr snapToGrid="0">
      <p:cViewPr varScale="1">
        <p:scale>
          <a:sx n="94" d="100"/>
          <a:sy n="94" d="100"/>
        </p:scale>
        <p:origin x="557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B52D-C38B-41F9-9A29-BE9384B2B4EC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9FE6-FFDC-4C29-A34D-6B948EB9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3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3926-539F-6AEA-E17F-9E357E03D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752F9-61EB-0425-ECE1-4DDD0A2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B3B1-DFFB-C01B-4FC3-11EDEF8B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74209-5017-6A58-920B-BEFE76E8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CAB3-5A72-E5F5-2C4D-9DC34EAD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7B1B-06CE-C746-8EF5-F4D1B7F9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FD45-24DC-3CF1-4673-6752AAC48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773B8-201D-E9DE-EA21-257D02B5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BB33E-90A4-9C9C-4610-B4ABFB34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5651-F992-8899-2855-3671FDEB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7C845-4E1D-77F1-806C-5A42BE50E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DA9A6-B311-C753-13A7-BB3ACAB9E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DC48C-7DF8-C2DE-0539-0F56F2E6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FF080-44FB-F55F-86DC-75798B5F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BEE0B-DF41-EAC2-122E-55566A70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72A4-122F-FA1B-55E5-72327054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64FF-B7E4-4445-EBDF-841A36C9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CA12-3EF6-86E1-B7B9-CEA93BDB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9CD58-9651-38FD-8CA6-D4A1C15A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91A1D-416E-AE3C-A584-E5E62CBE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9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0C34-121E-47C9-7188-6789A40C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D56D4-1C4A-D1FB-96D8-508EB6DE3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3C3A0-90C3-B3D0-4087-4DBE8606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E9E9-6CC0-1FB8-99D9-4D2472AD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F44BA-2F5C-F98F-B4E0-F182552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88F8-0D07-9886-6882-8E1E8D3F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466D-DE6F-29C6-2A83-C7549AE9D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1FA76-896C-A34E-CE0F-60C29BEFC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FCC-B658-9B32-96BC-8CEFD85E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8DE42-E47B-3BA2-77C9-9698701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5DCB1-0823-23E5-A20F-10D9D9DD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D1CC-2288-9799-1AFA-8FE786AB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DC9F7-8F6A-F0AD-7F0C-B99E1448A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DB924-EF24-F80E-148B-1073345D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471C0-0ABD-6187-EB3D-D8CBA7D8E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0E9C-DF27-C757-90BD-3A6AEFC7D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28360-52D0-5C44-E582-8C6FB1CC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0B8ED-CFAE-A591-5E38-549CAD11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DC6BA-320A-F2E3-E828-10B980A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0B00-2513-4B19-C57D-DA550E7C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BC4D5-F373-D298-449C-8F7D7139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2E7DE-E0A3-7B09-0B47-42E94487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21437-BF75-FF03-7C8D-EE4274A9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A3D52-3089-76B7-3239-C74A7299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D8384-29F4-8FFC-C074-653FABFB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B83DE-1449-0E72-EFE9-CA902B8C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6999-9EB7-E1E8-9239-BE940C8B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B6-1F8F-0783-CEBA-E6C2FBD6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481E7-D45A-7297-AE21-4737E642A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60AE8-64E4-FD68-E9BB-743ACCAD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94D2-9130-0481-3885-1057916A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FEB7B-7A79-171B-036A-546E1B1D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6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2B29-2E7A-45A4-15A5-7A81F881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57A88-4751-8CC6-76EE-4C61DC783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AACE2-9D16-F897-2338-AD8C2C3C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9A453-2730-9B1F-531E-4CB73F7B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FF01B-87E2-9D6C-6F16-B67F6FFC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A66A3-1A85-A342-6235-704E3C1A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0B944-9877-91BF-CF98-2E179EA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68BD0-570E-E720-8619-DD41C8467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FDA0E-9905-080F-06BD-6F1C602F8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4CB61-E2F6-F388-6824-1C39380C0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3FF1-C788-B72E-DC1E-92045DE26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1889823" y="1231916"/>
            <a:ext cx="7620678" cy="4026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3333FF"/>
                </a:solidFill>
                <a:latin typeface="More Sugar"/>
              </a:rPr>
              <a:t>BÀI 2: BIẾN NGẪU NHIÊN CÓ PHÂN BỐ NHỊ THỨC VÀ ÁP DỤNG (TIẾT 3)</a:t>
            </a: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1366317" y="5112610"/>
            <a:ext cx="984914" cy="899678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1" name="Freeform 91">
            <a:extLst>
              <a:ext uri="{FF2B5EF4-FFF2-40B4-BE49-F238E27FC236}">
                <a16:creationId xmlns:a16="http://schemas.microsoft.com/office/drawing/2014/main" id="{D5826D44-8D94-4A6B-B935-CC377013EC30}"/>
              </a:ext>
            </a:extLst>
          </p:cNvPr>
          <p:cNvSpPr/>
          <p:nvPr/>
        </p:nvSpPr>
        <p:spPr>
          <a:xfrm>
            <a:off x="9911988" y="2668813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2">
            <a:extLst>
              <a:ext uri="{FF2B5EF4-FFF2-40B4-BE49-F238E27FC236}">
                <a16:creationId xmlns:a16="http://schemas.microsoft.com/office/drawing/2014/main" id="{81B603BA-3A54-4803-A58C-1B8055B31DE2}"/>
              </a:ext>
            </a:extLst>
          </p:cNvPr>
          <p:cNvSpPr/>
          <p:nvPr/>
        </p:nvSpPr>
        <p:spPr>
          <a:xfrm rot="813216">
            <a:off x="9883653" y="341282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7" name="Freeform 113">
            <a:extLst>
              <a:ext uri="{FF2B5EF4-FFF2-40B4-BE49-F238E27FC236}">
                <a16:creationId xmlns:a16="http://schemas.microsoft.com/office/drawing/2014/main" id="{794AE12E-8DC1-46F2-A8F3-0B1616D9C681}"/>
              </a:ext>
            </a:extLst>
          </p:cNvPr>
          <p:cNvSpPr/>
          <p:nvPr/>
        </p:nvSpPr>
        <p:spPr>
          <a:xfrm rot="-1135901">
            <a:off x="1399881" y="1318165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8" name="Freeform 114">
            <a:extLst>
              <a:ext uri="{FF2B5EF4-FFF2-40B4-BE49-F238E27FC236}">
                <a16:creationId xmlns:a16="http://schemas.microsoft.com/office/drawing/2014/main" id="{BA2EF62E-2A05-4F28-8D01-DC1F5FED2C4D}"/>
              </a:ext>
            </a:extLst>
          </p:cNvPr>
          <p:cNvSpPr/>
          <p:nvPr/>
        </p:nvSpPr>
        <p:spPr>
          <a:xfrm rot="813216">
            <a:off x="1422558" y="2204084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9" name="Freeform 113">
            <a:extLst>
              <a:ext uri="{FF2B5EF4-FFF2-40B4-BE49-F238E27FC236}">
                <a16:creationId xmlns:a16="http://schemas.microsoft.com/office/drawing/2014/main" id="{C5284760-F90C-4249-B2C6-BB1C593B7ABB}"/>
              </a:ext>
            </a:extLst>
          </p:cNvPr>
          <p:cNvSpPr/>
          <p:nvPr/>
        </p:nvSpPr>
        <p:spPr>
          <a:xfrm rot="-1135901">
            <a:off x="1311625" y="3117358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20" name="Freeform 114">
            <a:extLst>
              <a:ext uri="{FF2B5EF4-FFF2-40B4-BE49-F238E27FC236}">
                <a16:creationId xmlns:a16="http://schemas.microsoft.com/office/drawing/2014/main" id="{00A1A19E-9714-4255-9733-1EBBCAEBD8A7}"/>
              </a:ext>
            </a:extLst>
          </p:cNvPr>
          <p:cNvSpPr/>
          <p:nvPr/>
        </p:nvSpPr>
        <p:spPr>
          <a:xfrm rot="813216">
            <a:off x="1334302" y="4003277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</p:spTree>
    <p:extLst>
      <p:ext uri="{BB962C8B-B14F-4D97-AF65-F5344CB8AC3E}">
        <p14:creationId xmlns:p14="http://schemas.microsoft.com/office/powerpoint/2010/main" val="156216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Ta </a:t>
                </a:r>
                <a:r>
                  <a:rPr lang="en-US" sz="2800" dirty="0" err="1"/>
                  <a:t>vẽ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hình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cây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để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mô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kết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quả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thể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kiểu</a:t>
                </a:r>
                <a:r>
                  <a:rPr lang="en-US" sz="2800" dirty="0"/>
                  <a:t> gene </a:t>
                </a:r>
                <a:r>
                  <a:rPr lang="en-US" sz="2800" dirty="0" err="1"/>
                  <a:t>ứng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với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màu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hạt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cây</a:t>
                </a:r>
                <a:r>
                  <a:rPr lang="en-US" sz="2800" dirty="0"/>
                  <a:t> con.</a:t>
                </a:r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  <a:p>
                <a:r>
                  <a:rPr lang="en-US" sz="2800" dirty="0"/>
                  <a:t>a) X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cây</a:t>
                </a:r>
                <a:r>
                  <a:rPr lang="en-US" sz="2800" dirty="0"/>
                  <a:t> con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hạt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màu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trong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4 </a:t>
                </a:r>
                <a:r>
                  <a:rPr lang="en-US" sz="2800" dirty="0" err="1"/>
                  <a:t>cây</a:t>
                </a:r>
                <a:r>
                  <a:rPr lang="en-US" sz="2800" dirty="0"/>
                  <a:t> con.</a:t>
                </a:r>
              </a:p>
              <a:p>
                <a:r>
                  <a:rPr lang="en-US" sz="2800" dirty="0"/>
                  <a:t>X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một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ngẫu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nhiên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phân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thức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=4;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/>
                  <a:t>.</a:t>
                </a:r>
                <a:br>
                  <a:rPr lang="en-US" sz="2800" dirty="0"/>
                </a:br>
                <a:endParaRPr lang="en-US" sz="2800" dirty="0"/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  <a:p>
                <a:pPr>
                  <a:lnSpc>
                    <a:spcPct val="1600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62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Bài 1.9 trang 20 Chuyên đề Toán 12 Kết nối tri thức">
            <a:extLst>
              <a:ext uri="{FF2B5EF4-FFF2-40B4-BE49-F238E27FC236}">
                <a16:creationId xmlns:a16="http://schemas.microsoft.com/office/drawing/2014/main" id="{05FA2331-EFAA-4F45-99E3-2D1068BC1032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030" y="2367060"/>
            <a:ext cx="4243021" cy="2073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3209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pPr>
                  <a:lnSpc>
                    <a:spcPct val="120000"/>
                  </a:lnSpc>
                </a:pPr>
                <a:r>
                  <a:rPr lang="en-US" sz="2900" dirty="0" err="1"/>
                  <a:t>Giá</a:t>
                </a:r>
                <a:r>
                  <a:rPr lang="en-US" sz="2900" dirty="0"/>
                  <a:t> </a:t>
                </a:r>
                <a:r>
                  <a:rPr lang="en-US" sz="2900" dirty="0" err="1"/>
                  <a:t>trị</a:t>
                </a:r>
                <a:r>
                  <a:rPr lang="en-US" sz="2900" dirty="0"/>
                  <a:t> </a:t>
                </a:r>
                <a:r>
                  <a:rPr lang="en-US" sz="2900" dirty="0" err="1"/>
                  <a:t>của</a:t>
                </a:r>
                <a:r>
                  <a:rPr lang="en-US" sz="2900" dirty="0"/>
                  <a:t>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900" dirty="0"/>
                  <a:t> </a:t>
                </a:r>
                <a:r>
                  <a:rPr lang="en-US" sz="2900" dirty="0" err="1"/>
                  <a:t>thuộc</a:t>
                </a:r>
                <a:r>
                  <a:rPr lang="en-US" sz="2900" dirty="0"/>
                  <a:t> </a:t>
                </a:r>
                <a:r>
                  <a:rPr lang="en-US" sz="2900" dirty="0" err="1"/>
                  <a:t>tập</a:t>
                </a:r>
                <a:r>
                  <a:rPr lang="en-US" sz="2900" dirty="0"/>
                  <a:t> </a:t>
                </a:r>
                <a14:m>
                  <m:oMath xmlns:m="http://schemas.openxmlformats.org/officeDocument/2006/math">
                    <m:r>
                      <a:rPr lang="en-US" sz="2900">
                        <a:latin typeface="Cambria Math" panose="02040503050406030204" pitchFamily="18" charset="0"/>
                      </a:rPr>
                      <m:t>{0;1;2;3;4}</m:t>
                    </m:r>
                  </m:oMath>
                </a14:m>
                <a:r>
                  <a:rPr lang="en-US" sz="2900" dirty="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900" dirty="0"/>
                  <a:t>Ta </a:t>
                </a:r>
                <a:r>
                  <a:rPr lang="en-US" sz="2900" dirty="0" err="1"/>
                  <a:t>có</a:t>
                </a:r>
                <a:r>
                  <a:rPr lang="en-US" sz="2900" dirty="0"/>
                  <a:t>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9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9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900">
                        <a:latin typeface="Cambria Math" panose="02040503050406030204" pitchFamily="18" charset="0"/>
                      </a:rPr>
                      <m:t>=0)=</m:t>
                    </m:r>
                    <m:sSup>
                      <m:sSup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9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9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90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90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9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9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900">
                            <a:latin typeface="Cambria Math" panose="02040503050406030204" pitchFamily="18" charset="0"/>
                          </a:rPr>
                          <m:t>256</m:t>
                        </m:r>
                      </m:den>
                    </m:f>
                  </m:oMath>
                </a14:m>
                <a:r>
                  <a:rPr lang="en-US" sz="2900" dirty="0"/>
                  <a:t>;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9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9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9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900">
                          <a:latin typeface="Cambria Math" panose="02040503050406030204" pitchFamily="18" charset="0"/>
                        </a:rPr>
                        <m:t>=1)=</m:t>
                      </m:r>
                      <m:sSubSup>
                        <m:sSubSupPr>
                          <m:ctrlPr>
                            <a:rPr lang="en-US" sz="29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90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9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9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9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290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9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9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9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90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9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256</m:t>
                          </m:r>
                        </m:den>
                      </m:f>
                    </m:oMath>
                  </m:oMathPara>
                </a14:m>
                <a:endParaRPr lang="en-US" sz="2900" dirty="0"/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9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9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9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900">
                          <a:latin typeface="Cambria Math" panose="02040503050406030204" pitchFamily="18" charset="0"/>
                        </a:rPr>
                        <m:t>=2)=</m:t>
                      </m:r>
                      <m:sSubSup>
                        <m:sSubSupPr>
                          <m:ctrlPr>
                            <a:rPr lang="en-US" sz="29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90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9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9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9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90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90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9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9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9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90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9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54</m:t>
                          </m:r>
                        </m:num>
                        <m:den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256</m:t>
                          </m:r>
                        </m:den>
                      </m:f>
                    </m:oMath>
                  </m:oMathPara>
                </a14:m>
                <a:endParaRPr lang="en-US" sz="2900" dirty="0"/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9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9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9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900">
                          <a:latin typeface="Cambria Math" panose="02040503050406030204" pitchFamily="18" charset="0"/>
                        </a:rPr>
                        <m:t>=3)=</m:t>
                      </m:r>
                      <m:sSubSup>
                        <m:sSubSupPr>
                          <m:ctrlPr>
                            <a:rPr lang="en-US" sz="29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sz="290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9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9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9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90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90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9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9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9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90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9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108</m:t>
                          </m:r>
                        </m:num>
                        <m:den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256</m:t>
                          </m:r>
                        </m:den>
                      </m:f>
                    </m:oMath>
                  </m:oMathPara>
                </a14:m>
                <a:endParaRPr lang="en-US" sz="2900" dirty="0"/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9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9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9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900">
                          <a:latin typeface="Cambria Math" panose="02040503050406030204" pitchFamily="18" charset="0"/>
                        </a:rPr>
                        <m:t>=4)=</m:t>
                      </m:r>
                      <m:sSubSup>
                        <m:sSubSupPr>
                          <m:ctrlPr>
                            <a:rPr lang="en-US" sz="29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r>
                        <a:rPr lang="en-US" sz="290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9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9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9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90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9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81</m:t>
                          </m:r>
                        </m:num>
                        <m:den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256</m:t>
                          </m:r>
                        </m:den>
                      </m:f>
                      <m:r>
                        <a:rPr lang="en-US" sz="29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900" dirty="0"/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  <a:p>
                <a:pPr>
                  <a:lnSpc>
                    <a:spcPct val="1600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25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1703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Bảng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phân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xác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suất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2600" dirty="0"/>
              </a:p>
              <a:p>
                <a:pPr>
                  <a:lnSpc>
                    <a:spcPct val="150000"/>
                  </a:lnSpc>
                </a:pPr>
                <a:endParaRPr lang="en-US" sz="2600" dirty="0"/>
              </a:p>
              <a:p>
                <a:pPr>
                  <a:lnSpc>
                    <a:spcPct val="150000"/>
                  </a:lnSpc>
                </a:pPr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b) </a:t>
                </a:r>
                <a:r>
                  <a:rPr lang="en-US" sz="2600" dirty="0" err="1"/>
                  <a:t>Gọi</a:t>
                </a:r>
                <a:r>
                  <a:rPr lang="en-US" sz="2600" dirty="0"/>
                  <a:t> Y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cây</a:t>
                </a:r>
                <a:r>
                  <a:rPr lang="en-US" sz="2600" dirty="0"/>
                  <a:t> con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hạt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màu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xanh</a:t>
                </a:r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Khi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đó</a:t>
                </a:r>
                <a:r>
                  <a:rPr lang="en-US" sz="2600" dirty="0"/>
                  <a:t> Y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biến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ngẫu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nhiên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:r>
                  <a:rPr lang="en-US" sz="2600" dirty="0" err="1"/>
                  <a:t>phân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thức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với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tham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=4;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Trung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bình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)=4⋅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60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cây</a:t>
                </a:r>
                <a:r>
                  <a:rPr lang="en-US" sz="2600" dirty="0"/>
                  <a:t> con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hạt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màu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xanh</a:t>
                </a:r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600" dirty="0"/>
              </a:p>
              <a:p>
                <a:pPr>
                  <a:lnSpc>
                    <a:spcPct val="1600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51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Bài 1.9 trang 20 Chuyên đề Toán 12 Kết nối tri thức">
            <a:extLst>
              <a:ext uri="{FF2B5EF4-FFF2-40B4-BE49-F238E27FC236}">
                <a16:creationId xmlns:a16="http://schemas.microsoft.com/office/drawing/2014/main" id="{C3202CA6-6820-4CEA-AEBF-A12E7460D3E4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927" y="2194560"/>
            <a:ext cx="8672146" cy="13483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4436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60000"/>
                  </a:lnSpc>
                </a:pPr>
                <a:r>
                  <a:rPr lang="en-US" sz="3500" dirty="0" err="1"/>
                  <a:t>Trong</a:t>
                </a:r>
                <a:r>
                  <a:rPr lang="en-US" sz="3500" dirty="0"/>
                  <a:t> </a:t>
                </a:r>
                <a:r>
                  <a:rPr lang="en-US" sz="3500" dirty="0" err="1"/>
                  <a:t>một</a:t>
                </a:r>
                <a:r>
                  <a:rPr lang="en-US" sz="3500" dirty="0"/>
                  <a:t> </a:t>
                </a:r>
                <a:r>
                  <a:rPr lang="en-US" sz="3500" dirty="0" err="1"/>
                  <a:t>lớp</a:t>
                </a:r>
                <a:r>
                  <a:rPr lang="en-US" sz="3500" dirty="0"/>
                  <a:t> </a:t>
                </a:r>
                <a:r>
                  <a:rPr lang="en-US" sz="3500" dirty="0" err="1"/>
                  <a:t>học</a:t>
                </a:r>
                <a:r>
                  <a:rPr lang="en-US" sz="3500" dirty="0"/>
                  <a:t> </a:t>
                </a:r>
                <a:r>
                  <a:rPr lang="en-US" sz="3500" dirty="0" err="1"/>
                  <a:t>có</a:t>
                </a:r>
                <a:r>
                  <a:rPr lang="en-US" sz="3500" dirty="0"/>
                  <a:t> 6 </a:t>
                </a:r>
                <a:r>
                  <a:rPr lang="en-US" sz="3500" dirty="0" err="1"/>
                  <a:t>bóng</a:t>
                </a:r>
                <a:r>
                  <a:rPr lang="en-US" sz="3500" dirty="0"/>
                  <a:t> </a:t>
                </a:r>
                <a:r>
                  <a:rPr lang="en-US" sz="3500" dirty="0" err="1"/>
                  <a:t>đèn</a:t>
                </a:r>
                <a:r>
                  <a:rPr lang="en-US" sz="3500" dirty="0"/>
                  <a:t> </a:t>
                </a:r>
                <a:r>
                  <a:rPr lang="en-US" sz="3500" dirty="0" err="1"/>
                  <a:t>hoạt</a:t>
                </a:r>
                <a:r>
                  <a:rPr lang="en-US" sz="3500" dirty="0"/>
                  <a:t> </a:t>
                </a:r>
                <a:r>
                  <a:rPr lang="en-US" sz="3500" dirty="0" err="1"/>
                  <a:t>động</a:t>
                </a:r>
                <a:r>
                  <a:rPr lang="en-US" sz="3500" dirty="0"/>
                  <a:t> </a:t>
                </a:r>
                <a:r>
                  <a:rPr lang="en-US" sz="3500" dirty="0" err="1"/>
                  <a:t>độc</a:t>
                </a:r>
                <a:r>
                  <a:rPr lang="en-US" sz="3500" dirty="0"/>
                  <a:t> </a:t>
                </a:r>
                <a:r>
                  <a:rPr lang="en-US" sz="3500" dirty="0" err="1"/>
                  <a:t>lập</a:t>
                </a:r>
                <a:r>
                  <a:rPr lang="en-US" sz="3500" dirty="0"/>
                  <a:t> </a:t>
                </a:r>
                <a:r>
                  <a:rPr lang="en-US" sz="3500" dirty="0" err="1"/>
                  <a:t>với</a:t>
                </a:r>
                <a:r>
                  <a:rPr lang="en-US" sz="3500" dirty="0"/>
                  <a:t> </a:t>
                </a:r>
                <a:r>
                  <a:rPr lang="en-US" sz="3500" dirty="0" err="1"/>
                  <a:t>nhau</a:t>
                </a:r>
                <a:r>
                  <a:rPr lang="en-US" sz="3500" dirty="0"/>
                  <a:t>. </a:t>
                </a:r>
                <a:r>
                  <a:rPr lang="en-US" sz="3500" dirty="0" err="1"/>
                  <a:t>Mỗi</a:t>
                </a:r>
                <a:r>
                  <a:rPr lang="en-US" sz="3500" dirty="0"/>
                  <a:t> </a:t>
                </a:r>
                <a:r>
                  <a:rPr lang="en-US" sz="3500" dirty="0" err="1"/>
                  <a:t>bóng</a:t>
                </a:r>
                <a:r>
                  <a:rPr lang="en-US" sz="3500" dirty="0"/>
                  <a:t> </a:t>
                </a:r>
                <a:r>
                  <a:rPr lang="en-US" sz="3500" dirty="0" err="1"/>
                  <a:t>có</a:t>
                </a:r>
                <a:r>
                  <a:rPr lang="en-US" sz="3500" dirty="0"/>
                  <a:t> </a:t>
                </a:r>
                <a:r>
                  <a:rPr lang="en-US" sz="3500" dirty="0" err="1"/>
                  <a:t>xác</a:t>
                </a:r>
                <a:r>
                  <a:rPr lang="en-US" sz="3500" dirty="0"/>
                  <a:t> </a:t>
                </a:r>
                <a:r>
                  <a:rPr lang="en-US" sz="3500" dirty="0" err="1"/>
                  <a:t>suất</a:t>
                </a:r>
                <a:r>
                  <a:rPr lang="en-US" sz="3500" dirty="0"/>
                  <a:t> </a:t>
                </a:r>
                <a:r>
                  <a:rPr lang="en-US" sz="3500" dirty="0" err="1"/>
                  <a:t>bị</a:t>
                </a:r>
                <a:r>
                  <a:rPr lang="en-US" sz="3500" dirty="0"/>
                  <a:t> </a:t>
                </a:r>
                <a:r>
                  <a:rPr lang="en-US" sz="3500" dirty="0" err="1"/>
                  <a:t>hỏng</a:t>
                </a:r>
                <a:r>
                  <a:rPr lang="en-US" sz="3500" dirty="0"/>
                  <a:t> </a:t>
                </a:r>
                <a:r>
                  <a:rPr lang="en-US" sz="3500" dirty="0" err="1"/>
                  <a:t>là</a:t>
                </a:r>
                <a:r>
                  <a:rPr lang="en-US" sz="3500" dirty="0"/>
                  <a:t> 0,25. </a:t>
                </a:r>
                <a:r>
                  <a:rPr lang="en-US" sz="3500" dirty="0" err="1"/>
                  <a:t>Gọi</a:t>
                </a:r>
                <a:r>
                  <a:rPr lang="en-US" sz="3500" dirty="0"/>
                  <a:t> X </a:t>
                </a:r>
                <a:r>
                  <a:rPr lang="en-US" sz="3500" dirty="0" err="1"/>
                  <a:t>là</a:t>
                </a:r>
                <a:r>
                  <a:rPr lang="en-US" sz="3500" dirty="0"/>
                  <a:t> </a:t>
                </a:r>
                <a:r>
                  <a:rPr lang="en-US" sz="3500" dirty="0" err="1"/>
                  <a:t>số</a:t>
                </a:r>
                <a:r>
                  <a:rPr lang="en-US" sz="3500" dirty="0"/>
                  <a:t> </a:t>
                </a:r>
                <a:r>
                  <a:rPr lang="en-US" sz="3500" dirty="0" err="1"/>
                  <a:t>bóng</a:t>
                </a:r>
                <a:r>
                  <a:rPr lang="en-US" sz="3500" dirty="0"/>
                  <a:t> </a:t>
                </a:r>
                <a:r>
                  <a:rPr lang="en-US" sz="3500" dirty="0" err="1"/>
                  <a:t>sáng</a:t>
                </a:r>
                <a:r>
                  <a:rPr lang="en-US" sz="35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3500" dirty="0"/>
                  <a:t>a) </a:t>
                </a:r>
                <a:r>
                  <a:rPr lang="en-US" sz="3500" dirty="0" err="1"/>
                  <a:t>Gọi</a:t>
                </a:r>
                <a:r>
                  <a:rPr lang="en-US" sz="3500" dirty="0"/>
                  <a:t> </a:t>
                </a:r>
                <a:r>
                  <a:rPr lang="en-US" sz="3500" dirty="0" err="1"/>
                  <a:t>tên</a:t>
                </a:r>
                <a:r>
                  <a:rPr lang="en-US" sz="3500" dirty="0"/>
                  <a:t> </a:t>
                </a:r>
                <a:r>
                  <a:rPr lang="en-US" sz="3500" dirty="0" err="1"/>
                  <a:t>phân</a:t>
                </a:r>
                <a:r>
                  <a:rPr lang="en-US" sz="3500" dirty="0"/>
                  <a:t> </a:t>
                </a:r>
                <a:r>
                  <a:rPr lang="en-US" sz="3500" dirty="0" err="1"/>
                  <a:t>bố</a:t>
                </a:r>
                <a:r>
                  <a:rPr lang="en-US" sz="3500" dirty="0"/>
                  <a:t> </a:t>
                </a:r>
                <a:r>
                  <a:rPr lang="en-US" sz="3500" dirty="0" err="1"/>
                  <a:t>xác</a:t>
                </a:r>
                <a:r>
                  <a:rPr lang="en-US" sz="3500" dirty="0"/>
                  <a:t> </a:t>
                </a:r>
                <a:r>
                  <a:rPr lang="en-US" sz="3500" dirty="0" err="1"/>
                  <a:t>suất</a:t>
                </a:r>
                <a:r>
                  <a:rPr lang="en-US" sz="3500" dirty="0"/>
                  <a:t> </a:t>
                </a:r>
                <a:r>
                  <a:rPr lang="en-US" sz="3500" dirty="0" err="1"/>
                  <a:t>biến</a:t>
                </a:r>
                <a:r>
                  <a:rPr lang="en-US" sz="3500" dirty="0"/>
                  <a:t> </a:t>
                </a:r>
                <a:r>
                  <a:rPr lang="en-US" sz="3500" dirty="0" err="1"/>
                  <a:t>ngẫu</a:t>
                </a:r>
                <a:r>
                  <a:rPr lang="en-US" sz="3500" dirty="0"/>
                  <a:t> </a:t>
                </a:r>
                <a:r>
                  <a:rPr lang="en-US" sz="3500" dirty="0" err="1"/>
                  <a:t>nhiên</a:t>
                </a:r>
                <a:r>
                  <a:rPr lang="en-US" sz="3500" dirty="0"/>
                  <a:t> X.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3500" dirty="0"/>
                  <a:t>b) </a:t>
                </a:r>
                <a:r>
                  <a:rPr lang="en-US" sz="3500" dirty="0" err="1"/>
                  <a:t>Biết</a:t>
                </a:r>
                <a:r>
                  <a:rPr lang="en-US" sz="3500" dirty="0"/>
                  <a:t> </a:t>
                </a:r>
                <a:r>
                  <a:rPr lang="en-US" sz="3500" dirty="0" err="1"/>
                  <a:t>rằng</a:t>
                </a:r>
                <a:r>
                  <a:rPr lang="en-US" sz="3500" dirty="0"/>
                  <a:t> </a:t>
                </a:r>
                <a:r>
                  <a:rPr lang="en-US" sz="3500" dirty="0" err="1"/>
                  <a:t>lớp</a:t>
                </a:r>
                <a:r>
                  <a:rPr lang="en-US" sz="3500" dirty="0"/>
                  <a:t> </a:t>
                </a:r>
                <a:r>
                  <a:rPr lang="en-US" sz="3500" dirty="0" err="1"/>
                  <a:t>học</a:t>
                </a:r>
                <a:r>
                  <a:rPr lang="en-US" sz="3500" dirty="0"/>
                  <a:t> </a:t>
                </a:r>
                <a:r>
                  <a:rPr lang="en-US" sz="3500" dirty="0" err="1"/>
                  <a:t>có</a:t>
                </a:r>
                <a:r>
                  <a:rPr lang="en-US" sz="3500" dirty="0"/>
                  <a:t> </a:t>
                </a:r>
                <a:r>
                  <a:rPr lang="en-US" sz="3500" dirty="0" err="1"/>
                  <a:t>đủ</a:t>
                </a:r>
                <a:r>
                  <a:rPr lang="en-US" sz="3500" dirty="0"/>
                  <a:t> </a:t>
                </a:r>
                <a:r>
                  <a:rPr lang="en-US" sz="3500" dirty="0" err="1"/>
                  <a:t>ánh</a:t>
                </a:r>
                <a:r>
                  <a:rPr lang="en-US" sz="3500" dirty="0"/>
                  <a:t> </a:t>
                </a:r>
                <a:r>
                  <a:rPr lang="en-US" sz="3500" dirty="0" err="1"/>
                  <a:t>sáng</a:t>
                </a:r>
                <a:r>
                  <a:rPr lang="en-US" sz="3500" dirty="0"/>
                  <a:t> </a:t>
                </a:r>
                <a:r>
                  <a:rPr lang="en-US" sz="3500" dirty="0" err="1"/>
                  <a:t>nếu</a:t>
                </a:r>
                <a:r>
                  <a:rPr lang="en-US" sz="3500" dirty="0"/>
                  <a:t> </a:t>
                </a:r>
                <a:r>
                  <a:rPr lang="en-US" sz="3500" dirty="0" err="1"/>
                  <a:t>có</a:t>
                </a:r>
                <a:r>
                  <a:rPr lang="en-US" sz="3500" dirty="0"/>
                  <a:t> </a:t>
                </a:r>
                <a:r>
                  <a:rPr lang="en-US" sz="3500" dirty="0" err="1"/>
                  <a:t>ít</a:t>
                </a:r>
                <a:r>
                  <a:rPr lang="en-US" sz="3500" dirty="0"/>
                  <a:t> </a:t>
                </a:r>
                <a:r>
                  <a:rPr lang="en-US" sz="3500" dirty="0" err="1"/>
                  <a:t>nhất</a:t>
                </a:r>
                <a:r>
                  <a:rPr lang="en-US" sz="3500" dirty="0"/>
                  <a:t> 4 </a:t>
                </a:r>
                <a:r>
                  <a:rPr lang="en-US" sz="3500" dirty="0" err="1"/>
                  <a:t>bóng</a:t>
                </a:r>
                <a:r>
                  <a:rPr lang="en-US" sz="3500" dirty="0"/>
                  <a:t> </a:t>
                </a:r>
                <a:r>
                  <a:rPr lang="en-US" sz="3500" dirty="0" err="1"/>
                  <a:t>sáng</a:t>
                </a:r>
                <a:r>
                  <a:rPr lang="en-US" sz="3500" dirty="0"/>
                  <a:t>. </a:t>
                </a:r>
                <a:r>
                  <a:rPr lang="en-US" sz="3500" dirty="0" err="1"/>
                  <a:t>Tính</a:t>
                </a:r>
                <a:r>
                  <a:rPr lang="en-US" sz="3500" dirty="0"/>
                  <a:t> </a:t>
                </a:r>
                <a:r>
                  <a:rPr lang="en-US" sz="3500" dirty="0" err="1"/>
                  <a:t>xác</a:t>
                </a:r>
                <a:r>
                  <a:rPr lang="en-US" sz="3500" dirty="0"/>
                  <a:t> </a:t>
                </a:r>
                <a:r>
                  <a:rPr lang="en-US" sz="3500" dirty="0" err="1"/>
                  <a:t>suất</a:t>
                </a:r>
                <a:r>
                  <a:rPr lang="en-US" sz="3500" dirty="0"/>
                  <a:t> </a:t>
                </a:r>
                <a:r>
                  <a:rPr lang="en-US" sz="3500" dirty="0" err="1"/>
                  <a:t>để</a:t>
                </a:r>
                <a:r>
                  <a:rPr lang="en-US" sz="3500" dirty="0"/>
                  <a:t> </a:t>
                </a:r>
                <a:r>
                  <a:rPr lang="en-US" sz="3500" dirty="0" err="1"/>
                  <a:t>lớp</a:t>
                </a:r>
                <a:r>
                  <a:rPr lang="en-US" sz="3500" dirty="0"/>
                  <a:t> </a:t>
                </a:r>
                <a:r>
                  <a:rPr lang="en-US" sz="3500" dirty="0" err="1"/>
                  <a:t>học</a:t>
                </a:r>
                <a:r>
                  <a:rPr lang="en-US" sz="3500" dirty="0"/>
                  <a:t> </a:t>
                </a:r>
                <a:r>
                  <a:rPr lang="en-US" sz="3500" dirty="0" err="1"/>
                  <a:t>đủ</a:t>
                </a:r>
                <a:r>
                  <a:rPr lang="en-US" sz="3500" dirty="0"/>
                  <a:t> </a:t>
                </a:r>
                <a:r>
                  <a:rPr lang="en-US" sz="3500" dirty="0" err="1"/>
                  <a:t>ánh</a:t>
                </a:r>
                <a:r>
                  <a:rPr lang="en-US" sz="3500" dirty="0"/>
                  <a:t> </a:t>
                </a:r>
                <a:r>
                  <a:rPr lang="en-US" sz="3500" dirty="0" err="1"/>
                  <a:t>sáng</a:t>
                </a:r>
                <a:r>
                  <a:rPr lang="en-US" sz="35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3500" dirty="0"/>
                  <a:t>c) </a:t>
                </a:r>
                <a:r>
                  <a:rPr lang="en-US" sz="3500" dirty="0" err="1"/>
                  <a:t>Tính</a:t>
                </a:r>
                <a:r>
                  <a:rPr lang="en-US" sz="3500" dirty="0"/>
                  <a:t> </a:t>
                </a:r>
                <a:r>
                  <a:rPr lang="en-US" sz="3500" dirty="0" err="1"/>
                  <a:t>kì</a:t>
                </a:r>
                <a:r>
                  <a:rPr lang="en-US" sz="3500" dirty="0"/>
                  <a:t> </a:t>
                </a:r>
                <a:r>
                  <a:rPr lang="en-US" sz="3500" dirty="0" err="1"/>
                  <a:t>vọng</a:t>
                </a:r>
                <a:r>
                  <a:rPr lang="en-US" sz="3500" dirty="0"/>
                  <a:t>, </a:t>
                </a:r>
                <a:r>
                  <a:rPr lang="en-US" sz="3500" dirty="0" err="1"/>
                  <a:t>phương</a:t>
                </a:r>
                <a:r>
                  <a:rPr lang="en-US" sz="3500" dirty="0"/>
                  <a:t> </a:t>
                </a:r>
                <a:r>
                  <a:rPr lang="en-US" sz="3500" dirty="0" err="1"/>
                  <a:t>sai</a:t>
                </a:r>
                <a:r>
                  <a:rPr lang="en-US" sz="3500" dirty="0"/>
                  <a:t> </a:t>
                </a:r>
                <a:r>
                  <a:rPr lang="en-US" sz="3500" dirty="0" err="1"/>
                  <a:t>và</a:t>
                </a:r>
                <a:r>
                  <a:rPr lang="en-US" sz="3500" dirty="0"/>
                  <a:t> </a:t>
                </a:r>
                <a:r>
                  <a:rPr lang="en-US" sz="3500" dirty="0" err="1"/>
                  <a:t>độ</a:t>
                </a:r>
                <a:r>
                  <a:rPr lang="en-US" sz="3500" dirty="0"/>
                  <a:t> </a:t>
                </a:r>
                <a:r>
                  <a:rPr lang="en-US" sz="3500" dirty="0" err="1"/>
                  <a:t>lệch</a:t>
                </a:r>
                <a:r>
                  <a:rPr lang="en-US" sz="3500" dirty="0"/>
                  <a:t> </a:t>
                </a:r>
                <a:r>
                  <a:rPr lang="en-US" sz="3500" dirty="0" err="1"/>
                  <a:t>chuẩn</a:t>
                </a:r>
                <a:r>
                  <a:rPr lang="en-US" sz="3500" dirty="0"/>
                  <a:t> </a:t>
                </a:r>
                <a:r>
                  <a:rPr lang="en-US" sz="3500" dirty="0" err="1"/>
                  <a:t>của</a:t>
                </a:r>
                <a:r>
                  <a:rPr lang="en-US" sz="3500" dirty="0"/>
                  <a:t> X.</a:t>
                </a:r>
              </a:p>
              <a:p>
                <a:pPr algn="ctr">
                  <a:lnSpc>
                    <a:spcPct val="160000"/>
                  </a:lnSpc>
                </a:pPr>
                <a:r>
                  <a:rPr lang="en-US" sz="3500" b="1" dirty="0"/>
                  <a:t>Lời </a:t>
                </a:r>
                <a:r>
                  <a:rPr lang="en-US" sz="3500" b="1" dirty="0" err="1"/>
                  <a:t>giải</a:t>
                </a:r>
                <a:endParaRPr lang="en-US" sz="3500" dirty="0"/>
              </a:p>
              <a:p>
                <a:pPr>
                  <a:lnSpc>
                    <a:spcPct val="160000"/>
                  </a:lnSpc>
                </a:pPr>
                <a:r>
                  <a:rPr lang="en-US" sz="3500" dirty="0"/>
                  <a:t>a) X </a:t>
                </a:r>
                <a:r>
                  <a:rPr lang="en-US" sz="3500" dirty="0" err="1"/>
                  <a:t>là</a:t>
                </a:r>
                <a:r>
                  <a:rPr lang="en-US" sz="3500" dirty="0"/>
                  <a:t> </a:t>
                </a:r>
                <a:r>
                  <a:rPr lang="en-US" sz="3500" dirty="0" err="1"/>
                  <a:t>số</a:t>
                </a:r>
                <a:r>
                  <a:rPr lang="en-US" sz="3500" dirty="0"/>
                  <a:t> </a:t>
                </a:r>
                <a:r>
                  <a:rPr lang="en-US" sz="3500" dirty="0" err="1"/>
                  <a:t>bóng</a:t>
                </a:r>
                <a:r>
                  <a:rPr lang="en-US" sz="3500" dirty="0"/>
                  <a:t> </a:t>
                </a:r>
                <a:r>
                  <a:rPr lang="en-US" sz="3500" dirty="0" err="1"/>
                  <a:t>sáng</a:t>
                </a:r>
                <a:r>
                  <a:rPr lang="en-US" sz="35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14:m>
                  <m:oMath xmlns:m="http://schemas.openxmlformats.org/officeDocument/2006/math">
                    <m:r>
                      <a:rPr lang="en-US" sz="35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500" dirty="0"/>
                  <a:t> </a:t>
                </a:r>
                <a:r>
                  <a:rPr lang="en-US" sz="3500" dirty="0" err="1"/>
                  <a:t>là</a:t>
                </a:r>
                <a:r>
                  <a:rPr lang="en-US" sz="3500" dirty="0"/>
                  <a:t> </a:t>
                </a:r>
                <a:r>
                  <a:rPr lang="en-US" sz="3500" dirty="0" err="1"/>
                  <a:t>một</a:t>
                </a:r>
                <a:r>
                  <a:rPr lang="en-US" sz="3500" dirty="0"/>
                  <a:t> </a:t>
                </a:r>
                <a:r>
                  <a:rPr lang="en-US" sz="3500" dirty="0" err="1"/>
                  <a:t>biến</a:t>
                </a:r>
                <a:r>
                  <a:rPr lang="en-US" sz="3500" dirty="0"/>
                  <a:t> </a:t>
                </a:r>
                <a:r>
                  <a:rPr lang="en-US" sz="3500" dirty="0" err="1"/>
                  <a:t>ngẫu</a:t>
                </a:r>
                <a:r>
                  <a:rPr lang="en-US" sz="3500" dirty="0"/>
                  <a:t> </a:t>
                </a:r>
                <a:r>
                  <a:rPr lang="en-US" sz="3500" dirty="0" err="1"/>
                  <a:t>nhiên</a:t>
                </a:r>
                <a:r>
                  <a:rPr lang="en-US" sz="3500" dirty="0"/>
                  <a:t> </a:t>
                </a:r>
                <a:r>
                  <a:rPr lang="en-US" sz="3500" dirty="0" err="1"/>
                  <a:t>có</a:t>
                </a:r>
                <a:r>
                  <a:rPr lang="en-US" sz="3500" dirty="0"/>
                  <a:t> </a:t>
                </a:r>
                <a:r>
                  <a:rPr lang="en-US" sz="3500" dirty="0" err="1"/>
                  <a:t>phân</a:t>
                </a:r>
                <a:r>
                  <a:rPr lang="en-US" sz="3500" dirty="0"/>
                  <a:t> </a:t>
                </a:r>
                <a:r>
                  <a:rPr lang="en-US" sz="3500" dirty="0" err="1"/>
                  <a:t>bố</a:t>
                </a:r>
                <a:r>
                  <a:rPr lang="en-US" sz="3500" dirty="0"/>
                  <a:t> </a:t>
                </a:r>
                <a:r>
                  <a:rPr lang="en-US" sz="3500" dirty="0" err="1"/>
                  <a:t>nhị</a:t>
                </a:r>
                <a:r>
                  <a:rPr lang="en-US" sz="3500" dirty="0"/>
                  <a:t> </a:t>
                </a:r>
                <a:r>
                  <a:rPr lang="en-US" sz="3500" dirty="0" err="1"/>
                  <a:t>thức</a:t>
                </a:r>
                <a:r>
                  <a:rPr lang="en-US" sz="3500" dirty="0"/>
                  <a:t> </a:t>
                </a:r>
                <a:r>
                  <a:rPr lang="en-US" sz="3500" dirty="0" err="1"/>
                  <a:t>với</a:t>
                </a:r>
                <a:r>
                  <a:rPr lang="en-US" sz="3500" dirty="0"/>
                  <a:t> </a:t>
                </a:r>
                <a:r>
                  <a:rPr lang="en-US" sz="3500" dirty="0" err="1"/>
                  <a:t>tham</a:t>
                </a:r>
                <a:r>
                  <a:rPr lang="en-US" sz="3500" dirty="0"/>
                  <a:t> </a:t>
                </a:r>
                <a:r>
                  <a:rPr lang="en-US" sz="3500" dirty="0" err="1"/>
                  <a:t>số</a:t>
                </a:r>
                <a:r>
                  <a:rPr lang="en-US" sz="3500" dirty="0"/>
                  <a:t> </a:t>
                </a:r>
                <a14:m>
                  <m:oMath xmlns:m="http://schemas.openxmlformats.org/officeDocument/2006/math">
                    <m:r>
                      <a:rPr lang="en-US" sz="35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500">
                        <a:latin typeface="Cambria Math" panose="02040503050406030204" pitchFamily="18" charset="0"/>
                      </a:rPr>
                      <m:t>=6;</m:t>
                    </m:r>
                    <m:r>
                      <a:rPr lang="en-US" sz="35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5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50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5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41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356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sz="3500" b="1" dirty="0"/>
                  <a:t>Lời </a:t>
                </a:r>
                <a:r>
                  <a:rPr lang="en-US" sz="3500" b="1" dirty="0" err="1"/>
                  <a:t>giải</a:t>
                </a:r>
                <a:endParaRPr lang="en-US" sz="3500" dirty="0"/>
              </a:p>
              <a:p>
                <a:pPr>
                  <a:lnSpc>
                    <a:spcPct val="150000"/>
                  </a:lnSpc>
                </a:pPr>
                <a:r>
                  <a:rPr lang="en-US" sz="3000" dirty="0"/>
                  <a:t>b) </a:t>
                </a:r>
                <a:r>
                  <a:rPr lang="en-US" sz="3000" dirty="0" err="1"/>
                  <a:t>Lớp</a:t>
                </a:r>
                <a:r>
                  <a:rPr lang="en-US" sz="3000" dirty="0"/>
                  <a:t> </a:t>
                </a:r>
                <a:r>
                  <a:rPr lang="en-US" sz="3000" dirty="0" err="1"/>
                  <a:t>học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đủ</a:t>
                </a:r>
                <a:r>
                  <a:rPr lang="en-US" sz="3000" dirty="0"/>
                  <a:t> </a:t>
                </a:r>
                <a:r>
                  <a:rPr lang="en-US" sz="3000" dirty="0" err="1"/>
                  <a:t>ánh</a:t>
                </a:r>
                <a:r>
                  <a:rPr lang="en-US" sz="3000" dirty="0"/>
                  <a:t> </a:t>
                </a:r>
                <a:r>
                  <a:rPr lang="en-US" sz="3000" dirty="0" err="1"/>
                  <a:t>sáng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nếu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có</a:t>
                </a:r>
                <a:r>
                  <a:rPr lang="en-US" sz="3000" dirty="0"/>
                  <a:t> </a:t>
                </a:r>
                <a:r>
                  <a:rPr lang="en-US" sz="3000" dirty="0" err="1"/>
                  <a:t>ít</a:t>
                </a:r>
                <a:r>
                  <a:rPr lang="en-US" sz="3000" dirty="0"/>
                  <a:t> </a:t>
                </a:r>
                <a:r>
                  <a:rPr lang="en-US" sz="3000" dirty="0" err="1"/>
                  <a:t>nhất</a:t>
                </a:r>
                <a:r>
                  <a:rPr lang="en-US" sz="3000" dirty="0"/>
                  <a:t> 4 </a:t>
                </a:r>
                <a:r>
                  <a:rPr lang="en-US" sz="3000" dirty="0" err="1"/>
                  <a:t>bóng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sáng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tức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là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000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en-US" sz="3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000" dirty="0" err="1"/>
                  <a:t>Khi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đó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0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000">
                        <a:latin typeface="Cambria Math" panose="02040503050406030204" pitchFamily="18" charset="0"/>
                      </a:rPr>
                      <m:t>≥4)=</m:t>
                    </m:r>
                    <m:sSubSup>
                      <m:sSub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00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en-US" sz="300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sz="300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00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300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00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300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00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00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en-US" sz="300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bSup>
                    <m:r>
                      <a:rPr lang="en-US" sz="300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00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300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00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300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00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00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300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00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en-US" sz="300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bSup>
                    <m:r>
                      <a:rPr lang="en-US" sz="300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00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300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00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3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>
                            <a:latin typeface="Cambria Math" panose="02040503050406030204" pitchFamily="18" charset="0"/>
                          </a:rPr>
                          <m:t>1701</m:t>
                        </m:r>
                      </m:num>
                      <m:den>
                        <m:r>
                          <a:rPr lang="en-US" sz="3000">
                            <a:latin typeface="Cambria Math" panose="02040503050406030204" pitchFamily="18" charset="0"/>
                          </a:rPr>
                          <m:t>2048</m:t>
                        </m:r>
                      </m:den>
                    </m:f>
                  </m:oMath>
                </a14:m>
                <a:r>
                  <a:rPr lang="en-US" sz="3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000" dirty="0"/>
                  <a:t>c)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0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000">
                        <a:latin typeface="Cambria Math" panose="02040503050406030204" pitchFamily="18" charset="0"/>
                      </a:rPr>
                      <m:t>)=6⋅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00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000">
                        <a:latin typeface="Cambria Math" panose="02040503050406030204" pitchFamily="18" charset="0"/>
                      </a:rPr>
                      <m:t>=4,5</m:t>
                    </m:r>
                  </m:oMath>
                </a14:m>
                <a:r>
                  <a:rPr lang="en-US" sz="3000" dirty="0"/>
                  <a:t>;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0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3000">
                          <a:latin typeface="Cambria Math" panose="02040503050406030204" pitchFamily="18" charset="0"/>
                        </a:rPr>
                        <m:t>)=6⋅</m:t>
                      </m:r>
                      <m:f>
                        <m:f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00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000">
                          <a:latin typeface="Cambria Math" panose="02040503050406030204" pitchFamily="18" charset="0"/>
                        </a:rPr>
                        <m:t>=1,125</m:t>
                      </m:r>
                    </m:oMath>
                  </m:oMathPara>
                </a14:m>
                <a:endParaRPr lang="en-US" sz="30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30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3000">
                          <a:latin typeface="Cambria Math" panose="02040503050406030204" pitchFamily="18" charset="0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1,125</m:t>
                          </m:r>
                        </m:e>
                      </m:rad>
                      <m:r>
                        <a:rPr lang="en-US" sz="3000">
                          <a:latin typeface="Cambria Math" panose="02040503050406030204" pitchFamily="18" charset="0"/>
                        </a:rPr>
                        <m:t>≈1,061</m:t>
                      </m:r>
                    </m:oMath>
                  </m:oMathPara>
                </a14:m>
                <a:endParaRPr lang="en-US" sz="3000" dirty="0"/>
              </a:p>
              <a:p>
                <a:pPr>
                  <a:lnSpc>
                    <a:spcPct val="1600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62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7823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60000"/>
                  </a:lnSpc>
                </a:pPr>
                <a:r>
                  <a:rPr lang="en-US" dirty="0" err="1"/>
                  <a:t>Sơn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Tùng</a:t>
                </a:r>
                <a:r>
                  <a:rPr lang="en-US" dirty="0"/>
                  <a:t> </a:t>
                </a:r>
                <a:r>
                  <a:rPr lang="en-US" dirty="0" err="1"/>
                  <a:t>thi</a:t>
                </a:r>
                <a:r>
                  <a:rPr lang="en-US" dirty="0"/>
                  <a:t> </a:t>
                </a:r>
                <a:r>
                  <a:rPr lang="en-US" dirty="0" err="1"/>
                  <a:t>đấu</a:t>
                </a:r>
                <a:r>
                  <a:rPr lang="en-US" dirty="0"/>
                  <a:t> </a:t>
                </a:r>
                <a:r>
                  <a:rPr lang="en-US" dirty="0" err="1"/>
                  <a:t>bóng</a:t>
                </a:r>
                <a:r>
                  <a:rPr lang="en-US" dirty="0"/>
                  <a:t> </a:t>
                </a:r>
                <a:r>
                  <a:rPr lang="en-US" dirty="0" err="1"/>
                  <a:t>bàn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nhau</a:t>
                </a:r>
                <a:r>
                  <a:rPr lang="en-US" dirty="0"/>
                  <a:t>. </a:t>
                </a:r>
                <a:r>
                  <a:rPr lang="en-US" dirty="0" err="1"/>
                  <a:t>Trận</a:t>
                </a:r>
                <a:r>
                  <a:rPr lang="en-US" dirty="0"/>
                  <a:t> </a:t>
                </a:r>
                <a:r>
                  <a:rPr lang="en-US" dirty="0" err="1"/>
                  <a:t>đấu</a:t>
                </a:r>
                <a:r>
                  <a:rPr lang="en-US" dirty="0"/>
                  <a:t> </a:t>
                </a:r>
                <a:r>
                  <a:rPr lang="en-US" dirty="0" err="1"/>
                  <a:t>gồm</a:t>
                </a:r>
                <a:r>
                  <a:rPr lang="en-US" dirty="0"/>
                  <a:t> 5 </a:t>
                </a:r>
                <a:r>
                  <a:rPr lang="en-US" dirty="0" err="1"/>
                  <a:t>ván</a:t>
                </a:r>
                <a:r>
                  <a:rPr lang="en-US" dirty="0"/>
                  <a:t> </a:t>
                </a:r>
                <a:r>
                  <a:rPr lang="en-US" dirty="0" err="1"/>
                  <a:t>độc</a:t>
                </a:r>
                <a:r>
                  <a:rPr lang="en-US" dirty="0"/>
                  <a:t> </a:t>
                </a:r>
                <a:r>
                  <a:rPr lang="en-US" dirty="0" err="1"/>
                  <a:t>lập</a:t>
                </a:r>
                <a:r>
                  <a:rPr lang="en-US" dirty="0"/>
                  <a:t>.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suất</a:t>
                </a:r>
                <a:r>
                  <a:rPr lang="en-US" dirty="0"/>
                  <a:t> </a:t>
                </a:r>
                <a:r>
                  <a:rPr lang="en-US" dirty="0" err="1"/>
                  <a:t>thắng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Sơn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ván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Biết</a:t>
                </a:r>
                <a:r>
                  <a:rPr lang="en-US" dirty="0"/>
                  <a:t> </a:t>
                </a:r>
                <a:r>
                  <a:rPr lang="en-US" dirty="0" err="1"/>
                  <a:t>rằng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ván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. </a:t>
                </a:r>
                <a:r>
                  <a:rPr lang="en-US" dirty="0" err="1"/>
                  <a:t>Người</a:t>
                </a:r>
                <a:r>
                  <a:rPr lang="en-US" dirty="0"/>
                  <a:t> </a:t>
                </a:r>
                <a:r>
                  <a:rPr lang="en-US" dirty="0" err="1"/>
                  <a:t>thắng</a:t>
                </a:r>
                <a:r>
                  <a:rPr lang="en-US" dirty="0"/>
                  <a:t> </a:t>
                </a:r>
                <a:r>
                  <a:rPr lang="en-US" dirty="0" err="1"/>
                  <a:t>trận</a:t>
                </a:r>
                <a:r>
                  <a:rPr lang="en-US" dirty="0"/>
                  <a:t> </a:t>
                </a:r>
                <a:r>
                  <a:rPr lang="en-US" dirty="0" err="1"/>
                  <a:t>đấu</a:t>
                </a:r>
                <a:r>
                  <a:rPr lang="en-US" dirty="0"/>
                  <a:t> </a:t>
                </a:r>
                <a:r>
                  <a:rPr lang="en-US" dirty="0" err="1"/>
                  <a:t>nếu</a:t>
                </a:r>
                <a:r>
                  <a:rPr lang="en-US" dirty="0"/>
                  <a:t> </a:t>
                </a:r>
                <a:r>
                  <a:rPr lang="en-US" dirty="0" err="1"/>
                  <a:t>thắng</a:t>
                </a:r>
                <a:r>
                  <a:rPr lang="en-US" dirty="0"/>
                  <a:t> </a:t>
                </a:r>
                <a:r>
                  <a:rPr lang="en-US" dirty="0" err="1"/>
                  <a:t>ít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3 </a:t>
                </a:r>
                <a:r>
                  <a:rPr lang="en-US" dirty="0" err="1"/>
                  <a:t>ván</a:t>
                </a:r>
                <a:r>
                  <a:rPr lang="en-US" dirty="0"/>
                  <a:t> </a:t>
                </a:r>
                <a:r>
                  <a:rPr lang="en-US" dirty="0" err="1"/>
                  <a:t>đấu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a)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trận</a:t>
                </a:r>
                <a:r>
                  <a:rPr lang="en-US" dirty="0"/>
                  <a:t> </a:t>
                </a:r>
                <a:r>
                  <a:rPr lang="en-US" dirty="0" err="1"/>
                  <a:t>thắng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Sơn</a:t>
                </a:r>
                <a:r>
                  <a:rPr lang="en-US" dirty="0"/>
                  <a:t>. </a:t>
                </a:r>
                <a:r>
                  <a:rPr lang="en-US" dirty="0" err="1"/>
                  <a:t>Hỏi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ngẫu</a:t>
                </a:r>
                <a:r>
                  <a:rPr lang="en-US" dirty="0"/>
                  <a:t> </a:t>
                </a:r>
                <a:r>
                  <a:rPr lang="en-US" dirty="0" err="1"/>
                  <a:t>nhiên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bố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suất</a:t>
                </a:r>
                <a:r>
                  <a:rPr lang="en-US" dirty="0"/>
                  <a:t> </a:t>
                </a:r>
                <a:r>
                  <a:rPr lang="en-US" dirty="0" err="1"/>
                  <a:t>gì</a:t>
                </a:r>
                <a:r>
                  <a:rPr lang="en-US" dirty="0"/>
                  <a:t>?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b)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suất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Sơn</a:t>
                </a:r>
                <a:r>
                  <a:rPr lang="en-US" dirty="0"/>
                  <a:t> </a:t>
                </a:r>
                <a:r>
                  <a:rPr lang="en-US" dirty="0" err="1"/>
                  <a:t>thắng</a:t>
                </a:r>
                <a:r>
                  <a:rPr lang="en-US" dirty="0"/>
                  <a:t> </a:t>
                </a:r>
                <a:r>
                  <a:rPr lang="en-US" dirty="0" err="1"/>
                  <a:t>Tùng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trận</a:t>
                </a:r>
                <a:r>
                  <a:rPr lang="en-US" dirty="0"/>
                  <a:t> </a:t>
                </a:r>
                <a:r>
                  <a:rPr lang="en-US" dirty="0" err="1"/>
                  <a:t>đấu</a:t>
                </a:r>
                <a:r>
                  <a:rPr lang="en-US" dirty="0"/>
                  <a:t>.</a:t>
                </a:r>
              </a:p>
              <a:p>
                <a:pPr algn="ctr">
                  <a:lnSpc>
                    <a:spcPct val="16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a) X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trận</a:t>
                </a:r>
                <a:r>
                  <a:rPr lang="en-US" dirty="0"/>
                  <a:t> </a:t>
                </a:r>
                <a:r>
                  <a:rPr lang="en-US" dirty="0" err="1"/>
                  <a:t>thắng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Sơn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X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ngẫu</a:t>
                </a:r>
                <a:r>
                  <a:rPr lang="en-US" dirty="0"/>
                  <a:t> </a:t>
                </a:r>
                <a:r>
                  <a:rPr lang="en-US" dirty="0" err="1"/>
                  <a:t>nhiên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bố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suất</a:t>
                </a:r>
                <a:r>
                  <a:rPr lang="en-US" dirty="0"/>
                  <a:t> </a:t>
                </a:r>
                <a:r>
                  <a:rPr lang="en-US" dirty="0" err="1"/>
                  <a:t>nhị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tham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=5;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endParaRPr lang="en-US" sz="2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41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523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b) </a:t>
                </a:r>
                <a:r>
                  <a:rPr lang="en-US" dirty="0" err="1"/>
                  <a:t>Sơn</a:t>
                </a:r>
                <a:r>
                  <a:rPr lang="en-US" dirty="0"/>
                  <a:t> </a:t>
                </a:r>
                <a:r>
                  <a:rPr lang="en-US" dirty="0" err="1"/>
                  <a:t>thắng</a:t>
                </a:r>
                <a:r>
                  <a:rPr lang="en-US" dirty="0"/>
                  <a:t> </a:t>
                </a:r>
                <a:r>
                  <a:rPr lang="en-US" dirty="0" err="1"/>
                  <a:t>Tùng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trận</a:t>
                </a:r>
                <a:r>
                  <a:rPr lang="en-US" dirty="0"/>
                  <a:t> </a:t>
                </a:r>
                <a:r>
                  <a:rPr lang="en-US" dirty="0" err="1"/>
                  <a:t>đấu</a:t>
                </a:r>
                <a:r>
                  <a:rPr lang="en-US" dirty="0"/>
                  <a:t> </a:t>
                </a:r>
                <a:r>
                  <a:rPr lang="en-US" dirty="0" err="1"/>
                  <a:t>tức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≥3)=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53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512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br>
                  <a:rPr lang="en-US" dirty="0"/>
                </a:br>
                <a:endParaRPr lang="en-US" sz="2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87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077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21667"/>
            <a:ext cx="11785600" cy="600773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dirty="0"/>
              <a:t>Cam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khẩu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đóng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thùng</a:t>
            </a:r>
            <a:r>
              <a:rPr lang="en-US" dirty="0"/>
              <a:t>.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suất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cam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0,03.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cam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thùng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cam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thùng</a:t>
            </a:r>
            <a:r>
              <a:rPr lang="en-US" dirty="0"/>
              <a:t>, </a:t>
            </a:r>
            <a:r>
              <a:rPr lang="en-US" dirty="0" err="1"/>
              <a:t>người</a:t>
            </a:r>
            <a:r>
              <a:rPr lang="en-US" dirty="0"/>
              <a:t> ta </a:t>
            </a:r>
            <a:r>
              <a:rPr lang="en-US" dirty="0" err="1"/>
              <a:t>lấy</a:t>
            </a:r>
            <a:r>
              <a:rPr lang="en-US" dirty="0"/>
              <a:t> </a:t>
            </a:r>
            <a:r>
              <a:rPr lang="en-US" dirty="0" err="1"/>
              <a:t>ngẫu</a:t>
            </a:r>
            <a:r>
              <a:rPr lang="en-US" dirty="0"/>
              <a:t> </a:t>
            </a:r>
            <a:r>
              <a:rPr lang="en-US" dirty="0" err="1"/>
              <a:t>nhiên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thùng</a:t>
            </a:r>
            <a:r>
              <a:rPr lang="en-US" dirty="0"/>
              <a:t> cam 20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độc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,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lấy</a:t>
            </a:r>
            <a:r>
              <a:rPr lang="en-US" dirty="0"/>
              <a:t> 1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nó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thùng</a:t>
            </a:r>
            <a:r>
              <a:rPr lang="en-US" dirty="0"/>
              <a:t>. </a:t>
            </a:r>
            <a:r>
              <a:rPr lang="en-US" dirty="0" err="1"/>
              <a:t>Gọi</a:t>
            </a:r>
            <a:r>
              <a:rPr lang="en-US" dirty="0"/>
              <a:t> X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cam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.</a:t>
            </a:r>
          </a:p>
          <a:p>
            <a:pPr>
              <a:lnSpc>
                <a:spcPct val="170000"/>
              </a:lnSpc>
            </a:pPr>
            <a:r>
              <a:rPr lang="en-US" dirty="0"/>
              <a:t>a)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suất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ngẫu</a:t>
            </a:r>
            <a:r>
              <a:rPr lang="en-US" dirty="0"/>
              <a:t> </a:t>
            </a:r>
            <a:r>
              <a:rPr lang="en-US" dirty="0" err="1"/>
              <a:t>nhiên</a:t>
            </a:r>
            <a:r>
              <a:rPr lang="en-US" dirty="0"/>
              <a:t> X.</a:t>
            </a:r>
          </a:p>
          <a:p>
            <a:pPr>
              <a:lnSpc>
                <a:spcPct val="170000"/>
              </a:lnSpc>
            </a:pPr>
            <a:r>
              <a:rPr lang="en-US" dirty="0"/>
              <a:t>b)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thùng</a:t>
            </a:r>
            <a:r>
              <a:rPr lang="en-US" dirty="0"/>
              <a:t> cam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</a:p>
          <a:p>
            <a:pPr>
              <a:lnSpc>
                <a:spcPct val="170000"/>
              </a:lnSpc>
            </a:pPr>
            <a:r>
              <a:rPr lang="en-US" dirty="0" err="1"/>
              <a:t>Trong</a:t>
            </a:r>
            <a:r>
              <a:rPr lang="en-US" dirty="0"/>
              <a:t> 20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lấy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:</a:t>
            </a:r>
          </a:p>
          <a:p>
            <a:pPr>
              <a:lnSpc>
                <a:spcPct val="170000"/>
              </a:lnSpc>
            </a:pPr>
            <a:r>
              <a:rPr lang="en-US" dirty="0"/>
              <a:t>-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tất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cam </a:t>
            </a:r>
            <a:r>
              <a:rPr lang="en-US" dirty="0" err="1"/>
              <a:t>lấy</a:t>
            </a:r>
            <a:r>
              <a:rPr lang="en-US" dirty="0"/>
              <a:t> ra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thùng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I;</a:t>
            </a:r>
          </a:p>
          <a:p>
            <a:pPr>
              <a:lnSpc>
                <a:spcPct val="170000"/>
              </a:lnSpc>
            </a:pPr>
            <a:r>
              <a:rPr lang="en-US" dirty="0"/>
              <a:t>-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1 </a:t>
            </a:r>
            <a:r>
              <a:rPr lang="en-US" dirty="0" err="1"/>
              <a:t>hoặc</a:t>
            </a:r>
            <a:r>
              <a:rPr lang="en-US" dirty="0"/>
              <a:t> 2 </a:t>
            </a:r>
            <a:r>
              <a:rPr lang="en-US" dirty="0" err="1"/>
              <a:t>quả</a:t>
            </a:r>
            <a:r>
              <a:rPr lang="en-US" dirty="0"/>
              <a:t> cam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thùng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II;</a:t>
            </a:r>
          </a:p>
          <a:p>
            <a:pPr>
              <a:lnSpc>
                <a:spcPct val="170000"/>
              </a:lnSpc>
            </a:pPr>
            <a:r>
              <a:rPr lang="en-US" dirty="0"/>
              <a:t>-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ít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3 </a:t>
            </a:r>
            <a:r>
              <a:rPr lang="en-US" dirty="0" err="1"/>
              <a:t>quả</a:t>
            </a:r>
            <a:r>
              <a:rPr lang="en-US" dirty="0"/>
              <a:t> cam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thùng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III.</a:t>
            </a:r>
          </a:p>
          <a:p>
            <a:pPr>
              <a:lnSpc>
                <a:spcPct val="170000"/>
              </a:lnSpc>
            </a:pP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tỉ</a:t>
            </a:r>
            <a:r>
              <a:rPr lang="en-US" dirty="0"/>
              <a:t> </a:t>
            </a:r>
            <a:r>
              <a:rPr lang="en-US" dirty="0" err="1"/>
              <a:t>lệ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thùng</a:t>
            </a:r>
            <a:r>
              <a:rPr lang="en-US" dirty="0"/>
              <a:t> cam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I, II, III.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3048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a) X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cam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đạt</a:t>
                </a:r>
                <a:r>
                  <a:rPr lang="en-US" dirty="0"/>
                  <a:t> </a:t>
                </a:r>
                <a:r>
                  <a:rPr lang="en-US" dirty="0" err="1"/>
                  <a:t>chất</a:t>
                </a:r>
                <a:r>
                  <a:rPr lang="en-US" dirty="0"/>
                  <a:t> </a:t>
                </a:r>
                <a:r>
                  <a:rPr lang="en-US" dirty="0" err="1"/>
                  <a:t>lượng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X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ngẫu</a:t>
                </a:r>
                <a:r>
                  <a:rPr lang="en-US" dirty="0"/>
                  <a:t> </a:t>
                </a:r>
                <a:r>
                  <a:rPr lang="en-US" dirty="0" err="1"/>
                  <a:t>nhiên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bố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suất</a:t>
                </a:r>
                <a:r>
                  <a:rPr lang="en-US" dirty="0"/>
                  <a:t> </a:t>
                </a:r>
                <a:r>
                  <a:rPr lang="en-US" dirty="0" err="1"/>
                  <a:t>nhị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tham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n = 20; p = 0,03.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b) </a:t>
                </a:r>
                <a:r>
                  <a:rPr lang="en-US" dirty="0" err="1"/>
                  <a:t>Thùng</a:t>
                </a:r>
                <a:r>
                  <a:rPr lang="en-US" dirty="0"/>
                  <a:t> cam </a:t>
                </a:r>
                <a:r>
                  <a:rPr lang="en-US" dirty="0" err="1"/>
                  <a:t>đạt</a:t>
                </a:r>
                <a:r>
                  <a:rPr lang="en-US" dirty="0"/>
                  <a:t> </a:t>
                </a:r>
                <a:r>
                  <a:rPr lang="en-US" dirty="0" err="1"/>
                  <a:t>xếp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I </a:t>
                </a:r>
                <a:r>
                  <a:rPr lang="en-US" dirty="0" err="1"/>
                  <a:t>nếu</a:t>
                </a:r>
                <a:r>
                  <a:rPr lang="en-US" dirty="0"/>
                  <a:t> X = 0.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P</a:t>
                </a:r>
                <a:r>
                  <a:rPr lang="en-US" baseline="-25000" dirty="0"/>
                  <a:t>1</a:t>
                </a:r>
                <a:r>
                  <a:rPr lang="en-US" dirty="0"/>
                  <a:t> = P(X = 0) = 0,97</a:t>
                </a:r>
                <a:r>
                  <a:rPr lang="en-US" baseline="30000" dirty="0"/>
                  <a:t>20</a:t>
                </a:r>
                <a:r>
                  <a:rPr lang="en-US" dirty="0"/>
                  <a:t> ≈ 0,5438.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Thùng</a:t>
                </a:r>
                <a:r>
                  <a:rPr lang="en-US" dirty="0"/>
                  <a:t> cam </a:t>
                </a:r>
                <a:r>
                  <a:rPr lang="en-US" dirty="0" err="1"/>
                  <a:t>đạt</a:t>
                </a:r>
                <a:r>
                  <a:rPr lang="en-US" dirty="0"/>
                  <a:t> </a:t>
                </a:r>
                <a:r>
                  <a:rPr lang="en-US" dirty="0" err="1"/>
                  <a:t>xếp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II </a:t>
                </a:r>
                <a:r>
                  <a:rPr lang="en-US" dirty="0" err="1"/>
                  <a:t>nếu</a:t>
                </a:r>
                <a:r>
                  <a:rPr lang="en-US" dirty="0"/>
                  <a:t> X = 1 </a:t>
                </a:r>
                <a:r>
                  <a:rPr lang="en-US" dirty="0" err="1"/>
                  <a:t>hoặc</a:t>
                </a:r>
                <a:r>
                  <a:rPr lang="en-US" dirty="0"/>
                  <a:t> X = 2.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/>
                        <m:t>Khi</m:t>
                      </m:r>
                      <m:r>
                        <m:rPr>
                          <m:nor/>
                        </m:rPr>
                        <a:rPr lang="en-US"/>
                        <m:t> đó</m:t>
                      </m:r>
                      <m:r>
                        <m:rPr>
                          <m:nor/>
                        </m:rPr>
                        <a:rPr lang="en-US" i="1"/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=1)+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=2)=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>
                          <a:latin typeface="Cambria Math" panose="02040503050406030204" pitchFamily="18" charset="0"/>
                        </a:rPr>
                        <m:t>⋅(0,03)⋅(0,97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19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>
                          <a:latin typeface="Cambria Math" panose="02040503050406030204" pitchFamily="18" charset="0"/>
                        </a:rPr>
                        <m:t>⋅(0,03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⋅(0,97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18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≈0,4352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Thùng</a:t>
                </a:r>
                <a:r>
                  <a:rPr lang="en-US" dirty="0"/>
                  <a:t> cam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đạt</a:t>
                </a:r>
                <a:r>
                  <a:rPr lang="en-US" dirty="0"/>
                  <a:t> </a:t>
                </a:r>
                <a:r>
                  <a:rPr lang="en-US" dirty="0" err="1"/>
                  <a:t>chất</a:t>
                </a:r>
                <a:r>
                  <a:rPr lang="en-US" dirty="0"/>
                  <a:t> </a:t>
                </a:r>
                <a:r>
                  <a:rPr lang="en-US" dirty="0" err="1"/>
                  <a:t>lượng</a:t>
                </a:r>
                <a:r>
                  <a:rPr lang="en-US" dirty="0"/>
                  <a:t> </a:t>
                </a:r>
                <a:r>
                  <a:rPr lang="en-US" dirty="0" err="1"/>
                  <a:t>nếu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≥3)=1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0,5438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0,4352=0,021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25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3672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75852" y="2318794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04230" y="3222068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587094" y="1400211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7742" y="158554"/>
            <a:ext cx="11532083" cy="6540893"/>
            <a:chOff x="0" y="-38100"/>
            <a:chExt cx="4521135" cy="2564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6247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2489200" y="950450"/>
            <a:ext cx="676860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vi-VN" sz="4400" b="1" spc="9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400" b="1" spc="98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508002" y="2045676"/>
            <a:ext cx="976925" cy="97692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508000" y="3428581"/>
            <a:ext cx="976925" cy="976925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508000" y="4856282"/>
            <a:ext cx="976925" cy="97692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13254" y="2191365"/>
            <a:ext cx="69688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Ôn lại các kiến thức đã học trong bài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13253" y="3562965"/>
            <a:ext cx="7860416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Hoàn thành các bài tập trong </a:t>
            </a:r>
            <a:r>
              <a:rPr lang="en-US" sz="2800" dirty="0" err="1">
                <a:cs typeface="Arial" panose="020B0604020202020204" pitchFamily="34" charset="0"/>
              </a:rPr>
              <a:t>Tiết</a:t>
            </a:r>
            <a:r>
              <a:rPr lang="en-US" sz="2800" dirty="0">
                <a:cs typeface="Arial" panose="020B0604020202020204" pitchFamily="34" charset="0"/>
              </a:rPr>
              <a:t> 3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0807" y="4658997"/>
            <a:ext cx="912922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Chuẩn bị bài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D027AC-B393-BDE7-8D12-5DFA005C3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78" y="4538864"/>
            <a:ext cx="1884667" cy="2177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95" y="2476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6532" b="-76532"/>
            </a:stretch>
          </a:blipFill>
        </p:spPr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D2DA08-C2FF-39F9-67D1-5A5275397E93}"/>
              </a:ext>
            </a:extLst>
          </p:cNvPr>
          <p:cNvGrpSpPr/>
          <p:nvPr/>
        </p:nvGrpSpPr>
        <p:grpSpPr>
          <a:xfrm>
            <a:off x="518784" y="480603"/>
            <a:ext cx="3547840" cy="5947482"/>
            <a:chOff x="875643" y="467518"/>
            <a:chExt cx="5416550" cy="5947482"/>
          </a:xfrm>
        </p:grpSpPr>
        <p:grpSp>
          <p:nvGrpSpPr>
            <p:cNvPr id="15" name="Group 15"/>
            <p:cNvGrpSpPr/>
            <p:nvPr/>
          </p:nvGrpSpPr>
          <p:grpSpPr>
            <a:xfrm>
              <a:off x="1067753" y="685801"/>
              <a:ext cx="5224440" cy="5729199"/>
              <a:chOff x="0" y="0"/>
              <a:chExt cx="12390759" cy="135878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31750" y="31750"/>
                <a:ext cx="12327259" cy="13524393"/>
              </a:xfrm>
              <a:custGeom>
                <a:avLst/>
                <a:gdLst/>
                <a:ahLst/>
                <a:cxnLst/>
                <a:rect l="l" t="t" r="r" b="b"/>
                <a:pathLst>
                  <a:path w="12327259" h="13524393">
                    <a:moveTo>
                      <a:pt x="12234549" y="13524393"/>
                    </a:moveTo>
                    <a:lnTo>
                      <a:pt x="92710" y="13524393"/>
                    </a:lnTo>
                    <a:cubicBezTo>
                      <a:pt x="41910" y="13524393"/>
                      <a:pt x="0" y="13482482"/>
                      <a:pt x="0" y="1343168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33279" y="0"/>
                    </a:lnTo>
                    <a:cubicBezTo>
                      <a:pt x="12284079" y="0"/>
                      <a:pt x="12325989" y="41910"/>
                      <a:pt x="12325989" y="92710"/>
                    </a:cubicBezTo>
                    <a:lnTo>
                      <a:pt x="12325989" y="13430413"/>
                    </a:lnTo>
                    <a:cubicBezTo>
                      <a:pt x="12327259" y="13482482"/>
                      <a:pt x="12285349" y="13524393"/>
                      <a:pt x="12234549" y="13524393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12390759" cy="13587893"/>
              </a:xfrm>
              <a:custGeom>
                <a:avLst/>
                <a:gdLst/>
                <a:ahLst/>
                <a:cxnLst/>
                <a:rect l="l" t="t" r="r" b="b"/>
                <a:pathLst>
                  <a:path w="12390759" h="13587893">
                    <a:moveTo>
                      <a:pt x="12266299" y="59690"/>
                    </a:moveTo>
                    <a:cubicBezTo>
                      <a:pt x="12301859" y="59690"/>
                      <a:pt x="12331069" y="88900"/>
                      <a:pt x="12331069" y="124460"/>
                    </a:cubicBezTo>
                    <a:lnTo>
                      <a:pt x="12331069" y="13463432"/>
                    </a:lnTo>
                    <a:cubicBezTo>
                      <a:pt x="12331069" y="13498993"/>
                      <a:pt x="12301859" y="13528204"/>
                      <a:pt x="12266299" y="13528204"/>
                    </a:cubicBezTo>
                    <a:lnTo>
                      <a:pt x="124460" y="13528204"/>
                    </a:lnTo>
                    <a:cubicBezTo>
                      <a:pt x="88900" y="13528204"/>
                      <a:pt x="59690" y="13498993"/>
                      <a:pt x="59690" y="1346343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266299" y="59690"/>
                    </a:lnTo>
                    <a:moveTo>
                      <a:pt x="1226629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463432"/>
                    </a:lnTo>
                    <a:cubicBezTo>
                      <a:pt x="0" y="13532013"/>
                      <a:pt x="55880" y="13587893"/>
                      <a:pt x="124460" y="13587893"/>
                    </a:cubicBezTo>
                    <a:lnTo>
                      <a:pt x="12266299" y="13587893"/>
                    </a:lnTo>
                    <a:cubicBezTo>
                      <a:pt x="12334879" y="13587893"/>
                      <a:pt x="12390759" y="13532013"/>
                      <a:pt x="12390759" y="13463432"/>
                    </a:cubicBezTo>
                    <a:lnTo>
                      <a:pt x="12390759" y="124460"/>
                    </a:lnTo>
                    <a:cubicBezTo>
                      <a:pt x="12390759" y="55880"/>
                      <a:pt x="12334879" y="0"/>
                      <a:pt x="12266299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875643" y="467518"/>
              <a:ext cx="5248839" cy="5763153"/>
              <a:chOff x="0" y="0"/>
              <a:chExt cx="12448626" cy="1366841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1750" y="31750"/>
                <a:ext cx="12385126" cy="13604920"/>
              </a:xfrm>
              <a:custGeom>
                <a:avLst/>
                <a:gdLst/>
                <a:ahLst/>
                <a:cxnLst/>
                <a:rect l="l" t="t" r="r" b="b"/>
                <a:pathLst>
                  <a:path w="12385126" h="13604920">
                    <a:moveTo>
                      <a:pt x="12292416" y="13604920"/>
                    </a:moveTo>
                    <a:lnTo>
                      <a:pt x="92710" y="13604920"/>
                    </a:lnTo>
                    <a:cubicBezTo>
                      <a:pt x="41910" y="13604920"/>
                      <a:pt x="0" y="13563009"/>
                      <a:pt x="0" y="1351220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91146" y="0"/>
                    </a:lnTo>
                    <a:cubicBezTo>
                      <a:pt x="12341946" y="0"/>
                      <a:pt x="12383857" y="41910"/>
                      <a:pt x="12383857" y="92710"/>
                    </a:cubicBezTo>
                    <a:lnTo>
                      <a:pt x="12383857" y="13510940"/>
                    </a:lnTo>
                    <a:cubicBezTo>
                      <a:pt x="12385126" y="13563009"/>
                      <a:pt x="12343216" y="13604920"/>
                      <a:pt x="12292416" y="13604920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12448626" cy="13668420"/>
              </a:xfrm>
              <a:custGeom>
                <a:avLst/>
                <a:gdLst/>
                <a:ahLst/>
                <a:cxnLst/>
                <a:rect l="l" t="t" r="r" b="b"/>
                <a:pathLst>
                  <a:path w="12448626" h="13668420">
                    <a:moveTo>
                      <a:pt x="12324166" y="59690"/>
                    </a:moveTo>
                    <a:cubicBezTo>
                      <a:pt x="12359726" y="59690"/>
                      <a:pt x="12388936" y="88900"/>
                      <a:pt x="12388936" y="124460"/>
                    </a:cubicBezTo>
                    <a:lnTo>
                      <a:pt x="12388936" y="13543959"/>
                    </a:lnTo>
                    <a:cubicBezTo>
                      <a:pt x="12388936" y="13579520"/>
                      <a:pt x="12359726" y="13608729"/>
                      <a:pt x="12324166" y="13608729"/>
                    </a:cubicBezTo>
                    <a:lnTo>
                      <a:pt x="124460" y="13608729"/>
                    </a:lnTo>
                    <a:cubicBezTo>
                      <a:pt x="88900" y="13608729"/>
                      <a:pt x="59690" y="13579520"/>
                      <a:pt x="59690" y="1354395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324166" y="59690"/>
                    </a:lnTo>
                    <a:moveTo>
                      <a:pt x="1232416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543959"/>
                    </a:lnTo>
                    <a:cubicBezTo>
                      <a:pt x="0" y="13612540"/>
                      <a:pt x="55880" y="13668420"/>
                      <a:pt x="124460" y="13668420"/>
                    </a:cubicBezTo>
                    <a:lnTo>
                      <a:pt x="12324166" y="13668420"/>
                    </a:lnTo>
                    <a:cubicBezTo>
                      <a:pt x="12392746" y="13668420"/>
                      <a:pt x="12448626" y="13612540"/>
                      <a:pt x="12448626" y="13543959"/>
                    </a:cubicBezTo>
                    <a:lnTo>
                      <a:pt x="12448626" y="124460"/>
                    </a:lnTo>
                    <a:cubicBezTo>
                      <a:pt x="12448626" y="55880"/>
                      <a:pt x="12392746" y="0"/>
                      <a:pt x="123241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46" name="TextBox 97">
              <a:extLst>
                <a:ext uri="{FF2B5EF4-FFF2-40B4-BE49-F238E27FC236}">
                  <a16:creationId xmlns:a16="http://schemas.microsoft.com/office/drawing/2014/main" id="{425A3A4A-B2F2-513E-2FBD-839D1EC71985}"/>
                </a:ext>
              </a:extLst>
            </p:cNvPr>
            <p:cNvSpPr txBox="1"/>
            <p:nvPr/>
          </p:nvSpPr>
          <p:spPr>
            <a:xfrm>
              <a:off x="1298935" y="600858"/>
              <a:ext cx="3787212" cy="55397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901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002060"/>
                  </a:solidFill>
                  <a:latin typeface="More Sugar"/>
                </a:rPr>
                <a:t>NỘI DUNG TIẾT HỌC</a:t>
              </a:r>
            </a:p>
          </p:txBody>
        </p:sp>
      </p:grpSp>
      <p:sp>
        <p:nvSpPr>
          <p:cNvPr id="54" name="Freeform 43">
            <a:extLst>
              <a:ext uri="{FF2B5EF4-FFF2-40B4-BE49-F238E27FC236}">
                <a16:creationId xmlns:a16="http://schemas.microsoft.com/office/drawing/2014/main" id="{5EE321B1-72D8-67B7-8061-06724AC467FB}"/>
              </a:ext>
            </a:extLst>
          </p:cNvPr>
          <p:cNvSpPr/>
          <p:nvPr/>
        </p:nvSpPr>
        <p:spPr>
          <a:xfrm rot="1091550">
            <a:off x="11526851" y="-191909"/>
            <a:ext cx="536025" cy="1371799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174ADEC-99DE-46C8-97D9-D68EC741941C}"/>
              </a:ext>
            </a:extLst>
          </p:cNvPr>
          <p:cNvGrpSpPr/>
          <p:nvPr/>
        </p:nvGrpSpPr>
        <p:grpSpPr>
          <a:xfrm>
            <a:off x="4725435" y="1229281"/>
            <a:ext cx="7245582" cy="2424796"/>
            <a:chOff x="7293458" y="777937"/>
            <a:chExt cx="4212742" cy="2424796"/>
          </a:xfrm>
        </p:grpSpPr>
        <p:grpSp>
          <p:nvGrpSpPr>
            <p:cNvPr id="33" name="Group 3">
              <a:extLst>
                <a:ext uri="{FF2B5EF4-FFF2-40B4-BE49-F238E27FC236}">
                  <a16:creationId xmlns:a16="http://schemas.microsoft.com/office/drawing/2014/main" id="{29878D2D-D6E0-4838-9E48-B8F329A284BD}"/>
                </a:ext>
              </a:extLst>
            </p:cNvPr>
            <p:cNvGrpSpPr/>
            <p:nvPr/>
          </p:nvGrpSpPr>
          <p:grpSpPr>
            <a:xfrm>
              <a:off x="7464934" y="975621"/>
              <a:ext cx="4041266" cy="2227112"/>
              <a:chOff x="0" y="0"/>
              <a:chExt cx="10052054" cy="5539613"/>
            </a:xfrm>
          </p:grpSpPr>
          <p:sp>
            <p:nvSpPr>
              <p:cNvPr id="56" name="Freeform 4">
                <a:extLst>
                  <a:ext uri="{FF2B5EF4-FFF2-40B4-BE49-F238E27FC236}">
                    <a16:creationId xmlns:a16="http://schemas.microsoft.com/office/drawing/2014/main" id="{817CAE9F-EB0E-41E4-969F-9B47C217E1E7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476113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476113">
                    <a:moveTo>
                      <a:pt x="9895844" y="5476113"/>
                    </a:moveTo>
                    <a:lnTo>
                      <a:pt x="92710" y="5476113"/>
                    </a:lnTo>
                    <a:cubicBezTo>
                      <a:pt x="41910" y="5476113"/>
                      <a:pt x="0" y="5434203"/>
                      <a:pt x="0" y="53834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382133"/>
                    </a:lnTo>
                    <a:cubicBezTo>
                      <a:pt x="9988555" y="5434203"/>
                      <a:pt x="9946644" y="5476113"/>
                      <a:pt x="9895844" y="5476113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id="{9C15535E-0A74-48DC-A977-00EA3ED30222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539613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539613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415153"/>
                    </a:lnTo>
                    <a:cubicBezTo>
                      <a:pt x="9992364" y="5450713"/>
                      <a:pt x="9963155" y="5479923"/>
                      <a:pt x="9927594" y="5479923"/>
                    </a:cubicBezTo>
                    <a:lnTo>
                      <a:pt x="124460" y="5479923"/>
                    </a:lnTo>
                    <a:cubicBezTo>
                      <a:pt x="88900" y="5479923"/>
                      <a:pt x="59690" y="5450713"/>
                      <a:pt x="59690" y="54151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15153"/>
                    </a:lnTo>
                    <a:cubicBezTo>
                      <a:pt x="0" y="5483733"/>
                      <a:pt x="55880" y="5539613"/>
                      <a:pt x="124460" y="5539613"/>
                    </a:cubicBezTo>
                    <a:lnTo>
                      <a:pt x="9927595" y="5539613"/>
                    </a:lnTo>
                    <a:cubicBezTo>
                      <a:pt x="9996174" y="5539613"/>
                      <a:pt x="10052055" y="5483733"/>
                      <a:pt x="10052055" y="5415153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34" name="Group 9">
              <a:extLst>
                <a:ext uri="{FF2B5EF4-FFF2-40B4-BE49-F238E27FC236}">
                  <a16:creationId xmlns:a16="http://schemas.microsoft.com/office/drawing/2014/main" id="{4C49FFAC-082A-4B24-B2BA-AAF347810B31}"/>
                </a:ext>
              </a:extLst>
            </p:cNvPr>
            <p:cNvGrpSpPr/>
            <p:nvPr/>
          </p:nvGrpSpPr>
          <p:grpSpPr>
            <a:xfrm>
              <a:off x="7293458" y="777937"/>
              <a:ext cx="4041266" cy="2264983"/>
              <a:chOff x="0" y="0"/>
              <a:chExt cx="10052054" cy="5633812"/>
            </a:xfrm>
          </p:grpSpPr>
          <p:sp>
            <p:nvSpPr>
              <p:cNvPr id="53" name="Freeform 10">
                <a:extLst>
                  <a:ext uri="{FF2B5EF4-FFF2-40B4-BE49-F238E27FC236}">
                    <a16:creationId xmlns:a16="http://schemas.microsoft.com/office/drawing/2014/main" id="{6E70BBB4-56CB-47A2-9A0F-D31FEFE88F2A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570312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570312">
                    <a:moveTo>
                      <a:pt x="9895844" y="5570312"/>
                    </a:moveTo>
                    <a:lnTo>
                      <a:pt x="92710" y="5570312"/>
                    </a:lnTo>
                    <a:cubicBezTo>
                      <a:pt x="41910" y="5570312"/>
                      <a:pt x="0" y="5528402"/>
                      <a:pt x="0" y="547760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476332"/>
                    </a:lnTo>
                    <a:cubicBezTo>
                      <a:pt x="9988555" y="5528402"/>
                      <a:pt x="9946644" y="5570312"/>
                      <a:pt x="9895844" y="5570312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55" name="Freeform 11">
                <a:extLst>
                  <a:ext uri="{FF2B5EF4-FFF2-40B4-BE49-F238E27FC236}">
                    <a16:creationId xmlns:a16="http://schemas.microsoft.com/office/drawing/2014/main" id="{58833FB3-C1A8-4487-8879-CC7322E8D865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633812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633812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509352"/>
                    </a:lnTo>
                    <a:cubicBezTo>
                      <a:pt x="9992364" y="5544912"/>
                      <a:pt x="9963155" y="5574122"/>
                      <a:pt x="9927594" y="5574122"/>
                    </a:cubicBezTo>
                    <a:lnTo>
                      <a:pt x="124460" y="5574122"/>
                    </a:lnTo>
                    <a:cubicBezTo>
                      <a:pt x="88900" y="5574122"/>
                      <a:pt x="59690" y="5544912"/>
                      <a:pt x="59690" y="55093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509352"/>
                    </a:lnTo>
                    <a:cubicBezTo>
                      <a:pt x="0" y="5577932"/>
                      <a:pt x="55880" y="5633812"/>
                      <a:pt x="124460" y="5633812"/>
                    </a:cubicBezTo>
                    <a:lnTo>
                      <a:pt x="9927595" y="5633812"/>
                    </a:lnTo>
                    <a:cubicBezTo>
                      <a:pt x="9996174" y="5633812"/>
                      <a:pt x="10052055" y="5577932"/>
                      <a:pt x="10052055" y="5509352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38" name="AutoShape 21">
              <a:extLst>
                <a:ext uri="{FF2B5EF4-FFF2-40B4-BE49-F238E27FC236}">
                  <a16:creationId xmlns:a16="http://schemas.microsoft.com/office/drawing/2014/main" id="{D4D2F18F-1512-4FEA-B274-AD4DD0A8540E}"/>
                </a:ext>
              </a:extLst>
            </p:cNvPr>
            <p:cNvSpPr/>
            <p:nvPr/>
          </p:nvSpPr>
          <p:spPr>
            <a:xfrm>
              <a:off x="7293458" y="1391853"/>
              <a:ext cx="4041266" cy="0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9" name="Group 23">
              <a:extLst>
                <a:ext uri="{FF2B5EF4-FFF2-40B4-BE49-F238E27FC236}">
                  <a16:creationId xmlns:a16="http://schemas.microsoft.com/office/drawing/2014/main" id="{19274103-204C-4C72-BAF7-82633C2A198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83445" y="1020736"/>
              <a:ext cx="158916" cy="158916"/>
              <a:chOff x="0" y="0"/>
              <a:chExt cx="495300" cy="495300"/>
            </a:xfrm>
          </p:grpSpPr>
          <p:sp>
            <p:nvSpPr>
              <p:cNvPr id="50" name="Freeform 24">
                <a:extLst>
                  <a:ext uri="{FF2B5EF4-FFF2-40B4-BE49-F238E27FC236}">
                    <a16:creationId xmlns:a16="http://schemas.microsoft.com/office/drawing/2014/main" id="{31101EA6-D6DB-4A3B-B0C9-367746E4D3F3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51" name="Freeform 25">
                <a:extLst>
                  <a:ext uri="{FF2B5EF4-FFF2-40B4-BE49-F238E27FC236}">
                    <a16:creationId xmlns:a16="http://schemas.microsoft.com/office/drawing/2014/main" id="{60A9A61D-D64C-4214-8502-CB3428965C62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40" name="Group 29">
              <a:extLst>
                <a:ext uri="{FF2B5EF4-FFF2-40B4-BE49-F238E27FC236}">
                  <a16:creationId xmlns:a16="http://schemas.microsoft.com/office/drawing/2014/main" id="{37CAEF33-A84F-4B5B-B831-64EDEE1033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4189" y="1020736"/>
              <a:ext cx="158916" cy="158916"/>
              <a:chOff x="0" y="0"/>
              <a:chExt cx="495300" cy="495300"/>
            </a:xfrm>
          </p:grpSpPr>
          <p:sp>
            <p:nvSpPr>
              <p:cNvPr id="45" name="Freeform 30">
                <a:extLst>
                  <a:ext uri="{FF2B5EF4-FFF2-40B4-BE49-F238E27FC236}">
                    <a16:creationId xmlns:a16="http://schemas.microsoft.com/office/drawing/2014/main" id="{7AEB3017-39B1-49FC-A765-D4C289B3D920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EEDBB73D-6842-41DC-AAFD-81DF204B8201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42" name="Group 35">
              <a:extLst>
                <a:ext uri="{FF2B5EF4-FFF2-40B4-BE49-F238E27FC236}">
                  <a16:creationId xmlns:a16="http://schemas.microsoft.com/office/drawing/2014/main" id="{2188072F-E690-4716-8949-5935BDF8F91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64934" y="1020736"/>
              <a:ext cx="158916" cy="158916"/>
              <a:chOff x="0" y="0"/>
              <a:chExt cx="495300" cy="495300"/>
            </a:xfrm>
          </p:grpSpPr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id="{137CA83E-35E3-48B4-A82C-617BB6EAD9F2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id="{C76D5ECA-04A0-4689-AA7D-7C64DC5527A1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58" name="Folded Corner 39">
            <a:extLst>
              <a:ext uri="{FF2B5EF4-FFF2-40B4-BE49-F238E27FC236}">
                <a16:creationId xmlns:a16="http://schemas.microsoft.com/office/drawing/2014/main" id="{8C7BFC2A-FA88-41E0-97FC-89BA05A2482F}"/>
              </a:ext>
            </a:extLst>
          </p:cNvPr>
          <p:cNvSpPr/>
          <p:nvPr/>
        </p:nvSpPr>
        <p:spPr>
          <a:xfrm>
            <a:off x="4725436" y="1212398"/>
            <a:ext cx="758348" cy="64110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333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81D8203F-EA97-4FDA-9DD7-B335D21B7704}"/>
              </a:ext>
            </a:extLst>
          </p:cNvPr>
          <p:cNvSpPr txBox="1">
            <a:spLocks/>
          </p:cNvSpPr>
          <p:nvPr/>
        </p:nvSpPr>
        <p:spPr>
          <a:xfrm>
            <a:off x="4994618" y="1954067"/>
            <a:ext cx="6584544" cy="1309627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b="1" i="1" dirty="0" err="1">
                <a:solidFill>
                  <a:srgbClr val="FF0000"/>
                </a:solidFill>
              </a:rPr>
              <a:t>Bài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Tập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trong</a:t>
            </a:r>
            <a:r>
              <a:rPr lang="en-US" b="1" i="1" dirty="0">
                <a:solidFill>
                  <a:srgbClr val="FF0000"/>
                </a:solidFill>
              </a:rPr>
              <a:t> SGK</a:t>
            </a:r>
            <a:endParaRPr lang="en-US" sz="1800" i="1" dirty="0">
              <a:solidFill>
                <a:srgbClr val="FF0000"/>
              </a:solidFill>
            </a:endParaRP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8AA99643-F14E-4BF2-BF5C-6FD54ED32922}"/>
              </a:ext>
            </a:extLst>
          </p:cNvPr>
          <p:cNvSpPr txBox="1">
            <a:spLocks/>
          </p:cNvSpPr>
          <p:nvPr/>
        </p:nvSpPr>
        <p:spPr>
          <a:xfrm>
            <a:off x="5483747" y="1301453"/>
            <a:ext cx="6114156" cy="462994"/>
          </a:xfrm>
          <a:prstGeom prst="rect">
            <a:avLst/>
          </a:prstGeom>
          <a:solidFill>
            <a:srgbClr val="FFFFF7"/>
          </a:solidFill>
          <a:ln>
            <a:noFill/>
            <a:prstDash val="sysDot"/>
          </a:ln>
        </p:spPr>
        <p:txBody>
          <a:bodyPr vert="horz" lIns="132076" tIns="66038" rIns="132076" bIns="6603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7652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9087217" y="146694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933490" y="179196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2489973" y="2365863"/>
            <a:ext cx="7030757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0"/>
              </a:lnSpc>
              <a:spcBef>
                <a:spcPct val="0"/>
              </a:spcBef>
            </a:pPr>
            <a:r>
              <a:rPr lang="en-US" sz="10842">
                <a:solidFill>
                  <a:srgbClr val="402E27"/>
                </a:solidFill>
                <a:latin typeface="More Sugar"/>
              </a:rPr>
              <a:t>Thank You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2462313" y="2360423"/>
            <a:ext cx="7017129" cy="156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85"/>
              </a:lnSpc>
              <a:spcBef>
                <a:spcPct val="0"/>
              </a:spcBef>
            </a:pPr>
            <a:r>
              <a:rPr lang="en-US" sz="10821">
                <a:solidFill>
                  <a:srgbClr val="AD813E"/>
                </a:solidFill>
                <a:latin typeface="More Sugar"/>
              </a:rPr>
              <a:t>Thank You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6449122" y="1433323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9457855" y="171090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967555" y="417034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2447730" y="438102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1" name="Freeform 113">
            <a:extLst>
              <a:ext uri="{FF2B5EF4-FFF2-40B4-BE49-F238E27FC236}">
                <a16:creationId xmlns:a16="http://schemas.microsoft.com/office/drawing/2014/main" id="{EA6EE54D-A7B5-41E5-9ED6-8440312AC39F}"/>
              </a:ext>
            </a:extLst>
          </p:cNvPr>
          <p:cNvSpPr/>
          <p:nvPr/>
        </p:nvSpPr>
        <p:spPr>
          <a:xfrm rot="-1135901">
            <a:off x="4269619" y="1336901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F1DAC1FD-2762-40FC-8B6A-A530731433BA}"/>
              </a:ext>
            </a:extLst>
          </p:cNvPr>
          <p:cNvSpPr/>
          <p:nvPr/>
        </p:nvSpPr>
        <p:spPr>
          <a:xfrm rot="813216">
            <a:off x="4749794" y="1547579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6" name="Freeform 113">
            <a:extLst>
              <a:ext uri="{FF2B5EF4-FFF2-40B4-BE49-F238E27FC236}">
                <a16:creationId xmlns:a16="http://schemas.microsoft.com/office/drawing/2014/main" id="{3809E50B-CA7F-4977-8ECA-71BAA97DACDE}"/>
              </a:ext>
            </a:extLst>
          </p:cNvPr>
          <p:cNvSpPr/>
          <p:nvPr/>
        </p:nvSpPr>
        <p:spPr>
          <a:xfrm rot="-1135901">
            <a:off x="6773722" y="4732210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7" name="Freeform 114">
            <a:extLst>
              <a:ext uri="{FF2B5EF4-FFF2-40B4-BE49-F238E27FC236}">
                <a16:creationId xmlns:a16="http://schemas.microsoft.com/office/drawing/2014/main" id="{85159C1C-9DE8-43A2-AF08-657F0987A066}"/>
              </a:ext>
            </a:extLst>
          </p:cNvPr>
          <p:cNvSpPr/>
          <p:nvPr/>
        </p:nvSpPr>
        <p:spPr>
          <a:xfrm rot="813216">
            <a:off x="7253897" y="4942888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08" name="TextBox 108">
            <a:extLst>
              <a:ext uri="{FF2B5EF4-FFF2-40B4-BE49-F238E27FC236}">
                <a16:creationId xmlns:a16="http://schemas.microsoft.com/office/drawing/2014/main" id="{A5C3D900-E3D1-3CBB-F0B7-44F338E413DD}"/>
              </a:ext>
            </a:extLst>
          </p:cNvPr>
          <p:cNvSpPr txBox="1"/>
          <p:nvPr/>
        </p:nvSpPr>
        <p:spPr>
          <a:xfrm>
            <a:off x="2972088" y="3860264"/>
            <a:ext cx="61643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90694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21667"/>
            <a:ext cx="11785600" cy="600773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err="1"/>
              <a:t>Tại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máy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linh</a:t>
            </a:r>
            <a:r>
              <a:rPr lang="en-US" sz="2800" dirty="0"/>
              <a:t> </a:t>
            </a:r>
            <a:r>
              <a:rPr lang="en-US" sz="2800" dirty="0" err="1"/>
              <a:t>kiện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tử</a:t>
            </a:r>
            <a:r>
              <a:rPr lang="en-US" sz="2800" dirty="0"/>
              <a:t>,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linh</a:t>
            </a:r>
            <a:r>
              <a:rPr lang="en-US" sz="2800" dirty="0"/>
              <a:t> </a:t>
            </a:r>
            <a:r>
              <a:rPr lang="en-US" sz="2800" dirty="0" err="1"/>
              <a:t>kiện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từng</a:t>
            </a:r>
            <a:r>
              <a:rPr lang="en-US" sz="2800" dirty="0"/>
              <a:t> </a:t>
            </a:r>
            <a:r>
              <a:rPr lang="en-US" sz="2800" dirty="0" err="1"/>
              <a:t>hộp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độc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hộp</a:t>
            </a:r>
            <a:r>
              <a:rPr lang="en-US" sz="2800" dirty="0"/>
              <a:t> 10 </a:t>
            </a:r>
            <a:r>
              <a:rPr lang="en-US" sz="2800" dirty="0" err="1"/>
              <a:t>linh</a:t>
            </a:r>
            <a:r>
              <a:rPr lang="en-US" sz="2800" dirty="0"/>
              <a:t> </a:t>
            </a:r>
            <a:r>
              <a:rPr lang="en-US" sz="2800" dirty="0" err="1"/>
              <a:t>kiện</a:t>
            </a:r>
            <a:r>
              <a:rPr lang="en-US" sz="2800" dirty="0"/>
              <a:t>. </a:t>
            </a:r>
            <a:r>
              <a:rPr lang="en-US" sz="2800" dirty="0" err="1"/>
              <a:t>Hộp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I </a:t>
            </a: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hộp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linh</a:t>
            </a:r>
            <a:r>
              <a:rPr lang="en-US" sz="2800" dirty="0"/>
              <a:t> </a:t>
            </a:r>
            <a:r>
              <a:rPr lang="en-US" sz="2800" dirty="0" err="1"/>
              <a:t>kiện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đạt</a:t>
            </a:r>
            <a:r>
              <a:rPr lang="en-US" sz="2800" dirty="0"/>
              <a:t> </a:t>
            </a:r>
            <a:r>
              <a:rPr lang="en-US" sz="2800" dirty="0" err="1"/>
              <a:t>tiêu</a:t>
            </a:r>
            <a:r>
              <a:rPr lang="en-US" sz="2800" dirty="0"/>
              <a:t> </a:t>
            </a:r>
            <a:r>
              <a:rPr lang="en-US" sz="2800" dirty="0" err="1"/>
              <a:t>chuẩn</a:t>
            </a:r>
            <a:r>
              <a:rPr lang="en-US" sz="2800" dirty="0"/>
              <a:t>.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rằng</a:t>
            </a:r>
            <a:r>
              <a:rPr lang="en-US" sz="2800" dirty="0"/>
              <a:t> </a:t>
            </a: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suất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máy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ra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linh</a:t>
            </a:r>
            <a:r>
              <a:rPr lang="en-US" sz="2800" dirty="0"/>
              <a:t> </a:t>
            </a:r>
            <a:r>
              <a:rPr lang="en-US" sz="2800" dirty="0" err="1"/>
              <a:t>kiện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tử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đạt</a:t>
            </a:r>
            <a:r>
              <a:rPr lang="en-US" sz="2800" dirty="0"/>
              <a:t> </a:t>
            </a:r>
            <a:r>
              <a:rPr lang="en-US" sz="2800" dirty="0" err="1"/>
              <a:t>tiêu</a:t>
            </a:r>
            <a:r>
              <a:rPr lang="en-US" sz="2800" dirty="0"/>
              <a:t> </a:t>
            </a:r>
            <a:r>
              <a:rPr lang="en-US" sz="2800" dirty="0" err="1"/>
              <a:t>chuẩn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0,01.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tỉ</a:t>
            </a:r>
            <a:r>
              <a:rPr lang="en-US" sz="2800" dirty="0"/>
              <a:t> </a:t>
            </a:r>
            <a:r>
              <a:rPr lang="en-US" sz="2800" dirty="0" err="1"/>
              <a:t>lệ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hộp</a:t>
            </a:r>
            <a:r>
              <a:rPr lang="en-US" sz="2800" dirty="0"/>
              <a:t> </a:t>
            </a:r>
            <a:r>
              <a:rPr lang="en-US" sz="2800" dirty="0" err="1"/>
              <a:t>linh</a:t>
            </a:r>
            <a:r>
              <a:rPr lang="en-US" sz="2800" dirty="0"/>
              <a:t> </a:t>
            </a:r>
            <a:r>
              <a:rPr lang="en-US" sz="2800" dirty="0" err="1"/>
              <a:t>kiện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tử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I </a:t>
            </a:r>
            <a:r>
              <a:rPr lang="en-US" sz="2800" dirty="0" err="1"/>
              <a:t>là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?</a:t>
            </a:r>
          </a:p>
          <a:p>
            <a:pPr algn="ctr">
              <a:lnSpc>
                <a:spcPct val="150000"/>
              </a:lnSpc>
            </a:pPr>
            <a:r>
              <a:rPr lang="en-US" sz="2800" b="1" dirty="0"/>
              <a:t>Lời </a:t>
            </a:r>
            <a:r>
              <a:rPr lang="en-US" sz="2800" b="1" dirty="0" err="1"/>
              <a:t>giải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X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linh</a:t>
            </a:r>
            <a:r>
              <a:rPr lang="en-US" sz="2800" dirty="0"/>
              <a:t> </a:t>
            </a:r>
            <a:r>
              <a:rPr lang="en-US" sz="2800" dirty="0" err="1"/>
              <a:t>kiện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đạt</a:t>
            </a:r>
            <a:r>
              <a:rPr lang="en-US" sz="2800" dirty="0"/>
              <a:t> </a:t>
            </a:r>
            <a:r>
              <a:rPr lang="en-US" sz="2800" dirty="0" err="1"/>
              <a:t>tiêu</a:t>
            </a:r>
            <a:r>
              <a:rPr lang="en-US" sz="2800" dirty="0"/>
              <a:t> </a:t>
            </a:r>
            <a:r>
              <a:rPr lang="en-US" sz="2800" dirty="0" err="1"/>
              <a:t>chuẩn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X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biến</a:t>
            </a:r>
            <a:r>
              <a:rPr lang="en-US" sz="2800" dirty="0"/>
              <a:t> </a:t>
            </a:r>
            <a:r>
              <a:rPr lang="en-US" sz="2800" dirty="0" err="1"/>
              <a:t>ngẫu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bố</a:t>
            </a:r>
            <a:r>
              <a:rPr lang="en-US" sz="2800" dirty="0"/>
              <a:t> </a:t>
            </a:r>
            <a:r>
              <a:rPr lang="en-US" sz="2800" dirty="0" err="1"/>
              <a:t>nhị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n = 10; p = 0,01.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Hộp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I </a:t>
            </a: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hộp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linh</a:t>
            </a:r>
            <a:r>
              <a:rPr lang="en-US" sz="2800" dirty="0"/>
              <a:t> </a:t>
            </a:r>
            <a:r>
              <a:rPr lang="en-US" sz="2800" dirty="0" err="1"/>
              <a:t>kiện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đạt</a:t>
            </a:r>
            <a:r>
              <a:rPr lang="en-US" sz="2800" dirty="0"/>
              <a:t> </a:t>
            </a:r>
            <a:r>
              <a:rPr lang="en-US" sz="2800" dirty="0" err="1"/>
              <a:t>tiêu</a:t>
            </a:r>
            <a:r>
              <a:rPr lang="en-US" sz="2800" dirty="0"/>
              <a:t> </a:t>
            </a:r>
            <a:r>
              <a:rPr lang="en-US" sz="2800" dirty="0" err="1"/>
              <a:t>chuẩn</a:t>
            </a:r>
            <a:r>
              <a:rPr lang="en-US" sz="2800" dirty="0"/>
              <a:t> </a:t>
            </a:r>
            <a:r>
              <a:rPr lang="en-US" sz="2800" dirty="0" err="1"/>
              <a:t>tức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X ≤ 1.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3425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Theo </a:t>
                </a:r>
                <a:r>
                  <a:rPr lang="en-US" dirty="0" err="1"/>
                  <a:t>chú</a:t>
                </a:r>
                <a:r>
                  <a:rPr lang="en-US" dirty="0"/>
                  <a:t> ý </a:t>
                </a:r>
                <a:r>
                  <a:rPr lang="en-US" dirty="0" err="1"/>
                  <a:t>về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bố</a:t>
                </a:r>
                <a:r>
                  <a:rPr lang="en-US" dirty="0"/>
                  <a:t> </a:t>
                </a:r>
                <a:r>
                  <a:rPr lang="en-US" dirty="0" err="1"/>
                  <a:t>nhị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≤1)=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>
                          <a:latin typeface="Cambria Math" panose="02040503050406030204" pitchFamily="18" charset="0"/>
                        </a:rPr>
                        <m:t>⋅(0,01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⋅(0,99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>
                          <a:latin typeface="Cambria Math" panose="02040503050406030204" pitchFamily="18" charset="0"/>
                        </a:rPr>
                        <m:t>⋅(0,01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⋅(0,99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≈0,996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tỉ</a:t>
                </a:r>
                <a:r>
                  <a:rPr lang="en-US" dirty="0"/>
                  <a:t> </a:t>
                </a:r>
                <a:r>
                  <a:rPr lang="en-US" dirty="0" err="1"/>
                  <a:t>lệ</a:t>
                </a:r>
                <a:r>
                  <a:rPr lang="en-US" dirty="0"/>
                  <a:t> </a:t>
                </a:r>
                <a:r>
                  <a:rPr lang="en-US" dirty="0" err="1"/>
                  <a:t>những</a:t>
                </a:r>
                <a:r>
                  <a:rPr lang="en-US" dirty="0"/>
                  <a:t> </a:t>
                </a:r>
                <a:r>
                  <a:rPr lang="en-US" dirty="0" err="1"/>
                  <a:t>hộp</a:t>
                </a:r>
                <a:r>
                  <a:rPr lang="en-US" dirty="0"/>
                  <a:t> </a:t>
                </a:r>
                <a:r>
                  <a:rPr lang="en-US" dirty="0" err="1"/>
                  <a:t>linh</a:t>
                </a:r>
                <a:r>
                  <a:rPr lang="en-US" dirty="0"/>
                  <a:t> </a:t>
                </a:r>
                <a:r>
                  <a:rPr lang="en-US" dirty="0" err="1"/>
                  <a:t>kiện</a:t>
                </a:r>
                <a:r>
                  <a:rPr lang="en-US" dirty="0"/>
                  <a:t> </a:t>
                </a:r>
                <a:r>
                  <a:rPr lang="en-US" dirty="0" err="1"/>
                  <a:t>điện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I </a:t>
                </a:r>
                <a:r>
                  <a:rPr lang="en-US" dirty="0" err="1"/>
                  <a:t>là</a:t>
                </a:r>
                <a:r>
                  <a:rPr lang="en-US" dirty="0"/>
                  <a:t> 99,6%.</a:t>
                </a:r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87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6009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21667"/>
            <a:ext cx="11785600" cy="600773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thi</a:t>
            </a:r>
            <a:r>
              <a:rPr lang="en-US" sz="2800" dirty="0"/>
              <a:t> </a:t>
            </a:r>
            <a:r>
              <a:rPr lang="en-US" sz="2800" dirty="0" err="1"/>
              <a:t>trắc</a:t>
            </a:r>
            <a:r>
              <a:rPr lang="en-US" sz="2800" dirty="0"/>
              <a:t> nghiệm </a:t>
            </a:r>
            <a:r>
              <a:rPr lang="en-US" sz="2800" dirty="0" err="1"/>
              <a:t>gồm</a:t>
            </a:r>
            <a:r>
              <a:rPr lang="en-US" sz="2800" dirty="0"/>
              <a:t> 10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hỏi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4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án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,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án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.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4 </a:t>
            </a:r>
            <a:r>
              <a:rPr lang="en-US" sz="2800" dirty="0" err="1"/>
              <a:t>điểm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sai</a:t>
            </a:r>
            <a:r>
              <a:rPr lang="en-US" sz="2800" dirty="0"/>
              <a:t> </a:t>
            </a:r>
            <a:r>
              <a:rPr lang="en-US" sz="2800" dirty="0" err="1"/>
              <a:t>trừ</a:t>
            </a:r>
            <a:r>
              <a:rPr lang="en-US" sz="2800" dirty="0"/>
              <a:t> 1 </a:t>
            </a:r>
            <a:r>
              <a:rPr lang="en-US" sz="2800" dirty="0" err="1"/>
              <a:t>điểm</a:t>
            </a:r>
            <a:r>
              <a:rPr lang="en-US" sz="2800" dirty="0"/>
              <a:t>.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thí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ở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ngẫu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án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.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suất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thí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hết</a:t>
            </a:r>
            <a:r>
              <a:rPr lang="en-US" sz="2800" dirty="0"/>
              <a:t> 10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thi</a:t>
            </a:r>
            <a:r>
              <a:rPr lang="en-US" sz="2800" dirty="0"/>
              <a:t>,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a) 15 </a:t>
            </a:r>
            <a:r>
              <a:rPr lang="en-US" sz="2800" dirty="0" err="1"/>
              <a:t>điểm</a:t>
            </a:r>
            <a:r>
              <a:rPr lang="en-US" sz="2800" dirty="0"/>
              <a:t>;			b)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âm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7323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sz="2900" b="1" dirty="0"/>
                  <a:t>Lời </a:t>
                </a:r>
                <a:r>
                  <a:rPr lang="en-US" sz="2900" b="1" dirty="0" err="1"/>
                  <a:t>giải</a:t>
                </a:r>
                <a:endParaRPr lang="en-US" sz="2900" dirty="0"/>
              </a:p>
              <a:p>
                <a:pPr>
                  <a:lnSpc>
                    <a:spcPct val="160000"/>
                  </a:lnSpc>
                </a:pPr>
                <a:r>
                  <a:rPr lang="en-US" sz="2900" dirty="0" err="1"/>
                  <a:t>Gọi</a:t>
                </a:r>
                <a:r>
                  <a:rPr lang="en-US" sz="2900" dirty="0"/>
                  <a:t> X </a:t>
                </a:r>
                <a:r>
                  <a:rPr lang="en-US" sz="2900" dirty="0" err="1"/>
                  <a:t>là</a:t>
                </a:r>
                <a:r>
                  <a:rPr lang="en-US" sz="2900" dirty="0"/>
                  <a:t> </a:t>
                </a:r>
                <a:r>
                  <a:rPr lang="en-US" sz="2900" dirty="0" err="1"/>
                  <a:t>số</a:t>
                </a:r>
                <a:r>
                  <a:rPr lang="en-US" sz="2900" dirty="0"/>
                  <a:t> </a:t>
                </a:r>
                <a:r>
                  <a:rPr lang="en-US" sz="2900" dirty="0" err="1"/>
                  <a:t>câu</a:t>
                </a:r>
                <a:r>
                  <a:rPr lang="en-US" sz="2900" dirty="0"/>
                  <a:t> </a:t>
                </a:r>
                <a:r>
                  <a:rPr lang="en-US" sz="2900" dirty="0" err="1"/>
                  <a:t>trả</a:t>
                </a:r>
                <a:r>
                  <a:rPr lang="en-US" sz="2900" dirty="0"/>
                  <a:t> </a:t>
                </a:r>
                <a:r>
                  <a:rPr lang="en-US" sz="2900" dirty="0" err="1"/>
                  <a:t>lời</a:t>
                </a:r>
                <a:r>
                  <a:rPr lang="en-US" sz="2900" dirty="0"/>
                  <a:t> </a:t>
                </a:r>
                <a:r>
                  <a:rPr lang="en-US" sz="2900" dirty="0" err="1"/>
                  <a:t>đúng</a:t>
                </a:r>
                <a:r>
                  <a:rPr lang="en-US" sz="2900" dirty="0"/>
                  <a:t> </a:t>
                </a:r>
                <a:r>
                  <a:rPr lang="en-US" sz="2900" dirty="0" err="1"/>
                  <a:t>của</a:t>
                </a:r>
                <a:r>
                  <a:rPr lang="en-US" sz="2900" dirty="0"/>
                  <a:t> </a:t>
                </a:r>
                <a:r>
                  <a:rPr lang="en-US" sz="2900" dirty="0" err="1"/>
                  <a:t>thí</a:t>
                </a:r>
                <a:r>
                  <a:rPr lang="en-US" sz="2900" dirty="0"/>
                  <a:t> </a:t>
                </a:r>
                <a:r>
                  <a:rPr lang="en-US" sz="2900" dirty="0" err="1"/>
                  <a:t>sinh</a:t>
                </a:r>
                <a:r>
                  <a:rPr lang="en-US" sz="29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14:m>
                  <m:oMath xmlns:m="http://schemas.openxmlformats.org/officeDocument/2006/math">
                    <m:r>
                      <a:rPr lang="en-US" sz="29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900" dirty="0"/>
                  <a:t> </a:t>
                </a:r>
                <a:r>
                  <a:rPr lang="en-US" sz="2900" dirty="0" err="1"/>
                  <a:t>là</a:t>
                </a:r>
                <a:r>
                  <a:rPr lang="en-US" sz="2900" dirty="0"/>
                  <a:t> </a:t>
                </a:r>
                <a:r>
                  <a:rPr lang="en-US" sz="2900" dirty="0" err="1"/>
                  <a:t>một</a:t>
                </a:r>
                <a:r>
                  <a:rPr lang="en-US" sz="2900" dirty="0"/>
                  <a:t> </a:t>
                </a:r>
                <a:r>
                  <a:rPr lang="en-US" sz="2900" dirty="0" err="1"/>
                  <a:t>biến</a:t>
                </a:r>
                <a:r>
                  <a:rPr lang="en-US" sz="2900" dirty="0"/>
                  <a:t> </a:t>
                </a:r>
                <a:r>
                  <a:rPr lang="en-US" sz="2900" dirty="0" err="1"/>
                  <a:t>ngẫu</a:t>
                </a:r>
                <a:r>
                  <a:rPr lang="en-US" sz="2900" dirty="0"/>
                  <a:t> </a:t>
                </a:r>
                <a:r>
                  <a:rPr lang="en-US" sz="2900" dirty="0" err="1"/>
                  <a:t>nhiên</a:t>
                </a:r>
                <a:r>
                  <a:rPr lang="en-US" sz="2900" dirty="0"/>
                  <a:t> </a:t>
                </a:r>
                <a:r>
                  <a:rPr lang="en-US" sz="2900" dirty="0" err="1"/>
                  <a:t>có</a:t>
                </a:r>
                <a:r>
                  <a:rPr lang="en-US" sz="2900" dirty="0"/>
                  <a:t> </a:t>
                </a:r>
                <a:r>
                  <a:rPr lang="en-US" sz="2900" dirty="0" err="1"/>
                  <a:t>phân</a:t>
                </a:r>
                <a:r>
                  <a:rPr lang="en-US" sz="2900" dirty="0"/>
                  <a:t> </a:t>
                </a:r>
                <a:r>
                  <a:rPr lang="en-US" sz="2900" dirty="0" err="1"/>
                  <a:t>bố</a:t>
                </a:r>
                <a:r>
                  <a:rPr lang="en-US" sz="2900" dirty="0"/>
                  <a:t> </a:t>
                </a:r>
                <a:r>
                  <a:rPr lang="en-US" sz="2900" dirty="0" err="1"/>
                  <a:t>nhị</a:t>
                </a:r>
                <a:r>
                  <a:rPr lang="en-US" sz="2900" dirty="0"/>
                  <a:t> </a:t>
                </a:r>
                <a:r>
                  <a:rPr lang="en-US" sz="2900" dirty="0" err="1"/>
                  <a:t>thức</a:t>
                </a:r>
                <a:r>
                  <a:rPr lang="en-US" sz="2900" dirty="0"/>
                  <a:t> </a:t>
                </a:r>
                <a:r>
                  <a:rPr lang="en-US" sz="2900" dirty="0" err="1"/>
                  <a:t>với</a:t>
                </a:r>
                <a:r>
                  <a:rPr lang="en-US" sz="2900" dirty="0"/>
                  <a:t> </a:t>
                </a:r>
                <a:r>
                  <a:rPr lang="en-US" sz="2900" dirty="0" err="1"/>
                  <a:t>tham</a:t>
                </a:r>
                <a:r>
                  <a:rPr lang="en-US" sz="2900" dirty="0"/>
                  <a:t> </a:t>
                </a:r>
                <a:r>
                  <a:rPr lang="en-US" sz="2900" dirty="0" err="1"/>
                  <a:t>số</a:t>
                </a:r>
                <a:r>
                  <a:rPr lang="en-US" sz="29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90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900">
                        <a:latin typeface="Cambria Math" panose="02040503050406030204" pitchFamily="18" charset="0"/>
                      </a:rPr>
                      <m:t>=10;</m:t>
                    </m:r>
                    <m:r>
                      <a:rPr lang="en-US" sz="29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9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9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90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900" dirty="0"/>
              </a:p>
              <a:p>
                <a:pPr>
                  <a:lnSpc>
                    <a:spcPct val="160000"/>
                  </a:lnSpc>
                </a:pPr>
                <a:r>
                  <a:rPr lang="en-US" sz="2900" dirty="0"/>
                  <a:t>a) </a:t>
                </a:r>
                <a:r>
                  <a:rPr lang="en-US" sz="2900" dirty="0" err="1"/>
                  <a:t>Thí</a:t>
                </a:r>
                <a:r>
                  <a:rPr lang="en-US" sz="2900" dirty="0"/>
                  <a:t> </a:t>
                </a:r>
                <a:r>
                  <a:rPr lang="en-US" sz="2900" dirty="0" err="1"/>
                  <a:t>sinh</a:t>
                </a:r>
                <a:r>
                  <a:rPr lang="en-US" sz="2900" dirty="0"/>
                  <a:t> </a:t>
                </a:r>
                <a:r>
                  <a:rPr lang="en-US" sz="2900" dirty="0" err="1"/>
                  <a:t>đạt</a:t>
                </a:r>
                <a:r>
                  <a:rPr lang="en-US" sz="2900" dirty="0"/>
                  <a:t> 15 </a:t>
                </a:r>
                <a:r>
                  <a:rPr lang="en-US" sz="2900" dirty="0" err="1"/>
                  <a:t>điểm</a:t>
                </a:r>
                <a:r>
                  <a:rPr lang="en-US" sz="2900" dirty="0"/>
                  <a:t> </a:t>
                </a:r>
                <a:r>
                  <a:rPr lang="en-US" sz="2900" dirty="0" err="1"/>
                  <a:t>thì</a:t>
                </a:r>
                <a:r>
                  <a:rPr lang="en-US" sz="2900" dirty="0"/>
                  <a:t> </a:t>
                </a:r>
                <a:r>
                  <a:rPr lang="en-US" sz="2900" dirty="0" err="1"/>
                  <a:t>có</a:t>
                </a:r>
                <a:r>
                  <a:rPr lang="en-US" sz="2900" dirty="0"/>
                  <a:t> 5 </a:t>
                </a:r>
                <a:r>
                  <a:rPr lang="en-US" sz="2900" dirty="0" err="1"/>
                  <a:t>câu</a:t>
                </a:r>
                <a:r>
                  <a:rPr lang="en-US" sz="2900" dirty="0"/>
                  <a:t> </a:t>
                </a:r>
                <a:r>
                  <a:rPr lang="en-US" sz="2900" dirty="0" err="1"/>
                  <a:t>trả</a:t>
                </a:r>
                <a:r>
                  <a:rPr lang="en-US" sz="2900" dirty="0"/>
                  <a:t> </a:t>
                </a:r>
                <a:r>
                  <a:rPr lang="en-US" sz="2900" dirty="0" err="1"/>
                  <a:t>lời</a:t>
                </a:r>
                <a:r>
                  <a:rPr lang="en-US" sz="2900" dirty="0"/>
                  <a:t> </a:t>
                </a:r>
                <a:r>
                  <a:rPr lang="en-US" sz="2900" dirty="0" err="1"/>
                  <a:t>đúng</a:t>
                </a:r>
                <a:r>
                  <a:rPr lang="en-US" sz="2900" dirty="0"/>
                  <a:t> </a:t>
                </a:r>
                <a:r>
                  <a:rPr lang="en-US" sz="2900" dirty="0" err="1"/>
                  <a:t>và</a:t>
                </a:r>
                <a:r>
                  <a:rPr lang="en-US" sz="2900" dirty="0"/>
                  <a:t> 5 </a:t>
                </a:r>
                <a:r>
                  <a:rPr lang="en-US" sz="2900" dirty="0" err="1"/>
                  <a:t>câu</a:t>
                </a:r>
                <a:r>
                  <a:rPr lang="en-US" sz="2900" dirty="0"/>
                  <a:t> </a:t>
                </a:r>
                <a:r>
                  <a:rPr lang="en-US" sz="2900" dirty="0" err="1"/>
                  <a:t>trả</a:t>
                </a:r>
                <a:r>
                  <a:rPr lang="en-US" sz="2900" dirty="0"/>
                  <a:t> </a:t>
                </a:r>
                <a:r>
                  <a:rPr lang="en-US" sz="2900" dirty="0" err="1"/>
                  <a:t>lời</a:t>
                </a:r>
                <a:r>
                  <a:rPr lang="en-US" sz="2900" dirty="0"/>
                  <a:t> </a:t>
                </a:r>
                <a:r>
                  <a:rPr lang="en-US" sz="2900" dirty="0" err="1"/>
                  <a:t>sai</a:t>
                </a:r>
                <a:r>
                  <a:rPr lang="en-US" sz="2900" dirty="0"/>
                  <a:t> </a:t>
                </a:r>
                <a:r>
                  <a:rPr lang="en-US" sz="2900" dirty="0" err="1"/>
                  <a:t>tức</a:t>
                </a:r>
                <a:r>
                  <a:rPr lang="en-US" sz="2900" dirty="0"/>
                  <a:t> </a:t>
                </a:r>
                <a:r>
                  <a:rPr lang="en-US" sz="2900" dirty="0" err="1"/>
                  <a:t>là</a:t>
                </a:r>
                <a:r>
                  <a:rPr lang="en-US" sz="2900" dirty="0"/>
                  <a:t>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90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29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2900" dirty="0" err="1"/>
                  <a:t>Khi</a:t>
                </a:r>
                <a:r>
                  <a:rPr lang="en-US" sz="2900" dirty="0"/>
                  <a:t> </a:t>
                </a:r>
                <a:r>
                  <a:rPr lang="en-US" sz="2900" dirty="0" err="1"/>
                  <a:t>đó</a:t>
                </a:r>
                <a:r>
                  <a:rPr lang="en-US" sz="2900" dirty="0"/>
                  <a:t> </a:t>
                </a:r>
                <a:r>
                  <a:rPr lang="en-US" sz="2900" dirty="0" err="1"/>
                  <a:t>xác</a:t>
                </a:r>
                <a:r>
                  <a:rPr lang="en-US" sz="2900" dirty="0"/>
                  <a:t> </a:t>
                </a:r>
                <a:r>
                  <a:rPr lang="en-US" sz="2900" dirty="0" err="1"/>
                  <a:t>suất</a:t>
                </a:r>
                <a:r>
                  <a:rPr lang="en-US" sz="2900" dirty="0"/>
                  <a:t> </a:t>
                </a:r>
                <a:r>
                  <a:rPr lang="en-US" sz="2900" dirty="0" err="1"/>
                  <a:t>là</a:t>
                </a:r>
                <a:r>
                  <a:rPr lang="en-US" sz="2900" dirty="0"/>
                  <a:t>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9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90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sz="290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bSup>
                    <m:r>
                      <a:rPr lang="en-US" sz="290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9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9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90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90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90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9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90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90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90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900">
                        <a:latin typeface="Cambria Math" panose="02040503050406030204" pitchFamily="18" charset="0"/>
                      </a:rPr>
                      <m:t>≈0,058</m:t>
                    </m:r>
                  </m:oMath>
                </a14:m>
                <a:r>
                  <a:rPr lang="en-US" sz="29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2900" dirty="0"/>
                  <a:t>b) </a:t>
                </a:r>
                <a:r>
                  <a:rPr lang="en-US" sz="2900" dirty="0" err="1"/>
                  <a:t>Thí</a:t>
                </a:r>
                <a:r>
                  <a:rPr lang="en-US" sz="2900" dirty="0"/>
                  <a:t> </a:t>
                </a:r>
                <a:r>
                  <a:rPr lang="en-US" sz="2900" dirty="0" err="1"/>
                  <a:t>sinh</a:t>
                </a:r>
                <a:r>
                  <a:rPr lang="en-US" sz="2900" dirty="0"/>
                  <a:t> </a:t>
                </a:r>
                <a:r>
                  <a:rPr lang="en-US" sz="2900" dirty="0" err="1"/>
                  <a:t>bị</a:t>
                </a:r>
                <a:r>
                  <a:rPr lang="en-US" sz="2900" dirty="0"/>
                  <a:t> </a:t>
                </a:r>
                <a:r>
                  <a:rPr lang="en-US" sz="2900" dirty="0" err="1"/>
                  <a:t>điểm</a:t>
                </a:r>
                <a:r>
                  <a:rPr lang="en-US" sz="2900" dirty="0"/>
                  <a:t> </a:t>
                </a:r>
                <a:r>
                  <a:rPr lang="en-US" sz="2900" dirty="0" err="1"/>
                  <a:t>âm</a:t>
                </a:r>
                <a:r>
                  <a:rPr lang="en-US" sz="2900" dirty="0"/>
                  <a:t> </a:t>
                </a:r>
                <a:r>
                  <a:rPr lang="en-US" sz="2900" dirty="0" err="1"/>
                  <a:t>tức</a:t>
                </a:r>
                <a:r>
                  <a:rPr lang="en-US" sz="2900" dirty="0"/>
                  <a:t> </a:t>
                </a:r>
                <a:r>
                  <a:rPr lang="en-US" sz="2900" dirty="0" err="1"/>
                  <a:t>là</a:t>
                </a:r>
                <a:r>
                  <a:rPr lang="en-US" sz="2900" dirty="0"/>
                  <a:t> </a:t>
                </a:r>
                <a:r>
                  <a:rPr lang="en-US" sz="2900" dirty="0" err="1"/>
                  <a:t>thí</a:t>
                </a:r>
                <a:r>
                  <a:rPr lang="en-US" sz="2900" dirty="0"/>
                  <a:t> </a:t>
                </a:r>
                <a:r>
                  <a:rPr lang="en-US" sz="2900" dirty="0" err="1"/>
                  <a:t>sinh</a:t>
                </a:r>
                <a:r>
                  <a:rPr lang="en-US" sz="2900" dirty="0"/>
                  <a:t> </a:t>
                </a:r>
                <a:r>
                  <a:rPr lang="en-US" sz="2900" dirty="0" err="1"/>
                  <a:t>trả</a:t>
                </a:r>
                <a:r>
                  <a:rPr lang="en-US" sz="2900" dirty="0"/>
                  <a:t> </a:t>
                </a:r>
                <a:r>
                  <a:rPr lang="en-US" sz="2900" dirty="0" err="1"/>
                  <a:t>lời</a:t>
                </a:r>
                <a:r>
                  <a:rPr lang="en-US" sz="2900" dirty="0"/>
                  <a:t> </a:t>
                </a:r>
                <a:r>
                  <a:rPr lang="en-US" sz="2900" dirty="0" err="1"/>
                  <a:t>đúng</a:t>
                </a:r>
                <a:r>
                  <a:rPr lang="en-US" sz="2900" dirty="0"/>
                  <a:t> </a:t>
                </a:r>
                <a:r>
                  <a:rPr lang="en-US" sz="2900" dirty="0" err="1"/>
                  <a:t>nhiều</a:t>
                </a:r>
                <a:r>
                  <a:rPr lang="en-US" sz="2900" dirty="0"/>
                  <a:t> </a:t>
                </a:r>
                <a:r>
                  <a:rPr lang="en-US" sz="2900" dirty="0" err="1"/>
                  <a:t>nhất</a:t>
                </a:r>
                <a:r>
                  <a:rPr lang="en-US" sz="2900" dirty="0"/>
                  <a:t> 1 </a:t>
                </a:r>
                <a:r>
                  <a:rPr lang="en-US" sz="2900" dirty="0" err="1"/>
                  <a:t>câu</a:t>
                </a:r>
                <a:r>
                  <a:rPr lang="en-US" sz="2900" dirty="0"/>
                  <a:t> </a:t>
                </a:r>
                <a:r>
                  <a:rPr lang="en-US" sz="2900" dirty="0" err="1"/>
                  <a:t>tức</a:t>
                </a:r>
                <a:r>
                  <a:rPr lang="en-US" sz="2900" dirty="0"/>
                  <a:t> </a:t>
                </a:r>
                <a:r>
                  <a:rPr lang="en-US" sz="2900" dirty="0" err="1"/>
                  <a:t>là</a:t>
                </a:r>
                <a:r>
                  <a:rPr lang="en-US" sz="2900" dirty="0"/>
                  <a:t>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90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29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2900" dirty="0"/>
                  <a:t>Theo </a:t>
                </a:r>
                <a:r>
                  <a:rPr lang="en-US" sz="2900" dirty="0" err="1"/>
                  <a:t>chú</a:t>
                </a:r>
                <a:r>
                  <a:rPr lang="en-US" sz="2900" dirty="0"/>
                  <a:t> ý </a:t>
                </a:r>
                <a:r>
                  <a:rPr lang="en-US" sz="2900" dirty="0" err="1"/>
                  <a:t>về</a:t>
                </a:r>
                <a:r>
                  <a:rPr lang="en-US" sz="2900" dirty="0"/>
                  <a:t> </a:t>
                </a:r>
                <a:r>
                  <a:rPr lang="en-US" sz="2900" dirty="0" err="1"/>
                  <a:t>phân</a:t>
                </a:r>
                <a:r>
                  <a:rPr lang="en-US" sz="2900" dirty="0"/>
                  <a:t> </a:t>
                </a:r>
                <a:r>
                  <a:rPr lang="en-US" sz="2900" dirty="0" err="1"/>
                  <a:t>bố</a:t>
                </a:r>
                <a:r>
                  <a:rPr lang="en-US" sz="2900" dirty="0"/>
                  <a:t> </a:t>
                </a:r>
                <a:r>
                  <a:rPr lang="en-US" sz="2900" dirty="0" err="1"/>
                  <a:t>nhị</a:t>
                </a:r>
                <a:r>
                  <a:rPr lang="en-US" sz="2900" dirty="0"/>
                  <a:t> </a:t>
                </a:r>
                <a:r>
                  <a:rPr lang="en-US" sz="2900" dirty="0" err="1"/>
                  <a:t>thức</a:t>
                </a:r>
                <a:r>
                  <a:rPr lang="en-US" sz="2900" dirty="0"/>
                  <a:t> ta </a:t>
                </a:r>
                <a:r>
                  <a:rPr lang="en-US" sz="2900" dirty="0" err="1"/>
                  <a:t>có</a:t>
                </a:r>
                <a:r>
                  <a:rPr lang="en-US" sz="2900" dirty="0"/>
                  <a:t>:</a:t>
                </a:r>
              </a:p>
              <a:p>
                <a:pPr>
                  <a:lnSpc>
                    <a:spcPct val="16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9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9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9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900">
                          <a:latin typeface="Cambria Math" panose="02040503050406030204" pitchFamily="18" charset="0"/>
                        </a:rPr>
                        <m:t>≤1)=</m:t>
                      </m:r>
                      <m:sSubSup>
                        <m:sSubSupPr>
                          <m:ctrlPr>
                            <a:rPr lang="en-US" sz="29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  <m:sup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sSup>
                        <m:sSupPr>
                          <m:ctrlPr>
                            <a:rPr lang="en-US" sz="29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9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9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90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90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9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9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9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90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en-US" sz="290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9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  <m:sup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90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9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9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9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90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90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9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9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9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90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US" sz="2900">
                          <a:latin typeface="Cambria Math" panose="02040503050406030204" pitchFamily="18" charset="0"/>
                        </a:rPr>
                        <m:t>≈0,244</m:t>
                      </m:r>
                    </m:oMath>
                  </m:oMathPara>
                </a14:m>
                <a:endParaRPr lang="en-US" sz="2900" dirty="0"/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10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1966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850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trò</a:t>
                </a:r>
                <a:r>
                  <a:rPr lang="en-US" dirty="0"/>
                  <a:t> </a:t>
                </a:r>
                <a:r>
                  <a:rPr lang="en-US" dirty="0" err="1"/>
                  <a:t>chơi</a:t>
                </a:r>
                <a:r>
                  <a:rPr lang="en-US" dirty="0"/>
                  <a:t>,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ván</a:t>
                </a:r>
                <a:r>
                  <a:rPr lang="en-US" dirty="0"/>
                  <a:t> </a:t>
                </a:r>
                <a:r>
                  <a:rPr lang="en-US" dirty="0" err="1"/>
                  <a:t>người</a:t>
                </a:r>
                <a:r>
                  <a:rPr lang="en-US" dirty="0"/>
                  <a:t> </a:t>
                </a:r>
                <a:r>
                  <a:rPr lang="en-US" dirty="0" err="1"/>
                  <a:t>chơi</a:t>
                </a:r>
                <a:r>
                  <a:rPr lang="en-US" dirty="0"/>
                  <a:t> </a:t>
                </a:r>
                <a:r>
                  <a:rPr lang="en-US" dirty="0" err="1"/>
                  <a:t>gieo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thời</a:t>
                </a:r>
                <a:r>
                  <a:rPr lang="en-US" dirty="0"/>
                  <a:t> 3 </a:t>
                </a:r>
                <a:r>
                  <a:rPr lang="en-US" dirty="0" err="1"/>
                  <a:t>xúc</a:t>
                </a:r>
                <a:r>
                  <a:rPr lang="en-US" dirty="0"/>
                  <a:t> </a:t>
                </a:r>
                <a:r>
                  <a:rPr lang="en-US" dirty="0" err="1"/>
                  <a:t>xắc</a:t>
                </a:r>
                <a:r>
                  <a:rPr lang="en-US" dirty="0"/>
                  <a:t> </a:t>
                </a:r>
                <a:r>
                  <a:rPr lang="en-US" dirty="0" err="1"/>
                  <a:t>cân</a:t>
                </a:r>
                <a:r>
                  <a:rPr lang="en-US" dirty="0"/>
                  <a:t> </a:t>
                </a:r>
                <a:r>
                  <a:rPr lang="en-US" dirty="0" err="1"/>
                  <a:t>đối</a:t>
                </a:r>
                <a:r>
                  <a:rPr lang="en-US" dirty="0"/>
                  <a:t>,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chất</a:t>
                </a:r>
                <a:r>
                  <a:rPr lang="en-US" dirty="0"/>
                  <a:t>. </a:t>
                </a:r>
                <a:r>
                  <a:rPr lang="en-US" dirty="0" err="1"/>
                  <a:t>Nếu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ít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2 </a:t>
                </a:r>
                <a:r>
                  <a:rPr lang="en-US" dirty="0" err="1"/>
                  <a:t>xúc</a:t>
                </a:r>
                <a:r>
                  <a:rPr lang="en-US" dirty="0"/>
                  <a:t> </a:t>
                </a:r>
                <a:r>
                  <a:rPr lang="en-US" dirty="0" err="1"/>
                  <a:t>xắc</a:t>
                </a:r>
                <a:r>
                  <a:rPr lang="en-US" dirty="0"/>
                  <a:t> </a:t>
                </a:r>
                <a:r>
                  <a:rPr lang="en-US" dirty="0" err="1"/>
                  <a:t>xuất</a:t>
                </a:r>
                <a:r>
                  <a:rPr lang="en-US" dirty="0"/>
                  <a:t> </a:t>
                </a:r>
                <a:r>
                  <a:rPr lang="en-US" dirty="0" err="1"/>
                  <a:t>hiện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6 </a:t>
                </a:r>
                <a:r>
                  <a:rPr lang="en-US" dirty="0" err="1"/>
                  <a:t>chấm</a:t>
                </a:r>
                <a:r>
                  <a:rPr lang="en-US" dirty="0"/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:r>
                  <a:rPr lang="en-US" dirty="0" err="1"/>
                  <a:t>người</a:t>
                </a:r>
                <a:r>
                  <a:rPr lang="en-US" dirty="0"/>
                  <a:t> </a:t>
                </a:r>
                <a:r>
                  <a:rPr lang="en-US" dirty="0" err="1"/>
                  <a:t>chơi</a:t>
                </a:r>
                <a:r>
                  <a:rPr lang="en-US" dirty="0"/>
                  <a:t> </a:t>
                </a:r>
                <a:r>
                  <a:rPr lang="en-US" dirty="0" err="1"/>
                  <a:t>giành</a:t>
                </a:r>
                <a:r>
                  <a:rPr lang="en-US" dirty="0"/>
                  <a:t> </a:t>
                </a:r>
                <a:r>
                  <a:rPr lang="en-US" dirty="0" err="1"/>
                  <a:t>chiến</a:t>
                </a:r>
                <a:r>
                  <a:rPr lang="en-US" dirty="0"/>
                  <a:t> </a:t>
                </a:r>
                <a:r>
                  <a:rPr lang="en-US" dirty="0" err="1"/>
                  <a:t>thắng</a:t>
                </a:r>
                <a:r>
                  <a:rPr lang="en-US" dirty="0"/>
                  <a:t> </a:t>
                </a:r>
                <a:r>
                  <a:rPr lang="en-US" dirty="0" err="1"/>
                  <a:t>ván</a:t>
                </a:r>
                <a:r>
                  <a:rPr lang="en-US" dirty="0"/>
                  <a:t> </a:t>
                </a:r>
                <a:r>
                  <a:rPr lang="en-US" dirty="0" err="1"/>
                  <a:t>chơi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. </a:t>
                </a:r>
                <a:r>
                  <a:rPr lang="en-US" dirty="0" err="1"/>
                  <a:t>Bác</a:t>
                </a:r>
                <a:r>
                  <a:rPr lang="en-US" dirty="0"/>
                  <a:t> </a:t>
                </a:r>
                <a:r>
                  <a:rPr lang="en-US" dirty="0" err="1"/>
                  <a:t>Hưng</a:t>
                </a:r>
                <a:r>
                  <a:rPr lang="en-US" dirty="0"/>
                  <a:t> </a:t>
                </a:r>
                <a:r>
                  <a:rPr lang="en-US" dirty="0" err="1"/>
                  <a:t>tham</a:t>
                </a:r>
                <a:r>
                  <a:rPr lang="en-US" dirty="0"/>
                  <a:t> </a:t>
                </a:r>
                <a:r>
                  <a:rPr lang="en-US" dirty="0" err="1"/>
                  <a:t>gia</a:t>
                </a:r>
                <a:r>
                  <a:rPr lang="en-US" dirty="0"/>
                  <a:t> </a:t>
                </a:r>
                <a:r>
                  <a:rPr lang="en-US" dirty="0" err="1"/>
                  <a:t>chơi</a:t>
                </a:r>
                <a:r>
                  <a:rPr lang="en-US" dirty="0"/>
                  <a:t> 3 </a:t>
                </a:r>
                <a:r>
                  <a:rPr lang="en-US" dirty="0" err="1"/>
                  <a:t>ván</a:t>
                </a:r>
                <a:r>
                  <a:rPr lang="en-US" dirty="0"/>
                  <a:t>.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suất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bác</a:t>
                </a:r>
                <a:r>
                  <a:rPr lang="en-US" dirty="0"/>
                  <a:t> </a:t>
                </a:r>
                <a:r>
                  <a:rPr lang="en-US" dirty="0" err="1"/>
                  <a:t>Hưng</a:t>
                </a:r>
                <a:r>
                  <a:rPr lang="en-US" dirty="0"/>
                  <a:t> </a:t>
                </a:r>
                <a:r>
                  <a:rPr lang="en-US" dirty="0" err="1"/>
                  <a:t>thắng</a:t>
                </a:r>
                <a:r>
                  <a:rPr lang="en-US" dirty="0"/>
                  <a:t> </a:t>
                </a:r>
                <a:r>
                  <a:rPr lang="en-US" dirty="0" err="1"/>
                  <a:t>ít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2 </a:t>
                </a:r>
                <a:r>
                  <a:rPr lang="en-US" dirty="0" err="1"/>
                  <a:t>ván</a:t>
                </a:r>
                <a:r>
                  <a:rPr lang="en-US" dirty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suất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con </a:t>
                </a:r>
                <a:r>
                  <a:rPr lang="en-US" dirty="0" err="1"/>
                  <a:t>xúc</a:t>
                </a:r>
                <a:r>
                  <a:rPr lang="en-US" dirty="0"/>
                  <a:t> </a:t>
                </a:r>
                <a:r>
                  <a:rPr lang="en-US" dirty="0" err="1"/>
                  <a:t>xắc</a:t>
                </a:r>
                <a:r>
                  <a:rPr lang="en-US" dirty="0"/>
                  <a:t> </a:t>
                </a:r>
                <a:r>
                  <a:rPr lang="en-US" dirty="0" err="1"/>
                  <a:t>xuất</a:t>
                </a:r>
                <a:r>
                  <a:rPr lang="en-US" dirty="0"/>
                  <a:t> </a:t>
                </a:r>
                <a:r>
                  <a:rPr lang="en-US" dirty="0" err="1"/>
                  <a:t>hiện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6 </a:t>
                </a:r>
                <a:r>
                  <a:rPr lang="en-US" dirty="0" err="1"/>
                  <a:t>chấm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Gọi</a:t>
                </a:r>
                <a:r>
                  <a:rPr lang="en-US" dirty="0"/>
                  <a:t> X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con </a:t>
                </a:r>
                <a:r>
                  <a:rPr lang="en-US" dirty="0" err="1"/>
                  <a:t>xúc</a:t>
                </a:r>
                <a:r>
                  <a:rPr lang="en-US" dirty="0"/>
                  <a:t> </a:t>
                </a:r>
                <a:r>
                  <a:rPr lang="en-US" dirty="0" err="1"/>
                  <a:t>xắc</a:t>
                </a:r>
                <a:r>
                  <a:rPr lang="en-US" dirty="0"/>
                  <a:t> </a:t>
                </a:r>
                <a:r>
                  <a:rPr lang="en-US" dirty="0" err="1"/>
                  <a:t>xuất</a:t>
                </a:r>
                <a:r>
                  <a:rPr lang="en-US" dirty="0"/>
                  <a:t> </a:t>
                </a:r>
                <a:r>
                  <a:rPr lang="en-US" dirty="0" err="1"/>
                  <a:t>hiện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6 </a:t>
                </a:r>
                <a:r>
                  <a:rPr lang="en-US" dirty="0" err="1"/>
                  <a:t>chấm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Bác</a:t>
                </a:r>
                <a:r>
                  <a:rPr lang="en-US" dirty="0"/>
                  <a:t> </a:t>
                </a:r>
                <a:r>
                  <a:rPr lang="en-US" dirty="0" err="1"/>
                  <a:t>Hưng</a:t>
                </a:r>
                <a:r>
                  <a:rPr lang="en-US" dirty="0"/>
                  <a:t> </a:t>
                </a:r>
                <a:r>
                  <a:rPr lang="en-US" dirty="0" err="1"/>
                  <a:t>thắng</a:t>
                </a:r>
                <a:r>
                  <a:rPr lang="en-US" dirty="0"/>
                  <a:t> </a:t>
                </a:r>
                <a:r>
                  <a:rPr lang="en-US" dirty="0" err="1"/>
                  <a:t>cuộc</a:t>
                </a:r>
                <a:r>
                  <a:rPr lang="en-US" dirty="0"/>
                  <a:t> 1 </a:t>
                </a:r>
                <a:r>
                  <a:rPr lang="en-US" dirty="0" err="1"/>
                  <a:t>ván</a:t>
                </a:r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endParaRPr lang="en-US" sz="2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56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6308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sz="3600" dirty="0" err="1"/>
                  <a:t>Xác</a:t>
                </a:r>
                <a:r>
                  <a:rPr lang="en-US" sz="3600" dirty="0"/>
                  <a:t> </a:t>
                </a:r>
                <a:r>
                  <a:rPr lang="en-US" sz="3600" dirty="0" err="1"/>
                  <a:t>suất</a:t>
                </a:r>
                <a:r>
                  <a:rPr lang="en-US" sz="3600" dirty="0"/>
                  <a:t> </a:t>
                </a:r>
                <a:r>
                  <a:rPr lang="en-US" sz="3600" dirty="0" err="1"/>
                  <a:t>để</a:t>
                </a:r>
                <a:r>
                  <a:rPr lang="en-US" sz="3600" dirty="0"/>
                  <a:t> </a:t>
                </a:r>
                <a:r>
                  <a:rPr lang="en-US" sz="3600" dirty="0" err="1"/>
                  <a:t>bác</a:t>
                </a:r>
                <a:r>
                  <a:rPr lang="en-US" sz="3600" dirty="0"/>
                  <a:t> </a:t>
                </a:r>
                <a:r>
                  <a:rPr lang="en-US" sz="3600" dirty="0" err="1"/>
                  <a:t>Hưng</a:t>
                </a:r>
                <a:r>
                  <a:rPr lang="en-US" sz="3600" dirty="0"/>
                  <a:t> </a:t>
                </a:r>
                <a:r>
                  <a:rPr lang="en-US" sz="3600" dirty="0" err="1"/>
                  <a:t>thắng</a:t>
                </a:r>
                <a:r>
                  <a:rPr lang="en-US" sz="3600" dirty="0"/>
                  <a:t> </a:t>
                </a:r>
                <a:r>
                  <a:rPr lang="en-US" sz="3600" dirty="0" err="1"/>
                  <a:t>cuộc</a:t>
                </a:r>
                <a:r>
                  <a:rPr lang="en-US" sz="3600" dirty="0"/>
                  <a:t> 1 </a:t>
                </a:r>
                <a:r>
                  <a:rPr lang="en-US" sz="3600" dirty="0" err="1"/>
                  <a:t>ván</a:t>
                </a:r>
                <a:r>
                  <a:rPr lang="en-US" sz="3600" dirty="0"/>
                  <a:t> </a:t>
                </a:r>
                <a:r>
                  <a:rPr lang="en-US" sz="3600" dirty="0" err="1"/>
                  <a:t>là</a:t>
                </a:r>
                <a:r>
                  <a:rPr lang="en-US" sz="3600" dirty="0"/>
                  <a:t>: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6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600">
                        <a:latin typeface="Cambria Math" panose="02040503050406030204" pitchFamily="18" charset="0"/>
                      </a:rPr>
                      <m:t>≥2)=</m:t>
                    </m:r>
                    <m:sSubSup>
                      <m:sSub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6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36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360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60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6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360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sz="36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60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6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6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endParaRPr lang="en-US" sz="3600" dirty="0"/>
              </a:p>
              <a:p>
                <a:pPr>
                  <a:lnSpc>
                    <a:spcPct val="150000"/>
                  </a:lnSpc>
                </a:pPr>
                <a:r>
                  <a:rPr lang="en-US" sz="3600" dirty="0" err="1"/>
                  <a:t>Gọi</a:t>
                </a:r>
                <a:r>
                  <a:rPr lang="en-US" sz="3600" dirty="0"/>
                  <a:t> Y </a:t>
                </a:r>
                <a:r>
                  <a:rPr lang="en-US" sz="3600" dirty="0" err="1"/>
                  <a:t>là</a:t>
                </a:r>
                <a:r>
                  <a:rPr lang="en-US" sz="3600" dirty="0"/>
                  <a:t> </a:t>
                </a:r>
                <a:r>
                  <a:rPr lang="en-US" sz="3600" dirty="0" err="1"/>
                  <a:t>số</a:t>
                </a:r>
                <a:r>
                  <a:rPr lang="en-US" sz="3600" dirty="0"/>
                  <a:t> </a:t>
                </a:r>
                <a:r>
                  <a:rPr lang="en-US" sz="3600" dirty="0" err="1"/>
                  <a:t>ván</a:t>
                </a:r>
                <a:r>
                  <a:rPr lang="en-US" sz="3600" dirty="0"/>
                  <a:t> </a:t>
                </a:r>
                <a:r>
                  <a:rPr lang="en-US" sz="3600" dirty="0" err="1"/>
                  <a:t>thắng</a:t>
                </a:r>
                <a:r>
                  <a:rPr lang="en-US" sz="3600" dirty="0"/>
                  <a:t> </a:t>
                </a:r>
                <a:r>
                  <a:rPr lang="en-US" sz="3600" dirty="0" err="1"/>
                  <a:t>của</a:t>
                </a:r>
                <a:r>
                  <a:rPr lang="en-US" sz="3600" dirty="0"/>
                  <a:t> </a:t>
                </a:r>
                <a:r>
                  <a:rPr lang="en-US" sz="3600" dirty="0" err="1"/>
                  <a:t>bác</a:t>
                </a:r>
                <a:r>
                  <a:rPr lang="en-US" sz="3600" dirty="0"/>
                  <a:t> </a:t>
                </a:r>
                <a:r>
                  <a:rPr lang="en-US" sz="3600" dirty="0" err="1"/>
                  <a:t>Hưng</a:t>
                </a:r>
                <a:r>
                  <a:rPr lang="en-US" sz="3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dirty="0" err="1"/>
                  <a:t>Xác</a:t>
                </a:r>
                <a:r>
                  <a:rPr lang="en-US" sz="3600" dirty="0"/>
                  <a:t> </a:t>
                </a:r>
                <a:r>
                  <a:rPr lang="en-US" sz="3600" dirty="0" err="1"/>
                  <a:t>suất</a:t>
                </a:r>
                <a:r>
                  <a:rPr lang="en-US" sz="3600" dirty="0"/>
                  <a:t> </a:t>
                </a:r>
                <a:r>
                  <a:rPr lang="en-US" sz="3600" dirty="0" err="1"/>
                  <a:t>để</a:t>
                </a:r>
                <a:r>
                  <a:rPr lang="en-US" sz="3600" dirty="0"/>
                  <a:t> </a:t>
                </a:r>
                <a:r>
                  <a:rPr lang="en-US" sz="3600" dirty="0" err="1"/>
                  <a:t>bác</a:t>
                </a:r>
                <a:r>
                  <a:rPr lang="en-US" sz="3600" dirty="0"/>
                  <a:t> </a:t>
                </a:r>
                <a:r>
                  <a:rPr lang="en-US" sz="3600" dirty="0" err="1"/>
                  <a:t>Hưng</a:t>
                </a:r>
                <a:r>
                  <a:rPr lang="en-US" sz="3600" dirty="0"/>
                  <a:t> </a:t>
                </a:r>
                <a:r>
                  <a:rPr lang="en-US" sz="3600" dirty="0" err="1"/>
                  <a:t>thắng</a:t>
                </a:r>
                <a:r>
                  <a:rPr lang="en-US" sz="3600" dirty="0"/>
                  <a:t> </a:t>
                </a:r>
                <a:r>
                  <a:rPr lang="en-US" sz="3600" dirty="0" err="1"/>
                  <a:t>ít</a:t>
                </a:r>
                <a:r>
                  <a:rPr lang="en-US" sz="3600" dirty="0"/>
                  <a:t> </a:t>
                </a:r>
                <a:r>
                  <a:rPr lang="en-US" sz="3600" dirty="0" err="1"/>
                  <a:t>nhất</a:t>
                </a:r>
                <a:r>
                  <a:rPr lang="en-US" sz="3600" dirty="0"/>
                  <a:t> 2 </a:t>
                </a:r>
                <a:r>
                  <a:rPr lang="en-US" sz="3600" dirty="0" err="1"/>
                  <a:t>ván</a:t>
                </a:r>
                <a:r>
                  <a:rPr lang="en-US" sz="3600" dirty="0"/>
                  <a:t> </a:t>
                </a:r>
                <a:r>
                  <a:rPr lang="en-US" sz="3600" dirty="0" err="1"/>
                  <a:t>là</a:t>
                </a:r>
                <a:endParaRPr lang="en-US" sz="36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6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3600">
                          <a:latin typeface="Cambria Math" panose="02040503050406030204" pitchFamily="18" charset="0"/>
                        </a:rPr>
                        <m:t>≥2)=</m:t>
                      </m:r>
                      <m:sSubSup>
                        <m:sSub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60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36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60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3600">
                                      <a:latin typeface="Cambria Math" panose="02040503050406030204" pitchFamily="18" charset="0"/>
                                    </a:rPr>
                                    <m:t>27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6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num>
                            <m:den>
                              <m:r>
                                <a:rPr lang="en-US" sz="3600"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</m:den>
                          </m:f>
                        </m:e>
                      </m:d>
                      <m:r>
                        <a:rPr lang="en-US" sz="36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3600">
                                      <a:latin typeface="Cambria Math" panose="02040503050406030204" pitchFamily="18" charset="0"/>
                                    </a:rPr>
                                    <m:t>27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60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latin typeface="Cambria Math" panose="02040503050406030204" pitchFamily="18" charset="0"/>
                            </a:rPr>
                            <m:t>308</m:t>
                          </m:r>
                        </m:num>
                        <m:den>
                          <m:r>
                            <a:rPr lang="en-US" sz="3600">
                              <a:latin typeface="Cambria Math" panose="02040503050406030204" pitchFamily="18" charset="0"/>
                            </a:rPr>
                            <m:t>19683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br>
                  <a:rPr lang="en-US" dirty="0"/>
                </a:br>
                <a:endParaRPr lang="en-US" sz="2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41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0301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21667"/>
            <a:ext cx="11785600" cy="600773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 fontScale="4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en-US" sz="5100" dirty="0" err="1"/>
              <a:t>Màu</a:t>
            </a:r>
            <a:r>
              <a:rPr lang="en-US" sz="5100" dirty="0"/>
              <a:t> </a:t>
            </a:r>
            <a:r>
              <a:rPr lang="en-US" sz="5100" dirty="0" err="1"/>
              <a:t>hạt</a:t>
            </a:r>
            <a:r>
              <a:rPr lang="en-US" sz="5100" dirty="0"/>
              <a:t> </a:t>
            </a:r>
            <a:r>
              <a:rPr lang="en-US" sz="5100" dirty="0" err="1"/>
              <a:t>của</a:t>
            </a:r>
            <a:r>
              <a:rPr lang="en-US" sz="5100" dirty="0"/>
              <a:t> </a:t>
            </a:r>
            <a:r>
              <a:rPr lang="en-US" sz="5100" dirty="0" err="1"/>
              <a:t>đậu</a:t>
            </a:r>
            <a:r>
              <a:rPr lang="en-US" sz="5100" dirty="0"/>
              <a:t> </a:t>
            </a:r>
            <a:r>
              <a:rPr lang="en-US" sz="5100" dirty="0" err="1"/>
              <a:t>Hà</a:t>
            </a:r>
            <a:r>
              <a:rPr lang="en-US" sz="5100" dirty="0"/>
              <a:t> Lan </a:t>
            </a:r>
            <a:r>
              <a:rPr lang="en-US" sz="5100" dirty="0" err="1"/>
              <a:t>có</a:t>
            </a:r>
            <a:r>
              <a:rPr lang="en-US" sz="5100" dirty="0"/>
              <a:t> </a:t>
            </a:r>
            <a:r>
              <a:rPr lang="en-US" sz="5100" dirty="0" err="1"/>
              <a:t>hai</a:t>
            </a:r>
            <a:r>
              <a:rPr lang="en-US" sz="5100" dirty="0"/>
              <a:t> </a:t>
            </a:r>
            <a:r>
              <a:rPr lang="en-US" sz="5100" dirty="0" err="1"/>
              <a:t>kiểu</a:t>
            </a:r>
            <a:r>
              <a:rPr lang="en-US" sz="5100" dirty="0"/>
              <a:t> </a:t>
            </a:r>
            <a:r>
              <a:rPr lang="en-US" sz="5100" dirty="0" err="1"/>
              <a:t>hình</a:t>
            </a:r>
            <a:r>
              <a:rPr lang="en-US" sz="5100" dirty="0"/>
              <a:t>: </a:t>
            </a:r>
            <a:r>
              <a:rPr lang="en-US" sz="5100" dirty="0" err="1"/>
              <a:t>màu</a:t>
            </a:r>
            <a:r>
              <a:rPr lang="en-US" sz="5100" dirty="0"/>
              <a:t> </a:t>
            </a:r>
            <a:r>
              <a:rPr lang="en-US" sz="5100" dirty="0" err="1"/>
              <a:t>vàng</a:t>
            </a:r>
            <a:r>
              <a:rPr lang="en-US" sz="5100" dirty="0"/>
              <a:t> </a:t>
            </a:r>
            <a:r>
              <a:rPr lang="en-US" sz="5100" dirty="0" err="1"/>
              <a:t>và</a:t>
            </a:r>
            <a:r>
              <a:rPr lang="en-US" sz="5100" dirty="0"/>
              <a:t> </a:t>
            </a:r>
            <a:r>
              <a:rPr lang="en-US" sz="5100" dirty="0" err="1"/>
              <a:t>màu</a:t>
            </a:r>
            <a:r>
              <a:rPr lang="en-US" sz="5100" dirty="0"/>
              <a:t> </a:t>
            </a:r>
            <a:r>
              <a:rPr lang="en-US" sz="5100" dirty="0" err="1"/>
              <a:t>xanh</a:t>
            </a:r>
            <a:r>
              <a:rPr lang="en-US" sz="5100" dirty="0"/>
              <a:t>. </a:t>
            </a:r>
            <a:r>
              <a:rPr lang="en-US" sz="5100" dirty="0" err="1"/>
              <a:t>Có</a:t>
            </a:r>
            <a:r>
              <a:rPr lang="en-US" sz="5100" dirty="0"/>
              <a:t> </a:t>
            </a:r>
            <a:r>
              <a:rPr lang="en-US" sz="5100" dirty="0" err="1"/>
              <a:t>hai</a:t>
            </a:r>
            <a:r>
              <a:rPr lang="en-US" sz="5100" dirty="0"/>
              <a:t> gene </a:t>
            </a:r>
            <a:r>
              <a:rPr lang="en-US" sz="5100" dirty="0" err="1"/>
              <a:t>ứng</a:t>
            </a:r>
            <a:r>
              <a:rPr lang="en-US" sz="5100" dirty="0"/>
              <a:t> </a:t>
            </a:r>
            <a:r>
              <a:rPr lang="en-US" sz="5100" dirty="0" err="1"/>
              <a:t>với</a:t>
            </a:r>
            <a:r>
              <a:rPr lang="en-US" sz="5100" dirty="0"/>
              <a:t> </a:t>
            </a:r>
            <a:r>
              <a:rPr lang="en-US" sz="5100" dirty="0" err="1"/>
              <a:t>hai</a:t>
            </a:r>
            <a:r>
              <a:rPr lang="en-US" sz="5100" dirty="0"/>
              <a:t> </a:t>
            </a:r>
            <a:r>
              <a:rPr lang="en-US" sz="5100" dirty="0" err="1"/>
              <a:t>kiểu</a:t>
            </a:r>
            <a:r>
              <a:rPr lang="en-US" sz="5100" dirty="0"/>
              <a:t> </a:t>
            </a:r>
            <a:r>
              <a:rPr lang="en-US" sz="5100" dirty="0" err="1"/>
              <a:t>hình</a:t>
            </a:r>
            <a:r>
              <a:rPr lang="en-US" sz="5100" dirty="0"/>
              <a:t> </a:t>
            </a:r>
            <a:r>
              <a:rPr lang="en-US" sz="5100" dirty="0" err="1"/>
              <a:t>này</a:t>
            </a:r>
            <a:r>
              <a:rPr lang="en-US" sz="5100" dirty="0"/>
              <a:t> </a:t>
            </a:r>
            <a:r>
              <a:rPr lang="en-US" sz="5100" dirty="0" err="1"/>
              <a:t>là</a:t>
            </a:r>
            <a:r>
              <a:rPr lang="en-US" sz="5100" dirty="0"/>
              <a:t> allele </a:t>
            </a:r>
            <a:r>
              <a:rPr lang="en-US" sz="5100" dirty="0" err="1"/>
              <a:t>trội</a:t>
            </a:r>
            <a:r>
              <a:rPr lang="en-US" sz="5100" dirty="0"/>
              <a:t> A </a:t>
            </a:r>
            <a:r>
              <a:rPr lang="en-US" sz="5100" dirty="0" err="1"/>
              <a:t>và</a:t>
            </a:r>
            <a:r>
              <a:rPr lang="en-US" sz="5100" dirty="0"/>
              <a:t> allele </a:t>
            </a:r>
            <a:r>
              <a:rPr lang="en-US" sz="5100" dirty="0" err="1"/>
              <a:t>lặn</a:t>
            </a:r>
            <a:r>
              <a:rPr lang="en-US" sz="5100" dirty="0"/>
              <a:t> a. </a:t>
            </a:r>
            <a:r>
              <a:rPr lang="en-US" sz="5100" dirty="0" err="1"/>
              <a:t>Khi</a:t>
            </a:r>
            <a:r>
              <a:rPr lang="en-US" sz="5100" dirty="0"/>
              <a:t> </a:t>
            </a:r>
            <a:r>
              <a:rPr lang="en-US" sz="5100" dirty="0" err="1"/>
              <a:t>cho</a:t>
            </a:r>
            <a:r>
              <a:rPr lang="en-US" sz="5100" dirty="0"/>
              <a:t> </a:t>
            </a:r>
            <a:r>
              <a:rPr lang="en-US" sz="5100" dirty="0" err="1"/>
              <a:t>lai</a:t>
            </a:r>
            <a:r>
              <a:rPr lang="en-US" sz="5100" dirty="0"/>
              <a:t> </a:t>
            </a:r>
            <a:r>
              <a:rPr lang="en-US" sz="5100" dirty="0" err="1"/>
              <a:t>hai</a:t>
            </a:r>
            <a:r>
              <a:rPr lang="en-US" sz="5100" dirty="0"/>
              <a:t> </a:t>
            </a:r>
            <a:r>
              <a:rPr lang="en-US" sz="5100" dirty="0" err="1"/>
              <a:t>cây</a:t>
            </a:r>
            <a:r>
              <a:rPr lang="en-US" sz="5100" dirty="0"/>
              <a:t> </a:t>
            </a:r>
            <a:r>
              <a:rPr lang="en-US" sz="5100" dirty="0" err="1"/>
              <a:t>đậu</a:t>
            </a:r>
            <a:r>
              <a:rPr lang="en-US" sz="5100" dirty="0"/>
              <a:t> </a:t>
            </a:r>
            <a:r>
              <a:rPr lang="en-US" sz="5100" dirty="0" err="1"/>
              <a:t>Hà</a:t>
            </a:r>
            <a:r>
              <a:rPr lang="en-US" sz="5100" dirty="0"/>
              <a:t> Lan, </a:t>
            </a:r>
            <a:r>
              <a:rPr lang="en-US" sz="5100" dirty="0" err="1"/>
              <a:t>cây</a:t>
            </a:r>
            <a:r>
              <a:rPr lang="en-US" sz="5100" dirty="0"/>
              <a:t> con </a:t>
            </a:r>
            <a:r>
              <a:rPr lang="en-US" sz="5100" dirty="0" err="1"/>
              <a:t>lấy</a:t>
            </a:r>
            <a:r>
              <a:rPr lang="en-US" sz="5100" dirty="0"/>
              <a:t> </a:t>
            </a:r>
            <a:r>
              <a:rPr lang="en-US" sz="5100" dirty="0" err="1"/>
              <a:t>ngẫu</a:t>
            </a:r>
            <a:r>
              <a:rPr lang="en-US" sz="5100" dirty="0"/>
              <a:t> </a:t>
            </a:r>
            <a:r>
              <a:rPr lang="en-US" sz="5100" dirty="0" err="1"/>
              <a:t>nhiên</a:t>
            </a:r>
            <a:r>
              <a:rPr lang="en-US" sz="5100" dirty="0"/>
              <a:t> </a:t>
            </a:r>
            <a:r>
              <a:rPr lang="en-US" sz="5100" dirty="0" err="1"/>
              <a:t>một</a:t>
            </a:r>
            <a:r>
              <a:rPr lang="en-US" sz="5100" dirty="0"/>
              <a:t> gene </a:t>
            </a:r>
            <a:r>
              <a:rPr lang="en-US" sz="5100" dirty="0" err="1"/>
              <a:t>từ</a:t>
            </a:r>
            <a:r>
              <a:rPr lang="en-US" sz="5100" dirty="0"/>
              <a:t> </a:t>
            </a:r>
            <a:r>
              <a:rPr lang="en-US" sz="5100" dirty="0" err="1"/>
              <a:t>cây</a:t>
            </a:r>
            <a:r>
              <a:rPr lang="en-US" sz="5100" dirty="0"/>
              <a:t> </a:t>
            </a:r>
            <a:r>
              <a:rPr lang="en-US" sz="5100" dirty="0" err="1"/>
              <a:t>bố</a:t>
            </a:r>
            <a:r>
              <a:rPr lang="en-US" sz="5100" dirty="0"/>
              <a:t> </a:t>
            </a:r>
            <a:r>
              <a:rPr lang="en-US" sz="5100" dirty="0" err="1"/>
              <a:t>và</a:t>
            </a:r>
            <a:r>
              <a:rPr lang="en-US" sz="5100" dirty="0"/>
              <a:t> </a:t>
            </a:r>
            <a:r>
              <a:rPr lang="en-US" sz="5100" dirty="0" err="1"/>
              <a:t>một</a:t>
            </a:r>
            <a:r>
              <a:rPr lang="en-US" sz="5100" dirty="0"/>
              <a:t> gene </a:t>
            </a:r>
            <a:r>
              <a:rPr lang="en-US" sz="5100" dirty="0" err="1"/>
              <a:t>từ</a:t>
            </a:r>
            <a:r>
              <a:rPr lang="en-US" sz="5100" dirty="0"/>
              <a:t> </a:t>
            </a:r>
            <a:r>
              <a:rPr lang="en-US" sz="5100" dirty="0" err="1"/>
              <a:t>cây</a:t>
            </a:r>
            <a:r>
              <a:rPr lang="en-US" sz="5100" dirty="0"/>
              <a:t> </a:t>
            </a:r>
            <a:r>
              <a:rPr lang="en-US" sz="5100" dirty="0" err="1"/>
              <a:t>mẹ</a:t>
            </a:r>
            <a:r>
              <a:rPr lang="en-US" sz="5100" dirty="0"/>
              <a:t> </a:t>
            </a:r>
            <a:r>
              <a:rPr lang="en-US" sz="5100" dirty="0" err="1"/>
              <a:t>để</a:t>
            </a:r>
            <a:r>
              <a:rPr lang="en-US" sz="5100" dirty="0"/>
              <a:t> </a:t>
            </a:r>
            <a:r>
              <a:rPr lang="en-US" sz="5100" dirty="0" err="1"/>
              <a:t>hình</a:t>
            </a:r>
            <a:r>
              <a:rPr lang="en-US" sz="5100" dirty="0"/>
              <a:t> </a:t>
            </a:r>
            <a:r>
              <a:rPr lang="en-US" sz="5100" dirty="0" err="1"/>
              <a:t>thành</a:t>
            </a:r>
            <a:r>
              <a:rPr lang="en-US" sz="5100" dirty="0"/>
              <a:t> </a:t>
            </a:r>
            <a:r>
              <a:rPr lang="en-US" sz="5100" dirty="0" err="1"/>
              <a:t>một</a:t>
            </a:r>
            <a:r>
              <a:rPr lang="en-US" sz="5100" dirty="0"/>
              <a:t> </a:t>
            </a:r>
            <a:r>
              <a:rPr lang="en-US" sz="5100" dirty="0" err="1"/>
              <a:t>cặp</a:t>
            </a:r>
            <a:r>
              <a:rPr lang="en-US" sz="5100" dirty="0"/>
              <a:t> gene.</a:t>
            </a:r>
          </a:p>
          <a:p>
            <a:pPr>
              <a:lnSpc>
                <a:spcPct val="160000"/>
              </a:lnSpc>
            </a:pPr>
            <a:r>
              <a:rPr lang="en-US" sz="5100" dirty="0" err="1"/>
              <a:t>Bốn</a:t>
            </a:r>
            <a:r>
              <a:rPr lang="en-US" sz="5100" dirty="0"/>
              <a:t> </a:t>
            </a:r>
            <a:r>
              <a:rPr lang="en-US" sz="5100" dirty="0" err="1"/>
              <a:t>bạn</a:t>
            </a:r>
            <a:r>
              <a:rPr lang="en-US" sz="5100" dirty="0"/>
              <a:t> An, </a:t>
            </a:r>
            <a:r>
              <a:rPr lang="en-US" sz="5100" dirty="0" err="1"/>
              <a:t>Bình</a:t>
            </a:r>
            <a:r>
              <a:rPr lang="en-US" sz="5100" dirty="0"/>
              <a:t>, </a:t>
            </a:r>
            <a:r>
              <a:rPr lang="en-US" sz="5100" dirty="0" err="1"/>
              <a:t>Sơn</a:t>
            </a:r>
            <a:r>
              <a:rPr lang="en-US" sz="5100" dirty="0"/>
              <a:t> </a:t>
            </a:r>
            <a:r>
              <a:rPr lang="en-US" sz="5100" dirty="0" err="1"/>
              <a:t>và</a:t>
            </a:r>
            <a:r>
              <a:rPr lang="en-US" sz="5100" dirty="0"/>
              <a:t> </a:t>
            </a:r>
            <a:r>
              <a:rPr lang="en-US" sz="5100" dirty="0" err="1"/>
              <a:t>Dương</a:t>
            </a:r>
            <a:r>
              <a:rPr lang="en-US" sz="5100" dirty="0"/>
              <a:t>, </a:t>
            </a:r>
            <a:r>
              <a:rPr lang="en-US" sz="5100" dirty="0" err="1"/>
              <a:t>mỗi</a:t>
            </a:r>
            <a:r>
              <a:rPr lang="en-US" sz="5100" dirty="0"/>
              <a:t> </a:t>
            </a:r>
            <a:r>
              <a:rPr lang="en-US" sz="5100" dirty="0" err="1"/>
              <a:t>bạn</a:t>
            </a:r>
            <a:r>
              <a:rPr lang="en-US" sz="5100" dirty="0"/>
              <a:t> </a:t>
            </a:r>
            <a:r>
              <a:rPr lang="en-US" sz="5100" dirty="0" err="1"/>
              <a:t>độc</a:t>
            </a:r>
            <a:r>
              <a:rPr lang="en-US" sz="5100" dirty="0"/>
              <a:t> </a:t>
            </a:r>
            <a:r>
              <a:rPr lang="en-US" sz="5100" dirty="0" err="1"/>
              <a:t>lập</a:t>
            </a:r>
            <a:r>
              <a:rPr lang="en-US" sz="5100" dirty="0"/>
              <a:t> </a:t>
            </a:r>
            <a:r>
              <a:rPr lang="en-US" sz="5100" dirty="0" err="1"/>
              <a:t>với</a:t>
            </a:r>
            <a:r>
              <a:rPr lang="en-US" sz="5100" dirty="0"/>
              <a:t> </a:t>
            </a:r>
            <a:r>
              <a:rPr lang="en-US" sz="5100" dirty="0" err="1"/>
              <a:t>nhau</a:t>
            </a:r>
            <a:r>
              <a:rPr lang="en-US" sz="5100" dirty="0"/>
              <a:t>, </a:t>
            </a:r>
            <a:r>
              <a:rPr lang="en-US" sz="5100" dirty="0" err="1"/>
              <a:t>thực</a:t>
            </a:r>
            <a:r>
              <a:rPr lang="en-US" sz="5100" dirty="0"/>
              <a:t> </a:t>
            </a:r>
            <a:r>
              <a:rPr lang="en-US" sz="5100" dirty="0" err="1"/>
              <a:t>hiện</a:t>
            </a:r>
            <a:r>
              <a:rPr lang="en-US" sz="5100" dirty="0"/>
              <a:t> </a:t>
            </a:r>
            <a:r>
              <a:rPr lang="en-US" sz="5100" dirty="0" err="1"/>
              <a:t>phép</a:t>
            </a:r>
            <a:r>
              <a:rPr lang="en-US" sz="5100" dirty="0"/>
              <a:t> </a:t>
            </a:r>
            <a:r>
              <a:rPr lang="en-US" sz="5100" dirty="0" err="1"/>
              <a:t>thử</a:t>
            </a:r>
            <a:r>
              <a:rPr lang="en-US" sz="5100" dirty="0"/>
              <a:t> </a:t>
            </a:r>
            <a:r>
              <a:rPr lang="en-US" sz="5100" dirty="0" err="1"/>
              <a:t>là</a:t>
            </a:r>
            <a:r>
              <a:rPr lang="en-US" sz="5100" dirty="0"/>
              <a:t> </a:t>
            </a:r>
            <a:r>
              <a:rPr lang="en-US" sz="5100" dirty="0" err="1"/>
              <a:t>lai</a:t>
            </a:r>
            <a:r>
              <a:rPr lang="en-US" sz="5100" dirty="0"/>
              <a:t> </a:t>
            </a:r>
            <a:r>
              <a:rPr lang="en-US" sz="5100" dirty="0" err="1"/>
              <a:t>hai</a:t>
            </a:r>
            <a:r>
              <a:rPr lang="en-US" sz="5100" dirty="0"/>
              <a:t> </a:t>
            </a:r>
            <a:r>
              <a:rPr lang="en-US" sz="5100" dirty="0" err="1"/>
              <a:t>cây</a:t>
            </a:r>
            <a:r>
              <a:rPr lang="en-US" sz="5100" dirty="0"/>
              <a:t> </a:t>
            </a:r>
            <a:r>
              <a:rPr lang="en-US" sz="5100" dirty="0" err="1"/>
              <a:t>đậu</a:t>
            </a:r>
            <a:r>
              <a:rPr lang="en-US" sz="5100" dirty="0"/>
              <a:t> </a:t>
            </a:r>
            <a:r>
              <a:rPr lang="en-US" sz="5100" dirty="0" err="1"/>
              <a:t>Hà</a:t>
            </a:r>
            <a:r>
              <a:rPr lang="en-US" sz="5100" dirty="0"/>
              <a:t> Lan, </a:t>
            </a:r>
            <a:r>
              <a:rPr lang="en-US" sz="5100" dirty="0" err="1"/>
              <a:t>trong</a:t>
            </a:r>
            <a:r>
              <a:rPr lang="en-US" sz="5100" dirty="0"/>
              <a:t> </a:t>
            </a:r>
            <a:r>
              <a:rPr lang="en-US" sz="5100" dirty="0" err="1"/>
              <a:t>đó</a:t>
            </a:r>
            <a:r>
              <a:rPr lang="en-US" sz="5100" dirty="0"/>
              <a:t> </a:t>
            </a:r>
            <a:r>
              <a:rPr lang="en-US" sz="5100" dirty="0" err="1"/>
              <a:t>cây</a:t>
            </a:r>
            <a:r>
              <a:rPr lang="en-US" sz="5100" dirty="0"/>
              <a:t> </a:t>
            </a:r>
            <a:r>
              <a:rPr lang="en-US" sz="5100" dirty="0" err="1"/>
              <a:t>bố</a:t>
            </a:r>
            <a:r>
              <a:rPr lang="en-US" sz="5100" dirty="0"/>
              <a:t> </a:t>
            </a:r>
            <a:r>
              <a:rPr lang="en-US" sz="5100" dirty="0" err="1"/>
              <a:t>có</a:t>
            </a:r>
            <a:r>
              <a:rPr lang="en-US" sz="5100" dirty="0"/>
              <a:t> </a:t>
            </a:r>
            <a:r>
              <a:rPr lang="en-US" sz="5100" dirty="0" err="1"/>
              <a:t>kiểu</a:t>
            </a:r>
            <a:r>
              <a:rPr lang="en-US" sz="5100" dirty="0"/>
              <a:t> gene </a:t>
            </a:r>
            <a:r>
              <a:rPr lang="en-US" sz="5100" dirty="0" err="1"/>
              <a:t>là</a:t>
            </a:r>
            <a:r>
              <a:rPr lang="en-US" sz="5100" dirty="0"/>
              <a:t> Aa, </a:t>
            </a:r>
            <a:r>
              <a:rPr lang="en-US" sz="5100" dirty="0" err="1"/>
              <a:t>cây</a:t>
            </a:r>
            <a:r>
              <a:rPr lang="en-US" sz="5100" dirty="0"/>
              <a:t> </a:t>
            </a:r>
            <a:r>
              <a:rPr lang="en-US" sz="5100" dirty="0" err="1"/>
              <a:t>mẹ</a:t>
            </a:r>
            <a:r>
              <a:rPr lang="en-US" sz="5100" dirty="0"/>
              <a:t> </a:t>
            </a:r>
            <a:r>
              <a:rPr lang="en-US" sz="5100" dirty="0" err="1"/>
              <a:t>có</a:t>
            </a:r>
            <a:r>
              <a:rPr lang="en-US" sz="5100" dirty="0"/>
              <a:t> </a:t>
            </a:r>
            <a:r>
              <a:rPr lang="en-US" sz="5100" dirty="0" err="1"/>
              <a:t>kiểu</a:t>
            </a:r>
            <a:r>
              <a:rPr lang="en-US" sz="5100" dirty="0"/>
              <a:t> gene </a:t>
            </a:r>
            <a:r>
              <a:rPr lang="en-US" sz="5100" dirty="0" err="1"/>
              <a:t>là</a:t>
            </a:r>
            <a:r>
              <a:rPr lang="en-US" sz="5100" dirty="0"/>
              <a:t> Aa.</a:t>
            </a:r>
          </a:p>
          <a:p>
            <a:pPr>
              <a:lnSpc>
                <a:spcPct val="160000"/>
              </a:lnSpc>
            </a:pPr>
            <a:r>
              <a:rPr lang="en-US" sz="5100" dirty="0" err="1"/>
              <a:t>Gọi</a:t>
            </a:r>
            <a:r>
              <a:rPr lang="en-US" sz="5100" dirty="0"/>
              <a:t> X </a:t>
            </a:r>
            <a:r>
              <a:rPr lang="en-US" sz="5100" dirty="0" err="1"/>
              <a:t>là</a:t>
            </a:r>
            <a:r>
              <a:rPr lang="en-US" sz="5100" dirty="0"/>
              <a:t> </a:t>
            </a:r>
            <a:r>
              <a:rPr lang="en-US" sz="5100" dirty="0" err="1"/>
              <a:t>số</a:t>
            </a:r>
            <a:r>
              <a:rPr lang="en-US" sz="5100" dirty="0"/>
              <a:t> </a:t>
            </a:r>
            <a:r>
              <a:rPr lang="en-US" sz="5100" dirty="0" err="1"/>
              <a:t>cây</a:t>
            </a:r>
            <a:r>
              <a:rPr lang="en-US" sz="5100" dirty="0"/>
              <a:t> con </a:t>
            </a:r>
            <a:r>
              <a:rPr lang="en-US" sz="5100" dirty="0" err="1"/>
              <a:t>có</a:t>
            </a:r>
            <a:r>
              <a:rPr lang="en-US" sz="5100" dirty="0"/>
              <a:t> </a:t>
            </a:r>
            <a:r>
              <a:rPr lang="en-US" sz="5100" dirty="0" err="1"/>
              <a:t>hạt</a:t>
            </a:r>
            <a:r>
              <a:rPr lang="en-US" sz="5100" dirty="0"/>
              <a:t> </a:t>
            </a:r>
            <a:r>
              <a:rPr lang="en-US" sz="5100" dirty="0" err="1"/>
              <a:t>màu</a:t>
            </a:r>
            <a:r>
              <a:rPr lang="en-US" sz="5100" dirty="0"/>
              <a:t> </a:t>
            </a:r>
            <a:r>
              <a:rPr lang="en-US" sz="5100" dirty="0" err="1"/>
              <a:t>vàng</a:t>
            </a:r>
            <a:r>
              <a:rPr lang="en-US" sz="5100" dirty="0"/>
              <a:t> </a:t>
            </a:r>
            <a:r>
              <a:rPr lang="en-US" sz="5100" dirty="0" err="1"/>
              <a:t>trong</a:t>
            </a:r>
            <a:r>
              <a:rPr lang="en-US" sz="5100" dirty="0"/>
              <a:t> </a:t>
            </a:r>
            <a:r>
              <a:rPr lang="en-US" sz="5100" dirty="0" err="1"/>
              <a:t>số</a:t>
            </a:r>
            <a:r>
              <a:rPr lang="en-US" sz="5100" dirty="0"/>
              <a:t> 4 </a:t>
            </a:r>
            <a:r>
              <a:rPr lang="en-US" sz="5100" dirty="0" err="1"/>
              <a:t>cây</a:t>
            </a:r>
            <a:r>
              <a:rPr lang="en-US" sz="5100" dirty="0"/>
              <a:t> con.</a:t>
            </a:r>
          </a:p>
          <a:p>
            <a:pPr>
              <a:lnSpc>
                <a:spcPct val="160000"/>
              </a:lnSpc>
            </a:pPr>
            <a:r>
              <a:rPr lang="en-US" sz="5100" dirty="0"/>
              <a:t>a) </a:t>
            </a:r>
            <a:r>
              <a:rPr lang="en-US" sz="5100" dirty="0" err="1"/>
              <a:t>Lập</a:t>
            </a:r>
            <a:r>
              <a:rPr lang="en-US" sz="5100" dirty="0"/>
              <a:t> </a:t>
            </a:r>
            <a:r>
              <a:rPr lang="en-US" sz="5100" dirty="0" err="1"/>
              <a:t>bảng</a:t>
            </a:r>
            <a:r>
              <a:rPr lang="en-US" sz="5100" dirty="0"/>
              <a:t> </a:t>
            </a:r>
            <a:r>
              <a:rPr lang="en-US" sz="5100" dirty="0" err="1"/>
              <a:t>phân</a:t>
            </a:r>
            <a:r>
              <a:rPr lang="en-US" sz="5100" dirty="0"/>
              <a:t> </a:t>
            </a:r>
            <a:r>
              <a:rPr lang="en-US" sz="5100" dirty="0" err="1"/>
              <a:t>bố</a:t>
            </a:r>
            <a:r>
              <a:rPr lang="en-US" sz="5100" dirty="0"/>
              <a:t> </a:t>
            </a:r>
            <a:r>
              <a:rPr lang="en-US" sz="5100" dirty="0" err="1"/>
              <a:t>xác</a:t>
            </a:r>
            <a:r>
              <a:rPr lang="en-US" sz="5100" dirty="0"/>
              <a:t> </a:t>
            </a:r>
            <a:r>
              <a:rPr lang="en-US" sz="5100" dirty="0" err="1"/>
              <a:t>suất</a:t>
            </a:r>
            <a:r>
              <a:rPr lang="en-US" sz="5100" dirty="0"/>
              <a:t> </a:t>
            </a:r>
            <a:r>
              <a:rPr lang="en-US" sz="5100" dirty="0" err="1"/>
              <a:t>của</a:t>
            </a:r>
            <a:r>
              <a:rPr lang="en-US" sz="5100" dirty="0"/>
              <a:t> X.</a:t>
            </a:r>
          </a:p>
          <a:p>
            <a:pPr>
              <a:lnSpc>
                <a:spcPct val="160000"/>
              </a:lnSpc>
            </a:pPr>
            <a:r>
              <a:rPr lang="en-US" sz="5100" dirty="0"/>
              <a:t>b) </a:t>
            </a:r>
            <a:r>
              <a:rPr lang="en-US" sz="5100" dirty="0" err="1"/>
              <a:t>Hỏi</a:t>
            </a:r>
            <a:r>
              <a:rPr lang="en-US" sz="5100" dirty="0"/>
              <a:t> </a:t>
            </a:r>
            <a:r>
              <a:rPr lang="en-US" sz="5100" dirty="0" err="1"/>
              <a:t>trung</a:t>
            </a:r>
            <a:r>
              <a:rPr lang="en-US" sz="5100" dirty="0"/>
              <a:t> </a:t>
            </a:r>
            <a:r>
              <a:rPr lang="en-US" sz="5100" dirty="0" err="1"/>
              <a:t>bình</a:t>
            </a:r>
            <a:r>
              <a:rPr lang="en-US" sz="5100" dirty="0"/>
              <a:t> </a:t>
            </a:r>
            <a:r>
              <a:rPr lang="en-US" sz="5100" dirty="0" err="1"/>
              <a:t>có</a:t>
            </a:r>
            <a:r>
              <a:rPr lang="en-US" sz="5100" dirty="0"/>
              <a:t> bao </a:t>
            </a:r>
            <a:r>
              <a:rPr lang="en-US" sz="5100" dirty="0" err="1"/>
              <a:t>nhiêu</a:t>
            </a:r>
            <a:r>
              <a:rPr lang="en-US" sz="5100" dirty="0"/>
              <a:t> </a:t>
            </a:r>
            <a:r>
              <a:rPr lang="en-US" sz="5100" dirty="0" err="1"/>
              <a:t>cây</a:t>
            </a:r>
            <a:r>
              <a:rPr lang="en-US" sz="5100" dirty="0"/>
              <a:t> con </a:t>
            </a:r>
            <a:r>
              <a:rPr lang="en-US" sz="5100" dirty="0" err="1"/>
              <a:t>có</a:t>
            </a:r>
            <a:r>
              <a:rPr lang="en-US" sz="5100" dirty="0"/>
              <a:t> </a:t>
            </a:r>
            <a:r>
              <a:rPr lang="en-US" sz="5100" dirty="0" err="1"/>
              <a:t>hạt</a:t>
            </a:r>
            <a:r>
              <a:rPr lang="en-US" sz="5100" dirty="0"/>
              <a:t> </a:t>
            </a:r>
            <a:r>
              <a:rPr lang="en-US" sz="5100" dirty="0" err="1"/>
              <a:t>màu</a:t>
            </a:r>
            <a:r>
              <a:rPr lang="en-US" sz="5100" dirty="0"/>
              <a:t> </a:t>
            </a:r>
            <a:r>
              <a:rPr lang="en-US" sz="5100" dirty="0" err="1"/>
              <a:t>xanh</a:t>
            </a:r>
            <a:r>
              <a:rPr lang="en-US" sz="5100" dirty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9307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1834</Words>
  <PresentationFormat>Widescreen</PresentationFormat>
  <Paragraphs>164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Yu Gothic UI Semibold</vt:lpstr>
      <vt:lpstr>Arial</vt:lpstr>
      <vt:lpstr>Calibri</vt:lpstr>
      <vt:lpstr>Calibri Light</vt:lpstr>
      <vt:lpstr>Cambria Math</vt:lpstr>
      <vt:lpstr>Chu Van An</vt:lpstr>
      <vt:lpstr>More Sugar</vt:lpstr>
      <vt:lpstr>Sniglet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2024-06-15T07:10:17Z</dcterms:created>
  <dcterms:modified xsi:type="dcterms:W3CDTF">2024-10-11T01:36:53Z</dcterms:modified>
</cp:coreProperties>
</file>