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1" r:id="rId2"/>
    <p:sldId id="302" r:id="rId3"/>
    <p:sldId id="314" r:id="rId4"/>
    <p:sldId id="305" r:id="rId5"/>
    <p:sldId id="315" r:id="rId6"/>
    <p:sldId id="316" r:id="rId7"/>
    <p:sldId id="317" r:id="rId8"/>
    <p:sldId id="318" r:id="rId9"/>
    <p:sldId id="320" r:id="rId10"/>
    <p:sldId id="310" r:id="rId11"/>
    <p:sldId id="313" r:id="rId12"/>
    <p:sldId id="311" r:id="rId13"/>
    <p:sldId id="280" r:id="rId14"/>
  </p:sldIdLst>
  <p:sldSz cx="24387175" cy="13716000"/>
  <p:notesSz cx="6858000" cy="9144000"/>
  <p:custDataLst>
    <p:tags r:id="rId16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87" autoAdjust="0"/>
    <p:restoredTop sz="95400" autoAdjust="0"/>
  </p:normalViewPr>
  <p:slideViewPr>
    <p:cSldViewPr>
      <p:cViewPr varScale="1">
        <p:scale>
          <a:sx n="36" d="100"/>
          <a:sy n="36" d="100"/>
        </p:scale>
        <p:origin x="42" y="24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74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89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71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50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91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20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04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82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48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50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3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1032788" y="685800"/>
            <a:ext cx="152400" cy="304800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9311664" y="333375"/>
            <a:ext cx="12248866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PHƯƠNG TRÌNH ĐƯỜNG THẲNG (</a:t>
            </a:r>
            <a:r>
              <a:rPr lang="en-US" sz="5100" baseline="0" dirty="0" err="1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tiết</a:t>
            </a:r>
            <a:r>
              <a:rPr lang="en-US" sz="510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5)</a:t>
            </a:r>
            <a:endParaRPr lang="en-US" sz="51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161815" y="455250"/>
            <a:ext cx="2180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HÌNH HỌC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60861" y="276523"/>
            <a:ext cx="22124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</a:p>
          <a:p>
            <a:pPr algn="ctr"/>
            <a:r>
              <a:rPr lang="en-US" sz="3200" b="0" baseline="0" dirty="0" err="1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4375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2177278" rtl="0" eaLnBrk="1" latinLnBrk="0" hangingPunct="1">
        <a:spcBef>
          <a:spcPct val="0"/>
        </a:spcBef>
        <a:buNone/>
        <a:defRPr sz="105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5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3" y="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525226" y="4865914"/>
            <a:ext cx="19877574" cy="58020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560908" y="1907684"/>
            <a:ext cx="343229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 HỌC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18974" y="275446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smtClean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3: PHƯƠNG PHÁP TỌA ĐỘ TRONG MẶT PHẲNG</a:t>
            </a:r>
            <a:endParaRPr lang="en-US" sz="4800" b="1" dirty="0">
              <a:solidFill>
                <a:srgbClr val="77624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878287" y="3914360"/>
            <a:ext cx="13632086" cy="2862292"/>
            <a:chOff x="5747658" y="3914360"/>
            <a:chExt cx="13632086" cy="2862292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79944" y="3914360"/>
              <a:ext cx="12957333" cy="2862292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</a:t>
              </a:r>
              <a:r>
                <a:rPr lang="en-US" sz="6599" b="1" dirty="0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1</a:t>
              </a:r>
              <a:endPara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PHƯƠNG TRÌNH ĐƯỜNG THẲNG</a:t>
              </a: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(</a:t>
              </a:r>
              <a:r>
                <a:rPr lang="en-US" sz="6599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tiết</a:t>
              </a: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</a:t>
              </a:r>
              <a:r>
                <a:rPr lang="en-US" sz="6599" b="1" dirty="0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5)</a:t>
              </a:r>
              <a:endPara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  <a:endParaRPr lang="en-US" b="1" dirty="0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 smtClean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  <a:endParaRPr lang="en-US" sz="8100" dirty="0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30050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2416957" y="6234005"/>
            <a:ext cx="8309424" cy="907184"/>
            <a:chOff x="7459670" y="7086600"/>
            <a:chExt cx="8310388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6677602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KIẾN THỨC CẦN NHỚ</a:t>
              </a:r>
              <a:endParaRPr lang="en-US" sz="47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61492" y="7694196"/>
            <a:ext cx="5026475" cy="929775"/>
            <a:chOff x="7459670" y="8524495"/>
            <a:chExt cx="5027056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3394270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700" b="1" spc="-150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31" name="Group 67"/>
          <p:cNvGrpSpPr/>
          <p:nvPr/>
        </p:nvGrpSpPr>
        <p:grpSpPr>
          <a:xfrm>
            <a:off x="2354801" y="9119424"/>
            <a:ext cx="12734107" cy="929775"/>
            <a:chOff x="7459670" y="8524495"/>
            <a:chExt cx="12735579" cy="929882"/>
          </a:xfrm>
        </p:grpSpPr>
        <p:sp>
          <p:nvSpPr>
            <p:cNvPr id="32" name="Rectangle 31"/>
            <p:cNvSpPr/>
            <p:nvPr/>
          </p:nvSpPr>
          <p:spPr>
            <a:xfrm>
              <a:off x="9092455" y="8638675"/>
              <a:ext cx="11102794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 KHÁCH QUAN</a:t>
              </a:r>
              <a:endParaRPr lang="en-US" sz="4700" b="1" spc="-150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3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6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37" name="Round Same Side Corner Rectangle 36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7751318" y="7688759"/>
                  <a:ext cx="922491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 smtClean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 KHÁCH QUAN.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382894" y="6096000"/>
            <a:ext cx="4329738" cy="1042191"/>
            <a:chOff x="1380347" y="3163074"/>
            <a:chExt cx="3397215" cy="817728"/>
          </a:xfrm>
        </p:grpSpPr>
        <p:sp>
          <p:nvSpPr>
            <p:cNvPr id="46" name="Rectangle 45"/>
            <p:cNvSpPr/>
            <p:nvPr/>
          </p:nvSpPr>
          <p:spPr>
            <a:xfrm>
              <a:off x="1765249" y="3163074"/>
              <a:ext cx="3012313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528484" y="6096000"/>
            <a:ext cx="4424122" cy="1042191"/>
            <a:chOff x="1380347" y="3163074"/>
            <a:chExt cx="3471271" cy="817728"/>
          </a:xfrm>
        </p:grpSpPr>
        <p:sp>
          <p:nvSpPr>
            <p:cNvPr id="61" name="Rectangle 60"/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674075" y="6096000"/>
            <a:ext cx="4305488" cy="1042191"/>
            <a:chOff x="1380347" y="3163074"/>
            <a:chExt cx="3378188" cy="817728"/>
          </a:xfrm>
        </p:grpSpPr>
        <p:sp>
          <p:nvSpPr>
            <p:cNvPr id="85" name="Rectangle 84"/>
            <p:cNvSpPr/>
            <p:nvPr/>
          </p:nvSpPr>
          <p:spPr>
            <a:xfrm>
              <a:off x="1765249" y="3163074"/>
              <a:ext cx="299328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71810" y="3391422"/>
            <a:ext cx="22664057" cy="1869748"/>
            <a:chOff x="534987" y="1869705"/>
            <a:chExt cx="22664057" cy="1869748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1869748"/>
              <a:chOff x="534987" y="1647866"/>
              <a:chExt cx="22664057" cy="1869748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1"/>
                <a:ext cx="22443393" cy="1796723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4040187" y="1945905"/>
                  <a:ext cx="18468976" cy="16620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Vectơ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nào</a:t>
                  </a: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đây</a:t>
                  </a: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pháp</a:t>
                  </a: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tuyến</a:t>
                  </a: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altLang="en-US" sz="4800" i="1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lvl="0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 xmlns:m="http://schemas.openxmlformats.org/officeDocument/2006/math">
                      <m:r>
                        <a:rPr lang="en-US" alt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</m:t>
                      </m:r>
                      <m:r>
                        <a:rPr lang="en-US" alt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</m:t>
                      </m:r>
                      <m:r>
                        <a:rPr lang="en-US" alt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−3</m:t>
                      </m:r>
                    </m:oMath>
                  </a14:m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? </a:t>
                  </a:r>
                  <a:endPara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0187" y="1945905"/>
                  <a:ext cx="18468976" cy="1662004"/>
                </a:xfrm>
                <a:prstGeom prst="rect">
                  <a:avLst/>
                </a:prstGeom>
                <a:blipFill>
                  <a:blip r:embed="rId3"/>
                  <a:stretch>
                    <a:fillRect l="-1023" t="-5128" b="-1575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1237304" y="6096000"/>
            <a:ext cx="4246517" cy="1042191"/>
            <a:chOff x="1380347" y="3163074"/>
            <a:chExt cx="3331918" cy="817728"/>
          </a:xfrm>
        </p:grpSpPr>
        <p:sp>
          <p:nvSpPr>
            <p:cNvPr id="105" name="Rectangle 104"/>
            <p:cNvSpPr/>
            <p:nvPr/>
          </p:nvSpPr>
          <p:spPr>
            <a:xfrm>
              <a:off x="1765249" y="3163074"/>
              <a:ext cx="294701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7355778" y="6214919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2085775" y="6181514"/>
                <a:ext cx="178555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(4;1)</m:t>
                      </m:r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775" y="6181514"/>
                <a:ext cx="1785553" cy="7540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8301826" y="6215552"/>
                <a:ext cx="220714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(−4;1)</m:t>
                      </m:r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826" y="6215552"/>
                <a:ext cx="2207143" cy="7540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4712982" y="6180147"/>
                <a:ext cx="164929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(1;4)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2982" y="6180147"/>
                <a:ext cx="1649298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0554330" y="6181514"/>
                <a:ext cx="2221570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(1;−4)</m:t>
                      </m:r>
                      <m:r>
                        <m:rPr>
                          <m:nor/>
                        </m:rPr>
                        <a:rPr lang="vi-VN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4330" y="6181514"/>
                <a:ext cx="2221570" cy="7540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oup 112"/>
          <p:cNvGrpSpPr/>
          <p:nvPr/>
        </p:nvGrpSpPr>
        <p:grpSpPr>
          <a:xfrm>
            <a:off x="618104" y="7467600"/>
            <a:ext cx="22617763" cy="3784309"/>
            <a:chOff x="1270510" y="5267367"/>
            <a:chExt cx="22617763" cy="3784309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0"/>
              <a:ext cx="22603364" cy="341287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43604" cy="828633"/>
              <a:chOff x="1224541" y="6322796"/>
              <a:chExt cx="4643604" cy="828633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30891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400" b="1" dirty="0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612319" y="8706723"/>
                <a:ext cx="22623548" cy="15726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44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altLang="en-US" sz="44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en-US" sz="44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altLang="en-US" sz="44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ó </m:t>
                      </m:r>
                      <m:r>
                        <a:rPr lang="en-US" altLang="en-US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en-US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</m:t>
                      </m:r>
                      <m:r>
                        <a:rPr lang="en-US" altLang="en-US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en-US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−3⇔4</m:t>
                      </m:r>
                      <m:r>
                        <a:rPr lang="en-US" alt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−3=0.</m:t>
                      </m:r>
                    </m:oMath>
                  </m:oMathPara>
                </a14:m>
                <a:endParaRPr lang="en-US" altLang="en-US" sz="44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đườ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alt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−3=0</m:t>
                      </m:r>
                      <m:r>
                        <m:rPr>
                          <m:nor/>
                        </m:rP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vec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ơ 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tuy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a:rPr lang="en-US" sz="4400" b="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acc>
                      <m:r>
                        <a:rPr lang="en-US" sz="4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4;−1</m:t>
                          </m:r>
                        </m:e>
                      </m:d>
                      <m:r>
                        <a:rPr lang="en-US" sz="4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=−1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−4;1</m:t>
                          </m:r>
                        </m:e>
                      </m:d>
                      <m:r>
                        <a:rPr lang="en-US" sz="4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19" y="8706723"/>
                <a:ext cx="22623548" cy="15726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955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/>
      <p:bldP spid="109" grpId="0"/>
      <p:bldP spid="110" grpId="0"/>
      <p:bldP spid="111" grpId="0"/>
      <p:bldP spid="1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7323899" y="6248400"/>
            <a:ext cx="4827811" cy="2030934"/>
            <a:chOff x="1380347" y="2775176"/>
            <a:chExt cx="3471269" cy="1593520"/>
          </a:xfrm>
        </p:grpSpPr>
        <p:sp>
          <p:nvSpPr>
            <p:cNvPr id="46" name="Rectangle 45"/>
            <p:cNvSpPr/>
            <p:nvPr/>
          </p:nvSpPr>
          <p:spPr>
            <a:xfrm>
              <a:off x="1765248" y="2775176"/>
              <a:ext cx="3086368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469489" y="6340716"/>
            <a:ext cx="5124897" cy="1846304"/>
            <a:chOff x="1380347" y="2847610"/>
            <a:chExt cx="3697100" cy="1448655"/>
          </a:xfrm>
        </p:grpSpPr>
        <p:sp>
          <p:nvSpPr>
            <p:cNvPr id="61" name="Rectangle 60"/>
            <p:cNvSpPr/>
            <p:nvPr/>
          </p:nvSpPr>
          <p:spPr>
            <a:xfrm>
              <a:off x="1765248" y="2847610"/>
              <a:ext cx="3312199" cy="144865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550325" y="6248400"/>
            <a:ext cx="4836849" cy="2030934"/>
            <a:chOff x="1380347" y="2775177"/>
            <a:chExt cx="3402538" cy="1593520"/>
          </a:xfrm>
        </p:grpSpPr>
        <p:sp>
          <p:nvSpPr>
            <p:cNvPr id="85" name="Rectangle 84"/>
            <p:cNvSpPr/>
            <p:nvPr/>
          </p:nvSpPr>
          <p:spPr>
            <a:xfrm>
              <a:off x="1765249" y="2775177"/>
              <a:ext cx="3017636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59110" y="3657600"/>
            <a:ext cx="22683477" cy="2400667"/>
            <a:chOff x="534987" y="1793505"/>
            <a:chExt cx="22683477" cy="2400667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2228910"/>
              <a:chOff x="534987" y="1647866"/>
              <a:chExt cx="22664057" cy="2228910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2"/>
                <a:ext cx="22443393" cy="2155884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2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4102451" y="1793505"/>
                  <a:ext cx="19116013" cy="24006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i="1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14:m>
                    <m:oMath xmlns:m="http://schemas.openxmlformats.org/officeDocument/2006/math">
                      <m:r>
                        <a:rPr lang="en-US" alt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alt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(1;−2)</m:t>
                      </m:r>
                    </m:oMath>
                  </a14:m>
                  <a:r>
                    <a:rPr lang="en-US" alt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alt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alt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alt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alt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alt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alt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alt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:4</m:t>
                      </m:r>
                      <m:r>
                        <a:rPr lang="en-US" alt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+1=0</m:t>
                      </m:r>
                    </m:oMath>
                  </a14:m>
                  <a:r>
                    <a:rPr lang="en-US" alt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là</a:t>
                  </a:r>
                  <a:endParaRPr lang="vi-VN" sz="4800" b="1" dirty="0">
                    <a:solidFill>
                      <a:srgbClr val="3C04A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2451" y="1793505"/>
                  <a:ext cx="19116013" cy="2400667"/>
                </a:xfrm>
                <a:prstGeom prst="rect">
                  <a:avLst/>
                </a:prstGeom>
                <a:blipFill>
                  <a:blip r:embed="rId3"/>
                  <a:stretch>
                    <a:fillRect l="-989" b="-507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1178309" y="6248401"/>
            <a:ext cx="4914675" cy="2030934"/>
            <a:chOff x="1380347" y="2775177"/>
            <a:chExt cx="3622258" cy="1593520"/>
          </a:xfrm>
        </p:grpSpPr>
        <p:sp>
          <p:nvSpPr>
            <p:cNvPr id="105" name="Rectangle 104"/>
            <p:cNvSpPr/>
            <p:nvPr/>
          </p:nvSpPr>
          <p:spPr>
            <a:xfrm>
              <a:off x="1765249" y="2775177"/>
              <a:ext cx="3237356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1200972" y="6844660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2138407" y="6766343"/>
                <a:ext cx="408817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+4</m:t>
                      </m:r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+7=0.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407" y="6766343"/>
                <a:ext cx="4088170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4386714" y="6782549"/>
                <a:ext cx="4109010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+4</m:t>
                      </m:r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+5=</m:t>
                      </m:r>
                      <m:r>
                        <m:rPr>
                          <m:nor/>
                        </m:rPr>
                        <a:rPr lang="en-US" sz="4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6714" y="6782549"/>
                <a:ext cx="4109010" cy="7540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0509961" y="6840160"/>
                <a:ext cx="4109009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−1=0</m:t>
                      </m:r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9961" y="6840160"/>
                <a:ext cx="4109009" cy="7540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oup 112"/>
          <p:cNvGrpSpPr/>
          <p:nvPr/>
        </p:nvGrpSpPr>
        <p:grpSpPr>
          <a:xfrm>
            <a:off x="559110" y="8635426"/>
            <a:ext cx="22617763" cy="4774585"/>
            <a:chOff x="1270510" y="5267367"/>
            <a:chExt cx="22617763" cy="4774585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0"/>
              <a:ext cx="22603364" cy="440315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66043" cy="857527"/>
              <a:chOff x="1224541" y="6322796"/>
              <a:chExt cx="4666043" cy="857527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59425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800" b="1" dirty="0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8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10868" y="9716823"/>
                <a:ext cx="18800392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⊥∆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alt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alt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=0 </m:t>
                    </m:r>
                    <m:d>
                      <m:dPr>
                        <m:ctrlPr>
                          <a:rPr lang="en-US" alt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alt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alt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</m:d>
                    <m:r>
                      <a:rPr lang="en-US" alt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altLang="en-US" sz="48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alt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alt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alt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(1;−2)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1+4.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=0⇔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=7.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 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+7=0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4800" dirty="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868" y="9716823"/>
                <a:ext cx="18800392" cy="3785652"/>
              </a:xfrm>
              <a:prstGeom prst="rect">
                <a:avLst/>
              </a:prstGeom>
              <a:blipFill>
                <a:blip r:embed="rId7"/>
                <a:stretch>
                  <a:fillRect l="-1492" t="-3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266613" y="6788986"/>
                <a:ext cx="397275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sz="4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+7=0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.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6613" y="6788986"/>
                <a:ext cx="3972754" cy="769441"/>
              </a:xfrm>
              <a:prstGeom prst="rect">
                <a:avLst/>
              </a:prstGeom>
              <a:blipFill>
                <a:blip r:embed="rId8"/>
                <a:stretch>
                  <a:fillRect t="-15079" r="-5521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55" name="Rounded Rectangle 5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 KHÁCH QUAN.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484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/>
      <p:bldP spid="110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6485081" y="3614803"/>
            <a:ext cx="5550916" cy="1042191"/>
            <a:chOff x="1380347" y="3163074"/>
            <a:chExt cx="4355380" cy="817728"/>
          </a:xfrm>
        </p:grpSpPr>
        <p:sp>
          <p:nvSpPr>
            <p:cNvPr id="46" name="Rectangle 45"/>
            <p:cNvSpPr/>
            <p:nvPr/>
          </p:nvSpPr>
          <p:spPr>
            <a:xfrm>
              <a:off x="1765249" y="3163074"/>
              <a:ext cx="3970478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2475176" y="3677322"/>
            <a:ext cx="5754096" cy="1042191"/>
            <a:chOff x="1380347" y="3163074"/>
            <a:chExt cx="4514800" cy="817728"/>
          </a:xfrm>
        </p:grpSpPr>
        <p:sp>
          <p:nvSpPr>
            <p:cNvPr id="61" name="Rectangle 60"/>
            <p:cNvSpPr/>
            <p:nvPr/>
          </p:nvSpPr>
          <p:spPr>
            <a:xfrm>
              <a:off x="1765249" y="3163074"/>
              <a:ext cx="4129898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8393734" y="3667493"/>
            <a:ext cx="5382251" cy="1042191"/>
            <a:chOff x="1380347" y="3163074"/>
            <a:chExt cx="4223042" cy="817728"/>
          </a:xfrm>
        </p:grpSpPr>
        <p:sp>
          <p:nvSpPr>
            <p:cNvPr id="85" name="Rectangle 84"/>
            <p:cNvSpPr/>
            <p:nvPr/>
          </p:nvSpPr>
          <p:spPr>
            <a:xfrm>
              <a:off x="1765248" y="3163074"/>
              <a:ext cx="3838141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24249" y="1618120"/>
            <a:ext cx="22664057" cy="1869748"/>
            <a:chOff x="534987" y="1869705"/>
            <a:chExt cx="22664057" cy="1869748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1869748"/>
              <a:chOff x="534987" y="1647866"/>
              <a:chExt cx="22664057" cy="1869748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1"/>
                <a:ext cx="22443393" cy="1796723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3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4040186" y="1945905"/>
                  <a:ext cx="19158857" cy="16620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Trong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𝑂𝑥𝑦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𝑂𝐴𝐵𝐶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đỉnh</a:t>
                  </a:r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  <m:t>3;1</m:t>
                          </m:r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đỉnh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𝐵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tung</a:t>
                  </a:r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dương</a:t>
                  </a:r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Viết</a:t>
                  </a:r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tổng</a:t>
                  </a:r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quát</a:t>
                  </a:r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đi</a:t>
                  </a:r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qua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đỉnh</a:t>
                  </a:r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8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0186" y="1945905"/>
                  <a:ext cx="19158857" cy="1662004"/>
                </a:xfrm>
                <a:prstGeom prst="rect">
                  <a:avLst/>
                </a:prstGeom>
                <a:blipFill>
                  <a:blip r:embed="rId3"/>
                  <a:stretch>
                    <a:fillRect l="-986" t="-5495" r="-764" b="-1575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684983" y="3667493"/>
            <a:ext cx="5624708" cy="1042191"/>
            <a:chOff x="1380347" y="3163074"/>
            <a:chExt cx="4413279" cy="817728"/>
          </a:xfrm>
        </p:grpSpPr>
        <p:sp>
          <p:nvSpPr>
            <p:cNvPr id="105" name="Rectangle 104"/>
            <p:cNvSpPr/>
            <p:nvPr/>
          </p:nvSpPr>
          <p:spPr>
            <a:xfrm>
              <a:off x="1765249" y="3163074"/>
              <a:ext cx="4028377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6470941" y="3704376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1650470" y="3749177"/>
                <a:ext cx="4505657" cy="1431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−10=0.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470" y="3749177"/>
                <a:ext cx="4505657" cy="14311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7467579" y="3714676"/>
                <a:ext cx="4505657" cy="1431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−3</m:t>
                      </m:r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+10=0.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579" y="3714676"/>
                <a:ext cx="4505657" cy="14311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3547005" y="3780579"/>
                <a:ext cx="4191468" cy="1431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−2=0.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7005" y="3780579"/>
                <a:ext cx="4191468" cy="14311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19364114" y="3721723"/>
                <a:ext cx="4505657" cy="1431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+3</m:t>
                      </m:r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−14=0.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4114" y="3721723"/>
                <a:ext cx="4505657" cy="14311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" name="Group 111"/>
          <p:cNvGrpSpPr/>
          <p:nvPr/>
        </p:nvGrpSpPr>
        <p:grpSpPr>
          <a:xfrm>
            <a:off x="285761" y="4648895"/>
            <a:ext cx="24101413" cy="9067106"/>
            <a:chOff x="593981" y="5410200"/>
            <a:chExt cx="22617763" cy="8448654"/>
          </a:xfrm>
        </p:grpSpPr>
        <p:grpSp>
          <p:nvGrpSpPr>
            <p:cNvPr id="113" name="Group 112"/>
            <p:cNvGrpSpPr/>
            <p:nvPr/>
          </p:nvGrpSpPr>
          <p:grpSpPr>
            <a:xfrm>
              <a:off x="593981" y="5410200"/>
              <a:ext cx="22617763" cy="8448654"/>
              <a:chOff x="1270510" y="5267367"/>
              <a:chExt cx="22617763" cy="8448654"/>
            </a:xfrm>
          </p:grpSpPr>
          <p:sp>
            <p:nvSpPr>
              <p:cNvPr id="115" name="Rounded Rectangle 114"/>
              <p:cNvSpPr/>
              <p:nvPr/>
            </p:nvSpPr>
            <p:spPr>
              <a:xfrm>
                <a:off x="1284909" y="5638800"/>
                <a:ext cx="22603364" cy="8077221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1270510" y="5267367"/>
                <a:ext cx="4380708" cy="828633"/>
                <a:chOff x="1224541" y="6322796"/>
                <a:chExt cx="4380708" cy="828633"/>
              </a:xfrm>
            </p:grpSpPr>
            <p:sp>
              <p:nvSpPr>
                <p:cNvPr id="117" name="Freeform 20"/>
                <p:cNvSpPr>
                  <a:spLocks/>
                </p:cNvSpPr>
                <p:nvPr/>
              </p:nvSpPr>
              <p:spPr bwMode="auto">
                <a:xfrm rot="16200000" flipV="1">
                  <a:off x="3179528" y="4939522"/>
                  <a:ext cx="828631" cy="3595179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2296330" y="6349326"/>
                  <a:ext cx="3308919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b="1" dirty="0" err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sz="4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dẫn</a:t>
                  </a:r>
                  <a:endParaRPr lang="en-US" sz="44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9" name="Round Diagonal Corner Rectangle 118"/>
                <p:cNvSpPr/>
                <p:nvPr/>
              </p:nvSpPr>
              <p:spPr>
                <a:xfrm flipV="1">
                  <a:off x="1224541" y="6322799"/>
                  <a:ext cx="903517" cy="828630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Freeform 119"/>
                <p:cNvSpPr>
                  <a:spLocks noEditPoints="1"/>
                </p:cNvSpPr>
                <p:nvPr/>
              </p:nvSpPr>
              <p:spPr bwMode="auto">
                <a:xfrm>
                  <a:off x="1403701" y="6378164"/>
                  <a:ext cx="545196" cy="739115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14" name="Rectangle 113"/>
            <p:cNvSpPr/>
            <p:nvPr/>
          </p:nvSpPr>
          <p:spPr>
            <a:xfrm>
              <a:off x="1385966" y="6539842"/>
              <a:ext cx="21699846" cy="1078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300"/>
                </a:spcAft>
              </a:pPr>
              <a:endParaRPr lang="en-US" sz="4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444913" y="5084912"/>
                <a:ext cx="24375531" cy="10567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đ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&gt;0;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3;1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−3;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YCBT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acc>
                              <m:accPr>
                                <m:chr m:val="⃗"/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𝑂𝐴</m:t>
                                </m:r>
                              </m:e>
                            </m:acc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⊥</m:t>
                            </m:r>
                            <m:acc>
                              <m:accPr>
                                <m:chr m:val="⃗"/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𝐴𝐵</m:t>
                                </m:r>
                              </m:e>
                            </m:acc>
                          </m:e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𝑂𝐴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</m:eqAr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3.</m:t>
                                </m:r>
                                <m:d>
                                  <m:d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−3</m:t>
                                    </m:r>
                                  </m:e>
                                </m:d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+1.</m:t>
                                </m:r>
                                <m:d>
                                  <m:d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=0</m:t>
                                </m:r>
                              </m:e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10=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4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sz="4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−3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4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  <m:r>
                                          <a:rPr lang="en-US" sz="4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eqArr>
                          </m:e>
                        </m:d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=10−3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10=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−3)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(9−3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endParaRPr lang="en-US" sz="48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=10−3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−6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+8=0</m:t>
                            </m:r>
                          </m:e>
                        </m:eqAr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=2, 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=4</m:t>
                            </m:r>
                          </m:e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=4, 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=−2. (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𝑙𝑜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ạ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2;4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𝑂𝐴𝐵𝐶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3+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=0+2</m:t>
                            </m:r>
                          </m:e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=0+4</m:t>
                            </m:r>
                          </m:e>
                        </m:eqAr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=−1</m:t>
                                </m:r>
                              </m:e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=3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−1;3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=(−3;−1)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VTCP </a:t>
                </a:r>
                <a:endPara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=(1;−3)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PTTQ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−3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−3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+10=0.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300"/>
                  </a:spcAft>
                </a:pPr>
                <a:endParaRPr lang="en-US" sz="4800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13" y="5084912"/>
                <a:ext cx="24375531" cy="10567188"/>
              </a:xfrm>
              <a:prstGeom prst="rect">
                <a:avLst/>
              </a:prstGeom>
              <a:blipFill rotWithShape="0">
                <a:blip r:embed="rId8"/>
                <a:stretch>
                  <a:fillRect l="-1150" t="-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18734" y="7341936"/>
            <a:ext cx="4948629" cy="510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4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9068" y="1515168"/>
            <a:ext cx="6961968" cy="960327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22775" y="3232593"/>
            <a:ext cx="21926763" cy="2429210"/>
            <a:chOff x="922775" y="3232593"/>
            <a:chExt cx="21926763" cy="2429210"/>
          </a:xfrm>
        </p:grpSpPr>
        <p:grpSp>
          <p:nvGrpSpPr>
            <p:cNvPr id="32" name="Group 31"/>
            <p:cNvGrpSpPr/>
            <p:nvPr/>
          </p:nvGrpSpPr>
          <p:grpSpPr>
            <a:xfrm>
              <a:off x="922775" y="3232593"/>
              <a:ext cx="21926763" cy="2429210"/>
              <a:chOff x="920677" y="3232969"/>
              <a:chExt cx="21929301" cy="2429491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6304309" y="3654766"/>
                <a:ext cx="16545669" cy="1597162"/>
              </a:xfrm>
              <a:prstGeom prst="roundRect">
                <a:avLst>
                  <a:gd name="adj" fmla="val 5650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088" name="Pentagon 217087"/>
              <p:cNvSpPr/>
              <p:nvPr/>
            </p:nvSpPr>
            <p:spPr>
              <a:xfrm>
                <a:off x="920677" y="3232969"/>
                <a:ext cx="5151437" cy="2429491"/>
              </a:xfrm>
              <a:prstGeom prst="homePlate">
                <a:avLst>
                  <a:gd name="adj" fmla="val 27425"/>
                </a:avLst>
              </a:prstGeom>
              <a:solidFill>
                <a:schemeClr val="accent5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6950252" y="3611941"/>
                  <a:ext cx="14996935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vi-VN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VTPT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tổng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quát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48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48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0252" y="3611941"/>
                  <a:ext cx="14996935" cy="1569660"/>
                </a:xfrm>
                <a:prstGeom prst="rect">
                  <a:avLst/>
                </a:prstGeom>
                <a:blipFill>
                  <a:blip r:embed="rId2"/>
                  <a:stretch>
                    <a:fillRect l="-1829" t="-8560" r="-1870" b="-202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935957" y="5869072"/>
            <a:ext cx="21863331" cy="3450961"/>
            <a:chOff x="922776" y="6075858"/>
            <a:chExt cx="21863331" cy="3450961"/>
          </a:xfrm>
        </p:grpSpPr>
        <p:grpSp>
          <p:nvGrpSpPr>
            <p:cNvPr id="33" name="Group 32"/>
            <p:cNvGrpSpPr/>
            <p:nvPr/>
          </p:nvGrpSpPr>
          <p:grpSpPr>
            <a:xfrm>
              <a:off x="922776" y="6075858"/>
              <a:ext cx="21863331" cy="3450961"/>
              <a:chOff x="920678" y="6094732"/>
              <a:chExt cx="21865862" cy="3451359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6240871" y="6094732"/>
                <a:ext cx="16545669" cy="3451359"/>
              </a:xfrm>
              <a:prstGeom prst="roundRect">
                <a:avLst>
                  <a:gd name="adj" fmla="val 753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Pentagon 45"/>
              <p:cNvSpPr/>
              <p:nvPr/>
            </p:nvSpPr>
            <p:spPr>
              <a:xfrm>
                <a:off x="920678" y="6267295"/>
                <a:ext cx="5138255" cy="2946364"/>
              </a:xfrm>
              <a:prstGeom prst="homePlate">
                <a:avLst>
                  <a:gd name="adj" fmla="val 27425"/>
                </a:avLst>
              </a:prstGeom>
              <a:solidFill>
                <a:schemeClr val="accent5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081977" y="6813321"/>
                <a:ext cx="5099644" cy="1939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 TRÌNH THAM SỐ CỦA ĐƯỜNG THẲNG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6529114" y="6498358"/>
                  <a:ext cx="15897028" cy="29569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nl-NL" sz="4400" dirty="0" smtClean="0">
                      <a:latin typeface="Times New Roman" pitchFamily="18" charset="0"/>
                      <a:cs typeface="Times New Roman" pitchFamily="18" charset="0"/>
                    </a:rPr>
                    <a:t>Cho đường thẳng </a:t>
                  </a:r>
                  <a14:m>
                    <m:oMath xmlns:m="http://schemas.openxmlformats.org/officeDocument/2006/math">
                      <m:r>
                        <a:rPr lang="nl-NL" sz="44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 đi qua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l-NL" sz="4400" i="1">
                          <a:solidFill>
                            <a:srgbClr val="00B05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4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l-NL" sz="4400" i="1">
                          <a:solidFill>
                            <a:srgbClr val="00B050"/>
                          </a:solidFill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sz="4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l-NL" sz="4400" i="1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nl-NL" sz="4400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4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acc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=(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;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nl-NL" sz="440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là véc-tơ chỉ phương của </a:t>
                  </a:r>
                  <a14:m>
                    <m:oMath xmlns:m="http://schemas.openxmlformats.org/officeDocument/2006/math">
                      <m:r>
                        <a:rPr lang="nl-NL" sz="44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endParaRPr lang="en-US" sz="44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Khi </a:t>
                  </a:r>
                  <a:r>
                    <a:rPr lang="nl-NL" sz="4400" dirty="0" smtClean="0">
                      <a:latin typeface="Times New Roman" pitchFamily="18" charset="0"/>
                      <a:cs typeface="Times New Roman" pitchFamily="18" charset="0"/>
                    </a:rPr>
                    <a:t>đó phương trình tham số của </a:t>
                  </a:r>
                  <a14:m>
                    <m:oMath xmlns:m="http://schemas.openxmlformats.org/officeDocument/2006/math">
                      <m:r>
                        <a:rPr lang="nl-NL" sz="44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nl-NL" sz="4400" dirty="0" smtClean="0">
                      <a:latin typeface="Times New Roman" pitchFamily="18" charset="0"/>
                      <a:cs typeface="Times New Roman" pitchFamily="18" charset="0"/>
                    </a:rPr>
                    <a:t> là </a:t>
                  </a:r>
                  <a14:m>
                    <m:oMath xmlns:m="http://schemas.openxmlformats.org/officeDocument/2006/math">
                      <m:r>
                        <a:rPr lang="nl-NL" sz="4400" i="1">
                          <a:latin typeface="Cambria Math"/>
                        </a:rPr>
                        <m:t>𝛥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nl-NL" sz="4400" i="1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nl-NL" sz="4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nl-NL" sz="4400" i="1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4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l-NL" sz="4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l-NL" sz="4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nl-NL" sz="4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nl-NL" sz="4400" i="1"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nl-NL" sz="4400" i="1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nl-NL" sz="44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nl-NL" sz="4400" i="1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4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nl-NL" sz="4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l-NL" sz="4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nl-NL" sz="4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  <m:r>
                                <a:rPr lang="nl-NL" sz="4400" i="1"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nl-NL" sz="4400">
                          <a:latin typeface="Times New Roman" pitchFamily="18" charset="0"/>
                          <a:cs typeface="Times New Roman" pitchFamily="18" charset="0"/>
                        </a:rPr>
                        <m:t>   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4400" i="1">
                              <a:latin typeface="Cambria Math"/>
                            </a:rPr>
                            <m:t>𝑡</m:t>
                          </m:r>
                          <m:r>
                            <a:rPr lang="nl-NL" sz="4400" i="1">
                              <a:latin typeface="Cambria Math"/>
                            </a:rPr>
                            <m:t>∈</m:t>
                          </m:r>
                          <m:r>
                            <a:rPr lang="nl-NL" sz="4400" i="1">
                              <a:latin typeface="Cambria Math"/>
                            </a:rPr>
                            <m:t>ℝ</m:t>
                          </m:r>
                        </m:e>
                      </m:d>
                    </m:oMath>
                  </a14:m>
                  <a:endParaRPr lang="en-US" sz="4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9114" y="6498358"/>
                  <a:ext cx="15897028" cy="2956900"/>
                </a:xfrm>
                <a:prstGeom prst="rect">
                  <a:avLst/>
                </a:prstGeom>
                <a:blipFill>
                  <a:blip r:embed="rId3"/>
                  <a:stretch>
                    <a:fillRect l="-1534" t="-3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TextBox 42"/>
          <p:cNvSpPr txBox="1"/>
          <p:nvPr/>
        </p:nvSpPr>
        <p:spPr>
          <a:xfrm>
            <a:off x="1173225" y="3602341"/>
            <a:ext cx="50990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 TRÌNH TỔNG QUÁT CỦA ĐƯỜNG THẲNG</a:t>
            </a:r>
            <a:endParaRPr lang="en-US" sz="4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922775" y="9464897"/>
            <a:ext cx="21810679" cy="4223747"/>
            <a:chOff x="920677" y="6267294"/>
            <a:chExt cx="21813204" cy="4224234"/>
          </a:xfrm>
        </p:grpSpPr>
        <p:sp>
          <p:nvSpPr>
            <p:cNvPr id="50" name="Rounded Rectangle 49"/>
            <p:cNvSpPr/>
            <p:nvPr/>
          </p:nvSpPr>
          <p:spPr>
            <a:xfrm>
              <a:off x="6188212" y="6596870"/>
              <a:ext cx="16545669" cy="3451359"/>
            </a:xfrm>
            <a:prstGeom prst="roundRect">
              <a:avLst>
                <a:gd name="adj" fmla="val 753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Pentagon 50"/>
            <p:cNvSpPr/>
            <p:nvPr/>
          </p:nvSpPr>
          <p:spPr>
            <a:xfrm>
              <a:off x="920677" y="6267294"/>
              <a:ext cx="5151437" cy="4224234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088567" y="7535341"/>
              <a:ext cx="5099644" cy="1939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</a:t>
              </a:r>
            </a:p>
            <a:p>
              <a:r>
                <a:rPr lang="en-US" sz="40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ĐỐI CỦA HAI ĐƯỜNG THẲNG</a:t>
              </a:r>
              <a:endParaRPr lang="en-US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632772" y="9647772"/>
                <a:ext cx="16247719" cy="37143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đt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𝐴𝑥</m:t>
                    </m:r>
                    <m:r>
                      <a:rPr lang="en-US" sz="4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𝐵𝑦</m:t>
                    </m:r>
                    <m:r>
                      <a:rPr lang="en-US" sz="4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4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b="0" i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≠0,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≠0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′≠0.</m:t>
                    </m:r>
                  </m:oMath>
                </a14:m>
                <a:endPara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l-GR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l-GR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Nếu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l-GR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l-GR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l-GR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trùng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772" y="9647772"/>
                <a:ext cx="16247719" cy="3714350"/>
              </a:xfrm>
              <a:prstGeom prst="rect">
                <a:avLst/>
              </a:prstGeom>
              <a:blipFill>
                <a:blip r:embed="rId4"/>
                <a:stretch>
                  <a:fillRect l="-1689" t="-3612" b="-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05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KIẾN THỨC CẦN NHỚ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4987" y="2668319"/>
            <a:ext cx="23310761" cy="9405703"/>
            <a:chOff x="1076414" y="4364685"/>
            <a:chExt cx="23989353" cy="9120374"/>
          </a:xfrm>
        </p:grpSpPr>
        <p:grpSp>
          <p:nvGrpSpPr>
            <p:cNvPr id="22" name="Group 5"/>
            <p:cNvGrpSpPr/>
            <p:nvPr/>
          </p:nvGrpSpPr>
          <p:grpSpPr>
            <a:xfrm>
              <a:off x="1096244" y="4671091"/>
              <a:ext cx="23969523" cy="8813968"/>
              <a:chOff x="465446" y="1083939"/>
              <a:chExt cx="9438946" cy="3470099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465446" y="1083939"/>
                <a:ext cx="9438946" cy="3470099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698996" y="1336358"/>
                    <a:ext cx="8525386" cy="25232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:r>
                      <a:rPr lang="vi-VN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Đườ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ng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thẳng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đi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qua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và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có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VTCP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có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phương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trình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tham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số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là</a:t>
                    </a:r>
                    <a:endPara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{"/>
                              <m:endChr m:val=""/>
                              <m:ctrlP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sz="4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4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𝑎𝑡</m:t>
                                  </m:r>
                                </m:e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sz="4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4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𝑏𝑡</m:t>
                                  </m:r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.</m:t>
                                  </m:r>
                                </m:e>
                              </m:eqArr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ℝ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d>
                        </m:oMath>
                      </m:oMathPara>
                    </a14:m>
                    <a:endPara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just"/>
                    <a:r>
                      <a:rPr lang="vi-VN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Đườ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ng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thẳng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đi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qua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và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có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VTPT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có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phương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trình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tổng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quát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là</a:t>
                    </a:r>
                    <a:endPara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4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8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=0</m:t>
                        </m:r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</a:p>
                  <a:p>
                    <a:pPr algn="just"/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Đường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thẳng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có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hệ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số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góc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có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VTCP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1;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</m:d>
                      </m:oMath>
                    </a14:m>
                    <a:endPara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just"/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Một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đường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thẳng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có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vô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số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các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VTCP (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hoặc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VTPT)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khác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vectơ-không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Và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các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VTCP (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hoặc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VTPT)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này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cùng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phương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với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nhau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</a:p>
                  <a:p>
                    <a:pPr algn="just"/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Nếu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có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VTCP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thì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có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VTPT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;−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d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hoặc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d>
                      </m:oMath>
                    </a14:m>
                    <a:endParaRPr lang="vi-VN" sz="4800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996" y="1336358"/>
                    <a:ext cx="8525386" cy="2523276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304" t="-2030" r="-1333" b="-39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364685"/>
              <a:ext cx="16629560" cy="800219"/>
              <a:chOff x="166396" y="8741872"/>
              <a:chExt cx="16629560" cy="800219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12877719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673" y="8741872"/>
                <a:ext cx="15863283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Viết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10" name="Rectangle 9"/>
          <p:cNvSpPr/>
          <p:nvPr/>
        </p:nvSpPr>
        <p:spPr>
          <a:xfrm>
            <a:off x="829735" y="4341148"/>
            <a:ext cx="226834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3203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KIẾN THỨC CẦN NHỚ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4987" y="2681941"/>
            <a:ext cx="23310761" cy="9392081"/>
            <a:chOff x="1076414" y="4377894"/>
            <a:chExt cx="23989353" cy="9107165"/>
          </a:xfrm>
        </p:grpSpPr>
        <p:grpSp>
          <p:nvGrpSpPr>
            <p:cNvPr id="22" name="Group 5"/>
            <p:cNvGrpSpPr/>
            <p:nvPr/>
          </p:nvGrpSpPr>
          <p:grpSpPr>
            <a:xfrm>
              <a:off x="1096244" y="4671091"/>
              <a:ext cx="23969523" cy="8813968"/>
              <a:chOff x="465446" y="1083939"/>
              <a:chExt cx="9438946" cy="3470099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465446" y="1083939"/>
                <a:ext cx="9438946" cy="3470099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698996" y="1336358"/>
                    <a:ext cx="9182264" cy="208628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:r>
                      <a:rPr lang="en-US" sz="4800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Trong</a:t>
                    </a:r>
                    <a:r>
                      <a:rPr lang="en-US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mặt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phẳng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𝑂𝑥𝑦</m:t>
                        </m:r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cho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đường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thẳng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𝐵𝑦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=0</m:t>
                        </m:r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và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′: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′=0</m:t>
                        </m:r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Giả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sử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≠0,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≠0,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′≠0. </m:t>
                        </m:r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Ta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có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các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vị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trí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tương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đối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của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hai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đường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thẳng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như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sau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:</a:t>
                    </a:r>
                  </a:p>
                  <a:p>
                    <a:pPr algn="just"/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Nếu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l-GR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den>
                        </m:f>
                        <m:r>
                          <a:rPr lang="el-GR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≠</m:t>
                        </m:r>
                        <m:f>
                          <m:fPr>
                            <m:ctrlPr>
                              <a:rPr lang="el-GR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den>
                        </m:f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thì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cắt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</a:p>
                  <a:p>
                    <a:pPr algn="just"/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Nếu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l-GR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den>
                        </m:f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l-GR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den>
                        </m:f>
                        <m:r>
                          <a:rPr lang="el-GR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≠</m:t>
                        </m:r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den>
                        </m:f>
                        <m:r>
                          <a:rPr lang="en-US" sz="4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thì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song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song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</a:p>
                  <a:p>
                    <a:pPr algn="just"/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Nếu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l-GR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den>
                        </m:f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l-GR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den>
                        </m:f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den>
                        </m:f>
                        <m:r>
                          <a:rPr lang="en-US" sz="4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thì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trùng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</a:p>
                  <a:p>
                    <a:endParaRPr lang="vi-VN" sz="4800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996" y="1336358"/>
                    <a:ext cx="9182264" cy="208628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211" t="-2455" r="-12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18564990" cy="795898"/>
              <a:chOff x="166396" y="8755081"/>
              <a:chExt cx="18564990" cy="79589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17347558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90961" y="8775035"/>
                <a:ext cx="17740425" cy="775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vị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tương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đối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10" name="Rectangle 9"/>
          <p:cNvSpPr/>
          <p:nvPr/>
        </p:nvSpPr>
        <p:spPr>
          <a:xfrm>
            <a:off x="829735" y="4341148"/>
            <a:ext cx="226834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6777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TẬP.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1" name="Group 10"/>
          <p:cNvGrpSpPr/>
          <p:nvPr/>
        </p:nvGrpSpPr>
        <p:grpSpPr>
          <a:xfrm>
            <a:off x="1283749" y="7010400"/>
            <a:ext cx="21830752" cy="6248400"/>
            <a:chOff x="1270511" y="5867400"/>
            <a:chExt cx="21819676" cy="7418613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09"/>
              <a:ext cx="21817977" cy="714700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272674" y="2484936"/>
            <a:ext cx="21841827" cy="4286159"/>
            <a:chOff x="1272674" y="3461657"/>
            <a:chExt cx="21841827" cy="4286159"/>
          </a:xfrm>
        </p:grpSpPr>
        <p:grpSp>
          <p:nvGrpSpPr>
            <p:cNvPr id="49" name="Group 54"/>
            <p:cNvGrpSpPr/>
            <p:nvPr/>
          </p:nvGrpSpPr>
          <p:grpSpPr>
            <a:xfrm>
              <a:off x="1272674" y="3461657"/>
              <a:ext cx="21841827" cy="4286159"/>
              <a:chOff x="1268078" y="3405486"/>
              <a:chExt cx="21841827" cy="4286159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1268078" y="3790950"/>
                <a:ext cx="21841827" cy="3900695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67"/>
              <p:cNvGrpSpPr/>
              <p:nvPr/>
            </p:nvGrpSpPr>
            <p:grpSpPr>
              <a:xfrm>
                <a:off x="1268078" y="3405486"/>
                <a:ext cx="8876303" cy="940513"/>
                <a:chOff x="1311958" y="3405486"/>
                <a:chExt cx="8876303" cy="940513"/>
              </a:xfrm>
            </p:grpSpPr>
            <p:sp>
              <p:nvSpPr>
                <p:cNvPr id="52" name="Freeform 20"/>
                <p:cNvSpPr>
                  <a:spLocks/>
                </p:cNvSpPr>
                <p:nvPr/>
              </p:nvSpPr>
              <p:spPr bwMode="auto">
                <a:xfrm rot="5400000">
                  <a:off x="5733771" y="-141303"/>
                  <a:ext cx="793396" cy="8115584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289945" y="3489617"/>
                  <a:ext cx="7898316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TẬP 1/TRANG 80 SGK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55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549673" y="4495185"/>
                  <a:ext cx="21564827" cy="30469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Lập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tham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mỗi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hợp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</a:p>
                <a:p>
                  <a:pPr marL="342900" indent="-342900" algn="just">
                    <a:buAutoNum type="alphaLcParenR"/>
                  </a:pP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(2;1)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véc-tơ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chỉ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</a:rPr>
                        <m:t>=(3;4)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;</a:t>
                  </a:r>
                </a:p>
                <a:p>
                  <a:pPr marL="342900" indent="-342900" algn="just">
                    <a:buAutoNum type="alphaLcParenR"/>
                  </a:pP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(−2;3)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véc-tơ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pháp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tuyến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</a:rPr>
                        <m:t>=(5;1)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</a:p>
                <a:p>
                  <a:endPara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9673" y="4495185"/>
                  <a:ext cx="21564827" cy="3046988"/>
                </a:xfrm>
                <a:prstGeom prst="rect">
                  <a:avLst/>
                </a:prstGeom>
                <a:blipFill>
                  <a:blip r:embed="rId3"/>
                  <a:stretch>
                    <a:fillRect l="-1272" t="-44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82354" y="7963998"/>
                <a:ext cx="21044054" cy="5024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đi qua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(2;1)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 panose="02040503050406030204" pitchFamily="18" charset="0"/>
                      </a:rPr>
                      <m:t>VTCP</m:t>
                    </m:r>
                    <m:r>
                      <a:rPr lang="en-US" sz="480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=(3;4)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=2+3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=1+4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</m:e>
                        </m:eqAr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ℝ</m:t>
                            </m:r>
                          </m:e>
                        </m:d>
                      </m:e>
                    </m:d>
                  </m:oMath>
                </a14:m>
                <a:endParaRPr lang="en-US" sz="48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đi qua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(−2;3)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5;1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VTCP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=(−1;5)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=−2−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=3+5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</m:e>
                        </m:eqAr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ℝ</m:t>
                            </m:r>
                          </m:e>
                        </m:d>
                      </m:e>
                    </m:d>
                  </m:oMath>
                </a14:m>
                <a:endPara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354" y="7963998"/>
                <a:ext cx="21044054" cy="5024196"/>
              </a:xfrm>
              <a:prstGeom prst="rect">
                <a:avLst/>
              </a:prstGeom>
              <a:blipFill>
                <a:blip r:embed="rId4"/>
                <a:stretch>
                  <a:fillRect l="-1304" t="-2667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055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TẬP.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1" name="Group 10"/>
          <p:cNvGrpSpPr/>
          <p:nvPr/>
        </p:nvGrpSpPr>
        <p:grpSpPr>
          <a:xfrm>
            <a:off x="1283749" y="7010400"/>
            <a:ext cx="21830752" cy="6248400"/>
            <a:chOff x="1270511" y="5867400"/>
            <a:chExt cx="21819676" cy="7418613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09"/>
              <a:ext cx="21817977" cy="714700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272674" y="2484936"/>
            <a:ext cx="21841827" cy="4286159"/>
            <a:chOff x="1272674" y="3461657"/>
            <a:chExt cx="21841827" cy="4286159"/>
          </a:xfrm>
        </p:grpSpPr>
        <p:grpSp>
          <p:nvGrpSpPr>
            <p:cNvPr id="49" name="Group 54"/>
            <p:cNvGrpSpPr/>
            <p:nvPr/>
          </p:nvGrpSpPr>
          <p:grpSpPr>
            <a:xfrm>
              <a:off x="1272674" y="3461657"/>
              <a:ext cx="21841827" cy="4286159"/>
              <a:chOff x="1268078" y="3405486"/>
              <a:chExt cx="21841827" cy="4286159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1268078" y="3790950"/>
                <a:ext cx="21841827" cy="3900695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67"/>
              <p:cNvGrpSpPr/>
              <p:nvPr/>
            </p:nvGrpSpPr>
            <p:grpSpPr>
              <a:xfrm>
                <a:off x="1268078" y="3405486"/>
                <a:ext cx="8876303" cy="940513"/>
                <a:chOff x="1311958" y="3405486"/>
                <a:chExt cx="8876303" cy="940513"/>
              </a:xfrm>
            </p:grpSpPr>
            <p:sp>
              <p:nvSpPr>
                <p:cNvPr id="52" name="Freeform 20"/>
                <p:cNvSpPr>
                  <a:spLocks/>
                </p:cNvSpPr>
                <p:nvPr/>
              </p:nvSpPr>
              <p:spPr bwMode="auto">
                <a:xfrm rot="5400000">
                  <a:off x="5733771" y="-141303"/>
                  <a:ext cx="793396" cy="8115584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289945" y="3489617"/>
                  <a:ext cx="7898316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TẬP 2/TRANG 80 SGK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55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549673" y="4495185"/>
                  <a:ext cx="21564827" cy="23083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Lập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tổng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quát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∆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mỗi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hợp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</a:p>
                <a:p>
                  <a:pPr marL="342900" indent="-342900" algn="just">
                    <a:buAutoNum type="alphaLcParenR"/>
                  </a:pP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∆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(−5;−8)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hệ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=−3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;</a:t>
                  </a:r>
                </a:p>
                <a:p>
                  <a:pPr marL="342900" indent="-342900" algn="just">
                    <a:buAutoNum type="alphaLcParenR"/>
                  </a:pP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∆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(2;1)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(−4;5)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9673" y="4495185"/>
                  <a:ext cx="21564827" cy="2308324"/>
                </a:xfrm>
                <a:prstGeom prst="rect">
                  <a:avLst/>
                </a:prstGeom>
                <a:blipFill>
                  <a:blip r:embed="rId3"/>
                  <a:stretch>
                    <a:fillRect l="-1272" t="-5805" b="-131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11954" y="7937087"/>
                <a:ext cx="21702545" cy="6834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14400" indent="-914400" algn="just">
                  <a:buAutoNum type="alphaLcParenR"/>
                </a:pP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∆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(−5;−8)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VTCP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1;−3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VT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𝑃𝑇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3;1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PTTQ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+1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+8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⟺3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+23=0.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−6;4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∆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đi qua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(2;1)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VTCP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=(−6;4)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PTTQ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−6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</a:rPr>
                        <m:t>+4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⟺−6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+8=0⟺−3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+4=0.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4800" b="1" i="1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Lưu</a:t>
                </a:r>
                <a:r>
                  <a:rPr lang="en-US" sz="4800" b="1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ý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VTCP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=(−3;2)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endPara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954" y="7937087"/>
                <a:ext cx="21702545" cy="6834756"/>
              </a:xfrm>
              <a:prstGeom prst="rect">
                <a:avLst/>
              </a:prstGeom>
              <a:blipFill>
                <a:blip r:embed="rId4"/>
                <a:stretch>
                  <a:fillRect l="-1292" t="-1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90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TẬP.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1" name="Group 10"/>
          <p:cNvGrpSpPr/>
          <p:nvPr/>
        </p:nvGrpSpPr>
        <p:grpSpPr>
          <a:xfrm>
            <a:off x="1347850" y="6469028"/>
            <a:ext cx="21970936" cy="7018372"/>
            <a:chOff x="1270511" y="5867400"/>
            <a:chExt cx="21819676" cy="7418613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09"/>
              <a:ext cx="21817977" cy="714700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272674" y="2484937"/>
            <a:ext cx="22046113" cy="3839664"/>
            <a:chOff x="1272674" y="3461657"/>
            <a:chExt cx="21841827" cy="4286159"/>
          </a:xfrm>
        </p:grpSpPr>
        <p:grpSp>
          <p:nvGrpSpPr>
            <p:cNvPr id="49" name="Group 54"/>
            <p:cNvGrpSpPr/>
            <p:nvPr/>
          </p:nvGrpSpPr>
          <p:grpSpPr>
            <a:xfrm>
              <a:off x="1272674" y="3461657"/>
              <a:ext cx="21841827" cy="4286159"/>
              <a:chOff x="1268078" y="3405486"/>
              <a:chExt cx="21841827" cy="4286159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1268078" y="3790950"/>
                <a:ext cx="21841827" cy="3900695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67"/>
              <p:cNvGrpSpPr/>
              <p:nvPr/>
            </p:nvGrpSpPr>
            <p:grpSpPr>
              <a:xfrm>
                <a:off x="1268078" y="3405486"/>
                <a:ext cx="8876303" cy="940513"/>
                <a:chOff x="1311958" y="3405486"/>
                <a:chExt cx="8876303" cy="940513"/>
              </a:xfrm>
            </p:grpSpPr>
            <p:sp>
              <p:nvSpPr>
                <p:cNvPr id="52" name="Freeform 20"/>
                <p:cNvSpPr>
                  <a:spLocks/>
                </p:cNvSpPr>
                <p:nvPr/>
              </p:nvSpPr>
              <p:spPr bwMode="auto">
                <a:xfrm rot="5400000">
                  <a:off x="5733771" y="-141303"/>
                  <a:ext cx="793396" cy="8115584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289945" y="3489617"/>
                  <a:ext cx="7898316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TẬP 3/TRANG 80 SGK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55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549673" y="4495185"/>
                  <a:ext cx="21564827" cy="23083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𝑂𝑥𝑦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tam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𝐴𝐵𝐶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biết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1;4</m:t>
                          </m:r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3;−1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(6;2)</m:t>
                      </m:r>
                    </m:oMath>
                  </a14:m>
                  <a:endPara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342900" indent="-342900" algn="just">
                    <a:buAutoNum type="alphaLcParenR"/>
                  </a:pP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Lập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tổng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quát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𝐵𝐶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𝐶𝐴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;</a:t>
                  </a:r>
                </a:p>
                <a:p>
                  <a:pPr marL="342900" indent="-342900" algn="just">
                    <a:buAutoNum type="alphaLcParenR"/>
                  </a:pP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Lập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tổng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quát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cao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𝐴𝐻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trung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tuyến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𝐴𝑀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9673" y="4495185"/>
                  <a:ext cx="21564827" cy="2308324"/>
                </a:xfrm>
                <a:prstGeom prst="rect">
                  <a:avLst/>
                </a:prstGeom>
                <a:blipFill>
                  <a:blip r:embed="rId3"/>
                  <a:stretch>
                    <a:fillRect l="-1289" t="-6490" b="-265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11656" y="7470147"/>
                <a:ext cx="21702545" cy="7023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2;−5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5;−2</m:t>
                        </m:r>
                      </m:e>
                    </m:d>
                  </m:oMath>
                </a14:m>
                <a:r>
                  <a:rPr lang="en-US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3;3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(1;4)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VTCP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2;−5</m:t>
                        </m:r>
                      </m:e>
                    </m:d>
                  </m:oMath>
                </a14:m>
                <a:endParaRPr lang="en-US" sz="4800" i="1" dirty="0">
                  <a:latin typeface="Cambria Math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VTPT</m:t>
                    </m:r>
                    <m: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5;2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PTTQ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5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⟺5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−13=0.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(1;4)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nhận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VTCP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5;−2</m:t>
                        </m:r>
                      </m:e>
                    </m:d>
                  </m:oMath>
                </a14:m>
                <a:endParaRPr lang="en-US" sz="4800" i="1" dirty="0">
                  <a:latin typeface="Cambria Math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VTPT</m:t>
                    </m:r>
                    <m: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2;5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PTTQ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+5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⟺2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−22=0.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656" y="7470147"/>
                <a:ext cx="21702545" cy="7023654"/>
              </a:xfrm>
              <a:prstGeom prst="rect">
                <a:avLst/>
              </a:prstGeom>
              <a:blipFill>
                <a:blip r:embed="rId4"/>
                <a:stretch>
                  <a:fillRect l="-1292" t="-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395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TẬP.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1" name="Group 10"/>
          <p:cNvGrpSpPr/>
          <p:nvPr/>
        </p:nvGrpSpPr>
        <p:grpSpPr>
          <a:xfrm>
            <a:off x="1347850" y="6469028"/>
            <a:ext cx="21970936" cy="7018372"/>
            <a:chOff x="1270511" y="5867400"/>
            <a:chExt cx="21819676" cy="7418613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09"/>
              <a:ext cx="21817977" cy="714700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272674" y="2484937"/>
            <a:ext cx="22046113" cy="3839664"/>
            <a:chOff x="1272674" y="3461657"/>
            <a:chExt cx="21841827" cy="4286159"/>
          </a:xfrm>
        </p:grpSpPr>
        <p:grpSp>
          <p:nvGrpSpPr>
            <p:cNvPr id="49" name="Group 54"/>
            <p:cNvGrpSpPr/>
            <p:nvPr/>
          </p:nvGrpSpPr>
          <p:grpSpPr>
            <a:xfrm>
              <a:off x="1272674" y="3461657"/>
              <a:ext cx="21841827" cy="4286159"/>
              <a:chOff x="1268078" y="3405486"/>
              <a:chExt cx="21841827" cy="4286159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1268078" y="3790950"/>
                <a:ext cx="21841827" cy="3900695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67"/>
              <p:cNvGrpSpPr/>
              <p:nvPr/>
            </p:nvGrpSpPr>
            <p:grpSpPr>
              <a:xfrm>
                <a:off x="1268078" y="3405486"/>
                <a:ext cx="8876303" cy="940513"/>
                <a:chOff x="1311958" y="3405486"/>
                <a:chExt cx="8876303" cy="940513"/>
              </a:xfrm>
            </p:grpSpPr>
            <p:sp>
              <p:nvSpPr>
                <p:cNvPr id="52" name="Freeform 20"/>
                <p:cNvSpPr>
                  <a:spLocks/>
                </p:cNvSpPr>
                <p:nvPr/>
              </p:nvSpPr>
              <p:spPr bwMode="auto">
                <a:xfrm rot="5400000">
                  <a:off x="5733771" y="-141303"/>
                  <a:ext cx="793396" cy="8115584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289945" y="3489617"/>
                  <a:ext cx="7898316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TẬP 3/TRANG 80 SGK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55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549673" y="4495185"/>
                  <a:ext cx="21564827" cy="23083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𝑂𝑥𝑦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tam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𝐴𝐵𝐶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biết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1;4</m:t>
                          </m:r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3;−1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(6;2)</m:t>
                      </m:r>
                    </m:oMath>
                  </a14:m>
                  <a:endPara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342900" indent="-342900" algn="just">
                    <a:buAutoNum type="alphaLcParenR"/>
                  </a:pP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Lập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tổng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quát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𝐵𝐶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𝐶𝐴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;</a:t>
                  </a:r>
                </a:p>
                <a:p>
                  <a:pPr marL="342900" indent="-342900" algn="just">
                    <a:buAutoNum type="alphaLcParenR"/>
                  </a:pP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Lập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tổng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quát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cao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𝐴𝐻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trung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tuyến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𝐴𝑀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9673" y="4495185"/>
                  <a:ext cx="21564827" cy="2308324"/>
                </a:xfrm>
                <a:prstGeom prst="rect">
                  <a:avLst/>
                </a:prstGeom>
                <a:blipFill>
                  <a:blip r:embed="rId3"/>
                  <a:stretch>
                    <a:fillRect l="-1289" t="-6490" b="-265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11656" y="7196789"/>
                <a:ext cx="21907130" cy="6190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(3;−1)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nhận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VTCP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3;3</m:t>
                        </m:r>
                      </m:e>
                    </m:d>
                  </m:oMath>
                </a14:m>
                <a:endParaRPr lang="en-US" sz="4800" i="1" dirty="0">
                  <a:latin typeface="Cambria Math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VTPT</m:t>
                    </m:r>
                    <m: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3;−3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PTTQ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−3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⟺3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−12=0⟺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−4=0.</m:t>
                    </m:r>
                  </m:oMath>
                </a14:m>
                <a:endParaRPr lang="en-US" sz="4800" dirty="0" smtClean="0"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en-US" sz="4800" dirty="0" smtClean="0"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 algn="just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cs typeface="Times New Roman" panose="02020603050405020304" pitchFamily="18" charset="0"/>
                      </a:rPr>
                      <m:t>𝐴𝐻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3;3</m:t>
                        </m:r>
                      </m:e>
                    </m:d>
                  </m:oMath>
                </a14:m>
                <a:r>
                  <a:rPr lang="en-US" sz="48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</a:rPr>
                  <a:t>làm</a:t>
                </a:r>
                <a:r>
                  <a:rPr lang="en-US" sz="4800" dirty="0">
                    <a:latin typeface="Cambria Math" panose="02040503050406030204" pitchFamily="18" charset="0"/>
                  </a:rPr>
                  <a:t> VTPT.</a:t>
                </a:r>
              </a:p>
              <a:p>
                <a:pPr algn="just"/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cao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i="1" dirty="0">
                    <a:latin typeface="Times New Roman" pitchFamily="18" charset="0"/>
                    <a:cs typeface="Times New Roman" pitchFamily="18" charset="0"/>
                  </a:rPr>
                  <a:t>AH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đi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qua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1;4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3;3</m:t>
                        </m:r>
                      </m:e>
                    </m:d>
                    <m:r>
                      <a:rPr lang="en-US" sz="4800">
                        <a:latin typeface="Cambria Math"/>
                      </a:rPr>
                      <m:t> </m:t>
                    </m:r>
                  </m:oMath>
                </a14:m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PTTQ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4800" i="1">
                        <a:latin typeface="Cambria Math"/>
                      </a:rPr>
                      <m:t>+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800" i="1">
                            <a:latin typeface="Cambria Math"/>
                          </a:rPr>
                          <m:t>−4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⟺3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−15=0⟺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−5=0.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en-US" sz="4800" dirty="0" smtClean="0"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656" y="7196789"/>
                <a:ext cx="21907130" cy="6190541"/>
              </a:xfrm>
              <a:prstGeom prst="rect">
                <a:avLst/>
              </a:prstGeom>
              <a:blipFill>
                <a:blip r:embed="rId4"/>
                <a:stretch>
                  <a:fillRect l="-1280" t="-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575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TẬP.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1" name="Group 10"/>
          <p:cNvGrpSpPr/>
          <p:nvPr/>
        </p:nvGrpSpPr>
        <p:grpSpPr>
          <a:xfrm>
            <a:off x="1347850" y="6469028"/>
            <a:ext cx="21970936" cy="7018372"/>
            <a:chOff x="1270511" y="5867400"/>
            <a:chExt cx="21819676" cy="7418613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09"/>
              <a:ext cx="21817977" cy="714700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272674" y="2484937"/>
            <a:ext cx="22046113" cy="3839664"/>
            <a:chOff x="1272674" y="3461657"/>
            <a:chExt cx="21841827" cy="4286159"/>
          </a:xfrm>
        </p:grpSpPr>
        <p:grpSp>
          <p:nvGrpSpPr>
            <p:cNvPr id="49" name="Group 54"/>
            <p:cNvGrpSpPr/>
            <p:nvPr/>
          </p:nvGrpSpPr>
          <p:grpSpPr>
            <a:xfrm>
              <a:off x="1272674" y="3461657"/>
              <a:ext cx="21841827" cy="4286159"/>
              <a:chOff x="1268078" y="3405486"/>
              <a:chExt cx="21841827" cy="4286159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1268078" y="3790950"/>
                <a:ext cx="21841827" cy="3900695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67"/>
              <p:cNvGrpSpPr/>
              <p:nvPr/>
            </p:nvGrpSpPr>
            <p:grpSpPr>
              <a:xfrm>
                <a:off x="1268078" y="3405486"/>
                <a:ext cx="8876303" cy="940513"/>
                <a:chOff x="1311958" y="3405486"/>
                <a:chExt cx="8876303" cy="940513"/>
              </a:xfrm>
            </p:grpSpPr>
            <p:sp>
              <p:nvSpPr>
                <p:cNvPr id="52" name="Freeform 20"/>
                <p:cNvSpPr>
                  <a:spLocks/>
                </p:cNvSpPr>
                <p:nvPr/>
              </p:nvSpPr>
              <p:spPr bwMode="auto">
                <a:xfrm rot="5400000">
                  <a:off x="5733771" y="-141303"/>
                  <a:ext cx="793396" cy="8115584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289945" y="3489617"/>
                  <a:ext cx="7898316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TẬP 3/TRANG 80 SGK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55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549673" y="4495185"/>
                  <a:ext cx="21564827" cy="23083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𝑂𝑥𝑦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tam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𝐴𝐵𝐶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biết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1;4</m:t>
                          </m:r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3;−1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(6;2)</m:t>
                      </m:r>
                    </m:oMath>
                  </a14:m>
                  <a:endPara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342900" indent="-342900" algn="just">
                    <a:buAutoNum type="alphaLcParenR"/>
                  </a:pP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Lập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tổng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quát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𝐵𝐶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𝐶𝐴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;</a:t>
                  </a:r>
                </a:p>
                <a:p>
                  <a:pPr marL="342900" indent="-342900" algn="just">
                    <a:buAutoNum type="alphaLcParenR"/>
                  </a:pP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Lập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tổng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quát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cao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𝐴𝐻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trung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tuyến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𝐴𝑀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9673" y="4495185"/>
                  <a:ext cx="21564827" cy="2308324"/>
                </a:xfrm>
                <a:prstGeom prst="rect">
                  <a:avLst/>
                </a:prstGeom>
                <a:blipFill>
                  <a:blip r:embed="rId3"/>
                  <a:stretch>
                    <a:fillRect l="-1289" t="-6490" b="-265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11656" y="7627457"/>
                <a:ext cx="21907130" cy="4618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 dirty="0" smtClean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+) </a:t>
                </a:r>
                <a:r>
                  <a:rPr lang="en-US" sz="4800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Ta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𝑀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trung</a:t>
                </a:r>
                <a:r>
                  <a:rPr lang="en-US" sz="4800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đoạn</a:t>
                </a:r>
                <a:r>
                  <a:rPr lang="en-US" sz="4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ea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4800" i="1" dirty="0">
                        <a:latin typeface="Cambria Math"/>
                        <a:ea typeface="Cambria Math" panose="02040503050406030204" pitchFamily="18" charset="0"/>
                      </a:rPr>
                      <m:t>(4.5;0.5)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800" dirty="0">
                  <a:latin typeface="Cambria Math"/>
                  <a:ea typeface="Cambria Math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480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  <a:ea typeface="Cambria Math" panose="02040503050406030204" pitchFamily="18" charset="0"/>
                          </a:rPr>
                          <m:t>𝐴𝑀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800" i="1">
                            <a:latin typeface="Cambria Math"/>
                          </a:rPr>
                          <m:t>.5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i="1">
                            <a:latin typeface="Cambria Math"/>
                          </a:rPr>
                          <m:t>−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800" i="1">
                            <a:latin typeface="Cambria Math"/>
                          </a:rPr>
                          <m:t>.5</m:t>
                        </m:r>
                      </m:e>
                    </m:d>
                    <m:r>
                      <a:rPr lang="en-US" sz="4800" i="1">
                        <a:latin typeface="Cambria Math"/>
                      </a:rPr>
                      <m:t>=3.5(1;−1)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algn="just"/>
                <a:r>
                  <a:rPr lang="en-US" sz="4800" dirty="0" err="1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Đường</a:t>
                </a:r>
                <a:r>
                  <a:rPr lang="en-US" sz="4800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trung</a:t>
                </a:r>
                <a:r>
                  <a:rPr lang="en-US" sz="4800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tuyến</a:t>
                </a:r>
                <a:r>
                  <a:rPr lang="en-US" sz="4800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i="1" dirty="0">
                    <a:latin typeface="Times New Roman" pitchFamily="18" charset="0"/>
                    <a:cs typeface="Times New Roman" pitchFamily="18" charset="0"/>
                  </a:rPr>
                  <a:t>AM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đi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qua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1;4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VTCP</a:t>
                </a:r>
                <a:r>
                  <a:rPr lang="en-US" sz="4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i="1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4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en-US" sz="4800" dirty="0" smtClean="0">
                    <a:latin typeface="Times New Roman" pitchFamily="18" charset="0"/>
                    <a:cs typeface="Times New Roman" pitchFamily="18" charset="0"/>
                  </a:rPr>
                  <a:t>suy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4800">
                        <a:latin typeface="Cambria Math"/>
                      </a:rPr>
                      <m:t> </m:t>
                    </m:r>
                  </m:oMath>
                </a14:m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PTTQ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1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4800" i="1">
                        <a:latin typeface="Cambria Math"/>
                      </a:rPr>
                      <m:t>+1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800" i="1">
                            <a:latin typeface="Cambria Math"/>
                          </a:rPr>
                          <m:t>−4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/>
                        <a:ea typeface="Cambria Math" panose="02040503050406030204" pitchFamily="18" charset="0"/>
                      </a:rPr>
                      <m:t>−5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en-US" sz="4800" dirty="0" smtClean="0"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656" y="7627457"/>
                <a:ext cx="21907130" cy="4618765"/>
              </a:xfrm>
              <a:prstGeom prst="rect">
                <a:avLst/>
              </a:prstGeom>
              <a:blipFill>
                <a:blip r:embed="rId4"/>
                <a:stretch>
                  <a:fillRect l="-1280" t="-3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617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TẬP.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1" name="Group 10"/>
          <p:cNvGrpSpPr/>
          <p:nvPr/>
        </p:nvGrpSpPr>
        <p:grpSpPr>
          <a:xfrm>
            <a:off x="1099535" y="7924800"/>
            <a:ext cx="21970936" cy="7018372"/>
            <a:chOff x="1270511" y="5867400"/>
            <a:chExt cx="21819676" cy="7418613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09"/>
              <a:ext cx="21817977" cy="714700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915987" y="2397959"/>
            <a:ext cx="22119261" cy="5612839"/>
            <a:chOff x="1272674" y="3461657"/>
            <a:chExt cx="21914297" cy="6265528"/>
          </a:xfrm>
        </p:grpSpPr>
        <p:grpSp>
          <p:nvGrpSpPr>
            <p:cNvPr id="49" name="Group 54"/>
            <p:cNvGrpSpPr/>
            <p:nvPr/>
          </p:nvGrpSpPr>
          <p:grpSpPr>
            <a:xfrm>
              <a:off x="1272674" y="3461657"/>
              <a:ext cx="21841827" cy="6112472"/>
              <a:chOff x="1268078" y="3405486"/>
              <a:chExt cx="21841827" cy="6112472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1268078" y="4090716"/>
                <a:ext cx="21841827" cy="5427242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67"/>
              <p:cNvGrpSpPr/>
              <p:nvPr/>
            </p:nvGrpSpPr>
            <p:grpSpPr>
              <a:xfrm>
                <a:off x="1268078" y="3405486"/>
                <a:ext cx="8876303" cy="977404"/>
                <a:chOff x="1311958" y="3405486"/>
                <a:chExt cx="8876303" cy="977404"/>
              </a:xfrm>
            </p:grpSpPr>
            <p:sp>
              <p:nvSpPr>
                <p:cNvPr id="52" name="Freeform 20"/>
                <p:cNvSpPr>
                  <a:spLocks/>
                </p:cNvSpPr>
                <p:nvPr/>
              </p:nvSpPr>
              <p:spPr bwMode="auto">
                <a:xfrm rot="5400000">
                  <a:off x="5733771" y="-141303"/>
                  <a:ext cx="793396" cy="8115584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289945" y="3489617"/>
                  <a:ext cx="7825128" cy="8932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TẬP </a:t>
                  </a:r>
                  <a:r>
                    <a:rPr lang="en-US" sz="46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5/TRANG </a:t>
                  </a:r>
                  <a:r>
                    <a:rPr lang="en-US" sz="46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80 SGK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55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622144" y="4296403"/>
                  <a:ext cx="21564827" cy="54307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Xét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vị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trí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tương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đối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cặp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48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đây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</a:p>
                <a:p>
                  <a:pPr marL="342900" indent="-342900" algn="just">
                    <a:buAutoNum type="alphaLcParenR"/>
                  </a:pP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48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4800" i="1">
                          <a:latin typeface="Cambria Math"/>
                        </a:rPr>
                        <m:t>:4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</a:rPr>
                        <m:t>−10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+1=0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4800" i="1">
                          <a:latin typeface="Cambria Math"/>
                        </a:rPr>
                        <m:t>: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</a:rPr>
                        <m:t>+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+2=0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;</a:t>
                  </a:r>
                </a:p>
                <a:p>
                  <a:pPr algn="just"/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b)</a:t>
                  </a:r>
                  <a:r>
                    <a:rPr lang="en-US" sz="48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48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4800" i="1">
                          <a:latin typeface="Cambria Math"/>
                        </a:rPr>
                        <m:t>:12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</a:rPr>
                        <m:t>−6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+10=0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4800" i="1">
                          <a:latin typeface="Cambria Math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=5+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=3+2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;</m:t>
                              </m:r>
                            </m:e>
                          </m:eqArr>
                        </m:e>
                      </m:d>
                    </m:oMath>
                  </a14:m>
                  <a:endPara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just"/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48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4800" i="1">
                          <a:latin typeface="Cambria Math"/>
                        </a:rPr>
                        <m:t>:8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</a:rPr>
                        <m:t>+10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−12=0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4800" i="1">
                          <a:latin typeface="Cambria Math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=−6+5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=6−4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a14:m>
                  <a:endPara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2144" y="4296403"/>
                  <a:ext cx="21564827" cy="543078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60" t="-27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164928" y="8495734"/>
                <a:ext cx="21907130" cy="4919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𝑉𝑇𝑃𝑇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4;10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𝑉𝑇𝑃𝑇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1;1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6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box>
                          <m:boxPr>
                            <m:ctrlPr>
                              <a:rPr lang="en-US" sz="6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6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66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sz="66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den>
                            </m:f>
                          </m:e>
                        </m:box>
                        <m:r>
                          <m:rPr>
                            <m:brk m:alnAt="63"/>
                          </m:rPr>
                          <a:rPr lang="en-US" sz="66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≠</m:t>
                        </m:r>
                        <m:f>
                          <m:fPr>
                            <m:ctrlPr>
                              <a:rPr lang="en-US" sz="6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600" i="1">
                                <a:latin typeface="Cambria Math"/>
                                <a:cs typeface="Times New Roman" panose="020206030504050203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sz="6600" i="1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suy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cắt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</a:endParaRPr>
              </a:p>
              <a:p>
                <a:pPr algn="just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𝑉𝑇𝑃𝑇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12;−6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𝑉𝑇𝐶𝑃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1;2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VTPT</m:t>
                    </m:r>
                    <m: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−2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6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box>
                          <m:boxPr>
                            <m:ctrlPr>
                              <a:rPr lang="en-US" sz="6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6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66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12</m:t>
                                </m:r>
                              </m:num>
                              <m:den>
                                <m:r>
                                  <a:rPr lang="en-US" sz="66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den>
                            </m:f>
                          </m:e>
                        </m:box>
                        <m:r>
                          <a:rPr lang="en-US" sz="66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6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600" i="1">
                                <a:latin typeface="Cambria Math"/>
                                <a:cs typeface="Times New Roman" panose="02020603050405020304" pitchFamily="18" charset="0"/>
                              </a:rPr>
                              <m:t>−6</m:t>
                            </m:r>
                          </m:num>
                          <m:den>
                            <m:r>
                              <a:rPr lang="en-US" sz="6600" i="1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𝑀</m:t>
                    </m:r>
                    <m:r>
                      <a:rPr lang="en-US" sz="4800" i="1">
                        <a:latin typeface="Cambria Math"/>
                      </a:rPr>
                      <m:t>(5;3)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</a:rPr>
                  <a:t> thuộc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 </m:t>
                        </m:r>
                        <m:r>
                          <a:rPr lang="en-US" sz="4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latin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</a:rPr>
                  <a:t>nhưng</a:t>
                </a:r>
                <a:r>
                  <a:rPr lang="en-US" sz="4800" dirty="0">
                    <a:latin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</a:rPr>
                  <a:t>không</a:t>
                </a:r>
                <a:r>
                  <a:rPr lang="en-US" sz="4800" dirty="0">
                    <a:latin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</a:rPr>
                  <a:t>thuộc</a:t>
                </a:r>
                <a:r>
                  <a:rPr lang="en-US" sz="48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</a:rPr>
                  <a:t> Do </a:t>
                </a:r>
                <a:r>
                  <a:rPr lang="en-US" sz="4800" dirty="0" err="1">
                    <a:latin typeface="Times New Roman" panose="02020603050405020304" pitchFamily="18" charset="0"/>
                  </a:rPr>
                  <a:t>đó</a:t>
                </a:r>
                <a:r>
                  <a:rPr lang="en-US" sz="48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//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latin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𝑉𝑇𝑃𝑇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8;10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𝑉𝑇𝐶𝑃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5;−4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VTPT</m:t>
                    </m:r>
                    <m: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4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i="1">
                            <a:latin typeface="Cambria Math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  <a:p>
                <a:pPr algn="just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6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box>
                          <m:boxPr>
                            <m:ctrlPr>
                              <a:rPr lang="en-US" sz="6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6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66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</m:num>
                              <m:den>
                                <m:r>
                                  <a:rPr lang="en-US" sz="66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box>
                        <m:r>
                          <a:rPr lang="en-US" sz="66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6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600" i="1">
                                <a:latin typeface="Cambria Math"/>
                                <a:cs typeface="Times New Roman" panose="020206030504050203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sz="6600" i="1">
                                <a:latin typeface="Cambria Math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𝑀</m:t>
                    </m:r>
                    <m:r>
                      <a:rPr lang="en-US" sz="4800" i="1">
                        <a:latin typeface="Cambria Math"/>
                      </a:rPr>
                      <m:t>(−6;6)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</a:rPr>
                  <a:t> thuộc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 </m:t>
                        </m:r>
                        <m:r>
                          <a:rPr lang="en-US" sz="4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latin typeface="Times New Roman" panose="02020603050405020304" pitchFamily="18" charset="0"/>
                  </a:rPr>
                  <a:t> cũng thuộc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</a:rPr>
                  <a:t> Do </a:t>
                </a:r>
                <a:r>
                  <a:rPr lang="en-US" sz="4800" dirty="0" err="1">
                    <a:latin typeface="Times New Roman" panose="02020603050405020304" pitchFamily="18" charset="0"/>
                  </a:rPr>
                  <a:t>đó</a:t>
                </a:r>
                <a:r>
                  <a:rPr lang="en-US" sz="48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trùng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latin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928" y="8495734"/>
                <a:ext cx="21907130" cy="4919552"/>
              </a:xfrm>
              <a:prstGeom prst="rect">
                <a:avLst/>
              </a:prstGeom>
              <a:blipFill rotWithShape="0">
                <a:blip r:embed="rId4"/>
                <a:stretch>
                  <a:fillRect l="-1252" b="-2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806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25&quot;&gt;&lt;property id=&quot;20148&quot; value=&quot;5&quot;/&gt;&lt;property id=&quot;20300&quot; value=&quot;Slide 13&quot;/&gt;&lt;property id=&quot;20307&quot; value=&quot;280&quot;/&gt;&lt;/object&gt;&lt;object type=&quot;3&quot; unique_id=&quot;10525&quot;&gt;&lt;property id=&quot;20148&quot; value=&quot;5&quot;/&gt;&lt;property id=&quot;20300&quot; value=&quot;Slide 1&quot;/&gt;&lt;property id=&quot;20307&quot; value=&quot;301&quot;/&gt;&lt;/object&gt;&lt;object type=&quot;3&quot; unique_id=&quot;10526&quot;&gt;&lt;property id=&quot;20148&quot; value=&quot;5&quot;/&gt;&lt;property id=&quot;20300&quot; value=&quot;Slide 2&quot;/&gt;&lt;property id=&quot;20307&quot; value=&quot;302&quot;/&gt;&lt;/object&gt;&lt;object type=&quot;3&quot; unique_id=&quot;10529&quot;&gt;&lt;property id=&quot;20148&quot; value=&quot;5&quot;/&gt;&lt;property id=&quot;20300&quot; value=&quot;Slide 4&quot;/&gt;&lt;property id=&quot;20307&quot; value=&quot;305&quot;/&gt;&lt;/object&gt;&lt;object type=&quot;3&quot; unique_id=&quot;10532&quot;&gt;&lt;property id=&quot;20148&quot; value=&quot;5&quot;/&gt;&lt;property id=&quot;20300&quot; value=&quot;Slide 10&quot;/&gt;&lt;property id=&quot;20307&quot; value=&quot;310&quot;/&gt;&lt;/object&gt;&lt;object type=&quot;3&quot; unique_id=&quot;10533&quot;&gt;&lt;property id=&quot;20148&quot; value=&quot;5&quot;/&gt;&lt;property id=&quot;20300&quot; value=&quot;Slide 12&quot;/&gt;&lt;property id=&quot;20307&quot; value=&quot;311&quot;/&gt;&lt;/object&gt;&lt;object type=&quot;3&quot; unique_id=&quot;10535&quot;&gt;&lt;property id=&quot;20148&quot; value=&quot;5&quot;/&gt;&lt;property id=&quot;20300&quot; value=&quot;Slide 11&quot;/&gt;&lt;property id=&quot;20307&quot; value=&quot;313&quot;/&gt;&lt;/object&gt;&lt;object type=&quot;3&quot; unique_id=&quot;10593&quot;&gt;&lt;property id=&quot;20148&quot; value=&quot;5&quot;/&gt;&lt;property id=&quot;20300&quot; value=&quot;Slide 3&quot;/&gt;&lt;property id=&quot;20307&quot; value=&quot;314&quot;/&gt;&lt;/object&gt;&lt;object type=&quot;3&quot; unique_id=&quot;10594&quot;&gt;&lt;property id=&quot;20148&quot; value=&quot;5&quot;/&gt;&lt;property id=&quot;20300&quot; value=&quot;Slide 5&quot;/&gt;&lt;property id=&quot;20307&quot; value=&quot;315&quot;/&gt;&lt;/object&gt;&lt;object type=&quot;3&quot; unique_id=&quot;10595&quot;&gt;&lt;property id=&quot;20148&quot; value=&quot;5&quot;/&gt;&lt;property id=&quot;20300&quot; value=&quot;Slide 6&quot;/&gt;&lt;property id=&quot;20307&quot; value=&quot;316&quot;/&gt;&lt;/object&gt;&lt;object type=&quot;3&quot; unique_id=&quot;10596&quot;&gt;&lt;property id=&quot;20148&quot; value=&quot;5&quot;/&gt;&lt;property id=&quot;20300&quot; value=&quot;Slide 7&quot;/&gt;&lt;property id=&quot;20307&quot; value=&quot;317&quot;/&gt;&lt;/object&gt;&lt;object type=&quot;3&quot; unique_id=&quot;10597&quot;&gt;&lt;property id=&quot;20148&quot; value=&quot;5&quot;/&gt;&lt;property id=&quot;20300&quot; value=&quot;Slide 8&quot;/&gt;&lt;property id=&quot;20307&quot; value=&quot;318&quot;/&gt;&lt;/object&gt;&lt;object type=&quot;3&quot; unique_id=&quot;10598&quot;&gt;&lt;property id=&quot;20148&quot; value=&quot;5&quot;/&gt;&lt;property id=&quot;20300&quot; value=&quot;Slide 9&quot;/&gt;&lt;property id=&quot;20307&quot; value=&quot;319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757</Words>
  <PresentationFormat>Custom</PresentationFormat>
  <Paragraphs>194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AvantGarde</vt:lpstr>
      <vt:lpstr>AvantGarde-Demi</vt:lpstr>
      <vt:lpstr>Calibri</vt:lpstr>
      <vt:lpstr>Cambria Math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2020-02-25T22:53:06Z</dcterms:modified>
</cp:coreProperties>
</file>