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9" r:id="rId4"/>
    <p:sldId id="272" r:id="rId5"/>
    <p:sldId id="273" r:id="rId6"/>
    <p:sldId id="274" r:id="rId7"/>
    <p:sldId id="276" r:id="rId8"/>
    <p:sldId id="277" r:id="rId9"/>
    <p:sldId id="278" r:id="rId10"/>
    <p:sldId id="281" r:id="rId11"/>
    <p:sldId id="279" r:id="rId12"/>
    <p:sldId id="270" r:id="rId13"/>
    <p:sldId id="280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6AAD-4D6F-DE3E-8B67-3A40051A4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837A2-5B16-ABA6-5643-BB833B184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5666-0BB8-9293-581A-192DF780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5193A-E3F7-01DD-39A2-92E86F2B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DD4-A9FC-53B1-C35F-079CBC55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FA85-B01D-62CD-83E5-BEA54517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E59EE-8748-E253-874E-EBC921771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9F9F-0B4D-7587-C54E-1AC48B04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9C14-33FF-47FC-6137-59887787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74F9-4FB1-8D4B-17D7-5164EC04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F5414-87AB-F2DC-1A6A-791FDE8C6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2A277-AC08-E72A-33A8-BB2C80800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69706-D3A2-E575-C870-35EEFE42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914B3-F2F6-0B62-5593-7626CDC7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0F47-68C2-23E9-2C9F-55A2D497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2AA9-75C5-FB98-B6CA-7605F847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E2B8A-A3B0-98FB-B157-0E34318B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E54F-C649-CD40-6A24-34A16522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7AB5A-D130-531E-6F8A-56BEC243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9F12-949F-5EE6-DD4E-BDBC410C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D7B5-2A62-F514-F4EA-1111C145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1DEF5-0ABB-9296-9EA8-E7842A961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C33BD-D475-98BC-CE6E-223372FB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7A97-F367-FD7F-284F-279CC3B7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15BF1-733F-C68B-7DBF-50F3B56C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F0C5-13A0-B460-D332-A7ED732F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130E-DE53-2213-0BA4-9BEA58127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CBEE0-2BA4-659E-7F14-CF211486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BC460-F049-BA1D-7C0D-3C21C0A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3A60F-F082-0084-950E-A0809391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D9B8F-9C24-70A5-D37F-53D7EBBD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C81A-9AB9-F28A-F2BC-AFA2E397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5A6D-E5FF-7716-A0AB-48E0106C5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0827A-4557-3CA8-3D2A-994EA0D10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C1156-6496-5F57-FDD6-6CF68DFE1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7F43B-76E7-7751-BC10-30F96ADA8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D3E83D-E026-1C1D-324E-6FD03C54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CA13D-EC0C-2DFF-F53C-4FF56737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D1CBA-A7AD-72E6-19EF-444713AE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A73E-DC7C-510B-7D8D-95BDC80D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07C16-56FB-3AB4-C28C-06E9A6AA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7A1FA-60E4-AA6E-68E1-6EA00E63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9A45E-F243-5F37-B785-094C7820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B6EF0-43F6-494A-5EED-A0DCEF7E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8AA50-6AC1-196C-8789-0A0E297D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A30-4FCB-3695-8CF8-E2D6C1C9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EFEC-B1C1-4DEA-FBF4-3904D1B8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FD6A-AC2B-4410-D933-4C91B8FF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A5AB0-F9B8-6E8A-FB51-0753394E5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D8278-025F-FB97-0200-1F62785D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E1AC7-5150-E125-22DF-E6B1F1E8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B78C9-50B7-FC9B-565A-83EDF878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A994-7434-942F-EF15-3C60A583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D370A-0320-4754-283B-42E53837D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834B4-9C63-C22C-73ED-5B745130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1BF2-8AE3-2131-D3BB-BD6FAB12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566A0-A0DA-E661-AB47-34BE0FBD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E2435-380E-D8E9-6B46-62896A73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94A28-081A-7EBB-7044-6E692FBF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502DB-B9AA-9EBF-C51A-466F7579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8354-34C9-67F5-BDC9-9720EB3D4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F7C1-3A2A-42B9-97A1-F951D9FF63E6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13AF-6661-A81C-D1BE-5F3DC640E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C4FC5-4075-2658-9883-419290FD3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5FC4-E9E0-418D-BE9C-1BA56986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%202\Images\wc_blue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Program%20Files\Inknoe%20ClassPoint%202\Images\mc_blu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Program%20Files\Inknoe%20ClassPoint%202\Images\mc_blu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Program%20Files\Inknoe%20ClassPoint%202\Images\mc_blu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Program%20Files\Inknoe%20ClassPoint%202\Images\wc_blu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CD866D-84A0-5A62-E55B-17E02CFC6F50}"/>
              </a:ext>
            </a:extLst>
          </p:cNvPr>
          <p:cNvGrpSpPr/>
          <p:nvPr/>
        </p:nvGrpSpPr>
        <p:grpSpPr>
          <a:xfrm>
            <a:off x="304800" y="1911627"/>
            <a:ext cx="2179320" cy="4356199"/>
            <a:chOff x="304800" y="1143000"/>
            <a:chExt cx="2179320" cy="43561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9B801-0818-BAEB-FFEF-97BA34F6B640}"/>
                </a:ext>
              </a:extLst>
            </p:cNvPr>
            <p:cNvSpPr/>
            <p:nvPr/>
          </p:nvSpPr>
          <p:spPr>
            <a:xfrm>
              <a:off x="430033" y="1143000"/>
              <a:ext cx="1974574" cy="2118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28D1C-9AF5-4EEA-B9F3-BCDBFE0FCEF0}"/>
                </a:ext>
              </a:extLst>
            </p:cNvPr>
            <p:cNvSpPr txBox="1"/>
            <p:nvPr/>
          </p:nvSpPr>
          <p:spPr>
            <a:xfrm>
              <a:off x="304800" y="4175760"/>
              <a:ext cx="21793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Baguet Script" panose="00000500000000000000" pitchFamily="2" charset="0"/>
                </a:rPr>
                <a:t>Thả</a:t>
              </a:r>
              <a:r>
                <a:rPr lang="en-US" sz="4000" b="1" dirty="0">
                  <a:latin typeface="Baguet Script" panose="00000500000000000000" pitchFamily="2" charset="0"/>
                </a:rPr>
                <a:t> </a:t>
              </a:r>
              <a:r>
                <a:rPr lang="en-US" sz="4000" b="1" dirty="0" err="1">
                  <a:latin typeface="Baguet Script" panose="00000500000000000000" pitchFamily="2" charset="0"/>
                </a:rPr>
                <a:t>tự</a:t>
              </a:r>
              <a:r>
                <a:rPr lang="en-US" sz="4000" b="1" dirty="0">
                  <a:latin typeface="Baguet Script" panose="00000500000000000000" pitchFamily="2" charset="0"/>
                </a:rPr>
                <a:t> do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BDC83-FAB4-D6DF-8F1C-A31162100356}"/>
              </a:ext>
            </a:extLst>
          </p:cNvPr>
          <p:cNvGrpSpPr/>
          <p:nvPr/>
        </p:nvGrpSpPr>
        <p:grpSpPr>
          <a:xfrm>
            <a:off x="3230880" y="1911629"/>
            <a:ext cx="2301240" cy="4356199"/>
            <a:chOff x="3230880" y="1143000"/>
            <a:chExt cx="2301240" cy="43561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B115EB-4DE7-918F-FDA4-73FACA311CBE}"/>
                </a:ext>
              </a:extLst>
            </p:cNvPr>
            <p:cNvSpPr/>
            <p:nvPr/>
          </p:nvSpPr>
          <p:spPr>
            <a:xfrm>
              <a:off x="3447553" y="1143000"/>
              <a:ext cx="1974574" cy="2118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DDCAF7-742E-6434-F09A-C6DF0C2D677B}"/>
                </a:ext>
              </a:extLst>
            </p:cNvPr>
            <p:cNvSpPr txBox="1"/>
            <p:nvPr/>
          </p:nvSpPr>
          <p:spPr>
            <a:xfrm>
              <a:off x="3230880" y="4175760"/>
              <a:ext cx="23012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Baguet Script" panose="00000500000000000000" pitchFamily="2" charset="0"/>
                </a:rPr>
                <a:t>Bán</a:t>
              </a:r>
              <a:r>
                <a:rPr lang="en-US" sz="4000" b="1" dirty="0">
                  <a:latin typeface="Baguet Script" panose="00000500000000000000" pitchFamily="2" charset="0"/>
                </a:rPr>
                <a:t> </a:t>
              </a:r>
              <a:r>
                <a:rPr lang="en-US" sz="4000" b="1" dirty="0" err="1">
                  <a:latin typeface="Baguet Script" panose="00000500000000000000" pitchFamily="2" charset="0"/>
                </a:rPr>
                <a:t>công</a:t>
              </a:r>
              <a:r>
                <a:rPr lang="en-US" sz="4000" b="1" dirty="0">
                  <a:latin typeface="Baguet Script" panose="00000500000000000000" pitchFamily="2" charset="0"/>
                </a:rPr>
                <a:t> </a:t>
              </a:r>
              <a:r>
                <a:rPr lang="en-US" sz="4000" b="1" dirty="0" err="1">
                  <a:latin typeface="Baguet Script" panose="00000500000000000000" pitchFamily="2" charset="0"/>
                </a:rPr>
                <a:t>nghiệp</a:t>
              </a:r>
              <a:endParaRPr lang="en-US" sz="4000" b="1" dirty="0">
                <a:latin typeface="Baguet Script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B73F8-9FD0-BFD7-5903-61F75C17340A}"/>
              </a:ext>
            </a:extLst>
          </p:cNvPr>
          <p:cNvGrpSpPr/>
          <p:nvPr/>
        </p:nvGrpSpPr>
        <p:grpSpPr>
          <a:xfrm>
            <a:off x="6503172" y="1911627"/>
            <a:ext cx="2194560" cy="4356199"/>
            <a:chOff x="6355080" y="1143000"/>
            <a:chExt cx="2194560" cy="43561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64AFB8-64E4-468A-450E-6238C253587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65073" y="1143000"/>
              <a:ext cx="1974574" cy="2118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63748C-FC1C-06B4-920E-2A256DBB09C3}"/>
                </a:ext>
              </a:extLst>
            </p:cNvPr>
            <p:cNvSpPr txBox="1"/>
            <p:nvPr/>
          </p:nvSpPr>
          <p:spPr>
            <a:xfrm>
              <a:off x="6355080" y="4175760"/>
              <a:ext cx="2194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Baguet Script" panose="00000500000000000000" pitchFamily="2" charset="0"/>
                </a:rPr>
                <a:t>Công</a:t>
              </a:r>
              <a:r>
                <a:rPr lang="en-US" sz="4000" b="1" dirty="0">
                  <a:latin typeface="Baguet Script" panose="00000500000000000000" pitchFamily="2" charset="0"/>
                </a:rPr>
                <a:t> </a:t>
              </a:r>
              <a:r>
                <a:rPr lang="en-US" sz="4000" b="1" dirty="0" err="1">
                  <a:latin typeface="Baguet Script" panose="00000500000000000000" pitchFamily="2" charset="0"/>
                </a:rPr>
                <a:t>nghiệp</a:t>
              </a:r>
              <a:endParaRPr lang="en-US" sz="4000" b="1" dirty="0">
                <a:latin typeface="Baguet Script" panose="00000500000000000000" pitchFamily="2" charset="0"/>
              </a:endParaRPr>
            </a:p>
          </p:txBody>
        </p:sp>
      </p:grpSp>
      <p:pic>
        <p:nvPicPr>
          <p:cNvPr id="6146" name="Picture 2" descr="Đồng cỏ và cách xây dựng đồng cỏ chăn nuôi">
            <a:extLst>
              <a:ext uri="{FF2B5EF4-FFF2-40B4-BE49-F238E27FC236}">
                <a16:creationId xmlns:a16="http://schemas.microsoft.com/office/drawing/2014/main" id="{F47A9BCD-F620-5A5D-2032-0F7DCCCBAE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626" y="2311074"/>
            <a:ext cx="1974574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70B069-21FB-211C-DA0A-31359944EF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12625" y="75222"/>
            <a:ext cx="1974574" cy="2118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4A4E3D-AF25-A300-0D64-3B8EFE69BC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12625" y="4546926"/>
            <a:ext cx="1974575" cy="2118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B9D19-798F-4A54-CA28-E554E52DC2AB}"/>
              </a:ext>
            </a:extLst>
          </p:cNvPr>
          <p:cNvSpPr txBox="1"/>
          <p:nvPr/>
        </p:nvSpPr>
        <p:spPr>
          <a:xfrm>
            <a:off x="212034" y="357809"/>
            <a:ext cx="946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di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chuyển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guet Script" panose="00000500000000000000" pitchFamily="2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9527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991ABC-64EC-E4A6-74BD-779A24341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27642"/>
              </p:ext>
            </p:extLst>
          </p:nvPr>
        </p:nvGraphicFramePr>
        <p:xfrm>
          <a:off x="569844" y="56325"/>
          <a:ext cx="11184833" cy="62461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9743">
                  <a:extLst>
                    <a:ext uri="{9D8B030D-6E8A-4147-A177-3AD203B41FA5}">
                      <a16:colId xmlns:a16="http://schemas.microsoft.com/office/drawing/2014/main" val="3334940123"/>
                    </a:ext>
                  </a:extLst>
                </a:gridCol>
                <a:gridCol w="1734213">
                  <a:extLst>
                    <a:ext uri="{9D8B030D-6E8A-4147-A177-3AD203B41FA5}">
                      <a16:colId xmlns:a16="http://schemas.microsoft.com/office/drawing/2014/main" val="4109718612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2638098199"/>
                    </a:ext>
                  </a:extLst>
                </a:gridCol>
                <a:gridCol w="2733691">
                  <a:extLst>
                    <a:ext uri="{9D8B030D-6E8A-4147-A177-3AD203B41FA5}">
                      <a16:colId xmlns:a16="http://schemas.microsoft.com/office/drawing/2014/main" val="2609932458"/>
                    </a:ext>
                  </a:extLst>
                </a:gridCol>
                <a:gridCol w="2300146">
                  <a:extLst>
                    <a:ext uri="{9D8B030D-6E8A-4147-A177-3AD203B41FA5}">
                      <a16:colId xmlns:a16="http://schemas.microsoft.com/office/drawing/2014/main" val="1782646433"/>
                    </a:ext>
                  </a:extLst>
                </a:gridCol>
              </a:tblGrid>
              <a:tr h="1236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Phương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thức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Khái</a:t>
                      </a:r>
                      <a:r>
                        <a:rPr lang="en-US" sz="2400" b="1" dirty="0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niệm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Ưu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Nhược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extLst>
                  <a:ext uri="{0D108BD9-81ED-4DB2-BD59-A6C34878D82A}">
                    <a16:rowId xmlns:a16="http://schemas.microsoft.com/office/drawing/2014/main" val="784419308"/>
                  </a:ext>
                </a:extLst>
              </a:tr>
              <a:tr h="5004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thả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tự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do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Là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truyền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thống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do,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kiếm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ăn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SGK</a:t>
                      </a: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Mức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đầu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tư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thấp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Tận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nguồn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nhiên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phụ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nông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nghiệp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Tận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nguồn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lao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động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sẵn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gây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ô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nhiễm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trường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Khó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soát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dịch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bệnh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Năng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suất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thấp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Hiệu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quả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tế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thấp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extLst>
                  <a:ext uri="{0D108BD9-81ED-4DB2-BD59-A6C34878D82A}">
                    <a16:rowId xmlns:a16="http://schemas.microsoft.com/office/drawing/2014/main" val="367984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1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71107-A641-5918-DA4E-070519AE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4" r="-2" b="889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D06C8C1-D190-CDFB-F177-FC4D91317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60" r="-2" b="1416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4CFB4-C74F-4960-F488-C33CEF75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>
                <a:latin typeface="Baguet Script" panose="00000500000000000000" pitchFamily="2" charset="0"/>
              </a:rPr>
              <a:t>2, Chăn nuôi công nghiệp &amp; bán công nghiệp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308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E0C32-AE58-F76D-176E-6CA2C996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Thảo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luận</a:t>
            </a:r>
            <a:r>
              <a:rPr lang="en-US" sz="40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Baguet Script" panose="00000500000000000000" pitchFamily="2" charset="0"/>
              </a:rPr>
              <a:t>nhóm</a:t>
            </a:r>
            <a:endParaRPr lang="en-US" sz="4000" kern="1200" dirty="0">
              <a:solidFill>
                <a:schemeClr val="tx1"/>
              </a:solidFill>
              <a:latin typeface="Baguet Script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12496D-6780-F743-EAC7-62D26CD74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84690"/>
              </p:ext>
            </p:extLst>
          </p:nvPr>
        </p:nvGraphicFramePr>
        <p:xfrm>
          <a:off x="385572" y="2582886"/>
          <a:ext cx="11420858" cy="328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773">
                  <a:extLst>
                    <a:ext uri="{9D8B030D-6E8A-4147-A177-3AD203B41FA5}">
                      <a16:colId xmlns:a16="http://schemas.microsoft.com/office/drawing/2014/main" val="2428790661"/>
                    </a:ext>
                  </a:extLst>
                </a:gridCol>
                <a:gridCol w="2398735">
                  <a:extLst>
                    <a:ext uri="{9D8B030D-6E8A-4147-A177-3AD203B41FA5}">
                      <a16:colId xmlns:a16="http://schemas.microsoft.com/office/drawing/2014/main" val="2964685620"/>
                    </a:ext>
                  </a:extLst>
                </a:gridCol>
                <a:gridCol w="1758209">
                  <a:extLst>
                    <a:ext uri="{9D8B030D-6E8A-4147-A177-3AD203B41FA5}">
                      <a16:colId xmlns:a16="http://schemas.microsoft.com/office/drawing/2014/main" val="4255013118"/>
                    </a:ext>
                  </a:extLst>
                </a:gridCol>
                <a:gridCol w="2233862">
                  <a:extLst>
                    <a:ext uri="{9D8B030D-6E8A-4147-A177-3AD203B41FA5}">
                      <a16:colId xmlns:a16="http://schemas.microsoft.com/office/drawing/2014/main" val="3536689236"/>
                    </a:ext>
                  </a:extLst>
                </a:gridCol>
                <a:gridCol w="2229279">
                  <a:extLst>
                    <a:ext uri="{9D8B030D-6E8A-4147-A177-3AD203B41FA5}">
                      <a16:colId xmlns:a16="http://schemas.microsoft.com/office/drawing/2014/main" val="1228310140"/>
                    </a:ext>
                  </a:extLst>
                </a:gridCol>
              </a:tblGrid>
              <a:tr h="11862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err="1">
                          <a:effectLst/>
                          <a:latin typeface="Baguet Script" panose="00000500000000000000" pitchFamily="2" charset="0"/>
                        </a:rPr>
                        <a:t>Phương</a:t>
                      </a: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err="1">
                          <a:effectLst/>
                          <a:latin typeface="Baguet Script" panose="00000500000000000000" pitchFamily="2" charset="0"/>
                        </a:rPr>
                        <a:t>thức</a:t>
                      </a: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000" dirty="0" err="1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Khái</a:t>
                      </a:r>
                      <a:r>
                        <a:rPr lang="en-US" sz="3000" dirty="0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niệm</a:t>
                      </a:r>
                      <a:endParaRPr lang="en-US" sz="30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err="1">
                          <a:effectLst/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Ưu điểm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Nhược điểm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extLst>
                  <a:ext uri="{0D108BD9-81ED-4DB2-BD59-A6C34878D82A}">
                    <a16:rowId xmlns:a16="http://schemas.microsoft.com/office/drawing/2014/main" val="253644783"/>
                  </a:ext>
                </a:extLst>
              </a:tr>
              <a:tr h="105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dirty="0" err="1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3000" dirty="0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3000" dirty="0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3000" dirty="0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solidFill>
                            <a:srgbClr val="002060"/>
                          </a:solidFill>
                          <a:effectLst/>
                          <a:latin typeface="Baguet Script" panose="00000500000000000000" pitchFamily="2" charset="0"/>
                        </a:rPr>
                        <a:t>nghiệp</a:t>
                      </a:r>
                      <a:endParaRPr lang="en-US" sz="3000" dirty="0">
                        <a:solidFill>
                          <a:srgbClr val="002060"/>
                        </a:solidFill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dirty="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30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extLst>
                  <a:ext uri="{0D108BD9-81ED-4DB2-BD59-A6C34878D82A}">
                    <a16:rowId xmlns:a16="http://schemas.microsoft.com/office/drawing/2014/main" val="2505196371"/>
                  </a:ext>
                </a:extLst>
              </a:tr>
              <a:tr h="105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30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30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Baguet Script" panose="00000500000000000000" pitchFamily="2" charset="0"/>
                        </a:rPr>
                        <a:t>bán</a:t>
                      </a:r>
                      <a:r>
                        <a:rPr lang="fr-FR" sz="30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30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Baguet Script" panose="00000500000000000000" pitchFamily="2" charset="0"/>
                        </a:rPr>
                        <a:t>nghiệp</a:t>
                      </a:r>
                      <a:endParaRPr lang="en-US" sz="30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300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3000" dirty="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30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72826" marR="72826" marT="0" marB="0" anchor="ctr"/>
                </a:tc>
                <a:extLst>
                  <a:ext uri="{0D108BD9-81ED-4DB2-BD59-A6C34878D82A}">
                    <a16:rowId xmlns:a16="http://schemas.microsoft.com/office/drawing/2014/main" val="241542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2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147497-3205-9601-3A6A-8BC9DD3EC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26458"/>
              </p:ext>
            </p:extLst>
          </p:nvPr>
        </p:nvGraphicFramePr>
        <p:xfrm>
          <a:off x="490330" y="298839"/>
          <a:ext cx="11251097" cy="62971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8213">
                  <a:extLst>
                    <a:ext uri="{9D8B030D-6E8A-4147-A177-3AD203B41FA5}">
                      <a16:colId xmlns:a16="http://schemas.microsoft.com/office/drawing/2014/main" val="4057924909"/>
                    </a:ext>
                  </a:extLst>
                </a:gridCol>
                <a:gridCol w="2110057">
                  <a:extLst>
                    <a:ext uri="{9D8B030D-6E8A-4147-A177-3AD203B41FA5}">
                      <a16:colId xmlns:a16="http://schemas.microsoft.com/office/drawing/2014/main" val="2129878753"/>
                    </a:ext>
                  </a:extLst>
                </a:gridCol>
                <a:gridCol w="2221101">
                  <a:extLst>
                    <a:ext uri="{9D8B030D-6E8A-4147-A177-3AD203B41FA5}">
                      <a16:colId xmlns:a16="http://schemas.microsoft.com/office/drawing/2014/main" val="371259238"/>
                    </a:ext>
                  </a:extLst>
                </a:gridCol>
                <a:gridCol w="2899539">
                  <a:extLst>
                    <a:ext uri="{9D8B030D-6E8A-4147-A177-3AD203B41FA5}">
                      <a16:colId xmlns:a16="http://schemas.microsoft.com/office/drawing/2014/main" val="203354238"/>
                    </a:ext>
                  </a:extLst>
                </a:gridCol>
                <a:gridCol w="2582187">
                  <a:extLst>
                    <a:ext uri="{9D8B030D-6E8A-4147-A177-3AD203B41FA5}">
                      <a16:colId xmlns:a16="http://schemas.microsoft.com/office/drawing/2014/main" val="1651277909"/>
                    </a:ext>
                  </a:extLst>
                </a:gridCol>
              </a:tblGrid>
              <a:tr h="11070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Phương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thức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Khái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niệm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Ưu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Nhược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extLst>
                  <a:ext uri="{0D108BD9-81ED-4DB2-BD59-A6C34878D82A}">
                    <a16:rowId xmlns:a16="http://schemas.microsoft.com/office/drawing/2014/main" val="964977182"/>
                  </a:ext>
                </a:extLst>
              </a:tr>
              <a:tr h="5055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24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400" b="1" dirty="0" err="1">
                          <a:effectLst/>
                          <a:latin typeface="Baguet Script" panose="00000500000000000000" pitchFamily="2" charset="0"/>
                        </a:rPr>
                        <a:t>nghiệp</a:t>
                      </a:r>
                      <a:endParaRPr lang="en-US" sz="24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Là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độ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cao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số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lượng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lớn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theo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khép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kín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SGK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Năng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suất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nuôi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hiệu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quả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kinh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tế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Kiểm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soát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dịch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bệnh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Trang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thiết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bị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kĩ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thuật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nuôi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đại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Mức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đầu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tư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Tiềm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ẩn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nhiều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nguy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cơ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ô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nhiễm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môi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trường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khó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xử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nhân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đạo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vật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nuôi</a:t>
                      </a: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extLst>
                  <a:ext uri="{0D108BD9-81ED-4DB2-BD59-A6C34878D82A}">
                    <a16:rowId xmlns:a16="http://schemas.microsoft.com/office/drawing/2014/main" val="88869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3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40F6EE-BECF-F5CB-DDC9-EC40F48F8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955127"/>
              </p:ext>
            </p:extLst>
          </p:nvPr>
        </p:nvGraphicFramePr>
        <p:xfrm>
          <a:off x="326346" y="220562"/>
          <a:ext cx="11666870" cy="61537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5854">
                  <a:extLst>
                    <a:ext uri="{9D8B030D-6E8A-4147-A177-3AD203B41FA5}">
                      <a16:colId xmlns:a16="http://schemas.microsoft.com/office/drawing/2014/main" val="2132626965"/>
                    </a:ext>
                  </a:extLst>
                </a:gridCol>
                <a:gridCol w="2389293">
                  <a:extLst>
                    <a:ext uri="{9D8B030D-6E8A-4147-A177-3AD203B41FA5}">
                      <a16:colId xmlns:a16="http://schemas.microsoft.com/office/drawing/2014/main" val="4216201245"/>
                    </a:ext>
                  </a:extLst>
                </a:gridCol>
                <a:gridCol w="1641039">
                  <a:extLst>
                    <a:ext uri="{9D8B030D-6E8A-4147-A177-3AD203B41FA5}">
                      <a16:colId xmlns:a16="http://schemas.microsoft.com/office/drawing/2014/main" val="670842588"/>
                    </a:ext>
                  </a:extLst>
                </a:gridCol>
                <a:gridCol w="3236700">
                  <a:extLst>
                    <a:ext uri="{9D8B030D-6E8A-4147-A177-3AD203B41FA5}">
                      <a16:colId xmlns:a16="http://schemas.microsoft.com/office/drawing/2014/main" val="2112900542"/>
                    </a:ext>
                  </a:extLst>
                </a:gridCol>
                <a:gridCol w="2363984">
                  <a:extLst>
                    <a:ext uri="{9D8B030D-6E8A-4147-A177-3AD203B41FA5}">
                      <a16:colId xmlns:a16="http://schemas.microsoft.com/office/drawing/2014/main" val="4263812478"/>
                    </a:ext>
                  </a:extLst>
                </a:gridCol>
              </a:tblGrid>
              <a:tr h="178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Phương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thức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Khái</a:t>
                      </a:r>
                      <a:r>
                        <a:rPr lang="en-US" sz="2800" b="1" dirty="0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Baguet Script" panose="00000500000000000000" pitchFamily="2" charset="0"/>
                          <a:ea typeface="Calibri" panose="020F0502020204030204" pitchFamily="34" charset="0"/>
                        </a:rPr>
                        <a:t>niệm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Đặc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Ưu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Nhược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điểm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extLst>
                  <a:ext uri="{0D108BD9-81ED-4DB2-BD59-A6C34878D82A}">
                    <a16:rowId xmlns:a16="http://schemas.microsoft.com/office/drawing/2014/main" val="2958495018"/>
                  </a:ext>
                </a:extLst>
              </a:tr>
              <a:tr h="437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bán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2800" b="1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b="1" dirty="0" err="1">
                          <a:effectLst/>
                          <a:latin typeface="Baguet Script" panose="00000500000000000000" pitchFamily="2" charset="0"/>
                        </a:rPr>
                        <a:t>nghiệp</a:t>
                      </a:r>
                      <a:endParaRPr lang="en-US" sz="2800" b="1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Là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phương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thức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kết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hợp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giữa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nuôi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công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nghiệp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chăn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thả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Baguet Script" panose="00000500000000000000" pitchFamily="2" charset="0"/>
                          <a:ea typeface="+mn-ea"/>
                          <a:cs typeface="+mn-cs"/>
                        </a:rPr>
                        <a:t> do.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Baguet Scrip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Baguet Script" panose="00000500000000000000" pitchFamily="2" charset="0"/>
                        </a:rPr>
                        <a:t>SGK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-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Chất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lượng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sản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phẩm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được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cái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thiện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hơn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so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với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nghiệp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-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Thân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thiện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hơn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với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vật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so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với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chăn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nuôi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công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nghiệp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Tiềm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ẩn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nhiều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nguy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cơ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gây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ô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nhiễm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môi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Baguet Script" panose="00000500000000000000" pitchFamily="2" charset="0"/>
                        </a:rPr>
                        <a:t>trường</a:t>
                      </a: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.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dirty="0">
                          <a:effectLst/>
                          <a:latin typeface="Baguet Script" panose="00000500000000000000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Baguet Scrip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54548" marR="54548" marT="0" marB="0" anchor="ctr"/>
                </a:tc>
                <a:extLst>
                  <a:ext uri="{0D108BD9-81ED-4DB2-BD59-A6C34878D82A}">
                    <a16:rowId xmlns:a16="http://schemas.microsoft.com/office/drawing/2014/main" val="318816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C8202-3997-1767-A50A-2DAA58F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Baguet Script" panose="00000500000000000000" pitchFamily="2" charset="0"/>
              </a:rPr>
              <a:t>Kahoot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Đồng cỏ và cách xây dựng đồng cỏ chăn nuôi">
            <a:extLst>
              <a:ext uri="{FF2B5EF4-FFF2-40B4-BE49-F238E27FC236}">
                <a16:creationId xmlns:a16="http://schemas.microsoft.com/office/drawing/2014/main" id="{76ED8B77-B74C-B5A3-9A44-013C12B18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 b="19435"/>
          <a:stretch/>
        </p:blipFill>
        <p:spPr bwMode="auto">
          <a:xfrm>
            <a:off x="587796" y="374999"/>
            <a:ext cx="11125199" cy="62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C85E-043E-3240-213C-230C75975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564" y="2267141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Baguet Script" panose="00000500000000000000" pitchFamily="2" charset="0"/>
              </a:rPr>
              <a:t>BÀI 4</a:t>
            </a:r>
          </a:p>
          <a:p>
            <a:r>
              <a:rPr lang="en-US" sz="6000" b="1" dirty="0">
                <a:solidFill>
                  <a:srgbClr val="FFFF00"/>
                </a:solidFill>
                <a:latin typeface="Baguet Script" panose="00000500000000000000" pitchFamily="2" charset="0"/>
              </a:rPr>
              <a:t>PHƯƠNG THỨC CHĂN NUÔI</a:t>
            </a:r>
          </a:p>
        </p:txBody>
      </p:sp>
    </p:spTree>
    <p:extLst>
      <p:ext uri="{BB962C8B-B14F-4D97-AF65-F5344CB8AC3E}">
        <p14:creationId xmlns:p14="http://schemas.microsoft.com/office/powerpoint/2010/main" val="64692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913587" y="42904"/>
            <a:ext cx="62616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Nội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dung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học</a:t>
            </a:r>
            <a:endParaRPr lang="en-US" sz="6600" b="1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1927226" y="1697038"/>
            <a:ext cx="2359025" cy="3636962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 flipV="1">
            <a:off x="1800225" y="1870075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>
            <a:grpSpLocks/>
          </p:cNvGrpSpPr>
          <p:nvPr/>
        </p:nvGrpSpPr>
        <p:grpSpPr bwMode="auto">
          <a:xfrm>
            <a:off x="4913314" y="1697038"/>
            <a:ext cx="2359025" cy="3636962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>
            <a:grpSpLocks/>
          </p:cNvGrpSpPr>
          <p:nvPr/>
        </p:nvGrpSpPr>
        <p:grpSpPr bwMode="auto">
          <a:xfrm flipV="1">
            <a:off x="4800600" y="1870075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>
            <a:grpSpLocks/>
          </p:cNvGrpSpPr>
          <p:nvPr/>
        </p:nvGrpSpPr>
        <p:grpSpPr bwMode="auto">
          <a:xfrm>
            <a:off x="7885114" y="1697038"/>
            <a:ext cx="2359025" cy="3636962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>
            <a:grpSpLocks/>
          </p:cNvGrpSpPr>
          <p:nvPr/>
        </p:nvGrpSpPr>
        <p:grpSpPr bwMode="auto">
          <a:xfrm flipV="1">
            <a:off x="7772400" y="1870075"/>
            <a:ext cx="2101850" cy="738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1982030" y="3277164"/>
            <a:ext cx="2228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vi-VN" sz="3600" dirty="0">
                <a:solidFill>
                  <a:srgbClr val="4A4644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Chăn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thả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tự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do</a:t>
            </a: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4999453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Chăn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nuôi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công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nghiệp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7946819" y="3000166"/>
            <a:ext cx="2228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Chăn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nuôi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bán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công</a:t>
            </a:r>
            <a:r>
              <a:rPr lang="en-US" sz="3600" dirty="0">
                <a:solidFill>
                  <a:srgbClr val="4A4644"/>
                </a:solidFill>
                <a:latin typeface="Baguet Script" panose="00000500000000000000" pitchFamily="2" charset="0"/>
              </a:rPr>
              <a:t> </a:t>
            </a:r>
            <a:r>
              <a:rPr lang="en-US" sz="3600" dirty="0" err="1">
                <a:solidFill>
                  <a:srgbClr val="4A4644"/>
                </a:solidFill>
                <a:latin typeface="Baguet Script" panose="00000500000000000000" pitchFamily="2" charset="0"/>
              </a:rPr>
              <a:t>nghiệp</a:t>
            </a:r>
            <a:endParaRPr lang="en-US" sz="3600" dirty="0">
              <a:solidFill>
                <a:srgbClr val="4A4644"/>
              </a:solidFill>
              <a:latin typeface="Baguet Script" panose="000005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52053" y="2035503"/>
            <a:ext cx="199766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90A81-BF29-20EC-E874-D5B353A9F71A}"/>
              </a:ext>
            </a:extLst>
          </p:cNvPr>
          <p:cNvSpPr txBox="1"/>
          <p:nvPr/>
        </p:nvSpPr>
        <p:spPr>
          <a:xfrm>
            <a:off x="4778204" y="2027081"/>
            <a:ext cx="1837362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3034F-8B16-04F5-A607-CCAD97245E7F}"/>
              </a:ext>
            </a:extLst>
          </p:cNvPr>
          <p:cNvSpPr txBox="1"/>
          <p:nvPr/>
        </p:nvSpPr>
        <p:spPr>
          <a:xfrm>
            <a:off x="1816380" y="2027081"/>
            <a:ext cx="1774845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  <a:cs typeface="Arial" pitchFamily="34" charset="0"/>
              </a:rPr>
              <a:t> dung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Đồng cỏ và cách xây dựng đồng cỏ chăn nuôi">
            <a:extLst>
              <a:ext uri="{FF2B5EF4-FFF2-40B4-BE49-F238E27FC236}">
                <a16:creationId xmlns:a16="http://schemas.microsoft.com/office/drawing/2014/main" id="{1770BD42-8B08-BD1F-74B6-32D27F580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 b="194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4FBC3-E7BD-1DE2-C5AD-D2C019EF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1,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Chăn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thả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tự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0"/>
              </a:rPr>
              <a:t> do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273E-547F-93F4-0465-D51BC16B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92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>
                <a:latin typeface="Baguet Script" panose="00000500000000000000" pitchFamily="2" charset="0"/>
              </a:rPr>
              <a:t>Chăn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thả</a:t>
            </a:r>
            <a:r>
              <a:rPr lang="en-US" sz="6600" dirty="0">
                <a:latin typeface="Baguet Script" panose="00000500000000000000" pitchFamily="2" charset="0"/>
              </a:rPr>
              <a:t> ………(1)…….</a:t>
            </a:r>
            <a:r>
              <a:rPr lang="en-US" sz="6600" dirty="0" err="1">
                <a:latin typeface="Baguet Script" panose="00000500000000000000" pitchFamily="2" charset="0"/>
              </a:rPr>
              <a:t>là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phương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thức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truyền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thống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mà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vật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nuôi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được</a:t>
            </a:r>
            <a:r>
              <a:rPr lang="en-US" sz="6600" dirty="0">
                <a:latin typeface="Baguet Script" panose="00000500000000000000" pitchFamily="2" charset="0"/>
              </a:rPr>
              <a:t>…………(2)…………</a:t>
            </a:r>
            <a:r>
              <a:rPr lang="en-US" sz="6600" dirty="0" err="1">
                <a:latin typeface="Baguet Script" panose="00000500000000000000" pitchFamily="2" charset="0"/>
              </a:rPr>
              <a:t>đi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lại</a:t>
            </a:r>
            <a:r>
              <a:rPr lang="en-US" sz="6600" dirty="0">
                <a:latin typeface="Baguet Script" panose="00000500000000000000" pitchFamily="2" charset="0"/>
              </a:rPr>
              <a:t>, ……………(3)…........</a:t>
            </a:r>
            <a:r>
              <a:rPr lang="en-US" sz="6600" dirty="0" err="1">
                <a:latin typeface="Baguet Script" panose="00000500000000000000" pitchFamily="2" charset="0"/>
              </a:rPr>
              <a:t>thức</a:t>
            </a:r>
            <a:r>
              <a:rPr lang="en-US" sz="6600" dirty="0">
                <a:latin typeface="Baguet Script" panose="00000500000000000000" pitchFamily="2" charset="0"/>
              </a:rPr>
              <a:t> </a:t>
            </a:r>
            <a:r>
              <a:rPr lang="en-US" sz="6600" dirty="0" err="1">
                <a:latin typeface="Baguet Script" panose="00000500000000000000" pitchFamily="2" charset="0"/>
              </a:rPr>
              <a:t>ăn</a:t>
            </a:r>
            <a:r>
              <a:rPr lang="en-US" sz="6600" dirty="0">
                <a:latin typeface="Baguet Script" panose="00000500000000000000" pitchFamily="2" charset="0"/>
              </a:rPr>
              <a:t>.</a:t>
            </a:r>
          </a:p>
        </p:txBody>
      </p:sp>
      <p:pic>
        <p:nvPicPr>
          <p:cNvPr id="15" name="btnInknoeActivityCp2">
            <a:extLst>
              <a:ext uri="{FF2B5EF4-FFF2-40B4-BE49-F238E27FC236}">
                <a16:creationId xmlns:a16="http://schemas.microsoft.com/office/drawing/2014/main" id="{1D9A6144-4CDD-30E7-1384-537F8838BA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52" y="578647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0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A306-5F43-BEBD-4FD6-EBFE99F7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Chăn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nuôi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do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bao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02C74-913C-0515-EE44-24E835B87D8A}"/>
              </a:ext>
            </a:extLst>
          </p:cNvPr>
          <p:cNvSpPr txBox="1"/>
          <p:nvPr/>
        </p:nvSpPr>
        <p:spPr>
          <a:xfrm>
            <a:off x="2316480" y="1494867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guet Script" panose="00000500000000000000" pitchFamily="2" charset="0"/>
              </a:rPr>
              <a:t>A.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6DE9E-B7D6-C2F1-97C4-63348FECF79D}"/>
              </a:ext>
            </a:extLst>
          </p:cNvPr>
          <p:cNvSpPr txBox="1"/>
          <p:nvPr/>
        </p:nvSpPr>
        <p:spPr>
          <a:xfrm>
            <a:off x="2316480" y="2386263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guet Script" panose="00000500000000000000" pitchFamily="2" charset="0"/>
              </a:rPr>
              <a:t>B.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9322F-3F04-8C2B-3171-450B6FCA1E05}"/>
              </a:ext>
            </a:extLst>
          </p:cNvPr>
          <p:cNvSpPr txBox="1"/>
          <p:nvPr/>
        </p:nvSpPr>
        <p:spPr>
          <a:xfrm>
            <a:off x="2316480" y="3277659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guet Script" panose="00000500000000000000" pitchFamily="2" charset="0"/>
              </a:rPr>
              <a:t>C.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A3D17-803D-6788-2C60-3E7973EDF2BE}"/>
              </a:ext>
            </a:extLst>
          </p:cNvPr>
          <p:cNvSpPr txBox="1"/>
          <p:nvPr/>
        </p:nvSpPr>
        <p:spPr>
          <a:xfrm>
            <a:off x="2316480" y="4164317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guet Script" panose="00000500000000000000" pitchFamily="2" charset="0"/>
              </a:rPr>
              <a:t>D. 7</a:t>
            </a:r>
          </a:p>
        </p:txBody>
      </p:sp>
      <p:pic>
        <p:nvPicPr>
          <p:cNvPr id="19" name="btnInknoeActivityCp2">
            <a:extLst>
              <a:ext uri="{FF2B5EF4-FFF2-40B4-BE49-F238E27FC236}">
                <a16:creationId xmlns:a16="http://schemas.microsoft.com/office/drawing/2014/main" id="{27EB6035-9BC7-85DF-6D3D-5F55CA3A90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96" y="572551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6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13B3-629D-C932-6F5E-C5D6A310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ưu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chăn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thả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FB55-3657-B39B-9B1E-4D42DB37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425" y="1676540"/>
            <a:ext cx="10515600" cy="63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guet Script" panose="00000500000000000000" pitchFamily="2" charset="0"/>
              </a:rPr>
              <a:t>A. </a:t>
            </a:r>
            <a:r>
              <a:rPr lang="en-US" dirty="0" err="1">
                <a:latin typeface="Baguet Script" panose="00000500000000000000" pitchFamily="2" charset="0"/>
              </a:rPr>
              <a:t>Mức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đầu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tư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thấp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E316DA-E6D0-ED99-9488-EF6893F3D567}"/>
              </a:ext>
            </a:extLst>
          </p:cNvPr>
          <p:cNvSpPr txBox="1">
            <a:spLocks/>
          </p:cNvSpPr>
          <p:nvPr/>
        </p:nvSpPr>
        <p:spPr>
          <a:xfrm>
            <a:off x="1441177" y="2316618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B. </a:t>
            </a:r>
            <a:r>
              <a:rPr lang="en-US" dirty="0" err="1">
                <a:latin typeface="Baguet Script" panose="00000500000000000000" pitchFamily="2" charset="0"/>
              </a:rPr>
              <a:t>Khó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kiểm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soát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dịch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bệnh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248C4D-A119-3B45-272B-4E14146AC28C}"/>
              </a:ext>
            </a:extLst>
          </p:cNvPr>
          <p:cNvSpPr txBox="1">
            <a:spLocks/>
          </p:cNvSpPr>
          <p:nvPr/>
        </p:nvSpPr>
        <p:spPr>
          <a:xfrm>
            <a:off x="1441177" y="2965839"/>
            <a:ext cx="10515600" cy="55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C. </a:t>
            </a:r>
            <a:r>
              <a:rPr lang="en-US" dirty="0" err="1">
                <a:latin typeface="Baguet Script" panose="00000500000000000000" pitchFamily="2" charset="0"/>
              </a:rPr>
              <a:t>Tận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dụng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nguồn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thức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ăn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tự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nhiên</a:t>
            </a:r>
            <a:r>
              <a:rPr lang="en-US" dirty="0">
                <a:latin typeface="Baguet Script" panose="00000500000000000000" pitchFamily="2" charset="0"/>
              </a:rPr>
              <a:t> &amp; </a:t>
            </a:r>
            <a:r>
              <a:rPr lang="en-US" dirty="0" err="1">
                <a:latin typeface="Baguet Script" panose="00000500000000000000" pitchFamily="2" charset="0"/>
              </a:rPr>
              <a:t>phụ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phẩm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nông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nghiệp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E67CEF-701D-B5ED-E45A-20BB9C6AA817}"/>
              </a:ext>
            </a:extLst>
          </p:cNvPr>
          <p:cNvSpPr txBox="1">
            <a:spLocks/>
          </p:cNvSpPr>
          <p:nvPr/>
        </p:nvSpPr>
        <p:spPr>
          <a:xfrm>
            <a:off x="1441177" y="3557808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D. </a:t>
            </a:r>
            <a:r>
              <a:rPr lang="en-US" dirty="0" err="1">
                <a:latin typeface="Baguet Script" panose="00000500000000000000" pitchFamily="2" charset="0"/>
              </a:rPr>
              <a:t>Ít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gây</a:t>
            </a:r>
            <a:r>
              <a:rPr lang="en-US" dirty="0">
                <a:latin typeface="Baguet Script" panose="00000500000000000000" pitchFamily="2" charset="0"/>
              </a:rPr>
              <a:t> ô </a:t>
            </a:r>
            <a:r>
              <a:rPr lang="en-US" dirty="0" err="1">
                <a:latin typeface="Baguet Script" panose="00000500000000000000" pitchFamily="2" charset="0"/>
              </a:rPr>
              <a:t>nhiễm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môi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trường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B92F8-370D-2208-0258-568FD08BF9DE}"/>
              </a:ext>
            </a:extLst>
          </p:cNvPr>
          <p:cNvSpPr txBox="1">
            <a:spLocks/>
          </p:cNvSpPr>
          <p:nvPr/>
        </p:nvSpPr>
        <p:spPr>
          <a:xfrm>
            <a:off x="1454425" y="4167154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E. </a:t>
            </a:r>
            <a:r>
              <a:rPr lang="en-US" dirty="0" err="1">
                <a:latin typeface="Baguet Script" panose="00000500000000000000" pitchFamily="2" charset="0"/>
              </a:rPr>
              <a:t>Năng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suất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thấp</a:t>
            </a:r>
            <a:r>
              <a:rPr lang="en-US" dirty="0">
                <a:latin typeface="Baguet Script" panose="00000500000000000000" pitchFamily="2" charset="0"/>
              </a:rPr>
              <a:t>, </a:t>
            </a:r>
            <a:r>
              <a:rPr lang="en-US" dirty="0" err="1">
                <a:latin typeface="Baguet Script" panose="00000500000000000000" pitchFamily="2" charset="0"/>
              </a:rPr>
              <a:t>hiệu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quả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kinh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tế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thấp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80E6D2-4F3E-956D-690E-0B4BB2300A34}"/>
              </a:ext>
            </a:extLst>
          </p:cNvPr>
          <p:cNvSpPr txBox="1">
            <a:spLocks/>
          </p:cNvSpPr>
          <p:nvPr/>
        </p:nvSpPr>
        <p:spPr>
          <a:xfrm>
            <a:off x="1441177" y="4838493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F. </a:t>
            </a:r>
            <a:r>
              <a:rPr lang="en-US" dirty="0" err="1">
                <a:latin typeface="Baguet Script" panose="00000500000000000000" pitchFamily="2" charset="0"/>
              </a:rPr>
              <a:t>Tận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dụng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nguồn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lao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động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sẵn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có</a:t>
            </a:r>
            <a:endParaRPr lang="en-US" dirty="0">
              <a:latin typeface="Baguet Script" panose="00000500000000000000" pitchFamily="2" charset="0"/>
            </a:endParaRPr>
          </a:p>
        </p:txBody>
      </p:sp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94A13227-BDEA-BD13-B121-B71BE82263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52" y="5828675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9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13B3-629D-C932-6F5E-C5D6A310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nhược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chăn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thả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FB55-3657-B39B-9B1E-4D42DB37A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425" y="1676540"/>
            <a:ext cx="10515600" cy="63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guet Script" panose="00000500000000000000" pitchFamily="2" charset="0"/>
              </a:rPr>
              <a:t>A. </a:t>
            </a:r>
            <a:r>
              <a:rPr lang="en-US" dirty="0" err="1">
                <a:latin typeface="Baguet Script" panose="00000500000000000000" pitchFamily="2" charset="0"/>
              </a:rPr>
              <a:t>Mức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đầu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tư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thấp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E316DA-E6D0-ED99-9488-EF6893F3D567}"/>
              </a:ext>
            </a:extLst>
          </p:cNvPr>
          <p:cNvSpPr txBox="1">
            <a:spLocks/>
          </p:cNvSpPr>
          <p:nvPr/>
        </p:nvSpPr>
        <p:spPr>
          <a:xfrm>
            <a:off x="1441177" y="2316618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B. </a:t>
            </a:r>
            <a:r>
              <a:rPr lang="en-US" dirty="0" err="1">
                <a:latin typeface="Baguet Script" panose="00000500000000000000" pitchFamily="2" charset="0"/>
              </a:rPr>
              <a:t>Khó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kiểm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soát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dịch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bệnh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248C4D-A119-3B45-272B-4E14146AC28C}"/>
              </a:ext>
            </a:extLst>
          </p:cNvPr>
          <p:cNvSpPr txBox="1">
            <a:spLocks/>
          </p:cNvSpPr>
          <p:nvPr/>
        </p:nvSpPr>
        <p:spPr>
          <a:xfrm>
            <a:off x="1441177" y="2965839"/>
            <a:ext cx="10515600" cy="55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C. </a:t>
            </a:r>
            <a:r>
              <a:rPr lang="en-US" dirty="0" err="1">
                <a:latin typeface="Baguet Script" panose="00000500000000000000" pitchFamily="2" charset="0"/>
              </a:rPr>
              <a:t>Tận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dụng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nguồn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thức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ăn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tự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nhiên</a:t>
            </a:r>
            <a:r>
              <a:rPr lang="en-US" dirty="0">
                <a:latin typeface="Baguet Script" panose="00000500000000000000" pitchFamily="2" charset="0"/>
              </a:rPr>
              <a:t> &amp; </a:t>
            </a:r>
            <a:r>
              <a:rPr lang="en-US" dirty="0" err="1">
                <a:latin typeface="Baguet Script" panose="00000500000000000000" pitchFamily="2" charset="0"/>
              </a:rPr>
              <a:t>phụ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phẩm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nông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nghiệp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E67CEF-701D-B5ED-E45A-20BB9C6AA817}"/>
              </a:ext>
            </a:extLst>
          </p:cNvPr>
          <p:cNvSpPr txBox="1">
            <a:spLocks/>
          </p:cNvSpPr>
          <p:nvPr/>
        </p:nvSpPr>
        <p:spPr>
          <a:xfrm>
            <a:off x="1441177" y="3557808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D. </a:t>
            </a:r>
            <a:r>
              <a:rPr lang="en-US" dirty="0" err="1">
                <a:latin typeface="Baguet Script" panose="00000500000000000000" pitchFamily="2" charset="0"/>
              </a:rPr>
              <a:t>Ít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gây</a:t>
            </a:r>
            <a:r>
              <a:rPr lang="en-US" dirty="0">
                <a:latin typeface="Baguet Script" panose="00000500000000000000" pitchFamily="2" charset="0"/>
              </a:rPr>
              <a:t> ô </a:t>
            </a:r>
            <a:r>
              <a:rPr lang="en-US" dirty="0" err="1">
                <a:latin typeface="Baguet Script" panose="00000500000000000000" pitchFamily="2" charset="0"/>
              </a:rPr>
              <a:t>nhiễm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môi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trường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B92F8-370D-2208-0258-568FD08BF9DE}"/>
              </a:ext>
            </a:extLst>
          </p:cNvPr>
          <p:cNvSpPr txBox="1">
            <a:spLocks/>
          </p:cNvSpPr>
          <p:nvPr/>
        </p:nvSpPr>
        <p:spPr>
          <a:xfrm>
            <a:off x="1454425" y="4167154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E. </a:t>
            </a:r>
            <a:r>
              <a:rPr lang="en-US" dirty="0" err="1">
                <a:latin typeface="Baguet Script" panose="00000500000000000000" pitchFamily="2" charset="0"/>
              </a:rPr>
              <a:t>Năng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suất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thấp</a:t>
            </a:r>
            <a:r>
              <a:rPr lang="en-US" dirty="0">
                <a:latin typeface="Baguet Script" panose="00000500000000000000" pitchFamily="2" charset="0"/>
              </a:rPr>
              <a:t>, </a:t>
            </a:r>
            <a:r>
              <a:rPr lang="en-US" dirty="0" err="1">
                <a:latin typeface="Baguet Script" panose="00000500000000000000" pitchFamily="2" charset="0"/>
              </a:rPr>
              <a:t>hiệu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quả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kinh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tế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thấp</a:t>
            </a:r>
            <a:endParaRPr lang="en-US" dirty="0">
              <a:latin typeface="Baguet Script" panose="000005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80E6D2-4F3E-956D-690E-0B4BB2300A34}"/>
              </a:ext>
            </a:extLst>
          </p:cNvPr>
          <p:cNvSpPr txBox="1">
            <a:spLocks/>
          </p:cNvSpPr>
          <p:nvPr/>
        </p:nvSpPr>
        <p:spPr>
          <a:xfrm>
            <a:off x="1441177" y="4838493"/>
            <a:ext cx="105156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guet Script" panose="00000500000000000000" pitchFamily="2" charset="0"/>
              </a:rPr>
              <a:t>F. </a:t>
            </a:r>
            <a:r>
              <a:rPr lang="en-US" dirty="0" err="1">
                <a:latin typeface="Baguet Script" panose="00000500000000000000" pitchFamily="2" charset="0"/>
              </a:rPr>
              <a:t>Tận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dụng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nguồn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lao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động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sẵn</a:t>
            </a:r>
            <a:r>
              <a:rPr lang="en-US" dirty="0">
                <a:latin typeface="Baguet Script" panose="00000500000000000000" pitchFamily="2" charset="0"/>
              </a:rPr>
              <a:t> </a:t>
            </a:r>
            <a:r>
              <a:rPr lang="en-US" dirty="0" err="1">
                <a:latin typeface="Baguet Script" panose="00000500000000000000" pitchFamily="2" charset="0"/>
              </a:rPr>
              <a:t>có</a:t>
            </a:r>
            <a:endParaRPr lang="en-US" dirty="0">
              <a:latin typeface="Baguet Script" panose="00000500000000000000" pitchFamily="2" charset="0"/>
            </a:endParaRPr>
          </a:p>
        </p:txBody>
      </p:sp>
      <p:pic>
        <p:nvPicPr>
          <p:cNvPr id="21" name="btnInknoeActivityCp2">
            <a:extLst>
              <a:ext uri="{FF2B5EF4-FFF2-40B4-BE49-F238E27FC236}">
                <a16:creationId xmlns:a16="http://schemas.microsoft.com/office/drawing/2014/main" id="{55A316EE-040A-568C-BB2F-4F6FDC7DF5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6" y="5828675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5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679F-7DB6-B173-A627-2E4F5AD9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996"/>
            <a:ext cx="10515600" cy="1325563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căn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thả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phù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guet Script" panose="00000500000000000000" pitchFamily="2" charset="0"/>
              </a:rPr>
              <a:t>giống</a:t>
            </a:r>
            <a:r>
              <a:rPr lang="en-US" dirty="0">
                <a:solidFill>
                  <a:srgbClr val="FF0000"/>
                </a:solidFill>
                <a:latin typeface="Baguet Script" panose="00000500000000000000" pitchFamily="2" charset="0"/>
              </a:rPr>
              <a:t>…………………….</a:t>
            </a:r>
          </a:p>
        </p:txBody>
      </p:sp>
      <p:pic>
        <p:nvPicPr>
          <p:cNvPr id="20" name="btnInknoeActivityCp2">
            <a:extLst>
              <a:ext uri="{FF2B5EF4-FFF2-40B4-BE49-F238E27FC236}">
                <a16:creationId xmlns:a16="http://schemas.microsoft.com/office/drawing/2014/main" id="{EFDA81F8-7C8D-86AE-6B02-33CDF00A3D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52" y="566454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5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124736f-346b-4583-9bcd-352c8a94f06f&quot;,&quot;location&quot;:{&quot;IsEmpty&quot;:false,&quot;X&quot;:780.5217,&quot;Y&quot;:181.97433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5149f68-81af-4fa8-969d-8acef78ec529&quot;,&quot;location&quot;:{&quot;IsEmpty&quot;:false,&quot;X&quot;:780.521667,&quot;Y&quot;:5.922992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0f135a6-368c-40dd-b6ce-c694c5c960d9&quot;,&quot;location&quot;:{&quot;IsEmpty&quot;:false,&quot;X&quot;:780.521667,&quot;Y&quot;:358.025665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0668cd5-b2d2-4fc5-97f5-084951dac96d&quot;,&quot;location&quot;:{&quot;IsEmpty&quot;:false,&quot;X&quot;:509.060852,&quot;Y&quot;:90.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wc20230731052849071KLVT&quot;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3,&quot;activityId&quot;:null,&quot;activityType&quot;:&quot;Word Cloud&quot;,&quot;countdown&quot;:60,&quot;StartWithSlide&quot;:false,&quot;CanMinimize&quot;:false,&quot;CanCountDown&quot;:tru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30731055422307XISX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30,&quot;StartWithSlide&quot;:false,&quot;CanMinimize&quot;:false,&quot;CanCountDown&quot;:true},&quot;IsLocked&quot;:false,&quot;IsMappedFromCp1&quot;:false,&quot;IsQuiz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,&quot;E&quot;,&quot;F&quot;]},&quot;mcIsAllowSelectMultiple&quot;:true,&quot;mcCorrectAnswers&quot;:{&quot;$type&quot;:&quot;System.Collections.Generic.List`1[[System.String, mscorlib]], mscorlib&quot;,&quot;$values&quot;:[&quot;A&quot;,&quot;C&quot;,&quot;D&quot;,&quot;F&quot;]},&quot;isQuizMode&quot;:false,&quot;correctPoints&quot;:null,&quot;correctSpeedBonus&quot;:null,&quot;HasCorrectAnswers&quot;:true,&quot;activityId&quot;:null,&quot;activityType&quot;:&quot;Multiple Choice&quot;,&quot;countdown&quot;:30,&quot;StartWithSlide&quot;:false,&quot;CanMinimize&quot;:false,&quot;CanCountDown&quot;:true},&quot;IsLocked&quot;:false,&quot;IsMappedFromCp1&quot;:false,&quot;IsQuiz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,&quot;E&quot;,&quot;F&quot;]},&quot;mcIsAllowSelectMultiple&quot;:true,&quot;mcCorrectAnswers&quot;:{&quot;$type&quot;:&quot;System.Collections.Generic.List`1[[System.String, mscorlib]], mscorlib&quot;,&quot;$values&quot;:[&quot;B&quot;,&quot;E&quot;]},&quot;isQuizMode&quot;:false,&quot;correctPoints&quot;:null,&quot;correctSpeedBonus&quot;:null,&quot;HasCorrectAnswers&quot;:true,&quot;activityId&quot;:null,&quot;activityType&quot;:&quot;Multiple Choice&quot;,&quot;countdown&quot;:30,&quot;StartWithSlide&quot;:false,&quot;CanMinimize&quot;:false,&quot;CanCountDown&quot;:true},&quot;IsLocked&quot;:false,&quot;IsMappedFromCp1&quot;:false,&quot;IsQuiz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1,&quot;activityId&quot;:null,&quot;activityType&quot;:&quot;Word Cloud&quot;,&quot;countdown&quot;:30,&quot;StartWithSlide&quot;:false,&quot;CanMinimize&quot;:false,&quot;CanCountDown&quot;:tru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579</Words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Baguet Script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1, Chăn thả tự do</vt:lpstr>
      <vt:lpstr>Chăn thả ………(1)…….là phương thức truyền thống mà vật nuôi được…………(2)…………đi lại, ……………(3)…........thức ăn.</vt:lpstr>
      <vt:lpstr>Chăn nuôi tự do có bao nhiêu đặc điểm?</vt:lpstr>
      <vt:lpstr>Đặc điểm nào sau đây là ưu điểm của phương thức chăn thả tự do?</vt:lpstr>
      <vt:lpstr>Đặc điểm nào sau đây là nhược điểm của phương thức chăn thả tự do?</vt:lpstr>
      <vt:lpstr>Phương thức căn thả phù hợp với giống…………………….</vt:lpstr>
      <vt:lpstr>PowerPoint Presentation</vt:lpstr>
      <vt:lpstr>2, Chăn nuôi công nghiệp &amp; bán công nghiệp</vt:lpstr>
      <vt:lpstr>Thảo luận nhóm</vt:lpstr>
      <vt:lpstr>PowerPoint Presentation</vt:lpstr>
      <vt:lpstr>PowerPoint Presentation</vt:lpstr>
      <vt:lpstr>Kahoot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2023-07-31T02:56:46Z</dcterms:created>
  <dcterms:modified xsi:type="dcterms:W3CDTF">2023-07-31T09:30:00Z</dcterms:modified>
</cp:coreProperties>
</file>