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78" r:id="rId3"/>
    <p:sldId id="307" r:id="rId4"/>
    <p:sldId id="374" r:id="rId5"/>
    <p:sldId id="375" r:id="rId6"/>
    <p:sldId id="376" r:id="rId7"/>
    <p:sldId id="377" r:id="rId8"/>
    <p:sldId id="372" r:id="rId9"/>
    <p:sldId id="373" r:id="rId10"/>
    <p:sldId id="345" r:id="rId11"/>
    <p:sldId id="360" r:id="rId12"/>
    <p:sldId id="361" r:id="rId13"/>
    <p:sldId id="371" r:id="rId14"/>
  </p:sldIdLst>
  <p:sldSz cx="24384000" cy="13716000"/>
  <p:notesSz cx="6858000" cy="9144000"/>
  <p:custDataLst>
    <p:tags r:id="rId17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006600"/>
    <a:srgbClr val="FF0066"/>
    <a:srgbClr val="3333FF"/>
    <a:srgbClr val="0000CC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 varScale="1">
        <p:scale>
          <a:sx n="37" d="100"/>
          <a:sy n="37" d="100"/>
        </p:scale>
        <p:origin x="558" y="5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90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1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4.bin"/><Relationship Id="rId3" Type="http://schemas.openxmlformats.org/officeDocument/2006/relationships/image" Target="../media/image2.emf"/><Relationship Id="rId7" Type="http://schemas.openxmlformats.org/officeDocument/2006/relationships/oleObject" Target="../embeddings/oleObject1.bin"/><Relationship Id="rId12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4.png"/><Relationship Id="rId10" Type="http://schemas.openxmlformats.org/officeDocument/2006/relationships/image" Target="../media/image7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9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oleObject" Target="../embeddings/oleObject570.bin"/><Relationship Id="rId18" Type="http://schemas.openxmlformats.org/officeDocument/2006/relationships/oleObject" Target="../embeddings/oleObject580.bin"/><Relationship Id="rId26" Type="http://schemas.openxmlformats.org/officeDocument/2006/relationships/oleObject" Target="../embeddings/oleObject63.bin"/><Relationship Id="rId21" Type="http://schemas.openxmlformats.org/officeDocument/2006/relationships/oleObject" Target="../embeddings/oleObject62.bin"/><Relationship Id="rId7" Type="http://schemas.openxmlformats.org/officeDocument/2006/relationships/image" Target="../media/image70.png"/><Relationship Id="rId12" Type="http://schemas.openxmlformats.org/officeDocument/2006/relationships/image" Target="../media/image58.wmf"/><Relationship Id="rId17" Type="http://schemas.openxmlformats.org/officeDocument/2006/relationships/image" Target="../media/image59.wmf"/><Relationship Id="rId25" Type="http://schemas.openxmlformats.org/officeDocument/2006/relationships/image" Target="../media/image74.png"/><Relationship Id="rId2" Type="http://schemas.openxmlformats.org/officeDocument/2006/relationships/notesSlide" Target="../notesSlides/notesSlide4.xml"/><Relationship Id="rId16" Type="http://schemas.openxmlformats.org/officeDocument/2006/relationships/oleObject" Target="../embeddings/oleObject61.bin"/><Relationship Id="rId20" Type="http://schemas.openxmlformats.org/officeDocument/2006/relationships/image" Target="../media/image73.png"/><Relationship Id="rId29" Type="http://schemas.openxmlformats.org/officeDocument/2006/relationships/image" Target="../media/image6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9.png"/><Relationship Id="rId11" Type="http://schemas.openxmlformats.org/officeDocument/2006/relationships/oleObject" Target="../embeddings/oleObject60.bin"/><Relationship Id="rId24" Type="http://schemas.openxmlformats.org/officeDocument/2006/relationships/image" Target="../media/image60.wmf"/><Relationship Id="rId5" Type="http://schemas.openxmlformats.org/officeDocument/2006/relationships/image" Target="../media/image68.png"/><Relationship Id="rId15" Type="http://schemas.openxmlformats.org/officeDocument/2006/relationships/image" Target="../media/image72.png"/><Relationship Id="rId23" Type="http://schemas.openxmlformats.org/officeDocument/2006/relationships/oleObject" Target="../embeddings/oleObject590.bin"/><Relationship Id="rId28" Type="http://schemas.openxmlformats.org/officeDocument/2006/relationships/oleObject" Target="../embeddings/oleObject600.bin"/><Relationship Id="rId10" Type="http://schemas.openxmlformats.org/officeDocument/2006/relationships/image" Target="../media/image71.png"/><Relationship Id="rId19" Type="http://schemas.openxmlformats.org/officeDocument/2006/relationships/image" Target="../media/image59.wmf"/><Relationship Id="rId4" Type="http://schemas.openxmlformats.org/officeDocument/2006/relationships/image" Target="../media/image67.png"/><Relationship Id="rId9" Type="http://schemas.openxmlformats.org/officeDocument/2006/relationships/image" Target="../media/image57.wmf"/><Relationship Id="rId14" Type="http://schemas.openxmlformats.org/officeDocument/2006/relationships/image" Target="../media/image58.wmf"/><Relationship Id="rId22" Type="http://schemas.openxmlformats.org/officeDocument/2006/relationships/image" Target="../media/image60.wmf"/><Relationship Id="rId27" Type="http://schemas.openxmlformats.org/officeDocument/2006/relationships/image" Target="../media/image6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5" Type="http://schemas.openxmlformats.org/officeDocument/2006/relationships/image" Target="../media/image62.wmf"/><Relationship Id="rId10" Type="http://schemas.openxmlformats.org/officeDocument/2006/relationships/image" Target="../media/image82.png"/><Relationship Id="rId4" Type="http://schemas.openxmlformats.org/officeDocument/2006/relationships/image" Target="../media/image61.png"/><Relationship Id="rId9" Type="http://schemas.openxmlformats.org/officeDocument/2006/relationships/image" Target="../media/image81.png"/><Relationship Id="rId14" Type="http://schemas.openxmlformats.org/officeDocument/2006/relationships/oleObject" Target="../embeddings/oleObject6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10" Type="http://schemas.openxmlformats.org/officeDocument/2006/relationships/image" Target="../media/image93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" Type="http://schemas.openxmlformats.org/officeDocument/2006/relationships/image" Target="../media/image12.wmf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33" Type="http://schemas.openxmlformats.org/officeDocument/2006/relationships/oleObject" Target="../embeddings/oleObject25.bin"/><Relationship Id="rId2" Type="http://schemas.openxmlformats.org/officeDocument/2006/relationships/oleObject" Target="../embeddings/oleObject8.bin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19.bin"/><Relationship Id="rId32" Type="http://schemas.openxmlformats.org/officeDocument/2006/relationships/oleObject" Target="../embeddings/oleObject24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0.wmf"/><Relationship Id="rId31" Type="http://schemas.openxmlformats.org/officeDocument/2006/relationships/image" Target="../media/image25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4.bin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3.wmf"/><Relationship Id="rId2" Type="http://schemas.openxmlformats.org/officeDocument/2006/relationships/oleObject" Target="../embeddings/oleObject26.bin"/><Relationship Id="rId16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0.bin"/><Relationship Id="rId2" Type="http://schemas.openxmlformats.org/officeDocument/2006/relationships/oleObject" Target="../embeddings/oleObject35.bin"/><Relationship Id="rId16" Type="http://schemas.openxmlformats.org/officeDocument/2006/relationships/image" Target="../media/image41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oleObject" Target="../embeddings/oleObject42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7.wmf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image" Target="../media/image42.wmf"/><Relationship Id="rId21" Type="http://schemas.openxmlformats.org/officeDocument/2006/relationships/oleObject" Target="../embeddings/oleObject53.bin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8.bin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oleObject" Target="../embeddings/oleObject43.bin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29" Type="http://schemas.openxmlformats.org/officeDocument/2006/relationships/oleObject" Target="../embeddings/oleObject57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6.wmf"/><Relationship Id="rId24" Type="http://schemas.openxmlformats.org/officeDocument/2006/relationships/image" Target="../media/image52.wmf"/><Relationship Id="rId32" Type="http://schemas.openxmlformats.org/officeDocument/2006/relationships/image" Target="../media/image56.wmf"/><Relationship Id="rId5" Type="http://schemas.openxmlformats.org/officeDocument/2006/relationships/image" Target="../media/image43.wmf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54.wmf"/><Relationship Id="rId10" Type="http://schemas.openxmlformats.org/officeDocument/2006/relationships/oleObject" Target="../embeddings/oleObject47.bin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9.bin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5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1123479" y="3719346"/>
            <a:ext cx="2287721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4419600"/>
            <a:ext cx="18288000" cy="147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6000" b="1" dirty="0">
                <a:solidFill>
                  <a:srgbClr val="0000FF"/>
                </a:solidFill>
                <a:latin typeface="Times New Roman" pitchFamily="18" charset="0"/>
              </a:rPr>
              <a:t>CH</a:t>
            </a:r>
            <a:r>
              <a:rPr lang="vi-VN" altLang="en-US" sz="6000" b="1" dirty="0">
                <a:solidFill>
                  <a:srgbClr val="0000FF"/>
                </a:solidFill>
                <a:latin typeface="Times New Roman" pitchFamily="18" charset="0"/>
              </a:rPr>
              <a:t>ƯƠ</a:t>
            </a:r>
            <a:r>
              <a:rPr lang="en-US" altLang="en-US" sz="6000" b="1" dirty="0">
                <a:solidFill>
                  <a:srgbClr val="0000FF"/>
                </a:solidFill>
                <a:latin typeface="Times New Roman" pitchFamily="18" charset="0"/>
              </a:rPr>
              <a:t>NG I:  MỆNH </a:t>
            </a:r>
            <a:r>
              <a:rPr lang="vi-VN" altLang="en-US" sz="6000" b="1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6000" b="1" dirty="0">
                <a:solidFill>
                  <a:srgbClr val="0000FF"/>
                </a:solidFill>
                <a:latin typeface="Times New Roman" pitchFamily="18" charset="0"/>
              </a:rPr>
              <a:t>Ề – TẬP HỢP</a:t>
            </a:r>
            <a:endParaRPr lang="en-US" sz="6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79"/>
            <a:chOff x="12784885" y="1066801"/>
            <a:chExt cx="1814128" cy="182881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486" cy="1338831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7547" y="8250757"/>
            <a:ext cx="6191853" cy="907189"/>
            <a:chOff x="7483861" y="7543801"/>
            <a:chExt cx="6164484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4655158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 HỢP CON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806879" y="7646473"/>
                  <a:ext cx="640858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231707" y="7183957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TẬP HỢP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273219" cy="872846"/>
              <a:chOff x="7459669" y="7543800"/>
              <a:chExt cx="1273219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6" y="7640053"/>
                <a:ext cx="1263702" cy="776593"/>
                <a:chOff x="7469186" y="7640053"/>
                <a:chExt cx="1263702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35277" y="7419035"/>
                  <a:ext cx="731520" cy="1263702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37828" y="7640053"/>
                  <a:ext cx="450764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9209177" y="5878806"/>
            <a:ext cx="6494578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altLang="en-US" sz="6600" b="1" dirty="0">
                <a:solidFill>
                  <a:srgbClr val="0000FF"/>
                </a:solidFill>
                <a:latin typeface="Times New Roman" pitchFamily="18" charset="0"/>
              </a:rPr>
              <a:t>BÀI 2: TẬP HỢP</a:t>
            </a:r>
            <a:endParaRPr lang="en-US" sz="6599" b="1" dirty="0">
              <a:solidFill>
                <a:srgbClr val="0000FF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276600" y="6858000"/>
            <a:ext cx="19013083" cy="6100520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243914" y="11376082"/>
            <a:ext cx="9472086" cy="968318"/>
            <a:chOff x="739068" y="1515168"/>
            <a:chExt cx="9473319" cy="968444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grpSp>
        <p:nvGrpSpPr>
          <p:cNvPr id="45" name="Group 26"/>
          <p:cNvGrpSpPr/>
          <p:nvPr/>
        </p:nvGrpSpPr>
        <p:grpSpPr>
          <a:xfrm>
            <a:off x="4267194" y="9324769"/>
            <a:ext cx="10305160" cy="930526"/>
            <a:chOff x="7483861" y="7543801"/>
            <a:chExt cx="5671256" cy="930648"/>
          </a:xfrm>
        </p:grpSpPr>
        <p:sp>
          <p:nvSpPr>
            <p:cNvPr id="47" name="TextBox 46"/>
            <p:cNvSpPr txBox="1"/>
            <p:nvPr/>
          </p:nvSpPr>
          <p:spPr>
            <a:xfrm>
              <a:off x="8322569" y="7643343"/>
              <a:ext cx="4832548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HAI TẬP HỢP BẰNG NHAU</a:t>
              </a:r>
            </a:p>
          </p:txBody>
        </p:sp>
        <p:grpSp>
          <p:nvGrpSpPr>
            <p:cNvPr id="50" name="Group 27"/>
            <p:cNvGrpSpPr/>
            <p:nvPr/>
          </p:nvGrpSpPr>
          <p:grpSpPr>
            <a:xfrm>
              <a:off x="7483861" y="7543801"/>
              <a:ext cx="691697" cy="872846"/>
              <a:chOff x="7483860" y="7543801"/>
              <a:chExt cx="691697" cy="872846"/>
            </a:xfrm>
          </p:grpSpPr>
          <p:sp>
            <p:nvSpPr>
              <p:cNvPr id="51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" name="Group 29"/>
              <p:cNvGrpSpPr/>
              <p:nvPr/>
            </p:nvGrpSpPr>
            <p:grpSpPr>
              <a:xfrm>
                <a:off x="7493379" y="7646472"/>
                <a:ext cx="682178" cy="770175"/>
                <a:chOff x="7493379" y="7646472"/>
                <a:chExt cx="682178" cy="770175"/>
              </a:xfrm>
            </p:grpSpPr>
            <p:sp>
              <p:nvSpPr>
                <p:cNvPr id="64" name="Round Same Side Corner Rectangle 63"/>
                <p:cNvSpPr/>
                <p:nvPr/>
              </p:nvSpPr>
              <p:spPr>
                <a:xfrm rot="5400000">
                  <a:off x="7468708" y="7709798"/>
                  <a:ext cx="731520" cy="682178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7497838" y="7646472"/>
                  <a:ext cx="649762" cy="754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66" name="Group 65"/>
          <p:cNvGrpSpPr/>
          <p:nvPr/>
        </p:nvGrpSpPr>
        <p:grpSpPr>
          <a:xfrm>
            <a:off x="16459200" y="7564957"/>
            <a:ext cx="4754513" cy="3635318"/>
            <a:chOff x="364826" y="3778415"/>
            <a:chExt cx="3101057" cy="2364762"/>
          </a:xfrm>
        </p:grpSpPr>
        <p:sp>
          <p:nvSpPr>
            <p:cNvPr id="67" name="Oval 66"/>
            <p:cNvSpPr/>
            <p:nvPr/>
          </p:nvSpPr>
          <p:spPr>
            <a:xfrm rot="3088195">
              <a:off x="762302" y="3439596"/>
              <a:ext cx="2306105" cy="3101057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 rot="2564617">
              <a:off x="756413" y="3778415"/>
              <a:ext cx="1679335" cy="231494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2567403">
              <a:off x="801641" y="4168009"/>
              <a:ext cx="1228960" cy="14794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 rot="2117658">
              <a:off x="853220" y="4328042"/>
              <a:ext cx="761431" cy="1052106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3360324"/>
                </p:ext>
              </p:extLst>
            </p:nvPr>
          </p:nvGraphicFramePr>
          <p:xfrm>
            <a:off x="1013689" y="4666585"/>
            <a:ext cx="3302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30120" imgH="342720" progId="Equation.DSMT4">
                    <p:embed/>
                  </p:oleObj>
                </mc:Choice>
                <mc:Fallback>
                  <p:oleObj name="Equation" r:id="rId7" imgW="33012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013689" y="4666585"/>
                          <a:ext cx="3302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0540468"/>
                </p:ext>
              </p:extLst>
            </p:nvPr>
          </p:nvGraphicFramePr>
          <p:xfrm>
            <a:off x="1682308" y="4742656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04560" imgH="330120" progId="Equation.DSMT4">
                    <p:embed/>
                  </p:oleObj>
                </mc:Choice>
                <mc:Fallback>
                  <p:oleObj name="Equation" r:id="rId9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682308" y="4742656"/>
                          <a:ext cx="3048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1497948"/>
                </p:ext>
              </p:extLst>
            </p:nvPr>
          </p:nvGraphicFramePr>
          <p:xfrm>
            <a:off x="2090177" y="4348475"/>
            <a:ext cx="3429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42720" imgH="406080" progId="Equation.DSMT4">
                    <p:embed/>
                  </p:oleObj>
                </mc:Choice>
                <mc:Fallback>
                  <p:oleObj name="Equation" r:id="rId11" imgW="342720" imgH="406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090177" y="4348475"/>
                          <a:ext cx="342900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189617"/>
                </p:ext>
              </p:extLst>
            </p:nvPr>
          </p:nvGraphicFramePr>
          <p:xfrm>
            <a:off x="2670266" y="4605689"/>
            <a:ext cx="3302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30120" imgH="330120" progId="Equation.DSMT4">
                    <p:embed/>
                  </p:oleObj>
                </mc:Choice>
                <mc:Fallback>
                  <p:oleObj name="Equation" r:id="rId13" imgW="33012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670266" y="4605689"/>
                          <a:ext cx="3302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8" name="Group 26"/>
          <p:cNvGrpSpPr/>
          <p:nvPr/>
        </p:nvGrpSpPr>
        <p:grpSpPr>
          <a:xfrm>
            <a:off x="4267200" y="10423274"/>
            <a:ext cx="5731598" cy="930526"/>
            <a:chOff x="7483861" y="7543801"/>
            <a:chExt cx="3154280" cy="930648"/>
          </a:xfrm>
        </p:grpSpPr>
        <p:sp>
          <p:nvSpPr>
            <p:cNvPr id="84" name="TextBox 83"/>
            <p:cNvSpPr txBox="1"/>
            <p:nvPr/>
          </p:nvSpPr>
          <p:spPr>
            <a:xfrm>
              <a:off x="8322570" y="7643343"/>
              <a:ext cx="2315571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  <p:grpSp>
          <p:nvGrpSpPr>
            <p:cNvPr id="85" name="Group 27"/>
            <p:cNvGrpSpPr/>
            <p:nvPr/>
          </p:nvGrpSpPr>
          <p:grpSpPr>
            <a:xfrm>
              <a:off x="7483861" y="7543801"/>
              <a:ext cx="691697" cy="872846"/>
              <a:chOff x="7483860" y="7543801"/>
              <a:chExt cx="691697" cy="872846"/>
            </a:xfrm>
          </p:grpSpPr>
          <p:sp>
            <p:nvSpPr>
              <p:cNvPr id="8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7" name="Group 29"/>
              <p:cNvGrpSpPr/>
              <p:nvPr/>
            </p:nvGrpSpPr>
            <p:grpSpPr>
              <a:xfrm>
                <a:off x="7493379" y="7646472"/>
                <a:ext cx="682178" cy="770175"/>
                <a:chOff x="7493379" y="7646472"/>
                <a:chExt cx="682178" cy="770175"/>
              </a:xfrm>
            </p:grpSpPr>
            <p:sp>
              <p:nvSpPr>
                <p:cNvPr id="88" name="Round Same Side Corner Rectangle 87"/>
                <p:cNvSpPr/>
                <p:nvPr/>
              </p:nvSpPr>
              <p:spPr>
                <a:xfrm rot="5400000">
                  <a:off x="7468708" y="7709798"/>
                  <a:ext cx="731520" cy="682178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7497838" y="7646472"/>
                  <a:ext cx="649762" cy="754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IV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111376" y="6896382"/>
            <a:ext cx="22188061" cy="5174396"/>
            <a:chOff x="1205494" y="6941416"/>
            <a:chExt cx="22190950" cy="5175070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5" y="7179457"/>
              <a:ext cx="22186859" cy="493702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5633294" y="104394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3294" y="10439400"/>
                <a:ext cx="2500565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1776674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ã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li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ệ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ê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á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ph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ầ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ử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ủ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</a:rPr>
                      <m:t>ợ</m:t>
                    </m:r>
                    <m:r>
                      <m:rPr>
                        <m:sty m:val="p"/>
                      </m:rPr>
                      <a:rPr lang="en-US" sz="4800" b="0" i="0" dirty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sz="4800" dirty="0"/>
                  <a:t>   			              . </a:t>
                </a:r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17766740" cy="830997"/>
              </a:xfrm>
              <a:prstGeom prst="rect">
                <a:avLst/>
              </a:prstGeom>
              <a:blipFill rotWithShape="0">
                <a:blip r:embed="rId5"/>
                <a:stretch>
                  <a:fillRect t="-16176" r="-892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637284" y="8297552"/>
                <a:ext cx="717371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Ta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+3=0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284" y="8297552"/>
                <a:ext cx="7173716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3908" t="-17647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6439690" y="9448800"/>
                <a:ext cx="3466310" cy="2008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d>
                      <m:dPr>
                        <m:begChr m:val="["/>
                        <m:endChr m:val=""/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e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4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690" y="9448800"/>
                <a:ext cx="3466310" cy="200811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087704"/>
              </p:ext>
            </p:extLst>
          </p:nvPr>
        </p:nvGraphicFramePr>
        <p:xfrm>
          <a:off x="10535623" y="3098800"/>
          <a:ext cx="7980977" cy="874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333760" imgH="583920" progId="Equation.DSMT4">
                  <p:embed/>
                </p:oleObj>
              </mc:Choice>
              <mc:Fallback>
                <p:oleObj name="Equation" r:id="rId8" imgW="53337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535623" y="3098800"/>
                        <a:ext cx="7980977" cy="874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219200" y="4610139"/>
            <a:ext cx="5485687" cy="1536661"/>
            <a:chOff x="1219200" y="4610139"/>
            <a:chExt cx="5485687" cy="15366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219200" y="4876800"/>
                  <a:ext cx="5485687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      </m:t>
                        </m:r>
                        <m:r>
                          <m:rPr>
                            <m:nor/>
                          </m:rPr>
                          <a:rPr lang="en-US" sz="4800" b="0" i="0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         </m:t>
                        </m:r>
                        <m:r>
                          <m:rPr>
                            <m:nor/>
                          </m:rPr>
                          <a:rPr lang="en-GB" sz="4800" smtClean="0"/>
                          <m:t>.</m:t>
                        </m:r>
                      </m:oMath>
                    </m:oMathPara>
                  </a14:m>
                  <a:endPara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9200" y="4876800"/>
                  <a:ext cx="5485687" cy="83099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1" name="Object 5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9351698"/>
                    </p:ext>
                  </p:extLst>
                </p:nvPr>
              </p:nvGraphicFramePr>
              <p:xfrm>
                <a:off x="2902995" y="4610139"/>
                <a:ext cx="2659605" cy="153666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1" imgW="1714320" imgH="990360" progId="Equation.DSMT4">
                        <p:embed/>
                      </p:oleObj>
                    </mc:Choice>
                    <mc:Fallback>
                      <p:oleObj name="Equation" r:id="rId11" imgW="1714320" imgH="99036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02995" y="4610139"/>
                              <a:ext cx="2659605" cy="1536661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51" name="Object 5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9351698"/>
                    </p:ext>
                  </p:extLst>
                </p:nvPr>
              </p:nvGraphicFramePr>
              <p:xfrm>
                <a:off x="2902995" y="4610139"/>
                <a:ext cx="2659605" cy="153666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2332" name="Equation" r:id="rId13" imgW="1714320" imgH="990360" progId="Equation.DSMT4">
                        <p:embed/>
                      </p:oleObj>
                    </mc:Choice>
                    <mc:Fallback>
                      <p:oleObj name="Equation" r:id="rId13" imgW="1714320" imgH="99036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02995" y="4610139"/>
                              <a:ext cx="2659605" cy="1536661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6694072" y="4959491"/>
            <a:ext cx="5485687" cy="834884"/>
            <a:chOff x="6694072" y="4959491"/>
            <a:chExt cx="5485687" cy="8348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Rectangle 52"/>
                <p:cNvSpPr/>
                <p:nvPr/>
              </p:nvSpPr>
              <p:spPr>
                <a:xfrm>
                  <a:off x="6694072" y="4959491"/>
                  <a:ext cx="5485687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vi-VN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4800" b="0" i="0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           </m:t>
                        </m:r>
                        <m:r>
                          <m:rPr>
                            <m:nor/>
                          </m:rPr>
                          <a:rPr lang="en-GB" sz="4800" smtClean="0"/>
                          <m:t>.</m:t>
                        </m:r>
                      </m:oMath>
                    </m:oMathPara>
                  </a14:m>
                  <a:endPara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53" name="Rectangle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4072" y="4959491"/>
                  <a:ext cx="5485687" cy="83099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6" name="Object 5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359201839"/>
                    </p:ext>
                  </p:extLst>
                </p:nvPr>
              </p:nvGraphicFramePr>
              <p:xfrm>
                <a:off x="8655050" y="5045075"/>
                <a:ext cx="2089150" cy="7493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6" imgW="1346040" imgH="482400" progId="Equation.DSMT4">
                        <p:embed/>
                      </p:oleObj>
                    </mc:Choice>
                    <mc:Fallback>
                      <p:oleObj name="Equation" r:id="rId16" imgW="1346040" imgH="4824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7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655050" y="5045075"/>
                              <a:ext cx="2089150" cy="7493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56" name="Object 5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359201839"/>
                    </p:ext>
                  </p:extLst>
                </p:nvPr>
              </p:nvGraphicFramePr>
              <p:xfrm>
                <a:off x="8655050" y="5045075"/>
                <a:ext cx="2089150" cy="7493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2333" name="Equation" r:id="rId18" imgW="1346040" imgH="482400" progId="Equation.DSMT4">
                        <p:embed/>
                      </p:oleObj>
                    </mc:Choice>
                    <mc:Fallback>
                      <p:oleObj name="Equation" r:id="rId18" imgW="1346040" imgH="4824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655050" y="5045075"/>
                              <a:ext cx="2089150" cy="7493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12168944" y="4633913"/>
            <a:ext cx="5485687" cy="1536700"/>
            <a:chOff x="12168944" y="4633913"/>
            <a:chExt cx="5485687" cy="15367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12168944" y="4931928"/>
                  <a:ext cx="5485687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vi-VN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4800" b="1" i="0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sz="4800" b="0" i="0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          </m:t>
                        </m:r>
                        <m:r>
                          <m:rPr>
                            <m:nor/>
                          </m:rPr>
                          <a:rPr lang="en-GB" sz="4800" smtClean="0"/>
                          <m:t>.</m:t>
                        </m:r>
                      </m:oMath>
                    </m:oMathPara>
                  </a14:m>
                  <a:endParaRPr lang="en-GB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68944" y="4931928"/>
                  <a:ext cx="5485687" cy="830997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7" name="Object 5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919065216"/>
                    </p:ext>
                  </p:extLst>
                </p:nvPr>
              </p:nvGraphicFramePr>
              <p:xfrm>
                <a:off x="14020800" y="4633913"/>
                <a:ext cx="2246313" cy="1536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21" imgW="1447560" imgH="990360" progId="Equation.DSMT4">
                        <p:embed/>
                      </p:oleObj>
                    </mc:Choice>
                    <mc:Fallback>
                      <p:oleObj name="Equation" r:id="rId21" imgW="1447560" imgH="99036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2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020800" y="4633913"/>
                              <a:ext cx="2246313" cy="1536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57" name="Object 5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919065216"/>
                    </p:ext>
                  </p:extLst>
                </p:nvPr>
              </p:nvGraphicFramePr>
              <p:xfrm>
                <a:off x="14020800" y="4633913"/>
                <a:ext cx="2246313" cy="1536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2334" name="Equation" r:id="rId23" imgW="1447560" imgH="990360" progId="Equation.DSMT4">
                        <p:embed/>
                      </p:oleObj>
                    </mc:Choice>
                    <mc:Fallback>
                      <p:oleObj name="Equation" r:id="rId23" imgW="1447560" imgH="99036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2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020800" y="4633913"/>
                              <a:ext cx="2246313" cy="1536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17643815" y="4904364"/>
            <a:ext cx="5485687" cy="848736"/>
            <a:chOff x="17643815" y="4904364"/>
            <a:chExt cx="5485687" cy="8487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/>
                <p:nvPr/>
              </p:nvSpPr>
              <p:spPr>
                <a:xfrm>
                  <a:off x="17643815" y="4904364"/>
                  <a:ext cx="5485687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vi-VN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4800" b="1" spc="-150" smtClean="0">
                            <a:solidFill>
                              <a:srgbClr val="000099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  <m:r>
                          <a:rPr lang="en-US" sz="4800" b="0" i="1" spc="-150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                  </m:t>
                        </m:r>
                        <m:r>
                          <m:rPr>
                            <m:nor/>
                          </m:rPr>
                          <a:rPr lang="en-GB" sz="4800"/>
                          <m:t>.</m:t>
                        </m:r>
                      </m:oMath>
                    </m:oMathPara>
                  </a14:m>
                  <a:endParaRPr lang="vi-VN" sz="4800" dirty="0"/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43815" y="4904364"/>
                  <a:ext cx="5485687" cy="830997"/>
                </a:xfrm>
                <a:prstGeom prst="rect">
                  <a:avLst/>
                </a:prstGeom>
                <a:blipFill rotWithShape="0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8" name="Object 5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97679764"/>
                    </p:ext>
                  </p:extLst>
                </p:nvPr>
              </p:nvGraphicFramePr>
              <p:xfrm>
                <a:off x="19619913" y="5003800"/>
                <a:ext cx="2189162" cy="7493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26" imgW="1409400" imgH="482400" progId="Equation.DSMT4">
                        <p:embed/>
                      </p:oleObj>
                    </mc:Choice>
                    <mc:Fallback>
                      <p:oleObj name="Equation" r:id="rId26" imgW="1409400" imgH="4824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27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9619913" y="5003800"/>
                              <a:ext cx="2189162" cy="7493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58" name="Object 5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97679764"/>
                    </p:ext>
                  </p:extLst>
                </p:nvPr>
              </p:nvGraphicFramePr>
              <p:xfrm>
                <a:off x="19619913" y="5003800"/>
                <a:ext cx="2189162" cy="7493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2335" name="Equation" r:id="rId28" imgW="1409400" imgH="482400" progId="Equation.DSMT4">
                        <p:embed/>
                      </p:oleObj>
                    </mc:Choice>
                    <mc:Fallback>
                      <p:oleObj name="Equation" r:id="rId28" imgW="1409400" imgH="4824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2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9619913" y="5003800"/>
                              <a:ext cx="2189162" cy="7493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sp>
        <p:nvSpPr>
          <p:cNvPr id="49" name="Oval 48"/>
          <p:cNvSpPr/>
          <p:nvPr/>
        </p:nvSpPr>
        <p:spPr>
          <a:xfrm>
            <a:off x="1802544" y="475496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5" grpId="0"/>
      <p:bldP spid="77" grpId="0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2810" cy="6565587"/>
            <a:chOff x="1205494" y="6941416"/>
            <a:chExt cx="22135691" cy="6566442"/>
          </a:xfrm>
        </p:grpSpPr>
        <p:sp>
          <p:nvSpPr>
            <p:cNvPr id="125" name="Rounded Rectangle 124"/>
            <p:cNvSpPr/>
            <p:nvPr/>
          </p:nvSpPr>
          <p:spPr>
            <a:xfrm>
              <a:off x="1205494" y="7199915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61927" y="2408769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4325600" y="12272352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0" y="12272352"/>
                <a:ext cx="250056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14871140" cy="1800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4800" dirty="0"/>
                  <a:t>    Cho </a:t>
                </a:r>
                <a:r>
                  <a:rPr lang="en-US" sz="4800" dirty="0" err="1"/>
                  <a:t>tập</a:t>
                </a:r>
                <a:r>
                  <a:rPr lang="en-US" sz="4800" dirty="0"/>
                  <a:t> 	                  			      .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4800" dirty="0"/>
                  <a:t>    </a:t>
                </a:r>
                <a:r>
                  <a:rPr lang="en-US" sz="4800" dirty="0" err="1"/>
                  <a:t>Tính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tổng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4800" dirty="0"/>
                  <a:t> các </a:t>
                </a:r>
                <a:r>
                  <a:rPr lang="en-US" sz="4800" dirty="0" err="1"/>
                  <a:t>phần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tử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của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tập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800" dirty="0"/>
                  <a:t> </a:t>
                </a:r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14871140" cy="1800493"/>
              </a:xfrm>
              <a:prstGeom prst="rect">
                <a:avLst/>
              </a:prstGeom>
              <a:blipFill rotWithShape="0">
                <a:blip r:embed="rId5"/>
                <a:stretch>
                  <a:fillRect t="-7458" b="-17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14600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𝑆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=4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223658"/>
                <a:ext cx="4388542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669356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𝑆</m:t>
                      </m:r>
                      <m:r>
                        <a:rPr lang="en-US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=6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356" y="5223658"/>
                <a:ext cx="4388542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2824112" y="4851400"/>
                <a:ext cx="4447108" cy="1475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𝑆</m:t>
                      </m:r>
                      <m:r>
                        <a:rPr lang="en-US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800" b="0" i="1" spc="-15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spc="-15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800" b="0" i="1" spc="-15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4112" y="4851400"/>
                <a:ext cx="4447108" cy="147521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=5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2183458" y="9316132"/>
                <a:ext cx="1146966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Ta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458" y="9316132"/>
                <a:ext cx="11469667" cy="830997"/>
              </a:xfrm>
              <a:prstGeom prst="rect">
                <a:avLst/>
              </a:prstGeom>
              <a:blipFill rotWithShape="0">
                <a:blip r:embed="rId10"/>
                <a:stretch>
                  <a:fillRect l="-2391" t="-17518" b="-36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2302489" y="12272352"/>
                <a:ext cx="646051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ea typeface="Cambria Math" panose="02040503050406030204" pitchFamily="18" charset="0"/>
                  </a:rPr>
                  <a:t>Vậy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=1+2+3=6.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89" y="12272352"/>
                <a:ext cx="6460511" cy="830997"/>
              </a:xfrm>
              <a:prstGeom prst="rect">
                <a:avLst/>
              </a:prstGeom>
              <a:blipFill rotWithShape="0">
                <a:blip r:embed="rId11"/>
                <a:stretch>
                  <a:fillRect l="-4340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D3AFA5A-4934-4FF4-BBE2-95486ED925FF}"/>
                  </a:ext>
                </a:extLst>
              </p:cNvPr>
              <p:cNvSpPr/>
              <p:nvPr/>
            </p:nvSpPr>
            <p:spPr>
              <a:xfrm>
                <a:off x="13525345" y="7944451"/>
                <a:ext cx="3581400" cy="37904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=±2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4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D3AFA5A-4934-4FF4-BBE2-95486ED925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345" y="7944451"/>
                <a:ext cx="3581400" cy="379046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156F458-7C7C-46AC-A9DE-C1232598B1F3}"/>
                  </a:ext>
                </a:extLst>
              </p:cNvPr>
              <p:cNvSpPr/>
              <p:nvPr/>
            </p:nvSpPr>
            <p:spPr>
              <a:xfrm>
                <a:off x="2248300" y="11089010"/>
                <a:ext cx="7010400" cy="830997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800" dirty="0">
                    <a:solidFill>
                      <a:schemeClr val="tx1"/>
                    </a:solidFill>
                  </a:rPr>
                  <a:t>Vì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∈{1;2;3}</m:t>
                    </m:r>
                  </m:oMath>
                </a14:m>
                <a:endParaRPr lang="vi-VN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56F458-7C7C-46AC-A9DE-C1232598B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300" y="11089010"/>
                <a:ext cx="7010400" cy="830997"/>
              </a:xfrm>
              <a:prstGeom prst="rect">
                <a:avLst/>
              </a:prstGeom>
              <a:blipFill rotWithShape="0">
                <a:blip r:embed="rId13"/>
                <a:stretch>
                  <a:fillRect l="-4000" t="-17647" b="-37500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8525534" y="5143559"/>
            <a:ext cx="848881" cy="911096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875189"/>
              </p:ext>
            </p:extLst>
          </p:nvPr>
        </p:nvGraphicFramePr>
        <p:xfrm>
          <a:off x="3810000" y="3124567"/>
          <a:ext cx="11364546" cy="86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191440" imgH="583920" progId="Equation.DSMT4">
                  <p:embed/>
                </p:oleObj>
              </mc:Choice>
              <mc:Fallback>
                <p:oleObj name="Equation" r:id="rId14" imgW="81914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10000" y="3124567"/>
                        <a:ext cx="11364546" cy="863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4" grpId="0"/>
      <p:bldP spid="55" grpId="0"/>
      <p:bldP spid="5" grpId="0"/>
      <p:bldP spid="77" grpId="0"/>
      <p:bldP spid="51" grpId="0"/>
      <p:bldP spid="56" grpId="0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5"/>
            <a:ext cx="22132810" cy="5637694"/>
            <a:chOff x="1205494" y="6941416"/>
            <a:chExt cx="22135691" cy="5638427"/>
          </a:xfrm>
        </p:grpSpPr>
        <p:sp>
          <p:nvSpPr>
            <p:cNvPr id="125" name="Rounded Rectangle 124"/>
            <p:cNvSpPr/>
            <p:nvPr/>
          </p:nvSpPr>
          <p:spPr>
            <a:xfrm>
              <a:off x="1205494" y="7421389"/>
              <a:ext cx="22135691" cy="515845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5691749" y="106680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1749" y="10668000"/>
                <a:ext cx="2500565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436203"/>
                <a:ext cx="1612723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/>
                  <a:t>Hãy </a:t>
                </a:r>
                <a:r>
                  <a:rPr lang="en-US" sz="4800" dirty="0" err="1"/>
                  <a:t>liệt</a:t>
                </a:r>
                <a:r>
                  <a:rPr lang="en-US" sz="4800" dirty="0"/>
                  <a:t> </a:t>
                </a:r>
                <a:r>
                  <a:rPr lang="en-US" sz="4800" dirty="0" err="1"/>
                  <a:t>kê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các</a:t>
                </a:r>
                <a:r>
                  <a:rPr lang="en-US" sz="4800" dirty="0"/>
                  <a:t> </a:t>
                </a:r>
                <a:r>
                  <a:rPr lang="en-US" sz="4800" dirty="0" err="1"/>
                  <a:t>phần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tử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của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tập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|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+1=0</m:t>
                        </m:r>
                      </m:e>
                    </m:d>
                  </m:oMath>
                </a14:m>
                <a:r>
                  <a:rPr lang="en-US" sz="4800" dirty="0"/>
                  <a:t>.</a:t>
                </a:r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436203"/>
                <a:ext cx="16127233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701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49998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𝑋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{1}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8" y="5223658"/>
                <a:ext cx="4388542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159621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𝑋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=∅.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621" y="5223658"/>
                <a:ext cx="4388542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3069244" y="5223658"/>
                <a:ext cx="44471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𝑋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4800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{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en-US" sz="4800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}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9244" y="5223658"/>
                <a:ext cx="4447108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𝑋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4800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{</m:t>
                      </m:r>
                      <m:r>
                        <a:rPr lang="en-US" sz="4800" i="1" spc="-15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∅</m:t>
                      </m:r>
                      <m:r>
                        <m:rPr>
                          <m:nor/>
                        </m:rPr>
                        <a:rPr lang="en-US" sz="4800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}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D3AFA5A-4934-4FF4-BBE2-95486ED925FF}"/>
                  </a:ext>
                </a:extLst>
              </p:cNvPr>
              <p:cNvSpPr/>
              <p:nvPr/>
            </p:nvSpPr>
            <p:spPr>
              <a:xfrm>
                <a:off x="3441500" y="8636207"/>
                <a:ext cx="1128937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Phương trình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US" sz="4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vô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4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D3AFA5A-4934-4FF4-BBE2-95486ED925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00" y="8636207"/>
                <a:ext cx="11289370" cy="830997"/>
              </a:xfrm>
              <a:prstGeom prst="rect">
                <a:avLst/>
              </a:prstGeom>
              <a:blipFill rotWithShape="0">
                <a:blip r:embed="rId9"/>
                <a:stretch>
                  <a:fillRect l="-2485" t="-17647" r="-324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8734399" y="5100927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D3AFA5A-4934-4FF4-BBE2-95486ED925FF}"/>
                  </a:ext>
                </a:extLst>
              </p:cNvPr>
              <p:cNvSpPr/>
              <p:nvPr/>
            </p:nvSpPr>
            <p:spPr>
              <a:xfrm>
                <a:off x="3429000" y="10065603"/>
                <a:ext cx="1128937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𝑋</m:t>
                    </m:r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=∅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4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D3AFA5A-4934-4FF4-BBE2-95486ED925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0065603"/>
                <a:ext cx="11289370" cy="830997"/>
              </a:xfrm>
              <a:prstGeom prst="rect">
                <a:avLst/>
              </a:prstGeom>
              <a:blipFill rotWithShape="0">
                <a:blip r:embed="rId10"/>
                <a:stretch>
                  <a:fillRect l="-2485" t="-17518" b="-36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5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4" grpId="0"/>
      <p:bldP spid="55" grpId="0"/>
      <p:bldP spid="51" grpId="0"/>
      <p:bldP spid="57" grpId="0" animBg="1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533400" y="2402233"/>
            <a:ext cx="23567119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b="1" dirty="0" err="1">
                  <a:solidFill>
                    <a:srgbClr val="FF0000"/>
                  </a:solidFill>
                </a:rPr>
                <a:t>TIẾT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HỌC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KẾT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THÚC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b="1" dirty="0" err="1">
                  <a:solidFill>
                    <a:srgbClr val="FF0000"/>
                  </a:solidFill>
                </a:rPr>
                <a:t>TRÂN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TRỌNG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CÁM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ƠN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CÁC</a:t>
              </a:r>
              <a:r>
                <a:rPr lang="en-US" sz="6600" b="1" dirty="0">
                  <a:solidFill>
                    <a:srgbClr val="FF0000"/>
                  </a:solidFill>
                </a:rPr>
                <a:t> EM </a:t>
              </a:r>
              <a:r>
                <a:rPr lang="en-US" sz="6600" b="1" dirty="0" err="1">
                  <a:solidFill>
                    <a:srgbClr val="FF0000"/>
                  </a:solidFill>
                </a:rPr>
                <a:t>HỌC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SINH</a:t>
              </a:r>
              <a:r>
                <a:rPr 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sz="6600" b="1" dirty="0" err="1">
                  <a:solidFill>
                    <a:srgbClr val="FF0000"/>
                  </a:solidFill>
                </a:rPr>
                <a:t>ĐÃ</a:t>
              </a:r>
              <a:r>
                <a:rPr lang="en-US" sz="6600" b="1" dirty="0">
                  <a:solidFill>
                    <a:srgbClr val="FF0000"/>
                  </a:solidFill>
                </a:rPr>
                <a:t> THEO </a:t>
              </a:r>
              <a:r>
                <a:rPr lang="en-US" sz="6600" b="1" dirty="0" err="1">
                  <a:solidFill>
                    <a:srgbClr val="FF0000"/>
                  </a:solidFill>
                </a:rPr>
                <a:t>DÕI</a:t>
              </a:r>
              <a:endParaRPr lang="en-US" sz="6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 b="1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TẬP HỢP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8" name="TextBox 13"/>
          <p:cNvSpPr txBox="1">
            <a:spLocks noChangeArrowheads="1"/>
          </p:cNvSpPr>
          <p:nvPr/>
        </p:nvSpPr>
        <p:spPr bwMode="auto">
          <a:xfrm>
            <a:off x="1507148" y="3025915"/>
            <a:ext cx="6722452" cy="70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sz="4000" b="1" dirty="0">
                <a:solidFill>
                  <a:srgbClr val="0000FF"/>
                </a:solidFill>
              </a:rPr>
              <a:t>1. TẬP HỢP VÀ PHẦN TỬ</a:t>
            </a:r>
            <a:endParaRPr lang="vi-VN" sz="4000" b="1" dirty="0">
              <a:solidFill>
                <a:srgbClr val="0000FF"/>
              </a:solidFill>
            </a:endParaRPr>
          </a:p>
        </p:txBody>
      </p:sp>
      <p:sp>
        <p:nvSpPr>
          <p:cNvPr id="14" name="AutoShape 5">
            <a:extLst>
              <a:ext uri="{FF2B5EF4-FFF2-40B4-BE49-F238E27FC236}">
                <a16:creationId xmlns:a16="http://schemas.microsoft.com/office/drawing/2014/main" id="{30740C8C-B007-488F-BB56-5A0C37B27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1066800"/>
            <a:ext cx="11963400" cy="4215387"/>
          </a:xfrm>
          <a:prstGeom prst="horizontalScroll">
            <a:avLst>
              <a:gd name="adj" fmla="val 12500"/>
            </a:avLst>
          </a:prstGeom>
          <a:solidFill>
            <a:srgbClr val="00FFFF"/>
          </a:solidFill>
          <a:ln w="12700" cap="sq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12CC0608-87B2-43E0-82E1-94B3D7F3F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0600" y="1334222"/>
            <a:ext cx="11658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 err="1">
                <a:latin typeface=".VnTime" panose="020B7200000000000000" pitchFamily="34" charset="0"/>
              </a:rPr>
              <a:t>Kh¸i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niÖm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tËp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hîp</a:t>
            </a:r>
            <a:r>
              <a:rPr lang="en-US" altLang="en-US" sz="4000" dirty="0">
                <a:latin typeface=".VnTime" panose="020B7200000000000000" pitchFamily="34" charset="0"/>
              </a:rPr>
              <a:t> vµ </a:t>
            </a:r>
            <a:r>
              <a:rPr lang="en-US" altLang="en-US" sz="4000" dirty="0" err="1">
                <a:latin typeface=".VnTime" panose="020B7200000000000000" pitchFamily="34" charset="0"/>
              </a:rPr>
              <a:t>phÇn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tö</a:t>
            </a:r>
            <a:r>
              <a:rPr lang="en-US" altLang="en-US" sz="4000" dirty="0">
                <a:latin typeface=".VnTime" panose="020B7200000000000000" pitchFamily="34" charset="0"/>
              </a:rPr>
              <a:t>, </a:t>
            </a:r>
            <a:r>
              <a:rPr lang="en-US" altLang="en-US" sz="4000" dirty="0" err="1">
                <a:latin typeface=".VnTime" panose="020B7200000000000000" pitchFamily="34" charset="0"/>
              </a:rPr>
              <a:t>tËp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hîp</a:t>
            </a:r>
            <a:r>
              <a:rPr lang="en-US" altLang="en-US" sz="4000" dirty="0">
                <a:latin typeface=".VnTime" panose="020B7200000000000000" pitchFamily="34" charset="0"/>
              </a:rPr>
              <a:t> con </a:t>
            </a:r>
            <a:r>
              <a:rPr lang="en-US" altLang="en-US" sz="4000" dirty="0" err="1">
                <a:latin typeface=".VnTime" panose="020B7200000000000000" pitchFamily="34" charset="0"/>
              </a:rPr>
              <a:t>chóng</a:t>
            </a:r>
            <a:r>
              <a:rPr lang="en-US" altLang="en-US" sz="4000" dirty="0">
                <a:latin typeface=".VnTime" panose="020B7200000000000000" pitchFamily="34" charset="0"/>
              </a:rPr>
              <a:t> ta ®· ®­</a:t>
            </a:r>
            <a:r>
              <a:rPr lang="en-US" altLang="en-US" sz="4000" dirty="0" err="1">
                <a:latin typeface=".VnTime" panose="020B7200000000000000" pitchFamily="34" charset="0"/>
              </a:rPr>
              <a:t>îc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häc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tõ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líp</a:t>
            </a:r>
            <a:r>
              <a:rPr lang="en-US" altLang="en-US" sz="4000" dirty="0">
                <a:latin typeface=".VnTime" panose="020B7200000000000000" pitchFamily="34" charset="0"/>
              </a:rPr>
              <a:t> 6. V× </a:t>
            </a:r>
            <a:r>
              <a:rPr lang="en-US" altLang="en-US" sz="4000" dirty="0" err="1">
                <a:latin typeface=".VnTime" panose="020B7200000000000000" pitchFamily="34" charset="0"/>
              </a:rPr>
              <a:t>vËy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trong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bµi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h«m</a:t>
            </a:r>
            <a:r>
              <a:rPr lang="en-US" altLang="en-US" sz="4000" dirty="0">
                <a:latin typeface=".VnTime" panose="020B7200000000000000" pitchFamily="34" charset="0"/>
              </a:rPr>
              <a:t> nay </a:t>
            </a:r>
            <a:r>
              <a:rPr lang="en-US" altLang="en-US" sz="4000" dirty="0" err="1">
                <a:latin typeface=".VnTime" panose="020B7200000000000000" pitchFamily="34" charset="0"/>
              </a:rPr>
              <a:t>c¸c</a:t>
            </a:r>
            <a:r>
              <a:rPr lang="en-US" altLang="en-US" sz="4000" dirty="0">
                <a:latin typeface=".VnTime" panose="020B7200000000000000" pitchFamily="34" charset="0"/>
              </a:rPr>
              <a:t> k/n </a:t>
            </a:r>
            <a:r>
              <a:rPr lang="en-US" altLang="en-US" sz="4000" dirty="0" err="1">
                <a:latin typeface=".VnTime" panose="020B7200000000000000" pitchFamily="34" charset="0"/>
              </a:rPr>
              <a:t>nµy</a:t>
            </a:r>
            <a:r>
              <a:rPr lang="en-US" altLang="en-US" sz="4000" dirty="0">
                <a:latin typeface=".VnTime" panose="020B7200000000000000" pitchFamily="34" charset="0"/>
              </a:rPr>
              <a:t> ®­</a:t>
            </a:r>
            <a:r>
              <a:rPr lang="en-US" altLang="en-US" sz="4000" dirty="0" err="1">
                <a:latin typeface=".VnTime" panose="020B7200000000000000" pitchFamily="34" charset="0"/>
              </a:rPr>
              <a:t>îc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tr×nh</a:t>
            </a:r>
            <a:r>
              <a:rPr lang="en-US" altLang="en-US" sz="4000" dirty="0">
                <a:latin typeface=".VnTime" panose="020B7200000000000000" pitchFamily="34" charset="0"/>
              </a:rPr>
              <a:t> l¹i 1 </a:t>
            </a:r>
            <a:r>
              <a:rPr lang="en-US" altLang="en-US" sz="4000" dirty="0" err="1">
                <a:latin typeface=".VnTime" panose="020B7200000000000000" pitchFamily="34" charset="0"/>
              </a:rPr>
              <a:t>c¸ch</a:t>
            </a:r>
            <a:r>
              <a:rPr lang="en-US" altLang="en-US" sz="4000" dirty="0">
                <a:latin typeface=".VnTime" panose="020B7200000000000000" pitchFamily="34" charset="0"/>
              </a:rPr>
              <a:t> ng¾n </a:t>
            </a:r>
            <a:r>
              <a:rPr lang="en-US" altLang="en-US" sz="4000" dirty="0" err="1">
                <a:latin typeface=".VnTime" panose="020B7200000000000000" pitchFamily="34" charset="0"/>
              </a:rPr>
              <a:t>gän</a:t>
            </a:r>
            <a:r>
              <a:rPr lang="en-US" altLang="en-US" sz="4000" dirty="0">
                <a:latin typeface=".VnTime" panose="020B7200000000000000" pitchFamily="34" charset="0"/>
              </a:rPr>
              <a:t> vµ ®</a:t>
            </a:r>
            <a:r>
              <a:rPr lang="en-US" altLang="en-US" sz="4000" dirty="0" err="1">
                <a:latin typeface=".VnTime" panose="020B7200000000000000" pitchFamily="34" charset="0"/>
              </a:rPr>
              <a:t>iÓm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míi</a:t>
            </a:r>
            <a:r>
              <a:rPr lang="en-US" altLang="en-US" sz="4000" dirty="0">
                <a:latin typeface=".VnTime" panose="020B7200000000000000" pitchFamily="34" charset="0"/>
              </a:rPr>
              <a:t> lµ </a:t>
            </a:r>
            <a:r>
              <a:rPr lang="en-US" altLang="en-US" sz="4000" dirty="0" err="1">
                <a:latin typeface=".VnTime" panose="020B7200000000000000" pitchFamily="34" charset="0"/>
              </a:rPr>
              <a:t>cã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sdông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ng«n</a:t>
            </a:r>
            <a:r>
              <a:rPr lang="en-US" altLang="en-US" sz="4000" dirty="0">
                <a:latin typeface=".VnTime" panose="020B7200000000000000" pitchFamily="34" charset="0"/>
              </a:rPr>
              <a:t> ng÷ </a:t>
            </a:r>
            <a:r>
              <a:rPr lang="en-US" altLang="en-US" sz="4000" dirty="0" err="1">
                <a:latin typeface=".VnTime" panose="020B7200000000000000" pitchFamily="34" charset="0"/>
              </a:rPr>
              <a:t>mÖnh</a:t>
            </a:r>
            <a:r>
              <a:rPr lang="en-US" altLang="en-US" sz="4000" dirty="0">
                <a:latin typeface=".VnTime" panose="020B7200000000000000" pitchFamily="34" charset="0"/>
              </a:rPr>
              <a:t> ®Ò ®Ó </a:t>
            </a:r>
            <a:r>
              <a:rPr lang="en-US" altLang="en-US" sz="4000" dirty="0" err="1">
                <a:latin typeface=".VnTime" panose="020B7200000000000000" pitchFamily="34" charset="0"/>
              </a:rPr>
              <a:t>tr×nh</a:t>
            </a:r>
            <a:r>
              <a:rPr lang="en-US" altLang="en-US" sz="4000" dirty="0">
                <a:latin typeface=".VnTime" panose="020B7200000000000000" pitchFamily="34" charset="0"/>
              </a:rPr>
              <a:t> </a:t>
            </a:r>
            <a:r>
              <a:rPr lang="en-US" altLang="en-US" sz="4000" dirty="0" err="1">
                <a:latin typeface=".VnTime" panose="020B7200000000000000" pitchFamily="34" charset="0"/>
              </a:rPr>
              <a:t>bµy</a:t>
            </a:r>
            <a:endParaRPr lang="en-US" altLang="en-US" sz="4000" dirty="0">
              <a:latin typeface=".VnTime" panose="020B7200000000000000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C1E72CC-143E-4E02-880E-4733DF924F32}"/>
              </a:ext>
            </a:extLst>
          </p:cNvPr>
          <p:cNvGrpSpPr/>
          <p:nvPr/>
        </p:nvGrpSpPr>
        <p:grpSpPr>
          <a:xfrm>
            <a:off x="1032034" y="4087118"/>
            <a:ext cx="21292833" cy="1785104"/>
            <a:chOff x="1032034" y="4087118"/>
            <a:chExt cx="21292833" cy="1785104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E8F26EE-9529-4ADB-AEB8-52EBD5135EB6}"/>
                </a:ext>
              </a:extLst>
            </p:cNvPr>
            <p:cNvSpPr/>
            <p:nvPr/>
          </p:nvSpPr>
          <p:spPr>
            <a:xfrm>
              <a:off x="1032034" y="4087118"/>
              <a:ext cx="21292833" cy="1785104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4400" dirty="0">
                  <a:solidFill>
                    <a:schemeClr val="tx1"/>
                  </a:solidFill>
                  <a:sym typeface="Wingdings 2" panose="05020102010507070707" pitchFamily="18" charset="2"/>
                </a:rPr>
                <a:t>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Nªu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vÝ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dô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vÒ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tËp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hîp</a:t>
              </a:r>
              <a:r>
                <a:rPr lang="en-US" altLang="en-US" sz="4400" dirty="0">
                  <a:latin typeface=".VnTime" panose="020B7200000000000000" pitchFamily="34" charset="0"/>
                </a:rPr>
                <a:t> ? 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Dïng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kÝ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</a:rPr>
                <a:t>hiÖu</a:t>
              </a:r>
              <a:r>
                <a:rPr lang="en-US" altLang="en-US" sz="4400" dirty="0">
                  <a:latin typeface=".VnTime" panose="020B7200000000000000" pitchFamily="34" charset="0"/>
                </a:rPr>
                <a:t> </a:t>
              </a:r>
              <a:r>
                <a:rPr lang="ru-RU" alt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</a:t>
              </a:r>
              <a:r>
                <a:rPr lang="en-US" alt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</a:rPr>
                <a:t>vµ 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 ®Ó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viÕt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c¸c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m®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sau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: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a) 5 </a:t>
              </a:r>
              <a:r>
                <a:rPr lang="en-US" altLang="en-US" sz="4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là</a:t>
              </a:r>
              <a:r>
                <a:rPr lang="en-US" altLang="en-US" sz="44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số</a:t>
              </a:r>
              <a:r>
                <a:rPr lang="en-US" altLang="en-US" sz="44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tự</a:t>
              </a:r>
              <a:r>
                <a:rPr lang="en-US" altLang="en-US" sz="44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nhiên</a:t>
              </a:r>
              <a:r>
                <a:rPr lang="en-US" altLang="en-US" sz="44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    b)      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kh«ng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ph¶i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lµ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sè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h­ửu</a:t>
              </a:r>
              <a:r>
                <a:rPr lang="en-US" altLang="en-US" sz="4400" dirty="0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sz="4400" dirty="0" err="1">
                  <a:latin typeface=".VnTime" panose="020B7200000000000000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tû</a:t>
              </a:r>
              <a:endParaRPr lang="vi-VN" sz="4400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BD1D189B-9D50-406D-A9D7-CF08ECA185D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6609321"/>
                </p:ext>
              </p:extLst>
            </p:nvPr>
          </p:nvGraphicFramePr>
          <p:xfrm>
            <a:off x="7132428" y="5194220"/>
            <a:ext cx="899052" cy="6780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600" imgH="228600" progId="Equation.DSMT4">
                    <p:embed/>
                  </p:oleObj>
                </mc:Choice>
                <mc:Fallback>
                  <p:oleObj name="Equation" r:id="rId3" imgW="2286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132428" y="5194220"/>
                          <a:ext cx="899052" cy="67800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1ACC759-6EDE-4D24-B1FD-184411E6609F}"/>
              </a:ext>
            </a:extLst>
          </p:cNvPr>
          <p:cNvGrpSpPr/>
          <p:nvPr/>
        </p:nvGrpSpPr>
        <p:grpSpPr>
          <a:xfrm>
            <a:off x="1025503" y="6234384"/>
            <a:ext cx="19781740" cy="2985433"/>
            <a:chOff x="1025503" y="5712483"/>
            <a:chExt cx="19781740" cy="2985433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F3F369D-F8DD-4F7D-B143-F5BAD7C457DF}"/>
                </a:ext>
              </a:extLst>
            </p:cNvPr>
            <p:cNvSpPr/>
            <p:nvPr/>
          </p:nvSpPr>
          <p:spPr>
            <a:xfrm>
              <a:off x="1025503" y="5712483"/>
              <a:ext cx="19781740" cy="2985433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fr-FR" sz="4400" dirty="0">
                  <a:solidFill>
                    <a:schemeClr val="tx1"/>
                  </a:solidFill>
                  <a:sym typeface="Wingdings 2" panose="05020102010507070707" pitchFamily="18" charset="2"/>
                </a:rPr>
                <a:t></a:t>
              </a:r>
              <a:r>
                <a:rPr lang="en-US" altLang="en-US" sz="4800" dirty="0">
                  <a:latin typeface=".VnTime" panose="020B7200000000000000" pitchFamily="34" charset="0"/>
                </a:rPr>
                <a:t>VÝ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dô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vÒ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tËp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hîp</a:t>
              </a:r>
              <a:r>
                <a:rPr lang="en-US" altLang="en-US" sz="4800" dirty="0">
                  <a:latin typeface=".VnTime" panose="020B7200000000000000" pitchFamily="34" charset="0"/>
                </a:rPr>
                <a:t>: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TËp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hîp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c¸c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häc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sinh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cña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líp</a:t>
              </a:r>
              <a:r>
                <a:rPr lang="en-US" altLang="en-US" sz="4800" dirty="0">
                  <a:latin typeface=".VnTime" panose="020B7200000000000000" pitchFamily="34" charset="0"/>
                </a:rPr>
                <a:t> 10a5,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hoÆc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tËp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hîp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sè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c¸c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quyÓn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s¸ch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tham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kh¶o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m«n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To¸n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trong</a:t>
              </a:r>
              <a:r>
                <a:rPr lang="en-US" altLang="en-US" sz="4800" dirty="0">
                  <a:latin typeface=".VnTime" panose="020B7200000000000000" pitchFamily="34" charset="0"/>
                </a:rPr>
                <a:t> Th­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viÖn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cña</a:t>
              </a:r>
              <a:r>
                <a:rPr lang="en-US" altLang="en-US" sz="4800" dirty="0">
                  <a:latin typeface=".VnTime" panose="020B7200000000000000" pitchFamily="34" charset="0"/>
                </a:rPr>
                <a:t> </a:t>
              </a:r>
              <a:r>
                <a:rPr lang="en-US" altLang="en-US" sz="4800" dirty="0" err="1">
                  <a:latin typeface=".VnTime" panose="020B7200000000000000" pitchFamily="34" charset="0"/>
                </a:rPr>
                <a:t>Tr­êng</a:t>
              </a:r>
              <a:r>
                <a:rPr lang="en-US" altLang="en-US" sz="4800" dirty="0">
                  <a:latin typeface=".VnTime" panose="020B7200000000000000" pitchFamily="34" charset="0"/>
                </a:rPr>
                <a:t>,...</a:t>
              </a:r>
            </a:p>
            <a:p>
              <a:r>
                <a:rPr lang="en-US" altLang="en-US" sz="4800" dirty="0">
                  <a:latin typeface=".VnTime" panose="020B7200000000000000" pitchFamily="34" charset="0"/>
                </a:rPr>
                <a:t>+ 5 </a:t>
              </a:r>
              <a:r>
                <a:rPr lang="ru-RU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N;             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 Q</a:t>
              </a:r>
            </a:p>
            <a:p>
              <a:endParaRPr lang="vi-VN" sz="44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01E41DD8-D772-4342-AA68-03ED7E9F97E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8167046"/>
                </p:ext>
              </p:extLst>
            </p:nvPr>
          </p:nvGraphicFramePr>
          <p:xfrm>
            <a:off x="4296498" y="7289693"/>
            <a:ext cx="1143752" cy="6780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28600" imgH="228600" progId="Equation.DSMT4">
                    <p:embed/>
                  </p:oleObj>
                </mc:Choice>
                <mc:Fallback>
                  <p:oleObj name="Equation" r:id="rId5" imgW="228600" imgH="22860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BD1D189B-9D50-406D-A9D7-CF08ECA185D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96498" y="7289693"/>
                          <a:ext cx="1143752" cy="67800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AutoShape 13">
            <a:extLst>
              <a:ext uri="{FF2B5EF4-FFF2-40B4-BE49-F238E27FC236}">
                <a16:creationId xmlns:a16="http://schemas.microsoft.com/office/drawing/2014/main" id="{A3C2D547-8AA1-4148-880A-973420821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2200" y="8077200"/>
            <a:ext cx="9145733" cy="3817880"/>
          </a:xfrm>
          <a:prstGeom prst="cloudCallout">
            <a:avLst>
              <a:gd name="adj1" fmla="val -66454"/>
              <a:gd name="adj2" fmla="val 4128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C¸c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em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hiÓu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thÕ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nµo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vÒ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TËp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.VnTime" panose="020B7200000000000000" pitchFamily="34" charset="0"/>
              </a:rPr>
              <a:t>hîp</a:t>
            </a:r>
            <a:r>
              <a:rPr lang="en-US" altLang="en-US" sz="6000" dirty="0">
                <a:solidFill>
                  <a:srgbClr val="FF0000"/>
                </a:solidFill>
                <a:latin typeface=".VnTime" panose="020B7200000000000000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72047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4" grpId="0" animBg="1"/>
      <p:bldP spid="14" grpId="1" animBg="1"/>
      <p:bldP spid="15" grpId="0"/>
      <p:bldP spid="15" grpId="1"/>
      <p:bldP spid="25" grpId="0" animBg="1"/>
      <p:bldP spid="2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TẬP HỢP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15F288C5-516F-43B6-9063-DC25D5181539}"/>
              </a:ext>
            </a:extLst>
          </p:cNvPr>
          <p:cNvSpPr/>
          <p:nvPr/>
        </p:nvSpPr>
        <p:spPr>
          <a:xfrm>
            <a:off x="1793844" y="4429849"/>
            <a:ext cx="20726400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4400" dirty="0" err="1">
                <a:cs typeface="Arial" panose="020B0604020202020204" pitchFamily="34" charset="0"/>
              </a:rPr>
              <a:t>Tập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hợp</a:t>
            </a:r>
            <a:r>
              <a:rPr lang="en-US" sz="4400" dirty="0">
                <a:cs typeface="Arial" panose="020B0604020202020204" pitchFamily="34" charset="0"/>
              </a:rPr>
              <a:t> (</a:t>
            </a:r>
            <a:r>
              <a:rPr lang="en-US" sz="4400" dirty="0" err="1">
                <a:cs typeface="Arial" panose="020B0604020202020204" pitchFamily="34" charset="0"/>
              </a:rPr>
              <a:t>còn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gọi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là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tập</a:t>
            </a:r>
            <a:r>
              <a:rPr lang="en-US" sz="4400" dirty="0">
                <a:cs typeface="Arial" panose="020B0604020202020204" pitchFamily="34" charset="0"/>
              </a:rPr>
              <a:t>) </a:t>
            </a:r>
            <a:r>
              <a:rPr lang="en-US" sz="4400" dirty="0" err="1">
                <a:cs typeface="Arial" panose="020B0604020202020204" pitchFamily="34" charset="0"/>
              </a:rPr>
              <a:t>là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một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khái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niệm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cơ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bản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của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Toán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học</a:t>
            </a:r>
            <a:r>
              <a:rPr lang="en-US" sz="4400" dirty="0">
                <a:cs typeface="Arial" panose="020B0604020202020204" pitchFamily="34" charset="0"/>
              </a:rPr>
              <a:t>, </a:t>
            </a:r>
            <a:r>
              <a:rPr lang="en-US" sz="4400" dirty="0" err="1">
                <a:cs typeface="Arial" panose="020B0604020202020204" pitchFamily="34" charset="0"/>
              </a:rPr>
              <a:t>không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định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nghĩa</a:t>
            </a:r>
            <a:r>
              <a:rPr lang="en-US" sz="4400" dirty="0">
                <a:cs typeface="Arial" panose="020B0604020202020204" pitchFamily="34" charset="0"/>
              </a:rPr>
              <a:t>.</a:t>
            </a:r>
            <a:endParaRPr lang="vi-VN" sz="4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5FDE97F-1E59-4CD0-8974-3EA8117FB60E}"/>
              </a:ext>
            </a:extLst>
          </p:cNvPr>
          <p:cNvSpPr/>
          <p:nvPr/>
        </p:nvSpPr>
        <p:spPr>
          <a:xfrm>
            <a:off x="1793844" y="6137514"/>
            <a:ext cx="6781800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tx1"/>
                </a:solidFill>
                <a:sym typeface="Wingdings 2" panose="05020102010507070707" pitchFamily="18" charset="2"/>
              </a:rPr>
              <a:t>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Kí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en-US" sz="4400" dirty="0" err="1">
                <a:cs typeface="Arial" panose="020B0604020202020204" pitchFamily="34" charset="0"/>
              </a:rPr>
              <a:t>hiệu</a:t>
            </a:r>
            <a:r>
              <a:rPr lang="en-US" sz="4400" dirty="0">
                <a:cs typeface="Arial" panose="020B0604020202020204" pitchFamily="34" charset="0"/>
              </a:rPr>
              <a:t>: A, B, … </a:t>
            </a:r>
            <a:endParaRPr lang="vi-VN" sz="4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8F3F369D-F8DD-4F7D-B143-F5BAD7C457DF}"/>
                  </a:ext>
                </a:extLst>
              </p:cNvPr>
              <p:cNvSpPr/>
              <p:nvPr/>
            </p:nvSpPr>
            <p:spPr>
              <a:xfrm>
                <a:off x="1793844" y="7924800"/>
                <a:ext cx="19781740" cy="800219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fr-FR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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Để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chỉ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một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phần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tử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, ta </a:t>
                </a:r>
                <a:r>
                  <a:rPr lang="en-US" sz="4400" dirty="0" err="1">
                    <a:cs typeface="Arial" panose="020B0604020202020204" pitchFamily="34" charset="0"/>
                  </a:rPr>
                  <a:t>viết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4600" dirty="0"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cs typeface="Arial" panose="020B0604020202020204" pitchFamily="34" charset="0"/>
                  </a:rPr>
                  <a:t>(</a:t>
                </a:r>
                <a:r>
                  <a:rPr lang="en-US" sz="4400" dirty="0" err="1">
                    <a:cs typeface="Arial" panose="020B0604020202020204" pitchFamily="34" charset="0"/>
                  </a:rPr>
                  <a:t>đọc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thuộc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).</a:t>
                </a:r>
                <a:endParaRPr lang="vi-VN" sz="44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F3F369D-F8DD-4F7D-B143-F5BAD7C457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844" y="7924800"/>
                <a:ext cx="19781740" cy="800219"/>
              </a:xfrm>
              <a:prstGeom prst="rect">
                <a:avLst/>
              </a:prstGeom>
              <a:blipFill rotWithShape="0">
                <a:blip r:embed="rId3"/>
                <a:stretch>
                  <a:fillRect l="-1233" t="-12977" b="-35878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E8F26EE-9529-4ADB-AEB8-52EBD5135EB6}"/>
                  </a:ext>
                </a:extLst>
              </p:cNvPr>
              <p:cNvSpPr/>
              <p:nvPr/>
            </p:nvSpPr>
            <p:spPr>
              <a:xfrm>
                <a:off x="1793844" y="9802068"/>
                <a:ext cx="20391340" cy="1475532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fr-FR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 </a:t>
                </a:r>
                <a:r>
                  <a:rPr lang="en-US" sz="4400" dirty="0">
                    <a:cs typeface="Arial" panose="020B0604020202020204" pitchFamily="34" charset="0"/>
                  </a:rPr>
                  <a:t>Để </a:t>
                </a:r>
                <a:r>
                  <a:rPr lang="en-US" sz="4400" dirty="0" err="1">
                    <a:cs typeface="Arial" panose="020B0604020202020204" pitchFamily="34" charset="0"/>
                  </a:rPr>
                  <a:t>chỉ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không là </a:t>
                </a:r>
                <a:r>
                  <a:rPr lang="en-US" sz="4400" dirty="0" err="1">
                    <a:cs typeface="Arial" panose="020B0604020202020204" pitchFamily="34" charset="0"/>
                  </a:rPr>
                  <a:t>một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phần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tử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, ta </a:t>
                </a:r>
                <a:r>
                  <a:rPr lang="en-US" sz="4400" dirty="0" err="1">
                    <a:cs typeface="Arial" panose="020B0604020202020204" pitchFamily="34" charset="0"/>
                  </a:rPr>
                  <a:t>viết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∉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(</a:t>
                </a:r>
                <a:r>
                  <a:rPr lang="en-US" sz="4400" dirty="0" err="1">
                    <a:cs typeface="Arial" panose="020B0604020202020204" pitchFamily="34" charset="0"/>
                  </a:rPr>
                  <a:t>đọc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không thuộc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).</a:t>
                </a:r>
                <a:endParaRPr lang="vi-VN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E8F26EE-9529-4ADB-AEB8-52EBD5135E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844" y="9802068"/>
                <a:ext cx="20391340" cy="1475532"/>
              </a:xfrm>
              <a:prstGeom prst="rect">
                <a:avLst/>
              </a:prstGeom>
              <a:blipFill rotWithShape="0">
                <a:blip r:embed="rId4"/>
                <a:stretch>
                  <a:fillRect l="-1196" t="-8678" b="-18182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13"/>
          <p:cNvSpPr txBox="1">
            <a:spLocks noChangeArrowheads="1"/>
          </p:cNvSpPr>
          <p:nvPr/>
        </p:nvSpPr>
        <p:spPr bwMode="auto">
          <a:xfrm>
            <a:off x="1507148" y="3025915"/>
            <a:ext cx="6722452" cy="70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sz="4000" b="1" dirty="0">
                <a:solidFill>
                  <a:srgbClr val="0000FF"/>
                </a:solidFill>
              </a:rPr>
              <a:t>1. TẬP HỢP VÀ PHẦN TỬ</a:t>
            </a:r>
            <a:endParaRPr lang="vi-VN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26"/>
          <p:cNvGrpSpPr/>
          <p:nvPr/>
        </p:nvGrpSpPr>
        <p:grpSpPr>
          <a:xfrm>
            <a:off x="611108" y="1676400"/>
            <a:ext cx="12114292" cy="907192"/>
            <a:chOff x="7459670" y="7543799"/>
            <a:chExt cx="20011305" cy="907311"/>
          </a:xfrm>
        </p:grpSpPr>
        <p:sp>
          <p:nvSpPr>
            <p:cNvPr id="18" name="TextBox 17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TẬP HỢP</a:t>
              </a:r>
            </a:p>
          </p:txBody>
        </p:sp>
        <p:grpSp>
          <p:nvGrpSpPr>
            <p:cNvPr id="1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2" name="Round Same Side Corner Rectangle 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71327" y="5711134"/>
                <a:ext cx="14997474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VD: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tự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nhiên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nhỏ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hơn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5:  </a:t>
                </a:r>
                <a14:m>
                  <m:oMath xmlns:m="http://schemas.openxmlformats.org/officeDocument/2006/math"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={0;1;2;3;4}</m:t>
                    </m:r>
                  </m:oMath>
                </a14:m>
                <a:endParaRPr lang="en-US" sz="4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327" y="5711134"/>
                <a:ext cx="14997474" cy="800219"/>
              </a:xfrm>
              <a:prstGeom prst="rect">
                <a:avLst/>
              </a:prstGeom>
              <a:blipFill rotWithShape="0">
                <a:blip r:embed="rId3"/>
                <a:stretch>
                  <a:fillRect l="-1667" t="-13740" b="-34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1594489" y="3962400"/>
            <a:ext cx="215723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Liệt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{….}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“,”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“;”.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27859" y="6945735"/>
            <a:ext cx="15865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071327" y="8130370"/>
                <a:ext cx="15289763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VD: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tự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nhiên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nhỏ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hơn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5:  </a:t>
                </a:r>
                <a14:m>
                  <m:oMath xmlns:m="http://schemas.openxmlformats.org/officeDocument/2006/math"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={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ℕ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|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&lt;5}</m:t>
                    </m:r>
                  </m:oMath>
                </a14:m>
                <a:endParaRPr lang="en-US" sz="4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327" y="8130370"/>
                <a:ext cx="15289763" cy="800219"/>
              </a:xfrm>
              <a:prstGeom prst="rect">
                <a:avLst/>
              </a:prstGeom>
              <a:blipFill rotWithShape="0">
                <a:blip r:embed="rId4"/>
                <a:stretch>
                  <a:fillRect l="-1635" t="-13740" b="-34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1665478" y="9218640"/>
            <a:ext cx="21501399" cy="3887760"/>
            <a:chOff x="975823" y="1905293"/>
            <a:chExt cx="12486245" cy="3887760"/>
          </a:xfrm>
        </p:grpSpPr>
        <p:sp>
          <p:nvSpPr>
            <p:cNvPr id="42" name="TextBox 41"/>
            <p:cNvSpPr txBox="1"/>
            <p:nvPr/>
          </p:nvSpPr>
          <p:spPr>
            <a:xfrm>
              <a:off x="975823" y="1905293"/>
              <a:ext cx="12486245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</a:pP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Người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ta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thường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minh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họa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phẳng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bao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bởi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đường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khép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kín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gọi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biểu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đồ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Ven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như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dưới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đây</a:t>
              </a:r>
              <a:endParaRPr lang="en-US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523817" y="3524310"/>
              <a:ext cx="1073859" cy="2268743"/>
              <a:chOff x="-1969991" y="1367714"/>
              <a:chExt cx="1073859" cy="2268743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-1969991" y="1367714"/>
                <a:ext cx="1073859" cy="226874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/>
              </a:p>
            </p:txBody>
          </p:sp>
          <p:graphicFrame>
            <p:nvGraphicFramePr>
              <p:cNvPr id="45" name="Object 4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8298703"/>
                  </p:ext>
                </p:extLst>
              </p:nvPr>
            </p:nvGraphicFramePr>
            <p:xfrm>
              <a:off x="-1450043" y="2393173"/>
              <a:ext cx="3048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304560" imgH="330120" progId="Equation.DSMT4">
                      <p:embed/>
                    </p:oleObj>
                  </mc:Choice>
                  <mc:Fallback>
                    <p:oleObj name="Equation" r:id="rId5" imgW="30456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-1450043" y="2393173"/>
                            <a:ext cx="30480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3" name="TextBox 13"/>
          <p:cNvSpPr txBox="1">
            <a:spLocks noChangeArrowheads="1"/>
          </p:cNvSpPr>
          <p:nvPr/>
        </p:nvSpPr>
        <p:spPr bwMode="auto">
          <a:xfrm>
            <a:off x="1524000" y="2797314"/>
            <a:ext cx="85212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sz="4000" b="1" dirty="0">
                <a:solidFill>
                  <a:srgbClr val="0000FF"/>
                </a:solidFill>
              </a:rPr>
              <a:t>2. CÁCH XÁC ĐỊNH MỘT TẬP HỢP</a:t>
            </a:r>
            <a:endParaRPr lang="vi-VN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19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26"/>
          <p:cNvGrpSpPr/>
          <p:nvPr/>
        </p:nvGrpSpPr>
        <p:grpSpPr>
          <a:xfrm>
            <a:off x="611108" y="1752600"/>
            <a:ext cx="12114292" cy="907192"/>
            <a:chOff x="7459670" y="7543799"/>
            <a:chExt cx="20011305" cy="907311"/>
          </a:xfrm>
        </p:grpSpPr>
        <p:sp>
          <p:nvSpPr>
            <p:cNvPr id="18" name="TextBox 17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TẬP HỢP</a:t>
              </a:r>
            </a:p>
          </p:txBody>
        </p:sp>
        <p:grpSp>
          <p:nvGrpSpPr>
            <p:cNvPr id="1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2" name="Round Same Side Corner Rectangle 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86000" y="4419600"/>
                <a:ext cx="16459200" cy="783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rỗng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kí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hiệu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∅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chứa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tử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nào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419600"/>
                <a:ext cx="16459200" cy="783933"/>
              </a:xfrm>
              <a:prstGeom prst="rect">
                <a:avLst/>
              </a:prstGeom>
              <a:blipFill rotWithShape="0">
                <a:blip r:embed="rId2"/>
                <a:stretch>
                  <a:fillRect l="-1333" t="-14729" b="-34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311400" y="6430110"/>
                <a:ext cx="18908190" cy="1475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VD: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nghiệm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+1=0 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là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rỗng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vì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trình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vô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nghiệm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400" y="6430110"/>
                <a:ext cx="18908190" cy="1475276"/>
              </a:xfrm>
              <a:prstGeom prst="rect">
                <a:avLst/>
              </a:prstGeom>
              <a:blipFill rotWithShape="0">
                <a:blip r:embed="rId3"/>
                <a:stretch>
                  <a:fillRect l="-1289" t="-7438" b="-18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275410" y="9296400"/>
                <a:ext cx="18851123" cy="1491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4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phải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rỗng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thì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chứa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ít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tử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Tức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≠∅⟺∃</m:t>
                      </m:r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:</m:t>
                      </m:r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∈</m:t>
                      </m:r>
                      <m:r>
                        <a:rPr lang="en-US" sz="4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en-US" sz="4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410" y="9296400"/>
                <a:ext cx="18851123" cy="1491819"/>
              </a:xfrm>
              <a:prstGeom prst="rect">
                <a:avLst/>
              </a:prstGeom>
              <a:blipFill rotWithShape="0">
                <a:blip r:embed="rId4"/>
                <a:stretch>
                  <a:fillRect l="-1164" t="-7755" r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13"/>
          <p:cNvSpPr txBox="1">
            <a:spLocks noChangeArrowheads="1"/>
          </p:cNvSpPr>
          <p:nvPr/>
        </p:nvSpPr>
        <p:spPr bwMode="auto">
          <a:xfrm>
            <a:off x="1524001" y="2949714"/>
            <a:ext cx="487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2176463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r-FR" sz="4000" b="1" dirty="0">
                <a:solidFill>
                  <a:srgbClr val="0000FF"/>
                </a:solidFill>
              </a:rPr>
              <a:t>3. TẬP HỢP RỖNG</a:t>
            </a:r>
            <a:endParaRPr lang="vi-VN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23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26"/>
          <p:cNvGrpSpPr/>
          <p:nvPr/>
        </p:nvGrpSpPr>
        <p:grpSpPr>
          <a:xfrm>
            <a:off x="611108" y="1676400"/>
            <a:ext cx="5561092" cy="907192"/>
            <a:chOff x="7459670" y="7543799"/>
            <a:chExt cx="9186233" cy="907311"/>
          </a:xfrm>
        </p:grpSpPr>
        <p:sp>
          <p:nvSpPr>
            <p:cNvPr id="18" name="TextBox 17"/>
            <p:cNvSpPr txBox="1"/>
            <p:nvPr/>
          </p:nvSpPr>
          <p:spPr>
            <a:xfrm>
              <a:off x="8993186" y="7620004"/>
              <a:ext cx="7652717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 HỢP CON</a:t>
              </a:r>
            </a:p>
          </p:txBody>
        </p:sp>
        <p:grpSp>
          <p:nvGrpSpPr>
            <p:cNvPr id="1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2" name="Round Same Side Corner Rectangle 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571129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33" name="Group 32"/>
          <p:cNvGrpSpPr/>
          <p:nvPr/>
        </p:nvGrpSpPr>
        <p:grpSpPr>
          <a:xfrm>
            <a:off x="1792122" y="3352800"/>
            <a:ext cx="21067878" cy="2270942"/>
            <a:chOff x="1134875" y="1622087"/>
            <a:chExt cx="14202516" cy="2270942"/>
          </a:xfrm>
        </p:grpSpPr>
        <p:grpSp>
          <p:nvGrpSpPr>
            <p:cNvPr id="34" name="Group 33"/>
            <p:cNvGrpSpPr/>
            <p:nvPr/>
          </p:nvGrpSpPr>
          <p:grpSpPr>
            <a:xfrm>
              <a:off x="1134875" y="1622087"/>
              <a:ext cx="14202516" cy="1446550"/>
              <a:chOff x="1134875" y="1622087"/>
              <a:chExt cx="14202516" cy="144655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1134875" y="1622087"/>
                <a:ext cx="1420251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Nếu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mọi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tử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đều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tử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thì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ta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nói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tập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con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,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viết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(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đọc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chứa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).</a:t>
                </a:r>
              </a:p>
            </p:txBody>
          </p:sp>
          <p:graphicFrame>
            <p:nvGraphicFramePr>
              <p:cNvPr id="37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50435603"/>
                  </p:ext>
                </p:extLst>
              </p:nvPr>
            </p:nvGraphicFramePr>
            <p:xfrm>
              <a:off x="5599114" y="1722032"/>
              <a:ext cx="491892" cy="5283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304560" imgH="330120" progId="Equation.DSMT4">
                      <p:embed/>
                    </p:oleObj>
                  </mc:Choice>
                  <mc:Fallback>
                    <p:oleObj name="Equation" r:id="rId2" imgW="30456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5599114" y="1722032"/>
                            <a:ext cx="491892" cy="52831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8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54430947"/>
                  </p:ext>
                </p:extLst>
              </p:nvPr>
            </p:nvGraphicFramePr>
            <p:xfrm>
              <a:off x="9980165" y="1746889"/>
              <a:ext cx="477190" cy="5169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304560" imgH="330120" progId="Equation.DSMT4">
                      <p:embed/>
                    </p:oleObj>
                  </mc:Choice>
                  <mc:Fallback>
                    <p:oleObj name="Equation" r:id="rId4" imgW="30456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80165" y="1746889"/>
                            <a:ext cx="477190" cy="51695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9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46200258"/>
                  </p:ext>
                </p:extLst>
              </p:nvPr>
            </p:nvGraphicFramePr>
            <p:xfrm>
              <a:off x="11944923" y="1700567"/>
              <a:ext cx="515815" cy="558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304560" imgH="330120" progId="Equation.DSMT4">
                      <p:embed/>
                    </p:oleObj>
                  </mc:Choice>
                  <mc:Fallback>
                    <p:oleObj name="Equation" r:id="rId6" imgW="30456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11944923" y="1700567"/>
                            <a:ext cx="515815" cy="558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7601226"/>
                  </p:ext>
                </p:extLst>
              </p:nvPr>
            </p:nvGraphicFramePr>
            <p:xfrm>
              <a:off x="8304625" y="2431440"/>
              <a:ext cx="463061" cy="5016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304560" imgH="330120" progId="Equation.DSMT4">
                      <p:embed/>
                    </p:oleObj>
                  </mc:Choice>
                  <mc:Fallback>
                    <p:oleObj name="Equation" r:id="rId8" imgW="30456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8304625" y="2431440"/>
                            <a:ext cx="463061" cy="5016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" name="Object 4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82255639"/>
                  </p:ext>
                </p:extLst>
              </p:nvPr>
            </p:nvGraphicFramePr>
            <p:xfrm>
              <a:off x="3616704" y="2431231"/>
              <a:ext cx="1087344" cy="5272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1155600" imgH="330120" progId="Equation.DSMT4">
                      <p:embed/>
                    </p:oleObj>
                  </mc:Choice>
                  <mc:Fallback>
                    <p:oleObj name="Equation" r:id="rId10" imgW="115560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3616704" y="2431231"/>
                            <a:ext cx="1087344" cy="52725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Object 4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05214467"/>
                  </p:ext>
                </p:extLst>
              </p:nvPr>
            </p:nvGraphicFramePr>
            <p:xfrm>
              <a:off x="5961044" y="2407832"/>
              <a:ext cx="489544" cy="530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304560" imgH="330120" progId="Equation.DSMT4">
                      <p:embed/>
                    </p:oleObj>
                  </mc:Choice>
                  <mc:Fallback>
                    <p:oleObj name="Equation" r:id="rId12" imgW="304560" imgH="33012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61044" y="2407832"/>
                            <a:ext cx="489544" cy="5303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565081"/>
                  </p:ext>
                </p:extLst>
              </p:nvPr>
            </p:nvGraphicFramePr>
            <p:xfrm>
              <a:off x="1905994" y="2458632"/>
              <a:ext cx="443521" cy="4804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304560" imgH="330120" progId="Equation.DSMT4">
                      <p:embed/>
                    </p:oleObj>
                  </mc:Choice>
                  <mc:Fallback>
                    <p:oleObj name="Equation" r:id="rId14" imgW="304560" imgH="33012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05994" y="2458632"/>
                            <a:ext cx="443521" cy="4804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6003983"/>
                </p:ext>
              </p:extLst>
            </p:nvPr>
          </p:nvGraphicFramePr>
          <p:xfrm>
            <a:off x="2382916" y="3316530"/>
            <a:ext cx="5006309" cy="576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4749480" imgH="342720" progId="Equation.DSMT4">
                    <p:embed/>
                  </p:oleObj>
                </mc:Choice>
                <mc:Fallback>
                  <p:oleObj name="Equation" r:id="rId16" imgW="474948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382916" y="3316530"/>
                          <a:ext cx="5006309" cy="5764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Rectangle 43"/>
          <p:cNvSpPr/>
          <p:nvPr/>
        </p:nvSpPr>
        <p:spPr>
          <a:xfrm>
            <a:off x="1912653" y="9715151"/>
            <a:ext cx="28739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481665"/>
              </p:ext>
            </p:extLst>
          </p:nvPr>
        </p:nvGraphicFramePr>
        <p:xfrm>
          <a:off x="3903228" y="10937899"/>
          <a:ext cx="9923785" cy="187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0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19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87226"/>
              </p:ext>
            </p:extLst>
          </p:nvPr>
        </p:nvGraphicFramePr>
        <p:xfrm>
          <a:off x="4072048" y="11568268"/>
          <a:ext cx="2348974" cy="631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930320" imgH="406080" progId="Equation.DSMT4">
                  <p:embed/>
                </p:oleObj>
              </mc:Choice>
              <mc:Fallback>
                <p:oleObj name="Equation" r:id="rId18" imgW="19303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072048" y="11568268"/>
                        <a:ext cx="2348974" cy="631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239630"/>
              </p:ext>
            </p:extLst>
          </p:nvPr>
        </p:nvGraphicFramePr>
        <p:xfrm>
          <a:off x="6882551" y="10998563"/>
          <a:ext cx="3837329" cy="1658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187440" imgH="1066680" progId="Equation.DSMT4">
                  <p:embed/>
                </p:oleObj>
              </mc:Choice>
              <mc:Fallback>
                <p:oleObj name="Equation" r:id="rId20" imgW="318744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882551" y="10998563"/>
                        <a:ext cx="3837329" cy="1658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791732"/>
              </p:ext>
            </p:extLst>
          </p:nvPr>
        </p:nvGraphicFramePr>
        <p:xfrm>
          <a:off x="11135496" y="11492068"/>
          <a:ext cx="2385352" cy="631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981080" imgH="406080" progId="Equation.DSMT4">
                  <p:embed/>
                </p:oleObj>
              </mc:Choice>
              <mc:Fallback>
                <p:oleObj name="Equation" r:id="rId22" imgW="19810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1135496" y="11492068"/>
                        <a:ext cx="2385352" cy="631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14588136" y="4331462"/>
            <a:ext cx="3245483" cy="2289904"/>
            <a:chOff x="5410034" y="2244676"/>
            <a:chExt cx="1700442" cy="2522266"/>
          </a:xfrm>
        </p:grpSpPr>
        <p:sp>
          <p:nvSpPr>
            <p:cNvPr id="51" name="Oval 50"/>
            <p:cNvSpPr/>
            <p:nvPr/>
          </p:nvSpPr>
          <p:spPr>
            <a:xfrm rot="1928155">
              <a:off x="5410034" y="2244676"/>
              <a:ext cx="1700442" cy="25222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 rot="1928155">
              <a:off x="5586650" y="2565339"/>
              <a:ext cx="889480" cy="132759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1004099"/>
                </p:ext>
              </p:extLst>
            </p:nvPr>
          </p:nvGraphicFramePr>
          <p:xfrm>
            <a:off x="5878990" y="3064037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304560" imgH="330120" progId="Equation.DSMT4">
                    <p:embed/>
                  </p:oleObj>
                </mc:Choice>
                <mc:Fallback>
                  <p:oleObj name="Equation" r:id="rId24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5878990" y="3064037"/>
                          <a:ext cx="3048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9905087"/>
                </p:ext>
              </p:extLst>
            </p:nvPr>
          </p:nvGraphicFramePr>
          <p:xfrm>
            <a:off x="6608685" y="3505809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304560" imgH="330120" progId="Equation.DSMT4">
                    <p:embed/>
                  </p:oleObj>
                </mc:Choice>
                <mc:Fallback>
                  <p:oleObj name="Equation" r:id="rId26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6608685" y="3505809"/>
                          <a:ext cx="3048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5" name="Group 54"/>
          <p:cNvGrpSpPr/>
          <p:nvPr/>
        </p:nvGrpSpPr>
        <p:grpSpPr>
          <a:xfrm>
            <a:off x="1912653" y="7483904"/>
            <a:ext cx="14661386" cy="769441"/>
            <a:chOff x="1269170" y="3236975"/>
            <a:chExt cx="12423713" cy="769441"/>
          </a:xfrm>
        </p:grpSpPr>
        <p:sp>
          <p:nvSpPr>
            <p:cNvPr id="56" name="TextBox 55"/>
            <p:cNvSpPr txBox="1"/>
            <p:nvPr/>
          </p:nvSpPr>
          <p:spPr>
            <a:xfrm>
              <a:off x="1269170" y="3236975"/>
              <a:ext cx="1242371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Nếu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phải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con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, ta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.</a:t>
              </a:r>
            </a:p>
          </p:txBody>
        </p: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7694877"/>
                </p:ext>
              </p:extLst>
            </p:nvPr>
          </p:nvGraphicFramePr>
          <p:xfrm>
            <a:off x="2572138" y="3280697"/>
            <a:ext cx="526852" cy="570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304560" imgH="330120" progId="Equation.DSMT4">
                    <p:embed/>
                  </p:oleObj>
                </mc:Choice>
                <mc:Fallback>
                  <p:oleObj name="Equation" r:id="rId28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572138" y="3280697"/>
                          <a:ext cx="526852" cy="57075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9073381"/>
                </p:ext>
              </p:extLst>
            </p:nvPr>
          </p:nvGraphicFramePr>
          <p:xfrm>
            <a:off x="8768434" y="3331497"/>
            <a:ext cx="500941" cy="54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304560" imgH="330120" progId="Equation.DSMT4">
                    <p:embed/>
                  </p:oleObj>
                </mc:Choice>
                <mc:Fallback>
                  <p:oleObj name="Equation" r:id="rId29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768434" y="3331497"/>
                          <a:ext cx="500941" cy="542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7721233"/>
                </p:ext>
              </p:extLst>
            </p:nvPr>
          </p:nvGraphicFramePr>
          <p:xfrm>
            <a:off x="11365118" y="3287775"/>
            <a:ext cx="1401672" cy="648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155600" imgH="368280" progId="Equation.DSMT4">
                    <p:embed/>
                  </p:oleObj>
                </mc:Choice>
                <mc:Fallback>
                  <p:oleObj name="Equation" r:id="rId30" imgW="115560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11365118" y="3287775"/>
                          <a:ext cx="1401672" cy="6483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0" name="Group 59"/>
          <p:cNvGrpSpPr/>
          <p:nvPr/>
        </p:nvGrpSpPr>
        <p:grpSpPr>
          <a:xfrm>
            <a:off x="16384841" y="7309131"/>
            <a:ext cx="2725197" cy="2830568"/>
            <a:chOff x="4855040" y="2244676"/>
            <a:chExt cx="2255436" cy="2522266"/>
          </a:xfrm>
        </p:grpSpPr>
        <p:sp>
          <p:nvSpPr>
            <p:cNvPr id="61" name="Oval 60"/>
            <p:cNvSpPr/>
            <p:nvPr/>
          </p:nvSpPr>
          <p:spPr>
            <a:xfrm rot="1928155">
              <a:off x="5410034" y="2244676"/>
              <a:ext cx="1700442" cy="25222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1928155">
              <a:off x="4855040" y="2408169"/>
              <a:ext cx="889480" cy="132759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3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1906184"/>
                </p:ext>
              </p:extLst>
            </p:nvPr>
          </p:nvGraphicFramePr>
          <p:xfrm>
            <a:off x="4994980" y="2796736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304560" imgH="330120" progId="Equation.DSMT4">
                    <p:embed/>
                  </p:oleObj>
                </mc:Choice>
                <mc:Fallback>
                  <p:oleObj name="Equation" r:id="rId32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4994980" y="2796736"/>
                          <a:ext cx="3048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9807747"/>
                </p:ext>
              </p:extLst>
            </p:nvPr>
          </p:nvGraphicFramePr>
          <p:xfrm>
            <a:off x="6608685" y="3505809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3" imgW="304560" imgH="330120" progId="Equation.DSMT4">
                    <p:embed/>
                  </p:oleObj>
                </mc:Choice>
                <mc:Fallback>
                  <p:oleObj name="Equation" r:id="rId33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6608685" y="3505809"/>
                          <a:ext cx="3048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89DECC2-06BA-4BE9-8C83-A8BE1C3ACDE9}"/>
              </a:ext>
            </a:extLst>
          </p:cNvPr>
          <p:cNvGrpSpPr/>
          <p:nvPr/>
        </p:nvGrpSpPr>
        <p:grpSpPr>
          <a:xfrm>
            <a:off x="19663503" y="9101577"/>
            <a:ext cx="3245483" cy="4138194"/>
            <a:chOff x="5334000" y="1295400"/>
            <a:chExt cx="1447800" cy="2286000"/>
          </a:xfrm>
        </p:grpSpPr>
        <p:sp>
          <p:nvSpPr>
            <p:cNvPr id="71" name="Text Box 19">
              <a:extLst>
                <a:ext uri="{FF2B5EF4-FFF2-40B4-BE49-F238E27FC236}">
                  <a16:creationId xmlns:a16="http://schemas.microsoft.com/office/drawing/2014/main" id="{F53F4052-B65E-4590-91EF-8341813BE6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1524000"/>
              <a:ext cx="381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33CC"/>
                  </a:solidFill>
                </a:rPr>
                <a:t>B</a:t>
              </a: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CBB83CC-8112-4A03-98D9-D2B2FE57FFA4}"/>
                </a:ext>
              </a:extLst>
            </p:cNvPr>
            <p:cNvGrpSpPr/>
            <p:nvPr/>
          </p:nvGrpSpPr>
          <p:grpSpPr>
            <a:xfrm>
              <a:off x="5334000" y="1295400"/>
              <a:ext cx="1447800" cy="2286000"/>
              <a:chOff x="5334000" y="1295400"/>
              <a:chExt cx="1447800" cy="2286000"/>
            </a:xfrm>
          </p:grpSpPr>
          <p:sp>
            <p:nvSpPr>
              <p:cNvPr id="73" name="Oval 15">
                <a:extLst>
                  <a:ext uri="{FF2B5EF4-FFF2-40B4-BE49-F238E27FC236}">
                    <a16:creationId xmlns:a16="http://schemas.microsoft.com/office/drawing/2014/main" id="{0A9690A4-DBF2-4EA2-844E-371DCFDE8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5000" y="1828800"/>
                <a:ext cx="685800" cy="1295400"/>
              </a:xfrm>
              <a:prstGeom prst="ellipse">
                <a:avLst/>
              </a:prstGeom>
              <a:noFill/>
              <a:ln w="12700" cap="sq">
                <a:solidFill>
                  <a:srgbClr val="3333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AEC90D47-E2C8-4A12-BFCC-CBAC820797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2600" y="1447800"/>
                <a:ext cx="990600" cy="1828800"/>
              </a:xfrm>
              <a:prstGeom prst="ellipse">
                <a:avLst/>
              </a:prstGeom>
              <a:noFill/>
              <a:ln w="12700" cap="sq">
                <a:solidFill>
                  <a:srgbClr val="FF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5" name="Oval 17">
                <a:extLst>
                  <a:ext uri="{FF2B5EF4-FFF2-40B4-BE49-F238E27FC236}">
                    <a16:creationId xmlns:a16="http://schemas.microsoft.com/office/drawing/2014/main" id="{54D44DC5-3879-4D1F-B23B-FD092B1D2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0" y="1295400"/>
                <a:ext cx="1447800" cy="2286000"/>
              </a:xfrm>
              <a:prstGeom prst="ellipse">
                <a:avLst/>
              </a:prstGeom>
              <a:noFill/>
              <a:ln w="12700" cap="sq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6" name="Text Box 18">
                <a:extLst>
                  <a:ext uri="{FF2B5EF4-FFF2-40B4-BE49-F238E27FC236}">
                    <a16:creationId xmlns:a16="http://schemas.microsoft.com/office/drawing/2014/main" id="{7EAFA729-A20A-416B-959A-34F04E2DCE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7400" y="2582863"/>
                <a:ext cx="3810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3333FF"/>
                    </a:solidFill>
                  </a:rPr>
                  <a:t>A</a:t>
                </a:r>
              </a:p>
            </p:txBody>
          </p:sp>
          <p:sp>
            <p:nvSpPr>
              <p:cNvPr id="77" name="Text Box 21">
                <a:extLst>
                  <a:ext uri="{FF2B5EF4-FFF2-40B4-BE49-F238E27FC236}">
                    <a16:creationId xmlns:a16="http://schemas.microsoft.com/office/drawing/2014/main" id="{55CC20CB-EEF5-4827-A362-236A501F32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00800" y="2743200"/>
                <a:ext cx="3810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accent2"/>
                    </a:solidFill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202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26"/>
          <p:cNvGrpSpPr/>
          <p:nvPr/>
        </p:nvGrpSpPr>
        <p:grpSpPr>
          <a:xfrm>
            <a:off x="545534" y="1912208"/>
            <a:ext cx="9665264" cy="907192"/>
            <a:chOff x="7351350" y="7543799"/>
            <a:chExt cx="15965815" cy="907311"/>
          </a:xfrm>
        </p:grpSpPr>
        <p:sp>
          <p:nvSpPr>
            <p:cNvPr id="18" name="TextBox 17"/>
            <p:cNvSpPr txBox="1"/>
            <p:nvPr/>
          </p:nvSpPr>
          <p:spPr>
            <a:xfrm>
              <a:off x="8993184" y="7620004"/>
              <a:ext cx="14323981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HAI TẬP HỢP BẰNG NHAU</a:t>
              </a:r>
            </a:p>
          </p:txBody>
        </p:sp>
        <p:grpSp>
          <p:nvGrpSpPr>
            <p:cNvPr id="19" name="Group 27"/>
            <p:cNvGrpSpPr/>
            <p:nvPr/>
          </p:nvGrpSpPr>
          <p:grpSpPr>
            <a:xfrm>
              <a:off x="7351350" y="7543799"/>
              <a:ext cx="1623731" cy="872846"/>
              <a:chOff x="7351349" y="7543800"/>
              <a:chExt cx="1623731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9"/>
              <p:cNvGrpSpPr/>
              <p:nvPr/>
            </p:nvGrpSpPr>
            <p:grpSpPr>
              <a:xfrm>
                <a:off x="7351349" y="7640053"/>
                <a:ext cx="1623731" cy="776593"/>
                <a:chOff x="7351349" y="7640053"/>
                <a:chExt cx="1623731" cy="776593"/>
              </a:xfrm>
            </p:grpSpPr>
            <p:sp>
              <p:nvSpPr>
                <p:cNvPr id="22" name="Round Same Side Corner Rectangle 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351349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55" name="Group 54"/>
          <p:cNvGrpSpPr/>
          <p:nvPr/>
        </p:nvGrpSpPr>
        <p:grpSpPr>
          <a:xfrm>
            <a:off x="1812875" y="4038600"/>
            <a:ext cx="18684925" cy="2422343"/>
            <a:chOff x="1134875" y="1622087"/>
            <a:chExt cx="16765550" cy="2415275"/>
          </a:xfrm>
        </p:grpSpPr>
        <p:sp>
          <p:nvSpPr>
            <p:cNvPr id="56" name="TextBox 55"/>
            <p:cNvSpPr txBox="1"/>
            <p:nvPr/>
          </p:nvSpPr>
          <p:spPr>
            <a:xfrm>
              <a:off x="1134875" y="1622087"/>
              <a:ext cx="16674933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Nếu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thì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ta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nói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,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</a:p>
            <a:p>
              <a:endParaRPr lang="en-US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0044547"/>
                </p:ext>
              </p:extLst>
            </p:nvPr>
          </p:nvGraphicFramePr>
          <p:xfrm>
            <a:off x="2516614" y="1731035"/>
            <a:ext cx="1423699" cy="5231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55600" imgH="330120" progId="Equation.DSMT4">
                    <p:embed/>
                  </p:oleObj>
                </mc:Choice>
                <mc:Fallback>
                  <p:oleObj name="Equation" r:id="rId2" imgW="115560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516614" y="1731035"/>
                          <a:ext cx="1423699" cy="5231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7908271"/>
                </p:ext>
              </p:extLst>
            </p:nvPr>
          </p:nvGraphicFramePr>
          <p:xfrm>
            <a:off x="4909651" y="1738605"/>
            <a:ext cx="1435822" cy="5161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55600" imgH="330120" progId="Equation.DSMT4">
                    <p:embed/>
                  </p:oleObj>
                </mc:Choice>
                <mc:Fallback>
                  <p:oleObj name="Equation" r:id="rId4" imgW="115560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909651" y="1738605"/>
                          <a:ext cx="1435822" cy="5161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6502170"/>
                </p:ext>
              </p:extLst>
            </p:nvPr>
          </p:nvGraphicFramePr>
          <p:xfrm>
            <a:off x="10465466" y="1683156"/>
            <a:ext cx="527094" cy="5710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4560" imgH="330120" progId="Equation.DSMT4">
                    <p:embed/>
                  </p:oleObj>
                </mc:Choice>
                <mc:Fallback>
                  <p:oleObj name="Equation" r:id="rId6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0465466" y="1683156"/>
                          <a:ext cx="527094" cy="5710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4583606"/>
                </p:ext>
              </p:extLst>
            </p:nvPr>
          </p:nvGraphicFramePr>
          <p:xfrm>
            <a:off x="14283649" y="1743231"/>
            <a:ext cx="471641" cy="510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04560" imgH="330120" progId="Equation.DSMT4">
                    <p:embed/>
                  </p:oleObj>
                </mc:Choice>
                <mc:Fallback>
                  <p:oleObj name="Equation" r:id="rId8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4283649" y="1743231"/>
                          <a:ext cx="471641" cy="51094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5501557"/>
                </p:ext>
              </p:extLst>
            </p:nvPr>
          </p:nvGraphicFramePr>
          <p:xfrm>
            <a:off x="16537699" y="1681205"/>
            <a:ext cx="1362726" cy="572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091880" imgH="330120" progId="Equation.DSMT4">
                    <p:embed/>
                  </p:oleObj>
                </mc:Choice>
                <mc:Fallback>
                  <p:oleObj name="Equation" r:id="rId10" imgW="109188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6537699" y="1681205"/>
                          <a:ext cx="1362726" cy="5729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8191466"/>
                </p:ext>
              </p:extLst>
            </p:nvPr>
          </p:nvGraphicFramePr>
          <p:xfrm>
            <a:off x="4704534" y="3213241"/>
            <a:ext cx="8273072" cy="8241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5105160" imgH="482400" progId="Equation.DSMT4">
                    <p:embed/>
                  </p:oleObj>
                </mc:Choice>
                <mc:Fallback>
                  <p:oleObj name="Equation" r:id="rId12" imgW="510516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704534" y="3213241"/>
                          <a:ext cx="8273072" cy="82412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3" name="Group 62"/>
          <p:cNvGrpSpPr/>
          <p:nvPr/>
        </p:nvGrpSpPr>
        <p:grpSpPr>
          <a:xfrm>
            <a:off x="2334370" y="7838301"/>
            <a:ext cx="8314896" cy="2753499"/>
            <a:chOff x="1168162" y="3117609"/>
            <a:chExt cx="4631358" cy="1454391"/>
          </a:xfrm>
        </p:grpSpPr>
        <p:sp>
          <p:nvSpPr>
            <p:cNvPr id="64" name="TextBox 63"/>
            <p:cNvSpPr txBox="1"/>
            <p:nvPr/>
          </p:nvSpPr>
          <p:spPr>
            <a:xfrm>
              <a:off x="1168162" y="3117609"/>
              <a:ext cx="626970" cy="406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VD:</a:t>
              </a:r>
            </a:p>
          </p:txBody>
        </p:sp>
        <p:graphicFrame>
          <p:nvGraphicFramePr>
            <p:cNvPr id="65" name="Object 6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3145430"/>
                </p:ext>
              </p:extLst>
            </p:nvPr>
          </p:nvGraphicFramePr>
          <p:xfrm>
            <a:off x="2421320" y="3215235"/>
            <a:ext cx="3378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377880" imgH="482400" progId="Equation.DSMT4">
                    <p:embed/>
                  </p:oleObj>
                </mc:Choice>
                <mc:Fallback>
                  <p:oleObj name="Equation" r:id="rId14" imgW="337788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421320" y="3215235"/>
                          <a:ext cx="33782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8582372"/>
                </p:ext>
              </p:extLst>
            </p:nvPr>
          </p:nvGraphicFramePr>
          <p:xfrm>
            <a:off x="2421320" y="3717422"/>
            <a:ext cx="29210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920680" imgH="482400" progId="Equation.DSMT4">
                    <p:embed/>
                  </p:oleObj>
                </mc:Choice>
                <mc:Fallback>
                  <p:oleObj name="Equation" r:id="rId16" imgW="292068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421320" y="3717422"/>
                          <a:ext cx="29210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987198"/>
                </p:ext>
              </p:extLst>
            </p:nvPr>
          </p:nvGraphicFramePr>
          <p:xfrm>
            <a:off x="1883650" y="4229100"/>
            <a:ext cx="16256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625400" imgH="342720" progId="Equation.DSMT4">
                    <p:embed/>
                  </p:oleObj>
                </mc:Choice>
                <mc:Fallback>
                  <p:oleObj name="Equation" r:id="rId18" imgW="162540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883650" y="4229100"/>
                          <a:ext cx="16256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491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ounded Rectangle 79"/>
          <p:cNvSpPr/>
          <p:nvPr/>
        </p:nvSpPr>
        <p:spPr bwMode="auto">
          <a:xfrm>
            <a:off x="533400" y="11811000"/>
            <a:ext cx="23231796" cy="1775741"/>
          </a:xfrm>
          <a:prstGeom prst="roundRect">
            <a:avLst>
              <a:gd name="adj" fmla="val 5492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177060">
              <a:defRPr/>
            </a:pPr>
            <a:endParaRPr lang="en-US" sz="3200"/>
          </a:p>
        </p:txBody>
      </p:sp>
      <p:grpSp>
        <p:nvGrpSpPr>
          <p:cNvPr id="65" name="Group 64"/>
          <p:cNvGrpSpPr/>
          <p:nvPr/>
        </p:nvGrpSpPr>
        <p:grpSpPr>
          <a:xfrm>
            <a:off x="384711" y="6517439"/>
            <a:ext cx="23388231" cy="2397961"/>
            <a:chOff x="995733" y="2729017"/>
            <a:chExt cx="22349545" cy="2398274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1145221" y="3351318"/>
              <a:ext cx="22200057" cy="1775973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68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0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73" name="Freeform 72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4" name="Freeform 73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5" name="Freeform 74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6" name="Rectangle 75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7" name="Rectangle 76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8" name="Rectangle 77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9" name="Rectangle 78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grpSp>
        <p:nvGrpSpPr>
          <p:cNvPr id="50" name="Group 49"/>
          <p:cNvGrpSpPr/>
          <p:nvPr/>
        </p:nvGrpSpPr>
        <p:grpSpPr>
          <a:xfrm>
            <a:off x="381000" y="2362200"/>
            <a:ext cx="23391942" cy="2179178"/>
            <a:chOff x="992187" y="2564544"/>
            <a:chExt cx="22353091" cy="2179462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1145221" y="2667000"/>
              <a:ext cx="22200057" cy="2077006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992187" y="2564544"/>
              <a:ext cx="2621373" cy="1023459"/>
              <a:chOff x="534987" y="1647866"/>
              <a:chExt cx="3521651" cy="1176337"/>
            </a:xfrm>
          </p:grpSpPr>
          <p:sp>
            <p:nvSpPr>
              <p:cNvPr id="53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Pentagon 53"/>
              <p:cNvSpPr/>
              <p:nvPr/>
            </p:nvSpPr>
            <p:spPr bwMode="auto">
              <a:xfrm>
                <a:off x="534987" y="1647866"/>
                <a:ext cx="3521651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5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8" name="Freeform 57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59" name="Freeform 58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60" name="Freeform 59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62" name="Rectangle 61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63" name="Rectangle 62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64" name="Rectangle 63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56" name="Chevron 55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TextBox 13"/>
              <p:cNvSpPr txBox="1">
                <a:spLocks noChangeArrowheads="1"/>
              </p:cNvSpPr>
              <p:nvPr/>
            </p:nvSpPr>
            <p:spPr bwMode="auto">
              <a:xfrm>
                <a:off x="1456317" y="1718346"/>
                <a:ext cx="2600321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rgbClr val="00FF00"/>
                    </a:solidFill>
                    <a:latin typeface="Tahoma" pitchFamily="34" charset="0"/>
                    <a:cs typeface="Tahoma" pitchFamily="34" charset="0"/>
                  </a:rPr>
                  <a:t>Bài</a:t>
                </a:r>
                <a:r>
                  <a:rPr lang="en-US" sz="4000" b="1" dirty="0">
                    <a:solidFill>
                      <a:srgbClr val="00FF00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p:grpSp>
        <p:nvGrpSpPr>
          <p:cNvPr id="2" name="Group 26"/>
          <p:cNvGrpSpPr/>
          <p:nvPr/>
        </p:nvGrpSpPr>
        <p:grpSpPr>
          <a:xfrm>
            <a:off x="611108" y="1447800"/>
            <a:ext cx="4646692" cy="907192"/>
            <a:chOff x="7459670" y="7543799"/>
            <a:chExt cx="7675758" cy="907311"/>
          </a:xfrm>
        </p:grpSpPr>
        <p:sp>
          <p:nvSpPr>
            <p:cNvPr id="3" name="TextBox 2"/>
            <p:cNvSpPr txBox="1"/>
            <p:nvPr/>
          </p:nvSpPr>
          <p:spPr>
            <a:xfrm>
              <a:off x="8993186" y="7620004"/>
              <a:ext cx="6142242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  <p:grpSp>
          <p:nvGrpSpPr>
            <p:cNvPr id="4" name="Group 27"/>
            <p:cNvGrpSpPr/>
            <p:nvPr/>
          </p:nvGrpSpPr>
          <p:grpSpPr>
            <a:xfrm>
              <a:off x="7459670" y="7543799"/>
              <a:ext cx="1383009" cy="872846"/>
              <a:chOff x="7459669" y="7543800"/>
              <a:chExt cx="1383009" cy="872846"/>
            </a:xfrm>
          </p:grpSpPr>
          <p:sp>
            <p:nvSpPr>
              <p:cNvPr id="5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29"/>
              <p:cNvGrpSpPr/>
              <p:nvPr/>
            </p:nvGrpSpPr>
            <p:grpSpPr>
              <a:xfrm>
                <a:off x="7469187" y="7640053"/>
                <a:ext cx="1373491" cy="776593"/>
                <a:chOff x="7469187" y="7640053"/>
                <a:chExt cx="1373491" cy="776593"/>
              </a:xfrm>
            </p:grpSpPr>
            <p:sp>
              <p:nvSpPr>
                <p:cNvPr id="7" name="Round Same Side Corner Rectangle 6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7483743" y="7640053"/>
                  <a:ext cx="1358935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IV</a:t>
                  </a:r>
                </a:p>
              </p:txBody>
            </p:sp>
          </p:grpSp>
        </p:grpSp>
      </p:grpSp>
      <p:grpSp>
        <p:nvGrpSpPr>
          <p:cNvPr id="10" name="Group 9"/>
          <p:cNvGrpSpPr/>
          <p:nvPr/>
        </p:nvGrpSpPr>
        <p:grpSpPr>
          <a:xfrm>
            <a:off x="685821" y="2743200"/>
            <a:ext cx="22790213" cy="1454150"/>
            <a:chOff x="1110208" y="1511870"/>
            <a:chExt cx="22757305" cy="1594903"/>
          </a:xfrm>
        </p:grpSpPr>
        <p:sp>
          <p:nvSpPr>
            <p:cNvPr id="12" name="TextBox 11"/>
            <p:cNvSpPr txBox="1"/>
            <p:nvPr/>
          </p:nvSpPr>
          <p:spPr>
            <a:xfrm>
              <a:off x="1110208" y="1511870"/>
              <a:ext cx="22757305" cy="15865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4400" b="1" u="sng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a) Cho                                  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chia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hết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3  .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liệt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kê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tử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5514497"/>
                </p:ext>
              </p:extLst>
            </p:nvPr>
          </p:nvGraphicFramePr>
          <p:xfrm>
            <a:off x="3215343" y="2363298"/>
            <a:ext cx="5651266" cy="743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416040" imgH="431640" progId="Equation.DSMT4">
                    <p:embed/>
                  </p:oleObj>
                </mc:Choice>
                <mc:Fallback>
                  <p:oleObj name="Equation" r:id="rId2" imgW="341604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215343" y="2363298"/>
                          <a:ext cx="5651266" cy="7434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5374271"/>
                </p:ext>
              </p:extLst>
            </p:nvPr>
          </p:nvGraphicFramePr>
          <p:xfrm>
            <a:off x="9896728" y="2486920"/>
            <a:ext cx="467628" cy="492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41200" imgH="253800" progId="Equation.DSMT4">
                    <p:embed/>
                  </p:oleObj>
                </mc:Choice>
                <mc:Fallback>
                  <p:oleObj name="Equation" r:id="rId4" imgW="24120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896728" y="2486920"/>
                          <a:ext cx="467628" cy="4922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0661307"/>
                </p:ext>
              </p:extLst>
            </p:nvPr>
          </p:nvGraphicFramePr>
          <p:xfrm>
            <a:off x="14053783" y="2374658"/>
            <a:ext cx="228600" cy="730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64880" imgH="431640" progId="Equation.DSMT4">
                    <p:embed/>
                  </p:oleObj>
                </mc:Choice>
                <mc:Fallback>
                  <p:oleObj name="Equation" r:id="rId6" imgW="16488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053783" y="2374658"/>
                          <a:ext cx="228600" cy="7303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630874" y="7316450"/>
            <a:ext cx="20871420" cy="1446550"/>
            <a:chOff x="1088689" y="4342020"/>
            <a:chExt cx="18862739" cy="1098039"/>
          </a:xfrm>
        </p:grpSpPr>
        <p:sp>
          <p:nvSpPr>
            <p:cNvPr id="17" name="Rectangle 16"/>
            <p:cNvSpPr/>
            <p:nvPr/>
          </p:nvSpPr>
          <p:spPr>
            <a:xfrm>
              <a:off x="1088689" y="4342020"/>
              <a:ext cx="18862739" cy="10980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b) Cho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    .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xác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định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chỉ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ra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chất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đặc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trưng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tử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nó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8445848"/>
                </p:ext>
              </p:extLst>
            </p:nvPr>
          </p:nvGraphicFramePr>
          <p:xfrm>
            <a:off x="4738611" y="4389018"/>
            <a:ext cx="4157812" cy="569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517560" imgH="482400" progId="Equation.DSMT4">
                    <p:embed/>
                  </p:oleObj>
                </mc:Choice>
                <mc:Fallback>
                  <p:oleObj name="Equation" r:id="rId8" imgW="351756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738611" y="4389018"/>
                          <a:ext cx="4157812" cy="5696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4385916"/>
                </p:ext>
              </p:extLst>
            </p:nvPr>
          </p:nvGraphicFramePr>
          <p:xfrm>
            <a:off x="12310456" y="4427017"/>
            <a:ext cx="485530" cy="3908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04560" imgH="330120" progId="Equation.DSMT4">
                    <p:embed/>
                  </p:oleObj>
                </mc:Choice>
                <mc:Fallback>
                  <p:oleObj name="Equation" r:id="rId10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2310456" y="4427017"/>
                          <a:ext cx="485530" cy="3908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20"/>
          <p:cNvSpPr/>
          <p:nvPr/>
        </p:nvSpPr>
        <p:spPr>
          <a:xfrm>
            <a:off x="710411" y="12215141"/>
            <a:ext cx="192539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liệt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1m60.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421799" y="4876800"/>
            <a:ext cx="20600001" cy="1903364"/>
            <a:chOff x="1205494" y="6941416"/>
            <a:chExt cx="20769159" cy="2306014"/>
          </a:xfrm>
        </p:grpSpPr>
        <p:sp>
          <p:nvSpPr>
            <p:cNvPr id="33" name="Rounded Rectangle 32"/>
            <p:cNvSpPr/>
            <p:nvPr/>
          </p:nvSpPr>
          <p:spPr>
            <a:xfrm>
              <a:off x="1247354" y="7178073"/>
              <a:ext cx="20727299" cy="2069357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205494" y="6941416"/>
              <a:ext cx="3493741" cy="932213"/>
              <a:chOff x="1205494" y="6941416"/>
              <a:chExt cx="3493741" cy="932213"/>
            </a:xfrm>
          </p:grpSpPr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057667" y="6941416"/>
                <a:ext cx="2641568" cy="93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36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3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488197"/>
              </p:ext>
            </p:extLst>
          </p:nvPr>
        </p:nvGraphicFramePr>
        <p:xfrm>
          <a:off x="8408949" y="5572651"/>
          <a:ext cx="5916651" cy="751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797280" imgH="482400" progId="Equation.DSMT4">
                  <p:embed/>
                </p:oleObj>
              </mc:Choice>
              <mc:Fallback>
                <p:oleObj name="Equation" r:id="rId12" imgW="37972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408949" y="5572651"/>
                        <a:ext cx="5916651" cy="751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1396399" y="9144000"/>
            <a:ext cx="21148568" cy="2468982"/>
            <a:chOff x="1205494" y="6941416"/>
            <a:chExt cx="20794765" cy="2120947"/>
          </a:xfrm>
        </p:grpSpPr>
        <p:sp>
          <p:nvSpPr>
            <p:cNvPr id="43" name="Rounded Rectangle 42"/>
            <p:cNvSpPr/>
            <p:nvPr/>
          </p:nvSpPr>
          <p:spPr>
            <a:xfrm>
              <a:off x="1349726" y="6993005"/>
              <a:ext cx="20650533" cy="20693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1205494" y="6941416"/>
              <a:ext cx="3493741" cy="932213"/>
              <a:chOff x="1205494" y="6941416"/>
              <a:chExt cx="3493741" cy="932213"/>
            </a:xfrm>
          </p:grpSpPr>
          <p:sp>
            <p:nvSpPr>
              <p:cNvPr id="45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057667" y="6941416"/>
                <a:ext cx="2641568" cy="93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7" name="Round Diagonal Corner Rectangle 46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4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1839033" y="9922426"/>
            <a:ext cx="18521417" cy="1446550"/>
            <a:chOff x="2619277" y="3581559"/>
            <a:chExt cx="18521417" cy="1446550"/>
          </a:xfrm>
        </p:grpSpPr>
        <p:sp>
          <p:nvSpPr>
            <p:cNvPr id="29" name="Rectangle 28"/>
            <p:cNvSpPr/>
            <p:nvPr/>
          </p:nvSpPr>
          <p:spPr>
            <a:xfrm>
              <a:off x="2619277" y="3581559"/>
              <a:ext cx="18521417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tử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tích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2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nhiên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liên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tiếp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đến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6.</a:t>
              </a: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</a:t>
              </a: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6695658"/>
                </p:ext>
              </p:extLst>
            </p:nvPr>
          </p:nvGraphicFramePr>
          <p:xfrm>
            <a:off x="4945162" y="3763036"/>
            <a:ext cx="435209" cy="471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04560" imgH="330120" progId="Equation.DSMT4">
                    <p:embed/>
                  </p:oleObj>
                </mc:Choice>
                <mc:Fallback>
                  <p:oleObj name="Equation" r:id="rId14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945162" y="3763036"/>
                          <a:ext cx="435209" cy="4714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D814E34-7DF8-4E63-AE54-03B8B4A965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241395"/>
              </p:ext>
            </p:extLst>
          </p:nvPr>
        </p:nvGraphicFramePr>
        <p:xfrm>
          <a:off x="3201213" y="10386033"/>
          <a:ext cx="7923987" cy="1387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701720" imgH="304560" progId="Equation.DSMT4">
                  <p:embed/>
                </p:oleObj>
              </mc:Choice>
              <mc:Fallback>
                <p:oleObj name="Equation" r:id="rId15" imgW="1701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201213" y="10386033"/>
                        <a:ext cx="7923987" cy="1387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258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381000" y="8411371"/>
            <a:ext cx="23391942" cy="1644060"/>
            <a:chOff x="992187" y="2564544"/>
            <a:chExt cx="22353091" cy="1644275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1145221" y="2611379"/>
              <a:ext cx="22200057" cy="1597440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92187" y="2564544"/>
              <a:ext cx="2621373" cy="1023459"/>
              <a:chOff x="534987" y="1647866"/>
              <a:chExt cx="3521651" cy="1176337"/>
            </a:xfrm>
          </p:grpSpPr>
          <p:sp>
            <p:nvSpPr>
              <p:cNvPr id="84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Pentagon 84"/>
              <p:cNvSpPr/>
              <p:nvPr/>
            </p:nvSpPr>
            <p:spPr bwMode="auto">
              <a:xfrm>
                <a:off x="534987" y="1647866"/>
                <a:ext cx="3521651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9" name="Freeform 88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90" name="Freeform 89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91" name="Freeform 90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92" name="Rectangle 91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93" name="Rectangle 92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94" name="Rectangle 93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95" name="Rectangle 94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87" name="Chevron 86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TextBox 13"/>
              <p:cNvSpPr txBox="1">
                <a:spLocks noChangeArrowheads="1"/>
              </p:cNvSpPr>
              <p:nvPr/>
            </p:nvSpPr>
            <p:spPr bwMode="auto">
              <a:xfrm>
                <a:off x="1456317" y="1718346"/>
                <a:ext cx="2600321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rgbClr val="00FF00"/>
                    </a:solidFill>
                    <a:latin typeface="Tahoma" pitchFamily="34" charset="0"/>
                    <a:cs typeface="Tahoma" pitchFamily="34" charset="0"/>
                  </a:rPr>
                  <a:t>Bài</a:t>
                </a:r>
                <a:r>
                  <a:rPr lang="en-US" sz="4000" b="1" dirty="0">
                    <a:solidFill>
                      <a:srgbClr val="00FF00"/>
                    </a:solidFill>
                    <a:latin typeface="Tahoma" pitchFamily="34" charset="0"/>
                    <a:cs typeface="Tahoma" pitchFamily="34" charset="0"/>
                  </a:rPr>
                  <a:t> 3: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381000" y="2362200"/>
            <a:ext cx="23391942" cy="3896450"/>
            <a:chOff x="992187" y="2564544"/>
            <a:chExt cx="22353091" cy="3896958"/>
          </a:xfrm>
        </p:grpSpPr>
        <p:sp>
          <p:nvSpPr>
            <p:cNvPr id="62" name="Rounded Rectangle 61"/>
            <p:cNvSpPr/>
            <p:nvPr/>
          </p:nvSpPr>
          <p:spPr bwMode="auto">
            <a:xfrm>
              <a:off x="1145221" y="2667000"/>
              <a:ext cx="22200057" cy="3794502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992187" y="2564544"/>
              <a:ext cx="2621373" cy="1023459"/>
              <a:chOff x="534987" y="1647866"/>
              <a:chExt cx="3521651" cy="1176337"/>
            </a:xfrm>
          </p:grpSpPr>
          <p:sp>
            <p:nvSpPr>
              <p:cNvPr id="64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Pentagon 64"/>
              <p:cNvSpPr/>
              <p:nvPr/>
            </p:nvSpPr>
            <p:spPr bwMode="auto">
              <a:xfrm>
                <a:off x="534987" y="1647866"/>
                <a:ext cx="3521651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9" name="Freeform 68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0" name="Freeform 69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1" name="Freeform 70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2" name="Rectangle 71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3" name="Rectangle 72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4" name="Rectangle 73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75" name="Rectangle 74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67" name="Chevron 66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13"/>
              <p:cNvSpPr txBox="1">
                <a:spLocks noChangeArrowheads="1"/>
              </p:cNvSpPr>
              <p:nvPr/>
            </p:nvSpPr>
            <p:spPr bwMode="auto">
              <a:xfrm>
                <a:off x="1456317" y="1718346"/>
                <a:ext cx="2600321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rgbClr val="00FF00"/>
                    </a:solidFill>
                    <a:latin typeface="Tahoma" pitchFamily="34" charset="0"/>
                    <a:cs typeface="Tahoma" pitchFamily="34" charset="0"/>
                  </a:rPr>
                  <a:t>Bài</a:t>
                </a:r>
                <a:r>
                  <a:rPr lang="en-US" sz="4000" b="1" dirty="0">
                    <a:solidFill>
                      <a:srgbClr val="00FF00"/>
                    </a:solidFill>
                    <a:latin typeface="Tahoma" pitchFamily="34" charset="0"/>
                    <a:cs typeface="Tahoma" pitchFamily="34" charset="0"/>
                  </a:rPr>
                  <a:t> 2:</a:t>
                </a: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1600200" y="6402436"/>
            <a:ext cx="21144595" cy="1903364"/>
            <a:chOff x="1205494" y="6941416"/>
            <a:chExt cx="19580544" cy="2306014"/>
          </a:xfrm>
        </p:grpSpPr>
        <p:sp>
          <p:nvSpPr>
            <p:cNvPr id="34" name="Rounded Rectangle 33"/>
            <p:cNvSpPr/>
            <p:nvPr/>
          </p:nvSpPr>
          <p:spPr>
            <a:xfrm>
              <a:off x="1247353" y="7178073"/>
              <a:ext cx="19538685" cy="2069357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1205494" y="6941416"/>
              <a:ext cx="3493741" cy="932213"/>
              <a:chOff x="1205494" y="6941416"/>
              <a:chExt cx="3493741" cy="932213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057667" y="6941416"/>
                <a:ext cx="2641568" cy="93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Round Diagonal Corner Rectangle 37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39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460086"/>
              </p:ext>
            </p:extLst>
          </p:nvPr>
        </p:nvGraphicFramePr>
        <p:xfrm>
          <a:off x="2538412" y="7310463"/>
          <a:ext cx="44719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31760" imgH="444240" progId="Equation.DSMT4">
                  <p:embed/>
                </p:oleObj>
              </mc:Choice>
              <mc:Fallback>
                <p:oleObj name="Equation" r:id="rId2" imgW="28317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38412" y="7310463"/>
                        <a:ext cx="4471988" cy="70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/>
          <p:nvPr/>
        </p:nvGrpSpPr>
        <p:grpSpPr>
          <a:xfrm>
            <a:off x="611108" y="1447800"/>
            <a:ext cx="4646692" cy="907192"/>
            <a:chOff x="7459670" y="7543799"/>
            <a:chExt cx="7675758" cy="907311"/>
          </a:xfrm>
        </p:grpSpPr>
        <p:sp>
          <p:nvSpPr>
            <p:cNvPr id="3" name="TextBox 2"/>
            <p:cNvSpPr txBox="1"/>
            <p:nvPr/>
          </p:nvSpPr>
          <p:spPr>
            <a:xfrm>
              <a:off x="8993186" y="7620004"/>
              <a:ext cx="6142242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  <p:grpSp>
          <p:nvGrpSpPr>
            <p:cNvPr id="4" name="Group 27"/>
            <p:cNvGrpSpPr/>
            <p:nvPr/>
          </p:nvGrpSpPr>
          <p:grpSpPr>
            <a:xfrm>
              <a:off x="7459670" y="7543799"/>
              <a:ext cx="1383009" cy="872846"/>
              <a:chOff x="7459669" y="7543800"/>
              <a:chExt cx="1383009" cy="872846"/>
            </a:xfrm>
          </p:grpSpPr>
          <p:sp>
            <p:nvSpPr>
              <p:cNvPr id="5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29"/>
              <p:cNvGrpSpPr/>
              <p:nvPr/>
            </p:nvGrpSpPr>
            <p:grpSpPr>
              <a:xfrm>
                <a:off x="7469187" y="7640053"/>
                <a:ext cx="1373491" cy="776593"/>
                <a:chOff x="7469187" y="7640053"/>
                <a:chExt cx="1373491" cy="776593"/>
              </a:xfrm>
            </p:grpSpPr>
            <p:sp>
              <p:nvSpPr>
                <p:cNvPr id="7" name="Round Same Side Corner Rectangle 6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7483743" y="7640053"/>
                  <a:ext cx="1358935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IV</a:t>
                  </a:r>
                </a:p>
              </p:txBody>
            </p:sp>
          </p:grpSp>
        </p:grpSp>
      </p:grpSp>
      <p:grpSp>
        <p:nvGrpSpPr>
          <p:cNvPr id="9" name="Group 8"/>
          <p:cNvGrpSpPr/>
          <p:nvPr/>
        </p:nvGrpSpPr>
        <p:grpSpPr>
          <a:xfrm>
            <a:off x="611108" y="3201650"/>
            <a:ext cx="22133688" cy="1446550"/>
            <a:chOff x="1088689" y="1749807"/>
            <a:chExt cx="22133688" cy="1446550"/>
          </a:xfrm>
        </p:grpSpPr>
        <p:sp>
          <p:nvSpPr>
            <p:cNvPr id="10" name="Rectangle 9"/>
            <p:cNvSpPr/>
            <p:nvPr/>
          </p:nvSpPr>
          <p:spPr>
            <a:xfrm>
              <a:off x="1088689" y="1749807"/>
              <a:ext cx="22133688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00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dưới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đây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con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còn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? </a:t>
              </a: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Hai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nhau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0551008"/>
                </p:ext>
              </p:extLst>
            </p:nvPr>
          </p:nvGraphicFramePr>
          <p:xfrm>
            <a:off x="6644898" y="1795597"/>
            <a:ext cx="517855" cy="5610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560" imgH="330120" progId="Equation.DSMT4">
                    <p:embed/>
                  </p:oleObj>
                </mc:Choice>
                <mc:Fallback>
                  <p:oleObj name="Equation" r:id="rId4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644898" y="1795597"/>
                          <a:ext cx="517855" cy="5610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9214125"/>
                </p:ext>
              </p:extLst>
            </p:nvPr>
          </p:nvGraphicFramePr>
          <p:xfrm>
            <a:off x="8071666" y="1795597"/>
            <a:ext cx="520065" cy="5634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4560" imgH="330120" progId="Equation.DSMT4">
                    <p:embed/>
                  </p:oleObj>
                </mc:Choice>
                <mc:Fallback>
                  <p:oleObj name="Equation" r:id="rId6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8071666" y="1795597"/>
                          <a:ext cx="520065" cy="56340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6427941"/>
                </p:ext>
              </p:extLst>
            </p:nvPr>
          </p:nvGraphicFramePr>
          <p:xfrm>
            <a:off x="5201981" y="2519280"/>
            <a:ext cx="494948" cy="536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04560" imgH="330120" progId="Equation.DSMT4">
                    <p:embed/>
                  </p:oleObj>
                </mc:Choice>
                <mc:Fallback>
                  <p:oleObj name="Equation" r:id="rId8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201981" y="2519280"/>
                          <a:ext cx="494948" cy="53619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6682889"/>
                </p:ext>
              </p:extLst>
            </p:nvPr>
          </p:nvGraphicFramePr>
          <p:xfrm>
            <a:off x="6578940" y="2535266"/>
            <a:ext cx="438614" cy="538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04560" imgH="330120" progId="Equation.DSMT4">
                    <p:embed/>
                  </p:oleObj>
                </mc:Choice>
                <mc:Fallback>
                  <p:oleObj name="Equation" r:id="rId10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578940" y="2535266"/>
                          <a:ext cx="438614" cy="53825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1600200" y="4649450"/>
            <a:ext cx="7840608" cy="1446550"/>
            <a:chOff x="1088689" y="3153420"/>
            <a:chExt cx="7840608" cy="1446550"/>
          </a:xfrm>
        </p:grpSpPr>
        <p:sp>
          <p:nvSpPr>
            <p:cNvPr id="16" name="Rectangle 15"/>
            <p:cNvSpPr/>
            <p:nvPr/>
          </p:nvSpPr>
          <p:spPr>
            <a:xfrm>
              <a:off x="1088689" y="3153420"/>
              <a:ext cx="7840608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a)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vuông</a:t>
              </a:r>
              <a:endParaRPr lang="en-US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thoi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10425"/>
                </p:ext>
              </p:extLst>
            </p:nvPr>
          </p:nvGraphicFramePr>
          <p:xfrm>
            <a:off x="1692845" y="3251742"/>
            <a:ext cx="487379" cy="539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04560" imgH="330120" progId="Equation.DSMT4">
                    <p:embed/>
                  </p:oleObj>
                </mc:Choice>
                <mc:Fallback>
                  <p:oleObj name="Equation" r:id="rId12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692845" y="3251742"/>
                          <a:ext cx="487379" cy="53939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2961550"/>
                </p:ext>
              </p:extLst>
            </p:nvPr>
          </p:nvGraphicFramePr>
          <p:xfrm>
            <a:off x="1728200" y="3958749"/>
            <a:ext cx="452024" cy="4896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04560" imgH="330120" progId="Equation.DSMT4">
                    <p:embed/>
                  </p:oleObj>
                </mc:Choice>
                <mc:Fallback>
                  <p:oleObj name="Equation" r:id="rId14" imgW="304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728200" y="3958749"/>
                          <a:ext cx="452024" cy="48969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10459947" y="4725650"/>
            <a:ext cx="12448221" cy="1446550"/>
            <a:chOff x="1000335" y="5039030"/>
            <a:chExt cx="12448221" cy="1446550"/>
          </a:xfrm>
        </p:grpSpPr>
        <p:grpSp>
          <p:nvGrpSpPr>
            <p:cNvPr id="20" name="Group 19"/>
            <p:cNvGrpSpPr/>
            <p:nvPr/>
          </p:nvGrpSpPr>
          <p:grpSpPr>
            <a:xfrm>
              <a:off x="1000335" y="5039030"/>
              <a:ext cx="12448221" cy="1446550"/>
              <a:chOff x="1077145" y="5039030"/>
              <a:chExt cx="12448221" cy="144655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077145" y="5039030"/>
                <a:ext cx="12426800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                   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ước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chung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24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30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ước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6  .</a:t>
                </a:r>
              </a:p>
            </p:txBody>
          </p:sp>
          <p:graphicFrame>
            <p:nvGraphicFramePr>
              <p:cNvPr id="24" name="Object 2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92685927"/>
                  </p:ext>
                </p:extLst>
              </p:nvPr>
            </p:nvGraphicFramePr>
            <p:xfrm>
              <a:off x="1818598" y="5132742"/>
              <a:ext cx="3513817" cy="6505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5" imgW="2501640" imgH="431640" progId="Equation.DSMT4">
                      <p:embed/>
                    </p:oleObj>
                  </mc:Choice>
                  <mc:Fallback>
                    <p:oleObj name="Equation" r:id="rId15" imgW="2501640" imgH="4316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1818598" y="5132742"/>
                            <a:ext cx="3513817" cy="6505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23484600"/>
                  </p:ext>
                </p:extLst>
              </p:nvPr>
            </p:nvGraphicFramePr>
            <p:xfrm>
              <a:off x="13276630" y="5142601"/>
              <a:ext cx="248736" cy="5238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164880" imgH="431640" progId="Equation.DSMT4">
                      <p:embed/>
                    </p:oleObj>
                  </mc:Choice>
                  <mc:Fallback>
                    <p:oleObj name="Equation" r:id="rId17" imgW="164880" imgH="4316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13276630" y="5142601"/>
                            <a:ext cx="248736" cy="52383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1966128"/>
                </p:ext>
              </p:extLst>
            </p:nvPr>
          </p:nvGraphicFramePr>
          <p:xfrm>
            <a:off x="1665588" y="5843942"/>
            <a:ext cx="3651738" cy="630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2501640" imgH="431640" progId="Equation.DSMT4">
                    <p:embed/>
                  </p:oleObj>
                </mc:Choice>
                <mc:Fallback>
                  <p:oleObj name="Equation" r:id="rId19" imgW="250164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665588" y="5843942"/>
                          <a:ext cx="3651738" cy="6302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158361"/>
                </p:ext>
              </p:extLst>
            </p:nvPr>
          </p:nvGraphicFramePr>
          <p:xfrm>
            <a:off x="9878455" y="5793141"/>
            <a:ext cx="245333" cy="6416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64880" imgH="431640" progId="Equation.DSMT4">
                    <p:embed/>
                  </p:oleObj>
                </mc:Choice>
                <mc:Fallback>
                  <p:oleObj name="Equation" r:id="rId21" imgW="16488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9878455" y="5793141"/>
                          <a:ext cx="245333" cy="6416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567910"/>
              </p:ext>
            </p:extLst>
          </p:nvPr>
        </p:nvGraphicFramePr>
        <p:xfrm>
          <a:off x="13741400" y="7354118"/>
          <a:ext cx="645160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660560" imgH="444240" progId="Equation.DSMT4">
                  <p:embed/>
                </p:oleObj>
              </mc:Choice>
              <mc:Fallback>
                <p:oleObj name="Equation" r:id="rId23" imgW="46605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3741400" y="7354118"/>
                        <a:ext cx="6451600" cy="614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3200400" y="8458200"/>
            <a:ext cx="18592799" cy="1563046"/>
            <a:chOff x="3679489" y="1277710"/>
            <a:chExt cx="18592799" cy="1563046"/>
          </a:xfrm>
        </p:grpSpPr>
        <p:sp>
          <p:nvSpPr>
            <p:cNvPr id="53" name="Rectangle 52"/>
            <p:cNvSpPr/>
            <p:nvPr/>
          </p:nvSpPr>
          <p:spPr>
            <a:xfrm>
              <a:off x="3679489" y="1277710"/>
              <a:ext cx="18592799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tất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cả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con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	a) 				b) </a:t>
              </a:r>
            </a:p>
          </p:txBody>
        </p: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1217068"/>
                </p:ext>
              </p:extLst>
            </p:nvPr>
          </p:nvGraphicFramePr>
          <p:xfrm>
            <a:off x="6651289" y="2006709"/>
            <a:ext cx="2920780" cy="8340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1688760" imgH="482400" progId="Equation.DSMT4">
                    <p:embed/>
                  </p:oleObj>
                </mc:Choice>
                <mc:Fallback>
                  <p:oleObj name="Equation" r:id="rId25" imgW="168876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6651289" y="2006709"/>
                          <a:ext cx="2920780" cy="83404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5242793"/>
                </p:ext>
              </p:extLst>
            </p:nvPr>
          </p:nvGraphicFramePr>
          <p:xfrm>
            <a:off x="15450802" y="1989248"/>
            <a:ext cx="3163887" cy="785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1942920" imgH="482400" progId="Equation.DSMT4">
                    <p:embed/>
                  </p:oleObj>
                </mc:Choice>
                <mc:Fallback>
                  <p:oleObj name="Equation" r:id="rId27" imgW="194292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5450802" y="1989248"/>
                          <a:ext cx="3163887" cy="7852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41"/>
          <p:cNvGrpSpPr/>
          <p:nvPr/>
        </p:nvGrpSpPr>
        <p:grpSpPr>
          <a:xfrm>
            <a:off x="2372133" y="10287000"/>
            <a:ext cx="19421066" cy="3063860"/>
            <a:chOff x="1205494" y="6941416"/>
            <a:chExt cx="19580543" cy="3712010"/>
          </a:xfrm>
        </p:grpSpPr>
        <p:sp>
          <p:nvSpPr>
            <p:cNvPr id="44" name="Rounded Rectangle 43"/>
            <p:cNvSpPr/>
            <p:nvPr/>
          </p:nvSpPr>
          <p:spPr>
            <a:xfrm>
              <a:off x="1209586" y="7179457"/>
              <a:ext cx="19576451" cy="347396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205494" y="6941416"/>
              <a:ext cx="3493741" cy="932213"/>
              <a:chOff x="1205494" y="6941416"/>
              <a:chExt cx="3493741" cy="932213"/>
            </a:xfrm>
          </p:grpSpPr>
          <p:sp>
            <p:nvSpPr>
              <p:cNvPr id="46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057667" y="6941416"/>
                <a:ext cx="2641568" cy="93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8" name="Round Diagonal Corner Rectangle 47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49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084118"/>
              </p:ext>
            </p:extLst>
          </p:nvPr>
        </p:nvGraphicFramePr>
        <p:xfrm>
          <a:off x="2691735" y="11049000"/>
          <a:ext cx="5322887" cy="801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200400" imgH="482400" progId="Equation.DSMT4">
                  <p:embed/>
                </p:oleObj>
              </mc:Choice>
              <mc:Fallback>
                <p:oleObj name="Equation" r:id="rId29" imgW="3200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691735" y="11049000"/>
                        <a:ext cx="5322887" cy="801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546235"/>
              </p:ext>
            </p:extLst>
          </p:nvPr>
        </p:nvGraphicFramePr>
        <p:xfrm>
          <a:off x="2728913" y="12269820"/>
          <a:ext cx="1147603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048440" imgH="482400" progId="Equation.DSMT4">
                  <p:embed/>
                </p:oleObj>
              </mc:Choice>
              <mc:Fallback>
                <p:oleObj name="Equation" r:id="rId31" imgW="70484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728913" y="12269820"/>
                        <a:ext cx="11476038" cy="785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250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6095</TotalTime>
  <Words>1292</Words>
  <Application>Microsoft Office PowerPoint</Application>
  <PresentationFormat>Custom</PresentationFormat>
  <Paragraphs>149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.VnTime</vt:lpstr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Nguyen Thi Huyen</cp:lastModifiedBy>
  <cp:revision>475</cp:revision>
  <dcterms:created xsi:type="dcterms:W3CDTF">2013-08-31T11:42:51Z</dcterms:created>
  <dcterms:modified xsi:type="dcterms:W3CDTF">2021-08-29T17:26:52Z</dcterms:modified>
</cp:coreProperties>
</file>