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0" r:id="rId2"/>
    <p:sldId id="369" r:id="rId3"/>
    <p:sldId id="302" r:id="rId4"/>
    <p:sldId id="292" r:id="rId5"/>
    <p:sldId id="392" r:id="rId6"/>
    <p:sldId id="360" r:id="rId7"/>
    <p:sldId id="334" r:id="rId8"/>
    <p:sldId id="333" r:id="rId9"/>
    <p:sldId id="381" r:id="rId10"/>
    <p:sldId id="382" r:id="rId11"/>
    <p:sldId id="336" r:id="rId12"/>
    <p:sldId id="390" r:id="rId13"/>
    <p:sldId id="389" r:id="rId14"/>
    <p:sldId id="366" r:id="rId15"/>
    <p:sldId id="387" r:id="rId16"/>
    <p:sldId id="391" r:id="rId17"/>
    <p:sldId id="378" r:id="rId18"/>
    <p:sldId id="388" r:id="rId19"/>
    <p:sldId id="315" r:id="rId20"/>
    <p:sldId id="380" r:id="rId21"/>
    <p:sldId id="331" r:id="rId22"/>
    <p:sldId id="295" r:id="rId23"/>
    <p:sldId id="329" r:id="rId24"/>
    <p:sldId id="343" r:id="rId2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eu Phan Van" initials="RPV" lastIdx="2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  <a:srgbClr val="0066CC"/>
    <a:srgbClr val="FFFF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5"/>
    <p:restoredTop sz="94657"/>
  </p:normalViewPr>
  <p:slideViewPr>
    <p:cSldViewPr snapToGrid="0">
      <p:cViewPr varScale="1">
        <p:scale>
          <a:sx n="60" d="100"/>
          <a:sy n="60" d="100"/>
        </p:scale>
        <p:origin x="52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C677AA-2543-4425-B9DE-8DB63E0E6A4C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BF6D14-7AB8-4845-9D4B-1FFB804A6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BF6D14-7AB8-4845-9D4B-1FFB804A6B2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52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7A39E4-5FBA-43BB-BC56-F9BE4D19623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22226" y="0"/>
            <a:ext cx="12214225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830888" y="6337300"/>
            <a:ext cx="530225" cy="5286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72225" y="6597650"/>
            <a:ext cx="127000" cy="1920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692775" y="6597650"/>
            <a:ext cx="1270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sp>
        <p:nvSpPr>
          <p:cNvPr id="6" name="TextBox 13"/>
          <p:cNvSpPr txBox="1"/>
          <p:nvPr userDrawn="1"/>
        </p:nvSpPr>
        <p:spPr>
          <a:xfrm>
            <a:off x="39688" y="6503988"/>
            <a:ext cx="1817687" cy="307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/>
                </a:solidFill>
                <a:latin typeface="+mn-lt"/>
                <a:cs typeface="+mn-cs"/>
              </a:rPr>
              <a:t>Tiếng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Anh 7 Right On! </a:t>
            </a:r>
          </a:p>
        </p:txBody>
      </p:sp>
      <p:pic>
        <p:nvPicPr>
          <p:cNvPr id="7" name="Picture 1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77613" y="6473825"/>
            <a:ext cx="663575" cy="338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2"/>
          <p:cNvSpPr/>
          <p:nvPr userDrawn="1"/>
        </p:nvSpPr>
        <p:spPr>
          <a:xfrm>
            <a:off x="-22225" y="0"/>
            <a:ext cx="12214225" cy="387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TextBox 16"/>
          <p:cNvSpPr txBox="1"/>
          <p:nvPr userDrawn="1"/>
        </p:nvSpPr>
        <p:spPr>
          <a:xfrm>
            <a:off x="10860088" y="12700"/>
            <a:ext cx="225425" cy="3063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F8A2BC-B588-50A1-C921-C040A5BDD419}"/>
              </a:ext>
            </a:extLst>
          </p:cNvPr>
          <p:cNvSpPr txBox="1"/>
          <p:nvPr userDrawn="1"/>
        </p:nvSpPr>
        <p:spPr>
          <a:xfrm>
            <a:off x="66636" y="39786"/>
            <a:ext cx="67678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</a:rPr>
              <a:t>Unit 2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345D84-A562-6B02-BC84-6F83409513BE}"/>
              </a:ext>
            </a:extLst>
          </p:cNvPr>
          <p:cNvSpPr txBox="1"/>
          <p:nvPr userDrawn="1"/>
        </p:nvSpPr>
        <p:spPr>
          <a:xfrm>
            <a:off x="10463324" y="19248"/>
            <a:ext cx="182857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</a:rPr>
              <a:t>Lesson 2e - Grammar 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-22225" y="0"/>
            <a:ext cx="12214225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5830888" y="6337300"/>
            <a:ext cx="530225" cy="5286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72225" y="6597650"/>
            <a:ext cx="127000" cy="1920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5692775" y="6597650"/>
            <a:ext cx="1270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sp>
        <p:nvSpPr>
          <p:cNvPr id="14" name="TextBox 13"/>
          <p:cNvSpPr txBox="1"/>
          <p:nvPr userDrawn="1"/>
        </p:nvSpPr>
        <p:spPr>
          <a:xfrm>
            <a:off x="39688" y="6503988"/>
            <a:ext cx="1817687" cy="307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/>
                </a:solidFill>
                <a:latin typeface="+mn-lt"/>
                <a:cs typeface="+mn-cs"/>
              </a:rPr>
              <a:t>Tiếng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Anh 7 Right On!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377613" y="6473825"/>
            <a:ext cx="663575" cy="338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 userDrawn="1"/>
        </p:nvSpPr>
        <p:spPr>
          <a:xfrm>
            <a:off x="-22225" y="0"/>
            <a:ext cx="12214225" cy="387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66636" y="39786"/>
            <a:ext cx="67678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</a:rPr>
              <a:t>Unit 2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860088" y="12700"/>
            <a:ext cx="225425" cy="3063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463324" y="19248"/>
            <a:ext cx="182857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</a:rPr>
              <a:t>Lesson 2e - Grammar 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1" r:id="rId3"/>
    <p:sldLayoutId id="214748365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5172075" y="2092325"/>
            <a:ext cx="650875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Unit 2: Fit for life</a:t>
            </a:r>
          </a:p>
          <a:p>
            <a:pPr algn="ctr"/>
            <a:r>
              <a:rPr lang="en-US" sz="5400" b="1" dirty="0">
                <a:solidFill>
                  <a:srgbClr val="00B050"/>
                </a:solidFill>
              </a:rPr>
              <a:t>Lesson 2e: Grammar</a:t>
            </a:r>
          </a:p>
          <a:p>
            <a:pPr algn="ctr"/>
            <a:r>
              <a:rPr lang="en-US" sz="5400" b="1" dirty="0">
                <a:solidFill>
                  <a:srgbClr val="0070C0"/>
                </a:solidFill>
              </a:rPr>
              <a:t>Page 36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8764" y="2367446"/>
            <a:ext cx="115546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33CC"/>
                </a:solidFill>
                <a:latin typeface="+mn-lt"/>
              </a:rPr>
              <a:t>We don’t use </a:t>
            </a:r>
            <a:r>
              <a:rPr lang="en-US" sz="3600" b="1" i="1" dirty="0">
                <a:solidFill>
                  <a:srgbClr val="0033CC"/>
                </a:solidFill>
                <a:latin typeface="+mn-lt"/>
              </a:rPr>
              <a:t>used to </a:t>
            </a:r>
            <a:r>
              <a:rPr lang="en-US" sz="3600" dirty="0">
                <a:solidFill>
                  <a:srgbClr val="0033CC"/>
                </a:solidFill>
                <a:latin typeface="+mn-lt"/>
              </a:rPr>
              <a:t>for actions that happened at a stated time in the past.</a:t>
            </a:r>
          </a:p>
          <a:p>
            <a:r>
              <a:rPr lang="en-US" sz="3600" dirty="0">
                <a:solidFill>
                  <a:srgbClr val="0033CC"/>
                </a:solidFill>
                <a:latin typeface="+mn-lt"/>
              </a:rPr>
              <a:t>e.g. I </a:t>
            </a:r>
            <a:r>
              <a:rPr lang="en-US" sz="3600" b="1" dirty="0">
                <a:solidFill>
                  <a:srgbClr val="0033CC"/>
                </a:solidFill>
                <a:latin typeface="+mn-lt"/>
              </a:rPr>
              <a:t>went </a:t>
            </a:r>
            <a:r>
              <a:rPr lang="en-US" sz="3600" dirty="0">
                <a:solidFill>
                  <a:srgbClr val="0033CC"/>
                </a:solidFill>
                <a:latin typeface="+mn-lt"/>
              </a:rPr>
              <a:t>to football practice yesterday. </a:t>
            </a:r>
          </a:p>
          <a:p>
            <a:r>
              <a:rPr lang="en-US" sz="3600" dirty="0">
                <a:solidFill>
                  <a:srgbClr val="0033CC"/>
                </a:solidFill>
                <a:latin typeface="+mn-lt"/>
              </a:rPr>
              <a:t>(NOT: </a:t>
            </a:r>
            <a:r>
              <a:rPr lang="en-US" sz="3600" i="1" dirty="0">
                <a:solidFill>
                  <a:srgbClr val="0033CC"/>
                </a:solidFill>
                <a:latin typeface="+mn-lt"/>
              </a:rPr>
              <a:t>I </a:t>
            </a:r>
            <a:r>
              <a:rPr lang="en-US" sz="3600" i="1" strike="sngStrike" dirty="0">
                <a:solidFill>
                  <a:srgbClr val="0033CC"/>
                </a:solidFill>
                <a:latin typeface="+mn-lt"/>
              </a:rPr>
              <a:t>used to go</a:t>
            </a:r>
            <a:r>
              <a:rPr lang="en-US" sz="36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3600" i="1" dirty="0">
                <a:solidFill>
                  <a:srgbClr val="0033CC"/>
                </a:solidFill>
                <a:latin typeface="+mn-lt"/>
              </a:rPr>
              <a:t>to football practice yesterday.</a:t>
            </a:r>
            <a:r>
              <a:rPr lang="en-US" sz="3600" dirty="0">
                <a:solidFill>
                  <a:srgbClr val="0033CC"/>
                </a:solidFill>
                <a:latin typeface="+mn-lt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25" y="528096"/>
            <a:ext cx="2896004" cy="156231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599" y="466435"/>
            <a:ext cx="8901545" cy="593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4747636" y="3753281"/>
            <a:ext cx="247173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10662"/>
            <a:ext cx="117486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1. Choose the correct option. Sometimes, both options are correct. </a:t>
            </a:r>
            <a:endParaRPr lang="en-US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110" y="1260249"/>
            <a:ext cx="1187334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000" b="1" dirty="0">
                <a:solidFill>
                  <a:srgbClr val="0066CC"/>
                </a:solidFill>
                <a:latin typeface="+mn-lt"/>
              </a:rPr>
              <a:t>1 </a:t>
            </a:r>
            <a:r>
              <a:rPr lang="en-US" sz="3000" dirty="0">
                <a:solidFill>
                  <a:srgbClr val="0066CC"/>
                </a:solidFill>
                <a:latin typeface="+mn-lt"/>
              </a:rPr>
              <a:t>Marko </a:t>
            </a:r>
            <a:r>
              <a:rPr lang="en-US" sz="3000" b="1" u="sng" dirty="0">
                <a:solidFill>
                  <a:srgbClr val="0066CC"/>
                </a:solidFill>
                <a:latin typeface="+mn-lt"/>
              </a:rPr>
              <a:t>used to go</a:t>
            </a:r>
            <a:r>
              <a:rPr lang="en-US" sz="3000" dirty="0">
                <a:solidFill>
                  <a:srgbClr val="0066CC"/>
                </a:solidFill>
                <a:latin typeface="+mn-lt"/>
              </a:rPr>
              <a:t>/</a:t>
            </a:r>
            <a:r>
              <a:rPr lang="en-US" sz="3000" b="1" u="sng" dirty="0">
                <a:solidFill>
                  <a:srgbClr val="0066CC"/>
                </a:solidFill>
                <a:latin typeface="+mn-lt"/>
              </a:rPr>
              <a:t>went</a:t>
            </a:r>
            <a:r>
              <a:rPr lang="en-US" sz="3000" b="1" dirty="0">
                <a:solidFill>
                  <a:srgbClr val="0066CC"/>
                </a:solidFill>
                <a:latin typeface="+mn-lt"/>
              </a:rPr>
              <a:t> </a:t>
            </a:r>
            <a:r>
              <a:rPr lang="en-US" sz="3000" dirty="0" err="1">
                <a:solidFill>
                  <a:srgbClr val="0066CC"/>
                </a:solidFill>
                <a:latin typeface="+mn-lt"/>
              </a:rPr>
              <a:t>snorkelling</a:t>
            </a:r>
            <a:r>
              <a:rPr lang="en-US" sz="3000" dirty="0">
                <a:solidFill>
                  <a:srgbClr val="0066CC"/>
                </a:solidFill>
                <a:latin typeface="+mn-lt"/>
              </a:rPr>
              <a:t> every summer but now he’s too busy. </a:t>
            </a:r>
          </a:p>
          <a:p>
            <a:pPr algn="just">
              <a:spcBef>
                <a:spcPts val="1200"/>
              </a:spcBef>
            </a:pPr>
            <a:r>
              <a:rPr lang="en-US" sz="3000" b="1" dirty="0">
                <a:solidFill>
                  <a:srgbClr val="0066CC"/>
                </a:solidFill>
                <a:latin typeface="+mn-lt"/>
              </a:rPr>
              <a:t>2 </a:t>
            </a:r>
            <a:r>
              <a:rPr lang="en-US" sz="3000" dirty="0">
                <a:solidFill>
                  <a:srgbClr val="0066CC"/>
                </a:solidFill>
                <a:latin typeface="+mn-lt"/>
              </a:rPr>
              <a:t>Mary didn’t </a:t>
            </a:r>
            <a:r>
              <a:rPr lang="en-US" sz="3000" b="1" dirty="0">
                <a:solidFill>
                  <a:srgbClr val="0066CC"/>
                </a:solidFill>
                <a:latin typeface="+mn-lt"/>
              </a:rPr>
              <a:t>use/used </a:t>
            </a:r>
            <a:r>
              <a:rPr lang="en-US" sz="3000" dirty="0">
                <a:solidFill>
                  <a:srgbClr val="0066CC"/>
                </a:solidFill>
                <a:latin typeface="+mn-lt"/>
              </a:rPr>
              <a:t>to play tennis when she was at college. </a:t>
            </a:r>
          </a:p>
          <a:p>
            <a:pPr algn="just">
              <a:spcBef>
                <a:spcPts val="1200"/>
              </a:spcBef>
            </a:pPr>
            <a:r>
              <a:rPr lang="en-US" sz="3000" b="1" dirty="0">
                <a:solidFill>
                  <a:srgbClr val="0066CC"/>
                </a:solidFill>
                <a:latin typeface="+mn-lt"/>
              </a:rPr>
              <a:t>3 </a:t>
            </a:r>
            <a:r>
              <a:rPr lang="en-US" sz="3000" dirty="0">
                <a:solidFill>
                  <a:srgbClr val="0066CC"/>
                </a:solidFill>
                <a:latin typeface="+mn-lt"/>
              </a:rPr>
              <a:t>Jane </a:t>
            </a:r>
            <a:r>
              <a:rPr lang="en-US" sz="3000" b="1" dirty="0">
                <a:solidFill>
                  <a:srgbClr val="0066CC"/>
                </a:solidFill>
                <a:latin typeface="+mn-lt"/>
              </a:rPr>
              <a:t>left/used to leave </a:t>
            </a:r>
            <a:r>
              <a:rPr lang="en-US" sz="3000" dirty="0">
                <a:solidFill>
                  <a:srgbClr val="0066CC"/>
                </a:solidFill>
                <a:latin typeface="+mn-lt"/>
              </a:rPr>
              <a:t>for the gym an hour ago. </a:t>
            </a:r>
          </a:p>
          <a:p>
            <a:pPr algn="just">
              <a:spcBef>
                <a:spcPts val="1200"/>
              </a:spcBef>
            </a:pPr>
            <a:r>
              <a:rPr lang="en-US" sz="3000" b="1" dirty="0">
                <a:solidFill>
                  <a:srgbClr val="0066CC"/>
                </a:solidFill>
                <a:latin typeface="+mn-lt"/>
              </a:rPr>
              <a:t>4 </a:t>
            </a:r>
            <a:r>
              <a:rPr lang="en-US" sz="3000" dirty="0">
                <a:solidFill>
                  <a:srgbClr val="0066CC"/>
                </a:solidFill>
                <a:latin typeface="+mn-lt"/>
              </a:rPr>
              <a:t>Every summer, we </a:t>
            </a:r>
            <a:r>
              <a:rPr lang="en-US" sz="3000" b="1" dirty="0">
                <a:solidFill>
                  <a:srgbClr val="0066CC"/>
                </a:solidFill>
                <a:latin typeface="+mn-lt"/>
              </a:rPr>
              <a:t>used to go/went </a:t>
            </a:r>
            <a:r>
              <a:rPr lang="en-US" sz="3000" dirty="0">
                <a:solidFill>
                  <a:srgbClr val="0066CC"/>
                </a:solidFill>
                <a:latin typeface="+mn-lt"/>
              </a:rPr>
              <a:t>swimming. </a:t>
            </a:r>
          </a:p>
          <a:p>
            <a:pPr algn="just">
              <a:spcBef>
                <a:spcPts val="1200"/>
              </a:spcBef>
            </a:pPr>
            <a:r>
              <a:rPr lang="en-US" sz="3000" b="1" dirty="0">
                <a:solidFill>
                  <a:srgbClr val="0066CC"/>
                </a:solidFill>
                <a:latin typeface="+mn-lt"/>
              </a:rPr>
              <a:t>5 </a:t>
            </a:r>
            <a:r>
              <a:rPr lang="en-US" sz="3000" dirty="0">
                <a:solidFill>
                  <a:srgbClr val="0066CC"/>
                </a:solidFill>
                <a:latin typeface="+mn-lt"/>
              </a:rPr>
              <a:t>Did Jenny </a:t>
            </a:r>
            <a:r>
              <a:rPr lang="en-US" sz="3000" b="1" dirty="0">
                <a:solidFill>
                  <a:srgbClr val="0066CC"/>
                </a:solidFill>
                <a:latin typeface="+mn-lt"/>
              </a:rPr>
              <a:t>use/used </a:t>
            </a:r>
            <a:r>
              <a:rPr lang="en-US" sz="3000" dirty="0">
                <a:solidFill>
                  <a:srgbClr val="0066CC"/>
                </a:solidFill>
                <a:latin typeface="+mn-lt"/>
              </a:rPr>
              <a:t>to play basketball when she was a kid? </a:t>
            </a:r>
          </a:p>
          <a:p>
            <a:pPr>
              <a:spcBef>
                <a:spcPts val="1200"/>
              </a:spcBef>
            </a:pPr>
            <a:r>
              <a:rPr lang="en-US" sz="3000" b="1" dirty="0">
                <a:solidFill>
                  <a:srgbClr val="0066CC"/>
                </a:solidFill>
                <a:latin typeface="+mn-lt"/>
              </a:rPr>
              <a:t>6 </a:t>
            </a:r>
            <a:r>
              <a:rPr lang="en-US" sz="3000" dirty="0">
                <a:solidFill>
                  <a:srgbClr val="0066CC"/>
                </a:solidFill>
                <a:latin typeface="+mn-lt"/>
              </a:rPr>
              <a:t>The sports </a:t>
            </a:r>
            <a:r>
              <a:rPr lang="en-US" sz="3000" dirty="0" err="1">
                <a:solidFill>
                  <a:srgbClr val="0066CC"/>
                </a:solidFill>
                <a:latin typeface="+mn-lt"/>
              </a:rPr>
              <a:t>centre</a:t>
            </a:r>
            <a:r>
              <a:rPr lang="en-US" sz="3000" dirty="0">
                <a:solidFill>
                  <a:srgbClr val="0066CC"/>
                </a:solidFill>
                <a:latin typeface="+mn-lt"/>
              </a:rPr>
              <a:t> </a:t>
            </a:r>
            <a:r>
              <a:rPr lang="en-US" sz="3000" b="1" dirty="0">
                <a:solidFill>
                  <a:srgbClr val="0066CC"/>
                </a:solidFill>
                <a:latin typeface="+mn-lt"/>
              </a:rPr>
              <a:t>used to move/moved </a:t>
            </a:r>
            <a:r>
              <a:rPr lang="en-US" sz="3000" dirty="0">
                <a:solidFill>
                  <a:srgbClr val="0066CC"/>
                </a:solidFill>
                <a:latin typeface="+mn-lt"/>
              </a:rPr>
              <a:t>to a new location. </a:t>
            </a:r>
          </a:p>
          <a:p>
            <a:pPr algn="just">
              <a:spcBef>
                <a:spcPts val="1200"/>
              </a:spcBef>
            </a:pPr>
            <a:r>
              <a:rPr lang="en-US" sz="3000" b="1" dirty="0">
                <a:solidFill>
                  <a:srgbClr val="0066CC"/>
                </a:solidFill>
                <a:latin typeface="+mn-lt"/>
              </a:rPr>
              <a:t>7 </a:t>
            </a:r>
            <a:r>
              <a:rPr lang="en-US" sz="3000" dirty="0">
                <a:solidFill>
                  <a:srgbClr val="0066CC"/>
                </a:solidFill>
                <a:latin typeface="+mn-lt"/>
              </a:rPr>
              <a:t>I didn’t </a:t>
            </a:r>
            <a:r>
              <a:rPr lang="en-US" sz="3000" b="1" dirty="0">
                <a:solidFill>
                  <a:srgbClr val="0066CC"/>
                </a:solidFill>
                <a:latin typeface="+mn-lt"/>
              </a:rPr>
              <a:t>use/used </a:t>
            </a:r>
            <a:r>
              <a:rPr lang="en-US" sz="3000" dirty="0">
                <a:solidFill>
                  <a:srgbClr val="0066CC"/>
                </a:solidFill>
                <a:latin typeface="+mn-lt"/>
              </a:rPr>
              <a:t>to go jogging when I was a kid. </a:t>
            </a:r>
          </a:p>
          <a:p>
            <a:pPr algn="just">
              <a:spcBef>
                <a:spcPts val="1200"/>
              </a:spcBef>
            </a:pPr>
            <a:r>
              <a:rPr lang="en-US" sz="3000" b="1" dirty="0">
                <a:solidFill>
                  <a:srgbClr val="0066CC"/>
                </a:solidFill>
                <a:latin typeface="+mn-lt"/>
              </a:rPr>
              <a:t>8 </a:t>
            </a:r>
            <a:r>
              <a:rPr lang="en-US" sz="3000" dirty="0">
                <a:solidFill>
                  <a:srgbClr val="0066CC"/>
                </a:solidFill>
                <a:latin typeface="+mn-lt"/>
              </a:rPr>
              <a:t>My parents </a:t>
            </a:r>
            <a:r>
              <a:rPr lang="en-US" sz="3000" b="1" dirty="0">
                <a:solidFill>
                  <a:srgbClr val="0066CC"/>
                </a:solidFill>
                <a:latin typeface="+mn-lt"/>
              </a:rPr>
              <a:t>used to buy/bought </a:t>
            </a:r>
            <a:r>
              <a:rPr lang="en-US" sz="3000" dirty="0">
                <a:solidFill>
                  <a:srgbClr val="0066CC"/>
                </a:solidFill>
                <a:latin typeface="+mn-lt"/>
              </a:rPr>
              <a:t>me a new racquet last week.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2473035" y="2327562"/>
            <a:ext cx="4818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1331575" y="2951017"/>
            <a:ext cx="5310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3488267" y="3560618"/>
            <a:ext cx="15270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258568" y="3560618"/>
            <a:ext cx="8174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2091267" y="4167138"/>
            <a:ext cx="6450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31870" y="4754416"/>
            <a:ext cx="1046019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1732586" y="5377870"/>
            <a:ext cx="5364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4441150" y="5984569"/>
            <a:ext cx="10706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00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092" y="455245"/>
            <a:ext cx="116101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2. Write what James used to/didn’t use to do when he was six. </a:t>
            </a:r>
            <a:endParaRPr lang="en-US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2" y="1316181"/>
            <a:ext cx="6743192" cy="48065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80046" y="1399311"/>
            <a:ext cx="48338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0066CC"/>
                </a:solidFill>
                <a:latin typeface="+mn-lt"/>
                <a:ea typeface="Calibri" panose="020F0502020204030204" pitchFamily="34" charset="0"/>
              </a:rPr>
              <a:t>James used to live in a village.</a:t>
            </a:r>
            <a:endParaRPr lang="en-US" sz="3000" dirty="0">
              <a:solidFill>
                <a:srgbClr val="0066CC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09317" y="1990547"/>
            <a:ext cx="53407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James didn’t use to wear glasses.</a:t>
            </a:r>
            <a:endParaRPr lang="en-US" sz="3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67932" y="2575322"/>
            <a:ext cx="530344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James used to read comic books.</a:t>
            </a:r>
            <a:endParaRPr lang="en-US" sz="3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0289" y="3167304"/>
            <a:ext cx="53201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0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James used to spend summers at the seaside.</a:t>
            </a:r>
            <a:endParaRPr lang="en-US" sz="3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0182" y="3719479"/>
            <a:ext cx="5149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James didn’t use to go sailing.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41264" y="4317820"/>
            <a:ext cx="73459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James didn’t use to play video games.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19236" y="4941788"/>
            <a:ext cx="44634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James used to ride a bike.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68976" y="5576173"/>
            <a:ext cx="57378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James didn’t use to study French.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32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476250"/>
            <a:ext cx="1708150" cy="64135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GB, page 67</a:t>
            </a:r>
          </a:p>
        </p:txBody>
      </p:sp>
      <p:sp>
        <p:nvSpPr>
          <p:cNvPr id="3" name="Rectangle 2"/>
          <p:cNvSpPr/>
          <p:nvPr/>
        </p:nvSpPr>
        <p:spPr>
          <a:xfrm>
            <a:off x="2175163" y="50453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30 </a:t>
            </a:r>
            <a:r>
              <a:rPr lang="en-US" dirty="0">
                <a:latin typeface="+mn-lt"/>
              </a:rPr>
              <a:t>★ </a:t>
            </a:r>
            <a:r>
              <a:rPr lang="en-US" b="1" dirty="0">
                <a:latin typeface="+mn-lt"/>
              </a:rPr>
              <a:t>Choose the correct option. </a:t>
            </a:r>
            <a:endParaRPr lang="en-US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7929" y="1408538"/>
            <a:ext cx="1154083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3000" b="1" dirty="0">
                <a:solidFill>
                  <a:srgbClr val="0033CC"/>
                </a:solidFill>
                <a:latin typeface="+mn-lt"/>
              </a:rPr>
              <a:t>1 </a:t>
            </a:r>
            <a:r>
              <a:rPr lang="en-US" sz="3000" dirty="0">
                <a:solidFill>
                  <a:srgbClr val="0033CC"/>
                </a:solidFill>
                <a:latin typeface="+mn-lt"/>
              </a:rPr>
              <a:t>Susan didn’t </a:t>
            </a:r>
            <a:r>
              <a:rPr lang="en-US" sz="3000" b="1" dirty="0">
                <a:solidFill>
                  <a:srgbClr val="0033CC"/>
                </a:solidFill>
                <a:latin typeface="+mn-lt"/>
              </a:rPr>
              <a:t>use/used </a:t>
            </a:r>
            <a:r>
              <a:rPr lang="en-US" sz="3000" dirty="0">
                <a:solidFill>
                  <a:srgbClr val="0033CC"/>
                </a:solidFill>
                <a:latin typeface="+mn-lt"/>
              </a:rPr>
              <a:t>to go to the gym so often. </a:t>
            </a:r>
          </a:p>
          <a:p>
            <a:pPr algn="just">
              <a:spcBef>
                <a:spcPts val="1200"/>
              </a:spcBef>
            </a:pPr>
            <a:r>
              <a:rPr lang="en-US" sz="3000" b="1" dirty="0">
                <a:solidFill>
                  <a:srgbClr val="0033CC"/>
                </a:solidFill>
                <a:latin typeface="+mn-lt"/>
              </a:rPr>
              <a:t>2 </a:t>
            </a:r>
            <a:r>
              <a:rPr lang="en-US" sz="3000" dirty="0">
                <a:solidFill>
                  <a:srgbClr val="0033CC"/>
                </a:solidFill>
                <a:latin typeface="+mn-lt"/>
              </a:rPr>
              <a:t>I </a:t>
            </a:r>
            <a:r>
              <a:rPr lang="en-US" sz="3000" b="1" dirty="0">
                <a:solidFill>
                  <a:srgbClr val="0033CC"/>
                </a:solidFill>
                <a:latin typeface="+mn-lt"/>
              </a:rPr>
              <a:t>used/use </a:t>
            </a:r>
            <a:r>
              <a:rPr lang="en-US" sz="3000" dirty="0">
                <a:solidFill>
                  <a:srgbClr val="0033CC"/>
                </a:solidFill>
                <a:latin typeface="+mn-lt"/>
              </a:rPr>
              <a:t>to like eating fast food, but not anymore. </a:t>
            </a:r>
          </a:p>
          <a:p>
            <a:pPr algn="just">
              <a:spcBef>
                <a:spcPts val="1200"/>
              </a:spcBef>
            </a:pPr>
            <a:r>
              <a:rPr lang="en-US" sz="3000" b="1" dirty="0">
                <a:solidFill>
                  <a:srgbClr val="0033CC"/>
                </a:solidFill>
                <a:latin typeface="+mn-lt"/>
              </a:rPr>
              <a:t>3 </a:t>
            </a:r>
            <a:r>
              <a:rPr lang="en-US" sz="3000" dirty="0">
                <a:solidFill>
                  <a:srgbClr val="0033CC"/>
                </a:solidFill>
                <a:latin typeface="+mn-lt"/>
              </a:rPr>
              <a:t>Peter </a:t>
            </a:r>
            <a:r>
              <a:rPr lang="en-US" sz="3000" b="1" dirty="0">
                <a:solidFill>
                  <a:srgbClr val="0033CC"/>
                </a:solidFill>
                <a:latin typeface="+mn-lt"/>
              </a:rPr>
              <a:t>used to/didn’t use to </a:t>
            </a:r>
            <a:r>
              <a:rPr lang="en-US" sz="3000" dirty="0">
                <a:solidFill>
                  <a:srgbClr val="0033CC"/>
                </a:solidFill>
                <a:latin typeface="+mn-lt"/>
              </a:rPr>
              <a:t>swim. He was afraid of water. </a:t>
            </a:r>
          </a:p>
          <a:p>
            <a:pPr>
              <a:spcBef>
                <a:spcPts val="1200"/>
              </a:spcBef>
            </a:pPr>
            <a:r>
              <a:rPr lang="en-US" sz="3000" b="1" dirty="0">
                <a:solidFill>
                  <a:srgbClr val="0033CC"/>
                </a:solidFill>
                <a:latin typeface="+mn-lt"/>
              </a:rPr>
              <a:t>4 </a:t>
            </a:r>
            <a:r>
              <a:rPr lang="en-US" sz="3000" dirty="0">
                <a:solidFill>
                  <a:srgbClr val="0033CC"/>
                </a:solidFill>
                <a:latin typeface="+mn-lt"/>
              </a:rPr>
              <a:t>My parents used to </a:t>
            </a:r>
            <a:r>
              <a:rPr lang="en-US" sz="3000" b="1" dirty="0">
                <a:solidFill>
                  <a:srgbClr val="0033CC"/>
                </a:solidFill>
                <a:latin typeface="+mn-lt"/>
              </a:rPr>
              <a:t>have/had </a:t>
            </a:r>
            <a:r>
              <a:rPr lang="en-US" sz="3000" dirty="0">
                <a:solidFill>
                  <a:srgbClr val="0033CC"/>
                </a:solidFill>
                <a:latin typeface="+mn-lt"/>
              </a:rPr>
              <a:t>a motorbike. </a:t>
            </a:r>
          </a:p>
          <a:p>
            <a:pPr algn="just">
              <a:spcBef>
                <a:spcPts val="1200"/>
              </a:spcBef>
            </a:pPr>
            <a:r>
              <a:rPr lang="en-US" sz="3000" b="1" dirty="0">
                <a:solidFill>
                  <a:srgbClr val="0033CC"/>
                </a:solidFill>
                <a:latin typeface="+mn-lt"/>
              </a:rPr>
              <a:t>5 </a:t>
            </a:r>
            <a:r>
              <a:rPr lang="en-US" sz="3000" dirty="0">
                <a:solidFill>
                  <a:srgbClr val="0033CC"/>
                </a:solidFill>
                <a:latin typeface="+mn-lt"/>
              </a:rPr>
              <a:t>We </a:t>
            </a:r>
            <a:r>
              <a:rPr lang="en-US" sz="3000" b="1" dirty="0">
                <a:solidFill>
                  <a:srgbClr val="0033CC"/>
                </a:solidFill>
                <a:latin typeface="+mn-lt"/>
              </a:rPr>
              <a:t>didn’t use/didn’t used </a:t>
            </a:r>
            <a:r>
              <a:rPr lang="en-US" sz="3000" dirty="0">
                <a:solidFill>
                  <a:srgbClr val="0033CC"/>
                </a:solidFill>
                <a:latin typeface="+mn-lt"/>
              </a:rPr>
              <a:t>to live in the city. </a:t>
            </a:r>
          </a:p>
          <a:p>
            <a:pPr algn="just">
              <a:spcBef>
                <a:spcPts val="1200"/>
              </a:spcBef>
            </a:pPr>
            <a:r>
              <a:rPr lang="en-US" sz="3000" b="1" dirty="0">
                <a:solidFill>
                  <a:srgbClr val="0033CC"/>
                </a:solidFill>
                <a:latin typeface="+mn-lt"/>
              </a:rPr>
              <a:t>6 </a:t>
            </a:r>
            <a:r>
              <a:rPr lang="en-US" sz="3000" dirty="0">
                <a:solidFill>
                  <a:srgbClr val="0033CC"/>
                </a:solidFill>
                <a:latin typeface="+mn-lt"/>
              </a:rPr>
              <a:t>I </a:t>
            </a:r>
            <a:r>
              <a:rPr lang="en-US" sz="3000" b="1" dirty="0">
                <a:solidFill>
                  <a:srgbClr val="0033CC"/>
                </a:solidFill>
                <a:latin typeface="+mn-lt"/>
              </a:rPr>
              <a:t>used to/didn’t use to </a:t>
            </a:r>
            <a:r>
              <a:rPr lang="en-US" sz="3000" dirty="0">
                <a:solidFill>
                  <a:srgbClr val="0033CC"/>
                </a:solidFill>
                <a:latin typeface="+mn-lt"/>
              </a:rPr>
              <a:t>have got long hair, but now my hair is short. </a:t>
            </a:r>
          </a:p>
          <a:p>
            <a:pPr>
              <a:spcBef>
                <a:spcPts val="1200"/>
              </a:spcBef>
            </a:pPr>
            <a:r>
              <a:rPr lang="en-US" sz="3000" b="1" dirty="0">
                <a:solidFill>
                  <a:srgbClr val="0033CC"/>
                </a:solidFill>
                <a:latin typeface="+mn-lt"/>
              </a:rPr>
              <a:t>7 </a:t>
            </a:r>
            <a:r>
              <a:rPr lang="en-US" sz="3000" dirty="0">
                <a:solidFill>
                  <a:srgbClr val="0033CC"/>
                </a:solidFill>
                <a:latin typeface="+mn-lt"/>
              </a:rPr>
              <a:t>Sally </a:t>
            </a:r>
            <a:r>
              <a:rPr lang="en-US" sz="3000" b="1" dirty="0">
                <a:solidFill>
                  <a:srgbClr val="0033CC"/>
                </a:solidFill>
                <a:latin typeface="+mn-lt"/>
              </a:rPr>
              <a:t>used to/didn’t use to </a:t>
            </a:r>
            <a:r>
              <a:rPr lang="en-US" sz="3000" dirty="0">
                <a:solidFill>
                  <a:srgbClr val="0033CC"/>
                </a:solidFill>
                <a:latin typeface="+mn-lt"/>
              </a:rPr>
              <a:t>be a shy girl, but now she talks a lot. </a:t>
            </a:r>
          </a:p>
          <a:p>
            <a:pPr algn="just">
              <a:spcBef>
                <a:spcPts val="1200"/>
              </a:spcBef>
            </a:pPr>
            <a:r>
              <a:rPr lang="en-US" sz="3000" b="1" dirty="0">
                <a:solidFill>
                  <a:srgbClr val="0033CC"/>
                </a:solidFill>
                <a:latin typeface="+mn-lt"/>
              </a:rPr>
              <a:t>8 </a:t>
            </a:r>
            <a:r>
              <a:rPr lang="en-US" sz="3000" dirty="0">
                <a:solidFill>
                  <a:srgbClr val="0033CC"/>
                </a:solidFill>
                <a:latin typeface="+mn-lt"/>
              </a:rPr>
              <a:t>I </a:t>
            </a:r>
            <a:r>
              <a:rPr lang="en-US" sz="3000" b="1" dirty="0">
                <a:solidFill>
                  <a:srgbClr val="0033CC"/>
                </a:solidFill>
                <a:latin typeface="+mn-lt"/>
              </a:rPr>
              <a:t>used to/didn’t use to </a:t>
            </a:r>
            <a:r>
              <a:rPr lang="en-US" sz="3000" dirty="0">
                <a:solidFill>
                  <a:srgbClr val="0033CC"/>
                </a:solidFill>
                <a:latin typeface="+mn-lt"/>
              </a:rPr>
              <a:t>play with dolls. I had no dolls. 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2734606" y="1878829"/>
            <a:ext cx="5335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57548" y="2479962"/>
            <a:ext cx="7342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3001369" y="3096872"/>
            <a:ext cx="19346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65415" y="3699162"/>
            <a:ext cx="7342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1326713" y="4308761"/>
            <a:ext cx="15688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57548" y="4939912"/>
            <a:ext cx="1139753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577919" y="5527962"/>
            <a:ext cx="1139753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98012" y="6134481"/>
            <a:ext cx="19345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8388" y="1374516"/>
            <a:ext cx="1166552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33CC"/>
                </a:solidFill>
                <a:latin typeface="+mn-lt"/>
              </a:rPr>
              <a:t>1 </a:t>
            </a:r>
            <a:r>
              <a:rPr lang="en-US" dirty="0">
                <a:solidFill>
                  <a:srgbClr val="0033CC"/>
                </a:solidFill>
                <a:latin typeface="+mn-lt"/>
              </a:rPr>
              <a:t>A: Did you use to play in the park? </a:t>
            </a:r>
          </a:p>
          <a:p>
            <a:pPr algn="just"/>
            <a:r>
              <a:rPr lang="en-US" dirty="0">
                <a:solidFill>
                  <a:srgbClr val="0033CC"/>
                </a:solidFill>
                <a:latin typeface="+mn-lt"/>
              </a:rPr>
              <a:t>B: No, I </a:t>
            </a:r>
            <a:r>
              <a:rPr lang="en-US" b="1" dirty="0">
                <a:solidFill>
                  <a:srgbClr val="0033CC"/>
                </a:solidFill>
                <a:latin typeface="+mn-lt"/>
              </a:rPr>
              <a:t>didn’t/used to</a:t>
            </a:r>
            <a:r>
              <a:rPr lang="en-US" dirty="0">
                <a:solidFill>
                  <a:srgbClr val="0033CC"/>
                </a:solidFill>
                <a:latin typeface="+mn-lt"/>
              </a:rPr>
              <a:t>. </a:t>
            </a:r>
          </a:p>
          <a:p>
            <a:pPr algn="just"/>
            <a:r>
              <a:rPr lang="en-US" b="1" dirty="0">
                <a:solidFill>
                  <a:srgbClr val="0033CC"/>
                </a:solidFill>
                <a:latin typeface="+mn-lt"/>
              </a:rPr>
              <a:t>2 </a:t>
            </a:r>
            <a:r>
              <a:rPr lang="en-US" dirty="0">
                <a:solidFill>
                  <a:srgbClr val="0033CC"/>
                </a:solidFill>
                <a:latin typeface="+mn-lt"/>
              </a:rPr>
              <a:t>A: Did Amy </a:t>
            </a:r>
            <a:r>
              <a:rPr lang="en-US" b="1" dirty="0">
                <a:solidFill>
                  <a:srgbClr val="0033CC"/>
                </a:solidFill>
                <a:latin typeface="+mn-lt"/>
              </a:rPr>
              <a:t>used/use </a:t>
            </a:r>
            <a:r>
              <a:rPr lang="en-US" dirty="0">
                <a:solidFill>
                  <a:srgbClr val="0033CC"/>
                </a:solidFill>
                <a:latin typeface="+mn-lt"/>
              </a:rPr>
              <a:t>to come here with her friends? </a:t>
            </a:r>
          </a:p>
          <a:p>
            <a:pPr algn="just"/>
            <a:r>
              <a:rPr lang="en-US" dirty="0">
                <a:solidFill>
                  <a:srgbClr val="0033CC"/>
                </a:solidFill>
                <a:latin typeface="+mn-lt"/>
              </a:rPr>
              <a:t>B: No, she didn’t. </a:t>
            </a:r>
          </a:p>
          <a:p>
            <a:r>
              <a:rPr lang="en-US" b="1" dirty="0">
                <a:solidFill>
                  <a:srgbClr val="0033CC"/>
                </a:solidFill>
                <a:latin typeface="+mn-lt"/>
              </a:rPr>
              <a:t>3 </a:t>
            </a:r>
            <a:r>
              <a:rPr lang="en-US" dirty="0">
                <a:solidFill>
                  <a:srgbClr val="0033CC"/>
                </a:solidFill>
                <a:latin typeface="+mn-lt"/>
              </a:rPr>
              <a:t>A: I didn’t </a:t>
            </a:r>
            <a:r>
              <a:rPr lang="en-US" b="1" dirty="0">
                <a:solidFill>
                  <a:srgbClr val="0033CC"/>
                </a:solidFill>
                <a:latin typeface="+mn-lt"/>
              </a:rPr>
              <a:t>used/use </a:t>
            </a:r>
            <a:r>
              <a:rPr lang="en-US" dirty="0">
                <a:solidFill>
                  <a:srgbClr val="0033CC"/>
                </a:solidFill>
                <a:latin typeface="+mn-lt"/>
              </a:rPr>
              <a:t>to like English lessons. </a:t>
            </a:r>
          </a:p>
          <a:p>
            <a:pPr algn="just"/>
            <a:r>
              <a:rPr lang="en-US" dirty="0">
                <a:solidFill>
                  <a:srgbClr val="0033CC"/>
                </a:solidFill>
                <a:latin typeface="+mn-lt"/>
              </a:rPr>
              <a:t>B: I know, but now you want to live in the UK! </a:t>
            </a:r>
          </a:p>
          <a:p>
            <a:pPr algn="just"/>
            <a:r>
              <a:rPr lang="en-US" b="1" dirty="0">
                <a:solidFill>
                  <a:srgbClr val="0033CC"/>
                </a:solidFill>
                <a:latin typeface="+mn-lt"/>
              </a:rPr>
              <a:t>4 </a:t>
            </a:r>
            <a:r>
              <a:rPr lang="en-US" dirty="0">
                <a:solidFill>
                  <a:srgbClr val="0033CC"/>
                </a:solidFill>
                <a:latin typeface="+mn-lt"/>
              </a:rPr>
              <a:t>A: Did she </a:t>
            </a:r>
            <a:r>
              <a:rPr lang="en-US" b="1" dirty="0">
                <a:solidFill>
                  <a:srgbClr val="0033CC"/>
                </a:solidFill>
                <a:latin typeface="+mn-lt"/>
              </a:rPr>
              <a:t>use/used </a:t>
            </a:r>
            <a:r>
              <a:rPr lang="en-US" dirty="0">
                <a:solidFill>
                  <a:srgbClr val="0033CC"/>
                </a:solidFill>
                <a:latin typeface="+mn-lt"/>
              </a:rPr>
              <a:t>to ride her bike to school? </a:t>
            </a:r>
          </a:p>
          <a:p>
            <a:pPr algn="just"/>
            <a:r>
              <a:rPr lang="en-US" dirty="0">
                <a:solidFill>
                  <a:srgbClr val="0033CC"/>
                </a:solidFill>
                <a:latin typeface="+mn-lt"/>
              </a:rPr>
              <a:t>B: Yes, she did. </a:t>
            </a:r>
          </a:p>
          <a:p>
            <a:pPr algn="just"/>
            <a:r>
              <a:rPr lang="en-US" b="1" dirty="0">
                <a:solidFill>
                  <a:srgbClr val="0033CC"/>
                </a:solidFill>
                <a:latin typeface="+mn-lt"/>
              </a:rPr>
              <a:t>5 </a:t>
            </a:r>
            <a:r>
              <a:rPr lang="en-US" dirty="0">
                <a:solidFill>
                  <a:srgbClr val="0033CC"/>
                </a:solidFill>
                <a:latin typeface="+mn-lt"/>
              </a:rPr>
              <a:t>A: Did your grandma use to </a:t>
            </a:r>
            <a:r>
              <a:rPr lang="en-US" b="1" dirty="0">
                <a:solidFill>
                  <a:srgbClr val="0033CC"/>
                </a:solidFill>
                <a:latin typeface="+mn-lt"/>
              </a:rPr>
              <a:t>work/worked </a:t>
            </a:r>
            <a:r>
              <a:rPr lang="en-US" dirty="0">
                <a:solidFill>
                  <a:srgbClr val="0033CC"/>
                </a:solidFill>
                <a:latin typeface="+mn-lt"/>
              </a:rPr>
              <a:t>in the bank? </a:t>
            </a:r>
          </a:p>
          <a:p>
            <a:pPr algn="just"/>
            <a:r>
              <a:rPr lang="en-US" dirty="0">
                <a:solidFill>
                  <a:srgbClr val="0033CC"/>
                </a:solidFill>
                <a:latin typeface="+mn-lt"/>
              </a:rPr>
              <a:t>B: No, she didn’t.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4313" y="476250"/>
            <a:ext cx="1708150" cy="64135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WB, page 67</a:t>
            </a:r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 flipV="1">
            <a:off x="4339505" y="2826761"/>
            <a:ext cx="59825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 flipV="1">
            <a:off x="2406317" y="2335646"/>
            <a:ext cx="101065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74286" y="504537"/>
            <a:ext cx="80395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latin typeface="+mn-lt"/>
              </a:rPr>
              <a:t>31 </a:t>
            </a:r>
            <a:r>
              <a:rPr lang="en-US">
                <a:latin typeface="+mn-lt"/>
              </a:rPr>
              <a:t>★ </a:t>
            </a:r>
            <a:r>
              <a:rPr lang="en-US" b="1">
                <a:latin typeface="+mn-lt"/>
              </a:rPr>
              <a:t>Choose the correct option. </a:t>
            </a:r>
            <a:endParaRPr lang="en-US" dirty="0">
              <a:latin typeface="+mn-lt"/>
            </a:endParaRP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 flipV="1">
            <a:off x="4090122" y="3802796"/>
            <a:ext cx="712883" cy="43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 flipV="1">
            <a:off x="3125720" y="4780250"/>
            <a:ext cx="69550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6096000" y="5765533"/>
            <a:ext cx="81493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 animBg="1"/>
      <p:bldP spid="48137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1216" y="810826"/>
            <a:ext cx="1160728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000000"/>
              </a:solidFill>
              <a:latin typeface="+mj-lt"/>
            </a:endParaRPr>
          </a:p>
          <a:p>
            <a:r>
              <a:rPr lang="en-US" sz="4400" b="1" dirty="0">
                <a:solidFill>
                  <a:srgbClr val="009EB4"/>
                </a:solidFill>
                <a:latin typeface="+mj-lt"/>
              </a:rPr>
              <a:t>3 </a:t>
            </a:r>
            <a:r>
              <a:rPr lang="en-US" sz="2800" dirty="0">
                <a:solidFill>
                  <a:srgbClr val="009EB4"/>
                </a:solidFill>
                <a:latin typeface="+mj-lt"/>
              </a:rPr>
              <a:t>★★★ </a:t>
            </a:r>
            <a:r>
              <a:rPr lang="en-US" sz="2800" b="1" dirty="0">
                <a:solidFill>
                  <a:srgbClr val="211D1E"/>
                </a:solidFill>
                <a:latin typeface="+mj-lt"/>
              </a:rPr>
              <a:t>Complete the sentences with the correct form of </a:t>
            </a:r>
            <a:r>
              <a:rPr lang="en-US" sz="2800" i="1" dirty="0">
                <a:solidFill>
                  <a:srgbClr val="211D1E"/>
                </a:solidFill>
                <a:latin typeface="+mj-lt"/>
              </a:rPr>
              <a:t>used to </a:t>
            </a:r>
            <a:r>
              <a:rPr lang="en-US" sz="2800" b="1" dirty="0">
                <a:solidFill>
                  <a:srgbClr val="211D1E"/>
                </a:solidFill>
                <a:latin typeface="+mj-lt"/>
              </a:rPr>
              <a:t>and the verbs in brackets. </a:t>
            </a:r>
            <a:endParaRPr lang="en-US" sz="2800" dirty="0">
              <a:solidFill>
                <a:srgbClr val="211D1E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211D1E"/>
                </a:solidFill>
                <a:latin typeface="+mj-lt"/>
              </a:rPr>
              <a:t>1 </a:t>
            </a:r>
            <a:r>
              <a:rPr lang="en-US" sz="2800" dirty="0">
                <a:solidFill>
                  <a:srgbClr val="211D1E"/>
                </a:solidFill>
                <a:latin typeface="+mj-lt"/>
              </a:rPr>
              <a:t>I __________________ </a:t>
            </a:r>
            <a:r>
              <a:rPr lang="en-US" sz="2800" b="1" dirty="0">
                <a:solidFill>
                  <a:srgbClr val="211D1E"/>
                </a:solidFill>
                <a:latin typeface="+mj-lt"/>
              </a:rPr>
              <a:t>(ride) </a:t>
            </a:r>
            <a:r>
              <a:rPr lang="en-US" sz="2800" dirty="0">
                <a:solidFill>
                  <a:srgbClr val="211D1E"/>
                </a:solidFill>
                <a:latin typeface="+mj-lt"/>
              </a:rPr>
              <a:t>my bike to school, but now I walk. </a:t>
            </a:r>
          </a:p>
          <a:p>
            <a:r>
              <a:rPr lang="en-US" sz="2800" b="1" dirty="0">
                <a:solidFill>
                  <a:srgbClr val="211D1E"/>
                </a:solidFill>
                <a:latin typeface="+mj-lt"/>
              </a:rPr>
              <a:t>2 </a:t>
            </a:r>
            <a:r>
              <a:rPr lang="en-US" sz="2800" dirty="0">
                <a:solidFill>
                  <a:srgbClr val="211D1E"/>
                </a:solidFill>
                <a:latin typeface="+mj-lt"/>
              </a:rPr>
              <a:t>__________________ </a:t>
            </a:r>
            <a:r>
              <a:rPr lang="en-US" sz="2800" b="1" dirty="0">
                <a:solidFill>
                  <a:srgbClr val="211D1E"/>
                </a:solidFill>
                <a:latin typeface="+mj-lt"/>
              </a:rPr>
              <a:t>(you/do) </a:t>
            </a:r>
            <a:r>
              <a:rPr lang="en-US" sz="2800" dirty="0">
                <a:solidFill>
                  <a:srgbClr val="211D1E"/>
                </a:solidFill>
                <a:latin typeface="+mj-lt"/>
              </a:rPr>
              <a:t>taekwondo? </a:t>
            </a:r>
          </a:p>
          <a:p>
            <a:r>
              <a:rPr lang="en-US" sz="2800" b="1" dirty="0">
                <a:solidFill>
                  <a:srgbClr val="211D1E"/>
                </a:solidFill>
                <a:latin typeface="+mj-lt"/>
              </a:rPr>
              <a:t>3 </a:t>
            </a:r>
            <a:r>
              <a:rPr lang="en-US" sz="2800" dirty="0">
                <a:solidFill>
                  <a:srgbClr val="211D1E"/>
                </a:solidFill>
                <a:latin typeface="+mj-lt"/>
              </a:rPr>
              <a:t>We __________________ </a:t>
            </a:r>
            <a:r>
              <a:rPr lang="en-US" sz="2800" b="1" dirty="0">
                <a:solidFill>
                  <a:srgbClr val="211D1E"/>
                </a:solidFill>
                <a:latin typeface="+mj-lt"/>
              </a:rPr>
              <a:t>(not/have) </a:t>
            </a:r>
            <a:r>
              <a:rPr lang="en-US" sz="2800" dirty="0">
                <a:solidFill>
                  <a:srgbClr val="211D1E"/>
                </a:solidFill>
                <a:latin typeface="+mj-lt"/>
              </a:rPr>
              <a:t>a swimming pool in our town. </a:t>
            </a:r>
          </a:p>
          <a:p>
            <a:pPr algn="just"/>
            <a:r>
              <a:rPr lang="en-US" sz="2800" b="1" dirty="0">
                <a:solidFill>
                  <a:srgbClr val="211D1E"/>
                </a:solidFill>
                <a:latin typeface="+mj-lt"/>
              </a:rPr>
              <a:t>4 </a:t>
            </a:r>
            <a:r>
              <a:rPr lang="en-US" sz="2800" dirty="0">
                <a:solidFill>
                  <a:srgbClr val="211D1E"/>
                </a:solidFill>
                <a:latin typeface="+mj-lt"/>
              </a:rPr>
              <a:t>My cousins __________________ </a:t>
            </a:r>
            <a:r>
              <a:rPr lang="en-US" sz="2800" b="1" dirty="0">
                <a:solidFill>
                  <a:srgbClr val="211D1E"/>
                </a:solidFill>
                <a:latin typeface="+mj-lt"/>
              </a:rPr>
              <a:t>(play) </a:t>
            </a:r>
            <a:r>
              <a:rPr lang="en-US" sz="2800" dirty="0">
                <a:solidFill>
                  <a:srgbClr val="211D1E"/>
                </a:solidFill>
                <a:latin typeface="+mj-lt"/>
              </a:rPr>
              <a:t>badminton every weekend. </a:t>
            </a:r>
          </a:p>
          <a:p>
            <a:r>
              <a:rPr lang="en-US" sz="2800" b="1" dirty="0">
                <a:solidFill>
                  <a:srgbClr val="211D1E"/>
                </a:solidFill>
                <a:latin typeface="+mj-lt"/>
              </a:rPr>
              <a:t>5 </a:t>
            </a:r>
            <a:r>
              <a:rPr lang="en-US" sz="2800" dirty="0">
                <a:solidFill>
                  <a:srgbClr val="211D1E"/>
                </a:solidFill>
                <a:latin typeface="+mj-lt"/>
              </a:rPr>
              <a:t>_____________________ </a:t>
            </a:r>
            <a:r>
              <a:rPr lang="en-US" sz="2800" b="1" dirty="0">
                <a:solidFill>
                  <a:srgbClr val="211D1E"/>
                </a:solidFill>
                <a:latin typeface="+mj-lt"/>
              </a:rPr>
              <a:t>(your dad/run) </a:t>
            </a:r>
            <a:r>
              <a:rPr lang="en-US" sz="2800" dirty="0">
                <a:solidFill>
                  <a:srgbClr val="211D1E"/>
                </a:solidFill>
                <a:latin typeface="+mj-lt"/>
              </a:rPr>
              <a:t>marathons? </a:t>
            </a:r>
          </a:p>
          <a:p>
            <a:r>
              <a:rPr lang="en-US" sz="2800" b="1" dirty="0">
                <a:solidFill>
                  <a:srgbClr val="211D1E"/>
                </a:solidFill>
                <a:latin typeface="+mj-lt"/>
              </a:rPr>
              <a:t>6 </a:t>
            </a:r>
            <a:r>
              <a:rPr lang="en-US" sz="2800" dirty="0">
                <a:solidFill>
                  <a:srgbClr val="211D1E"/>
                </a:solidFill>
                <a:latin typeface="+mj-lt"/>
              </a:rPr>
              <a:t>Emma __________________ </a:t>
            </a:r>
            <a:r>
              <a:rPr lang="en-US" sz="2800" b="1" dirty="0">
                <a:solidFill>
                  <a:srgbClr val="211D1E"/>
                </a:solidFill>
                <a:latin typeface="+mj-lt"/>
              </a:rPr>
              <a:t>(not/like) </a:t>
            </a:r>
            <a:r>
              <a:rPr lang="en-US" sz="2800" dirty="0">
                <a:solidFill>
                  <a:srgbClr val="211D1E"/>
                </a:solidFill>
                <a:latin typeface="+mj-lt"/>
              </a:rPr>
              <a:t>computer games, but now she plays them all the time!</a:t>
            </a:r>
            <a:endParaRPr lang="en-US" sz="28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3" y="476250"/>
            <a:ext cx="1708150" cy="64135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WB, page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99593" y="2370856"/>
            <a:ext cx="25845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used to ride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9758" y="2803472"/>
            <a:ext cx="31319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Did you use to do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5810" y="3235500"/>
            <a:ext cx="35300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didn’t use to have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99185" y="3658487"/>
            <a:ext cx="35300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used to play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5568" y="4090511"/>
            <a:ext cx="41863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Did your dad use to run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78565" y="4512910"/>
            <a:ext cx="41863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didn’t use to like</a:t>
            </a:r>
          </a:p>
        </p:txBody>
      </p:sp>
    </p:spTree>
    <p:extLst>
      <p:ext uri="{BB962C8B-B14F-4D97-AF65-F5344CB8AC3E}">
        <p14:creationId xmlns:p14="http://schemas.microsoft.com/office/powerpoint/2010/main" val="369328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0365" y="554182"/>
            <a:ext cx="8242107" cy="584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3057381" y="2701492"/>
            <a:ext cx="37496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7705" y="586888"/>
            <a:ext cx="101381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3. What did your partner use to do when he/she was six? Ask to find out, then tell the class.</a:t>
            </a:r>
            <a:endParaRPr lang="en-US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788"/>
            <a:ext cx="1970461" cy="10969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78181" y="3360699"/>
            <a:ext cx="94903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i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Suggested Answer</a:t>
            </a:r>
            <a:r>
              <a:rPr lang="vi-VN" b="1" i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s:</a:t>
            </a:r>
            <a:endParaRPr lang="en-US" dirty="0">
              <a:solidFill>
                <a:srgbClr val="FF0000"/>
              </a:solidFill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i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A: Did you use to play with toy cars?</a:t>
            </a:r>
            <a:endParaRPr lang="en-US" dirty="0">
              <a:solidFill>
                <a:srgbClr val="FF0000"/>
              </a:solidFill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i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B: No, I didn’t. I used to watch TV.</a:t>
            </a:r>
            <a:endParaRPr lang="en-US" dirty="0">
              <a:solidFill>
                <a:srgbClr val="FF0000"/>
              </a:solidFill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i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A: Did you use to go to ballet lessons?</a:t>
            </a:r>
            <a:endParaRPr lang="en-US" dirty="0">
              <a:solidFill>
                <a:srgbClr val="FF0000"/>
              </a:solidFill>
              <a:latin typeface="+mn-lt"/>
              <a:ea typeface="Times New Roman" panose="02020603050405020304" pitchFamily="18" charset="0"/>
            </a:endParaRPr>
          </a:p>
          <a:p>
            <a:r>
              <a:rPr lang="en-US" i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B: No, I didn’t. I used to play sports.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0873" y="1981243"/>
            <a:ext cx="87283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+mn-lt"/>
              </a:rPr>
              <a:t>A: Did you use to go to the cinema?</a:t>
            </a:r>
          </a:p>
          <a:p>
            <a:r>
              <a:rPr lang="en-US" dirty="0">
                <a:solidFill>
                  <a:srgbClr val="0033CC"/>
                </a:solidFill>
                <a:latin typeface="+mn-lt"/>
              </a:rPr>
              <a:t>B: No, I didn’t. I used to watch cartoons on TV.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229725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989763" y="881063"/>
            <a:ext cx="5154612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7938" y="1847850"/>
            <a:ext cx="3255962" cy="66198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Warm-up</a:t>
            </a:r>
            <a:endParaRPr lang="en-US" sz="18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113" y="3082925"/>
            <a:ext cx="3255962" cy="661988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Grammar</a:t>
            </a:r>
            <a:endParaRPr lang="en-US" sz="18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288" y="4400550"/>
            <a:ext cx="3255962" cy="66357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Consolidation</a:t>
            </a:r>
            <a:endParaRPr lang="en-US" sz="18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88" y="5599113"/>
            <a:ext cx="3255962" cy="66198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Wrap-up</a:t>
            </a:r>
            <a:endParaRPr lang="en-US" sz="18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163" y="496888"/>
            <a:ext cx="3255962" cy="66357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Lesson Outline</a:t>
            </a:r>
            <a:endParaRPr lang="en-US" sz="1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669" y="494145"/>
            <a:ext cx="422777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1"/>
          <p:cNvSpPr txBox="1">
            <a:spLocks noChangeArrowheads="1"/>
          </p:cNvSpPr>
          <p:nvPr/>
        </p:nvSpPr>
        <p:spPr bwMode="auto">
          <a:xfrm>
            <a:off x="727075" y="1906877"/>
            <a:ext cx="103584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i="1" dirty="0">
                <a:solidFill>
                  <a:schemeClr val="hlink"/>
                </a:solidFill>
              </a:rPr>
              <a:t>Make five sentences about the activities you often did when you were 6 but now you don’t.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6509" y="429491"/>
            <a:ext cx="8575963" cy="584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989763" y="881063"/>
            <a:ext cx="5154612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333375" y="693738"/>
            <a:ext cx="42751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886960" y="2094779"/>
            <a:ext cx="5892800" cy="1739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used to + bare infinitive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333375" y="469900"/>
            <a:ext cx="33623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888" y="1758084"/>
            <a:ext cx="11871325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 err="1">
                <a:solidFill>
                  <a:srgbClr val="0033CC"/>
                </a:solidFill>
              </a:rPr>
              <a:t>Practise</a:t>
            </a:r>
            <a:r>
              <a:rPr lang="en-US" sz="3600" i="1" dirty="0">
                <a:solidFill>
                  <a:srgbClr val="0033CC"/>
                </a:solidFill>
              </a:rPr>
              <a:t> </a:t>
            </a:r>
            <a:r>
              <a:rPr lang="en-US" sz="3600" b="1" dirty="0">
                <a:solidFill>
                  <a:srgbClr val="0033CC"/>
                </a:solidFill>
              </a:rPr>
              <a:t>used to</a:t>
            </a:r>
            <a:r>
              <a:rPr lang="en-US" sz="3600" i="1" dirty="0">
                <a:solidFill>
                  <a:srgbClr val="0033CC"/>
                </a:solidFill>
              </a:rPr>
              <a:t>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33CC"/>
                </a:solidFill>
              </a:rPr>
              <a:t>Do the exercises in </a:t>
            </a:r>
            <a:r>
              <a:rPr lang="en-US" sz="3600" b="1" i="1" dirty="0">
                <a:solidFill>
                  <a:srgbClr val="0033CC"/>
                </a:solidFill>
              </a:rPr>
              <a:t>TA 7 Right on WB </a:t>
            </a:r>
            <a:r>
              <a:rPr lang="en-US" sz="3600" i="1" dirty="0">
                <a:solidFill>
                  <a:srgbClr val="0033CC"/>
                </a:solidFill>
              </a:rPr>
              <a:t>(page 20).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33CC"/>
                </a:solidFill>
              </a:rPr>
              <a:t>Complete the grammar notes in TA 7 Right On notebook (page 16).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33CC"/>
                </a:solidFill>
              </a:rPr>
              <a:t>Prepare the next lesson (page 37 SB).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/>
          <p:cNvPicPr>
            <a:picLocks noChangeAspect="1"/>
          </p:cNvPicPr>
          <p:nvPr/>
        </p:nvPicPr>
        <p:blipFill>
          <a:blip r:embed="rId3"/>
          <a:srcRect t="2" b="15105"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57713" y="6051550"/>
            <a:ext cx="3101975" cy="64611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0000"/>
                </a:solidFill>
                <a:latin typeface="+mn-lt"/>
                <a:cs typeface="+mn-cs"/>
              </a:rPr>
              <a:t>Enjoy your day!</a:t>
            </a:r>
            <a:endParaRPr lang="en-US" sz="18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250" y="411163"/>
            <a:ext cx="3181350" cy="66198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Objectives</a:t>
            </a:r>
            <a:endParaRPr lang="en-US" sz="1800" dirty="0"/>
          </a:p>
        </p:txBody>
      </p:sp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914400" y="1381125"/>
            <a:ext cx="1106978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cs typeface="Times New Roman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400" i="1" dirty="0">
                <a:solidFill>
                  <a:srgbClr val="0033CC"/>
                </a:solidFill>
              </a:rPr>
              <a:t>- </a:t>
            </a:r>
            <a:r>
              <a:rPr lang="vi-VN" sz="3400" i="1" dirty="0">
                <a:solidFill>
                  <a:srgbClr val="0033CC"/>
                </a:solidFill>
              </a:rPr>
              <a:t>learn </a:t>
            </a:r>
            <a:r>
              <a:rPr lang="en-US" sz="3400" i="1" dirty="0">
                <a:solidFill>
                  <a:srgbClr val="0033CC"/>
                </a:solidFill>
              </a:rPr>
              <a:t>and use new grammar point: </a:t>
            </a:r>
            <a:r>
              <a:rPr lang="vi-VN" sz="3400" b="1" i="1" dirty="0">
                <a:solidFill>
                  <a:srgbClr val="0033CC"/>
                </a:solidFill>
              </a:rPr>
              <a:t>used to</a:t>
            </a:r>
            <a:r>
              <a:rPr lang="en-US" sz="3400" i="1" dirty="0">
                <a:solidFill>
                  <a:srgbClr val="0033CC"/>
                </a:solidFill>
              </a:rPr>
              <a:t>.</a:t>
            </a:r>
            <a:r>
              <a:rPr lang="vi-VN" sz="3400" i="1" dirty="0">
                <a:solidFill>
                  <a:srgbClr val="0033CC"/>
                </a:solidFill>
              </a:rPr>
              <a:t> </a:t>
            </a:r>
            <a:endParaRPr lang="en-US" sz="3400" i="1" dirty="0">
              <a:solidFill>
                <a:srgbClr val="0033CC"/>
              </a:solidFill>
            </a:endParaRPr>
          </a:p>
          <a:p>
            <a:r>
              <a:rPr lang="en-US" sz="3400" i="1" dirty="0">
                <a:solidFill>
                  <a:srgbClr val="0033CC"/>
                </a:solidFill>
              </a:rPr>
              <a:t>- t</a:t>
            </a:r>
            <a:r>
              <a:rPr lang="vi-VN" sz="3400" i="1" dirty="0">
                <a:solidFill>
                  <a:srgbClr val="0033CC"/>
                </a:solidFill>
              </a:rPr>
              <a:t>alk about their activities they used to do when they were 6.</a:t>
            </a:r>
            <a:endParaRPr lang="en-US" sz="3400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143875" y="552450"/>
            <a:ext cx="4025900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587" y="1650563"/>
            <a:ext cx="11747240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A. gymnastics	      B. taekwondo	C. karate		D. kickboxing</a:t>
            </a: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dʒɪmˈnæstɪks</a:t>
            </a:r>
            <a:r>
              <a:rPr lang="en-US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   /ˌ</a:t>
            </a:r>
            <a:r>
              <a:rPr lang="en-US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taɪˈkwɒndəʊ</a:t>
            </a:r>
            <a:r>
              <a:rPr lang="en-US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/</a:t>
            </a:r>
            <a:r>
              <a:rPr lang="en-US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kəˈrɑːti</a:t>
            </a:r>
            <a:r>
              <a:rPr lang="en-US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          /ˈ</a:t>
            </a:r>
            <a:r>
              <a:rPr lang="en-US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kɪkbɒksɪŋ</a:t>
            </a:r>
            <a:r>
              <a:rPr lang="en-US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en-US" sz="2400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A. polite		      B. quiet			C.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cosy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		D. easy</a:t>
            </a: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pəˈlaɪt</a:t>
            </a:r>
            <a:r>
              <a:rPr lang="en-US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	    /ˈ</a:t>
            </a:r>
            <a:r>
              <a:rPr lang="en-US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kwaɪət</a:t>
            </a:r>
            <a:r>
              <a:rPr lang="en-US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	 /ˈ</a:t>
            </a:r>
            <a:r>
              <a:rPr lang="en-US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kəʊzi</a:t>
            </a:r>
            <a:r>
              <a:rPr lang="en-US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	/ˈ</a:t>
            </a:r>
            <a:r>
              <a:rPr lang="en-US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iːzi</a:t>
            </a:r>
            <a:r>
              <a:rPr lang="en-US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en-US" sz="2400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A. enjoy		      B. finish		C. discuss 		D. relax</a:t>
            </a: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ɪnˈdʒɔɪ</a:t>
            </a:r>
            <a:r>
              <a:rPr lang="en-US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	      /ˈ</a:t>
            </a:r>
            <a:r>
              <a:rPr lang="en-US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ɪ</a:t>
            </a:r>
            <a:r>
              <a:rPr lang="en-US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nɪʃ</a:t>
            </a:r>
            <a:r>
              <a:rPr lang="en-US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	           /</a:t>
            </a:r>
            <a:r>
              <a:rPr lang="en-US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dɪsˈkʌs</a:t>
            </a:r>
            <a:r>
              <a:rPr lang="en-US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	 /</a:t>
            </a:r>
            <a:r>
              <a:rPr lang="en-US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rɪˈlæks</a:t>
            </a:r>
            <a:r>
              <a:rPr lang="en-US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en-US" sz="2400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A01092-4CCD-BC36-5E65-2B0B7F59D6D3}"/>
              </a:ext>
            </a:extLst>
          </p:cNvPr>
          <p:cNvSpPr txBox="1"/>
          <p:nvPr/>
        </p:nvSpPr>
        <p:spPr>
          <a:xfrm>
            <a:off x="337931" y="331255"/>
            <a:ext cx="11516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Choose the word whose main stress is placed differently from that of the others. </a:t>
            </a:r>
            <a:r>
              <a:rPr lang="en-US" sz="3200" dirty="0" err="1"/>
              <a:t>Practise</a:t>
            </a:r>
            <a:r>
              <a:rPr lang="en-US" sz="3200" dirty="0"/>
              <a:t> saying them.</a:t>
            </a:r>
            <a:endParaRPr lang="vi-VN" sz="32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2375572-4516-ABB6-8176-566A92236CCC}"/>
              </a:ext>
            </a:extLst>
          </p:cNvPr>
          <p:cNvSpPr/>
          <p:nvPr/>
        </p:nvSpPr>
        <p:spPr>
          <a:xfrm>
            <a:off x="9331306" y="1726559"/>
            <a:ext cx="573516" cy="553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2375572-4516-ABB6-8176-566A92236CCC}"/>
              </a:ext>
            </a:extLst>
          </p:cNvPr>
          <p:cNvSpPr/>
          <p:nvPr/>
        </p:nvSpPr>
        <p:spPr>
          <a:xfrm>
            <a:off x="669851" y="3521148"/>
            <a:ext cx="482070" cy="553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375572-4516-ABB6-8176-566A92236CCC}"/>
              </a:ext>
            </a:extLst>
          </p:cNvPr>
          <p:cNvSpPr/>
          <p:nvPr/>
        </p:nvSpPr>
        <p:spPr>
          <a:xfrm>
            <a:off x="3540641" y="5241091"/>
            <a:ext cx="469559" cy="553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571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4638" y="527050"/>
            <a:ext cx="81073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latin typeface="+mn-lt"/>
                <a:ea typeface="Times New Roman" panose="02020603050405020304" pitchFamily="18" charset="0"/>
              </a:rPr>
              <a:t>Look at the picture and answer the questions. </a:t>
            </a:r>
            <a:endParaRPr lang="en-US" dirty="0"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33CC"/>
                </a:solidFill>
                <a:latin typeface="+mn-lt"/>
                <a:ea typeface="Times New Roman" panose="02020603050405020304" pitchFamily="18" charset="0"/>
              </a:rPr>
              <a:t>1. When do we use “used to”?</a:t>
            </a: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33CC"/>
                </a:solidFill>
                <a:latin typeface="+mn-lt"/>
                <a:ea typeface="Times New Roman" panose="02020603050405020304" pitchFamily="18" charset="0"/>
              </a:rPr>
              <a:t>2. What is the form of the verb after “used to”?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33" y="402359"/>
            <a:ext cx="3475094" cy="60526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48545" y="2736779"/>
            <a:ext cx="78139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i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Answers:</a:t>
            </a:r>
            <a:endParaRPr lang="en-US" dirty="0">
              <a:solidFill>
                <a:srgbClr val="FF0000"/>
              </a:solidFill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i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1. </a:t>
            </a:r>
            <a:r>
              <a:rPr lang="en-US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We use </a:t>
            </a:r>
            <a:r>
              <a:rPr lang="en-US" b="1" i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used to </a:t>
            </a:r>
            <a:r>
              <a:rPr lang="en-US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to</a:t>
            </a:r>
            <a:r>
              <a:rPr lang="en-US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talk about things that happened regularly in the past, but they don’t happen anymore.</a:t>
            </a:r>
            <a:endParaRPr lang="en-US" dirty="0">
              <a:solidFill>
                <a:srgbClr val="FF0000"/>
              </a:solidFill>
              <a:latin typeface="+mn-lt"/>
              <a:ea typeface="Times New Roman" panose="02020603050405020304" pitchFamily="18" charset="0"/>
            </a:endParaRPr>
          </a:p>
          <a:p>
            <a:r>
              <a:rPr lang="en-US" i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2. </a:t>
            </a:r>
            <a:r>
              <a:rPr lang="en-US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bare infinitive.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/>
          </p:cNvPicPr>
          <p:nvPr/>
        </p:nvPicPr>
        <p:blipFill>
          <a:blip r:embed="rId2"/>
          <a:srcRect b="2901"/>
          <a:stretch>
            <a:fillRect/>
          </a:stretch>
        </p:blipFill>
        <p:spPr bwMode="auto">
          <a:xfrm>
            <a:off x="1560513" y="1265238"/>
            <a:ext cx="870585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peech Bubble: Rectangle with Corners Rounded 8"/>
          <p:cNvSpPr/>
          <p:nvPr/>
        </p:nvSpPr>
        <p:spPr>
          <a:xfrm>
            <a:off x="5303838" y="725488"/>
            <a:ext cx="3756025" cy="739775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B050"/>
                </a:solidFill>
              </a:rPr>
              <a:t>It’s time to learn 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3959" y="651163"/>
            <a:ext cx="8458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4790354" y="3920838"/>
            <a:ext cx="40417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Presentation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0" y="402360"/>
            <a:ext cx="1579418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Structure</a:t>
            </a:r>
          </a:p>
        </p:txBody>
      </p:sp>
      <p:sp>
        <p:nvSpPr>
          <p:cNvPr id="2" name="Rectangle 1"/>
          <p:cNvSpPr/>
          <p:nvPr/>
        </p:nvSpPr>
        <p:spPr>
          <a:xfrm>
            <a:off x="277092" y="1020296"/>
            <a:ext cx="1127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33CC"/>
                </a:solidFill>
                <a:latin typeface="+mn-lt"/>
              </a:rPr>
              <a:t>We use </a:t>
            </a:r>
            <a:r>
              <a:rPr lang="en-US" sz="3000" b="1" i="1" dirty="0">
                <a:solidFill>
                  <a:srgbClr val="0033CC"/>
                </a:solidFill>
                <a:latin typeface="+mn-lt"/>
              </a:rPr>
              <a:t>used to </a:t>
            </a:r>
            <a:r>
              <a:rPr lang="en-US" sz="3000" dirty="0" err="1">
                <a:solidFill>
                  <a:srgbClr val="0033CC"/>
                </a:solidFill>
                <a:latin typeface="+mn-lt"/>
              </a:rPr>
              <a:t>to</a:t>
            </a:r>
            <a:r>
              <a:rPr lang="en-US" sz="3000" dirty="0">
                <a:solidFill>
                  <a:srgbClr val="0033CC"/>
                </a:solidFill>
                <a:latin typeface="+mn-lt"/>
              </a:rPr>
              <a:t> talk about things that happened regularly in the past, but they don’t happen anymore.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19" y="2104206"/>
            <a:ext cx="11413865" cy="24855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5528" y="4589748"/>
            <a:ext cx="119564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  <a:latin typeface="+mn-lt"/>
              </a:rPr>
              <a:t>We can use the </a:t>
            </a:r>
            <a:r>
              <a:rPr lang="en-US" sz="2800" b="1" dirty="0">
                <a:solidFill>
                  <a:srgbClr val="0033CC"/>
                </a:solidFill>
                <a:latin typeface="+mn-lt"/>
              </a:rPr>
              <a:t>Past Simple </a:t>
            </a:r>
            <a:r>
              <a:rPr lang="en-US" sz="2800" dirty="0">
                <a:solidFill>
                  <a:srgbClr val="0033CC"/>
                </a:solidFill>
                <a:latin typeface="+mn-lt"/>
              </a:rPr>
              <a:t>instead of </a:t>
            </a:r>
            <a:r>
              <a:rPr lang="en-US" sz="2800" b="1" i="1" dirty="0">
                <a:solidFill>
                  <a:srgbClr val="0033CC"/>
                </a:solidFill>
                <a:latin typeface="+mn-lt"/>
              </a:rPr>
              <a:t>used to </a:t>
            </a:r>
            <a:r>
              <a:rPr lang="en-US" sz="2800" dirty="0">
                <a:solidFill>
                  <a:srgbClr val="0033CC"/>
                </a:solidFill>
                <a:latin typeface="+mn-lt"/>
              </a:rPr>
              <a:t>with no difference in meaning to talk about past habits. </a:t>
            </a:r>
          </a:p>
          <a:p>
            <a:r>
              <a:rPr lang="en-US" sz="2800" dirty="0">
                <a:solidFill>
                  <a:srgbClr val="00B050"/>
                </a:solidFill>
                <a:latin typeface="+mn-lt"/>
              </a:rPr>
              <a:t>She </a:t>
            </a:r>
            <a:r>
              <a:rPr lang="en-US" sz="2800" b="1" dirty="0">
                <a:solidFill>
                  <a:srgbClr val="00B050"/>
                </a:solidFill>
                <a:latin typeface="+mn-lt"/>
              </a:rPr>
              <a:t>used to eat </a:t>
            </a:r>
            <a:r>
              <a:rPr lang="en-US" sz="2800" dirty="0">
                <a:solidFill>
                  <a:srgbClr val="00B050"/>
                </a:solidFill>
                <a:latin typeface="+mn-lt"/>
              </a:rPr>
              <a:t>meat more often when she was younger. </a:t>
            </a:r>
          </a:p>
          <a:p>
            <a:r>
              <a:rPr lang="en-US" sz="2800" dirty="0">
                <a:solidFill>
                  <a:srgbClr val="00B050"/>
                </a:solidFill>
                <a:latin typeface="+mn-lt"/>
              </a:rPr>
              <a:t>She </a:t>
            </a:r>
            <a:r>
              <a:rPr lang="en-US" sz="2800" b="1" dirty="0">
                <a:solidFill>
                  <a:srgbClr val="00B050"/>
                </a:solidFill>
                <a:latin typeface="+mn-lt"/>
              </a:rPr>
              <a:t>ate </a:t>
            </a:r>
            <a:r>
              <a:rPr lang="en-US" sz="2800" dirty="0">
                <a:solidFill>
                  <a:srgbClr val="00B050"/>
                </a:solidFill>
                <a:latin typeface="+mn-lt"/>
              </a:rPr>
              <a:t>meat more often when she was younger.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036" y="401119"/>
            <a:ext cx="2271270" cy="5093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9301</TotalTime>
  <Words>1189</Words>
  <Application>Microsoft Office PowerPoint</Application>
  <PresentationFormat>Widescreen</PresentationFormat>
  <Paragraphs>122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 Nguyen Thanh</cp:lastModifiedBy>
  <cp:revision>175</cp:revision>
  <dcterms:created xsi:type="dcterms:W3CDTF">2020-12-08T03:17:05Z</dcterms:created>
  <dcterms:modified xsi:type="dcterms:W3CDTF">2022-12-18T13:52:35Z</dcterms:modified>
</cp:coreProperties>
</file>