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media/media1.wav" ContentType="audio/x-wav"/>
  <Override PartName="/ppt/slideLayouts/slideLayout10.xml" ContentType="application/vnd.openxmlformats-officedocument.presentationml.slideLayout+xml"/>
  <Default Extension="gif" ContentType="image/gif"/>
  <Override PartName="/ppt/media/audio11.wav" ContentType="audio/x-wav"/>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491" r:id="rId4"/>
    <p:sldId id="492" r:id="rId5"/>
    <p:sldId id="490" r:id="rId6"/>
    <p:sldId id="494" r:id="rId7"/>
    <p:sldId id="259" r:id="rId8"/>
    <p:sldId id="496" r:id="rId9"/>
    <p:sldId id="260" r:id="rId10"/>
    <p:sldId id="498" r:id="rId11"/>
    <p:sldId id="499" r:id="rId12"/>
    <p:sldId id="500" r:id="rId13"/>
    <p:sldId id="501" r:id="rId14"/>
    <p:sldId id="503" r:id="rId15"/>
    <p:sldId id="504" r:id="rId16"/>
    <p:sldId id="505"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p:restoredTop sz="94715"/>
  </p:normalViewPr>
  <p:slideViewPr>
    <p:cSldViewPr snapToGrid="0" snapToObjects="1">
      <p:cViewPr varScale="1">
        <p:scale>
          <a:sx n="50" d="100"/>
          <a:sy n="50" d="100"/>
        </p:scale>
        <p:origin x="-1267" y="-6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EE18EF-31CF-F04D-A7FC-7B31EEBC4956}" type="datetimeFigureOut">
              <a:rPr lang="x-none" smtClean="0"/>
              <a:pPr/>
              <a:t>13/7/21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209879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E18EF-31CF-F04D-A7FC-7B31EEBC4956}" type="datetimeFigureOut">
              <a:rPr lang="x-none" smtClean="0"/>
              <a:pPr/>
              <a:t>13/7/21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272800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E18EF-31CF-F04D-A7FC-7B31EEBC4956}" type="datetimeFigureOut">
              <a:rPr lang="x-none" smtClean="0"/>
              <a:pPr/>
              <a:t>13/7/21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50563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E18EF-31CF-F04D-A7FC-7B31EEBC4956}" type="datetimeFigureOut">
              <a:rPr lang="x-none" smtClean="0"/>
              <a:pPr/>
              <a:t>13/7/21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222366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E18EF-31CF-F04D-A7FC-7B31EEBC4956}" type="datetimeFigureOut">
              <a:rPr lang="x-none" smtClean="0"/>
              <a:pPr/>
              <a:t>13/7/21</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405064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EE18EF-31CF-F04D-A7FC-7B31EEBC4956}" type="datetimeFigureOut">
              <a:rPr lang="x-none" smtClean="0"/>
              <a:pPr/>
              <a:t>13/7/21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383850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EE18EF-31CF-F04D-A7FC-7B31EEBC4956}" type="datetimeFigureOut">
              <a:rPr lang="x-none" smtClean="0"/>
              <a:pPr/>
              <a:t>13/7/21</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86127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EE18EF-31CF-F04D-A7FC-7B31EEBC4956}" type="datetimeFigureOut">
              <a:rPr lang="x-none" smtClean="0"/>
              <a:pPr/>
              <a:t>13/7/21</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39360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E18EF-31CF-F04D-A7FC-7B31EEBC4956}" type="datetimeFigureOut">
              <a:rPr lang="x-none" smtClean="0"/>
              <a:pPr/>
              <a:t>13/7/21</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317730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EE18EF-31CF-F04D-A7FC-7B31EEBC4956}" type="datetimeFigureOut">
              <a:rPr lang="x-none" smtClean="0"/>
              <a:pPr/>
              <a:t>13/7/21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210962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EE18EF-31CF-F04D-A7FC-7B31EEBC4956}" type="datetimeFigureOut">
              <a:rPr lang="x-none" smtClean="0"/>
              <a:pPr/>
              <a:t>13/7/21</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301683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E18EF-31CF-F04D-A7FC-7B31EEBC4956}" type="datetimeFigureOut">
              <a:rPr lang="x-none" smtClean="0"/>
              <a:pPr/>
              <a:t>13/7/21</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E697F-85DC-8444-BF56-43AC11AE3054}" type="slidenum">
              <a:rPr lang="x-none" smtClean="0"/>
              <a:pPr/>
              <a:t>‹#›</a:t>
            </a:fld>
            <a:endParaRPr lang="x-none"/>
          </a:p>
        </p:txBody>
      </p:sp>
    </p:spTree>
    <p:extLst>
      <p:ext uri="{BB962C8B-B14F-4D97-AF65-F5344CB8AC3E}">
        <p14:creationId xmlns="" xmlns:p14="http://schemas.microsoft.com/office/powerpoint/2010/main" val="3184085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microsoft.com/office/2007/relationships/media" Target="../media/media1.wav"/><Relationship Id="rId5"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slide" Target="slide12.xml"/><Relationship Id="rId21"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slide" Target="slide14.xml"/><Relationship Id="rId17" Type="http://schemas.openxmlformats.org/officeDocument/2006/relationships/slide" Target="slide16.xml"/><Relationship Id="rId25" Type="http://schemas.openxmlformats.org/officeDocument/2006/relationships/image" Target="../media/image43.png"/><Relationship Id="rId2" Type="http://schemas.openxmlformats.org/officeDocument/2006/relationships/image" Target="../media/image25.jpeg"/><Relationship Id="rId16" Type="http://schemas.openxmlformats.org/officeDocument/2006/relationships/image" Target="../media/image35.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image" Target="../media/image31.png"/><Relationship Id="rId24" Type="http://schemas.openxmlformats.org/officeDocument/2006/relationships/image" Target="../media/image42.png"/><Relationship Id="rId5" Type="http://schemas.openxmlformats.org/officeDocument/2006/relationships/image" Target="../media/image27.png"/><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6.gif"/><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slide" Target="slide15.xml"/><Relationship Id="rId14" Type="http://schemas.openxmlformats.org/officeDocument/2006/relationships/image" Target="../media/image33.png"/><Relationship Id="rId22" Type="http://schemas.openxmlformats.org/officeDocument/2006/relationships/image" Target="../media/image40.png"/><Relationship Id="rId27"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53.gif"/><Relationship Id="rId3" Type="http://schemas.openxmlformats.org/officeDocument/2006/relationships/audio" Target="../media/audio2.wav"/><Relationship Id="rId7" Type="http://schemas.openxmlformats.org/officeDocument/2006/relationships/image" Target="../media/image48.jpeg"/><Relationship Id="rId12" Type="http://schemas.openxmlformats.org/officeDocument/2006/relationships/image" Target="../media/image52.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51.gif"/><Relationship Id="rId5" Type="http://schemas.openxmlformats.org/officeDocument/2006/relationships/image" Target="../media/image26.png"/><Relationship Id="rId15" Type="http://schemas.openxmlformats.org/officeDocument/2006/relationships/audio" Target="../media/audio11.wav"/><Relationship Id="rId10" Type="http://schemas.openxmlformats.org/officeDocument/2006/relationships/image" Target="../media/image50.gif"/><Relationship Id="rId4" Type="http://schemas.openxmlformats.org/officeDocument/2006/relationships/image" Target="../media/image47.gif"/><Relationship Id="rId9" Type="http://schemas.openxmlformats.org/officeDocument/2006/relationships/image" Target="../media/image49.gif"/><Relationship Id="rId14" Type="http://schemas.openxmlformats.org/officeDocument/2006/relationships/image" Target="../media/image54.gif"/></Relationships>
</file>

<file path=ppt/slides/_rels/slide13.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54.gif"/><Relationship Id="rId3" Type="http://schemas.openxmlformats.org/officeDocument/2006/relationships/audio" Target="../media/audio2.wav"/><Relationship Id="rId7" Type="http://schemas.openxmlformats.org/officeDocument/2006/relationships/slide" Target="slide11.xml"/><Relationship Id="rId12" Type="http://schemas.openxmlformats.org/officeDocument/2006/relationships/image" Target="../media/image53.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8.jpeg"/><Relationship Id="rId11" Type="http://schemas.openxmlformats.org/officeDocument/2006/relationships/image" Target="../media/image52.gif"/><Relationship Id="rId5" Type="http://schemas.openxmlformats.org/officeDocument/2006/relationships/image" Target="../media/image29.png"/><Relationship Id="rId15" Type="http://schemas.openxmlformats.org/officeDocument/2006/relationships/audio" Target="../media/audio11.wav"/><Relationship Id="rId10" Type="http://schemas.openxmlformats.org/officeDocument/2006/relationships/image" Target="../media/image51.gif"/><Relationship Id="rId4" Type="http://schemas.openxmlformats.org/officeDocument/2006/relationships/image" Target="../media/image28.png"/><Relationship Id="rId9" Type="http://schemas.openxmlformats.org/officeDocument/2006/relationships/image" Target="../media/image50.gif"/><Relationship Id="rId14" Type="http://schemas.openxmlformats.org/officeDocument/2006/relationships/image" Target="../media/image47.gi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27EA76E-2A7F-5F46-8C1C-CEAA9B9D92CB}"/>
              </a:ext>
            </a:extLst>
          </p:cNvPr>
          <p:cNvPicPr>
            <a:picLocks noChangeAspect="1"/>
          </p:cNvPicPr>
          <p:nvPr/>
        </p:nvPicPr>
        <p:blipFill>
          <a:blip r:embed="rId2"/>
          <a:stretch>
            <a:fillRect/>
          </a:stretch>
        </p:blipFill>
        <p:spPr>
          <a:xfrm>
            <a:off x="0" y="0"/>
            <a:ext cx="9150349" cy="6858000"/>
          </a:xfrm>
          <a:prstGeom prst="rect">
            <a:avLst/>
          </a:prstGeom>
        </p:spPr>
      </p:pic>
      <p:sp>
        <p:nvSpPr>
          <p:cNvPr id="7" name="矩形 17">
            <a:extLst>
              <a:ext uri="{FF2B5EF4-FFF2-40B4-BE49-F238E27FC236}">
                <a16:creationId xmlns="" xmlns:a16="http://schemas.microsoft.com/office/drawing/2014/main" id="{DEBAC96A-A6D9-3246-9ABD-CBE8DAFD4C25}"/>
              </a:ext>
            </a:extLst>
          </p:cNvPr>
          <p:cNvSpPr/>
          <p:nvPr/>
        </p:nvSpPr>
        <p:spPr bwMode="auto">
          <a:xfrm>
            <a:off x="1355834" y="349597"/>
            <a:ext cx="6306207" cy="50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2400" b="1" dirty="0" smtClean="0">
                <a:solidFill>
                  <a:srgbClr val="002060"/>
                </a:solidFill>
                <a:latin typeface="Times New Roman" panose="02020603050405020304" pitchFamily="18" charset="0"/>
                <a:ea typeface="Microsoft YaHei UI" panose="020B0503020204020204" pitchFamily="34" charset="-122"/>
                <a:cs typeface="Times New Roman" panose="02020603050405020304" pitchFamily="18" charset="0"/>
              </a:rPr>
              <a:t>TÌNH HUỐNG </a:t>
            </a:r>
            <a:r>
              <a:rPr lang="nl-NL" sz="3600" b="1" dirty="0">
                <a:solidFill>
                  <a:srgbClr val="002060"/>
                </a:solidFill>
              </a:rPr>
              <a:t>3</a:t>
            </a:r>
            <a:endParaRPr lang="zh-CN" altLang="en-US" sz="2400" b="1" dirty="0">
              <a:solidFill>
                <a:srgbClr val="00206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8" name="图片 18">
            <a:extLst>
              <a:ext uri="{FF2B5EF4-FFF2-40B4-BE49-F238E27FC236}">
                <a16:creationId xmlns="" xmlns:a16="http://schemas.microsoft.com/office/drawing/2014/main" id="{D88F23E2-004B-974F-A9E6-FCD5DB6BD13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flipH="1">
            <a:off x="685800" y="40522"/>
            <a:ext cx="1209675" cy="1210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 xmlns:a16="http://schemas.microsoft.com/office/drawing/2014/main" id="{C92734FC-9656-A345-BC7D-581EADDB741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flipH="1">
            <a:off x="7283443" y="85369"/>
            <a:ext cx="1210866"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 xmlns:a16="http://schemas.microsoft.com/office/drawing/2014/main" id="{87C9579E-4A9F-E042-8628-EF0393B3FE7E}"/>
              </a:ext>
            </a:extLst>
          </p:cNvPr>
          <p:cNvSpPr/>
          <p:nvPr/>
        </p:nvSpPr>
        <p:spPr>
          <a:xfrm>
            <a:off x="0" y="1011381"/>
            <a:ext cx="9144000" cy="4839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a:t>LÀM THẾ NÀO ĐỂ THỰC HIỆN MỘT SẢN PHẨM SÁNG TẠO </a:t>
            </a:r>
            <a:endParaRPr lang="en-US"/>
          </a:p>
          <a:p>
            <a:r>
              <a:rPr lang="en-US" b="1"/>
              <a:t>CHO GÓC TRUYỀN THÔNG CỦA TRƯỜNG?</a:t>
            </a:r>
            <a:endParaRPr lang="en-US"/>
          </a:p>
          <a:p>
            <a:r>
              <a:rPr lang="en-US" b="1"/>
              <a:t>(1 tiết)</a:t>
            </a:r>
            <a:endParaRPr lang="en-US"/>
          </a:p>
        </p:txBody>
      </p:sp>
      <p:pic>
        <p:nvPicPr>
          <p:cNvPr id="12" name="Picture 11">
            <a:extLst>
              <a:ext uri="{FF2B5EF4-FFF2-40B4-BE49-F238E27FC236}">
                <a16:creationId xmlns="" xmlns:a16="http://schemas.microsoft.com/office/drawing/2014/main" id="{312FC9BA-8C8E-264E-995F-9A9B284DAA1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5400000">
            <a:off x="-1962078" y="3045850"/>
            <a:ext cx="4381037" cy="766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 xmlns:a16="http://schemas.microsoft.com/office/drawing/2014/main" id="{E6D023BD-1063-C64B-A2B8-C193C2D557DC}"/>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10800000">
            <a:off x="704848" y="891282"/>
            <a:ext cx="77343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 xmlns:a16="http://schemas.microsoft.com/office/drawing/2014/main" id="{A7B412AA-4260-C944-A875-DCFB9B6A0250}"/>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16200000">
            <a:off x="6784761" y="3127218"/>
            <a:ext cx="4273399"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19555AA0-7E1B-F846-B4DA-D9E114BE0A4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55794" y="5439871"/>
            <a:ext cx="7732712"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19050" y="1874278"/>
            <a:ext cx="9144000" cy="3046988"/>
          </a:xfrm>
          <a:prstGeom prst="rect">
            <a:avLst/>
          </a:prstGeom>
        </p:spPr>
        <p:txBody>
          <a:bodyPr wrap="square">
            <a:spAutoFit/>
          </a:bodyPr>
          <a:lstStyle/>
          <a:p>
            <a:pPr algn="ctr">
              <a:lnSpc>
                <a:spcPct val="150000"/>
              </a:lnSpc>
            </a:pPr>
            <a:r>
              <a:rPr lang="en-US" sz="32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LÀM THẾ NÀO ĐỂ THỰC HIỆN </a:t>
            </a:r>
            <a:endParaRPr lang="vi-VN" sz="32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50000"/>
              </a:lnSpc>
            </a:pPr>
            <a:r>
              <a:rPr lang="en-US" sz="3200" b="1" i="1" dirty="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 </a:t>
            </a:r>
            <a:r>
              <a:rPr lang="en-US" sz="32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SẢN PHẨM SÁNG TẠO </a:t>
            </a:r>
            <a:endParaRPr lang="en-US" sz="2400" i="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algn="ctr">
              <a:lnSpc>
                <a:spcPct val="150000"/>
              </a:lnSpc>
            </a:pPr>
            <a:r>
              <a:rPr lang="en-US" sz="32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CHO GÓC TRUYỀN THÔNG CỦA TRƯỜNG?</a:t>
            </a:r>
            <a:endParaRPr lang="en-US" sz="2400" i="1" dirty="0">
              <a:solidFill>
                <a:srgbClr val="FF0000"/>
              </a:solidFill>
              <a:latin typeface="Arial" panose="020B0604020202020204" pitchFamily="34" charset="0"/>
              <a:ea typeface="Arial" panose="020B0604020202020204" pitchFamily="34" charset="0"/>
              <a:cs typeface="Times New Roman" panose="02020603050405020304" pitchFamily="18" charset="0"/>
            </a:endParaRPr>
          </a:p>
          <a:p>
            <a:pPr algn="ctr">
              <a:lnSpc>
                <a:spcPct val="150000"/>
              </a:lnSpc>
            </a:pP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(1 </a:t>
            </a:r>
            <a:r>
              <a:rPr lang="en-US" sz="3200"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tiết</a:t>
            </a:r>
            <a:r>
              <a:rPr lang="en-US" sz="32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 xmlns:p14="http://schemas.microsoft.com/office/powerpoint/2010/main" val="1762250088"/>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par>
                                <p:cTn id="24" presetID="21" presetClass="entr" presetSubtype="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3">
            <a:extLst>
              <a:ext uri="{BEBA8EAE-BF5A-486C-A8C5-ECC9F3942E4B}">
                <a14:imgProps xmlns="" xmlns:a14="http://schemas.microsoft.com/office/drawing/2010/main">
                  <a14:imgLayer r:embed="rId5">
                    <a14:imgEffect>
                      <a14:backgroundRemoval t="0" b="97778" l="4961" r="92656"/>
                    </a14:imgEffect>
                  </a14:imgLayer>
                </a14:imgProps>
              </a:ext>
              <a:ext uri="{28A0092B-C50C-407E-A947-70E740481C1C}">
                <a14:useLocalDpi xmlns="" xmlns:a14="http://schemas.microsoft.com/office/drawing/2010/main" val="0"/>
              </a:ext>
            </a:extLst>
          </a:blip>
          <a:srcRect t="1615"/>
          <a:stretch/>
        </p:blipFill>
        <p:spPr>
          <a:xfrm>
            <a:off x="1657351" y="46760"/>
            <a:ext cx="5829297" cy="3225996"/>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248699" y="3170574"/>
            <a:ext cx="5006820" cy="484748"/>
          </a:xfrm>
          <a:prstGeom prst="rect">
            <a:avLst/>
          </a:prstGeom>
          <a:noFill/>
        </p:spPr>
        <p:txBody>
          <a:bodyPr wrap="none" lIns="68580" tIns="34290" rIns="68580" bIns="34290">
            <a:spAutoFit/>
          </a:bodyPr>
          <a:lstStyle/>
          <a:p>
            <a:pPr algn="ct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 xmlns:a16="http://schemas.microsoft.com/office/drawing/2014/main" id="{D5637220-8609-44A7-8DDD-910576BCA515}"/>
              </a:ext>
            </a:extLst>
          </p:cNvPr>
          <p:cNvSpPr/>
          <p:nvPr/>
        </p:nvSpPr>
        <p:spPr>
          <a:xfrm>
            <a:off x="2023637" y="3945680"/>
            <a:ext cx="5456943" cy="707886"/>
          </a:xfrm>
          <a:prstGeom prst="rect">
            <a:avLst/>
          </a:prstGeom>
        </p:spPr>
        <p:txBody>
          <a:bodyPr wrap="none">
            <a:spAutoFit/>
          </a:bodyPr>
          <a:lstStyle/>
          <a:p>
            <a:r>
              <a:rPr lang="vi-VN"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Chiến sĩ bảo vệ rừng</a:t>
            </a:r>
            <a:endPar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videoFile r:link="rId1"/>
            <p:extLst>
              <p:ext uri="{DAA4B4D4-6D71-4841-9C94-3DE7FCFB9230}">
                <p14:media xmlns="" xmlns:p14="http://schemas.microsoft.com/office/powerpoint/2010/main" r:embed="rId6"/>
              </p:ext>
            </p:extLst>
          </p:nvPr>
        </p:nvPicPr>
        <p:blipFill>
          <a:blip r:embed="rId7"/>
          <a:stretch>
            <a:fillRect/>
          </a:stretch>
        </p:blipFill>
        <p:spPr>
          <a:xfrm>
            <a:off x="7921445" y="-600075"/>
            <a:ext cx="457200" cy="457200"/>
          </a:xfrm>
          <a:prstGeom prst="rect">
            <a:avLst/>
          </a:prstGeom>
        </p:spPr>
      </p:pic>
      <p:sp>
        <p:nvSpPr>
          <p:cNvPr id="3" name="AutoShape 2" descr="Download hình ảnh Logo kiểm lâm File Vector, PNG, PSD miễn phí"/>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6899910" y="4653566"/>
            <a:ext cx="2043070" cy="2052400"/>
          </a:xfrm>
          <a:prstGeom prst="rect">
            <a:avLst/>
          </a:prstGeom>
        </p:spPr>
      </p:pic>
    </p:spTree>
    <p:extLst>
      <p:ext uri="{BB962C8B-B14F-4D97-AF65-F5344CB8AC3E}">
        <p14:creationId xmlns="" xmlns:p14="http://schemas.microsoft.com/office/powerpoint/2010/main" val="311742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endCondLst>
                    <p:cond evt="onStopAudio" delay="0">
                      <p:tgtEl>
                        <p:sldTgt/>
                      </p:tgtEl>
                    </p:cond>
                  </p:endCondLst>
                </p:cTn>
                <p:tgtEl>
                  <p:spTgt spid="18"/>
                </p:tgtEl>
              </p:cMediaNode>
            </p:video>
          </p:childTnLst>
        </p:cTn>
      </p:par>
    </p:tnLst>
    <p:bldLst>
      <p:bldP spid="6" grpId="0"/>
      <p:bldP spid="6" grpId="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223676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 xmlns:a16="http://schemas.microsoft.com/office/drawing/2014/main" id="{0DE8E057-79AF-4679-8F0F-5F578B85F19A}"/>
              </a:ext>
            </a:extLst>
          </p:cNvPr>
          <p:cNvSpPr/>
          <p:nvPr/>
        </p:nvSpPr>
        <p:spPr>
          <a:xfrm>
            <a:off x="0" y="473824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40993" y="1555238"/>
            <a:ext cx="1476884" cy="1307705"/>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06700" y="1171156"/>
            <a:ext cx="1545470" cy="1037934"/>
          </a:xfrm>
          <a:prstGeom prst="rect">
            <a:avLst/>
          </a:prstGeom>
        </p:spPr>
      </p:pic>
      <p:pic>
        <p:nvPicPr>
          <p:cNvPr id="10" name="Picture 9">
            <a:hlinkClick r:id="rId6"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050050" y="1555237"/>
            <a:ext cx="1476884" cy="1307705"/>
          </a:xfrm>
          <a:prstGeom prst="rect">
            <a:avLst/>
          </a:prstGeom>
        </p:spPr>
      </p:pic>
      <p:pic>
        <p:nvPicPr>
          <p:cNvPr id="11" name="Picture 10">
            <a:extLst>
              <a:ext uri="{FF2B5EF4-FFF2-40B4-BE49-F238E27FC236}">
                <a16:creationId xmlns="" xmlns:a16="http://schemas.microsoft.com/office/drawing/2014/main" id="{F5A3D29D-2006-4BE0-AEF2-ABC918DCEA43}"/>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2015756" y="1171155"/>
            <a:ext cx="1545470" cy="1037934"/>
          </a:xfrm>
          <a:prstGeom prst="rect">
            <a:avLst/>
          </a:prstGeom>
        </p:spPr>
      </p:pic>
      <p:pic>
        <p:nvPicPr>
          <p:cNvPr id="12" name="Picture 11">
            <a:hlinkClick r:id="rId9"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759106" y="1555237"/>
            <a:ext cx="1476884" cy="1307705"/>
          </a:xfrm>
          <a:prstGeom prst="rect">
            <a:avLst/>
          </a:prstGeom>
        </p:spPr>
      </p:pic>
      <p:pic>
        <p:nvPicPr>
          <p:cNvPr id="13" name="Picture 12">
            <a:extLst>
              <a:ext uri="{FF2B5EF4-FFF2-40B4-BE49-F238E27FC236}">
                <a16:creationId xmlns="" xmlns:a16="http://schemas.microsoft.com/office/drawing/2014/main" id="{CABCEBFF-5DE1-4042-94D0-113FF0A7D804}"/>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3724813" y="1171155"/>
            <a:ext cx="1545470" cy="1037934"/>
          </a:xfrm>
          <a:prstGeom prst="rect">
            <a:avLst/>
          </a:prstGeom>
        </p:spPr>
      </p:pic>
      <p:pic>
        <p:nvPicPr>
          <p:cNvPr id="14" name="Picture 13">
            <a:hlinkClick r:id="rId12"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5502455" y="1555237"/>
            <a:ext cx="1476884" cy="1307705"/>
          </a:xfrm>
          <a:prstGeom prst="rect">
            <a:avLst/>
          </a:prstGeom>
        </p:spPr>
      </p:pic>
      <p:pic>
        <p:nvPicPr>
          <p:cNvPr id="15" name="Picture 14">
            <a:extLst>
              <a:ext uri="{FF2B5EF4-FFF2-40B4-BE49-F238E27FC236}">
                <a16:creationId xmlns="" xmlns:a16="http://schemas.microsoft.com/office/drawing/2014/main" id="{AD65FD14-A8FF-49BD-BB2A-1A81849D35AA}"/>
              </a:ext>
            </a:extLst>
          </p:cNvPr>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5468161" y="1171154"/>
            <a:ext cx="1545470" cy="1037934"/>
          </a:xfrm>
          <a:prstGeom prst="rect">
            <a:avLst/>
          </a:prstGeom>
        </p:spPr>
      </p:pic>
      <p:pic>
        <p:nvPicPr>
          <p:cNvPr id="16" name="Picture 15">
            <a:hlinkClick r:id="rId9" action="ppaction://hlinksldjump"/>
            <a:extLst>
              <a:ext uri="{FF2B5EF4-FFF2-40B4-BE49-F238E27FC236}">
                <a16:creationId xmlns="" xmlns:a16="http://schemas.microsoft.com/office/drawing/2014/main" id="{6FB1DCEB-4C74-4EB6-8AC6-7F38A1717E05}"/>
              </a:ext>
            </a:extLst>
          </p:cNvPr>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7177218" y="1555236"/>
            <a:ext cx="1476884" cy="1307705"/>
          </a:xfrm>
          <a:prstGeom prst="rect">
            <a:avLst/>
          </a:prstGeom>
        </p:spPr>
      </p:pic>
      <p:pic>
        <p:nvPicPr>
          <p:cNvPr id="17" name="Picture 16">
            <a:extLst>
              <a:ext uri="{FF2B5EF4-FFF2-40B4-BE49-F238E27FC236}">
                <a16:creationId xmlns="" xmlns:a16="http://schemas.microsoft.com/office/drawing/2014/main" id="{769360CF-BDF1-45A9-8C3E-6AEF4338A201}"/>
              </a:ext>
            </a:extLst>
          </p:cNvPr>
          <p:cNvPicPr>
            <a:picLocks noChangeAspect="1"/>
          </p:cNvPicPr>
          <p:nvPr/>
        </p:nvPicPr>
        <p:blipFill>
          <a:blip r:embed="rId16">
            <a:extLst>
              <a:ext uri="{28A0092B-C50C-407E-A947-70E740481C1C}">
                <a14:useLocalDpi xmlns="" xmlns:a14="http://schemas.microsoft.com/office/drawing/2010/main" val="0"/>
              </a:ext>
            </a:extLst>
          </a:blip>
          <a:stretch>
            <a:fillRect/>
          </a:stretch>
        </p:blipFill>
        <p:spPr>
          <a:xfrm>
            <a:off x="7142924" y="1171154"/>
            <a:ext cx="1545470" cy="1037934"/>
          </a:xfrm>
          <a:prstGeom prst="rect">
            <a:avLst/>
          </a:prstGeom>
        </p:spPr>
      </p:pic>
      <p:pic>
        <p:nvPicPr>
          <p:cNvPr id="18" name="Picture 17">
            <a:hlinkClick r:id="rId17" action="ppaction://hlinksldjump"/>
            <a:extLst>
              <a:ext uri="{FF2B5EF4-FFF2-40B4-BE49-F238E27FC236}">
                <a16:creationId xmlns="" xmlns:a16="http://schemas.microsoft.com/office/drawing/2014/main" id="{72FC547B-FE68-4CD5-98AE-80D9F184E2AF}"/>
              </a:ext>
            </a:extLst>
          </p:cNvPr>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340993" y="4045434"/>
            <a:ext cx="1476884" cy="1307705"/>
          </a:xfrm>
          <a:prstGeom prst="rect">
            <a:avLst/>
          </a:prstGeom>
        </p:spPr>
      </p:pic>
      <p:pic>
        <p:nvPicPr>
          <p:cNvPr id="19" name="Picture 18">
            <a:extLst>
              <a:ext uri="{FF2B5EF4-FFF2-40B4-BE49-F238E27FC236}">
                <a16:creationId xmlns="" xmlns:a16="http://schemas.microsoft.com/office/drawing/2014/main" id="{12C318AC-1A9F-4496-B8ED-00C59FCFCB6B}"/>
              </a:ext>
            </a:extLst>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306700" y="3661352"/>
            <a:ext cx="1545470" cy="1037934"/>
          </a:xfrm>
          <a:prstGeom prst="rect">
            <a:avLst/>
          </a:prstGeom>
        </p:spPr>
      </p:pic>
      <p:pic>
        <p:nvPicPr>
          <p:cNvPr id="20" name="Picture 19">
            <a:hlinkClick r:id="" action="ppaction://noaction"/>
            <a:extLst>
              <a:ext uri="{FF2B5EF4-FFF2-40B4-BE49-F238E27FC236}">
                <a16:creationId xmlns="" xmlns:a16="http://schemas.microsoft.com/office/drawing/2014/main" id="{B25B2451-429F-4193-AD91-3FC55091FAE9}"/>
              </a:ext>
            </a:extLst>
          </p:cNvPr>
          <p:cNvPicPr>
            <a:picLocks noChangeAspect="1"/>
          </p:cNvPicPr>
          <p:nvPr/>
        </p:nvPicPr>
        <p:blipFill>
          <a:blip r:embed="rId20">
            <a:extLst>
              <a:ext uri="{28A0092B-C50C-407E-A947-70E740481C1C}">
                <a14:useLocalDpi xmlns="" xmlns:a14="http://schemas.microsoft.com/office/drawing/2010/main" val="0"/>
              </a:ext>
            </a:extLst>
          </a:blip>
          <a:stretch>
            <a:fillRect/>
          </a:stretch>
        </p:blipFill>
        <p:spPr>
          <a:xfrm>
            <a:off x="2015756" y="4045433"/>
            <a:ext cx="1476884" cy="1307705"/>
          </a:xfrm>
          <a:prstGeom prst="rect">
            <a:avLst/>
          </a:prstGeom>
        </p:spPr>
      </p:pic>
      <p:pic>
        <p:nvPicPr>
          <p:cNvPr id="21" name="Picture 20">
            <a:extLst>
              <a:ext uri="{FF2B5EF4-FFF2-40B4-BE49-F238E27FC236}">
                <a16:creationId xmlns="" xmlns:a16="http://schemas.microsoft.com/office/drawing/2014/main" id="{F815BA16-0CA4-45FA-B15C-9FFC46911563}"/>
              </a:ext>
            </a:extLst>
          </p:cNvPr>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1981462" y="3661351"/>
            <a:ext cx="1545470" cy="1037934"/>
          </a:xfrm>
          <a:prstGeom prst="rect">
            <a:avLst/>
          </a:prstGeom>
        </p:spPr>
      </p:pic>
      <p:pic>
        <p:nvPicPr>
          <p:cNvPr id="22" name="Picture 21">
            <a:hlinkClick r:id="" action="ppaction://noaction"/>
            <a:extLst>
              <a:ext uri="{FF2B5EF4-FFF2-40B4-BE49-F238E27FC236}">
                <a16:creationId xmlns="" xmlns:a16="http://schemas.microsoft.com/office/drawing/2014/main" id="{424C2331-9CA8-46A5-9223-5370B0AC721B}"/>
              </a:ext>
            </a:extLst>
          </p:cNvPr>
          <p:cNvPicPr>
            <a:picLocks noChangeAspect="1"/>
          </p:cNvPicPr>
          <p:nvPr/>
        </p:nvPicPr>
        <p:blipFill>
          <a:blip r:embed="rId22">
            <a:extLst>
              <a:ext uri="{28A0092B-C50C-407E-A947-70E740481C1C}">
                <a14:useLocalDpi xmlns="" xmlns:a14="http://schemas.microsoft.com/office/drawing/2010/main" val="0"/>
              </a:ext>
            </a:extLst>
          </a:blip>
          <a:stretch>
            <a:fillRect/>
          </a:stretch>
        </p:blipFill>
        <p:spPr>
          <a:xfrm>
            <a:off x="3724811" y="4045432"/>
            <a:ext cx="1476884" cy="1307705"/>
          </a:xfrm>
          <a:prstGeom prst="rect">
            <a:avLst/>
          </a:prstGeom>
        </p:spPr>
      </p:pic>
      <p:pic>
        <p:nvPicPr>
          <p:cNvPr id="23" name="Picture 22">
            <a:extLst>
              <a:ext uri="{FF2B5EF4-FFF2-40B4-BE49-F238E27FC236}">
                <a16:creationId xmlns="" xmlns:a16="http://schemas.microsoft.com/office/drawing/2014/main" id="{BE6BB17E-4B9B-41C4-96D2-D72E59DCE11D}"/>
              </a:ext>
            </a:extLst>
          </p:cNvPr>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3690517" y="3661350"/>
            <a:ext cx="1545470" cy="1037934"/>
          </a:xfrm>
          <a:prstGeom prst="rect">
            <a:avLst/>
          </a:prstGeom>
        </p:spPr>
      </p:pic>
      <p:pic>
        <p:nvPicPr>
          <p:cNvPr id="24" name="Picture 23">
            <a:hlinkClick r:id="" action="ppaction://noaction"/>
            <a:extLst>
              <a:ext uri="{FF2B5EF4-FFF2-40B4-BE49-F238E27FC236}">
                <a16:creationId xmlns="" xmlns:a16="http://schemas.microsoft.com/office/drawing/2014/main" id="{9D0C5192-D75C-485C-BF26-434A5F1AB624}"/>
              </a:ext>
            </a:extLst>
          </p:cNvPr>
          <p:cNvPicPr>
            <a:picLocks noChangeAspect="1"/>
          </p:cNvPicPr>
          <p:nvPr/>
        </p:nvPicPr>
        <p:blipFill>
          <a:blip r:embed="rId24">
            <a:extLst>
              <a:ext uri="{28A0092B-C50C-407E-A947-70E740481C1C}">
                <a14:useLocalDpi xmlns="" xmlns:a14="http://schemas.microsoft.com/office/drawing/2010/main" val="0"/>
              </a:ext>
            </a:extLst>
          </a:blip>
          <a:stretch>
            <a:fillRect/>
          </a:stretch>
        </p:blipFill>
        <p:spPr>
          <a:xfrm>
            <a:off x="5502452" y="4045432"/>
            <a:ext cx="1476884" cy="1307705"/>
          </a:xfrm>
          <a:prstGeom prst="rect">
            <a:avLst/>
          </a:prstGeom>
        </p:spPr>
      </p:pic>
      <p:pic>
        <p:nvPicPr>
          <p:cNvPr id="25" name="Picture 24">
            <a:extLst>
              <a:ext uri="{FF2B5EF4-FFF2-40B4-BE49-F238E27FC236}">
                <a16:creationId xmlns="" xmlns:a16="http://schemas.microsoft.com/office/drawing/2014/main" id="{ECEE385F-125C-47C1-8007-986DF71CC280}"/>
              </a:ext>
            </a:extLst>
          </p:cNvPr>
          <p:cNvPicPr>
            <a:picLocks noChangeAspect="1"/>
          </p:cNvPicPr>
          <p:nvPr/>
        </p:nvPicPr>
        <p:blipFill>
          <a:blip r:embed="rId25">
            <a:extLst>
              <a:ext uri="{28A0092B-C50C-407E-A947-70E740481C1C}">
                <a14:useLocalDpi xmlns="" xmlns:a14="http://schemas.microsoft.com/office/drawing/2010/main" val="0"/>
              </a:ext>
            </a:extLst>
          </a:blip>
          <a:stretch>
            <a:fillRect/>
          </a:stretch>
        </p:blipFill>
        <p:spPr>
          <a:xfrm>
            <a:off x="5468158" y="3661350"/>
            <a:ext cx="1545470" cy="1037934"/>
          </a:xfrm>
          <a:prstGeom prst="rect">
            <a:avLst/>
          </a:prstGeom>
        </p:spPr>
      </p:pic>
      <p:pic>
        <p:nvPicPr>
          <p:cNvPr id="26" name="Picture 25">
            <a:hlinkClick r:id="" action="ppaction://noaction"/>
            <a:extLst>
              <a:ext uri="{FF2B5EF4-FFF2-40B4-BE49-F238E27FC236}">
                <a16:creationId xmlns="" xmlns:a16="http://schemas.microsoft.com/office/drawing/2014/main" id="{9BA53A17-AFCF-4E30-9122-7DE4F8E49401}"/>
              </a:ext>
            </a:extLst>
          </p:cNvPr>
          <p:cNvPicPr>
            <a:picLocks noChangeAspect="1"/>
          </p:cNvPicPr>
          <p:nvPr/>
        </p:nvPicPr>
        <p:blipFill>
          <a:blip r:embed="rId26">
            <a:extLst>
              <a:ext uri="{28A0092B-C50C-407E-A947-70E740481C1C}">
                <a14:useLocalDpi xmlns="" xmlns:a14="http://schemas.microsoft.com/office/drawing/2010/main" val="0"/>
              </a:ext>
            </a:extLst>
          </a:blip>
          <a:stretch>
            <a:fillRect/>
          </a:stretch>
        </p:blipFill>
        <p:spPr>
          <a:xfrm>
            <a:off x="7177218" y="4045432"/>
            <a:ext cx="1476884" cy="1307705"/>
          </a:xfrm>
          <a:prstGeom prst="rect">
            <a:avLst/>
          </a:prstGeom>
        </p:spPr>
      </p:pic>
      <p:pic>
        <p:nvPicPr>
          <p:cNvPr id="27" name="Picture 26">
            <a:extLst>
              <a:ext uri="{FF2B5EF4-FFF2-40B4-BE49-F238E27FC236}">
                <a16:creationId xmlns="" xmlns:a16="http://schemas.microsoft.com/office/drawing/2014/main" id="{4B61E008-E63C-47EA-9197-B0DC8AA996A0}"/>
              </a:ext>
            </a:extLst>
          </p:cNvPr>
          <p:cNvPicPr>
            <a:picLocks noChangeAspect="1"/>
          </p:cNvPicPr>
          <p:nvPr/>
        </p:nvPicPr>
        <p:blipFill>
          <a:blip r:embed="rId27">
            <a:extLst>
              <a:ext uri="{28A0092B-C50C-407E-A947-70E740481C1C}">
                <a14:useLocalDpi xmlns="" xmlns:a14="http://schemas.microsoft.com/office/drawing/2010/main" val="0"/>
              </a:ext>
            </a:extLst>
          </a:blip>
          <a:stretch>
            <a:fillRect/>
          </a:stretch>
        </p:blipFill>
        <p:spPr>
          <a:xfrm>
            <a:off x="7142924" y="3661350"/>
            <a:ext cx="1545470" cy="1037934"/>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1" y="5588824"/>
            <a:ext cx="4571999" cy="251114"/>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4572001" y="5588824"/>
            <a:ext cx="4571999" cy="251114"/>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1" y="3088222"/>
            <a:ext cx="4571999" cy="251114"/>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4572001" y="3088222"/>
            <a:ext cx="4571999" cy="251114"/>
          </a:xfrm>
          <a:prstGeom prst="rect">
            <a:avLst/>
          </a:prstGeom>
        </p:spPr>
      </p:pic>
      <p:sp>
        <p:nvSpPr>
          <p:cNvPr id="42" name="Flowchart: Summing Junction 41">
            <a:hlinkClick r:id="" action="ppaction://noaction"/>
            <a:extLst>
              <a:ext uri="{FF2B5EF4-FFF2-40B4-BE49-F238E27FC236}">
                <a16:creationId xmlns="" xmlns:a16="http://schemas.microsoft.com/office/drawing/2014/main" id="{E51D645D-F5EB-48AD-9720-05E0BE57DF46}"/>
              </a:ext>
            </a:extLst>
          </p:cNvPr>
          <p:cNvSpPr/>
          <p:nvPr/>
        </p:nvSpPr>
        <p:spPr>
          <a:xfrm>
            <a:off x="8549017" y="544344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 xmlns:p14="http://schemas.microsoft.com/office/powerpoint/2010/main" val="3622282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 xmlns:a14="http://schemas.microsoft.com/office/drawing/2010/main" val="0"/>
              </a:ext>
            </a:extLst>
          </a:blip>
          <a:stretch>
            <a:fillRect/>
          </a:stretch>
        </p:blipFill>
        <p:spPr>
          <a:xfrm>
            <a:off x="145007" y="-22318"/>
            <a:ext cx="1456072" cy="139245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295327" y="4534605"/>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1273881" y="122875"/>
            <a:ext cx="7870120"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rgbClr val="002060"/>
                </a:solidFill>
              </a:rPr>
              <a:t>1. </a:t>
            </a:r>
            <a:r>
              <a:rPr lang="nl-NL" sz="2800" b="1" dirty="0">
                <a:solidFill>
                  <a:srgbClr val="002060"/>
                </a:solidFill>
                <a:latin typeface="Times New Roman" panose="02020603050405020304" pitchFamily="18" charset="0"/>
                <a:cs typeface="Times New Roman" panose="02020603050405020304" pitchFamily="18" charset="0"/>
              </a:rPr>
              <a:t>Bạn sẽ làm gì khi phát hiện xảy ra cháy rừng?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9546" y="2347729"/>
            <a:ext cx="6902945" cy="12075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Times New Roman" panose="02020603050405020304" pitchFamily="18" charset="0"/>
                <a:cs typeface="Times New Roman" panose="02020603050405020304" pitchFamily="18" charset="0"/>
              </a:rPr>
              <a:t>- Dùng dụng cụ thủ công để dập lửa, (cành cây....) đối với trường hợp mới bắt đầu cháy, cháy nhỏ.</a:t>
            </a:r>
            <a:endParaRPr lang="en-US" sz="2400" dirty="0">
              <a:solidFill>
                <a:srgbClr val="002060"/>
              </a:solidFill>
              <a:latin typeface="Times New Roman" panose="02020603050405020304" pitchFamily="18" charset="0"/>
              <a:cs typeface="Times New Roman" panose="02020603050405020304" pitchFamily="18" charset="0"/>
            </a:endParaRPr>
          </a:p>
          <a:p>
            <a:r>
              <a:rPr lang="nl-NL" sz="2400" dirty="0">
                <a:solidFill>
                  <a:srgbClr val="002060"/>
                </a:solidFill>
                <a:latin typeface="Times New Roman" panose="02020603050405020304" pitchFamily="18" charset="0"/>
                <a:cs typeface="Times New Roman" panose="02020603050405020304" pitchFamily="18" charset="0"/>
              </a:rPr>
              <a:t>	- Báo cho cơ quan chức năng, địa điểm, mức độ cháy</a:t>
            </a:r>
            <a:endParaRPr lang="en-US" sz="2400" dirty="0">
              <a:solidFill>
                <a:srgbClr val="002060"/>
              </a:solidFill>
              <a:latin typeface="Times New Roman" panose="02020603050405020304" pitchFamily="18" charset="0"/>
              <a:cs typeface="Times New Roman" panose="02020603050405020304" pitchFamily="18" charset="0"/>
            </a:endParaRPr>
          </a:p>
          <a:p>
            <a:r>
              <a:rPr lang="nl-NL" sz="2400" dirty="0">
                <a:solidFill>
                  <a:srgbClr val="002060"/>
                </a:solidFill>
                <a:latin typeface="Times New Roman" panose="02020603050405020304" pitchFamily="18" charset="0"/>
                <a:cs typeface="Times New Roman" panose="02020603050405020304" pitchFamily="18" charset="0"/>
              </a:rPr>
              <a:t>	- Tham gia chữa cháy, cho phép trưng dụng phương tiện nếu cần thiết. </a:t>
            </a:r>
            <a:endParaRPr lang="vi-VN" sz="2400" dirty="0">
              <a:solidFill>
                <a:srgbClr val="002060"/>
              </a:solidFill>
              <a:latin typeface="Times New Roman" panose="02020603050405020304" pitchFamily="18" charset="0"/>
              <a:cs typeface="Times New Roman" panose="02020603050405020304" pitchFamily="18" charset="0"/>
            </a:endParaRPr>
          </a:p>
          <a:p>
            <a:r>
              <a:rPr lang="nl-NL" sz="2400" dirty="0">
                <a:solidFill>
                  <a:srgbClr val="002060"/>
                </a:solidFill>
                <a:latin typeface="Times New Roman" panose="02020603050405020304" pitchFamily="18" charset="0"/>
                <a:cs typeface="Times New Roman" panose="02020603050405020304" pitchFamily="18" charset="0"/>
              </a:rPr>
              <a:t>	- Nếu gặp người nào nữa thì kêu gọi cùng tham gia chữa </a:t>
            </a:r>
            <a:r>
              <a:rPr lang="nl-NL" sz="2400" dirty="0" smtClean="0">
                <a:solidFill>
                  <a:srgbClr val="002060"/>
                </a:solidFill>
                <a:latin typeface="Times New Roman" panose="02020603050405020304" pitchFamily="18" charset="0"/>
                <a:cs typeface="Times New Roman" panose="02020603050405020304" pitchFamily="18" charset="0"/>
              </a:rPr>
              <a:t>cháy</a:t>
            </a:r>
            <a:r>
              <a:rPr lang="vi-VN"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1973132" y="5704732"/>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1952234" y="4339752"/>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461648" y="6028053"/>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3293631" y="5798849"/>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1273880" y="5883832"/>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 xmlns:a14="http://schemas.microsoft.com/office/drawing/2010/main" val="0"/>
              </a:ext>
            </a:extLst>
          </a:blip>
          <a:stretch>
            <a:fillRect/>
          </a:stretch>
        </p:blipFill>
        <p:spPr>
          <a:xfrm>
            <a:off x="1965267" y="4093311"/>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 xmlns:a14="http://schemas.microsoft.com/office/drawing/2010/main" val="0"/>
              </a:ext>
            </a:extLst>
          </a:blip>
          <a:stretch>
            <a:fillRect/>
          </a:stretch>
        </p:blipFill>
        <p:spPr>
          <a:xfrm flipH="1">
            <a:off x="3265878" y="4176164"/>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8287870" y="3723776"/>
            <a:ext cx="535781" cy="892969"/>
          </a:xfrm>
          <a:prstGeom prst="rect">
            <a:avLst/>
          </a:prstGeom>
        </p:spPr>
      </p:pic>
    </p:spTree>
    <p:extLst>
      <p:ext uri="{BB962C8B-B14F-4D97-AF65-F5344CB8AC3E}">
        <p14:creationId xmlns="" xmlns:p14="http://schemas.microsoft.com/office/powerpoint/2010/main" val="2923390746"/>
      </p:ext>
    </p:extLst>
  </p:cSld>
  <p:clrMapOvr>
    <a:masterClrMapping/>
  </p:clrMapOvr>
  <mc:AlternateContent xmlns:mc="http://schemas.openxmlformats.org/markup-compatibility/2006">
    <mc:Choice xmlns="" xmlns:p14="http://schemas.microsoft.com/office/powerpoint/2010/main" Requires="p14">
      <p:transition p14:dur="0">
        <p:sndAc>
          <p:stSnd>
            <p:snd r:embed="rId15"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329621" y="4502881"/>
            <a:ext cx="1476884" cy="1307705"/>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295327" y="4118799"/>
            <a:ext cx="1545470" cy="1037934"/>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7444905" y="379742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 xmlns:a16="http://schemas.microsoft.com/office/drawing/2014/main" id="{A468FF43-48BE-45C8-AE0E-72371E21D00D}"/>
              </a:ext>
            </a:extLst>
          </p:cNvPr>
          <p:cNvSpPr/>
          <p:nvPr/>
        </p:nvSpPr>
        <p:spPr>
          <a:xfrm>
            <a:off x="766197" y="91350"/>
            <a:ext cx="8253111"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dirty="0">
                <a:solidFill>
                  <a:srgbClr val="002060"/>
                </a:solidFill>
              </a:rPr>
              <a:t>2. </a:t>
            </a:r>
            <a:r>
              <a:rPr lang="nl-NL" sz="2800" dirty="0">
                <a:solidFill>
                  <a:srgbClr val="002060"/>
                </a:solidFill>
                <a:latin typeface="Times New Roman" panose="02020603050405020304" pitchFamily="18" charset="0"/>
                <a:cs typeface="Times New Roman" panose="02020603050405020304" pitchFamily="18" charset="0"/>
              </a:rPr>
              <a:t>Bạn sẽ làm gì khi biết người thân của bạn có ý định phá một khu rừng để trồng m</a:t>
            </a:r>
            <a:r>
              <a:rPr lang="vi-VN" sz="2800" dirty="0">
                <a:solidFill>
                  <a:srgbClr val="002060"/>
                </a:solidFill>
                <a:latin typeface="Times New Roman" panose="02020603050405020304" pitchFamily="18" charset="0"/>
                <a:cs typeface="Times New Roman" panose="02020603050405020304" pitchFamily="18" charset="0"/>
              </a:rPr>
              <a:t>ì</a:t>
            </a:r>
            <a:r>
              <a:rPr lang="nl-NL" sz="2800" dirty="0">
                <a:solidFill>
                  <a:srgbClr val="002060"/>
                </a:solidFill>
                <a:latin typeface="Times New Roman" panose="02020603050405020304" pitchFamily="18" charset="0"/>
                <a:cs typeface="Times New Roman" panose="02020603050405020304" pitchFamily="18" charset="0"/>
              </a:rPr>
              <a:t>? </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766197" y="1907164"/>
            <a:ext cx="8166900" cy="163515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2060"/>
                </a:solidFill>
                <a:latin typeface="Times New Roman" panose="02020603050405020304" pitchFamily="18" charset="0"/>
                <a:cs typeface="Times New Roman" panose="02020603050405020304" pitchFamily="18" charset="0"/>
              </a:rPr>
              <a:t>- </a:t>
            </a:r>
            <a:r>
              <a:rPr lang="nl-NL" sz="2400" dirty="0" smtClean="0">
                <a:solidFill>
                  <a:srgbClr val="002060"/>
                </a:solidFill>
                <a:latin typeface="Times New Roman" panose="02020603050405020304" pitchFamily="18" charset="0"/>
                <a:cs typeface="Times New Roman" panose="02020603050405020304" pitchFamily="18" charset="0"/>
              </a:rPr>
              <a:t>Nói </a:t>
            </a:r>
            <a:r>
              <a:rPr lang="nl-NL" sz="2400" dirty="0">
                <a:solidFill>
                  <a:srgbClr val="002060"/>
                </a:solidFill>
                <a:latin typeface="Times New Roman" panose="02020603050405020304" pitchFamily="18" charset="0"/>
                <a:cs typeface="Times New Roman" panose="02020603050405020304" pitchFamily="18" charset="0"/>
              </a:rPr>
              <a:t>cho người thân biết phá rừng là vi phạm các quy định của Nhà nước và sẽ bị xử lý theo pháp luật. Đồng thời khuyên người thân bạn không nên vị phạm pháp luật.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123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 xmlns:a16="http://schemas.microsoft.com/office/drawing/2014/main" id="{AA693000-41B6-4481-BACC-F3E8F4F6DBBA}"/>
              </a:ext>
            </a:extLst>
          </p:cNvPr>
          <p:cNvSpPr/>
          <p:nvPr/>
        </p:nvSpPr>
        <p:spPr>
          <a:xfrm rot="586976" flipH="1">
            <a:off x="2101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2680680" y="4950350"/>
            <a:ext cx="714375" cy="764381"/>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3019425" y="400299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3752001" y="4722841"/>
            <a:ext cx="873043" cy="956990"/>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0" y="3836445"/>
            <a:ext cx="873043" cy="956990"/>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 xmlns:a14="http://schemas.microsoft.com/office/drawing/2010/main" val="0"/>
              </a:ext>
            </a:extLst>
          </a:blip>
          <a:stretch>
            <a:fillRect/>
          </a:stretch>
        </p:blipFill>
        <p:spPr>
          <a:xfrm>
            <a:off x="2257009" y="3435535"/>
            <a:ext cx="583484" cy="57648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 xmlns:a14="http://schemas.microsoft.com/office/drawing/2010/main" val="0"/>
              </a:ext>
            </a:extLst>
          </a:blip>
          <a:stretch>
            <a:fillRect/>
          </a:stretch>
        </p:blipFill>
        <p:spPr>
          <a:xfrm flipH="1">
            <a:off x="3418421" y="3605909"/>
            <a:ext cx="660121" cy="632396"/>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412491" y="3796528"/>
            <a:ext cx="371475" cy="328613"/>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8287870" y="3723776"/>
            <a:ext cx="535781" cy="892969"/>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14" cstate="hqprint">
            <a:extLst>
              <a:ext uri="{28A0092B-C50C-407E-A947-70E740481C1C}">
                <a14:useLocalDpi xmlns="" xmlns:a14="http://schemas.microsoft.com/office/drawing/2010/main" val="0"/>
              </a:ext>
            </a:extLst>
          </a:blip>
          <a:stretch>
            <a:fillRect/>
          </a:stretch>
        </p:blipFill>
        <p:spPr>
          <a:xfrm>
            <a:off x="4374812" y="819431"/>
            <a:ext cx="1456072" cy="1392450"/>
          </a:xfrm>
          <a:prstGeom prst="rect">
            <a:avLst/>
          </a:prstGeom>
        </p:spPr>
      </p:pic>
    </p:spTree>
    <p:extLst>
      <p:ext uri="{BB962C8B-B14F-4D97-AF65-F5344CB8AC3E}">
        <p14:creationId xmlns="" xmlns:p14="http://schemas.microsoft.com/office/powerpoint/2010/main" val="3771296180"/>
      </p:ext>
    </p:extLst>
  </p:cSld>
  <p:clrMapOvr>
    <a:masterClrMapping/>
  </p:clrMapOvr>
  <mc:AlternateContent xmlns:mc="http://schemas.openxmlformats.org/markup-compatibility/2006">
    <mc:Choice xmlns="" xmlns:p14="http://schemas.microsoft.com/office/powerpoint/2010/main" Requires="p14">
      <p:transition p14:dur="0">
        <p:sndAc>
          <p:stSnd>
            <p:snd r:embed="rId15"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27EA76E-2A7F-5F46-8C1C-CEAA9B9D92CB}"/>
              </a:ext>
            </a:extLst>
          </p:cNvPr>
          <p:cNvPicPr>
            <a:picLocks noChangeAspect="1"/>
          </p:cNvPicPr>
          <p:nvPr/>
        </p:nvPicPr>
        <p:blipFill>
          <a:blip r:embed="rId2"/>
          <a:stretch>
            <a:fillRect/>
          </a:stretch>
        </p:blipFill>
        <p:spPr>
          <a:xfrm>
            <a:off x="0" y="0"/>
            <a:ext cx="9150349" cy="6858000"/>
          </a:xfrm>
          <a:prstGeom prst="rect">
            <a:avLst/>
          </a:prstGeom>
        </p:spPr>
      </p:pic>
      <p:sp>
        <p:nvSpPr>
          <p:cNvPr id="7" name="矩形 17">
            <a:extLst>
              <a:ext uri="{FF2B5EF4-FFF2-40B4-BE49-F238E27FC236}">
                <a16:creationId xmlns="" xmlns:a16="http://schemas.microsoft.com/office/drawing/2014/main" id="{DEBAC96A-A6D9-3246-9ABD-CBE8DAFD4C25}"/>
              </a:ext>
            </a:extLst>
          </p:cNvPr>
          <p:cNvSpPr/>
          <p:nvPr/>
        </p:nvSpPr>
        <p:spPr bwMode="auto">
          <a:xfrm>
            <a:off x="1355834" y="349597"/>
            <a:ext cx="6306207" cy="50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rgbClr val="002060"/>
                </a:solidFill>
                <a:latin typeface="Times New Roman" panose="02020603050405020304" pitchFamily="18" charset="0"/>
                <a:cs typeface="Times New Roman" panose="02020603050405020304" pitchFamily="18" charset="0"/>
              </a:rPr>
              <a:t>II</a:t>
            </a:r>
            <a:r>
              <a:rPr lang="vi-VN" sz="3200" b="1" dirty="0">
                <a:solidFill>
                  <a:srgbClr val="002060"/>
                </a:solidFill>
                <a:latin typeface="Times New Roman" panose="02020603050405020304" pitchFamily="18" charset="0"/>
                <a:cs typeface="Times New Roman" panose="02020603050405020304" pitchFamily="18" charset="0"/>
              </a:rPr>
              <a:t>I. </a:t>
            </a:r>
            <a:r>
              <a:rPr lang="en-US" sz="3200" b="1" dirty="0">
                <a:solidFill>
                  <a:srgbClr val="002060"/>
                </a:solidFill>
                <a:latin typeface="Times New Roman" panose="02020603050405020304" pitchFamily="18" charset="0"/>
                <a:cs typeface="Times New Roman" panose="02020603050405020304" pitchFamily="18" charset="0"/>
              </a:rPr>
              <a:t>THỰC HIỆN</a:t>
            </a:r>
            <a:endParaRPr lang="zh-CN" altLang="en-US" sz="4000" b="1" dirty="0">
              <a:solidFill>
                <a:srgbClr val="002060"/>
              </a:solidFill>
              <a:latin typeface="Times New Roman" panose="02020603050405020304" pitchFamily="18" charset="0"/>
              <a:ea typeface="Microsoft YaHei UI" panose="020B0503020204020204" pitchFamily="34" charset="-122"/>
              <a:cs typeface="Times New Roman" panose="02020603050405020304" pitchFamily="18" charset="0"/>
            </a:endParaRPr>
          </a:p>
        </p:txBody>
      </p:sp>
      <p:pic>
        <p:nvPicPr>
          <p:cNvPr id="8" name="图片 18">
            <a:extLst>
              <a:ext uri="{FF2B5EF4-FFF2-40B4-BE49-F238E27FC236}">
                <a16:creationId xmlns="" xmlns:a16="http://schemas.microsoft.com/office/drawing/2014/main" id="{D88F23E2-004B-974F-A9E6-FCD5DB6BD13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flipH="1">
            <a:off x="685800" y="40522"/>
            <a:ext cx="1209675" cy="1210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 xmlns:a16="http://schemas.microsoft.com/office/drawing/2014/main" id="{C92734FC-9656-A345-BC7D-581EADDB741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flipH="1">
            <a:off x="7283443" y="85369"/>
            <a:ext cx="1210866"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 xmlns:a16="http://schemas.microsoft.com/office/drawing/2014/main" id="{87C9579E-4A9F-E042-8628-EF0393B3FE7E}"/>
              </a:ext>
            </a:extLst>
          </p:cNvPr>
          <p:cNvSpPr/>
          <p:nvPr/>
        </p:nvSpPr>
        <p:spPr>
          <a:xfrm>
            <a:off x="0" y="1011381"/>
            <a:ext cx="9144000" cy="48390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b="1" smtClean="0"/>
              <a:t>LÀM THẾ NÀO ĐỂ THỰC HIỆN MỘT SẢN PHẨM SÁNG TẠO </a:t>
            </a:r>
            <a:endParaRPr lang="en-US" smtClean="0"/>
          </a:p>
          <a:p>
            <a:r>
              <a:rPr lang="en-US" b="1" smtClean="0"/>
              <a:t>CHO GÓC TRUYỀN THÔNG CỦA TRƯỜNG?</a:t>
            </a:r>
            <a:endParaRPr lang="en-US" smtClean="0"/>
          </a:p>
          <a:p>
            <a:r>
              <a:rPr lang="en-US" b="1" smtClean="0"/>
              <a:t>(1 tiết)</a:t>
            </a:r>
            <a:endParaRPr lang="en-US" dirty="0"/>
          </a:p>
        </p:txBody>
      </p:sp>
      <p:pic>
        <p:nvPicPr>
          <p:cNvPr id="12" name="Picture 11">
            <a:extLst>
              <a:ext uri="{FF2B5EF4-FFF2-40B4-BE49-F238E27FC236}">
                <a16:creationId xmlns="" xmlns:a16="http://schemas.microsoft.com/office/drawing/2014/main" id="{312FC9BA-8C8E-264E-995F-9A9B284DAA17}"/>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5400000">
            <a:off x="-1962078" y="3045850"/>
            <a:ext cx="4381037" cy="766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 xmlns:a16="http://schemas.microsoft.com/office/drawing/2014/main" id="{E6D023BD-1063-C64B-A2B8-C193C2D557DC}"/>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10800000">
            <a:off x="704848" y="891282"/>
            <a:ext cx="77343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 xmlns:a16="http://schemas.microsoft.com/office/drawing/2014/main" id="{A7B412AA-4260-C944-A875-DCFB9B6A0250}"/>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16200000">
            <a:off x="6784761" y="3127218"/>
            <a:ext cx="4273399"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19555AA0-7E1B-F846-B4DA-D9E114BE0A4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55794" y="5439871"/>
            <a:ext cx="7732712"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766299" y="1502488"/>
            <a:ext cx="9144000" cy="523220"/>
          </a:xfrm>
          <a:prstGeom prst="rect">
            <a:avLst/>
          </a:prstGeom>
        </p:spPr>
        <p:txBody>
          <a:bodyPr wrap="square">
            <a:spAutoFit/>
          </a:bodyPr>
          <a:lstStyle/>
          <a:p>
            <a:r>
              <a:rPr lang="vi-VN" sz="2800" b="1">
                <a:latin typeface="+mj-lt"/>
              </a:rPr>
              <a:t>a</a:t>
            </a:r>
            <a:r>
              <a:rPr lang="vi-VN" sz="2800" b="1" smtClean="0">
                <a:latin typeface="+mj-lt"/>
              </a:rPr>
              <a:t>. Lập </a:t>
            </a:r>
            <a:r>
              <a:rPr lang="vi-VN" sz="2800" b="1" dirty="0">
                <a:latin typeface="+mj-lt"/>
              </a:rPr>
              <a:t>kế hoạch thực hiện bằng sơ đồ tư duy</a:t>
            </a:r>
            <a:endParaRPr lang="en-US" sz="2800" dirty="0">
              <a:latin typeface="+mj-lt"/>
            </a:endParaRPr>
          </a:p>
        </p:txBody>
      </p:sp>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85800" y="2531722"/>
            <a:ext cx="8000986" cy="1555369"/>
          </a:xfrm>
          <a:prstGeom prst="rect">
            <a:avLst/>
          </a:prstGeom>
        </p:spPr>
      </p:pic>
      <p:sp>
        <p:nvSpPr>
          <p:cNvPr id="3" name="Rectangle 2"/>
          <p:cNvSpPr/>
          <p:nvPr/>
        </p:nvSpPr>
        <p:spPr>
          <a:xfrm>
            <a:off x="766299" y="4054100"/>
            <a:ext cx="8306508" cy="1513235"/>
          </a:xfrm>
          <a:prstGeom prst="rect">
            <a:avLst/>
          </a:prstGeom>
        </p:spPr>
        <p:txBody>
          <a:bodyPr wrap="square">
            <a:spAutoFit/>
          </a:bodyPr>
          <a:lstStyle/>
          <a:p>
            <a:pPr>
              <a:lnSpc>
                <a:spcPct val="150000"/>
              </a:lnSpc>
              <a:spcAft>
                <a:spcPts val="100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b.Tiến hành thực hiện sản phẩm theo giải </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pháp</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nSpc>
                <a:spcPct val="150000"/>
              </a:lnSpc>
              <a:spcAft>
                <a:spcPts val="100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c. Trình bày giải pháp và sản phấm</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 xmlns:p14="http://schemas.microsoft.com/office/powerpoint/2010/main" val="96812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par>
                                <p:cTn id="24" presetID="21" presetClass="entr" presetSubtype="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2000"/>
                                        <p:tgtEl>
                                          <p:spTgt spid="2"/>
                                        </p:tgtEl>
                                      </p:cBhvr>
                                    </p:animEffect>
                                  </p:childTnLst>
                                </p:cTn>
                              </p:par>
                            </p:childTnLst>
                          </p:cTn>
                        </p:par>
                        <p:par>
                          <p:cTn id="42" fill="hold">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1690689"/>
            <a:ext cx="9144000" cy="5140036"/>
          </a:xfrm>
        </p:spPr>
      </p:pic>
      <p:sp>
        <p:nvSpPr>
          <p:cNvPr id="5" name="Rectangle 4"/>
          <p:cNvSpPr/>
          <p:nvPr/>
        </p:nvSpPr>
        <p:spPr>
          <a:xfrm>
            <a:off x="2572382" y="458520"/>
            <a:ext cx="3999236" cy="769441"/>
          </a:xfrm>
          <a:prstGeom prst="rect">
            <a:avLst/>
          </a:prstGeom>
        </p:spPr>
        <p:txBody>
          <a:bodyPr wrap="none">
            <a:spAutoFit/>
          </a:bodyPr>
          <a:lstStyle/>
          <a:p>
            <a:r>
              <a:rPr lang="en-US" sz="4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NÓI VÀ NGHE</a:t>
            </a:r>
            <a:endParaRPr lang="en-US" sz="4400" dirty="0">
              <a:solidFill>
                <a:schemeClr val="accent6">
                  <a:lumMod val="50000"/>
                </a:schemeClr>
              </a:solidFill>
              <a:effectLst>
                <a:outerShdw blurRad="38100" dist="38100" dir="2700000" algn="tl">
                  <a:srgbClr val="000000">
                    <a:alpha val="43137"/>
                  </a:srgbClr>
                </a:outerShdw>
              </a:effectLst>
            </a:endParaRPr>
          </a:p>
        </p:txBody>
      </p:sp>
      <p:sp>
        <p:nvSpPr>
          <p:cNvPr id="6" name="AutoShape 2" descr="Icon :)), =)), ^^, :3, :v là gì? Nên sử dụng trong hoàn cảnh nào? -  Thegioididong.com"/>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 xmlns:a16="http://schemas.microsoft.com/office/drawing/2014/main" id="{AD4177A1-A88F-4280-9343-2E28544658A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39891" y="82503"/>
            <a:ext cx="1575721" cy="1686021"/>
          </a:xfrm>
          <a:prstGeom prst="rect">
            <a:avLst/>
          </a:prstGeom>
        </p:spPr>
      </p:pic>
    </p:spTree>
    <p:extLst>
      <p:ext uri="{BB962C8B-B14F-4D97-AF65-F5344CB8AC3E}">
        <p14:creationId xmlns="" xmlns:p14="http://schemas.microsoft.com/office/powerpoint/2010/main" val="1770033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p:spPr>
      </p:pic>
      <p:sp>
        <p:nvSpPr>
          <p:cNvPr id="5" name="Rectangle 4"/>
          <p:cNvSpPr/>
          <p:nvPr/>
        </p:nvSpPr>
        <p:spPr>
          <a:xfrm>
            <a:off x="1898073" y="974022"/>
            <a:ext cx="6982692" cy="4632037"/>
          </a:xfrm>
          <a:prstGeom prst="rect">
            <a:avLst/>
          </a:prstGeom>
        </p:spPr>
        <p:txBody>
          <a:bodyPr wrap="square">
            <a:spAutoFit/>
          </a:bodyPr>
          <a:lstStyle/>
          <a:p>
            <a:pPr algn="just">
              <a:lnSpc>
                <a:spcPct val="150000"/>
              </a:lnSpc>
              <a:spcAft>
                <a:spcPts val="1000"/>
              </a:spcAft>
            </a:pPr>
            <a:r>
              <a:rPr lang="vi-VN" sz="3600" b="1" dirty="0" smtClean="0">
                <a:latin typeface="Times New Roman" panose="02020603050405020304" pitchFamily="18" charset="0"/>
                <a:ea typeface="Arial" panose="020B0604020202020204" pitchFamily="34" charset="0"/>
                <a:cs typeface="Times New Roman" panose="02020603050405020304" pitchFamily="18" charset="0"/>
              </a:rPr>
              <a:t>c.Trình bày giải pháp và sản phấm</a:t>
            </a:r>
            <a:endParaRPr lang="en-US" sz="2800" dirty="0" smtClean="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1000"/>
              </a:spcAft>
            </a:pPr>
            <a:r>
              <a:rPr lang="vi-VN" sz="3600" dirty="0" smtClean="0">
                <a:latin typeface="Times New Roman" panose="02020603050405020304" pitchFamily="18" charset="0"/>
                <a:ea typeface="Arial" panose="020B0604020202020204" pitchFamily="34" charset="0"/>
                <a:cs typeface="Times New Roman" panose="02020603050405020304" pitchFamily="18" charset="0"/>
              </a:rPr>
              <a:t>Bước 1: Chuẩn bị</a:t>
            </a:r>
            <a:endParaRPr lang="en-US" sz="2800" dirty="0" smtClean="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1000"/>
              </a:spcAft>
            </a:pPr>
            <a:r>
              <a:rPr lang="vi-VN" sz="3600" dirty="0" smtClean="0">
                <a:latin typeface="Times New Roman" panose="02020603050405020304" pitchFamily="18" charset="0"/>
                <a:ea typeface="Arial" panose="020B0604020202020204" pitchFamily="34" charset="0"/>
                <a:cs typeface="Times New Roman" panose="02020603050405020304" pitchFamily="18" charset="0"/>
              </a:rPr>
              <a:t>Bước 2: Trình bày giải pháp và sản phẩm</a:t>
            </a:r>
            <a:endParaRPr lang="en-US" sz="2800" dirty="0" smtClean="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1000"/>
              </a:spcAft>
            </a:pP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Bước</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3: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Trao</a:t>
            </a:r>
            <a:r>
              <a:rPr lang="en-US" sz="36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3600" dirty="0" err="1" smtClean="0">
                <a:latin typeface="Times New Roman" panose="02020603050405020304" pitchFamily="18" charset="0"/>
                <a:ea typeface="Arial" panose="020B0604020202020204" pitchFamily="34" charset="0"/>
                <a:cs typeface="Times New Roman" panose="02020603050405020304" pitchFamily="18" charset="0"/>
              </a:rPr>
              <a:t>đổi</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 xmlns:p14="http://schemas.microsoft.com/office/powerpoint/2010/main" val="107704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27EA76E-2A7F-5F46-8C1C-CEAA9B9D92CB}"/>
              </a:ext>
            </a:extLst>
          </p:cNvPr>
          <p:cNvPicPr>
            <a:picLocks noChangeAspect="1"/>
          </p:cNvPicPr>
          <p:nvPr/>
        </p:nvPicPr>
        <p:blipFill>
          <a:blip r:embed="rId2"/>
          <a:stretch>
            <a:fillRect/>
          </a:stretch>
        </p:blipFill>
        <p:spPr>
          <a:xfrm>
            <a:off x="5581803" y="3892791"/>
            <a:ext cx="2864155" cy="2133935"/>
          </a:xfrm>
          <a:prstGeom prst="rect">
            <a:avLst/>
          </a:prstGeom>
        </p:spPr>
      </p:pic>
      <p:pic>
        <p:nvPicPr>
          <p:cNvPr id="9" name="Picture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81746" y="3726873"/>
            <a:ext cx="6262254" cy="3256625"/>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60767" y="18618"/>
            <a:ext cx="4896003" cy="3708255"/>
          </a:xfrm>
          <a:prstGeom prst="rect">
            <a:avLst/>
          </a:prstGeom>
        </p:spPr>
      </p:pic>
      <p:pic>
        <p:nvPicPr>
          <p:cNvPr id="1030" name="Picture 6" descr="Kết quả hình ảnh cho biểu tượng cảm ơn | Biểu tượng, Avatar, Hình vui"/>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05284" y="498763"/>
            <a:ext cx="3296249" cy="277091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Tuyển sinh Tiểu học"/>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8854076" flipV="1">
            <a:off x="178012" y="4049798"/>
            <a:ext cx="2464955" cy="246495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82678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ministrator\Desktop\Xin-viec-nganh-truyen-thong.jpg"/>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4322619" cy="34359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C:\Users\Administrator\Desktop\tải xuống.jpg"/>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546764"/>
            <a:ext cx="4322618" cy="3311236"/>
          </a:xfrm>
          <a:prstGeom prst="rect">
            <a:avLst/>
          </a:prstGeom>
          <a:noFill/>
          <a:ln>
            <a:noFill/>
          </a:ln>
        </p:spPr>
      </p:pic>
      <p:pic>
        <p:nvPicPr>
          <p:cNvPr id="7" name="Picture 6" descr="C:\Users\Administrator\Desktop\tải xuống (1).jpg"/>
          <p:cNvPicPr/>
          <p:nvPr/>
        </p:nvPicPr>
        <p:blipFill>
          <a:blip r:embed="rId4">
            <a:extLst>
              <a:ext uri="{28A0092B-C50C-407E-A947-70E740481C1C}">
                <a14:useLocalDpi xmlns="" xmlns:a14="http://schemas.microsoft.com/office/drawing/2010/main" val="0"/>
              </a:ext>
            </a:extLst>
          </a:blip>
          <a:srcRect/>
          <a:stretch>
            <a:fillRect/>
          </a:stretch>
        </p:blipFill>
        <p:spPr bwMode="auto">
          <a:xfrm>
            <a:off x="4322618" y="2507673"/>
            <a:ext cx="4821382" cy="4350327"/>
          </a:xfrm>
          <a:prstGeom prst="rect">
            <a:avLst/>
          </a:prstGeom>
          <a:noFill/>
          <a:ln>
            <a:noFill/>
          </a:ln>
        </p:spPr>
      </p:pic>
      <p:sp>
        <p:nvSpPr>
          <p:cNvPr id="4" name="Cloud Callout 3"/>
          <p:cNvSpPr/>
          <p:nvPr/>
        </p:nvSpPr>
        <p:spPr>
          <a:xfrm>
            <a:off x="5361708" y="180110"/>
            <a:ext cx="3629891" cy="23275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tranh</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5739039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m luận về chủ đề &amp;quot;Đổi mới, sáng tạo trong dạy và học ..."/>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37466" y="872837"/>
            <a:ext cx="7172420" cy="439189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图片 24">
            <a:extLst>
              <a:ext uri="{FF2B5EF4-FFF2-40B4-BE49-F238E27FC236}">
                <a16:creationId xmlns="" xmlns:a16="http://schemas.microsoft.com/office/drawing/2014/main" id="{232D064F-3ABE-5341-80D2-3802B9FF1B7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90831" y="5070764"/>
            <a:ext cx="2038110" cy="1690253"/>
          </a:xfrm>
          <a:prstGeom prst="rect">
            <a:avLst/>
          </a:prstGeom>
          <a:noFill/>
          <a:ln w="9525">
            <a:noFill/>
          </a:ln>
        </p:spPr>
      </p:pic>
    </p:spTree>
    <p:extLst>
      <p:ext uri="{BB962C8B-B14F-4D97-AF65-F5344CB8AC3E}">
        <p14:creationId xmlns="" xmlns:p14="http://schemas.microsoft.com/office/powerpoint/2010/main" val="518319246"/>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 xmlns:a16="http://schemas.microsoft.com/office/drawing/2014/main" id="{B5A3DA15-4A7A-E544-9A43-0C7AE811E3A5}"/>
              </a:ext>
            </a:extLst>
          </p:cNvPr>
          <p:cNvSpPr>
            <a:spLocks noGrp="1" noChangeArrowheads="1"/>
          </p:cNvSpPr>
          <p:nvPr>
            <p:ph type="title"/>
          </p:nvPr>
        </p:nvSpPr>
        <p:spPr/>
        <p:txBody>
          <a:bodyPr/>
          <a:lstStyle/>
          <a:p>
            <a:endParaRPr lang="x-none" altLang="x-none"/>
          </a:p>
        </p:txBody>
      </p:sp>
      <p:sp>
        <p:nvSpPr>
          <p:cNvPr id="53250" name="Content Placeholder 2">
            <a:extLst>
              <a:ext uri="{FF2B5EF4-FFF2-40B4-BE49-F238E27FC236}">
                <a16:creationId xmlns="" xmlns:a16="http://schemas.microsoft.com/office/drawing/2014/main" id="{C7F21CC3-EE9B-BA40-B99D-AA33BC900DFC}"/>
              </a:ext>
            </a:extLst>
          </p:cNvPr>
          <p:cNvSpPr>
            <a:spLocks noGrp="1" noChangeArrowheads="1"/>
          </p:cNvSpPr>
          <p:nvPr>
            <p:ph idx="1"/>
          </p:nvPr>
        </p:nvSpPr>
        <p:spPr/>
        <p:txBody>
          <a:bodyPr/>
          <a:lstStyle/>
          <a:p>
            <a:endParaRPr lang="x-none" altLang="x-none"/>
          </a:p>
        </p:txBody>
      </p:sp>
      <p:pic>
        <p:nvPicPr>
          <p:cNvPr id="53251" name="Picture 3">
            <a:extLst>
              <a:ext uri="{FF2B5EF4-FFF2-40B4-BE49-F238E27FC236}">
                <a16:creationId xmlns="" xmlns:a16="http://schemas.microsoft.com/office/drawing/2014/main" id="{27A73CF0-84B3-B447-B285-66A71E280E6B}"/>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8286" t="21288" r="10376" b="18217"/>
          <a:stretch>
            <a:fillRect/>
          </a:stretch>
        </p:blipFill>
        <p:spPr bwMode="auto">
          <a:xfrm>
            <a:off x="-26988" y="0"/>
            <a:ext cx="50561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2" name="Picture 4">
            <a:extLst>
              <a:ext uri="{FF2B5EF4-FFF2-40B4-BE49-F238E27FC236}">
                <a16:creationId xmlns="" xmlns:a16="http://schemas.microsoft.com/office/drawing/2014/main" id="{321FA51C-EA51-F34F-AD3A-B82532037659}"/>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17154" t="14565" r="10480" b="26611"/>
          <a:stretch>
            <a:fillRect/>
          </a:stretch>
        </p:blipFill>
        <p:spPr bwMode="auto">
          <a:xfrm>
            <a:off x="0" y="3048000"/>
            <a:ext cx="5056188"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pic>
        <p:nvPicPr>
          <p:cNvPr id="53253" name="Picture 6">
            <a:extLst>
              <a:ext uri="{FF2B5EF4-FFF2-40B4-BE49-F238E27FC236}">
                <a16:creationId xmlns="" xmlns:a16="http://schemas.microsoft.com/office/drawing/2014/main" id="{B6384F43-6310-DE4E-AEBE-D2510EED51A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17154" t="14565" r="10480" b="26611"/>
          <a:stretch>
            <a:fillRect/>
          </a:stretch>
        </p:blipFill>
        <p:spPr bwMode="auto">
          <a:xfrm>
            <a:off x="5029200" y="52388"/>
            <a:ext cx="41148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5875">
                <a:solidFill>
                  <a:srgbClr val="000000"/>
                </a:solidFill>
                <a:miter lim="800000"/>
                <a:headEnd/>
                <a:tailEnd/>
              </a14:hiddenLine>
            </a:ext>
          </a:extLst>
        </p:spPr>
      </p:pic>
      <p:pic>
        <p:nvPicPr>
          <p:cNvPr id="8" name="图片 1">
            <a:extLst>
              <a:ext uri="{FF2B5EF4-FFF2-40B4-BE49-F238E27FC236}">
                <a16:creationId xmlns="" xmlns:a16="http://schemas.microsoft.com/office/drawing/2014/main" id="{03AA850B-9C93-274F-AE74-EF51090E2EEB}"/>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5400000">
            <a:off x="1674077" y="-743542"/>
            <a:ext cx="5927463" cy="9275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 xmlns:a16="http://schemas.microsoft.com/office/drawing/2014/main" id="{A9D685DA-6837-8249-80D7-D89D2AE0E244}"/>
              </a:ext>
            </a:extLst>
          </p:cNvPr>
          <p:cNvSpPr txBox="1">
            <a:spLocks noChangeArrowheads="1"/>
          </p:cNvSpPr>
          <p:nvPr/>
        </p:nvSpPr>
        <p:spPr bwMode="auto">
          <a:xfrm>
            <a:off x="-965200" y="721817"/>
            <a:ext cx="6986588" cy="535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vi-VN" altLang="x-none" b="1" dirty="0" smtClean="0">
                <a:solidFill>
                  <a:srgbClr val="002060"/>
                </a:solidFill>
                <a:latin typeface="Times New Roman" panose="02020603050405020304" pitchFamily="18" charset="0"/>
                <a:cs typeface="Times New Roman" panose="02020603050405020304" pitchFamily="18" charset="0"/>
              </a:rPr>
              <a:t>a</a:t>
            </a:r>
            <a:r>
              <a:rPr lang="en-US" altLang="x-none" b="1" dirty="0" smtClean="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cs typeface="Times New Roman" panose="02020603050405020304" pitchFamily="18" charset="0"/>
              </a:rPr>
              <a:t>Đọc hiểu tình </a:t>
            </a:r>
            <a:r>
              <a:rPr lang="vi-VN" b="1" dirty="0" smtClean="0">
                <a:solidFill>
                  <a:srgbClr val="002060"/>
                </a:solidFill>
                <a:latin typeface="Times New Roman" panose="02020603050405020304" pitchFamily="18" charset="0"/>
                <a:cs typeface="Times New Roman" panose="02020603050405020304" pitchFamily="18" charset="0"/>
              </a:rPr>
              <a:t>huống:</a:t>
            </a:r>
            <a:endParaRPr lang="en-US" altLang="x-none" b="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64597" y="1221163"/>
            <a:ext cx="7614805" cy="5262979"/>
          </a:xfrm>
          <a:prstGeom prst="rect">
            <a:avLst/>
          </a:prstGeom>
        </p:spPr>
        <p:txBody>
          <a:bodyPr wrap="square">
            <a:spAutoFit/>
          </a:bodyPr>
          <a:lstStyle/>
          <a:p>
            <a:pPr algn="just">
              <a:lnSpc>
                <a:spcPct val="150000"/>
              </a:lnSpc>
              <a:spcAft>
                <a:spcPts val="1000"/>
              </a:spcAft>
            </a:pPr>
            <a:r>
              <a:rPr lang="vi-VN" sz="3200" dirty="0" smtClean="0">
                <a:latin typeface="Times New Roman" panose="02020603050405020304" pitchFamily="18" charset="0"/>
                <a:ea typeface="Arial" panose="020B0604020202020204" pitchFamily="34" charset="0"/>
                <a:cs typeface="Times New Roman" panose="02020603050405020304" pitchFamily="18" charset="0"/>
              </a:rPr>
              <a:t>- Góc </a:t>
            </a:r>
            <a:r>
              <a:rPr lang="vi-VN" sz="3200" dirty="0">
                <a:latin typeface="Times New Roman" panose="02020603050405020304" pitchFamily="18" charset="0"/>
                <a:ea typeface="Arial" panose="020B0604020202020204" pitchFamily="34" charset="0"/>
                <a:cs typeface="Times New Roman" panose="02020603050405020304" pitchFamily="18" charset="0"/>
              </a:rPr>
              <a:t>truyền thông trong trường học là nơi để nhà trường (BGH, Đoàn thanh niên, các câu lạc bộ,..) truyền tải các thông tin cần thiết đến HS. Góc truyền thông có thể là một tấm bảng đen được trang trí, phân chia thành các khung, các ô với nội dung thông tin khác nhau.</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Rectangle 2"/>
          <p:cNvSpPr/>
          <p:nvPr/>
        </p:nvSpPr>
        <p:spPr>
          <a:xfrm>
            <a:off x="18983" y="122130"/>
            <a:ext cx="5949899" cy="461665"/>
          </a:xfrm>
          <a:prstGeom prst="rect">
            <a:avLst/>
          </a:prstGeom>
        </p:spPr>
        <p:txBody>
          <a:bodyPr wrap="none">
            <a:spAutoFit/>
          </a:bodyPr>
          <a:lstStyle/>
          <a:p>
            <a:r>
              <a:rPr lang="vi-VN" sz="2400" b="1" u="sng" dirty="0">
                <a:solidFill>
                  <a:srgbClr val="FF0000"/>
                </a:solidFill>
                <a:latin typeface="Times New Roman" panose="02020603050405020304" pitchFamily="18" charset="0"/>
                <a:ea typeface="Arial" panose="020B0604020202020204" pitchFamily="34" charset="0"/>
              </a:rPr>
              <a:t>I. </a:t>
            </a:r>
            <a:r>
              <a:rPr lang="en-US" sz="2400" b="1" u="sng" dirty="0">
                <a:solidFill>
                  <a:srgbClr val="FF0000"/>
                </a:solidFill>
                <a:latin typeface="Times New Roman" panose="02020603050405020304" pitchFamily="18" charset="0"/>
                <a:ea typeface="Arial" panose="020B0604020202020204" pitchFamily="34" charset="0"/>
              </a:rPr>
              <a:t>XÁC ĐỊNH VẤN ĐỀ CẦN GIẢI QUYẾT</a:t>
            </a:r>
            <a:endParaRPr lang="en-US" sz="2400" u="sng" dirty="0">
              <a:solidFill>
                <a:srgbClr val="FF0000"/>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arn(inHorizontal)">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í kíp tăng khả năng xử lý tình huố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092046" cy="6798937"/>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图片 1">
            <a:extLst>
              <a:ext uri="{FF2B5EF4-FFF2-40B4-BE49-F238E27FC236}">
                <a16:creationId xmlns="" xmlns:a16="http://schemas.microsoft.com/office/drawing/2014/main" id="{03AA850B-9C93-274F-AE74-EF51090E2EE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5400000">
            <a:off x="2785645" y="-987512"/>
            <a:ext cx="3920518" cy="86922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966354" y="1969619"/>
            <a:ext cx="7614805" cy="3170099"/>
          </a:xfrm>
          <a:prstGeom prst="rect">
            <a:avLst/>
          </a:prstGeom>
        </p:spPr>
        <p:txBody>
          <a:bodyPr wrap="square">
            <a:spAutoFit/>
          </a:bodyPr>
          <a:lstStyle/>
          <a:p>
            <a:r>
              <a:rPr lang="vi-VN" sz="4000" dirty="0">
                <a:solidFill>
                  <a:srgbClr val="002060"/>
                </a:solidFill>
                <a:latin typeface="+mj-lt"/>
              </a:rPr>
              <a:t>- Thực hiện một sản phẩm sáng tạo cho góc truyền thông từ nguồn cảm hứng là bức hình vẽ một cây xanh bị chặt phá dẫn đến cái chết của nhiều sinh vật.</a:t>
            </a:r>
            <a:endParaRPr lang="en-US" sz="4000" dirty="0">
              <a:solidFill>
                <a:srgbClr val="002060"/>
              </a:solidFill>
              <a:latin typeface="+mj-lt"/>
            </a:endParaRPr>
          </a:p>
        </p:txBody>
      </p:sp>
      <p:pic>
        <p:nvPicPr>
          <p:cNvPr id="11" name="图片 1">
            <a:extLst>
              <a:ext uri="{FF2B5EF4-FFF2-40B4-BE49-F238E27FC236}">
                <a16:creationId xmlns="" xmlns:a16="http://schemas.microsoft.com/office/drawing/2014/main" id="{03AA850B-9C93-274F-AE74-EF51090E2EEB}"/>
              </a:ext>
            </a:extLst>
          </p:cNvPr>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rot="-5400000">
            <a:off x="2617639" y="-2378748"/>
            <a:ext cx="1676119" cy="6388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 xmlns:a16="http://schemas.microsoft.com/office/drawing/2014/main" id="{A9D685DA-6837-8249-80D7-D89D2AE0E244}"/>
              </a:ext>
            </a:extLst>
          </p:cNvPr>
          <p:cNvSpPr txBox="1">
            <a:spLocks noChangeArrowheads="1"/>
          </p:cNvSpPr>
          <p:nvPr/>
        </p:nvSpPr>
        <p:spPr bwMode="auto">
          <a:xfrm>
            <a:off x="966354" y="409272"/>
            <a:ext cx="6986588" cy="1402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50000"/>
              </a:lnSpc>
              <a:spcBef>
                <a:spcPts val="0"/>
              </a:spcBef>
              <a:spcAft>
                <a:spcPts val="1000"/>
              </a:spcAft>
              <a:buNone/>
            </a:pPr>
            <a:r>
              <a:rPr lang="vi-VN" altLang="x-none" b="1" dirty="0" smtClean="0">
                <a:solidFill>
                  <a:srgbClr val="002060"/>
                </a:solidFill>
                <a:latin typeface="Times New Roman" panose="02020603050405020304" pitchFamily="18" charset="0"/>
                <a:cs typeface="Times New Roman" panose="02020603050405020304" pitchFamily="18" charset="0"/>
              </a:rPr>
              <a:t>b</a:t>
            </a:r>
            <a:r>
              <a:rPr lang="en-US" altLang="x-none" b="1" dirty="0" smtClean="0">
                <a:solidFill>
                  <a:srgbClr val="002060"/>
                </a:solidFill>
                <a:latin typeface="Times New Roman" panose="02020603050405020304" pitchFamily="18" charset="0"/>
                <a:cs typeface="Times New Roman" panose="02020603050405020304" pitchFamily="18" charset="0"/>
              </a:rPr>
              <a:t>. </a:t>
            </a:r>
            <a:r>
              <a:rPr lang="vi-VN"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Nhận biết vấn đề trọng </a:t>
            </a:r>
            <a:r>
              <a:rPr lang="vi-VN" b="1"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tâm:</a:t>
            </a:r>
            <a:endParaRPr lang="en-US" sz="2400" dirty="0">
              <a:solidFill>
                <a:srgbClr val="002060"/>
              </a:solidFill>
              <a:ea typeface="Arial" panose="020B0604020202020204" pitchFamily="34" charset="0"/>
              <a:cs typeface="Times New Roman" panose="02020603050405020304" pitchFamily="18" charset="0"/>
            </a:endParaRPr>
          </a:p>
          <a:p>
            <a:pPr algn="ctr">
              <a:lnSpc>
                <a:spcPct val="90000"/>
              </a:lnSpc>
              <a:spcBef>
                <a:spcPct val="0"/>
              </a:spcBef>
              <a:buFontTx/>
              <a:buNone/>
            </a:pPr>
            <a:endParaRPr lang="en-US" altLang="x-none"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84217051"/>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Horizontal)">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211" y="61378"/>
            <a:ext cx="7036798"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Arial" panose="020B0604020202020204" pitchFamily="34" charset="0"/>
              </a:rPr>
              <a:t>II. TÌM KIẾM VÀ LỰA CHỌN GIẢI PHÁP</a:t>
            </a:r>
            <a:endParaRPr lang="en-US" sz="2800" dirty="0">
              <a:solidFill>
                <a:srgbClr val="002060"/>
              </a:solidFill>
            </a:endParaRPr>
          </a:p>
        </p:txBody>
      </p:sp>
      <p:sp>
        <p:nvSpPr>
          <p:cNvPr id="6" name="Rectangle 5"/>
          <p:cNvSpPr/>
          <p:nvPr/>
        </p:nvSpPr>
        <p:spPr>
          <a:xfrm>
            <a:off x="128211" y="447352"/>
            <a:ext cx="4144917" cy="579582"/>
          </a:xfrm>
          <a:prstGeom prst="rect">
            <a:avLst/>
          </a:prstGeom>
        </p:spPr>
        <p:txBody>
          <a:bodyPr wrap="none">
            <a:spAutoFit/>
          </a:bodyPr>
          <a:lstStyle/>
          <a:p>
            <a:pPr algn="just">
              <a:lnSpc>
                <a:spcPct val="150000"/>
              </a:lnSpc>
              <a:spcAft>
                <a:spcPts val="1000"/>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a. Thu thập thông tin, ý tưởng</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100" name="Picture 4" descr="Báo động đỏ nạn chặt phá rừng ở Việt Nam - Việt Nam Forestry"/>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064" y="1028632"/>
            <a:ext cx="9144000" cy="583106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ounded Rectangle 8"/>
          <p:cNvSpPr/>
          <p:nvPr/>
        </p:nvSpPr>
        <p:spPr>
          <a:xfrm>
            <a:off x="0" y="1028632"/>
            <a:ext cx="6123710" cy="24931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spcAft>
                <a:spcPts val="1000"/>
              </a:spcAft>
            </a:pPr>
            <a:endParaRPr lang="vi-VN" sz="24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1000"/>
              </a:spcAft>
            </a:pPr>
            <a:r>
              <a:rPr lang="vi-VN" sz="24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Thu thập các thông tin về nạn chặt phá rừng và những tác hại của việc chặt phá rừng.</a:t>
            </a:r>
            <a:endParaRPr lang="en-US" sz="2400"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1000"/>
              </a:spcAft>
            </a:pPr>
            <a:r>
              <a:rPr lang="vi-VN"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Lên ý tưởng cho sản phẩm: vẽ </a:t>
            </a:r>
            <a:r>
              <a:rPr lang="vi-VN" sz="2400" dirty="0"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tranh, kể </a:t>
            </a:r>
            <a:r>
              <a:rPr lang="vi-VN"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chuyện, sáng tác thơ, bài hát…</a:t>
            </a:r>
            <a:endParaRPr lang="en-US" sz="2400" dirty="0">
              <a:solidFill>
                <a:srgbClr val="002060"/>
              </a:solidFill>
              <a:latin typeface="Arial" panose="020B0604020202020204" pitchFamily="34" charset="0"/>
              <a:ea typeface="Arial" panose="020B0604020202020204" pitchFamily="34" charset="0"/>
              <a:cs typeface="Times New Roman" panose="02020603050405020304" pitchFamily="18" charset="0"/>
            </a:endParaRPr>
          </a:p>
          <a:p>
            <a:pPr algn="ctr"/>
            <a:endParaRPr lang="en-US" dirty="0"/>
          </a:p>
        </p:txBody>
      </p:sp>
    </p:spTree>
    <p:extLst>
      <p:ext uri="{BB962C8B-B14F-4D97-AF65-F5344CB8AC3E}">
        <p14:creationId xmlns="" xmlns:p14="http://schemas.microsoft.com/office/powerpoint/2010/main" val="74075164"/>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ình ảnh Biểu Tượng Vector Bảo Vệ Môi Trường, Biểu Tượng Vector, Clipart  Môi Trường, Bảo Vệ Rừng Vector và PNG với nền trong suốt để tải xuống miễn  phí"/>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1153324"/>
            <a:ext cx="4405745" cy="488480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28211" y="61378"/>
            <a:ext cx="7036798"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Arial" panose="020B0604020202020204" pitchFamily="34" charset="0"/>
              </a:rPr>
              <a:t>II. TÌM KIẾM VÀ LỰA CHỌN GIẢI PHÁP</a:t>
            </a:r>
            <a:endParaRPr lang="en-US" sz="2800" dirty="0">
              <a:solidFill>
                <a:srgbClr val="002060"/>
              </a:solidFill>
            </a:endParaRPr>
          </a:p>
        </p:txBody>
      </p:sp>
      <p:sp>
        <p:nvSpPr>
          <p:cNvPr id="6" name="Rectangle 5"/>
          <p:cNvSpPr/>
          <p:nvPr/>
        </p:nvSpPr>
        <p:spPr>
          <a:xfrm>
            <a:off x="697694" y="447352"/>
            <a:ext cx="3005951" cy="579582"/>
          </a:xfrm>
          <a:prstGeom prst="rect">
            <a:avLst/>
          </a:prstGeom>
        </p:spPr>
        <p:txBody>
          <a:bodyPr wrap="none">
            <a:spAutoFit/>
          </a:bodyPr>
          <a:lstStyle/>
          <a:p>
            <a:pPr algn="just">
              <a:lnSpc>
                <a:spcPct val="150000"/>
              </a:lnSpc>
              <a:spcAft>
                <a:spcPts val="1000"/>
              </a:spcAft>
            </a:pPr>
            <a:r>
              <a:rPr lang="vi-VN" sz="2400" b="1" dirty="0">
                <a:latin typeface="Times New Roman" panose="02020603050405020304" pitchFamily="18" charset="0"/>
                <a:ea typeface="Arial" panose="020B0604020202020204" pitchFamily="34" charset="0"/>
                <a:cs typeface="Times New Roman" panose="02020603050405020304" pitchFamily="18" charset="0"/>
              </a:rPr>
              <a:t>b.Tìm kiếm giải pháp</a:t>
            </a:r>
            <a:endParaRPr lang="en-US" dirty="0">
              <a:latin typeface="Arial" panose="020B0604020202020204" pitchFamily="34" charset="0"/>
              <a:ea typeface="Arial" panose="020B0604020202020204" pitchFamily="34" charset="0"/>
              <a:cs typeface="Times New Roman" panose="02020603050405020304" pitchFamily="18" charset="0"/>
            </a:endParaRPr>
          </a:p>
        </p:txBody>
      </p:sp>
      <p:sp>
        <p:nvSpPr>
          <p:cNvPr id="2" name="Rectangle 1"/>
          <p:cNvSpPr/>
          <p:nvPr/>
        </p:nvSpPr>
        <p:spPr>
          <a:xfrm>
            <a:off x="4657166" y="1547409"/>
            <a:ext cx="4320580" cy="954107"/>
          </a:xfrm>
          <a:prstGeom prst="rect">
            <a:avLst/>
          </a:prstGeom>
        </p:spPr>
        <p:txBody>
          <a:bodyPr wrap="square">
            <a:spAutoFit/>
          </a:bodyPr>
          <a:lstStyle/>
          <a:p>
            <a:pPr algn="ctr"/>
            <a:r>
              <a:rPr lang="vi-VN" sz="2800" dirty="0">
                <a:solidFill>
                  <a:srgbClr val="002060"/>
                </a:solidFill>
                <a:latin typeface="Times New Roman" panose="02020603050405020304" pitchFamily="18" charset="0"/>
                <a:cs typeface="Times New Roman" panose="02020603050405020304" pitchFamily="18" charset="0"/>
              </a:rPr>
              <a:t>Lập ý tưởng chi tiết cho các giải pháp.</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5126" name="Picture 6" descr="Hãy chứng minh rằng bảo vệ rừng là bảo vệ cuộc sống của chúng ta"/>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56365" y="2895600"/>
            <a:ext cx="4987636" cy="3962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7610482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4">
            <a:extLst>
              <a:ext uri="{FF2B5EF4-FFF2-40B4-BE49-F238E27FC236}">
                <a16:creationId xmlns="" xmlns:a16="http://schemas.microsoft.com/office/drawing/2014/main" id="{33785FA7-C1F3-164E-9260-750804C16DA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59857" y="221577"/>
            <a:ext cx="2784143" cy="3366557"/>
          </a:xfrm>
          <a:prstGeom prst="rect">
            <a:avLst/>
          </a:prstGeom>
        </p:spPr>
      </p:pic>
      <p:pic>
        <p:nvPicPr>
          <p:cNvPr id="10" name="图片 3">
            <a:extLst>
              <a:ext uri="{FF2B5EF4-FFF2-40B4-BE49-F238E27FC236}">
                <a16:creationId xmlns="" xmlns:a16="http://schemas.microsoft.com/office/drawing/2014/main" id="{75FFF0AA-348B-CA43-BFD1-FB668AB69D2A}"/>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2352" y="3948848"/>
            <a:ext cx="3190703" cy="3190703"/>
          </a:xfrm>
          <a:prstGeom prst="rect">
            <a:avLst/>
          </a:prstGeom>
        </p:spPr>
      </p:pic>
      <p:sp>
        <p:nvSpPr>
          <p:cNvPr id="4" name="Rectangle 3"/>
          <p:cNvSpPr/>
          <p:nvPr/>
        </p:nvSpPr>
        <p:spPr>
          <a:xfrm>
            <a:off x="51883" y="0"/>
            <a:ext cx="3623108" cy="738664"/>
          </a:xfrm>
          <a:prstGeom prst="rect">
            <a:avLst/>
          </a:prstGeom>
        </p:spPr>
        <p:txBody>
          <a:bodyPr wrap="none">
            <a:spAutoFit/>
          </a:bodyPr>
          <a:lstStyle/>
          <a:p>
            <a:pPr algn="just">
              <a:lnSpc>
                <a:spcPct val="150000"/>
              </a:lnSpc>
              <a:spcAft>
                <a:spcPts val="1000"/>
              </a:spcAft>
            </a:pPr>
            <a:r>
              <a:rPr lang="vi-VN" sz="2800" b="1" dirty="0">
                <a:latin typeface="Times New Roman" panose="02020603050405020304" pitchFamily="18" charset="0"/>
                <a:ea typeface="Arial" panose="020B0604020202020204" pitchFamily="34" charset="0"/>
                <a:cs typeface="Times New Roman" panose="02020603050405020304" pitchFamily="18" charset="0"/>
              </a:rPr>
              <a:t>c. Lựa chọn giải </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pháp</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angle 5"/>
          <p:cNvSpPr/>
          <p:nvPr/>
        </p:nvSpPr>
        <p:spPr>
          <a:xfrm>
            <a:off x="216824" y="912595"/>
            <a:ext cx="5712922" cy="2862322"/>
          </a:xfrm>
          <a:prstGeom prst="rect">
            <a:avLst/>
          </a:prstGeom>
        </p:spPr>
        <p:txBody>
          <a:bodyPr wrap="square">
            <a:spAutoFit/>
          </a:bodyPr>
          <a:lstStyle/>
          <a:p>
            <a:pPr algn="just">
              <a:lnSpc>
                <a:spcPct val="150000"/>
              </a:lnSpc>
              <a:spcAft>
                <a:spcPts val="1000"/>
              </a:spcAft>
            </a:pPr>
            <a:r>
              <a:rPr lang="vi-VN" sz="24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Lựa chọn giải pháp phù hợp với năng lực của nhóm và các điệu kiện thực tế khách quan: thiết kế sản phẩm phù hợp với yêu cầu đăng tải ở góc truyền thông, cơ sở vật chất và thời gian thực hiện.</a:t>
            </a:r>
            <a:endParaRPr lang="en-US"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 xmlns:p14="http://schemas.microsoft.com/office/powerpoint/2010/main" val="17891791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xit" presetSubtype="4" fill="hold"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TotalTime>
  <Words>531</Words>
  <PresentationFormat>On-screen Show (4:3)</PresentationFormat>
  <Paragraphs>49</Paragraphs>
  <Slides>16</Slides>
  <Notes>0</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2021-06-07T01:52:30Z</dcterms:created>
  <dcterms:modified xsi:type="dcterms:W3CDTF">2021-07-13T14:19:30Z</dcterms:modified>
</cp:coreProperties>
</file>