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71" r:id="rId2"/>
    <p:sldId id="636" r:id="rId3"/>
    <p:sldId id="389" r:id="rId4"/>
    <p:sldId id="531" r:id="rId5"/>
    <p:sldId id="436" r:id="rId6"/>
    <p:sldId id="722" r:id="rId7"/>
    <p:sldId id="723" r:id="rId8"/>
    <p:sldId id="724" r:id="rId9"/>
    <p:sldId id="737" r:id="rId10"/>
    <p:sldId id="738" r:id="rId11"/>
    <p:sldId id="599" r:id="rId12"/>
    <p:sldId id="739" r:id="rId13"/>
    <p:sldId id="627" r:id="rId14"/>
    <p:sldId id="752" r:id="rId15"/>
    <p:sldId id="753" r:id="rId16"/>
    <p:sldId id="707" r:id="rId17"/>
    <p:sldId id="755" r:id="rId18"/>
    <p:sldId id="759" r:id="rId19"/>
    <p:sldId id="605" r:id="rId20"/>
    <p:sldId id="727" r:id="rId21"/>
    <p:sldId id="713" r:id="rId22"/>
    <p:sldId id="756" r:id="rId23"/>
    <p:sldId id="757" r:id="rId24"/>
    <p:sldId id="760" r:id="rId25"/>
    <p:sldId id="314" r:id="rId26"/>
    <p:sldId id="330"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6BE"/>
    <a:srgbClr val="DEB0BD"/>
    <a:srgbClr val="CBD690"/>
    <a:srgbClr val="8B86BE"/>
    <a:srgbClr val="EEB85F"/>
    <a:srgbClr val="ECB761"/>
    <a:srgbClr val="C5DFDF"/>
    <a:srgbClr val="BD9E84"/>
    <a:srgbClr val="A71464"/>
    <a:srgbClr val="A71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55" d="100"/>
          <a:sy n="55" d="100"/>
        </p:scale>
        <p:origin x="1220" y="36"/>
      </p:cViewPr>
      <p:guideLst>
        <p:guide orient="horz" pos="2171"/>
        <p:guide pos="38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3/1/2024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C3ED"/>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487045" y="2530536"/>
            <a:ext cx="11525983" cy="2400657"/>
          </a:xfrm>
          <a:prstGeom prst="rect">
            <a:avLst/>
          </a:prstGeom>
          <a:noFill/>
          <a:ln w="9525">
            <a:noFill/>
          </a:ln>
        </p:spPr>
        <p:txBody>
          <a:bodyPr wrap="square">
            <a:spAutoFit/>
          </a:bodyPr>
          <a:lstStyle/>
          <a:p>
            <a:pPr marL="635" indent="-635"/>
            <a:r>
              <a:rPr lang="en-US" sz="5000" b="0">
                <a:latin typeface="Calibri" panose="020F0502020204030204" pitchFamily="34" charset="0"/>
                <a:cs typeface="Calibri" panose="020F0502020204030204" pitchFamily="34" charset="0"/>
              </a:rPr>
              <a:t>- How family dynamics and traditions have evolved over time, and how these changes have impacted your family life?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49350" y="1027430"/>
            <a:ext cx="10888345" cy="156845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You are going to listen to a talk about family life. Work in pairs. Choose the aspect(s) that you think will be mentioned in the talk.</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00" name="Text Box 99"/>
          <p:cNvSpPr txBox="1"/>
          <p:nvPr/>
        </p:nvSpPr>
        <p:spPr>
          <a:xfrm>
            <a:off x="1027923" y="2891155"/>
            <a:ext cx="5080000" cy="861774"/>
          </a:xfrm>
          <a:prstGeom prst="rect">
            <a:avLst/>
          </a:prstGeom>
          <a:noFill/>
          <a:ln w="9525">
            <a:noFill/>
          </a:ln>
        </p:spPr>
        <p:txBody>
          <a:bodyPr>
            <a:spAutoFit/>
          </a:bodyPr>
          <a:lstStyle/>
          <a:p>
            <a:pPr marL="635" indent="-635"/>
            <a:r>
              <a:rPr lang="en-US" sz="5000" b="0">
                <a:solidFill>
                  <a:srgbClr val="231F20"/>
                </a:solidFill>
                <a:latin typeface="Calibri" panose="020F0502020204030204" pitchFamily="34" charset="0"/>
                <a:cs typeface="Calibri" panose="020F0502020204030204" pitchFamily="34" charset="0"/>
              </a:rPr>
              <a:t>- Work in pairs. </a:t>
            </a:r>
          </a:p>
        </p:txBody>
      </p:sp>
      <p:sp>
        <p:nvSpPr>
          <p:cNvPr id="4" name="Text Box 3"/>
          <p:cNvSpPr txBox="1"/>
          <p:nvPr/>
        </p:nvSpPr>
        <p:spPr>
          <a:xfrm>
            <a:off x="1027923" y="3893185"/>
            <a:ext cx="10933430" cy="2400657"/>
          </a:xfrm>
          <a:prstGeom prst="rect">
            <a:avLst/>
          </a:prstGeom>
          <a:noFill/>
          <a:ln w="9525">
            <a:noFill/>
          </a:ln>
        </p:spPr>
        <p:txBody>
          <a:bodyPr wrap="square">
            <a:spAutoFit/>
          </a:bodyPr>
          <a:lstStyle/>
          <a:p>
            <a:pPr marL="635" indent="-635"/>
            <a:r>
              <a:rPr lang="en-US" sz="5000" b="0">
                <a:solidFill>
                  <a:srgbClr val="231F20"/>
                </a:solidFill>
                <a:latin typeface="Calibri" panose="020F0502020204030204" pitchFamily="34" charset="0"/>
                <a:cs typeface="Calibri" panose="020F0502020204030204" pitchFamily="34" charset="0"/>
              </a:rPr>
              <a:t>- Read the aspects listed under the picture and tick the one(s) they think the text will mention.</a:t>
            </a:r>
          </a:p>
        </p:txBody>
      </p:sp>
      <p:pic>
        <p:nvPicPr>
          <p:cNvPr id="5" name="Picture 4"/>
          <p:cNvPicPr>
            <a:picLocks noChangeAspect="1"/>
          </p:cNvPicPr>
          <p:nvPr/>
        </p:nvPicPr>
        <p:blipFill>
          <a:blip r:embed="rId3"/>
          <a:stretch>
            <a:fillRect/>
          </a:stretch>
        </p:blipFill>
        <p:spPr>
          <a:xfrm>
            <a:off x="-6873240" y="2433955"/>
            <a:ext cx="5986780" cy="4082415"/>
          </a:xfrm>
          <a:prstGeom prst="rect">
            <a:avLst/>
          </a:prstGeom>
        </p:spPr>
      </p:pic>
      <p:sp>
        <p:nvSpPr>
          <p:cNvPr id="6" name="Text Box 5"/>
          <p:cNvSpPr txBox="1"/>
          <p:nvPr/>
        </p:nvSpPr>
        <p:spPr>
          <a:xfrm>
            <a:off x="13506450" y="2433955"/>
            <a:ext cx="5092065" cy="3784600"/>
          </a:xfrm>
          <a:prstGeom prst="rect">
            <a:avLst/>
          </a:prstGeom>
          <a:noFill/>
        </p:spPr>
        <p:txBody>
          <a:bodyPr wrap="square" rtlCol="0" anchor="t">
            <a:spAutoFit/>
          </a:bodyPr>
          <a:lstStyle/>
          <a:p>
            <a:pPr>
              <a:lnSpc>
                <a:spcPct val="150000"/>
              </a:lnSpc>
            </a:pPr>
            <a:r>
              <a:rPr lang="en-US" sz="3200" b="1"/>
              <a:t>a. </a:t>
            </a:r>
            <a:r>
              <a:rPr lang="en-US" sz="3200"/>
              <a:t>Family types</a:t>
            </a:r>
          </a:p>
          <a:p>
            <a:pPr>
              <a:lnSpc>
                <a:spcPct val="150000"/>
              </a:lnSpc>
            </a:pPr>
            <a:r>
              <a:rPr lang="en-US" sz="3200" b="1"/>
              <a:t>b. </a:t>
            </a:r>
            <a:r>
              <a:rPr lang="en-US" sz="3200"/>
              <a:t>Parents’ working places</a:t>
            </a:r>
          </a:p>
          <a:p>
            <a:pPr>
              <a:lnSpc>
                <a:spcPct val="150000"/>
              </a:lnSpc>
            </a:pPr>
            <a:r>
              <a:rPr lang="en-US" sz="3200" b="1"/>
              <a:t>c. </a:t>
            </a:r>
            <a:r>
              <a:rPr lang="en-US" sz="3200"/>
              <a:t>Family holidays</a:t>
            </a:r>
          </a:p>
          <a:p>
            <a:pPr>
              <a:lnSpc>
                <a:spcPct val="150000"/>
              </a:lnSpc>
            </a:pPr>
            <a:r>
              <a:rPr lang="en-US" sz="3200" b="1"/>
              <a:t>d.</a:t>
            </a:r>
            <a:r>
              <a:rPr lang="en-US" sz="3200"/>
              <a:t> Birthday parties</a:t>
            </a:r>
          </a:p>
          <a:p>
            <a:pPr>
              <a:lnSpc>
                <a:spcPct val="150000"/>
              </a:lnSpc>
            </a:pPr>
            <a:r>
              <a:rPr lang="en-US" sz="3200" b="1"/>
              <a:t>e.</a:t>
            </a:r>
            <a:r>
              <a:rPr lang="en-US" sz="3200"/>
              <a:t> Parents-children relations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996950"/>
            <a:ext cx="10888345" cy="131381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You are going to listen to a talk about family life. Work in pairs. Choose the aspect(s) that you think will be mentioned in the talk.</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2" name="Picture 1"/>
          <p:cNvPicPr>
            <a:picLocks noChangeAspect="1"/>
          </p:cNvPicPr>
          <p:nvPr/>
        </p:nvPicPr>
        <p:blipFill>
          <a:blip r:embed="rId3"/>
          <a:stretch>
            <a:fillRect/>
          </a:stretch>
        </p:blipFill>
        <p:spPr>
          <a:xfrm>
            <a:off x="20418" y="2611755"/>
            <a:ext cx="5986780" cy="4082415"/>
          </a:xfrm>
          <a:prstGeom prst="rect">
            <a:avLst/>
          </a:prstGeom>
        </p:spPr>
      </p:pic>
      <p:sp>
        <p:nvSpPr>
          <p:cNvPr id="5" name="Text Box 4"/>
          <p:cNvSpPr txBox="1"/>
          <p:nvPr/>
        </p:nvSpPr>
        <p:spPr>
          <a:xfrm>
            <a:off x="5691612" y="2753854"/>
            <a:ext cx="6322588" cy="3323987"/>
          </a:xfrm>
          <a:prstGeom prst="rect">
            <a:avLst/>
          </a:prstGeom>
          <a:noFill/>
        </p:spPr>
        <p:txBody>
          <a:bodyPr wrap="square" rtlCol="0" anchor="t">
            <a:spAutoFit/>
          </a:bodyPr>
          <a:lstStyle/>
          <a:p>
            <a:r>
              <a:rPr lang="en-US" sz="4200" b="1"/>
              <a:t>a. </a:t>
            </a:r>
            <a:r>
              <a:rPr lang="en-US" sz="4200"/>
              <a:t>Family types</a:t>
            </a:r>
          </a:p>
          <a:p>
            <a:r>
              <a:rPr lang="en-US" sz="4200" b="1"/>
              <a:t>b. </a:t>
            </a:r>
            <a:r>
              <a:rPr lang="en-US" sz="4200"/>
              <a:t>Parents’ working places</a:t>
            </a:r>
          </a:p>
          <a:p>
            <a:r>
              <a:rPr lang="en-US" sz="4200" b="1"/>
              <a:t>c. </a:t>
            </a:r>
            <a:r>
              <a:rPr lang="en-US" sz="4200"/>
              <a:t>Family holidays</a:t>
            </a:r>
          </a:p>
          <a:p>
            <a:r>
              <a:rPr lang="en-US" sz="4200" b="1"/>
              <a:t>d.</a:t>
            </a:r>
            <a:r>
              <a:rPr lang="en-US" sz="4200"/>
              <a:t> Birthday parties</a:t>
            </a:r>
          </a:p>
          <a:p>
            <a:r>
              <a:rPr lang="en-US" sz="4200" b="1"/>
              <a:t>e.</a:t>
            </a:r>
            <a:r>
              <a:rPr lang="en-US" sz="4200"/>
              <a:t> Parents-children relations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column.</a:t>
            </a:r>
          </a:p>
        </p:txBody>
      </p:sp>
      <p:sp>
        <p:nvSpPr>
          <p:cNvPr id="40" name="Rounded Rectangle 39"/>
          <p:cNvSpPr/>
          <p:nvPr/>
        </p:nvSpPr>
        <p:spPr>
          <a:xfrm>
            <a:off x="577850" y="8147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630888" y="7021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0" name="Text Box 99"/>
          <p:cNvSpPr txBox="1"/>
          <p:nvPr/>
        </p:nvSpPr>
        <p:spPr>
          <a:xfrm>
            <a:off x="1027922" y="1922145"/>
            <a:ext cx="7740157" cy="923330"/>
          </a:xfrm>
          <a:prstGeom prst="rect">
            <a:avLst/>
          </a:prstGeom>
          <a:noFill/>
          <a:ln w="9525">
            <a:noFill/>
          </a:ln>
        </p:spPr>
        <p:txBody>
          <a:bodyPr wrap="square">
            <a:spAutoFit/>
          </a:bodyPr>
          <a:lstStyle/>
          <a:p>
            <a:pPr marL="635" indent="-635"/>
            <a:r>
              <a:rPr lang="en-US" sz="5400" b="0">
                <a:solidFill>
                  <a:srgbClr val="231F20"/>
                </a:solidFill>
                <a:latin typeface="Calibri" panose="020F0502020204030204" pitchFamily="34" charset="0"/>
                <a:cs typeface="Calibri" panose="020F0502020204030204" pitchFamily="34" charset="0"/>
              </a:rPr>
              <a:t>- Read the facts (1-5).</a:t>
            </a:r>
          </a:p>
        </p:txBody>
      </p:sp>
      <p:sp>
        <p:nvSpPr>
          <p:cNvPr id="10" name="Text Box 9"/>
          <p:cNvSpPr txBox="1"/>
          <p:nvPr/>
        </p:nvSpPr>
        <p:spPr>
          <a:xfrm>
            <a:off x="1080770" y="3030855"/>
            <a:ext cx="10412237" cy="2585323"/>
          </a:xfrm>
          <a:prstGeom prst="rect">
            <a:avLst/>
          </a:prstGeom>
          <a:noFill/>
          <a:ln w="9525">
            <a:noFill/>
          </a:ln>
        </p:spPr>
        <p:txBody>
          <a:bodyPr wrap="square">
            <a:spAutoFit/>
          </a:bodyPr>
          <a:lstStyle/>
          <a:p>
            <a:pPr marL="635" indent="-635"/>
            <a:r>
              <a:rPr lang="en-US" sz="5400" b="0">
                <a:solidFill>
                  <a:srgbClr val="231F20"/>
                </a:solidFill>
                <a:latin typeface="Calibri" panose="020F0502020204030204" pitchFamily="34" charset="0"/>
                <a:cs typeface="Calibri" panose="020F0502020204030204" pitchFamily="34" charset="0"/>
              </a:rPr>
              <a:t>- Then, listen for the facts 1-5 and decide if each fact refers to the past or the present.</a:t>
            </a:r>
          </a:p>
        </p:txBody>
      </p:sp>
      <p:graphicFrame>
        <p:nvGraphicFramePr>
          <p:cNvPr id="12" name="Table 11"/>
          <p:cNvGraphicFramePr/>
          <p:nvPr/>
        </p:nvGraphicFramePr>
        <p:xfrm>
          <a:off x="-11568430" y="1599565"/>
          <a:ext cx="10633710" cy="4337050"/>
        </p:xfrm>
        <a:graphic>
          <a:graphicData uri="http://schemas.openxmlformats.org/drawingml/2006/table">
            <a:tbl>
              <a:tblPr firstRow="1" bandRow="1">
                <a:tableStyleId>{5C22544A-7EE6-4342-B048-85BDC9FD1C3A}</a:tableStyleId>
              </a:tblPr>
              <a:tblGrid>
                <a:gridCol w="5239385">
                  <a:extLst>
                    <a:ext uri="{9D8B030D-6E8A-4147-A177-3AD203B41FA5}">
                      <a16:colId xmlns:a16="http://schemas.microsoft.com/office/drawing/2014/main" val="20000"/>
                    </a:ext>
                  </a:extLst>
                </a:gridCol>
                <a:gridCol w="2587625">
                  <a:extLst>
                    <a:ext uri="{9D8B030D-6E8A-4147-A177-3AD203B41FA5}">
                      <a16:colId xmlns:a16="http://schemas.microsoft.com/office/drawing/2014/main" val="20001"/>
                    </a:ext>
                  </a:extLst>
                </a:gridCol>
                <a:gridCol w="2806700">
                  <a:extLst>
                    <a:ext uri="{9D8B030D-6E8A-4147-A177-3AD203B41FA5}">
                      <a16:colId xmlns:a16="http://schemas.microsoft.com/office/drawing/2014/main" val="20002"/>
                    </a:ext>
                  </a:extLst>
                </a:gridCol>
              </a:tblGrid>
              <a:tr h="640080">
                <a:tc>
                  <a:txBody>
                    <a:bodyPr/>
                    <a:lstStyle/>
                    <a:p>
                      <a:pPr algn="ctr">
                        <a:buNone/>
                      </a:pPr>
                      <a:r>
                        <a:rPr lang="en-US" sz="3600">
                          <a:solidFill>
                            <a:srgbClr val="E45F2B"/>
                          </a:solidFill>
                        </a:rPr>
                        <a:t>FACTS</a:t>
                      </a:r>
                    </a:p>
                  </a:txBody>
                  <a:tcPr>
                    <a:solidFill>
                      <a:srgbClr val="72FA93"/>
                    </a:solidFill>
                  </a:tcPr>
                </a:tc>
                <a:tc>
                  <a:txBody>
                    <a:bodyPr/>
                    <a:lstStyle/>
                    <a:p>
                      <a:pPr algn="ctr">
                        <a:buNone/>
                      </a:pPr>
                      <a:r>
                        <a:rPr lang="en-US" sz="3600">
                          <a:solidFill>
                            <a:srgbClr val="E45F2B"/>
                          </a:solidFill>
                        </a:rPr>
                        <a:t>THE PAST</a:t>
                      </a:r>
                    </a:p>
                  </a:txBody>
                  <a:tcPr>
                    <a:solidFill>
                      <a:srgbClr val="72FA93"/>
                    </a:solidFill>
                  </a:tcPr>
                </a:tc>
                <a:tc>
                  <a:txBody>
                    <a:bodyPr/>
                    <a:lstStyle/>
                    <a:p>
                      <a:pPr algn="ctr">
                        <a:buNone/>
                      </a:pPr>
                      <a:r>
                        <a:rPr lang="en-US" sz="3600">
                          <a:solidFill>
                            <a:srgbClr val="E45F2B"/>
                          </a:solidFill>
                        </a:rPr>
                        <a:t>THE PRESENT</a:t>
                      </a:r>
                    </a:p>
                  </a:txBody>
                  <a:tcPr>
                    <a:solidFill>
                      <a:srgbClr val="72FA93"/>
                    </a:solidFill>
                  </a:tcPr>
                </a:tc>
                <a:extLst>
                  <a:ext uri="{0D108BD9-81ED-4DB2-BD59-A6C34878D82A}">
                    <a16:rowId xmlns:a16="http://schemas.microsoft.com/office/drawing/2014/main" val="10000"/>
                  </a:ext>
                </a:extLst>
              </a:tr>
              <a:tr h="1066800">
                <a:tc>
                  <a:txBody>
                    <a:bodyPr/>
                    <a:lstStyle/>
                    <a:p>
                      <a:pPr algn="just">
                        <a:buNone/>
                      </a:pPr>
                      <a:r>
                        <a:rPr lang="en-US" sz="3600" b="1">
                          <a:solidFill>
                            <a:srgbClr val="E4602B"/>
                          </a:solidFill>
                        </a:rPr>
                        <a:t>1. Popularity of extended families</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1"/>
                  </a:ext>
                </a:extLst>
              </a:tr>
              <a:tr h="1254125">
                <a:tc>
                  <a:txBody>
                    <a:bodyPr/>
                    <a:lstStyle/>
                    <a:p>
                      <a:pPr algn="just">
                        <a:buNone/>
                      </a:pPr>
                      <a:r>
                        <a:rPr lang="en-US" sz="3600" b="1">
                          <a:solidFill>
                            <a:srgbClr val="E4602B"/>
                          </a:solidFill>
                          <a:sym typeface="+mn-ea"/>
                        </a:rPr>
                        <a:t>2. More holidays away from home</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2"/>
                  </a:ext>
                </a:extLst>
              </a:tr>
              <a:tr h="1254125">
                <a:tc>
                  <a:txBody>
                    <a:bodyPr/>
                    <a:lstStyle/>
                    <a:p>
                      <a:pPr algn="just">
                        <a:buNone/>
                      </a:pPr>
                      <a:r>
                        <a:rPr lang="en-US" sz="3600" b="1">
                          <a:solidFill>
                            <a:srgbClr val="E4602B"/>
                          </a:solidFill>
                          <a:sym typeface="+mn-ea"/>
                        </a:rPr>
                        <a:t>3. More time spent doing things together</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55065" y="78930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column.</a:t>
            </a:r>
          </a:p>
        </p:txBody>
      </p:sp>
      <p:sp>
        <p:nvSpPr>
          <p:cNvPr id="40" name="Rounded Rectangle 39"/>
          <p:cNvSpPr/>
          <p:nvPr/>
        </p:nvSpPr>
        <p:spPr>
          <a:xfrm>
            <a:off x="577850" y="8147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630888" y="7021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 name="03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507855" y="620395"/>
            <a:ext cx="991235" cy="991235"/>
          </a:xfrm>
          <a:prstGeom prst="rect">
            <a:avLst/>
          </a:prstGeom>
        </p:spPr>
      </p:pic>
      <p:graphicFrame>
        <p:nvGraphicFramePr>
          <p:cNvPr id="3" name="Table 2"/>
          <p:cNvGraphicFramePr/>
          <p:nvPr>
            <p:extLst>
              <p:ext uri="{D42A27DB-BD31-4B8C-83A1-F6EECF244321}">
                <p14:modId xmlns:p14="http://schemas.microsoft.com/office/powerpoint/2010/main" val="4144747917"/>
              </p:ext>
            </p:extLst>
          </p:nvPr>
        </p:nvGraphicFramePr>
        <p:xfrm>
          <a:off x="652145" y="1744980"/>
          <a:ext cx="10633710" cy="4337050"/>
        </p:xfrm>
        <a:graphic>
          <a:graphicData uri="http://schemas.openxmlformats.org/drawingml/2006/table">
            <a:tbl>
              <a:tblPr firstRow="1" bandRow="1">
                <a:tableStyleId>{5C22544A-7EE6-4342-B048-85BDC9FD1C3A}</a:tableStyleId>
              </a:tblPr>
              <a:tblGrid>
                <a:gridCol w="5239385">
                  <a:extLst>
                    <a:ext uri="{9D8B030D-6E8A-4147-A177-3AD203B41FA5}">
                      <a16:colId xmlns:a16="http://schemas.microsoft.com/office/drawing/2014/main" val="20000"/>
                    </a:ext>
                  </a:extLst>
                </a:gridCol>
                <a:gridCol w="2587625">
                  <a:extLst>
                    <a:ext uri="{9D8B030D-6E8A-4147-A177-3AD203B41FA5}">
                      <a16:colId xmlns:a16="http://schemas.microsoft.com/office/drawing/2014/main" val="20001"/>
                    </a:ext>
                  </a:extLst>
                </a:gridCol>
                <a:gridCol w="2806700">
                  <a:extLst>
                    <a:ext uri="{9D8B030D-6E8A-4147-A177-3AD203B41FA5}">
                      <a16:colId xmlns:a16="http://schemas.microsoft.com/office/drawing/2014/main" val="20002"/>
                    </a:ext>
                  </a:extLst>
                </a:gridCol>
              </a:tblGrid>
              <a:tr h="640080">
                <a:tc>
                  <a:txBody>
                    <a:bodyPr/>
                    <a:lstStyle/>
                    <a:p>
                      <a:pPr algn="ctr">
                        <a:buNone/>
                      </a:pPr>
                      <a:r>
                        <a:rPr lang="en-US" sz="3600">
                          <a:solidFill>
                            <a:srgbClr val="E45F2B"/>
                          </a:solidFill>
                        </a:rPr>
                        <a:t>FACTS</a:t>
                      </a:r>
                    </a:p>
                  </a:txBody>
                  <a:tcPr>
                    <a:solidFill>
                      <a:srgbClr val="72FA93"/>
                    </a:solidFill>
                  </a:tcPr>
                </a:tc>
                <a:tc>
                  <a:txBody>
                    <a:bodyPr/>
                    <a:lstStyle/>
                    <a:p>
                      <a:pPr algn="ctr">
                        <a:buNone/>
                      </a:pPr>
                      <a:r>
                        <a:rPr lang="en-US" sz="3600">
                          <a:solidFill>
                            <a:srgbClr val="E45F2B"/>
                          </a:solidFill>
                        </a:rPr>
                        <a:t>THE PAST</a:t>
                      </a:r>
                    </a:p>
                  </a:txBody>
                  <a:tcPr>
                    <a:solidFill>
                      <a:srgbClr val="72FA93"/>
                    </a:solidFill>
                  </a:tcPr>
                </a:tc>
                <a:tc>
                  <a:txBody>
                    <a:bodyPr/>
                    <a:lstStyle/>
                    <a:p>
                      <a:pPr algn="ctr">
                        <a:buNone/>
                      </a:pPr>
                      <a:r>
                        <a:rPr lang="en-US" sz="3600">
                          <a:solidFill>
                            <a:srgbClr val="E45F2B"/>
                          </a:solidFill>
                        </a:rPr>
                        <a:t>THE PRESENT</a:t>
                      </a:r>
                    </a:p>
                  </a:txBody>
                  <a:tcPr>
                    <a:solidFill>
                      <a:srgbClr val="72FA93"/>
                    </a:solidFill>
                  </a:tcPr>
                </a:tc>
                <a:extLst>
                  <a:ext uri="{0D108BD9-81ED-4DB2-BD59-A6C34878D82A}">
                    <a16:rowId xmlns:a16="http://schemas.microsoft.com/office/drawing/2014/main" val="10000"/>
                  </a:ext>
                </a:extLst>
              </a:tr>
              <a:tr h="1066800">
                <a:tc>
                  <a:txBody>
                    <a:bodyPr/>
                    <a:lstStyle/>
                    <a:p>
                      <a:pPr algn="l">
                        <a:buNone/>
                      </a:pPr>
                      <a:r>
                        <a:rPr lang="en-US" sz="3600" b="1">
                          <a:solidFill>
                            <a:srgbClr val="E4602B"/>
                          </a:solidFill>
                        </a:rPr>
                        <a:t>1. Popularity of extended families</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1"/>
                  </a:ext>
                </a:extLst>
              </a:tr>
              <a:tr h="1254125">
                <a:tc>
                  <a:txBody>
                    <a:bodyPr/>
                    <a:lstStyle/>
                    <a:p>
                      <a:pPr algn="l">
                        <a:buNone/>
                      </a:pPr>
                      <a:r>
                        <a:rPr lang="en-US" sz="3600" b="1">
                          <a:solidFill>
                            <a:srgbClr val="E4602B"/>
                          </a:solidFill>
                          <a:sym typeface="+mn-ea"/>
                        </a:rPr>
                        <a:t>2. More holidays away from home</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2"/>
                  </a:ext>
                </a:extLst>
              </a:tr>
              <a:tr h="1254125">
                <a:tc>
                  <a:txBody>
                    <a:bodyPr/>
                    <a:lstStyle/>
                    <a:p>
                      <a:pPr algn="l">
                        <a:buNone/>
                      </a:pPr>
                      <a:r>
                        <a:rPr lang="en-US" sz="3600" b="1">
                          <a:solidFill>
                            <a:srgbClr val="E4602B"/>
                          </a:solidFill>
                          <a:sym typeface="+mn-ea"/>
                        </a:rPr>
                        <a:t>3. More time spent doing things together</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3"/>
                  </a:ext>
                </a:extLst>
              </a:tr>
            </a:tbl>
          </a:graphicData>
        </a:graphic>
      </p:graphicFrame>
      <p:graphicFrame>
        <p:nvGraphicFramePr>
          <p:cNvPr id="6" name="Content Placeholder 5"/>
          <p:cNvGraphicFramePr>
            <a:graphicFrameLocks noGrp="1"/>
          </p:cNvGraphicFramePr>
          <p:nvPr>
            <p:ph idx="1"/>
          </p:nvPr>
        </p:nvGraphicFramePr>
        <p:xfrm>
          <a:off x="577850" y="8150225"/>
          <a:ext cx="10515600" cy="3082925"/>
        </p:xfrm>
        <a:graphic>
          <a:graphicData uri="http://schemas.openxmlformats.org/drawingml/2006/table">
            <a:tbl>
              <a:tblPr firstRow="1" bandRow="1">
                <a:tableStyleId>{5C22544A-7EE6-4342-B048-85BDC9FD1C3A}</a:tableStyleId>
              </a:tblPr>
              <a:tblGrid>
                <a:gridCol w="5694680">
                  <a:extLst>
                    <a:ext uri="{9D8B030D-6E8A-4147-A177-3AD203B41FA5}">
                      <a16:colId xmlns:a16="http://schemas.microsoft.com/office/drawing/2014/main" val="20000"/>
                    </a:ext>
                  </a:extLst>
                </a:gridCol>
                <a:gridCol w="2045335">
                  <a:extLst>
                    <a:ext uri="{9D8B030D-6E8A-4147-A177-3AD203B41FA5}">
                      <a16:colId xmlns:a16="http://schemas.microsoft.com/office/drawing/2014/main" val="20001"/>
                    </a:ext>
                  </a:extLst>
                </a:gridCol>
                <a:gridCol w="2775585">
                  <a:extLst>
                    <a:ext uri="{9D8B030D-6E8A-4147-A177-3AD203B41FA5}">
                      <a16:colId xmlns:a16="http://schemas.microsoft.com/office/drawing/2014/main" val="20002"/>
                    </a:ext>
                  </a:extLst>
                </a:gridCol>
              </a:tblGrid>
              <a:tr h="640080">
                <a:tc>
                  <a:txBody>
                    <a:bodyPr/>
                    <a:lstStyle/>
                    <a:p>
                      <a:pPr algn="ctr">
                        <a:buNone/>
                      </a:pPr>
                      <a:r>
                        <a:rPr lang="en-US" sz="3600">
                          <a:solidFill>
                            <a:srgbClr val="E45F2B"/>
                          </a:solidFill>
                        </a:rPr>
                        <a:t>FACTS</a:t>
                      </a:r>
                    </a:p>
                  </a:txBody>
                  <a:tcPr>
                    <a:solidFill>
                      <a:srgbClr val="72FA93"/>
                    </a:solidFill>
                  </a:tcPr>
                </a:tc>
                <a:tc>
                  <a:txBody>
                    <a:bodyPr/>
                    <a:lstStyle/>
                    <a:p>
                      <a:pPr algn="ctr">
                        <a:buNone/>
                      </a:pPr>
                      <a:r>
                        <a:rPr lang="en-US" sz="3600">
                          <a:solidFill>
                            <a:srgbClr val="E45F2B"/>
                          </a:solidFill>
                        </a:rPr>
                        <a:t>THE PAST</a:t>
                      </a:r>
                    </a:p>
                  </a:txBody>
                  <a:tcPr>
                    <a:solidFill>
                      <a:srgbClr val="72FA93"/>
                    </a:solidFill>
                  </a:tcPr>
                </a:tc>
                <a:tc>
                  <a:txBody>
                    <a:bodyPr/>
                    <a:lstStyle/>
                    <a:p>
                      <a:pPr algn="ctr">
                        <a:buNone/>
                      </a:pPr>
                      <a:r>
                        <a:rPr lang="en-US" sz="3600">
                          <a:solidFill>
                            <a:srgbClr val="E45F2B"/>
                          </a:solidFill>
                        </a:rPr>
                        <a:t>THE PRESENT</a:t>
                      </a:r>
                    </a:p>
                  </a:txBody>
                  <a:tcPr>
                    <a:solidFill>
                      <a:srgbClr val="72FA93"/>
                    </a:solidFill>
                  </a:tcPr>
                </a:tc>
                <a:extLst>
                  <a:ext uri="{0D108BD9-81ED-4DB2-BD59-A6C34878D82A}">
                    <a16:rowId xmlns:a16="http://schemas.microsoft.com/office/drawing/2014/main" val="10000"/>
                  </a:ext>
                </a:extLst>
              </a:tr>
              <a:tr h="1188720">
                <a:tc>
                  <a:txBody>
                    <a:bodyPr/>
                    <a:lstStyle/>
                    <a:p>
                      <a:pPr algn="just">
                        <a:buNone/>
                      </a:pPr>
                      <a:r>
                        <a:rPr lang="en-US" sz="3600" b="1">
                          <a:solidFill>
                            <a:srgbClr val="E4602B"/>
                          </a:solidFill>
                        </a:rPr>
                        <a:t>4. More sources to learn from</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1"/>
                  </a:ext>
                </a:extLst>
              </a:tr>
              <a:tr h="1254125">
                <a:tc>
                  <a:txBody>
                    <a:bodyPr/>
                    <a:lstStyle/>
                    <a:p>
                      <a:pPr algn="just">
                        <a:buNone/>
                      </a:pPr>
                      <a:r>
                        <a:rPr lang="en-US" sz="3600" b="1">
                          <a:solidFill>
                            <a:srgbClr val="E4602B"/>
                          </a:solidFill>
                          <a:sym typeface="+mn-ea"/>
                        </a:rPr>
                        <a:t>5. More democratic parent-children relationships</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2"/>
                  </a:ext>
                </a:extLst>
              </a:tr>
            </a:tbl>
          </a:graphicData>
        </a:graphic>
      </p:graphicFrame>
      <p:sp>
        <p:nvSpPr>
          <p:cNvPr id="9" name="Text Box 8"/>
          <p:cNvSpPr txBox="1"/>
          <p:nvPr/>
        </p:nvSpPr>
        <p:spPr>
          <a:xfrm>
            <a:off x="7041515" y="247015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10" name="Text Box 9"/>
          <p:cNvSpPr txBox="1"/>
          <p:nvPr/>
        </p:nvSpPr>
        <p:spPr>
          <a:xfrm>
            <a:off x="9596120" y="369951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11" name="Text Box 10"/>
          <p:cNvSpPr txBox="1"/>
          <p:nvPr/>
        </p:nvSpPr>
        <p:spPr>
          <a:xfrm>
            <a:off x="6903720" y="490791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7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2"/>
                </p:tgtEl>
              </p:cMediaNode>
            </p:audio>
          </p:childTnLst>
        </p:cTn>
      </p:par>
    </p:tnLst>
    <p:bldLst>
      <p:bldP spid="9" grpId="0"/>
      <p:bldP spid="9" grpId="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column.</a:t>
            </a:r>
          </a:p>
        </p:txBody>
      </p:sp>
      <p:sp>
        <p:nvSpPr>
          <p:cNvPr id="40" name="Rounded Rectangle 39"/>
          <p:cNvSpPr/>
          <p:nvPr/>
        </p:nvSpPr>
        <p:spPr>
          <a:xfrm>
            <a:off x="577850" y="8147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630888" y="7021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 name="03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507855" y="620395"/>
            <a:ext cx="991235" cy="991235"/>
          </a:xfrm>
          <a:prstGeom prst="rect">
            <a:avLst/>
          </a:prstGeom>
        </p:spPr>
      </p:pic>
      <p:graphicFrame>
        <p:nvGraphicFramePr>
          <p:cNvPr id="3" name="Table 2"/>
          <p:cNvGraphicFramePr/>
          <p:nvPr>
            <p:extLst>
              <p:ext uri="{D42A27DB-BD31-4B8C-83A1-F6EECF244321}">
                <p14:modId xmlns:p14="http://schemas.microsoft.com/office/powerpoint/2010/main" val="292784059"/>
              </p:ext>
            </p:extLst>
          </p:nvPr>
        </p:nvGraphicFramePr>
        <p:xfrm>
          <a:off x="577850" y="1907540"/>
          <a:ext cx="10552430" cy="3305127"/>
        </p:xfrm>
        <a:graphic>
          <a:graphicData uri="http://schemas.openxmlformats.org/drawingml/2006/table">
            <a:tbl>
              <a:tblPr firstRow="1" bandRow="1">
                <a:tableStyleId>{5C22544A-7EE6-4342-B048-85BDC9FD1C3A}</a:tableStyleId>
              </a:tblPr>
              <a:tblGrid>
                <a:gridCol w="6077733">
                  <a:extLst>
                    <a:ext uri="{9D8B030D-6E8A-4147-A177-3AD203B41FA5}">
                      <a16:colId xmlns:a16="http://schemas.microsoft.com/office/drawing/2014/main" val="20000"/>
                    </a:ext>
                  </a:extLst>
                </a:gridCol>
                <a:gridCol w="2182730">
                  <a:extLst>
                    <a:ext uri="{9D8B030D-6E8A-4147-A177-3AD203B41FA5}">
                      <a16:colId xmlns:a16="http://schemas.microsoft.com/office/drawing/2014/main" val="20001"/>
                    </a:ext>
                  </a:extLst>
                </a:gridCol>
                <a:gridCol w="2291967">
                  <a:extLst>
                    <a:ext uri="{9D8B030D-6E8A-4147-A177-3AD203B41FA5}">
                      <a16:colId xmlns:a16="http://schemas.microsoft.com/office/drawing/2014/main" val="20002"/>
                    </a:ext>
                  </a:extLst>
                </a:gridCol>
              </a:tblGrid>
              <a:tr h="640080">
                <a:tc>
                  <a:txBody>
                    <a:bodyPr/>
                    <a:lstStyle/>
                    <a:p>
                      <a:pPr algn="ctr">
                        <a:buNone/>
                      </a:pPr>
                      <a:r>
                        <a:rPr lang="en-US" sz="3600">
                          <a:solidFill>
                            <a:srgbClr val="E45F2B"/>
                          </a:solidFill>
                        </a:rPr>
                        <a:t>FACTS</a:t>
                      </a:r>
                    </a:p>
                  </a:txBody>
                  <a:tcPr>
                    <a:solidFill>
                      <a:srgbClr val="72FA93"/>
                    </a:solidFill>
                  </a:tcPr>
                </a:tc>
                <a:tc>
                  <a:txBody>
                    <a:bodyPr/>
                    <a:lstStyle/>
                    <a:p>
                      <a:pPr algn="ctr">
                        <a:buNone/>
                      </a:pPr>
                      <a:r>
                        <a:rPr lang="en-US" sz="3600">
                          <a:solidFill>
                            <a:srgbClr val="E45F2B"/>
                          </a:solidFill>
                        </a:rPr>
                        <a:t>THE PAST</a:t>
                      </a:r>
                    </a:p>
                  </a:txBody>
                  <a:tcPr>
                    <a:solidFill>
                      <a:srgbClr val="72FA93"/>
                    </a:solidFill>
                  </a:tcPr>
                </a:tc>
                <a:tc>
                  <a:txBody>
                    <a:bodyPr/>
                    <a:lstStyle/>
                    <a:p>
                      <a:pPr algn="ctr">
                        <a:buNone/>
                      </a:pPr>
                      <a:r>
                        <a:rPr lang="en-US" sz="3600">
                          <a:solidFill>
                            <a:srgbClr val="E45F2B"/>
                          </a:solidFill>
                        </a:rPr>
                        <a:t>THE PRESENT</a:t>
                      </a:r>
                    </a:p>
                  </a:txBody>
                  <a:tcPr>
                    <a:solidFill>
                      <a:srgbClr val="72FA93"/>
                    </a:solidFill>
                  </a:tcPr>
                </a:tc>
                <a:extLst>
                  <a:ext uri="{0D108BD9-81ED-4DB2-BD59-A6C34878D82A}">
                    <a16:rowId xmlns:a16="http://schemas.microsoft.com/office/drawing/2014/main" val="10000"/>
                  </a:ext>
                </a:extLst>
              </a:tr>
              <a:tr h="862282">
                <a:tc>
                  <a:txBody>
                    <a:bodyPr/>
                    <a:lstStyle/>
                    <a:p>
                      <a:pPr algn="l">
                        <a:buNone/>
                      </a:pPr>
                      <a:r>
                        <a:rPr lang="en-US" sz="3600" b="1" dirty="0">
                          <a:solidFill>
                            <a:srgbClr val="E4602B"/>
                          </a:solidFill>
                        </a:rPr>
                        <a:t>4. More sources to learn from</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1"/>
                  </a:ext>
                </a:extLst>
              </a:tr>
              <a:tr h="1254125">
                <a:tc>
                  <a:txBody>
                    <a:bodyPr/>
                    <a:lstStyle/>
                    <a:p>
                      <a:pPr algn="l">
                        <a:buNone/>
                      </a:pPr>
                      <a:r>
                        <a:rPr lang="en-US" sz="3600" b="1">
                          <a:solidFill>
                            <a:srgbClr val="E4602B"/>
                          </a:solidFill>
                          <a:sym typeface="+mn-ea"/>
                        </a:rPr>
                        <a:t>5. More democratic parent-children relationships</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dirty="0"/>
                    </a:p>
                  </a:txBody>
                  <a:tcPr>
                    <a:solidFill>
                      <a:srgbClr val="E4602B"/>
                    </a:solidFill>
                  </a:tcPr>
                </a:tc>
                <a:extLst>
                  <a:ext uri="{0D108BD9-81ED-4DB2-BD59-A6C34878D82A}">
                    <a16:rowId xmlns:a16="http://schemas.microsoft.com/office/drawing/2014/main" val="10002"/>
                  </a:ext>
                </a:extLst>
              </a:tr>
            </a:tbl>
          </a:graphicData>
        </a:graphic>
      </p:graphicFrame>
      <p:graphicFrame>
        <p:nvGraphicFramePr>
          <p:cNvPr id="4" name="Table 3"/>
          <p:cNvGraphicFramePr/>
          <p:nvPr/>
        </p:nvGraphicFramePr>
        <p:xfrm>
          <a:off x="796925" y="-4820285"/>
          <a:ext cx="10633710" cy="4337050"/>
        </p:xfrm>
        <a:graphic>
          <a:graphicData uri="http://schemas.openxmlformats.org/drawingml/2006/table">
            <a:tbl>
              <a:tblPr firstRow="1" bandRow="1">
                <a:tableStyleId>{5C22544A-7EE6-4342-B048-85BDC9FD1C3A}</a:tableStyleId>
              </a:tblPr>
              <a:tblGrid>
                <a:gridCol w="5239385">
                  <a:extLst>
                    <a:ext uri="{9D8B030D-6E8A-4147-A177-3AD203B41FA5}">
                      <a16:colId xmlns:a16="http://schemas.microsoft.com/office/drawing/2014/main" val="20000"/>
                    </a:ext>
                  </a:extLst>
                </a:gridCol>
                <a:gridCol w="2587625">
                  <a:extLst>
                    <a:ext uri="{9D8B030D-6E8A-4147-A177-3AD203B41FA5}">
                      <a16:colId xmlns:a16="http://schemas.microsoft.com/office/drawing/2014/main" val="20001"/>
                    </a:ext>
                  </a:extLst>
                </a:gridCol>
                <a:gridCol w="2806700">
                  <a:extLst>
                    <a:ext uri="{9D8B030D-6E8A-4147-A177-3AD203B41FA5}">
                      <a16:colId xmlns:a16="http://schemas.microsoft.com/office/drawing/2014/main" val="20002"/>
                    </a:ext>
                  </a:extLst>
                </a:gridCol>
              </a:tblGrid>
              <a:tr h="640080">
                <a:tc>
                  <a:txBody>
                    <a:bodyPr/>
                    <a:lstStyle/>
                    <a:p>
                      <a:pPr algn="ctr">
                        <a:buNone/>
                      </a:pPr>
                      <a:r>
                        <a:rPr lang="en-US" sz="3600">
                          <a:solidFill>
                            <a:srgbClr val="E45F2B"/>
                          </a:solidFill>
                        </a:rPr>
                        <a:t>FACTS</a:t>
                      </a:r>
                    </a:p>
                  </a:txBody>
                  <a:tcPr>
                    <a:solidFill>
                      <a:srgbClr val="72FA93"/>
                    </a:solidFill>
                  </a:tcPr>
                </a:tc>
                <a:tc>
                  <a:txBody>
                    <a:bodyPr/>
                    <a:lstStyle/>
                    <a:p>
                      <a:pPr algn="ctr">
                        <a:buNone/>
                      </a:pPr>
                      <a:r>
                        <a:rPr lang="en-US" sz="3600">
                          <a:solidFill>
                            <a:srgbClr val="E45F2B"/>
                          </a:solidFill>
                        </a:rPr>
                        <a:t>THE PAST</a:t>
                      </a:r>
                    </a:p>
                  </a:txBody>
                  <a:tcPr>
                    <a:solidFill>
                      <a:srgbClr val="72FA93"/>
                    </a:solidFill>
                  </a:tcPr>
                </a:tc>
                <a:tc>
                  <a:txBody>
                    <a:bodyPr/>
                    <a:lstStyle/>
                    <a:p>
                      <a:pPr algn="ctr">
                        <a:buNone/>
                      </a:pPr>
                      <a:r>
                        <a:rPr lang="en-US" sz="3600">
                          <a:solidFill>
                            <a:srgbClr val="E45F2B"/>
                          </a:solidFill>
                        </a:rPr>
                        <a:t>THE PRESENT</a:t>
                      </a:r>
                    </a:p>
                  </a:txBody>
                  <a:tcPr>
                    <a:solidFill>
                      <a:srgbClr val="72FA93"/>
                    </a:solidFill>
                  </a:tcPr>
                </a:tc>
                <a:extLst>
                  <a:ext uri="{0D108BD9-81ED-4DB2-BD59-A6C34878D82A}">
                    <a16:rowId xmlns:a16="http://schemas.microsoft.com/office/drawing/2014/main" val="10000"/>
                  </a:ext>
                </a:extLst>
              </a:tr>
              <a:tr h="1066800">
                <a:tc>
                  <a:txBody>
                    <a:bodyPr/>
                    <a:lstStyle/>
                    <a:p>
                      <a:pPr algn="just">
                        <a:buNone/>
                      </a:pPr>
                      <a:r>
                        <a:rPr lang="en-US" sz="3600" b="1">
                          <a:solidFill>
                            <a:srgbClr val="E4602B"/>
                          </a:solidFill>
                        </a:rPr>
                        <a:t>1. Popularity of extended families</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1"/>
                  </a:ext>
                </a:extLst>
              </a:tr>
              <a:tr h="1254125">
                <a:tc>
                  <a:txBody>
                    <a:bodyPr/>
                    <a:lstStyle/>
                    <a:p>
                      <a:pPr algn="just">
                        <a:buNone/>
                      </a:pPr>
                      <a:r>
                        <a:rPr lang="en-US" sz="3600" b="1">
                          <a:solidFill>
                            <a:srgbClr val="E4602B"/>
                          </a:solidFill>
                          <a:sym typeface="+mn-ea"/>
                        </a:rPr>
                        <a:t>2. More holidays away from home</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2"/>
                  </a:ext>
                </a:extLst>
              </a:tr>
              <a:tr h="1254125">
                <a:tc>
                  <a:txBody>
                    <a:bodyPr/>
                    <a:lstStyle/>
                    <a:p>
                      <a:pPr algn="just">
                        <a:buNone/>
                      </a:pPr>
                      <a:r>
                        <a:rPr lang="en-US" sz="3600" b="1">
                          <a:solidFill>
                            <a:srgbClr val="E4602B"/>
                          </a:solidFill>
                          <a:sym typeface="+mn-ea"/>
                        </a:rPr>
                        <a:t>3. More time spent doing things together</a:t>
                      </a:r>
                    </a:p>
                  </a:txBody>
                  <a:tcPr>
                    <a:solidFill>
                      <a:srgbClr val="F5C346"/>
                    </a:solidFill>
                  </a:tcPr>
                </a:tc>
                <a:tc>
                  <a:txBody>
                    <a:bodyPr/>
                    <a:lstStyle/>
                    <a:p>
                      <a:pPr>
                        <a:buNone/>
                      </a:pPr>
                      <a:endParaRPr lang="en-US" sz="3600"/>
                    </a:p>
                  </a:txBody>
                  <a:tcPr>
                    <a:solidFill>
                      <a:srgbClr val="E4602B"/>
                    </a:solidFill>
                  </a:tcPr>
                </a:tc>
                <a:tc>
                  <a:txBody>
                    <a:bodyPr/>
                    <a:lstStyle/>
                    <a:p>
                      <a:pPr>
                        <a:buNone/>
                      </a:pPr>
                      <a:endParaRPr lang="en-US" sz="3600"/>
                    </a:p>
                  </a:txBody>
                  <a:tcPr>
                    <a:solidFill>
                      <a:srgbClr val="E4602B"/>
                    </a:solidFill>
                  </a:tcPr>
                </a:tc>
                <a:extLst>
                  <a:ext uri="{0D108BD9-81ED-4DB2-BD59-A6C34878D82A}">
                    <a16:rowId xmlns:a16="http://schemas.microsoft.com/office/drawing/2014/main" val="10003"/>
                  </a:ext>
                </a:extLst>
              </a:tr>
            </a:tbl>
          </a:graphicData>
        </a:graphic>
      </p:graphicFrame>
      <p:sp>
        <p:nvSpPr>
          <p:cNvPr id="6" name="Text Box 5"/>
          <p:cNvSpPr txBox="1"/>
          <p:nvPr/>
        </p:nvSpPr>
        <p:spPr>
          <a:xfrm>
            <a:off x="9795828" y="325501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7" name="Text Box 6"/>
          <p:cNvSpPr txBox="1"/>
          <p:nvPr/>
        </p:nvSpPr>
        <p:spPr>
          <a:xfrm>
            <a:off x="9795828" y="446341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7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2"/>
                </p:tgtEl>
              </p:cMediaNode>
            </p:audio>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fill in the blank with one word or number.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2" name="038">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092815" y="841808"/>
            <a:ext cx="813686" cy="674190"/>
          </a:xfrm>
          <a:prstGeom prst="rect">
            <a:avLst/>
          </a:prstGeom>
        </p:spPr>
      </p:pic>
      <p:sp>
        <p:nvSpPr>
          <p:cNvPr id="10" name="Text Box 9"/>
          <p:cNvSpPr txBox="1"/>
          <p:nvPr/>
        </p:nvSpPr>
        <p:spPr>
          <a:xfrm>
            <a:off x="578103" y="1762760"/>
            <a:ext cx="11053458" cy="614045"/>
          </a:xfrm>
          <a:prstGeom prst="rect">
            <a:avLst/>
          </a:prstGeom>
          <a:solidFill>
            <a:srgbClr val="BD9E84"/>
          </a:solidFill>
        </p:spPr>
        <p:txBody>
          <a:bodyPr wrap="square" rtlCol="0" anchor="t">
            <a:spAutoFit/>
          </a:bodyPr>
          <a:lstStyle/>
          <a:p>
            <a:r>
              <a:rPr lang="en-US" sz="3400" b="1">
                <a:solidFill>
                  <a:srgbClr val="C5DFDE"/>
                </a:solidFill>
              </a:rPr>
              <a:t>1. The speaker mentions _____ types of families.</a:t>
            </a:r>
          </a:p>
        </p:txBody>
      </p:sp>
      <p:sp>
        <p:nvSpPr>
          <p:cNvPr id="18" name="Text Box 17"/>
          <p:cNvSpPr txBox="1"/>
          <p:nvPr/>
        </p:nvSpPr>
        <p:spPr>
          <a:xfrm>
            <a:off x="578103" y="2391103"/>
            <a:ext cx="11053458" cy="1137285"/>
          </a:xfrm>
          <a:prstGeom prst="rect">
            <a:avLst/>
          </a:prstGeom>
          <a:solidFill>
            <a:srgbClr val="C5DFDF"/>
          </a:solidFill>
        </p:spPr>
        <p:txBody>
          <a:bodyPr wrap="square" rtlCol="0" anchor="t">
            <a:spAutoFit/>
          </a:bodyPr>
          <a:lstStyle/>
          <a:p>
            <a:r>
              <a:rPr lang="en-US" sz="3400" b="1">
                <a:solidFill>
                  <a:srgbClr val="A71464"/>
                </a:solidFill>
              </a:rPr>
              <a:t>2. In an extended family, there is / are _______ generation(s) living together.</a:t>
            </a:r>
          </a:p>
        </p:txBody>
      </p:sp>
      <p:sp>
        <p:nvSpPr>
          <p:cNvPr id="19" name="Text Box 18"/>
          <p:cNvSpPr txBox="1"/>
          <p:nvPr/>
        </p:nvSpPr>
        <p:spPr>
          <a:xfrm>
            <a:off x="578103" y="3529781"/>
            <a:ext cx="11053458" cy="1138773"/>
          </a:xfrm>
          <a:prstGeom prst="rect">
            <a:avLst/>
          </a:prstGeom>
          <a:solidFill>
            <a:srgbClr val="BD9E84"/>
          </a:solidFill>
        </p:spPr>
        <p:txBody>
          <a:bodyPr wrap="square" rtlCol="0" anchor="t">
            <a:spAutoFit/>
          </a:bodyPr>
          <a:lstStyle/>
          <a:p>
            <a:r>
              <a:rPr lang="en-US" sz="3400" b="1">
                <a:solidFill>
                  <a:srgbClr val="C5DFDE"/>
                </a:solidFill>
              </a:rPr>
              <a:t>3. The speaker describes Vietnamese people as ___________________.</a:t>
            </a:r>
          </a:p>
        </p:txBody>
      </p:sp>
      <p:sp>
        <p:nvSpPr>
          <p:cNvPr id="20" name="Text Box 19"/>
          <p:cNvSpPr txBox="1"/>
          <p:nvPr/>
        </p:nvSpPr>
        <p:spPr>
          <a:xfrm>
            <a:off x="578099" y="4638773"/>
            <a:ext cx="11053458" cy="1137285"/>
          </a:xfrm>
          <a:prstGeom prst="rect">
            <a:avLst/>
          </a:prstGeom>
          <a:solidFill>
            <a:srgbClr val="C5DFDF"/>
          </a:solidFill>
        </p:spPr>
        <p:txBody>
          <a:bodyPr wrap="square" rtlCol="0" anchor="t">
            <a:spAutoFit/>
          </a:bodyPr>
          <a:lstStyle/>
          <a:p>
            <a:pPr algn="just"/>
            <a:r>
              <a:rPr lang="en-US" sz="3400" b="1">
                <a:solidFill>
                  <a:srgbClr val="A71464"/>
                </a:solidFill>
              </a:rPr>
              <a:t>4. Children in the past usually came to their ________ to share their experiences.</a:t>
            </a:r>
          </a:p>
        </p:txBody>
      </p:sp>
      <p:sp>
        <p:nvSpPr>
          <p:cNvPr id="21" name="Text Box 20"/>
          <p:cNvSpPr txBox="1"/>
          <p:nvPr/>
        </p:nvSpPr>
        <p:spPr>
          <a:xfrm>
            <a:off x="578103" y="5648960"/>
            <a:ext cx="11053458" cy="1137285"/>
          </a:xfrm>
          <a:prstGeom prst="rect">
            <a:avLst/>
          </a:prstGeom>
          <a:solidFill>
            <a:srgbClr val="BD9E84"/>
          </a:solidFill>
        </p:spPr>
        <p:txBody>
          <a:bodyPr wrap="square" rtlCol="0" anchor="t">
            <a:spAutoFit/>
          </a:bodyPr>
          <a:lstStyle/>
          <a:p>
            <a:r>
              <a:rPr lang="en-US" sz="3400" b="1">
                <a:solidFill>
                  <a:srgbClr val="C5DFDE"/>
                </a:solidFill>
              </a:rPr>
              <a:t>5. Today’s children want their parents to respect their independence and _________.</a:t>
            </a:r>
          </a:p>
        </p:txBody>
      </p:sp>
      <p:sp>
        <p:nvSpPr>
          <p:cNvPr id="23" name="Text Box 22"/>
          <p:cNvSpPr txBox="1"/>
          <p:nvPr/>
        </p:nvSpPr>
        <p:spPr>
          <a:xfrm>
            <a:off x="5051042" y="1555393"/>
            <a:ext cx="1538605" cy="861774"/>
          </a:xfrm>
          <a:prstGeom prst="rect">
            <a:avLst/>
          </a:prstGeom>
          <a:noFill/>
          <a:ln w="9525">
            <a:noFill/>
          </a:ln>
        </p:spPr>
        <p:txBody>
          <a:bodyPr wrap="square">
            <a:spAutoFit/>
          </a:bodyPr>
          <a:lstStyle/>
          <a:p>
            <a:pPr marL="635" indent="-635"/>
            <a:r>
              <a:rPr lang="en-US" sz="5000" b="0">
                <a:solidFill>
                  <a:srgbClr val="FF0000"/>
                </a:solidFill>
                <a:latin typeface="Calibri" panose="020F0502020204030204" pitchFamily="34" charset="0"/>
                <a:cs typeface="Calibri" panose="020F0502020204030204" pitchFamily="34" charset="0"/>
              </a:rPr>
              <a:t>two</a:t>
            </a:r>
          </a:p>
        </p:txBody>
      </p:sp>
      <p:sp>
        <p:nvSpPr>
          <p:cNvPr id="24" name="Text Box 23"/>
          <p:cNvSpPr txBox="1"/>
          <p:nvPr/>
        </p:nvSpPr>
        <p:spPr>
          <a:xfrm>
            <a:off x="7470947" y="2207738"/>
            <a:ext cx="1828798" cy="861774"/>
          </a:xfrm>
          <a:prstGeom prst="rect">
            <a:avLst/>
          </a:prstGeom>
          <a:noFill/>
          <a:ln w="9525">
            <a:noFill/>
          </a:ln>
        </p:spPr>
        <p:txBody>
          <a:bodyPr wrap="square">
            <a:spAutoFit/>
          </a:bodyPr>
          <a:lstStyle/>
          <a:p>
            <a:pPr marL="635" indent="-635"/>
            <a:r>
              <a:rPr lang="en-US" sz="5000" b="0">
                <a:solidFill>
                  <a:srgbClr val="FF0000"/>
                </a:solidFill>
                <a:latin typeface="Calibri" panose="020F0502020204030204" pitchFamily="34" charset="0"/>
                <a:cs typeface="Calibri" panose="020F0502020204030204" pitchFamily="34" charset="0"/>
              </a:rPr>
              <a:t>three</a:t>
            </a:r>
          </a:p>
        </p:txBody>
      </p:sp>
      <p:sp>
        <p:nvSpPr>
          <p:cNvPr id="25" name="Text Box 24"/>
          <p:cNvSpPr txBox="1"/>
          <p:nvPr/>
        </p:nvSpPr>
        <p:spPr>
          <a:xfrm>
            <a:off x="578095" y="3851206"/>
            <a:ext cx="4665963" cy="861774"/>
          </a:xfrm>
          <a:prstGeom prst="rect">
            <a:avLst/>
          </a:prstGeom>
          <a:noFill/>
          <a:ln w="9525">
            <a:noFill/>
          </a:ln>
        </p:spPr>
        <p:txBody>
          <a:bodyPr wrap="square">
            <a:spAutoFit/>
          </a:bodyPr>
          <a:lstStyle/>
          <a:p>
            <a:pPr marL="635" indent="-635"/>
            <a:r>
              <a:rPr lang="en-US" sz="5000" b="0">
                <a:solidFill>
                  <a:srgbClr val="FF0000"/>
                </a:solidFill>
                <a:latin typeface="Calibri" panose="020F0502020204030204" pitchFamily="34" charset="0"/>
                <a:cs typeface="Calibri" panose="020F0502020204030204" pitchFamily="34" charset="0"/>
              </a:rPr>
              <a:t>family-oriented</a:t>
            </a:r>
          </a:p>
        </p:txBody>
      </p:sp>
      <p:sp>
        <p:nvSpPr>
          <p:cNvPr id="31" name="Text Box 30"/>
          <p:cNvSpPr txBox="1"/>
          <p:nvPr/>
        </p:nvSpPr>
        <p:spPr>
          <a:xfrm>
            <a:off x="9196926" y="4450917"/>
            <a:ext cx="2126931" cy="861774"/>
          </a:xfrm>
          <a:prstGeom prst="rect">
            <a:avLst/>
          </a:prstGeom>
          <a:noFill/>
          <a:ln w="9525">
            <a:noFill/>
          </a:ln>
        </p:spPr>
        <p:txBody>
          <a:bodyPr wrap="square">
            <a:spAutoFit/>
          </a:bodyPr>
          <a:lstStyle/>
          <a:p>
            <a:pPr marL="635" indent="-635"/>
            <a:r>
              <a:rPr lang="en-US" sz="5000" b="0">
                <a:solidFill>
                  <a:srgbClr val="FF0000"/>
                </a:solidFill>
                <a:latin typeface="Calibri" panose="020F0502020204030204" pitchFamily="34" charset="0"/>
                <a:cs typeface="Calibri" panose="020F0502020204030204" pitchFamily="34" charset="0"/>
              </a:rPr>
              <a:t>elders</a:t>
            </a:r>
          </a:p>
        </p:txBody>
      </p:sp>
      <p:sp>
        <p:nvSpPr>
          <p:cNvPr id="32" name="Text Box 31"/>
          <p:cNvSpPr txBox="1"/>
          <p:nvPr/>
        </p:nvSpPr>
        <p:spPr>
          <a:xfrm>
            <a:off x="4052132" y="5951141"/>
            <a:ext cx="2126931" cy="861774"/>
          </a:xfrm>
          <a:prstGeom prst="rect">
            <a:avLst/>
          </a:prstGeom>
          <a:noFill/>
          <a:ln w="9525">
            <a:noFill/>
          </a:ln>
        </p:spPr>
        <p:txBody>
          <a:bodyPr wrap="square">
            <a:spAutoFit/>
          </a:bodyPr>
          <a:lstStyle/>
          <a:p>
            <a:pPr marL="635" indent="-635"/>
            <a:r>
              <a:rPr lang="en-US" sz="5000" b="0">
                <a:solidFill>
                  <a:srgbClr val="FF0000"/>
                </a:solidFill>
                <a:latin typeface="Calibri" panose="020F0502020204030204" pitchFamily="34" charset="0"/>
                <a:cs typeface="Calibri" panose="020F0502020204030204" pitchFamily="34" charset="0"/>
              </a:rPr>
              <a:t>privacy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iterate type="lt">
                                    <p:tmPct val="5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iterate type="lt">
                                    <p:tmPct val="5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iterate type="lt">
                                    <p:tmPct val="5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additive="base">
                                        <p:cTn id="33" dur="96170"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1">
                  <p:stCondLst>
                    <p:cond delay="indefinite"/>
                  </p:stCondLst>
                  <p:endCondLst>
                    <p:cond evt="onStopAudio" delay="0">
                      <p:tgtEl>
                        <p:sldTgt/>
                      </p:tgtEl>
                    </p:cond>
                  </p:endCondLst>
                </p:cTn>
                <p:tgtEl>
                  <p:spTgt spid="2"/>
                </p:tgtEl>
              </p:cMediaNode>
            </p:audio>
          </p:childTnLst>
        </p:cTn>
      </p:par>
    </p:tnLst>
    <p:bldLst>
      <p:bldP spid="10" grpId="0" bldLvl="0" animBg="1"/>
      <p:bldP spid="10"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0"/>
      <p:bldP spid="23" grpId="1"/>
      <p:bldP spid="24" grpId="0"/>
      <p:bldP spid="24" grpId="1"/>
      <p:bldP spid="25" grpId="0"/>
      <p:bldP spid="25" grpId="1"/>
      <p:bldP spid="31" grpId="0"/>
      <p:bldP spid="31" grpId="1"/>
      <p:bldP spid="32" grpId="0"/>
      <p:bldP spid="3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594360" y="45085"/>
            <a:ext cx="11074400" cy="829945"/>
          </a:xfrm>
          <a:prstGeom prst="rect">
            <a:avLst/>
          </a:prstGeom>
          <a:noFill/>
          <a:effectLst/>
        </p:spPr>
        <p:txBody>
          <a:bodyPr wrap="square" rtlCol="0">
            <a:spAutoFit/>
          </a:bodyPr>
          <a:lstStyle/>
          <a:p>
            <a:pPr algn="ctr"/>
            <a:r>
              <a:rPr lang="en-US" sz="4800" b="1" dirty="0">
                <a:sym typeface="+mn-ea"/>
              </a:rPr>
              <a:t>Transition from </a:t>
            </a:r>
            <a:r>
              <a:rPr lang="en-US" sz="4800" b="1" i="1" dirty="0">
                <a:sym typeface="+mn-ea"/>
              </a:rPr>
              <a:t>Listening</a:t>
            </a:r>
            <a:r>
              <a:rPr lang="en-US" sz="4800" b="1" dirty="0">
                <a:sym typeface="+mn-ea"/>
              </a:rPr>
              <a:t> to </a:t>
            </a:r>
            <a:r>
              <a:rPr lang="en-US" sz="4800" b="1" i="1" dirty="0">
                <a:sym typeface="+mn-ea"/>
              </a:rPr>
              <a:t>Writing</a:t>
            </a:r>
            <a:r>
              <a:rPr lang="en-US" sz="4800" b="1" dirty="0">
                <a:sym typeface="+mn-ea"/>
              </a:rPr>
              <a:t>:</a:t>
            </a:r>
          </a:p>
        </p:txBody>
      </p:sp>
      <p:sp>
        <p:nvSpPr>
          <p:cNvPr id="100" name="Text Box 99"/>
          <p:cNvSpPr txBox="1"/>
          <p:nvPr/>
        </p:nvSpPr>
        <p:spPr>
          <a:xfrm>
            <a:off x="486922" y="911754"/>
            <a:ext cx="11174730" cy="2862322"/>
          </a:xfrm>
          <a:prstGeom prst="rect">
            <a:avLst/>
          </a:prstGeom>
          <a:noFill/>
          <a:ln w="9525">
            <a:noFill/>
          </a:ln>
        </p:spPr>
        <p:txBody>
          <a:bodyPr wrap="square">
            <a:spAutoFit/>
          </a:bodyPr>
          <a:lstStyle/>
          <a:p>
            <a:pPr marL="635" indent="-635" algn="just"/>
            <a:r>
              <a:rPr lang="en-US" sz="4500" b="0">
                <a:solidFill>
                  <a:srgbClr val="231F20"/>
                </a:solidFill>
                <a:latin typeface="Calibri" panose="020F0502020204030204" pitchFamily="34" charset="0"/>
                <a:cs typeface="Calibri" panose="020F0502020204030204" pitchFamily="34" charset="0"/>
              </a:rPr>
              <a:t>- In the coming tasks of writing, you are going to write about the same thing as in the listening: changes in their family over the past five years.  </a:t>
            </a:r>
          </a:p>
        </p:txBody>
      </p:sp>
      <p:sp>
        <p:nvSpPr>
          <p:cNvPr id="3" name="Text Box 2"/>
          <p:cNvSpPr txBox="1"/>
          <p:nvPr/>
        </p:nvSpPr>
        <p:spPr>
          <a:xfrm>
            <a:off x="486922" y="4092899"/>
            <a:ext cx="11377930" cy="2169825"/>
          </a:xfrm>
          <a:prstGeom prst="rect">
            <a:avLst/>
          </a:prstGeom>
          <a:noFill/>
          <a:ln w="9525">
            <a:noFill/>
          </a:ln>
        </p:spPr>
        <p:txBody>
          <a:bodyPr wrap="square">
            <a:spAutoFit/>
          </a:bodyPr>
          <a:lstStyle/>
          <a:p>
            <a:pPr marL="635" indent="-635" algn="just"/>
            <a:r>
              <a:rPr lang="en-US" sz="4500" b="0" dirty="0">
                <a:solidFill>
                  <a:srgbClr val="231F20"/>
                </a:solidFill>
                <a:latin typeface="Calibri" panose="020F0502020204030204" pitchFamily="34" charset="0"/>
                <a:cs typeface="Calibri" panose="020F0502020204030204" pitchFamily="34" charset="0"/>
              </a:rPr>
              <a:t>- Refer to the </a:t>
            </a:r>
            <a:r>
              <a:rPr lang="en-US" sz="4500" b="1" u="sng" dirty="0">
                <a:solidFill>
                  <a:srgbClr val="231F20"/>
                </a:solidFill>
                <a:latin typeface="Calibri" panose="020F0502020204030204" pitchFamily="34" charset="0"/>
                <a:cs typeface="Calibri" panose="020F0502020204030204" pitchFamily="34" charset="0"/>
              </a:rPr>
              <a:t>listening (tasks 1-2-3)</a:t>
            </a:r>
            <a:r>
              <a:rPr lang="en-US" sz="4500" b="0" dirty="0">
                <a:solidFill>
                  <a:srgbClr val="231F20"/>
                </a:solidFill>
                <a:latin typeface="Calibri" panose="020F0502020204030204" pitchFamily="34" charset="0"/>
                <a:cs typeface="Calibri" panose="020F0502020204030204" pitchFamily="34" charset="0"/>
              </a:rPr>
              <a:t> for any vocabulary, ideas, or structures you may need for their writing.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237F-BC54-5166-5347-0F9091219048}"/>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6ED3E612-3F86-5F5D-B584-BE436DA97550}"/>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E5814FC4-9932-AC2D-E563-278AA8F319B9}"/>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6583DF19-F4F8-2250-600A-97BD87DA0AFE}"/>
              </a:ext>
            </a:extLst>
          </p:cNvPr>
          <p:cNvSpPr/>
          <p:nvPr/>
        </p:nvSpPr>
        <p:spPr>
          <a:xfrm>
            <a:off x="298450" y="1092333"/>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48C8D053-3B73-8486-38AD-8B37E125FD63}"/>
              </a:ext>
            </a:extLst>
          </p:cNvPr>
          <p:cNvSpPr/>
          <p:nvPr/>
        </p:nvSpPr>
        <p:spPr>
          <a:xfrm>
            <a:off x="1770879" y="2445925"/>
            <a:ext cx="1854971"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LISTENING</a:t>
            </a:r>
            <a:endParaRPr lang="en-GB" sz="2400" b="1" dirty="0">
              <a:solidFill>
                <a:schemeClr val="tx1"/>
              </a:solidFill>
            </a:endParaRPr>
          </a:p>
        </p:txBody>
      </p:sp>
      <p:sp>
        <p:nvSpPr>
          <p:cNvPr id="18" name="Rounded Rectangle 17">
            <a:extLst>
              <a:ext uri="{FF2B5EF4-FFF2-40B4-BE49-F238E27FC236}">
                <a16:creationId xmlns:a16="http://schemas.microsoft.com/office/drawing/2014/main" id="{FE1D450C-C69E-1C45-CE3D-D1790AFC930C}"/>
              </a:ext>
            </a:extLst>
          </p:cNvPr>
          <p:cNvSpPr/>
          <p:nvPr/>
        </p:nvSpPr>
        <p:spPr>
          <a:xfrm>
            <a:off x="298580" y="4034868"/>
            <a:ext cx="1680692"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WRITING</a:t>
            </a:r>
          </a:p>
        </p:txBody>
      </p:sp>
      <p:sp>
        <p:nvSpPr>
          <p:cNvPr id="20" name="Rectangle 19">
            <a:extLst>
              <a:ext uri="{FF2B5EF4-FFF2-40B4-BE49-F238E27FC236}">
                <a16:creationId xmlns:a16="http://schemas.microsoft.com/office/drawing/2014/main" id="{4A6E38E4-5283-8FFB-4A57-7EC60329F7A5}"/>
              </a:ext>
            </a:extLst>
          </p:cNvPr>
          <p:cNvSpPr/>
          <p:nvPr/>
        </p:nvSpPr>
        <p:spPr>
          <a:xfrm>
            <a:off x="4349431" y="1041352"/>
            <a:ext cx="7618858" cy="677182"/>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a:t>
            </a:r>
            <a:r>
              <a:rPr lang="en-US" altLang="en-GB" sz="2400" dirty="0">
                <a:solidFill>
                  <a:schemeClr val="tx1"/>
                </a:solidFill>
              </a:rPr>
              <a:t>Brainstorm</a:t>
            </a:r>
          </a:p>
          <a:p>
            <a:r>
              <a:rPr lang="en-GB" sz="2400" dirty="0">
                <a:solidFill>
                  <a:schemeClr val="tx1"/>
                </a:solidFill>
              </a:rPr>
              <a:t>Option 2: </a:t>
            </a:r>
            <a:r>
              <a:rPr lang="en-US" altLang="en-GB" sz="2400" dirty="0">
                <a:solidFill>
                  <a:schemeClr val="tx1"/>
                </a:solidFill>
              </a:rPr>
              <a:t>Family Tree Brainstorm</a:t>
            </a:r>
          </a:p>
        </p:txBody>
      </p:sp>
      <p:sp>
        <p:nvSpPr>
          <p:cNvPr id="21" name="Rectangle 20">
            <a:extLst>
              <a:ext uri="{FF2B5EF4-FFF2-40B4-BE49-F238E27FC236}">
                <a16:creationId xmlns:a16="http://schemas.microsoft.com/office/drawing/2014/main" id="{2B01946B-D80F-8AB8-B8B1-F2C301799AB2}"/>
              </a:ext>
            </a:extLst>
          </p:cNvPr>
          <p:cNvSpPr/>
          <p:nvPr/>
        </p:nvSpPr>
        <p:spPr>
          <a:xfrm>
            <a:off x="4327969" y="1808229"/>
            <a:ext cx="7640320" cy="22962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You are going to listen to a talk about family life. 	Work in pairs. Choose the aspect(s) that you think 	will be mentioned in the talk.</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talk and tick (√) the correct column.</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the blank with a word or 	number.</a:t>
            </a:r>
          </a:p>
        </p:txBody>
      </p:sp>
      <p:sp>
        <p:nvSpPr>
          <p:cNvPr id="22" name="Rectangle 21">
            <a:extLst>
              <a:ext uri="{FF2B5EF4-FFF2-40B4-BE49-F238E27FC236}">
                <a16:creationId xmlns:a16="http://schemas.microsoft.com/office/drawing/2014/main" id="{B3D14CE3-2BCE-05F9-EBF7-B7DC28AEC6FC}"/>
              </a:ext>
            </a:extLst>
          </p:cNvPr>
          <p:cNvSpPr/>
          <p:nvPr/>
        </p:nvSpPr>
        <p:spPr>
          <a:xfrm>
            <a:off x="4323454" y="4157167"/>
            <a:ext cx="7638021" cy="184109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list and tick (√) the thing(s) that has/have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changed in your family in the past five years. Make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notes of those which have changed.</a:t>
            </a:r>
          </a:p>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an email (100 - 120 words) to your penfriend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about the changes in your family. Use the ideas in 4</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867AE7D2-5B44-FDE5-DB2F-7DA04DFECE48}"/>
              </a:ext>
            </a:extLst>
          </p:cNvPr>
          <p:cNvCxnSpPr>
            <a:cxnSpLocks/>
            <a:stCxn id="16" idx="3"/>
            <a:endCxn id="17" idx="0"/>
          </p:cNvCxnSpPr>
          <p:nvPr/>
        </p:nvCxnSpPr>
        <p:spPr>
          <a:xfrm>
            <a:off x="2134364" y="1398436"/>
            <a:ext cx="564001" cy="104748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5EBCF086-5F6D-EE62-3F6C-3C42BC019EC4}"/>
              </a:ext>
            </a:extLst>
          </p:cNvPr>
          <p:cNvCxnSpPr>
            <a:cxnSpLocks/>
            <a:stCxn id="17" idx="1"/>
          </p:cNvCxnSpPr>
          <p:nvPr/>
        </p:nvCxnSpPr>
        <p:spPr>
          <a:xfrm rot="10800000" flipV="1">
            <a:off x="1036325" y="2754852"/>
            <a:ext cx="734555" cy="128001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B8B83ADC-3177-2606-DE9E-2B863D67F2C0}"/>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7F3B0BF0-A9BF-B8CC-D85F-61D85A8A5D60}"/>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36D1FE5-9B68-0BFD-08A5-5E1154A68776}"/>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a:extLst>
              <a:ext uri="{FF2B5EF4-FFF2-40B4-BE49-F238E27FC236}">
                <a16:creationId xmlns:a16="http://schemas.microsoft.com/office/drawing/2014/main" id="{BA850F41-C6DF-D73B-12E0-6F7039A94CF1}"/>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581BA36A-CF9C-F5A8-7456-3D1364DAB068}"/>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105D65BF-C2BB-5724-8AD9-BBF7CB30A4FC}"/>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12E3EE4F-6502-641F-A0B3-7C8E2CDA3B7D}"/>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FCF0E005-5B59-D008-7BCB-A6CAC78455A1}"/>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78E53D4C-7F39-F3C1-B73D-F375693FF671}"/>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AB50A50B-D12A-C3D5-F815-D2905A0E2C39}"/>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E3F6818C-20FB-A5B9-A21C-86D87C4749E6}"/>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2D4A08CB-BBDC-8403-9BC5-89AEE5D3A0F4}"/>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7521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859790"/>
            <a:ext cx="10888345" cy="953135"/>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Read the list and tick (√) the thing(s) </a:t>
            </a:r>
            <a:r>
              <a:rPr lang="en-US" sz="2800" b="1">
                <a:effectLst>
                  <a:glow rad="88900">
                    <a:schemeClr val="bg1"/>
                  </a:glow>
                </a:effectLst>
                <a:cs typeface="Arial" panose="020B0604020202020204" pitchFamily="34" charset="0"/>
              </a:rPr>
              <a:t>that has / have </a:t>
            </a:r>
            <a:r>
              <a:rPr lang="en-US" sz="2800" b="1" dirty="0">
                <a:effectLst>
                  <a:glow rad="88900">
                    <a:schemeClr val="bg1"/>
                  </a:glow>
                </a:effectLst>
                <a:cs typeface="Arial" panose="020B0604020202020204" pitchFamily="34" charset="0"/>
              </a:rPr>
              <a:t>changed in your family in the past five years. Make notes of those which have changed.</a:t>
            </a: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06680"/>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3" name="Table 2"/>
          <p:cNvGraphicFramePr/>
          <p:nvPr>
            <p:extLst>
              <p:ext uri="{D42A27DB-BD31-4B8C-83A1-F6EECF244321}">
                <p14:modId xmlns:p14="http://schemas.microsoft.com/office/powerpoint/2010/main" val="2915646781"/>
              </p:ext>
            </p:extLst>
          </p:nvPr>
        </p:nvGraphicFramePr>
        <p:xfrm>
          <a:off x="612574" y="1889760"/>
          <a:ext cx="11332499" cy="4968240"/>
        </p:xfrm>
        <a:graphic>
          <a:graphicData uri="http://schemas.openxmlformats.org/drawingml/2006/table">
            <a:tbl>
              <a:tblPr firstRow="1" bandRow="1">
                <a:tableStyleId>{5C22544A-7EE6-4342-B048-85BDC9FD1C3A}</a:tableStyleId>
              </a:tblPr>
              <a:tblGrid>
                <a:gridCol w="5926869">
                  <a:extLst>
                    <a:ext uri="{9D8B030D-6E8A-4147-A177-3AD203B41FA5}">
                      <a16:colId xmlns:a16="http://schemas.microsoft.com/office/drawing/2014/main" val="20000"/>
                    </a:ext>
                  </a:extLst>
                </a:gridCol>
                <a:gridCol w="5405630">
                  <a:extLst>
                    <a:ext uri="{9D8B030D-6E8A-4147-A177-3AD203B41FA5}">
                      <a16:colId xmlns:a16="http://schemas.microsoft.com/office/drawing/2014/main" val="20001"/>
                    </a:ext>
                  </a:extLst>
                </a:gridCol>
              </a:tblGrid>
              <a:tr h="701040">
                <a:tc>
                  <a:txBody>
                    <a:bodyPr/>
                    <a:lstStyle/>
                    <a:p>
                      <a:pPr algn="ctr">
                        <a:buNone/>
                      </a:pPr>
                      <a:r>
                        <a:rPr lang="en-US" sz="4000" b="1">
                          <a:solidFill>
                            <a:schemeClr val="tx1"/>
                          </a:solidFill>
                        </a:rPr>
                        <a:t>List</a:t>
                      </a:r>
                    </a:p>
                  </a:txBody>
                  <a:tcPr>
                    <a:solidFill>
                      <a:srgbClr val="C5DFDF"/>
                    </a:solidFill>
                  </a:tcPr>
                </a:tc>
                <a:tc>
                  <a:txBody>
                    <a:bodyPr/>
                    <a:lstStyle/>
                    <a:p>
                      <a:pPr algn="ctr">
                        <a:buNone/>
                      </a:pPr>
                      <a:r>
                        <a:rPr lang="en-US" sz="4000">
                          <a:solidFill>
                            <a:schemeClr val="tx1"/>
                          </a:solidFill>
                        </a:rPr>
                        <a:t>Change</a:t>
                      </a:r>
                    </a:p>
                  </a:txBody>
                  <a:tcPr>
                    <a:solidFill>
                      <a:srgbClr val="BD9E84"/>
                    </a:solidFill>
                  </a:tcPr>
                </a:tc>
                <a:extLst>
                  <a:ext uri="{0D108BD9-81ED-4DB2-BD59-A6C34878D82A}">
                    <a16:rowId xmlns:a16="http://schemas.microsoft.com/office/drawing/2014/main" val="10000"/>
                  </a:ext>
                </a:extLst>
              </a:tr>
              <a:tr h="1066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1. Family type / Members</a:t>
                      </a:r>
                    </a:p>
                    <a:p>
                      <a:pPr algn="l">
                        <a:buNone/>
                      </a:pPr>
                      <a:endParaRPr lang="en-US" sz="3200" dirty="0"/>
                    </a:p>
                  </a:txBody>
                  <a:tcPr>
                    <a:solidFill>
                      <a:srgbClr val="C5DFDF"/>
                    </a:solidFill>
                  </a:tcPr>
                </a:tc>
                <a:tc>
                  <a:txBody>
                    <a:bodyPr/>
                    <a:lstStyle/>
                    <a:p>
                      <a:pPr algn="l">
                        <a:buNone/>
                      </a:pPr>
                      <a:r>
                        <a:rPr lang="en-US" sz="3200" i="1" dirty="0"/>
                        <a:t>Still nuclear. One more member: my brother</a:t>
                      </a:r>
                    </a:p>
                  </a:txBody>
                  <a:tcPr>
                    <a:solidFill>
                      <a:srgbClr val="BD9E84"/>
                    </a:solidFill>
                  </a:tcPr>
                </a:tc>
                <a:extLst>
                  <a:ext uri="{0D108BD9-81ED-4DB2-BD59-A6C34878D82A}">
                    <a16:rowId xmlns:a16="http://schemas.microsoft.com/office/drawing/2014/main" val="10001"/>
                  </a:ext>
                </a:extLst>
              </a:tr>
              <a:tr h="579120">
                <a:tc>
                  <a:txBody>
                    <a:bodyPr/>
                    <a:lstStyle/>
                    <a:p>
                      <a:pPr algn="l">
                        <a:buNone/>
                      </a:pPr>
                      <a:r>
                        <a:rPr lang="en-US" sz="3200" dirty="0"/>
                        <a:t>                2. Home facilities</a:t>
                      </a:r>
                    </a:p>
                    <a:p>
                      <a:pPr algn="r">
                        <a:buNone/>
                      </a:pPr>
                      <a:endParaRPr lang="en-US" sz="3200" dirty="0"/>
                    </a:p>
                  </a:txBody>
                  <a:tcPr>
                    <a:solidFill>
                      <a:srgbClr val="C5DFDF"/>
                    </a:solidFill>
                  </a:tcPr>
                </a:tc>
                <a:tc>
                  <a:txBody>
                    <a:bodyPr/>
                    <a:lstStyle/>
                    <a:p>
                      <a:pPr>
                        <a:buNone/>
                      </a:pPr>
                      <a:endParaRPr lang="en-US" sz="3200" i="1"/>
                    </a:p>
                  </a:txBody>
                  <a:tcPr>
                    <a:solidFill>
                      <a:srgbClr val="BD9E84"/>
                    </a:solidFill>
                  </a:tcPr>
                </a:tc>
                <a:extLst>
                  <a:ext uri="{0D108BD9-81ED-4DB2-BD59-A6C34878D82A}">
                    <a16:rowId xmlns:a16="http://schemas.microsoft.com/office/drawing/2014/main" val="10002"/>
                  </a:ext>
                </a:extLst>
              </a:tr>
              <a:tr h="1066800">
                <a:tc>
                  <a:txBody>
                    <a:bodyPr/>
                    <a:lstStyle/>
                    <a:p>
                      <a:pPr algn="l">
                        <a:buNone/>
                      </a:pPr>
                      <a:r>
                        <a:rPr lang="en-US" sz="3200" dirty="0"/>
                        <a:t>                3. Ways of spending </a:t>
                      </a:r>
                    </a:p>
                    <a:p>
                      <a:pPr algn="l">
                        <a:buNone/>
                      </a:pPr>
                      <a:r>
                        <a:rPr lang="en-US" sz="3200" dirty="0"/>
                        <a:t>                    free time</a:t>
                      </a:r>
                    </a:p>
                  </a:txBody>
                  <a:tcPr>
                    <a:solidFill>
                      <a:srgbClr val="C5DFDF"/>
                    </a:solidFill>
                  </a:tcPr>
                </a:tc>
                <a:tc>
                  <a:txBody>
                    <a:bodyPr/>
                    <a:lstStyle/>
                    <a:p>
                      <a:pPr>
                        <a:buNone/>
                      </a:pPr>
                      <a:endParaRPr lang="en-US" sz="3200" i="1"/>
                    </a:p>
                  </a:txBody>
                  <a:tcPr>
                    <a:solidFill>
                      <a:srgbClr val="BD9E84"/>
                    </a:solidFill>
                  </a:tcPr>
                </a:tc>
                <a:extLst>
                  <a:ext uri="{0D108BD9-81ED-4DB2-BD59-A6C34878D82A}">
                    <a16:rowId xmlns:a16="http://schemas.microsoft.com/office/drawing/2014/main" val="10003"/>
                  </a:ext>
                </a:extLst>
              </a:tr>
              <a:tr h="1066800">
                <a:tc>
                  <a:txBody>
                    <a:bodyPr/>
                    <a:lstStyle/>
                    <a:p>
                      <a:pPr algn="l">
                        <a:buNone/>
                      </a:pPr>
                      <a:r>
                        <a:rPr lang="en-US" sz="3200" dirty="0"/>
                        <a:t>                4. Relationships </a:t>
                      </a:r>
                    </a:p>
                    <a:p>
                      <a:pPr algn="l">
                        <a:buNone/>
                      </a:pPr>
                      <a:r>
                        <a:rPr lang="en-US" sz="3200" dirty="0"/>
                        <a:t>                    among members</a:t>
                      </a:r>
                    </a:p>
                  </a:txBody>
                  <a:tcPr>
                    <a:solidFill>
                      <a:srgbClr val="C5DFDF"/>
                    </a:solidFill>
                  </a:tcPr>
                </a:tc>
                <a:tc>
                  <a:txBody>
                    <a:bodyPr/>
                    <a:lstStyle/>
                    <a:p>
                      <a:pPr>
                        <a:buNone/>
                      </a:pPr>
                      <a:endParaRPr lang="en-US" sz="3200" i="1" dirty="0"/>
                    </a:p>
                  </a:txBody>
                  <a:tcPr>
                    <a:solidFill>
                      <a:srgbClr val="BD9E84"/>
                    </a:solidFill>
                  </a:tcPr>
                </a:tc>
                <a:extLst>
                  <a:ext uri="{0D108BD9-81ED-4DB2-BD59-A6C34878D82A}">
                    <a16:rowId xmlns:a16="http://schemas.microsoft.com/office/drawing/2014/main" val="10004"/>
                  </a:ext>
                </a:extLst>
              </a:tr>
            </a:tbl>
          </a:graphicData>
        </a:graphic>
      </p:graphicFrame>
      <p:sp>
        <p:nvSpPr>
          <p:cNvPr id="8" name="Rectangles 7"/>
          <p:cNvSpPr/>
          <p:nvPr/>
        </p:nvSpPr>
        <p:spPr>
          <a:xfrm>
            <a:off x="946403" y="26793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a:t>
            </a:r>
          </a:p>
        </p:txBody>
      </p:sp>
      <p:sp>
        <p:nvSpPr>
          <p:cNvPr id="18" name="Rectangles 17"/>
          <p:cNvSpPr/>
          <p:nvPr/>
        </p:nvSpPr>
        <p:spPr>
          <a:xfrm>
            <a:off x="946403" y="36953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Rectangles 20"/>
          <p:cNvSpPr/>
          <p:nvPr/>
        </p:nvSpPr>
        <p:spPr>
          <a:xfrm>
            <a:off x="946403" y="47113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Rectangles 21"/>
          <p:cNvSpPr/>
          <p:nvPr/>
        </p:nvSpPr>
        <p:spPr>
          <a:xfrm>
            <a:off x="946403" y="57273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3" name="Text Box 22"/>
          <p:cNvSpPr txBox="1"/>
          <p:nvPr/>
        </p:nvSpPr>
        <p:spPr>
          <a:xfrm>
            <a:off x="6484752" y="4719065"/>
            <a:ext cx="5584825" cy="1198880"/>
          </a:xfrm>
          <a:prstGeom prst="rect">
            <a:avLst/>
          </a:prstGeom>
          <a:noFill/>
          <a:ln w="9525">
            <a:noFill/>
          </a:ln>
        </p:spPr>
        <p:txBody>
          <a:bodyPr wrap="square">
            <a:spAutoFit/>
          </a:bodyPr>
          <a:lstStyle/>
          <a:p>
            <a:pPr marL="635" indent="-635"/>
            <a:r>
              <a:rPr lang="en-US" sz="3600" b="0" dirty="0">
                <a:solidFill>
                  <a:srgbClr val="FF000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rPr>
              <a:t>eat out, go on holiday, do chores, …</a:t>
            </a:r>
          </a:p>
        </p:txBody>
      </p:sp>
      <p:sp>
        <p:nvSpPr>
          <p:cNvPr id="24" name="Text Box 23"/>
          <p:cNvSpPr txBox="1"/>
          <p:nvPr/>
        </p:nvSpPr>
        <p:spPr>
          <a:xfrm>
            <a:off x="6567804" y="5882252"/>
            <a:ext cx="5584825" cy="645160"/>
          </a:xfrm>
          <a:prstGeom prst="rect">
            <a:avLst/>
          </a:prstGeom>
          <a:noFill/>
          <a:ln w="9525">
            <a:noFill/>
          </a:ln>
        </p:spPr>
        <p:txBody>
          <a:bodyPr wrap="square">
            <a:spAutoFit/>
          </a:bodyPr>
          <a:lstStyle/>
          <a:p>
            <a:pPr marL="635" indent="-635" algn="just"/>
            <a:r>
              <a:rPr lang="en-US" sz="3600" b="0" dirty="0">
                <a:solidFill>
                  <a:srgbClr val="FF000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rPr>
              <a:t>respect each other</a:t>
            </a:r>
          </a:p>
        </p:txBody>
      </p:sp>
      <p:sp>
        <p:nvSpPr>
          <p:cNvPr id="36" name="Text Box 35"/>
          <p:cNvSpPr txBox="1"/>
          <p:nvPr/>
        </p:nvSpPr>
        <p:spPr>
          <a:xfrm>
            <a:off x="6567805" y="3562475"/>
            <a:ext cx="5584825" cy="1198880"/>
          </a:xfrm>
          <a:prstGeom prst="rect">
            <a:avLst/>
          </a:prstGeom>
          <a:noFill/>
          <a:ln w="9525">
            <a:noFill/>
          </a:ln>
        </p:spPr>
        <p:txBody>
          <a:bodyPr wrap="square">
            <a:spAutoFit/>
          </a:bodyPr>
          <a:lstStyle/>
          <a:p>
            <a:pPr marL="635" indent="-635"/>
            <a:r>
              <a:rPr lang="en-US" sz="3600" dirty="0">
                <a:solidFill>
                  <a:srgbClr val="FF000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sym typeface="+mn-ea"/>
              </a:rPr>
              <a:t>better, air conditioner, washing machines, ...</a:t>
            </a:r>
            <a:endParaRPr lang="en-US" sz="3600" b="0" dirty="0">
              <a:solidFill>
                <a:srgbClr val="FF000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36" grpId="0"/>
      <p:bldP spid="3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Picture 2" descr="be4aa25700bc20823dbba475474ef50c"/>
          <p:cNvPicPr>
            <a:picLocks noChangeAspect="1"/>
          </p:cNvPicPr>
          <p:nvPr/>
        </p:nvPicPr>
        <p:blipFill>
          <a:blip r:embed="rId2">
            <a:clrChange>
              <a:clrFrom>
                <a:srgbClr val="000000">
                  <a:alpha val="0"/>
                </a:srgbClr>
              </a:clrFrom>
              <a:clrTo>
                <a:srgbClr val="000000">
                  <a:alpha val="0"/>
                  <a:alpha val="0"/>
                </a:srgbClr>
              </a:clrTo>
            </a:clrChange>
          </a:blip>
          <a:stretch>
            <a:fillRect/>
          </a:stretch>
        </p:blipFill>
        <p:spPr>
          <a:xfrm>
            <a:off x="0" y="0"/>
            <a:ext cx="12192635" cy="8049895"/>
          </a:xfrm>
          <a:prstGeom prst="rect">
            <a:avLst/>
          </a:prstGeom>
        </p:spPr>
      </p:pic>
      <p:pic>
        <p:nvPicPr>
          <p:cNvPr id="6" name="Picture 5" descr="—Pngtree—cartoon men and women in_6669590"/>
          <p:cNvPicPr>
            <a:picLocks noChangeAspect="1"/>
          </p:cNvPicPr>
          <p:nvPr/>
        </p:nvPicPr>
        <p:blipFill>
          <a:blip r:embed="rId3"/>
          <a:stretch>
            <a:fillRect/>
          </a:stretch>
        </p:blipFill>
        <p:spPr>
          <a:xfrm>
            <a:off x="0" y="1332865"/>
            <a:ext cx="5525135" cy="5525135"/>
          </a:xfrm>
          <a:prstGeom prst="rect">
            <a:avLst/>
          </a:prstGeom>
        </p:spPr>
      </p:pic>
      <p:grpSp>
        <p:nvGrpSpPr>
          <p:cNvPr id="17" name="Group 16"/>
          <p:cNvGrpSpPr/>
          <p:nvPr/>
        </p:nvGrpSpPr>
        <p:grpSpPr>
          <a:xfrm>
            <a:off x="8580755" y="467360"/>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6743700" y="361315"/>
            <a:ext cx="2089150" cy="923330"/>
          </a:xfrm>
          <a:prstGeom prst="rect">
            <a:avLst/>
          </a:prstGeom>
          <a:noFill/>
        </p:spPr>
        <p:txBody>
          <a:bodyPr wrap="square" rtlCol="0">
            <a:spAutoFit/>
          </a:bodyPr>
          <a:lstStyle/>
          <a:p>
            <a:pPr algn="ctr"/>
            <a:r>
              <a:rPr lang="en-US" sz="5400" b="1" dirty="0">
                <a:solidFill>
                  <a:schemeClr val="bg1"/>
                </a:solidFill>
                <a:latin typeface="Myriad Pro" pitchFamily="34" charset="0"/>
              </a:rPr>
              <a:t>Unit</a:t>
            </a:r>
          </a:p>
        </p:txBody>
      </p:sp>
      <p:sp>
        <p:nvSpPr>
          <p:cNvPr id="25" name="TextBox 16"/>
          <p:cNvSpPr txBox="1"/>
          <p:nvPr/>
        </p:nvSpPr>
        <p:spPr>
          <a:xfrm>
            <a:off x="8562975" y="450850"/>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6</a:t>
            </a:r>
            <a:endParaRPr lang="en-US" sz="4000" b="1" dirty="0">
              <a:solidFill>
                <a:schemeClr val="bg1"/>
              </a:solidFill>
              <a:latin typeface="Myriad Pro" pitchFamily="34" charset="0"/>
            </a:endParaRPr>
          </a:p>
        </p:txBody>
      </p:sp>
      <p:sp>
        <p:nvSpPr>
          <p:cNvPr id="26" name="TextBox 40"/>
          <p:cNvSpPr txBox="1"/>
          <p:nvPr/>
        </p:nvSpPr>
        <p:spPr>
          <a:xfrm>
            <a:off x="4119245" y="1221740"/>
            <a:ext cx="8524875" cy="1445260"/>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VIETNAMESE LIFESTYLE: </a:t>
            </a:r>
          </a:p>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THEN AND NOW</a:t>
            </a:r>
          </a:p>
        </p:txBody>
      </p:sp>
      <p:grpSp>
        <p:nvGrpSpPr>
          <p:cNvPr id="7" name="Group 6"/>
          <p:cNvGrpSpPr/>
          <p:nvPr/>
        </p:nvGrpSpPr>
        <p:grpSpPr>
          <a:xfrm>
            <a:off x="7274560" y="263461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6"/>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3" presetClass="entr" presetSubtype="272" fill="hold" nodeType="withEffect">
                                  <p:stCondLst>
                                    <p:cond delay="0"/>
                                  </p:stCondLst>
                                  <p:iterate type="lt">
                                    <p:tmPct val="5000"/>
                                  </p:iterate>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strVal val="2/3*#ppt_w"/>
                                          </p:val>
                                        </p:tav>
                                        <p:tav tm="100000">
                                          <p:val>
                                            <p:strVal val="#ppt_w"/>
                                          </p:val>
                                        </p:tav>
                                      </p:tavLst>
                                    </p:anim>
                                    <p:anim calcmode="lin" valueType="num">
                                      <p:cBhvr>
                                        <p:cTn id="17" dur="500" fill="hold"/>
                                        <p:tgtEl>
                                          <p:spTgt spid="17"/>
                                        </p:tgtEl>
                                        <p:attrNameLst>
                                          <p:attrName>ppt_h</p:attrName>
                                        </p:attrNameLst>
                                      </p:cBhvr>
                                      <p:tavLst>
                                        <p:tav tm="0">
                                          <p:val>
                                            <p:strVal val="2/3*#ppt_h"/>
                                          </p:val>
                                        </p:tav>
                                        <p:tav tm="100000">
                                          <p:val>
                                            <p:strVal val="#ppt_h"/>
                                          </p:val>
                                        </p:tav>
                                      </p:tavLst>
                                    </p:anim>
                                  </p:childTnLst>
                                </p:cTn>
                              </p:par>
                              <p:par>
                                <p:cTn id="18" presetID="23" presetClass="entr" presetSubtype="272" fill="hold" grpId="0" nodeType="withEffect">
                                  <p:stCondLst>
                                    <p:cond delay="0"/>
                                  </p:stCondLst>
                                  <p:iterate type="lt">
                                    <p:tmPct val="5000"/>
                                  </p:iterate>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strVal val="2/3*#ppt_w"/>
                                          </p:val>
                                        </p:tav>
                                        <p:tav tm="100000">
                                          <p:val>
                                            <p:strVal val="#ppt_w"/>
                                          </p:val>
                                        </p:tav>
                                      </p:tavLst>
                                    </p:anim>
                                    <p:anim calcmode="lin" valueType="num">
                                      <p:cBhvr>
                                        <p:cTn id="21" dur="500" fill="hold"/>
                                        <p:tgtEl>
                                          <p:spTgt spid="24"/>
                                        </p:tgtEl>
                                        <p:attrNameLst>
                                          <p:attrName>ppt_h</p:attrName>
                                        </p:attrNameLst>
                                      </p:cBhvr>
                                      <p:tavLst>
                                        <p:tav tm="0">
                                          <p:val>
                                            <p:strVal val="2/3*#ppt_h"/>
                                          </p:val>
                                        </p:tav>
                                        <p:tav tm="100000">
                                          <p:val>
                                            <p:strVal val="#ppt_h"/>
                                          </p:val>
                                        </p:tav>
                                      </p:tavLst>
                                    </p:anim>
                                  </p:childTnLst>
                                </p:cTn>
                              </p:par>
                              <p:par>
                                <p:cTn id="22" presetID="23" presetClass="entr" presetSubtype="272" fill="hold" grpId="0" nodeType="withEffect">
                                  <p:stCondLst>
                                    <p:cond delay="0"/>
                                  </p:stCondLst>
                                  <p:iterate type="lt">
                                    <p:tmPct val="5000"/>
                                  </p:iterate>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2/3*#ppt_w"/>
                                          </p:val>
                                        </p:tav>
                                        <p:tav tm="100000">
                                          <p:val>
                                            <p:strVal val="#ppt_w"/>
                                          </p:val>
                                        </p:tav>
                                      </p:tavLst>
                                    </p:anim>
                                    <p:anim calcmode="lin" valueType="num">
                                      <p:cBhvr>
                                        <p:cTn id="25" dur="500" fill="hold"/>
                                        <p:tgtEl>
                                          <p:spTgt spid="25"/>
                                        </p:tgtEl>
                                        <p:attrNameLst>
                                          <p:attrName>ppt_h</p:attrName>
                                        </p:attrNameLst>
                                      </p:cBhvr>
                                      <p:tavLst>
                                        <p:tav tm="0">
                                          <p:val>
                                            <p:strVal val="2/3*#ppt_h"/>
                                          </p:val>
                                        </p:tav>
                                        <p:tav tm="100000">
                                          <p:val>
                                            <p:strVal val="#ppt_h"/>
                                          </p:val>
                                        </p:tav>
                                      </p:tavLst>
                                    </p:anim>
                                  </p:childTnLst>
                                </p:cTn>
                              </p:par>
                              <p:par>
                                <p:cTn id="26" presetID="23" presetClass="entr" presetSubtype="272" fill="hold" grpId="0" nodeType="withEffect">
                                  <p:stCondLst>
                                    <p:cond delay="0"/>
                                  </p:stCondLst>
                                  <p:iterate type="lt">
                                    <p:tmPct val="5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strVal val="2/3*#ppt_w"/>
                                          </p:val>
                                        </p:tav>
                                        <p:tav tm="100000">
                                          <p:val>
                                            <p:strVal val="#ppt_w"/>
                                          </p:val>
                                        </p:tav>
                                      </p:tavLst>
                                    </p:anim>
                                    <p:anim calcmode="lin" valueType="num">
                                      <p:cBhvr>
                                        <p:cTn id="29" dur="500" fill="hold"/>
                                        <p:tgtEl>
                                          <p:spTgt spid="26"/>
                                        </p:tgtEl>
                                        <p:attrNameLst>
                                          <p:attrName>ppt_h</p:attrName>
                                        </p:attrNameLst>
                                      </p:cBhvr>
                                      <p:tavLst>
                                        <p:tav tm="0">
                                          <p:val>
                                            <p:strVal val="2/3*#ppt_h"/>
                                          </p:val>
                                        </p:tav>
                                        <p:tav tm="100000">
                                          <p:val>
                                            <p:strVal val="#ppt_h"/>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4255" y="1092835"/>
            <a:ext cx="10888345" cy="98488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a:effectLst/>
                <a:latin typeface="Calibri" panose="020F0502020204030204" pitchFamily="34" charset="0"/>
                <a:ea typeface="Calibri" panose="020F0502020204030204" pitchFamily="34" charset="0"/>
                <a:cs typeface="Calibri" panose="020F0502020204030204" pitchFamily="34" charset="0"/>
                <a:sym typeface="+mn-ea"/>
              </a:rPr>
              <a:t>Write an email (100 - 120 words) to your penfriend about the changes in your family. Use the ideas in </a:t>
            </a:r>
            <a:r>
              <a:rPr sz="3000" b="1">
                <a:solidFill>
                  <a:srgbClr val="FF0000"/>
                </a:solidFill>
                <a:effectLst/>
                <a:latin typeface="Calibri" panose="020F0502020204030204" pitchFamily="34" charset="0"/>
                <a:ea typeface="Calibri" panose="020F0502020204030204" pitchFamily="34" charset="0"/>
                <a:cs typeface="Calibri" panose="020F0502020204030204" pitchFamily="34" charset="0"/>
                <a:sym typeface="+mn-ea"/>
              </a:rPr>
              <a:t>4</a:t>
            </a:r>
            <a:r>
              <a:rPr lang="vi-VN" sz="2800" b="1">
                <a:effectLst/>
                <a:latin typeface="Calibri" panose="020F0502020204030204" pitchFamily="34" charset="0"/>
                <a:ea typeface="Calibri" panose="020F0502020204030204" pitchFamily="34" charset="0"/>
                <a:cs typeface="Calibri" panose="020F0502020204030204" pitchFamily="34" charset="0"/>
                <a:sym typeface="+mn-ea"/>
              </a:rPr>
              <a:t>.</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7" name="Text Box 6"/>
          <p:cNvSpPr txBox="1"/>
          <p:nvPr/>
        </p:nvSpPr>
        <p:spPr>
          <a:xfrm>
            <a:off x="1028065" y="7524115"/>
            <a:ext cx="10167620" cy="6554470"/>
          </a:xfrm>
          <a:prstGeom prst="rect">
            <a:avLst/>
          </a:prstGeom>
          <a:solidFill>
            <a:srgbClr val="ECB761"/>
          </a:solidFill>
          <a:ln w="9525">
            <a:noFill/>
          </a:ln>
        </p:spPr>
        <p:txBody>
          <a:bodyPr wrap="square">
            <a:spAutoFit/>
          </a:bodyPr>
          <a:lstStyle/>
          <a:p>
            <a:pPr indent="0" algn="just"/>
            <a:r>
              <a:rPr lang="en-US" sz="2800" b="1">
                <a:solidFill>
                  <a:srgbClr val="8B86BE"/>
                </a:solidFill>
                <a:latin typeface="Calibri" panose="020F0502020204030204" pitchFamily="34" charset="0"/>
                <a:cs typeface="Calibri" panose="020F0502020204030204" pitchFamily="34" charset="0"/>
              </a:rPr>
              <a:t>From:</a:t>
            </a:r>
            <a:r>
              <a:rPr lang="en-US" sz="2800" b="1">
                <a:solidFill>
                  <a:srgbClr val="000000"/>
                </a:solidFill>
                <a:latin typeface="Calibri" panose="020F0502020204030204" pitchFamily="34" charset="0"/>
                <a:cs typeface="Calibri" panose="020F0502020204030204" pitchFamily="34" charset="0"/>
              </a:rPr>
              <a:t> </a:t>
            </a:r>
            <a:r>
              <a:rPr lang="en-US" sz="2800">
                <a:solidFill>
                  <a:srgbClr val="000000"/>
                </a:solidFill>
                <a:latin typeface="Calibri" panose="020F0502020204030204" pitchFamily="34" charset="0"/>
                <a:cs typeface="Calibri" panose="020F0502020204030204" pitchFamily="34" charset="0"/>
              </a:rPr>
              <a:t>Hoa</a:t>
            </a:r>
          </a:p>
          <a:p>
            <a:pPr indent="0" algn="just"/>
            <a:r>
              <a:rPr lang="en-US" sz="2800" b="1">
                <a:solidFill>
                  <a:srgbClr val="8B86BE"/>
                </a:solidFill>
                <a:latin typeface="Calibri" panose="020F0502020204030204" pitchFamily="34" charset="0"/>
                <a:cs typeface="Calibri" panose="020F0502020204030204" pitchFamily="34" charset="0"/>
              </a:rPr>
              <a:t>To:</a:t>
            </a:r>
            <a:r>
              <a:rPr lang="en-US" sz="2800" b="1">
                <a:solidFill>
                  <a:srgbClr val="000000"/>
                </a:solidFill>
                <a:latin typeface="Calibri" panose="020F0502020204030204" pitchFamily="34" charset="0"/>
                <a:cs typeface="Calibri" panose="020F0502020204030204" pitchFamily="34" charset="0"/>
              </a:rPr>
              <a:t> </a:t>
            </a:r>
            <a:r>
              <a:rPr lang="en-US" sz="2800">
                <a:solidFill>
                  <a:srgbClr val="000000"/>
                </a:solidFill>
                <a:latin typeface="Calibri" panose="020F0502020204030204" pitchFamily="34" charset="0"/>
                <a:cs typeface="Calibri" panose="020F0502020204030204" pitchFamily="34" charset="0"/>
              </a:rPr>
              <a:t>Tom</a:t>
            </a:r>
          </a:p>
          <a:p>
            <a:pPr indent="0" algn="just"/>
            <a:r>
              <a:rPr lang="en-US" sz="2800" b="1">
                <a:solidFill>
                  <a:srgbClr val="8B86BE"/>
                </a:solidFill>
                <a:latin typeface="Calibri" panose="020F0502020204030204" pitchFamily="34" charset="0"/>
                <a:cs typeface="Calibri" panose="020F0502020204030204" pitchFamily="34" charset="0"/>
              </a:rPr>
              <a:t>Subject:</a:t>
            </a:r>
            <a:r>
              <a:rPr lang="en-US" sz="2800">
                <a:solidFill>
                  <a:srgbClr val="000000"/>
                </a:solidFill>
                <a:latin typeface="Calibri" panose="020F0502020204030204" pitchFamily="34" charset="0"/>
                <a:cs typeface="Calibri" panose="020F0502020204030204" pitchFamily="34" charset="0"/>
              </a:rPr>
              <a:t> Changes in my family</a:t>
            </a:r>
          </a:p>
          <a:p>
            <a:pPr indent="0" algn="just"/>
            <a:r>
              <a:rPr lang="en-US" sz="2800">
                <a:solidFill>
                  <a:srgbClr val="000000"/>
                </a:solidFill>
                <a:latin typeface="Calibri" panose="020F0502020204030204" pitchFamily="34" charset="0"/>
                <a:cs typeface="Calibri" panose="020F0502020204030204" pitchFamily="34" charset="0"/>
              </a:rPr>
              <a:t>Hello Tom, </a:t>
            </a:r>
          </a:p>
          <a:p>
            <a:pPr indent="0" algn="just"/>
            <a:r>
              <a:rPr lang="en-US" sz="2800">
                <a:solidFill>
                  <a:srgbClr val="000000"/>
                </a:solidFill>
                <a:latin typeface="Calibri" panose="020F0502020204030204" pitchFamily="34"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lgn="just"/>
            <a:r>
              <a:rPr lang="en-US" sz="2800" i="1">
                <a:solidFill>
                  <a:srgbClr val="000000"/>
                </a:solidFill>
                <a:latin typeface="Calibri" panose="020F0502020204030204" pitchFamily="34" charset="0"/>
                <a:cs typeface="Calibri" panose="020F0502020204030204" pitchFamily="34" charset="0"/>
              </a:rPr>
              <a:t>All the best,</a:t>
            </a:r>
          </a:p>
          <a:p>
            <a:pPr indent="0" algn="just"/>
            <a:r>
              <a:rPr lang="en-US" sz="2800">
                <a:solidFill>
                  <a:srgbClr val="000000"/>
                </a:solidFill>
                <a:latin typeface="Calibri" panose="020F0502020204030204" pitchFamily="34" charset="0"/>
                <a:cs typeface="Calibri" panose="020F0502020204030204" pitchFamily="34" charset="0"/>
              </a:rPr>
              <a:t>Hoa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025570" y="2153920"/>
            <a:ext cx="7986531" cy="46014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4930" y="19685"/>
            <a:ext cx="12117070" cy="55118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372745" y="-9525"/>
            <a:ext cx="5871845" cy="583565"/>
          </a:xfrm>
          <a:prstGeom prst="rect">
            <a:avLst/>
          </a:prstGeom>
          <a:noFill/>
          <a:effectLst/>
        </p:spPr>
        <p:txBody>
          <a:bodyPr wrap="square" rtlCol="0">
            <a:spAutoFit/>
          </a:bodyPr>
          <a:lstStyle/>
          <a:p>
            <a:r>
              <a:rPr lang="en-US" sz="3200" b="1">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sp>
        <p:nvSpPr>
          <p:cNvPr id="7" name="Text Box 6"/>
          <p:cNvSpPr txBox="1"/>
          <p:nvPr/>
        </p:nvSpPr>
        <p:spPr>
          <a:xfrm>
            <a:off x="302246" y="655088"/>
            <a:ext cx="11580393" cy="6555641"/>
          </a:xfrm>
          <a:prstGeom prst="rect">
            <a:avLst/>
          </a:prstGeom>
          <a:solidFill>
            <a:srgbClr val="ECB761"/>
          </a:solidFill>
          <a:ln w="9525">
            <a:noFill/>
          </a:ln>
        </p:spPr>
        <p:txBody>
          <a:bodyPr wrap="square">
            <a:spAutoFit/>
          </a:bodyPr>
          <a:lstStyle/>
          <a:p>
            <a:pPr indent="0" algn="just"/>
            <a:r>
              <a:rPr lang="en-US" sz="2800" b="1" dirty="0">
                <a:solidFill>
                  <a:srgbClr val="8B86BE"/>
                </a:solidFill>
                <a:latin typeface="Calibri" panose="020F0502020204030204" pitchFamily="34" charset="0"/>
                <a:cs typeface="Calibri" panose="020F0502020204030204" pitchFamily="34" charset="0"/>
              </a:rPr>
              <a:t>From:</a:t>
            </a:r>
            <a:r>
              <a:rPr lang="en-US" sz="2800" b="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Hoa</a:t>
            </a:r>
          </a:p>
          <a:p>
            <a:pPr indent="0" algn="just"/>
            <a:r>
              <a:rPr lang="en-US" sz="2800" b="1" dirty="0">
                <a:solidFill>
                  <a:srgbClr val="8B86BE"/>
                </a:solidFill>
                <a:latin typeface="Calibri" panose="020F0502020204030204" pitchFamily="34" charset="0"/>
                <a:cs typeface="Calibri" panose="020F0502020204030204" pitchFamily="34" charset="0"/>
              </a:rPr>
              <a:t>To:</a:t>
            </a:r>
            <a:r>
              <a:rPr lang="en-US" sz="2800" b="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Tom</a:t>
            </a:r>
          </a:p>
          <a:p>
            <a:pPr indent="0" algn="just"/>
            <a:r>
              <a:rPr lang="en-US" sz="2800" b="1" dirty="0">
                <a:solidFill>
                  <a:srgbClr val="8B86BE"/>
                </a:solidFill>
                <a:latin typeface="Calibri" panose="020F0502020204030204" pitchFamily="34" charset="0"/>
                <a:cs typeface="Calibri" panose="020F0502020204030204" pitchFamily="34" charset="0"/>
              </a:rPr>
              <a:t>Subject:</a:t>
            </a:r>
            <a:r>
              <a:rPr lang="en-US" sz="2800" dirty="0">
                <a:solidFill>
                  <a:srgbClr val="000000"/>
                </a:solidFill>
                <a:latin typeface="Calibri" panose="020F0502020204030204" pitchFamily="34" charset="0"/>
                <a:cs typeface="Calibri" panose="020F0502020204030204" pitchFamily="34" charset="0"/>
              </a:rPr>
              <a:t> Changes in my family</a:t>
            </a:r>
          </a:p>
          <a:p>
            <a:pPr indent="0" algn="just"/>
            <a:r>
              <a:rPr lang="en-US" sz="2800" dirty="0">
                <a:solidFill>
                  <a:srgbClr val="000000"/>
                </a:solidFill>
                <a:latin typeface="Calibri" panose="020F0502020204030204" pitchFamily="34" charset="0"/>
                <a:cs typeface="Calibri" panose="020F0502020204030204" pitchFamily="34" charset="0"/>
              </a:rPr>
              <a:t>Hello Tom, </a:t>
            </a:r>
          </a:p>
          <a:p>
            <a:pPr indent="0"/>
            <a:r>
              <a:rPr lang="en-US" sz="2800" dirty="0">
                <a:solidFill>
                  <a:srgbClr val="000000"/>
                </a:solidFill>
                <a:latin typeface="Calibri" panose="020F0502020204030204" pitchFamily="34"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r>
              <a:rPr lang="en-US" sz="2800" i="1" dirty="0">
                <a:solidFill>
                  <a:srgbClr val="000000"/>
                </a:solidFill>
                <a:latin typeface="Calibri" panose="020F0502020204030204" pitchFamily="34" charset="0"/>
                <a:cs typeface="Calibri" panose="020F0502020204030204" pitchFamily="34" charset="0"/>
              </a:rPr>
              <a:t>All the best,</a:t>
            </a:r>
          </a:p>
          <a:p>
            <a:pPr indent="0"/>
            <a:r>
              <a:rPr lang="en-US" sz="2800" i="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Hoa</a:t>
            </a:r>
          </a:p>
          <a:p>
            <a:pPr indent="0"/>
            <a:endParaRPr lang="en-US" sz="2800" dirty="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4930" y="19685"/>
            <a:ext cx="12117070" cy="84264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296545" y="147320"/>
            <a:ext cx="5871845" cy="583565"/>
          </a:xfrm>
          <a:prstGeom prst="rect">
            <a:avLst/>
          </a:prstGeom>
          <a:noFill/>
          <a:effectLst/>
        </p:spPr>
        <p:txBody>
          <a:bodyPr wrap="square" rtlCol="0">
            <a:spAutoFit/>
          </a:bodyPr>
          <a:lstStyle/>
          <a:p>
            <a:r>
              <a:rPr lang="en-US" sz="3200" b="1">
                <a:effectLst>
                  <a:glow rad="88900">
                    <a:schemeClr val="bg1"/>
                  </a:glow>
                </a:effectLst>
                <a:latin typeface="Arial" panose="020B0604020202020204" pitchFamily="34" charset="0"/>
                <a:cs typeface="Arial" panose="020B0604020202020204" pitchFamily="34" charset="0"/>
                <a:sym typeface="+mn-ea"/>
              </a:rPr>
              <a:t>EXTRA ACTIVITY</a:t>
            </a:r>
          </a:p>
        </p:txBody>
      </p:sp>
      <p:sp>
        <p:nvSpPr>
          <p:cNvPr id="100" name="Text Box 99"/>
          <p:cNvSpPr txBox="1"/>
          <p:nvPr/>
        </p:nvSpPr>
        <p:spPr>
          <a:xfrm>
            <a:off x="366709" y="1186303"/>
            <a:ext cx="11533512" cy="4939814"/>
          </a:xfrm>
          <a:prstGeom prst="rect">
            <a:avLst/>
          </a:prstGeom>
          <a:solidFill>
            <a:srgbClr val="DEB0BD"/>
          </a:solidFill>
          <a:ln w="9525">
            <a:noFill/>
          </a:ln>
        </p:spPr>
        <p:txBody>
          <a:bodyPr wrap="square">
            <a:spAutoFit/>
          </a:bodyPr>
          <a:lstStyle/>
          <a:p>
            <a:pPr marL="635" indent="-635"/>
            <a:r>
              <a:rPr lang="en-US" sz="3500" b="1">
                <a:latin typeface="Calibri" panose="020F0502020204030204" pitchFamily="34" charset="0"/>
                <a:cs typeface="Calibri" panose="020F0502020204030204" pitchFamily="34" charset="0"/>
              </a:rPr>
              <a:t>Write your opinion about the role of children nowadays in the family based on the following suggestions:</a:t>
            </a:r>
            <a:endParaRPr lang="en-US" sz="3500" b="0">
              <a:latin typeface="Calibri" panose="020F0502020204030204" pitchFamily="34" charset="0"/>
              <a:cs typeface="Calibri" panose="020F0502020204030204" pitchFamily="34" charset="0"/>
            </a:endParaRPr>
          </a:p>
          <a:p>
            <a:pPr marL="635" indent="-635"/>
            <a:r>
              <a:rPr lang="en-US" sz="3500" b="1">
                <a:latin typeface="Calibri" panose="020F0502020204030204" pitchFamily="34" charset="0"/>
                <a:cs typeface="Calibri" panose="020F0502020204030204" pitchFamily="34" charset="0"/>
              </a:rPr>
              <a:t>1.</a:t>
            </a:r>
            <a:r>
              <a:rPr lang="en-US" sz="3500" b="0">
                <a:latin typeface="Calibri" panose="020F0502020204030204" pitchFamily="34" charset="0"/>
                <a:cs typeface="Calibri" panose="020F0502020204030204" pitchFamily="34" charset="0"/>
              </a:rPr>
              <a:t> The number of children in a household.</a:t>
            </a:r>
          </a:p>
          <a:p>
            <a:pPr marL="635" indent="-635"/>
            <a:r>
              <a:rPr lang="en-US" sz="3500" b="1">
                <a:latin typeface="Calibri" panose="020F0502020204030204" pitchFamily="34" charset="0"/>
                <a:cs typeface="Calibri" panose="020F0502020204030204" pitchFamily="34" charset="0"/>
              </a:rPr>
              <a:t>2.</a:t>
            </a:r>
            <a:r>
              <a:rPr lang="en-US" sz="3500" b="0">
                <a:latin typeface="Calibri" panose="020F0502020204030204" pitchFamily="34" charset="0"/>
                <a:cs typeface="Calibri" panose="020F0502020204030204" pitchFamily="34" charset="0"/>
              </a:rPr>
              <a:t> The amount of housework they share with their parents.</a:t>
            </a:r>
          </a:p>
          <a:p>
            <a:pPr marL="635" indent="-635"/>
            <a:r>
              <a:rPr lang="en-US" sz="3500" b="1">
                <a:latin typeface="Calibri" panose="020F0502020204030204" pitchFamily="34" charset="0"/>
                <a:cs typeface="Calibri" panose="020F0502020204030204" pitchFamily="34" charset="0"/>
              </a:rPr>
              <a:t>3.</a:t>
            </a:r>
            <a:r>
              <a:rPr lang="en-US" sz="3500" b="0">
                <a:latin typeface="Calibri" panose="020F0502020204030204" pitchFamily="34" charset="0"/>
                <a:cs typeface="Calibri" panose="020F0502020204030204" pitchFamily="34" charset="0"/>
              </a:rPr>
              <a:t> The amount of time they spend on family activities.</a:t>
            </a:r>
          </a:p>
          <a:p>
            <a:pPr marL="635" indent="-635"/>
            <a:r>
              <a:rPr lang="en-US" sz="3500" b="1">
                <a:latin typeface="Calibri" panose="020F0502020204030204" pitchFamily="34" charset="0"/>
                <a:cs typeface="Calibri" panose="020F0502020204030204" pitchFamily="34" charset="0"/>
              </a:rPr>
              <a:t>4.</a:t>
            </a:r>
            <a:r>
              <a:rPr lang="en-US" sz="3500" b="0">
                <a:latin typeface="Calibri" panose="020F0502020204030204" pitchFamily="34" charset="0"/>
                <a:cs typeface="Calibri" panose="020F0502020204030204" pitchFamily="34" charset="0"/>
              </a:rPr>
              <a:t> How much they are obedient to / independent of their parents.</a:t>
            </a:r>
          </a:p>
          <a:p>
            <a:pPr marL="635" indent="-635"/>
            <a:r>
              <a:rPr lang="en-US" sz="3500" b="1">
                <a:latin typeface="Calibri" panose="020F0502020204030204" pitchFamily="34" charset="0"/>
                <a:cs typeface="Calibri" panose="020F0502020204030204" pitchFamily="34" charset="0"/>
              </a:rPr>
              <a:t>5.</a:t>
            </a:r>
            <a:r>
              <a:rPr lang="en-US" sz="3500" b="0">
                <a:latin typeface="Calibri" panose="020F0502020204030204" pitchFamily="34" charset="0"/>
                <a:cs typeface="Calibri" panose="020F0502020204030204" pitchFamily="34" charset="0"/>
              </a:rPr>
              <a:t> If they are obliged to take care of their parents when their parents get old.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4930" y="19685"/>
            <a:ext cx="12117070" cy="84264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296545" y="147320"/>
            <a:ext cx="5871845" cy="583565"/>
          </a:xfrm>
          <a:prstGeom prst="rect">
            <a:avLst/>
          </a:prstGeom>
          <a:noFill/>
          <a:effectLst/>
        </p:spPr>
        <p:txBody>
          <a:bodyPr wrap="square" rtlCol="0">
            <a:spAutoFit/>
          </a:bodyPr>
          <a:lstStyle/>
          <a:p>
            <a:r>
              <a:rPr lang="en-US" sz="3200" b="1">
                <a:effectLst>
                  <a:glow rad="88900">
                    <a:schemeClr val="bg1"/>
                  </a:glow>
                </a:effectLst>
                <a:latin typeface="Arial" panose="020B0604020202020204" pitchFamily="34" charset="0"/>
                <a:cs typeface="Arial" panose="020B0604020202020204" pitchFamily="34" charset="0"/>
                <a:sym typeface="+mn-ea"/>
              </a:rPr>
              <a:t>EXTRA ACTIVITY</a:t>
            </a:r>
          </a:p>
        </p:txBody>
      </p:sp>
      <p:sp>
        <p:nvSpPr>
          <p:cNvPr id="100" name="Text Box 99"/>
          <p:cNvSpPr txBox="1"/>
          <p:nvPr/>
        </p:nvSpPr>
        <p:spPr>
          <a:xfrm>
            <a:off x="473710" y="1167130"/>
            <a:ext cx="11413490" cy="5478423"/>
          </a:xfrm>
          <a:prstGeom prst="rect">
            <a:avLst/>
          </a:prstGeom>
          <a:solidFill>
            <a:srgbClr val="DEB0BD">
              <a:alpha val="79000"/>
            </a:srgbClr>
          </a:solidFill>
          <a:ln w="9525">
            <a:noFill/>
          </a:ln>
        </p:spPr>
        <p:txBody>
          <a:bodyPr wrap="square">
            <a:spAutoFit/>
          </a:bodyPr>
          <a:lstStyle/>
          <a:p>
            <a:pPr marL="635" indent="-635"/>
            <a:r>
              <a:rPr lang="en-US" sz="3500">
                <a:latin typeface="Calibri" panose="020F0502020204030204" pitchFamily="34" charset="0"/>
                <a:cs typeface="Calibri" panose="020F0502020204030204" pitchFamily="34" charset="0"/>
              </a:rPr>
              <a:t>Nowadays families tend to have fewer children than in the past: just one or two per family. Therefore, parents have more time to take care of their children, resulting in their children doing less housework and having fewer responsibilities in the family. Most parents encourage their children to spend more time on their studies, so they may have less time with families. The internet is also a factor to distract children from engaging with family activities. Children become more independent. However, when their parents get old, most children are willing to take care of them.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D01C-D0F5-8549-C0A2-A533CC9A6955}"/>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59F815FF-1183-4DBE-C3BE-1FA3C0B2C025}"/>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635BC166-4280-E53C-F9B9-11419E40EA19}"/>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EB7C6025-3484-1CEE-4C00-92C23CC5896F}"/>
              </a:ext>
            </a:extLst>
          </p:cNvPr>
          <p:cNvSpPr/>
          <p:nvPr/>
        </p:nvSpPr>
        <p:spPr>
          <a:xfrm>
            <a:off x="298450" y="1092333"/>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AD2EC364-446C-C820-8814-E8E5E9829C26}"/>
              </a:ext>
            </a:extLst>
          </p:cNvPr>
          <p:cNvSpPr/>
          <p:nvPr/>
        </p:nvSpPr>
        <p:spPr>
          <a:xfrm>
            <a:off x="1770879" y="2495873"/>
            <a:ext cx="1854971"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LISTENING</a:t>
            </a:r>
            <a:endParaRPr lang="en-GB" sz="2400" b="1" dirty="0">
              <a:solidFill>
                <a:schemeClr val="tx1"/>
              </a:solidFill>
            </a:endParaRPr>
          </a:p>
        </p:txBody>
      </p:sp>
      <p:sp>
        <p:nvSpPr>
          <p:cNvPr id="18" name="Rounded Rectangle 17">
            <a:extLst>
              <a:ext uri="{FF2B5EF4-FFF2-40B4-BE49-F238E27FC236}">
                <a16:creationId xmlns:a16="http://schemas.microsoft.com/office/drawing/2014/main" id="{A8C5567D-3397-1F97-D1C8-8069BE5D3E76}"/>
              </a:ext>
            </a:extLst>
          </p:cNvPr>
          <p:cNvSpPr/>
          <p:nvPr/>
        </p:nvSpPr>
        <p:spPr>
          <a:xfrm>
            <a:off x="778510" y="4034868"/>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WRITING</a:t>
            </a:r>
          </a:p>
        </p:txBody>
      </p:sp>
      <p:sp>
        <p:nvSpPr>
          <p:cNvPr id="20" name="Rectangle 19">
            <a:extLst>
              <a:ext uri="{FF2B5EF4-FFF2-40B4-BE49-F238E27FC236}">
                <a16:creationId xmlns:a16="http://schemas.microsoft.com/office/drawing/2014/main" id="{B7B9C201-4E98-198C-10E2-6C29B56EDB4C}"/>
              </a:ext>
            </a:extLst>
          </p:cNvPr>
          <p:cNvSpPr/>
          <p:nvPr/>
        </p:nvSpPr>
        <p:spPr>
          <a:xfrm>
            <a:off x="4349431" y="1041352"/>
            <a:ext cx="7618858" cy="677182"/>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a:t>
            </a:r>
            <a:r>
              <a:rPr lang="en-US" altLang="en-GB" sz="2400" dirty="0">
                <a:solidFill>
                  <a:schemeClr val="tx1"/>
                </a:solidFill>
              </a:rPr>
              <a:t>Brainstorming</a:t>
            </a:r>
          </a:p>
          <a:p>
            <a:r>
              <a:rPr lang="en-GB" sz="2400" dirty="0">
                <a:solidFill>
                  <a:schemeClr val="tx1"/>
                </a:solidFill>
              </a:rPr>
              <a:t>Option 2: </a:t>
            </a:r>
            <a:r>
              <a:rPr lang="en-US" altLang="en-GB" sz="2400" dirty="0">
                <a:solidFill>
                  <a:schemeClr val="tx1"/>
                </a:solidFill>
              </a:rPr>
              <a:t>Family Tree Brainstorm</a:t>
            </a:r>
          </a:p>
        </p:txBody>
      </p:sp>
      <p:sp>
        <p:nvSpPr>
          <p:cNvPr id="21" name="Rectangle 20">
            <a:extLst>
              <a:ext uri="{FF2B5EF4-FFF2-40B4-BE49-F238E27FC236}">
                <a16:creationId xmlns:a16="http://schemas.microsoft.com/office/drawing/2014/main" id="{BF7C7F3C-1043-9087-D58B-86CAADF66A33}"/>
              </a:ext>
            </a:extLst>
          </p:cNvPr>
          <p:cNvSpPr/>
          <p:nvPr/>
        </p:nvSpPr>
        <p:spPr>
          <a:xfrm>
            <a:off x="4327969" y="1808229"/>
            <a:ext cx="7640320" cy="22962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You are going to listen to a talk about family life. 	Work in pairs. Choose the aspect(s) that you think 	will be mentioned in the talk.</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talk and tick (√) the correct column.</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the blank with a word or 	number.</a:t>
            </a:r>
          </a:p>
        </p:txBody>
      </p:sp>
      <p:sp>
        <p:nvSpPr>
          <p:cNvPr id="22" name="Rectangle 21">
            <a:extLst>
              <a:ext uri="{FF2B5EF4-FFF2-40B4-BE49-F238E27FC236}">
                <a16:creationId xmlns:a16="http://schemas.microsoft.com/office/drawing/2014/main" id="{6202AE8D-F607-2C1B-670C-DE7A6F3280A5}"/>
              </a:ext>
            </a:extLst>
          </p:cNvPr>
          <p:cNvSpPr/>
          <p:nvPr/>
        </p:nvSpPr>
        <p:spPr>
          <a:xfrm>
            <a:off x="4323454" y="4157167"/>
            <a:ext cx="7638021" cy="184109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list and tick (√) the thing(s) that has/have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changed in your family in the past five years. Make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notes of those which have changed.</a:t>
            </a:r>
          </a:p>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an email (100 - 120 words) to your penfriend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about the changes in your family. Use the ideas in 4</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B09C0A3E-69F6-41DB-46D9-A97C70F015F0}"/>
              </a:ext>
            </a:extLst>
          </p:cNvPr>
          <p:cNvCxnSpPr>
            <a:cxnSpLocks/>
            <a:stCxn id="16" idx="3"/>
            <a:endCxn id="17" idx="0"/>
          </p:cNvCxnSpPr>
          <p:nvPr/>
        </p:nvCxnSpPr>
        <p:spPr>
          <a:xfrm>
            <a:off x="2134364" y="1398436"/>
            <a:ext cx="564001" cy="109743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3199B8E8-52FC-11D1-771E-670456CE1CFC}"/>
              </a:ext>
            </a:extLst>
          </p:cNvPr>
          <p:cNvCxnSpPr>
            <a:cxnSpLocks/>
            <a:stCxn id="17" idx="1"/>
          </p:cNvCxnSpPr>
          <p:nvPr/>
        </p:nvCxnSpPr>
        <p:spPr>
          <a:xfrm rot="10800000" flipV="1">
            <a:off x="1036325" y="2804800"/>
            <a:ext cx="734555" cy="128001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C8FF2C52-201A-7B4F-2597-9636AC830E44}"/>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680DD413-BD16-376C-AA6D-4F7ADA40BAEB}"/>
              </a:ext>
            </a:extLst>
          </p:cNvPr>
          <p:cNvSpPr/>
          <p:nvPr/>
        </p:nvSpPr>
        <p:spPr>
          <a:xfrm>
            <a:off x="1618810" y="5394110"/>
            <a:ext cx="2380615" cy="604154"/>
          </a:xfrm>
          <a:prstGeom prst="roundRect">
            <a:avLst>
              <a:gd name="adj" fmla="val 3213"/>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a:extLst>
              <a:ext uri="{FF2B5EF4-FFF2-40B4-BE49-F238E27FC236}">
                <a16:creationId xmlns:a16="http://schemas.microsoft.com/office/drawing/2014/main" id="{B15255F1-0F5A-6430-D4FC-C58443477C17}"/>
              </a:ext>
            </a:extLst>
          </p:cNvPr>
          <p:cNvCxnSpPr>
            <a:cxnSpLocks/>
          </p:cNvCxnSpPr>
          <p:nvPr/>
        </p:nvCxnSpPr>
        <p:spPr>
          <a:xfrm>
            <a:off x="2622749" y="4335541"/>
            <a:ext cx="399994" cy="105856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43F7D0F1-13A9-39C0-6403-170CE331A9E9}"/>
              </a:ext>
            </a:extLst>
          </p:cNvPr>
          <p:cNvSpPr/>
          <p:nvPr/>
        </p:nvSpPr>
        <p:spPr>
          <a:xfrm>
            <a:off x="4304291" y="6087959"/>
            <a:ext cx="7618858"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a:extLst>
              <a:ext uri="{FF2B5EF4-FFF2-40B4-BE49-F238E27FC236}">
                <a16:creationId xmlns:a16="http://schemas.microsoft.com/office/drawing/2014/main" id="{15FBF5C5-54B6-E455-2F66-9580BED8E19F}"/>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75D7AEC-78E5-70F1-CFA5-AC4E477F3F1F}"/>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a:extLst>
              <a:ext uri="{FF2B5EF4-FFF2-40B4-BE49-F238E27FC236}">
                <a16:creationId xmlns:a16="http://schemas.microsoft.com/office/drawing/2014/main" id="{70F04C39-9F58-5A02-6300-628EE8375F55}"/>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4AF7F3A8-930E-17B5-F523-987C2F4EA58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A2E3DE07-2ED7-A902-7B4A-C9A78F0A7D93}"/>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01723783-3FE2-4DCB-E366-2D5EB888D29F}"/>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D8EA8227-C0A0-6147-20AB-4A3C276FA398}"/>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3D2C9E3D-27CB-3B5D-0E9E-3786EB0C11BF}"/>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5FDD39A8-B2EC-285D-183D-B195BCB4B1E3}"/>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60A820F-7811-796D-1386-D00669C054C0}"/>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A95326B7-671E-EDFD-75FD-72E4B299E4C2}"/>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8078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4246245"/>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general and specific information to talk about changes in </a:t>
            </a:r>
            <a:r>
              <a:rPr lang="en-US" sz="3600">
                <a:sym typeface="+mn-ea"/>
              </a:rPr>
              <a:t>family life;</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Write about the changes in one’s family.Write about old school days.</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78761"/>
            <a:ext cx="2648243"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668470"/>
          </a:xfrm>
          <a:prstGeom prst="rect">
            <a:avLst/>
          </a:prstGeom>
          <a:noFill/>
        </p:spPr>
        <p:txBody>
          <a:bodyPr wrap="square" rtlCol="0">
            <a:spAutoFit/>
          </a:bodyPr>
          <a:lstStyle/>
          <a:p>
            <a:pPr>
              <a:lnSpc>
                <a:spcPct val="150000"/>
              </a:lnSpc>
            </a:pPr>
            <a:r>
              <a:rPr lang="en-US" sz="3600"/>
              <a:t>- Rewrite the paragraph in the notebooks;</a:t>
            </a:r>
          </a:p>
          <a:p>
            <a:pPr>
              <a:lnSpc>
                <a:spcPct val="150000"/>
              </a:lnSpc>
            </a:pPr>
            <a:r>
              <a:rPr lang="en-US" sz="360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Listen for general and specific information to talk about changes in </a:t>
            </a:r>
            <a:r>
              <a:rPr lang="en-US" sz="3600"/>
              <a:t>family life;</a:t>
            </a:r>
            <a:endParaRPr lang="en-US" sz="3600" dirty="0"/>
          </a:p>
          <a:p>
            <a:pPr marL="457200" indent="-457200" algn="just">
              <a:lnSpc>
                <a:spcPct val="150000"/>
              </a:lnSpc>
              <a:buFont typeface="Courier New" panose="02070309020205020404" pitchFamily="49" charset="0"/>
              <a:buChar char="o"/>
            </a:pPr>
            <a:r>
              <a:rPr lang="en-US" sz="3600" dirty="0"/>
              <a:t>Write about the changes in one’s family.</a:t>
            </a:r>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298450" y="1092333"/>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1770879" y="2445925"/>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298579" y="4034868"/>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4349431" y="1041352"/>
            <a:ext cx="7618858" cy="677182"/>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a:t>
            </a:r>
            <a:r>
              <a:rPr lang="en-US" altLang="en-GB" sz="2400" dirty="0">
                <a:solidFill>
                  <a:schemeClr val="tx1"/>
                </a:solidFill>
              </a:rPr>
              <a:t>Brainstorm</a:t>
            </a:r>
          </a:p>
          <a:p>
            <a:r>
              <a:rPr lang="en-GB" sz="2400" dirty="0">
                <a:solidFill>
                  <a:schemeClr val="tx1"/>
                </a:solidFill>
              </a:rPr>
              <a:t>Option 2: </a:t>
            </a:r>
            <a:r>
              <a:rPr lang="en-US" altLang="en-GB" sz="2400" dirty="0">
                <a:solidFill>
                  <a:schemeClr val="tx1"/>
                </a:solidFill>
              </a:rPr>
              <a:t>Family Tree Brainstorm</a:t>
            </a:r>
          </a:p>
        </p:txBody>
      </p:sp>
      <p:sp>
        <p:nvSpPr>
          <p:cNvPr id="21" name="Rectangle 20"/>
          <p:cNvSpPr/>
          <p:nvPr/>
        </p:nvSpPr>
        <p:spPr>
          <a:xfrm>
            <a:off x="4327969" y="1808229"/>
            <a:ext cx="7640320" cy="22962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You are going to listen to a talk about family life. 	Work in pairs. Choose the aspect(s) that you think 	will be mentioned in the talk.</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talk and tick (√) the correct column.</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the blank with a word or 	number.</a:t>
            </a:r>
          </a:p>
        </p:txBody>
      </p:sp>
      <p:sp>
        <p:nvSpPr>
          <p:cNvPr id="22" name="Rectangle 21"/>
          <p:cNvSpPr/>
          <p:nvPr/>
        </p:nvSpPr>
        <p:spPr>
          <a:xfrm>
            <a:off x="4323454" y="4157167"/>
            <a:ext cx="7638021" cy="184109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list and tick (√) the thing(s) that has/have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changed in your family in the past five years. Make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notes of those which have changed.</a:t>
            </a:r>
          </a:p>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an email (100 - 120 words) to your penfriend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about the changes in your family. Use the ideas in 4</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134364" y="1398436"/>
            <a:ext cx="826823" cy="104748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p:cNvCxnSpPr>
          <p:nvPr/>
        </p:nvCxnSpPr>
        <p:spPr>
          <a:xfrm rot="10800000" flipV="1">
            <a:off x="1036321" y="2754852"/>
            <a:ext cx="734559" cy="128001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163511" y="5394110"/>
            <a:ext cx="1835914" cy="604154"/>
          </a:xfrm>
          <a:prstGeom prst="roundRect">
            <a:avLst>
              <a:gd name="adj" fmla="val 3213"/>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p:cNvCxnSpPr>
          <p:nvPr/>
        </p:nvCxnSpPr>
        <p:spPr>
          <a:xfrm>
            <a:off x="2622749" y="4335541"/>
            <a:ext cx="399994" cy="105856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304291" y="6087959"/>
            <a:ext cx="7618858"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4034790" y="1537335"/>
            <a:ext cx="7978238" cy="1569660"/>
          </a:xfrm>
          <a:prstGeom prst="rect">
            <a:avLst/>
          </a:prstGeom>
          <a:noFill/>
          <a:ln w="9525">
            <a:noFill/>
          </a:ln>
        </p:spPr>
        <p:txBody>
          <a:bodyPr wrap="square">
            <a:spAutoFit/>
          </a:bodyPr>
          <a:lstStyle/>
          <a:p>
            <a:pPr marL="635" indent="-635"/>
            <a:r>
              <a:rPr lang="en-US" sz="4800" b="0">
                <a:solidFill>
                  <a:srgbClr val="000000"/>
                </a:solidFill>
                <a:latin typeface="Calibri" panose="020F0502020204030204" pitchFamily="34" charset="0"/>
                <a:cs typeface="Calibri" panose="020F0502020204030204" pitchFamily="34" charset="0"/>
              </a:rPr>
              <a:t>- List some aspects which you think are related to family life.</a:t>
            </a:r>
          </a:p>
        </p:txBody>
      </p:sp>
      <p:sp>
        <p:nvSpPr>
          <p:cNvPr id="3" name="TextBox 20"/>
          <p:cNvSpPr txBox="1"/>
          <p:nvPr/>
        </p:nvSpPr>
        <p:spPr>
          <a:xfrm>
            <a:off x="231494" y="4937760"/>
            <a:ext cx="3803296" cy="1353820"/>
          </a:xfrm>
          <a:prstGeom prst="rect">
            <a:avLst/>
          </a:prstGeom>
          <a:noFill/>
        </p:spPr>
        <p:txBody>
          <a:bodyPr wrap="square">
            <a:noAutofit/>
          </a:bodyPr>
          <a:lstStyle/>
          <a:p>
            <a:pPr algn="ctr">
              <a:lnSpc>
                <a:spcPct val="100000"/>
              </a:lnSpc>
            </a:pPr>
            <a:r>
              <a:rPr lang="en-US" sz="3600" b="1" dirty="0">
                <a:solidFill>
                  <a:srgbClr val="FF0000"/>
                </a:solidFill>
              </a:rPr>
              <a:t>BRAINSTORMING</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10" name="TextBox 20"/>
          <p:cNvSpPr txBox="1"/>
          <p:nvPr/>
        </p:nvSpPr>
        <p:spPr>
          <a:xfrm>
            <a:off x="4034790" y="3246124"/>
            <a:ext cx="3234055" cy="935355"/>
          </a:xfrm>
          <a:prstGeom prst="rect">
            <a:avLst/>
          </a:prstGeom>
          <a:noFill/>
        </p:spPr>
        <p:txBody>
          <a:bodyPr wrap="square">
            <a:noAutofit/>
          </a:bodyPr>
          <a:lstStyle/>
          <a:p>
            <a:pPr algn="just">
              <a:lnSpc>
                <a:spcPct val="100000"/>
              </a:lnSpc>
            </a:pPr>
            <a:r>
              <a:rPr lang="en-US" sz="4000" b="1" i="1" dirty="0">
                <a:solidFill>
                  <a:srgbClr val="FF0000"/>
                </a:solidFill>
              </a:rPr>
              <a:t>Examples:</a:t>
            </a:r>
          </a:p>
        </p:txBody>
      </p:sp>
      <p:sp>
        <p:nvSpPr>
          <p:cNvPr id="4" name="TextBox 20"/>
          <p:cNvSpPr txBox="1"/>
          <p:nvPr/>
        </p:nvSpPr>
        <p:spPr>
          <a:xfrm>
            <a:off x="4034789" y="3886757"/>
            <a:ext cx="7596771" cy="935355"/>
          </a:xfrm>
          <a:prstGeom prst="rect">
            <a:avLst/>
          </a:prstGeom>
          <a:noFill/>
        </p:spPr>
        <p:txBody>
          <a:bodyPr wrap="square">
            <a:noAutofit/>
          </a:bodyPr>
          <a:lstStyle/>
          <a:p>
            <a:pPr>
              <a:lnSpc>
                <a:spcPct val="100000"/>
              </a:lnSpc>
            </a:pPr>
            <a:r>
              <a:rPr lang="en-US" sz="4000" b="1" dirty="0">
                <a:solidFill>
                  <a:schemeClr val="tx1"/>
                </a:solidFill>
              </a:rPr>
              <a:t>Family Relationships, Family roles,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0" grpId="0"/>
      <p:bldP spid="10"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Family Tree Brainstorm</a:t>
            </a:r>
          </a:p>
        </p:txBody>
      </p:sp>
      <p:pic>
        <p:nvPicPr>
          <p:cNvPr id="3" name="Content Placeholder 2" descr="giphy"/>
          <p:cNvPicPr>
            <a:picLocks noGrp="1" noChangeAspect="1"/>
          </p:cNvPicPr>
          <p:nvPr>
            <p:ph idx="1"/>
          </p:nvPr>
        </p:nvPicPr>
        <p:blipFill>
          <a:blip r:embed="rId3"/>
          <a:stretch>
            <a:fillRect/>
          </a:stretch>
        </p:blipFill>
        <p:spPr>
          <a:xfrm>
            <a:off x="4110355" y="1306830"/>
            <a:ext cx="3885565" cy="38855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302260" y="1308100"/>
            <a:ext cx="11553190" cy="915670"/>
          </a:xfrm>
          <a:prstGeom prst="rect">
            <a:avLst/>
          </a:prstGeom>
          <a:noFill/>
        </p:spPr>
        <p:txBody>
          <a:bodyPr wrap="square">
            <a:noAutofit/>
          </a:bodyPr>
          <a:lstStyle/>
          <a:p>
            <a:pPr>
              <a:lnSpc>
                <a:spcPct val="100000"/>
              </a:lnSpc>
            </a:pPr>
            <a:r>
              <a:rPr lang="en-US" sz="4000" dirty="0"/>
              <a:t>- Create a family tree diagram, starting with yourself as the center and extending outwards to include  your parents, grandparents, siblings</a:t>
            </a:r>
            <a:r>
              <a:rPr lang="en-US" sz="4000"/>
              <a:t>, ….</a:t>
            </a:r>
            <a:endParaRPr lang="en-US" sz="4000" dirty="0"/>
          </a:p>
        </p:txBody>
      </p:sp>
      <p:sp>
        <p:nvSpPr>
          <p:cNvPr id="13" name="TextBox 20"/>
          <p:cNvSpPr txBox="1"/>
          <p:nvPr/>
        </p:nvSpPr>
        <p:spPr>
          <a:xfrm>
            <a:off x="302260" y="3565115"/>
            <a:ext cx="11806018" cy="915670"/>
          </a:xfrm>
          <a:prstGeom prst="rect">
            <a:avLst/>
          </a:prstGeom>
          <a:noFill/>
        </p:spPr>
        <p:txBody>
          <a:bodyPr wrap="square">
            <a:noAutofit/>
          </a:bodyPr>
          <a:lstStyle/>
          <a:p>
            <a:pPr>
              <a:lnSpc>
                <a:spcPct val="100000"/>
              </a:lnSpc>
            </a:pPr>
            <a:r>
              <a:rPr lang="en-US" sz="4000" dirty="0"/>
              <a:t> - Add details to each branch of their family tree, including names, relationships, occupations, memorable events, and any unique traditions or customs associated with </a:t>
            </a:r>
            <a:r>
              <a:rPr lang="en-US" sz="4000"/>
              <a:t>your families.</a:t>
            </a:r>
            <a:endParaRPr lang="en-US" sz="4000" dirty="0"/>
          </a:p>
        </p:txBody>
      </p:sp>
      <p:sp>
        <p:nvSpPr>
          <p:cNvPr id="18" name="Rounded Rectangle 17"/>
          <p:cNvSpPr/>
          <p:nvPr/>
        </p:nvSpPr>
        <p:spPr>
          <a:xfrm>
            <a:off x="-2621915" y="2223770"/>
            <a:ext cx="2275205" cy="1328420"/>
          </a:xfrm>
          <a:prstGeom prst="roundRect">
            <a:avLst/>
          </a:prstGeom>
          <a:solidFill>
            <a:srgbClr val="E3662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a:t>PETER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C3ED"/>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Rounded Rectangle 5"/>
          <p:cNvSpPr/>
          <p:nvPr/>
        </p:nvSpPr>
        <p:spPr>
          <a:xfrm>
            <a:off x="5108399" y="3876782"/>
            <a:ext cx="2275205" cy="1328420"/>
          </a:xfrm>
          <a:prstGeom prst="roundRect">
            <a:avLst/>
          </a:prstGeom>
          <a:solidFill>
            <a:srgbClr val="E3662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a:t>PETER</a:t>
            </a:r>
          </a:p>
        </p:txBody>
      </p:sp>
      <p:sp>
        <p:nvSpPr>
          <p:cNvPr id="7" name="Rounded Rectangle 6"/>
          <p:cNvSpPr/>
          <p:nvPr/>
        </p:nvSpPr>
        <p:spPr>
          <a:xfrm>
            <a:off x="1717782" y="1218293"/>
            <a:ext cx="4119349" cy="2565400"/>
          </a:xfrm>
          <a:prstGeom prst="roundRect">
            <a:avLst/>
          </a:prstGeom>
          <a:solidFill>
            <a:srgbClr val="75F6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4000" dirty="0">
                <a:solidFill>
                  <a:schemeClr val="tx1"/>
                </a:solidFill>
              </a:rPr>
              <a:t> Father: Ben</a:t>
            </a:r>
          </a:p>
          <a:p>
            <a:r>
              <a:rPr lang="en-US" sz="4000" dirty="0">
                <a:solidFill>
                  <a:schemeClr val="tx1"/>
                </a:solidFill>
              </a:rPr>
              <a:t>Age: 50</a:t>
            </a:r>
          </a:p>
          <a:p>
            <a:r>
              <a:rPr lang="en-US" sz="4000" dirty="0">
                <a:solidFill>
                  <a:schemeClr val="tx1"/>
                </a:solidFill>
              </a:rPr>
              <a:t>He has taught me      many things.</a:t>
            </a:r>
          </a:p>
        </p:txBody>
      </p:sp>
      <p:sp>
        <p:nvSpPr>
          <p:cNvPr id="8" name="Rounded Rectangle 7"/>
          <p:cNvSpPr/>
          <p:nvPr/>
        </p:nvSpPr>
        <p:spPr>
          <a:xfrm>
            <a:off x="6246001" y="1170615"/>
            <a:ext cx="4020458" cy="2660756"/>
          </a:xfrm>
          <a:prstGeom prst="roundRect">
            <a:avLst/>
          </a:prstGeom>
          <a:solidFill>
            <a:srgbClr val="75F6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4000" dirty="0">
                <a:solidFill>
                  <a:schemeClr val="tx1"/>
                </a:solidFill>
              </a:rPr>
              <a:t> Mother: Mary</a:t>
            </a:r>
          </a:p>
          <a:p>
            <a:r>
              <a:rPr lang="en-US" sz="4000" dirty="0">
                <a:solidFill>
                  <a:schemeClr val="tx1"/>
                </a:solidFill>
              </a:rPr>
              <a:t> Age: 45</a:t>
            </a:r>
          </a:p>
          <a:p>
            <a:r>
              <a:rPr lang="en-US" sz="4000" dirty="0">
                <a:solidFill>
                  <a:schemeClr val="tx1"/>
                </a:solidFill>
              </a:rPr>
              <a:t> She always takes care of me.</a:t>
            </a:r>
          </a:p>
        </p:txBody>
      </p:sp>
      <p:sp>
        <p:nvSpPr>
          <p:cNvPr id="10" name="Rounded Rectangle 9"/>
          <p:cNvSpPr/>
          <p:nvPr/>
        </p:nvSpPr>
        <p:spPr>
          <a:xfrm>
            <a:off x="487067" y="4308912"/>
            <a:ext cx="3974205" cy="865505"/>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t>Brother: _______</a:t>
            </a:r>
          </a:p>
        </p:txBody>
      </p:sp>
      <p:sp>
        <p:nvSpPr>
          <p:cNvPr id="11" name="Rounded Rectangle 10"/>
          <p:cNvSpPr/>
          <p:nvPr/>
        </p:nvSpPr>
        <p:spPr>
          <a:xfrm>
            <a:off x="7880372" y="4265191"/>
            <a:ext cx="355541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t>Sister: _______</a:t>
            </a:r>
          </a:p>
        </p:txBody>
      </p:sp>
      <p:sp>
        <p:nvSpPr>
          <p:cNvPr id="19" name="Rounded Rectangle 18"/>
          <p:cNvSpPr/>
          <p:nvPr/>
        </p:nvSpPr>
        <p:spPr>
          <a:xfrm>
            <a:off x="6982058" y="5641974"/>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___________</a:t>
            </a:r>
          </a:p>
        </p:txBody>
      </p:sp>
      <p:sp>
        <p:nvSpPr>
          <p:cNvPr id="22" name="Rounded Rectangle 21"/>
          <p:cNvSpPr/>
          <p:nvPr/>
        </p:nvSpPr>
        <p:spPr>
          <a:xfrm>
            <a:off x="2416386" y="5713732"/>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___________</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circle(in)">
                                      <p:cBhvr>
                                        <p:cTn id="17" dur="1000"/>
                                        <p:tgtEl>
                                          <p:spTgt spid="10"/>
                                        </p:tgtEl>
                                      </p:cBhvr>
                                    </p:animEffect>
                                  </p:childTnLst>
                                </p:cTn>
                              </p:par>
                              <p:par>
                                <p:cTn id="18" presetID="6" presetClass="entr" presetSubtype="16" fill="hold" grpId="0" nodeType="withEffect">
                                  <p:stCondLst>
                                    <p:cond delay="0"/>
                                  </p:stCondLst>
                                  <p:childTnLst>
                                    <p:set>
                                      <p:cBhvr>
                                        <p:cTn id="19" dur="1000" fill="hold">
                                          <p:stCondLst>
                                            <p:cond delay="0"/>
                                          </p:stCondLst>
                                        </p:cTn>
                                        <p:tgtEl>
                                          <p:spTgt spid="11"/>
                                        </p:tgtEl>
                                        <p:attrNameLst>
                                          <p:attrName>style.visibility</p:attrName>
                                        </p:attrNameLst>
                                      </p:cBhvr>
                                      <p:to>
                                        <p:strVal val="visible"/>
                                      </p:to>
                                    </p:set>
                                    <p:animEffect transition="in" filter="circle(in)">
                                      <p:cBhvr>
                                        <p:cTn id="20" dur="1000"/>
                                        <p:tgtEl>
                                          <p:spTgt spid="11"/>
                                        </p:tgtEl>
                                      </p:cBhvr>
                                    </p:animEffect>
                                  </p:childTnLst>
                                </p:cTn>
                              </p:par>
                              <p:par>
                                <p:cTn id="21" presetID="6" presetClass="entr" presetSubtype="16" fill="hold" grpId="0" nodeType="withEffect">
                                  <p:stCondLst>
                                    <p:cond delay="0"/>
                                  </p:stCondLst>
                                  <p:childTnLst>
                                    <p:set>
                                      <p:cBhvr>
                                        <p:cTn id="22" dur="1000" fill="hold">
                                          <p:stCondLst>
                                            <p:cond delay="0"/>
                                          </p:stCondLst>
                                        </p:cTn>
                                        <p:tgtEl>
                                          <p:spTgt spid="22"/>
                                        </p:tgtEl>
                                        <p:attrNameLst>
                                          <p:attrName>style.visibility</p:attrName>
                                        </p:attrNameLst>
                                      </p:cBhvr>
                                      <p:to>
                                        <p:strVal val="visible"/>
                                      </p:to>
                                    </p:set>
                                    <p:animEffect transition="in" filter="circle(in)">
                                      <p:cBhvr>
                                        <p:cTn id="23" dur="1000"/>
                                        <p:tgtEl>
                                          <p:spTgt spid="22"/>
                                        </p:tgtEl>
                                      </p:cBhvr>
                                    </p:animEffect>
                                  </p:childTnLst>
                                </p:cTn>
                              </p:par>
                              <p:par>
                                <p:cTn id="24" presetID="6" presetClass="entr" presetSubtype="16" fill="hold" grpId="0" nodeType="withEffect">
                                  <p:stCondLst>
                                    <p:cond delay="0"/>
                                  </p:stCondLst>
                                  <p:childTnLst>
                                    <p:set>
                                      <p:cBhvr>
                                        <p:cTn id="25" dur="1000" fill="hold">
                                          <p:stCondLst>
                                            <p:cond delay="0"/>
                                          </p:stCondLst>
                                        </p:cTn>
                                        <p:tgtEl>
                                          <p:spTgt spid="19"/>
                                        </p:tgtEl>
                                        <p:attrNameLst>
                                          <p:attrName>style.visibility</p:attrName>
                                        </p:attrNameLst>
                                      </p:cBhvr>
                                      <p:to>
                                        <p:strVal val="visible"/>
                                      </p:to>
                                    </p:set>
                                    <p:animEffect transition="in" filter="circle(in)">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9" grpId="0" animBg="1"/>
      <p:bldP spid="19" grpId="1" animBg="1"/>
      <p:bldP spid="22" grpId="0" animBg="1"/>
      <p:bldP spid="22"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TotalTime>
  <Words>1913</Words>
  <PresentationFormat>Widescreen</PresentationFormat>
  <Paragraphs>242</Paragraphs>
  <Slides>27</Slides>
  <Notes>21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Gothic Std B</vt:lpstr>
      <vt:lpstr>Arial</vt:lpstr>
      <vt:lpstr>Calibri</vt:lpstr>
      <vt:lpstr>Calibri Light</vt:lpstr>
      <vt:lpstr>Courier New</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2024-03-01T16:40:29Z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1033-12.2.0.13306</vt:lpwstr>
  </property>
</Properties>
</file>