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6" r:id="rId3"/>
    <p:sldId id="301" r:id="rId4"/>
    <p:sldId id="302" r:id="rId5"/>
    <p:sldId id="303" r:id="rId6"/>
    <p:sldId id="305" r:id="rId7"/>
    <p:sldId id="304" r:id="rId8"/>
    <p:sldId id="299" r:id="rId9"/>
    <p:sldId id="306" r:id="rId10"/>
    <p:sldId id="298" r:id="rId11"/>
    <p:sldId id="307" r:id="rId12"/>
    <p:sldId id="308" r:id="rId13"/>
    <p:sldId id="294" r:id="rId14"/>
    <p:sldId id="295" r:id="rId15"/>
    <p:sldId id="309" r:id="rId16"/>
    <p:sldId id="310" r:id="rId17"/>
    <p:sldId id="283" r:id="rId18"/>
    <p:sldId id="284" r:id="rId19"/>
    <p:sldId id="285" r:id="rId20"/>
    <p:sldId id="311" r:id="rId21"/>
    <p:sldId id="312" r:id="rId22"/>
    <p:sldId id="286" r:id="rId23"/>
    <p:sldId id="287" r:id="rId24"/>
    <p:sldId id="313" r:id="rId25"/>
    <p:sldId id="292" r:id="rId26"/>
    <p:sldId id="291" r:id="rId27"/>
    <p:sldId id="290" r:id="rId28"/>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508" y="-2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2A095-D38C-41DF-B353-C7846D640B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484ECDE-0A5E-46C4-AF02-C13D1B62E8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444467E-64B8-4C39-90AA-607777C0A935}"/>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E291832D-01AC-4076-90FA-496A023100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A71A2E0-AE3F-414F-BB21-ECE11FF86928}"/>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373742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7A3422-5969-44E1-AACD-AFFB7B0C63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AF0E754-D0B4-409A-93AB-E31764C701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F115F53-02D8-4092-A035-072F1A000E96}"/>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5EB2667E-04D3-47FA-88EC-024A656F5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C1E5C83-AEDE-4E68-824E-DEC871F9B8FF}"/>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461712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8E09015-1E81-472F-B9B5-CA84114991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CD59E5D-3261-40A2-BED4-EA4D7B0057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201810-3C91-48B1-8DAD-2558768E3F80}"/>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605091D4-36C9-4832-A205-9D79F8A60C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0C31CE0-0317-429B-B91C-63953ABDC6EF}"/>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63811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98A7E-51F1-4A5A-B3A2-67A4D0CF45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B78987E-EA05-4FCE-BB07-3531F16196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F75EE8E-8E25-4BA4-B14D-EDD23E2087B0}"/>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F98A249F-F7C3-4AFC-AEFC-81B418D417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90531A4-3AD0-41C5-BE5E-38C32CB196DA}"/>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57425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1F3271-53F9-4FCA-8DFF-4F050E26AF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DCFFFFE-6BCA-436C-B3FF-F93542A738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A63CCA4-635D-4CD3-8BF3-DF91CF14ECA2}"/>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4389A4E0-5AF5-4B99-AC21-EF410C6F1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D15B83C-40F8-49BF-9EFE-34680FA7C75B}"/>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79214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DEE529-773C-442A-BBA1-AC67A3D115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8A96A34-1859-4438-8C62-2461A164D4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3673FA9-7250-4377-A178-862E5197B0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20A8A11-654F-4AE3-A754-208B87D79388}"/>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6" name="Footer Placeholder 5">
            <a:extLst>
              <a:ext uri="{FF2B5EF4-FFF2-40B4-BE49-F238E27FC236}">
                <a16:creationId xmlns:a16="http://schemas.microsoft.com/office/drawing/2014/main" xmlns="" id="{7629A61B-4B73-49DE-AEBA-9812C9AFA9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83D2C01-14DB-4BD1-BED0-DC6A0189FC0C}"/>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38610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72584B-223D-407F-A42D-DE43A05E0E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85DD770-9CF1-4E17-B442-E7CFBF35A7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0947ADE-2F48-4AD4-90A5-E320A3421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F83462D-B958-4EDF-ABD1-E104B1A002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DE14374-46C8-4CC8-B5E9-5ACB822A47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4872366-7DB8-462F-8A45-7D79D8F3AB03}"/>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8" name="Footer Placeholder 7">
            <a:extLst>
              <a:ext uri="{FF2B5EF4-FFF2-40B4-BE49-F238E27FC236}">
                <a16:creationId xmlns:a16="http://schemas.microsoft.com/office/drawing/2014/main" xmlns="" id="{17C799E2-7B5D-48A5-811F-382CB599E3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1ED1D57-49E9-4362-BF77-C6EAA094D908}"/>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50743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18ED36-D8EF-48F7-81AC-5D960A447A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E935218-69D9-4CE6-B626-D124A031C482}"/>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4" name="Footer Placeholder 3">
            <a:extLst>
              <a:ext uri="{FF2B5EF4-FFF2-40B4-BE49-F238E27FC236}">
                <a16:creationId xmlns:a16="http://schemas.microsoft.com/office/drawing/2014/main" xmlns="" id="{9FFE4F0D-6706-49D3-9079-E2E9CB6AED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5C51466-3627-4C26-8F45-5301E0F6B6FD}"/>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147517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FEADAF0-2593-4AA6-AD5E-EE9546ED86BD}"/>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3" name="Footer Placeholder 2">
            <a:extLst>
              <a:ext uri="{FF2B5EF4-FFF2-40B4-BE49-F238E27FC236}">
                <a16:creationId xmlns:a16="http://schemas.microsoft.com/office/drawing/2014/main" xmlns="" id="{265BECEE-F98E-4EEA-A704-240FC02316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26B53F6-80F7-413B-B530-C0BBE58B2BA0}"/>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185285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8E5EC5-1921-4349-861C-AA88DF46E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0414625-44AC-466D-B4DC-AC64221A1A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62D3D53-77C2-4FD6-9433-58F97950A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89D40A7-E7CC-4437-B01B-9135969B837E}"/>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6" name="Footer Placeholder 5">
            <a:extLst>
              <a:ext uri="{FF2B5EF4-FFF2-40B4-BE49-F238E27FC236}">
                <a16:creationId xmlns:a16="http://schemas.microsoft.com/office/drawing/2014/main" xmlns="" id="{93D1E6FF-8C60-4C13-B6A1-C53857D70E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2F5C836-7BF8-421A-A60F-5C55378DF644}"/>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188283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E97C7-81E0-43FC-AEB4-65D09742B3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D576144-CC29-4BC4-9442-67A8DDCCFE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03CBE4D-99CD-456C-84B6-B31EE809D7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6A534B7-F011-4391-8024-A20CD846CA6A}"/>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6" name="Footer Placeholder 5">
            <a:extLst>
              <a:ext uri="{FF2B5EF4-FFF2-40B4-BE49-F238E27FC236}">
                <a16:creationId xmlns:a16="http://schemas.microsoft.com/office/drawing/2014/main" xmlns="" id="{FC5A6316-A75E-4482-B185-970D3D43AE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755700D-2F2C-464C-8014-774FE10F7923}"/>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61000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79F6318-AC4E-42CE-B835-A118F14FF1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E76F82-A9C0-471C-9839-B15D81BD9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E877F1-4047-4710-9332-C1285D37B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424873A7-C53B-4664-A230-9A5F8F9C96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6A7169D-2603-4D56-B0E6-A5DC792E2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D5910-9F87-492D-975C-6B9D4FE5DE7A}" type="slidenum">
              <a:rPr lang="en-US" smtClean="0"/>
              <a:t>‹#›</a:t>
            </a:fld>
            <a:endParaRPr lang="en-US"/>
          </a:p>
        </p:txBody>
      </p:sp>
    </p:spTree>
    <p:extLst>
      <p:ext uri="{BB962C8B-B14F-4D97-AF65-F5344CB8AC3E}">
        <p14:creationId xmlns:p14="http://schemas.microsoft.com/office/powerpoint/2010/main" val="2932266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cshape3496"/>
          <p:cNvSpPr>
            <a:spLocks/>
          </p:cNvSpPr>
          <p:nvPr/>
        </p:nvSpPr>
        <p:spPr bwMode="auto">
          <a:xfrm>
            <a:off x="61046" y="0"/>
            <a:ext cx="1604791" cy="1502875"/>
          </a:xfrm>
          <a:custGeom>
            <a:avLst/>
            <a:gdLst>
              <a:gd name="T0" fmla="+- 0 1018 875"/>
              <a:gd name="T1" fmla="*/ T0 w 429"/>
              <a:gd name="T2" fmla="+- 0 53 41"/>
              <a:gd name="T3" fmla="*/ 53 h 487"/>
              <a:gd name="T4" fmla="+- 0 915 875"/>
              <a:gd name="T5" fmla="*/ T4 w 429"/>
              <a:gd name="T6" fmla="+- 0 132 41"/>
              <a:gd name="T7" fmla="*/ 132 h 487"/>
              <a:gd name="T8" fmla="+- 0 875 875"/>
              <a:gd name="T9" fmla="*/ T8 w 429"/>
              <a:gd name="T10" fmla="+- 0 261 41"/>
              <a:gd name="T11" fmla="*/ 261 h 487"/>
              <a:gd name="T12" fmla="+- 0 919 875"/>
              <a:gd name="T13" fmla="*/ T12 w 429"/>
              <a:gd name="T14" fmla="+- 0 384 41"/>
              <a:gd name="T15" fmla="*/ 384 h 487"/>
              <a:gd name="T16" fmla="+- 0 1028 875"/>
              <a:gd name="T17" fmla="*/ T16 w 429"/>
              <a:gd name="T18" fmla="+- 0 460 41"/>
              <a:gd name="T19" fmla="*/ 460 h 487"/>
              <a:gd name="T20" fmla="+- 0 1049 875"/>
              <a:gd name="T21" fmla="*/ T20 w 429"/>
              <a:gd name="T22" fmla="+- 0 466 41"/>
              <a:gd name="T23" fmla="*/ 466 h 487"/>
              <a:gd name="T24" fmla="+- 0 1093 875"/>
              <a:gd name="T25" fmla="*/ T24 w 429"/>
              <a:gd name="T26" fmla="+- 0 528 41"/>
              <a:gd name="T27" fmla="*/ 528 h 487"/>
              <a:gd name="T28" fmla="+- 0 1179 875"/>
              <a:gd name="T29" fmla="*/ T28 w 429"/>
              <a:gd name="T30" fmla="+- 0 450 41"/>
              <a:gd name="T31" fmla="*/ 450 h 487"/>
              <a:gd name="T32" fmla="+- 0 1095 875"/>
              <a:gd name="T33" fmla="*/ T32 w 429"/>
              <a:gd name="T34" fmla="+- 0 419 41"/>
              <a:gd name="T35" fmla="*/ 419 h 487"/>
              <a:gd name="T36" fmla="+- 0 1045 875"/>
              <a:gd name="T37" fmla="*/ T36 w 429"/>
              <a:gd name="T38" fmla="+- 0 414 41"/>
              <a:gd name="T39" fmla="*/ 414 h 487"/>
              <a:gd name="T40" fmla="+- 0 986 875"/>
              <a:gd name="T41" fmla="*/ T40 w 429"/>
              <a:gd name="T42" fmla="+- 0 384 41"/>
              <a:gd name="T43" fmla="*/ 384 h 487"/>
              <a:gd name="T44" fmla="+- 0 953 875"/>
              <a:gd name="T45" fmla="*/ T44 w 429"/>
              <a:gd name="T46" fmla="+- 0 349 41"/>
              <a:gd name="T47" fmla="*/ 349 h 487"/>
              <a:gd name="T48" fmla="+- 0 939 875"/>
              <a:gd name="T49" fmla="*/ T48 w 429"/>
              <a:gd name="T50" fmla="+- 0 325 41"/>
              <a:gd name="T51" fmla="*/ 325 h 487"/>
              <a:gd name="T52" fmla="+- 0 925 875"/>
              <a:gd name="T53" fmla="*/ T52 w 429"/>
              <a:gd name="T54" fmla="+- 0 247 41"/>
              <a:gd name="T55" fmla="*/ 247 h 487"/>
              <a:gd name="T56" fmla="+- 0 977 875"/>
              <a:gd name="T57" fmla="*/ T56 w 429"/>
              <a:gd name="T58" fmla="+- 0 137 41"/>
              <a:gd name="T59" fmla="*/ 137 h 487"/>
              <a:gd name="T60" fmla="+- 0 1097 875"/>
              <a:gd name="T61" fmla="*/ T60 w 429"/>
              <a:gd name="T62" fmla="+- 0 94 41"/>
              <a:gd name="T63" fmla="*/ 94 h 487"/>
              <a:gd name="T64" fmla="+- 0 1229 875"/>
              <a:gd name="T65" fmla="*/ T64 w 429"/>
              <a:gd name="T66" fmla="+- 0 93 41"/>
              <a:gd name="T67" fmla="*/ 93 h 487"/>
              <a:gd name="T68" fmla="+- 0 1180 875"/>
              <a:gd name="T69" fmla="*/ T68 w 429"/>
              <a:gd name="T70" fmla="+- 0 61 41"/>
              <a:gd name="T71" fmla="*/ 61 h 487"/>
              <a:gd name="T72" fmla="+- 0 1083 875"/>
              <a:gd name="T73" fmla="*/ T72 w 429"/>
              <a:gd name="T74" fmla="+- 0 41 41"/>
              <a:gd name="T75" fmla="*/ 41 h 487"/>
              <a:gd name="T76" fmla="+- 0 1097 875"/>
              <a:gd name="T77" fmla="*/ T76 w 429"/>
              <a:gd name="T78" fmla="+- 0 94 41"/>
              <a:gd name="T79" fmla="*/ 94 h 487"/>
              <a:gd name="T80" fmla="+- 0 1208 875"/>
              <a:gd name="T81" fmla="*/ T80 w 429"/>
              <a:gd name="T82" fmla="+- 0 147 41"/>
              <a:gd name="T83" fmla="*/ 147 h 487"/>
              <a:gd name="T84" fmla="+- 0 1250 875"/>
              <a:gd name="T85" fmla="*/ T84 w 429"/>
              <a:gd name="T86" fmla="+- 0 266 41"/>
              <a:gd name="T87" fmla="*/ 266 h 487"/>
              <a:gd name="T88" fmla="+- 0 1197 875"/>
              <a:gd name="T89" fmla="*/ T88 w 429"/>
              <a:gd name="T90" fmla="+- 0 377 41"/>
              <a:gd name="T91" fmla="*/ 377 h 487"/>
              <a:gd name="T92" fmla="+- 0 1126 875"/>
              <a:gd name="T93" fmla="*/ T92 w 429"/>
              <a:gd name="T94" fmla="+- 0 415 41"/>
              <a:gd name="T95" fmla="*/ 415 h 487"/>
              <a:gd name="T96" fmla="+- 0 1095 875"/>
              <a:gd name="T97" fmla="*/ T96 w 429"/>
              <a:gd name="T98" fmla="+- 0 419 41"/>
              <a:gd name="T99" fmla="*/ 419 h 487"/>
              <a:gd name="T100" fmla="+- 0 1229 875"/>
              <a:gd name="T101" fmla="*/ T100 w 429"/>
              <a:gd name="T102" fmla="+- 0 418 41"/>
              <a:gd name="T103" fmla="*/ 418 h 487"/>
              <a:gd name="T104" fmla="+- 0 1295 875"/>
              <a:gd name="T105" fmla="*/ T104 w 429"/>
              <a:gd name="T106" fmla="+- 0 317 41"/>
              <a:gd name="T107" fmla="*/ 317 h 487"/>
              <a:gd name="T108" fmla="+- 0 1302 875"/>
              <a:gd name="T109" fmla="*/ T108 w 429"/>
              <a:gd name="T110" fmla="+- 0 286 41"/>
              <a:gd name="T111" fmla="*/ 286 h 487"/>
              <a:gd name="T112" fmla="+- 0 1304 875"/>
              <a:gd name="T113" fmla="*/ T112 w 429"/>
              <a:gd name="T114" fmla="+- 0 261 41"/>
              <a:gd name="T115" fmla="*/ 261 h 487"/>
              <a:gd name="T116" fmla="+- 0 1300 875"/>
              <a:gd name="T117" fmla="*/ T116 w 429"/>
              <a:gd name="T118" fmla="+- 0 215 41"/>
              <a:gd name="T119" fmla="*/ 215 h 487"/>
              <a:gd name="T120" fmla="+- 0 1272 875"/>
              <a:gd name="T121" fmla="*/ T120 w 429"/>
              <a:gd name="T122" fmla="+- 0 144 41"/>
              <a:gd name="T123" fmla="*/ 144 h 487"/>
              <a:gd name="T124" fmla="+- 0 1231 875"/>
              <a:gd name="T125" fmla="*/ T124 w 429"/>
              <a:gd name="T126" fmla="+- 0 94 41"/>
              <a:gd name="T127" fmla="*/ 94 h 487"/>
              <a:gd name="T128" fmla="+- 0 930 875"/>
              <a:gd name="T129" fmla="*/ T128 w 429"/>
              <a:gd name="T130" fmla="+- 0 400 41"/>
              <a:gd name="T131" fmla="*/ 400 h 487"/>
              <a:gd name="T132" fmla="+- 0 931 875"/>
              <a:gd name="T133" fmla="*/ T132 w 429"/>
              <a:gd name="T134" fmla="+- 0 400 41"/>
              <a:gd name="T135" fmla="*/ 400 h 487"/>
              <a:gd name="T136" fmla="+- 0 930 875"/>
              <a:gd name="T137" fmla="*/ T136 w 429"/>
              <a:gd name="T138" fmla="+- 0 399 41"/>
              <a:gd name="T139" fmla="*/ 399 h 487"/>
              <a:gd name="T140" fmla="+- 0 1049 875"/>
              <a:gd name="T141" fmla="*/ T140 w 429"/>
              <a:gd name="T142" fmla="+- 0 160 41"/>
              <a:gd name="T143" fmla="*/ 160 h 487"/>
              <a:gd name="T144" fmla="+- 0 1004 875"/>
              <a:gd name="T145" fmla="*/ T144 w 429"/>
              <a:gd name="T146" fmla="+- 0 197 41"/>
              <a:gd name="T147" fmla="*/ 197 h 487"/>
              <a:gd name="T148" fmla="+- 0 987 875"/>
              <a:gd name="T149" fmla="*/ T148 w 429"/>
              <a:gd name="T150" fmla="+- 0 253 41"/>
              <a:gd name="T151" fmla="*/ 253 h 487"/>
              <a:gd name="T152" fmla="+- 0 1016 875"/>
              <a:gd name="T153" fmla="*/ T152 w 429"/>
              <a:gd name="T154" fmla="+- 0 324 41"/>
              <a:gd name="T155" fmla="*/ 324 h 487"/>
              <a:gd name="T156" fmla="+- 0 1087 875"/>
              <a:gd name="T157" fmla="*/ T156 w 429"/>
              <a:gd name="T158" fmla="+- 0 353 41"/>
              <a:gd name="T159" fmla="*/ 353 h 487"/>
              <a:gd name="T160" fmla="+- 0 1158 875"/>
              <a:gd name="T161" fmla="*/ T160 w 429"/>
              <a:gd name="T162" fmla="+- 0 324 41"/>
              <a:gd name="T163" fmla="*/ 324 h 487"/>
              <a:gd name="T164" fmla="+- 0 1087 875"/>
              <a:gd name="T165" fmla="*/ T164 w 429"/>
              <a:gd name="T166" fmla="+- 0 308 41"/>
              <a:gd name="T167" fmla="*/ 308 h 487"/>
              <a:gd name="T168" fmla="+- 0 1048 875"/>
              <a:gd name="T169" fmla="*/ T168 w 429"/>
              <a:gd name="T170" fmla="+- 0 292 41"/>
              <a:gd name="T171" fmla="*/ 292 h 487"/>
              <a:gd name="T172" fmla="+- 0 1032 875"/>
              <a:gd name="T173" fmla="*/ T172 w 429"/>
              <a:gd name="T174" fmla="+- 0 253 41"/>
              <a:gd name="T175" fmla="*/ 253 h 487"/>
              <a:gd name="T176" fmla="+- 0 1037 875"/>
              <a:gd name="T177" fmla="*/ T176 w 429"/>
              <a:gd name="T178" fmla="+- 0 231 41"/>
              <a:gd name="T179" fmla="*/ 231 h 487"/>
              <a:gd name="T180" fmla="+- 0 1049 875"/>
              <a:gd name="T181" fmla="*/ T180 w 429"/>
              <a:gd name="T182" fmla="+- 0 213 41"/>
              <a:gd name="T183" fmla="*/ 213 h 487"/>
              <a:gd name="T184" fmla="+- 0 1124 875"/>
              <a:gd name="T185" fmla="*/ T184 w 429"/>
              <a:gd name="T186" fmla="+- 0 160 41"/>
              <a:gd name="T187" fmla="*/ 160 h 487"/>
              <a:gd name="T188" fmla="+- 0 1132 875"/>
              <a:gd name="T189" fmla="*/ T188 w 429"/>
              <a:gd name="T190" fmla="+- 0 221 41"/>
              <a:gd name="T191" fmla="*/ 221 h 487"/>
              <a:gd name="T192" fmla="+- 0 1141 875"/>
              <a:gd name="T193" fmla="*/ T192 w 429"/>
              <a:gd name="T194" fmla="+- 0 242 41"/>
              <a:gd name="T195" fmla="*/ 242 h 487"/>
              <a:gd name="T196" fmla="+- 0 1138 875"/>
              <a:gd name="T197" fmla="*/ T196 w 429"/>
              <a:gd name="T198" fmla="+- 0 274 41"/>
              <a:gd name="T199" fmla="*/ 274 h 487"/>
              <a:gd name="T200" fmla="+- 0 1108 875"/>
              <a:gd name="T201" fmla="*/ T200 w 429"/>
              <a:gd name="T202" fmla="+- 0 304 41"/>
              <a:gd name="T203" fmla="*/ 304 h 487"/>
              <a:gd name="T204" fmla="+- 0 1168 875"/>
              <a:gd name="T205" fmla="*/ T204 w 429"/>
              <a:gd name="T206" fmla="+- 0 308 41"/>
              <a:gd name="T207" fmla="*/ 308 h 487"/>
              <a:gd name="T208" fmla="+- 0 1187 875"/>
              <a:gd name="T209" fmla="*/ T208 w 429"/>
              <a:gd name="T210" fmla="+- 0 253 41"/>
              <a:gd name="T211" fmla="*/ 253 h 487"/>
              <a:gd name="T212" fmla="+- 0 1169 875"/>
              <a:gd name="T213" fmla="*/ T212 w 429"/>
              <a:gd name="T214" fmla="+- 0 197 41"/>
              <a:gd name="T215" fmla="*/ 197 h 487"/>
              <a:gd name="T216" fmla="+- 0 1124 875"/>
              <a:gd name="T217" fmla="*/ T216 w 429"/>
              <a:gd name="T218" fmla="+- 0 160 41"/>
              <a:gd name="T219" fmla="*/ 160 h 487"/>
              <a:gd name="T220" fmla="+- 0 1075 875"/>
              <a:gd name="T221" fmla="*/ T220 w 429"/>
              <a:gd name="T222" fmla="+- 0 109 41"/>
              <a:gd name="T223" fmla="*/ 109 h 487"/>
              <a:gd name="T224" fmla="+- 0 1065 875"/>
              <a:gd name="T225" fmla="*/ T224 w 429"/>
              <a:gd name="T226" fmla="+- 0 236 41"/>
              <a:gd name="T227" fmla="*/ 236 h 487"/>
              <a:gd name="T228" fmla="+- 0 1099 875"/>
              <a:gd name="T229" fmla="*/ T228 w 429"/>
              <a:gd name="T230" fmla="+- 0 246 41"/>
              <a:gd name="T231" fmla="*/ 246 h 487"/>
              <a:gd name="T232" fmla="+- 0 1109 875"/>
              <a:gd name="T233" fmla="*/ T232 w 429"/>
              <a:gd name="T234" fmla="+- 0 119 41"/>
              <a:gd name="T235" fmla="*/ 119 h 48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429" h="487">
                <a:moveTo>
                  <a:pt x="208" y="0"/>
                </a:moveTo>
                <a:lnTo>
                  <a:pt x="143" y="12"/>
                </a:lnTo>
                <a:lnTo>
                  <a:pt x="86" y="43"/>
                </a:lnTo>
                <a:lnTo>
                  <a:pt x="40" y="91"/>
                </a:lnTo>
                <a:lnTo>
                  <a:pt x="10" y="152"/>
                </a:lnTo>
                <a:lnTo>
                  <a:pt x="0" y="220"/>
                </a:lnTo>
                <a:lnTo>
                  <a:pt x="13" y="285"/>
                </a:lnTo>
                <a:lnTo>
                  <a:pt x="44" y="343"/>
                </a:lnTo>
                <a:lnTo>
                  <a:pt x="91" y="389"/>
                </a:lnTo>
                <a:lnTo>
                  <a:pt x="153" y="419"/>
                </a:lnTo>
                <a:lnTo>
                  <a:pt x="164" y="422"/>
                </a:lnTo>
                <a:lnTo>
                  <a:pt x="174" y="425"/>
                </a:lnTo>
                <a:lnTo>
                  <a:pt x="185" y="426"/>
                </a:lnTo>
                <a:lnTo>
                  <a:pt x="218" y="487"/>
                </a:lnTo>
                <a:lnTo>
                  <a:pt x="247" y="426"/>
                </a:lnTo>
                <a:lnTo>
                  <a:pt x="304" y="409"/>
                </a:lnTo>
                <a:lnTo>
                  <a:pt x="351" y="378"/>
                </a:lnTo>
                <a:lnTo>
                  <a:pt x="220" y="378"/>
                </a:lnTo>
                <a:lnTo>
                  <a:pt x="204" y="378"/>
                </a:lnTo>
                <a:lnTo>
                  <a:pt x="170" y="373"/>
                </a:lnTo>
                <a:lnTo>
                  <a:pt x="139" y="361"/>
                </a:lnTo>
                <a:lnTo>
                  <a:pt x="111" y="343"/>
                </a:lnTo>
                <a:lnTo>
                  <a:pt x="86" y="319"/>
                </a:lnTo>
                <a:lnTo>
                  <a:pt x="78" y="308"/>
                </a:lnTo>
                <a:lnTo>
                  <a:pt x="71" y="296"/>
                </a:lnTo>
                <a:lnTo>
                  <a:pt x="64" y="284"/>
                </a:lnTo>
                <a:lnTo>
                  <a:pt x="59" y="270"/>
                </a:lnTo>
                <a:lnTo>
                  <a:pt x="50" y="206"/>
                </a:lnTo>
                <a:lnTo>
                  <a:pt x="65" y="146"/>
                </a:lnTo>
                <a:lnTo>
                  <a:pt x="102" y="96"/>
                </a:lnTo>
                <a:lnTo>
                  <a:pt x="158" y="62"/>
                </a:lnTo>
                <a:lnTo>
                  <a:pt x="222" y="53"/>
                </a:lnTo>
                <a:lnTo>
                  <a:pt x="356" y="53"/>
                </a:lnTo>
                <a:lnTo>
                  <a:pt x="354" y="52"/>
                </a:lnTo>
                <a:lnTo>
                  <a:pt x="331" y="34"/>
                </a:lnTo>
                <a:lnTo>
                  <a:pt x="305" y="20"/>
                </a:lnTo>
                <a:lnTo>
                  <a:pt x="276" y="9"/>
                </a:lnTo>
                <a:lnTo>
                  <a:pt x="208" y="0"/>
                </a:lnTo>
                <a:close/>
                <a:moveTo>
                  <a:pt x="356" y="53"/>
                </a:moveTo>
                <a:lnTo>
                  <a:pt x="222" y="53"/>
                </a:lnTo>
                <a:lnTo>
                  <a:pt x="282" y="69"/>
                </a:lnTo>
                <a:lnTo>
                  <a:pt x="333" y="106"/>
                </a:lnTo>
                <a:lnTo>
                  <a:pt x="366" y="161"/>
                </a:lnTo>
                <a:lnTo>
                  <a:pt x="375" y="225"/>
                </a:lnTo>
                <a:lnTo>
                  <a:pt x="359" y="286"/>
                </a:lnTo>
                <a:lnTo>
                  <a:pt x="322" y="336"/>
                </a:lnTo>
                <a:lnTo>
                  <a:pt x="267" y="369"/>
                </a:lnTo>
                <a:lnTo>
                  <a:pt x="251" y="374"/>
                </a:lnTo>
                <a:lnTo>
                  <a:pt x="235" y="377"/>
                </a:lnTo>
                <a:lnTo>
                  <a:pt x="220" y="378"/>
                </a:lnTo>
                <a:lnTo>
                  <a:pt x="351" y="378"/>
                </a:lnTo>
                <a:lnTo>
                  <a:pt x="354" y="377"/>
                </a:lnTo>
                <a:lnTo>
                  <a:pt x="393" y="332"/>
                </a:lnTo>
                <a:lnTo>
                  <a:pt x="420" y="276"/>
                </a:lnTo>
                <a:lnTo>
                  <a:pt x="424" y="260"/>
                </a:lnTo>
                <a:lnTo>
                  <a:pt x="427" y="245"/>
                </a:lnTo>
                <a:lnTo>
                  <a:pt x="428" y="229"/>
                </a:lnTo>
                <a:lnTo>
                  <a:pt x="429" y="220"/>
                </a:lnTo>
                <a:lnTo>
                  <a:pt x="429" y="212"/>
                </a:lnTo>
                <a:lnTo>
                  <a:pt x="425" y="174"/>
                </a:lnTo>
                <a:lnTo>
                  <a:pt x="414" y="137"/>
                </a:lnTo>
                <a:lnTo>
                  <a:pt x="397" y="103"/>
                </a:lnTo>
                <a:lnTo>
                  <a:pt x="374" y="72"/>
                </a:lnTo>
                <a:lnTo>
                  <a:pt x="356" y="53"/>
                </a:lnTo>
                <a:close/>
                <a:moveTo>
                  <a:pt x="54" y="358"/>
                </a:moveTo>
                <a:lnTo>
                  <a:pt x="55" y="359"/>
                </a:lnTo>
                <a:lnTo>
                  <a:pt x="56" y="359"/>
                </a:lnTo>
                <a:lnTo>
                  <a:pt x="56" y="358"/>
                </a:lnTo>
                <a:lnTo>
                  <a:pt x="55" y="358"/>
                </a:lnTo>
                <a:lnTo>
                  <a:pt x="54" y="358"/>
                </a:lnTo>
                <a:close/>
                <a:moveTo>
                  <a:pt x="174" y="119"/>
                </a:moveTo>
                <a:lnTo>
                  <a:pt x="149" y="134"/>
                </a:lnTo>
                <a:lnTo>
                  <a:pt x="129" y="156"/>
                </a:lnTo>
                <a:lnTo>
                  <a:pt x="117" y="182"/>
                </a:lnTo>
                <a:lnTo>
                  <a:pt x="112" y="212"/>
                </a:lnTo>
                <a:lnTo>
                  <a:pt x="120" y="251"/>
                </a:lnTo>
                <a:lnTo>
                  <a:pt x="141" y="283"/>
                </a:lnTo>
                <a:lnTo>
                  <a:pt x="173" y="304"/>
                </a:lnTo>
                <a:lnTo>
                  <a:pt x="212" y="312"/>
                </a:lnTo>
                <a:lnTo>
                  <a:pt x="251" y="304"/>
                </a:lnTo>
                <a:lnTo>
                  <a:pt x="283" y="283"/>
                </a:lnTo>
                <a:lnTo>
                  <a:pt x="293" y="267"/>
                </a:lnTo>
                <a:lnTo>
                  <a:pt x="212" y="267"/>
                </a:lnTo>
                <a:lnTo>
                  <a:pt x="191" y="263"/>
                </a:lnTo>
                <a:lnTo>
                  <a:pt x="173" y="251"/>
                </a:lnTo>
                <a:lnTo>
                  <a:pt x="161" y="233"/>
                </a:lnTo>
                <a:lnTo>
                  <a:pt x="157" y="212"/>
                </a:lnTo>
                <a:lnTo>
                  <a:pt x="158" y="201"/>
                </a:lnTo>
                <a:lnTo>
                  <a:pt x="162" y="190"/>
                </a:lnTo>
                <a:lnTo>
                  <a:pt x="167" y="180"/>
                </a:lnTo>
                <a:lnTo>
                  <a:pt x="174" y="172"/>
                </a:lnTo>
                <a:lnTo>
                  <a:pt x="174" y="119"/>
                </a:lnTo>
                <a:close/>
                <a:moveTo>
                  <a:pt x="249" y="119"/>
                </a:moveTo>
                <a:lnTo>
                  <a:pt x="249" y="172"/>
                </a:lnTo>
                <a:lnTo>
                  <a:pt x="257" y="180"/>
                </a:lnTo>
                <a:lnTo>
                  <a:pt x="262" y="190"/>
                </a:lnTo>
                <a:lnTo>
                  <a:pt x="266" y="201"/>
                </a:lnTo>
                <a:lnTo>
                  <a:pt x="267" y="212"/>
                </a:lnTo>
                <a:lnTo>
                  <a:pt x="263" y="233"/>
                </a:lnTo>
                <a:lnTo>
                  <a:pt x="251" y="251"/>
                </a:lnTo>
                <a:lnTo>
                  <a:pt x="233" y="263"/>
                </a:lnTo>
                <a:lnTo>
                  <a:pt x="212" y="267"/>
                </a:lnTo>
                <a:lnTo>
                  <a:pt x="293" y="267"/>
                </a:lnTo>
                <a:lnTo>
                  <a:pt x="304" y="251"/>
                </a:lnTo>
                <a:lnTo>
                  <a:pt x="312" y="212"/>
                </a:lnTo>
                <a:lnTo>
                  <a:pt x="307" y="182"/>
                </a:lnTo>
                <a:lnTo>
                  <a:pt x="294" y="156"/>
                </a:lnTo>
                <a:lnTo>
                  <a:pt x="275" y="134"/>
                </a:lnTo>
                <a:lnTo>
                  <a:pt x="249" y="119"/>
                </a:lnTo>
                <a:close/>
                <a:moveTo>
                  <a:pt x="224" y="68"/>
                </a:moveTo>
                <a:lnTo>
                  <a:pt x="200" y="68"/>
                </a:lnTo>
                <a:lnTo>
                  <a:pt x="190" y="78"/>
                </a:lnTo>
                <a:lnTo>
                  <a:pt x="190" y="195"/>
                </a:lnTo>
                <a:lnTo>
                  <a:pt x="200" y="205"/>
                </a:lnTo>
                <a:lnTo>
                  <a:pt x="224" y="205"/>
                </a:lnTo>
                <a:lnTo>
                  <a:pt x="234" y="195"/>
                </a:lnTo>
                <a:lnTo>
                  <a:pt x="234" y="78"/>
                </a:lnTo>
                <a:lnTo>
                  <a:pt x="224" y="68"/>
                </a:lnTo>
                <a:close/>
              </a:path>
            </a:pathLst>
          </a:custGeom>
          <a:solidFill>
            <a:srgbClr val="0095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vi-VN"/>
          </a:p>
        </p:txBody>
      </p:sp>
      <p:sp>
        <p:nvSpPr>
          <p:cNvPr id="4" name="Rectangle 3"/>
          <p:cNvSpPr>
            <a:spLocks noChangeArrowheads="1"/>
          </p:cNvSpPr>
          <p:nvPr/>
        </p:nvSpPr>
        <p:spPr bwMode="auto">
          <a:xfrm>
            <a:off x="1744963" y="194009"/>
            <a:ext cx="1044703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4000" b="1" i="0" u="none" strike="noStrike" cap="none" normalizeH="0" baseline="0" dirty="0" smtClean="0">
                <a:ln>
                  <a:noFill/>
                </a:ln>
                <a:solidFill>
                  <a:srgbClr val="FF0000"/>
                </a:solidFill>
                <a:effectLst/>
                <a:latin typeface="Tahoma" pitchFamily="34" charset="0"/>
                <a:ea typeface="Palatino Linotype" pitchFamily="18" charset="0"/>
                <a:cs typeface="Tahoma" pitchFamily="34" charset="0"/>
              </a:rPr>
              <a:t>Làm thế nào để chứng tỏ ánh sáng là một dạng của năng lượng?</a:t>
            </a:r>
            <a:endParaRPr kumimoji="0" lang="vi-VN" sz="4000" b="1" i="0" u="none" strike="noStrike" cap="none" normalizeH="0" baseline="0" dirty="0" smtClean="0">
              <a:ln>
                <a:noFill/>
              </a:ln>
              <a:solidFill>
                <a:srgbClr val="FF0000"/>
              </a:solidFill>
              <a:effectLst/>
              <a:latin typeface="Arial" pitchFamily="34" charset="0"/>
              <a:cs typeface="Arial" pitchFamily="34" charset="0"/>
            </a:endParaRPr>
          </a:p>
        </p:txBody>
      </p:sp>
      <p:pic>
        <p:nvPicPr>
          <p:cNvPr id="5" name="Picture 2" descr="Can canh du thuyen nang luong mat troi lon nhat the gioi hinh anh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17448"/>
            <a:ext cx="12191999" cy="535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51494" y="1839559"/>
            <a:ext cx="9515193" cy="4896751"/>
            <a:chOff x="2191" y="107"/>
            <a:chExt cx="3739" cy="2566"/>
          </a:xfrm>
        </p:grpSpPr>
        <p:pic>
          <p:nvPicPr>
            <p:cNvPr id="3" name="docshape35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 y="107"/>
              <a:ext cx="3739" cy="256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Line 14"/>
            <p:cNvCxnSpPr/>
            <p:nvPr/>
          </p:nvCxnSpPr>
          <p:spPr bwMode="auto">
            <a:xfrm flipV="1">
              <a:off x="3515" y="1890"/>
              <a:ext cx="796" cy="555"/>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5" name="Line 15"/>
            <p:cNvCxnSpPr/>
            <p:nvPr/>
          </p:nvCxnSpPr>
          <p:spPr bwMode="auto">
            <a:xfrm flipV="1">
              <a:off x="3914" y="591"/>
              <a:ext cx="981" cy="79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6" name="Line 16"/>
            <p:cNvCxnSpPr/>
            <p:nvPr/>
          </p:nvCxnSpPr>
          <p:spPr bwMode="auto">
            <a:xfrm flipV="1">
              <a:off x="2808" y="182"/>
              <a:ext cx="785" cy="40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sp>
          <p:nvSpPr>
            <p:cNvPr id="7" name="docshape3541"/>
            <p:cNvSpPr txBox="1">
              <a:spLocks noChangeArrowheads="1"/>
            </p:cNvSpPr>
            <p:nvPr/>
          </p:nvSpPr>
          <p:spPr bwMode="auto">
            <a:xfrm>
              <a:off x="2987" y="121"/>
              <a:ext cx="96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Nguồn</a:t>
              </a:r>
              <a:r>
                <a:rPr lang="en-US" sz="3200" spc="-1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sp>
          <p:nvSpPr>
            <p:cNvPr id="8" name="docshape3542"/>
            <p:cNvSpPr txBox="1">
              <a:spLocks noChangeArrowheads="1"/>
            </p:cNvSpPr>
            <p:nvPr/>
          </p:nvSpPr>
          <p:spPr bwMode="auto">
            <a:xfrm>
              <a:off x="4949" y="496"/>
              <a:ext cx="6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Khe</a:t>
              </a:r>
              <a:r>
                <a:rPr lang="en-US" sz="3200" spc="-20" dirty="0">
                  <a:effectLst/>
                  <a:latin typeface="Calibri"/>
                  <a:ea typeface="Calibri"/>
                  <a:cs typeface="Times New Roman"/>
                </a:rPr>
                <a:t> </a:t>
              </a:r>
              <a:r>
                <a:rPr lang="en-US" sz="3200" spc="-20" dirty="0" err="1">
                  <a:effectLst/>
                  <a:latin typeface="Calibri"/>
                  <a:ea typeface="Calibri"/>
                  <a:cs typeface="Times New Roman"/>
                </a:rPr>
                <a:t>hẹp</a:t>
              </a:r>
              <a:endParaRPr lang="vi-VN" sz="3200" dirty="0">
                <a:effectLst/>
                <a:latin typeface="Calibri"/>
                <a:ea typeface="Calibri"/>
                <a:cs typeface="Times New Roman"/>
              </a:endParaRPr>
            </a:p>
          </p:txBody>
        </p:sp>
        <p:sp>
          <p:nvSpPr>
            <p:cNvPr id="9" name="docshape3543"/>
            <p:cNvSpPr txBox="1">
              <a:spLocks noChangeArrowheads="1"/>
            </p:cNvSpPr>
            <p:nvPr/>
          </p:nvSpPr>
          <p:spPr bwMode="auto">
            <a:xfrm>
              <a:off x="5195" y="1112"/>
              <a:ext cx="71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Mặt</a:t>
              </a:r>
              <a:r>
                <a:rPr lang="en-US" sz="3200" spc="-5" dirty="0">
                  <a:effectLst/>
                  <a:latin typeface="Calibri"/>
                  <a:ea typeface="Calibri"/>
                  <a:cs typeface="Times New Roman"/>
                </a:rPr>
                <a:t> </a:t>
              </a:r>
              <a:r>
                <a:rPr lang="en-US" sz="3200" spc="-20" dirty="0" err="1">
                  <a:effectLst/>
                  <a:latin typeface="Calibri"/>
                  <a:ea typeface="Calibri"/>
                  <a:cs typeface="Times New Roman"/>
                </a:rPr>
                <a:t>giấy</a:t>
              </a:r>
              <a:endParaRPr lang="vi-VN" sz="3200" dirty="0">
                <a:effectLst/>
                <a:latin typeface="Calibri"/>
                <a:ea typeface="Calibri"/>
                <a:cs typeface="Times New Roman"/>
              </a:endParaRPr>
            </a:p>
          </p:txBody>
        </p:sp>
        <p:sp>
          <p:nvSpPr>
            <p:cNvPr id="10" name="docshape3544"/>
            <p:cNvSpPr txBox="1">
              <a:spLocks noChangeArrowheads="1"/>
            </p:cNvSpPr>
            <p:nvPr/>
          </p:nvSpPr>
          <p:spPr bwMode="auto">
            <a:xfrm>
              <a:off x="2991" y="2483"/>
              <a:ext cx="18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Đường</a:t>
              </a:r>
              <a:r>
                <a:rPr lang="en-US" sz="3200" spc="-40" dirty="0">
                  <a:effectLst/>
                  <a:latin typeface="Calibri"/>
                  <a:ea typeface="Calibri"/>
                  <a:cs typeface="Times New Roman"/>
                </a:rPr>
                <a:t> </a:t>
              </a:r>
              <a:r>
                <a:rPr lang="en-US" sz="3200" dirty="0" err="1">
                  <a:effectLst/>
                  <a:latin typeface="Calibri"/>
                  <a:ea typeface="Calibri"/>
                  <a:cs typeface="Times New Roman"/>
                </a:rPr>
                <a:t>truyền</a:t>
              </a:r>
              <a:r>
                <a:rPr lang="en-US" sz="3200" spc="-40" dirty="0">
                  <a:effectLst/>
                  <a:latin typeface="Calibri"/>
                  <a:ea typeface="Calibri"/>
                  <a:cs typeface="Times New Roman"/>
                </a:rPr>
                <a:t> </a:t>
              </a:r>
              <a:r>
                <a:rPr lang="en-US" sz="3200" dirty="0" err="1">
                  <a:effectLst/>
                  <a:latin typeface="Calibri"/>
                  <a:ea typeface="Calibri"/>
                  <a:cs typeface="Times New Roman"/>
                </a:rPr>
                <a:t>ánh</a:t>
              </a:r>
              <a:r>
                <a:rPr lang="en-US" sz="3200" spc="-3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grpSp>
      <p:sp>
        <p:nvSpPr>
          <p:cNvPr id="11" name="Rectangle 10"/>
          <p:cNvSpPr/>
          <p:nvPr/>
        </p:nvSpPr>
        <p:spPr>
          <a:xfrm>
            <a:off x="1583696" y="357652"/>
            <a:ext cx="9443932" cy="646331"/>
          </a:xfrm>
          <a:prstGeom prst="rect">
            <a:avLst/>
          </a:prstGeom>
        </p:spPr>
        <p:txBody>
          <a:bodyPr wrap="none">
            <a:spAutoFit/>
          </a:bodyPr>
          <a:lstStyle/>
          <a:p>
            <a:r>
              <a:rPr lang="de-DE" sz="3600" b="1" dirty="0">
                <a:solidFill>
                  <a:srgbClr val="FF0000"/>
                </a:solidFill>
              </a:rPr>
              <a:t>Thí nghiệm 2: Tạo một chùm sáng hẹp song song</a:t>
            </a:r>
            <a:endParaRPr lang="vi-VN" sz="3600" b="1" dirty="0">
              <a:solidFill>
                <a:srgbClr val="FF0000"/>
              </a:solidFill>
            </a:endParaRPr>
          </a:p>
        </p:txBody>
      </p:sp>
    </p:spTree>
    <p:extLst>
      <p:ext uri="{BB962C8B-B14F-4D97-AF65-F5344CB8AC3E}">
        <p14:creationId xmlns:p14="http://schemas.microsoft.com/office/powerpoint/2010/main" val="3473595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2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203774"/>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nhiệm</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vụ</a:t>
            </a:r>
            <a:r>
              <a:rPr lang="en-US" sz="2400" b="1" dirty="0" smtClean="0">
                <a:solidFill>
                  <a:srgbClr val="000000"/>
                </a:solidFill>
                <a:effectLst/>
                <a:latin typeface="Times New Roman" panose="02020603050405020304" pitchFamily="18" charset="0"/>
                <a:ea typeface="Calibri" panose="020F0502020204030204" pitchFamily="34" charset="0"/>
              </a:rPr>
              <a:t> </a:t>
            </a:r>
          </a:p>
          <a:p>
            <a:pPr>
              <a:lnSpc>
                <a:spcPct val="150000"/>
              </a:lnSpc>
            </a:pPr>
            <a:r>
              <a:rPr lang="en-US" sz="2400" b="1" dirty="0" smtClean="0">
                <a:solidFill>
                  <a:srgbClr val="000000"/>
                </a:solidFill>
                <a:effectLst/>
                <a:latin typeface="Times New Roman" panose="02020603050405020304" pitchFamily="18" charset="0"/>
                <a:ea typeface="Calibri" panose="020F0502020204030204" pitchFamily="34" charset="0"/>
              </a:rPr>
              <a:t>		-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grpSp>
        <p:nvGrpSpPr>
          <p:cNvPr id="7" name="Group 6"/>
          <p:cNvGrpSpPr>
            <a:grpSpLocks/>
          </p:cNvGrpSpPr>
          <p:nvPr/>
        </p:nvGrpSpPr>
        <p:grpSpPr bwMode="auto">
          <a:xfrm>
            <a:off x="910755" y="2500551"/>
            <a:ext cx="9676391" cy="3913006"/>
            <a:chOff x="2171" y="121"/>
            <a:chExt cx="3742" cy="2648"/>
          </a:xfrm>
        </p:grpSpPr>
        <p:pic>
          <p:nvPicPr>
            <p:cNvPr id="8" name="docshape35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 y="203"/>
              <a:ext cx="3739" cy="2566"/>
            </a:xfrm>
            <a:prstGeom prst="rect">
              <a:avLst/>
            </a:prstGeom>
            <a:noFill/>
            <a:extLst>
              <a:ext uri="{909E8E84-426E-40DD-AFC4-6F175D3DCCD1}">
                <a14:hiddenFill xmlns:a14="http://schemas.microsoft.com/office/drawing/2010/main">
                  <a:solidFill>
                    <a:srgbClr val="FFFFFF"/>
                  </a:solidFill>
                </a14:hiddenFill>
              </a:ext>
            </a:extLst>
          </p:spPr>
        </p:pic>
        <p:cxnSp>
          <p:nvCxnSpPr>
            <p:cNvPr id="9" name="Line 14"/>
            <p:cNvCxnSpPr/>
            <p:nvPr/>
          </p:nvCxnSpPr>
          <p:spPr bwMode="auto">
            <a:xfrm flipV="1">
              <a:off x="3515" y="1890"/>
              <a:ext cx="796" cy="555"/>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10" name="Line 15"/>
            <p:cNvCxnSpPr/>
            <p:nvPr/>
          </p:nvCxnSpPr>
          <p:spPr bwMode="auto">
            <a:xfrm flipV="1">
              <a:off x="3914" y="591"/>
              <a:ext cx="981" cy="79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11" name="Line 16"/>
            <p:cNvCxnSpPr/>
            <p:nvPr/>
          </p:nvCxnSpPr>
          <p:spPr bwMode="auto">
            <a:xfrm flipV="1">
              <a:off x="2808" y="182"/>
              <a:ext cx="785" cy="40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sp>
          <p:nvSpPr>
            <p:cNvPr id="12" name="docshape3541"/>
            <p:cNvSpPr txBox="1">
              <a:spLocks noChangeArrowheads="1"/>
            </p:cNvSpPr>
            <p:nvPr/>
          </p:nvSpPr>
          <p:spPr bwMode="auto">
            <a:xfrm>
              <a:off x="2987" y="121"/>
              <a:ext cx="96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Nguồn</a:t>
              </a:r>
              <a:r>
                <a:rPr lang="en-US" sz="3200" spc="-1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sp>
          <p:nvSpPr>
            <p:cNvPr id="13" name="docshape3542"/>
            <p:cNvSpPr txBox="1">
              <a:spLocks noChangeArrowheads="1"/>
            </p:cNvSpPr>
            <p:nvPr/>
          </p:nvSpPr>
          <p:spPr bwMode="auto">
            <a:xfrm>
              <a:off x="4949" y="496"/>
              <a:ext cx="6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Khe</a:t>
              </a:r>
              <a:r>
                <a:rPr lang="en-US" sz="3200" spc="-20" dirty="0">
                  <a:effectLst/>
                  <a:latin typeface="Calibri"/>
                  <a:ea typeface="Calibri"/>
                  <a:cs typeface="Times New Roman"/>
                </a:rPr>
                <a:t> </a:t>
              </a:r>
              <a:r>
                <a:rPr lang="en-US" sz="3200" spc="-20" dirty="0" err="1">
                  <a:effectLst/>
                  <a:latin typeface="Calibri"/>
                  <a:ea typeface="Calibri"/>
                  <a:cs typeface="Times New Roman"/>
                </a:rPr>
                <a:t>hẹp</a:t>
              </a:r>
              <a:endParaRPr lang="vi-VN" sz="3200" dirty="0">
                <a:effectLst/>
                <a:latin typeface="Calibri"/>
                <a:ea typeface="Calibri"/>
                <a:cs typeface="Times New Roman"/>
              </a:endParaRPr>
            </a:p>
          </p:txBody>
        </p:sp>
        <p:sp>
          <p:nvSpPr>
            <p:cNvPr id="14" name="docshape3543"/>
            <p:cNvSpPr txBox="1">
              <a:spLocks noChangeArrowheads="1"/>
            </p:cNvSpPr>
            <p:nvPr/>
          </p:nvSpPr>
          <p:spPr bwMode="auto">
            <a:xfrm>
              <a:off x="5195" y="1112"/>
              <a:ext cx="71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Mặt</a:t>
              </a:r>
              <a:r>
                <a:rPr lang="en-US" sz="3200" spc="-5" dirty="0">
                  <a:effectLst/>
                  <a:latin typeface="Calibri"/>
                  <a:ea typeface="Calibri"/>
                  <a:cs typeface="Times New Roman"/>
                </a:rPr>
                <a:t> </a:t>
              </a:r>
              <a:r>
                <a:rPr lang="en-US" sz="3200" spc="-20" dirty="0" err="1">
                  <a:effectLst/>
                  <a:latin typeface="Calibri"/>
                  <a:ea typeface="Calibri"/>
                  <a:cs typeface="Times New Roman"/>
                </a:rPr>
                <a:t>giấy</a:t>
              </a:r>
              <a:endParaRPr lang="vi-VN" sz="3200" dirty="0">
                <a:effectLst/>
                <a:latin typeface="Calibri"/>
                <a:ea typeface="Calibri"/>
                <a:cs typeface="Times New Roman"/>
              </a:endParaRPr>
            </a:p>
          </p:txBody>
        </p:sp>
        <p:sp>
          <p:nvSpPr>
            <p:cNvPr id="15" name="docshape3544"/>
            <p:cNvSpPr txBox="1">
              <a:spLocks noChangeArrowheads="1"/>
            </p:cNvSpPr>
            <p:nvPr/>
          </p:nvSpPr>
          <p:spPr bwMode="auto">
            <a:xfrm>
              <a:off x="2991" y="2483"/>
              <a:ext cx="18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Đường</a:t>
              </a:r>
              <a:r>
                <a:rPr lang="en-US" sz="3200" spc="-40" dirty="0">
                  <a:effectLst/>
                  <a:latin typeface="Calibri"/>
                  <a:ea typeface="Calibri"/>
                  <a:cs typeface="Times New Roman"/>
                </a:rPr>
                <a:t> </a:t>
              </a:r>
              <a:r>
                <a:rPr lang="en-US" sz="3200" dirty="0" err="1">
                  <a:effectLst/>
                  <a:latin typeface="Calibri"/>
                  <a:ea typeface="Calibri"/>
                  <a:cs typeface="Times New Roman"/>
                </a:rPr>
                <a:t>truyền</a:t>
              </a:r>
              <a:r>
                <a:rPr lang="en-US" sz="3200" spc="-40" dirty="0">
                  <a:effectLst/>
                  <a:latin typeface="Calibri"/>
                  <a:ea typeface="Calibri"/>
                  <a:cs typeface="Times New Roman"/>
                </a:rPr>
                <a:t> </a:t>
              </a:r>
              <a:r>
                <a:rPr lang="en-US" sz="3200" dirty="0" err="1">
                  <a:effectLst/>
                  <a:latin typeface="Calibri"/>
                  <a:ea typeface="Calibri"/>
                  <a:cs typeface="Times New Roman"/>
                </a:rPr>
                <a:t>ánh</a:t>
              </a:r>
              <a:r>
                <a:rPr lang="en-US" sz="3200" spc="-3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grpSp>
      <p:sp>
        <p:nvSpPr>
          <p:cNvPr id="16" name="Rectangle 15"/>
          <p:cNvSpPr/>
          <p:nvPr/>
        </p:nvSpPr>
        <p:spPr>
          <a:xfrm>
            <a:off x="1355350" y="6335779"/>
            <a:ext cx="9443932" cy="646331"/>
          </a:xfrm>
          <a:prstGeom prst="rect">
            <a:avLst/>
          </a:prstGeom>
        </p:spPr>
        <p:txBody>
          <a:bodyPr wrap="none">
            <a:spAutoFit/>
          </a:bodyPr>
          <a:lstStyle/>
          <a:p>
            <a:r>
              <a:rPr lang="de-DE" sz="3600" b="1" dirty="0">
                <a:solidFill>
                  <a:srgbClr val="FF0000"/>
                </a:solidFill>
              </a:rPr>
              <a:t>Thí nghiệm 2: Tạo một chùm sáng hẹp song song</a:t>
            </a:r>
            <a:endParaRPr lang="vi-VN" sz="3600" b="1" dirty="0">
              <a:solidFill>
                <a:srgbClr val="FF0000"/>
              </a:solidFill>
            </a:endParaRPr>
          </a:p>
        </p:txBody>
      </p:sp>
    </p:spTree>
    <p:extLst>
      <p:ext uri="{BB962C8B-B14F-4D97-AF65-F5344CB8AC3E}">
        <p14:creationId xmlns:p14="http://schemas.microsoft.com/office/powerpoint/2010/main" val="10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800980" y="281659"/>
            <a:ext cx="9668633" cy="3791833"/>
            <a:chOff x="2191" y="107"/>
            <a:chExt cx="3739" cy="2566"/>
          </a:xfrm>
        </p:grpSpPr>
        <p:pic>
          <p:nvPicPr>
            <p:cNvPr id="3" name="docshape35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 y="107"/>
              <a:ext cx="3739" cy="256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Line 14"/>
            <p:cNvCxnSpPr/>
            <p:nvPr/>
          </p:nvCxnSpPr>
          <p:spPr bwMode="auto">
            <a:xfrm flipV="1">
              <a:off x="3515" y="1890"/>
              <a:ext cx="796" cy="555"/>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5" name="Line 15"/>
            <p:cNvCxnSpPr/>
            <p:nvPr/>
          </p:nvCxnSpPr>
          <p:spPr bwMode="auto">
            <a:xfrm flipV="1">
              <a:off x="3914" y="591"/>
              <a:ext cx="981" cy="79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6" name="Line 16"/>
            <p:cNvCxnSpPr/>
            <p:nvPr/>
          </p:nvCxnSpPr>
          <p:spPr bwMode="auto">
            <a:xfrm flipV="1">
              <a:off x="2808" y="182"/>
              <a:ext cx="785" cy="40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sp>
          <p:nvSpPr>
            <p:cNvPr id="7" name="docshape3541"/>
            <p:cNvSpPr txBox="1">
              <a:spLocks noChangeArrowheads="1"/>
            </p:cNvSpPr>
            <p:nvPr/>
          </p:nvSpPr>
          <p:spPr bwMode="auto">
            <a:xfrm>
              <a:off x="2987" y="121"/>
              <a:ext cx="96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Nguồn</a:t>
              </a:r>
              <a:r>
                <a:rPr lang="en-US" sz="3200" spc="-1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sp>
          <p:nvSpPr>
            <p:cNvPr id="8" name="docshape3542"/>
            <p:cNvSpPr txBox="1">
              <a:spLocks noChangeArrowheads="1"/>
            </p:cNvSpPr>
            <p:nvPr/>
          </p:nvSpPr>
          <p:spPr bwMode="auto">
            <a:xfrm>
              <a:off x="4949" y="496"/>
              <a:ext cx="6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Khe</a:t>
              </a:r>
              <a:r>
                <a:rPr lang="en-US" sz="3200" spc="-20" dirty="0">
                  <a:effectLst/>
                  <a:latin typeface="Calibri"/>
                  <a:ea typeface="Calibri"/>
                  <a:cs typeface="Times New Roman"/>
                </a:rPr>
                <a:t> </a:t>
              </a:r>
              <a:r>
                <a:rPr lang="en-US" sz="3200" spc="-20" dirty="0" err="1">
                  <a:effectLst/>
                  <a:latin typeface="Calibri"/>
                  <a:ea typeface="Calibri"/>
                  <a:cs typeface="Times New Roman"/>
                </a:rPr>
                <a:t>hẹp</a:t>
              </a:r>
              <a:endParaRPr lang="vi-VN" sz="3200" dirty="0">
                <a:effectLst/>
                <a:latin typeface="Calibri"/>
                <a:ea typeface="Calibri"/>
                <a:cs typeface="Times New Roman"/>
              </a:endParaRPr>
            </a:p>
          </p:txBody>
        </p:sp>
        <p:sp>
          <p:nvSpPr>
            <p:cNvPr id="9" name="docshape3543"/>
            <p:cNvSpPr txBox="1">
              <a:spLocks noChangeArrowheads="1"/>
            </p:cNvSpPr>
            <p:nvPr/>
          </p:nvSpPr>
          <p:spPr bwMode="auto">
            <a:xfrm>
              <a:off x="5195" y="1112"/>
              <a:ext cx="71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Mặt</a:t>
              </a:r>
              <a:r>
                <a:rPr lang="en-US" sz="3200" spc="-5" dirty="0">
                  <a:effectLst/>
                  <a:latin typeface="Calibri"/>
                  <a:ea typeface="Calibri"/>
                  <a:cs typeface="Times New Roman"/>
                </a:rPr>
                <a:t> </a:t>
              </a:r>
              <a:r>
                <a:rPr lang="en-US" sz="3200" spc="-20" dirty="0" err="1">
                  <a:effectLst/>
                  <a:latin typeface="Calibri"/>
                  <a:ea typeface="Calibri"/>
                  <a:cs typeface="Times New Roman"/>
                </a:rPr>
                <a:t>giấy</a:t>
              </a:r>
              <a:endParaRPr lang="vi-VN" sz="3200" dirty="0">
                <a:effectLst/>
                <a:latin typeface="Calibri"/>
                <a:ea typeface="Calibri"/>
                <a:cs typeface="Times New Roman"/>
              </a:endParaRPr>
            </a:p>
          </p:txBody>
        </p:sp>
        <p:sp>
          <p:nvSpPr>
            <p:cNvPr id="10" name="docshape3544"/>
            <p:cNvSpPr txBox="1">
              <a:spLocks noChangeArrowheads="1"/>
            </p:cNvSpPr>
            <p:nvPr/>
          </p:nvSpPr>
          <p:spPr bwMode="auto">
            <a:xfrm>
              <a:off x="2991" y="2483"/>
              <a:ext cx="18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Đường</a:t>
              </a:r>
              <a:r>
                <a:rPr lang="en-US" sz="3200" spc="-40" dirty="0">
                  <a:effectLst/>
                  <a:latin typeface="Calibri"/>
                  <a:ea typeface="Calibri"/>
                  <a:cs typeface="Times New Roman"/>
                </a:rPr>
                <a:t> </a:t>
              </a:r>
              <a:r>
                <a:rPr lang="en-US" sz="3200" dirty="0" err="1">
                  <a:effectLst/>
                  <a:latin typeface="Calibri"/>
                  <a:ea typeface="Calibri"/>
                  <a:cs typeface="Times New Roman"/>
                </a:rPr>
                <a:t>truyền</a:t>
              </a:r>
              <a:r>
                <a:rPr lang="en-US" sz="3200" spc="-40" dirty="0">
                  <a:effectLst/>
                  <a:latin typeface="Calibri"/>
                  <a:ea typeface="Calibri"/>
                  <a:cs typeface="Times New Roman"/>
                </a:rPr>
                <a:t> </a:t>
              </a:r>
              <a:r>
                <a:rPr lang="en-US" sz="3200" dirty="0" err="1">
                  <a:effectLst/>
                  <a:latin typeface="Calibri"/>
                  <a:ea typeface="Calibri"/>
                  <a:cs typeface="Times New Roman"/>
                </a:rPr>
                <a:t>ánh</a:t>
              </a:r>
              <a:r>
                <a:rPr lang="en-US" sz="3200" spc="-3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grpSp>
      <p:sp>
        <p:nvSpPr>
          <p:cNvPr id="11" name="Rectangle 10"/>
          <p:cNvSpPr/>
          <p:nvPr/>
        </p:nvSpPr>
        <p:spPr>
          <a:xfrm>
            <a:off x="1800980" y="3962663"/>
            <a:ext cx="9443932" cy="646331"/>
          </a:xfrm>
          <a:prstGeom prst="rect">
            <a:avLst/>
          </a:prstGeom>
        </p:spPr>
        <p:txBody>
          <a:bodyPr wrap="none">
            <a:spAutoFit/>
          </a:bodyPr>
          <a:lstStyle/>
          <a:p>
            <a:r>
              <a:rPr lang="de-DE" sz="3600" b="1" dirty="0">
                <a:solidFill>
                  <a:srgbClr val="FF0000"/>
                </a:solidFill>
              </a:rPr>
              <a:t>Thí nghiệm 2: Tạo một chùm sáng hẹp song song</a:t>
            </a:r>
            <a:endParaRPr lang="vi-VN" sz="3600" b="1" dirty="0">
              <a:solidFill>
                <a:srgbClr val="FF0000"/>
              </a:solidFill>
            </a:endParaRPr>
          </a:p>
        </p:txBody>
      </p:sp>
      <p:pic>
        <p:nvPicPr>
          <p:cNvPr id="12"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668344" cy="1476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153910" y="4823234"/>
            <a:ext cx="11932466" cy="1077218"/>
          </a:xfrm>
          <a:prstGeom prst="rect">
            <a:avLst/>
          </a:prstGeom>
        </p:spPr>
        <p:txBody>
          <a:bodyPr wrap="square">
            <a:spAutoFit/>
          </a:bodyPr>
          <a:lstStyle/>
          <a:p>
            <a:r>
              <a:rPr lang="de-DE" sz="3200" b="1" u="sng" dirty="0">
                <a:solidFill>
                  <a:srgbClr val="FF0000"/>
                </a:solidFill>
              </a:rPr>
              <a:t>Câu </a:t>
            </a:r>
            <a:r>
              <a:rPr lang="vi-VN" sz="3200" b="1" u="sng" dirty="0" smtClean="0">
                <a:solidFill>
                  <a:srgbClr val="FF0000"/>
                </a:solidFill>
              </a:rPr>
              <a:t>4</a:t>
            </a:r>
            <a:r>
              <a:rPr lang="de-DE" sz="3200" b="1" u="sng" dirty="0" smtClean="0">
                <a:solidFill>
                  <a:srgbClr val="FF0000"/>
                </a:solidFill>
              </a:rPr>
              <a:t>: </a:t>
            </a:r>
            <a:r>
              <a:rPr lang="vi-VN" sz="3200" b="1" dirty="0" smtClean="0"/>
              <a:t>Quan </a:t>
            </a:r>
            <a:r>
              <a:rPr lang="vi-VN" sz="3200" b="1" dirty="0"/>
              <a:t>sát đường truyền của ánh sáng trong Hình</a:t>
            </a:r>
          </a:p>
          <a:p>
            <a:r>
              <a:rPr lang="vi-VN" sz="3200" b="1" dirty="0"/>
              <a:t>15.3 và mô tả chùm sáng trên mặt giấy.</a:t>
            </a:r>
          </a:p>
        </p:txBody>
      </p:sp>
      <p:sp>
        <p:nvSpPr>
          <p:cNvPr id="14" name="Rectangle 13"/>
          <p:cNvSpPr/>
          <p:nvPr/>
        </p:nvSpPr>
        <p:spPr>
          <a:xfrm>
            <a:off x="806052" y="5900452"/>
            <a:ext cx="10240304" cy="707886"/>
          </a:xfrm>
          <a:prstGeom prst="rect">
            <a:avLst/>
          </a:prstGeom>
        </p:spPr>
        <p:txBody>
          <a:bodyPr wrap="none">
            <a:spAutoFit/>
          </a:bodyPr>
          <a:lstStyle/>
          <a:p>
            <a:r>
              <a:rPr lang="vi-VN" sz="4000" b="1" dirty="0">
                <a:solidFill>
                  <a:srgbClr val="FF0000"/>
                </a:solidFill>
              </a:rPr>
              <a:t>Đó là một chùm sáng rất hẹp, song song.</a:t>
            </a:r>
          </a:p>
        </p:txBody>
      </p:sp>
    </p:spTree>
    <p:extLst>
      <p:ext uri="{BB962C8B-B14F-4D97-AF65-F5344CB8AC3E}">
        <p14:creationId xmlns:p14="http://schemas.microsoft.com/office/powerpoint/2010/main" val="71470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35" y="152400"/>
            <a:ext cx="6096000" cy="584775"/>
          </a:xfrm>
          <a:prstGeom prst="rect">
            <a:avLst/>
          </a:prstGeom>
        </p:spPr>
        <p:txBody>
          <a:bodyPr>
            <a:spAutoFit/>
          </a:bodyPr>
          <a:lstStyle/>
          <a:p>
            <a:r>
              <a:rPr lang="de-DE" sz="3200" b="1" dirty="0" smtClean="0">
                <a:solidFill>
                  <a:srgbClr val="FF0000"/>
                </a:solidFill>
              </a:rPr>
              <a:t>2. CHÙM SÁNG VÀ TiA SÁNG</a:t>
            </a:r>
            <a:endParaRPr lang="vi-VN" sz="3200" dirty="0">
              <a:solidFill>
                <a:srgbClr val="FF0000"/>
              </a:solidFill>
            </a:endParaRPr>
          </a:p>
        </p:txBody>
      </p:sp>
      <p:grpSp>
        <p:nvGrpSpPr>
          <p:cNvPr id="10" name="Group 9"/>
          <p:cNvGrpSpPr>
            <a:grpSpLocks/>
          </p:cNvGrpSpPr>
          <p:nvPr/>
        </p:nvGrpSpPr>
        <p:grpSpPr bwMode="auto">
          <a:xfrm>
            <a:off x="8733790" y="8043545"/>
            <a:ext cx="1786255" cy="243205"/>
            <a:chOff x="5948" y="1492"/>
            <a:chExt cx="2813" cy="383"/>
          </a:xfrm>
        </p:grpSpPr>
        <p:sp>
          <p:nvSpPr>
            <p:cNvPr id="11" name="Text Box 29"/>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12" name="Line 30"/>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31"/>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4" name="Text Box 32"/>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15" name="Oval 14"/>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16" name="Oval 15"/>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grpSp>
        <p:nvGrpSpPr>
          <p:cNvPr id="17" name="Group 16"/>
          <p:cNvGrpSpPr>
            <a:grpSpLocks/>
          </p:cNvGrpSpPr>
          <p:nvPr/>
        </p:nvGrpSpPr>
        <p:grpSpPr bwMode="auto">
          <a:xfrm>
            <a:off x="8733790" y="8043545"/>
            <a:ext cx="1786255" cy="243205"/>
            <a:chOff x="5948" y="1492"/>
            <a:chExt cx="2813" cy="383"/>
          </a:xfrm>
        </p:grpSpPr>
        <p:sp>
          <p:nvSpPr>
            <p:cNvPr id="18" name="Text Box 36"/>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19" name="Line 37"/>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38"/>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 name="Text Box 39"/>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22" name="Oval 21"/>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23" name="Oval 22"/>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sp>
        <p:nvSpPr>
          <p:cNvPr id="24" name="Rectangle 22"/>
          <p:cNvSpPr>
            <a:spLocks noChangeArrowheads="1"/>
          </p:cNvSpPr>
          <p:nvPr/>
        </p:nvSpPr>
        <p:spPr bwMode="auto">
          <a:xfrm>
            <a:off x="310182"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endParaRPr lang="vi-VN"/>
          </a:p>
        </p:txBody>
      </p:sp>
      <p:grpSp>
        <p:nvGrpSpPr>
          <p:cNvPr id="33" name="Group 32"/>
          <p:cNvGrpSpPr>
            <a:grpSpLocks/>
          </p:cNvGrpSpPr>
          <p:nvPr/>
        </p:nvGrpSpPr>
        <p:grpSpPr bwMode="auto">
          <a:xfrm>
            <a:off x="8886190" y="8195945"/>
            <a:ext cx="1786255" cy="243205"/>
            <a:chOff x="5948" y="1492"/>
            <a:chExt cx="2813" cy="383"/>
          </a:xfrm>
        </p:grpSpPr>
        <p:sp>
          <p:nvSpPr>
            <p:cNvPr id="34" name="Text Box 29"/>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35" name="Line 30"/>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 name="Line 31"/>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 name="Text Box 32"/>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38" name="Oval 37"/>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39" name="Oval 38"/>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grpSp>
        <p:nvGrpSpPr>
          <p:cNvPr id="40" name="Group 39"/>
          <p:cNvGrpSpPr>
            <a:grpSpLocks/>
          </p:cNvGrpSpPr>
          <p:nvPr/>
        </p:nvGrpSpPr>
        <p:grpSpPr bwMode="auto">
          <a:xfrm>
            <a:off x="8886190" y="8195945"/>
            <a:ext cx="1786255" cy="243205"/>
            <a:chOff x="5948" y="1492"/>
            <a:chExt cx="2813" cy="383"/>
          </a:xfrm>
        </p:grpSpPr>
        <p:sp>
          <p:nvSpPr>
            <p:cNvPr id="41" name="Text Box 36"/>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42" name="Line 37"/>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 name="Line 38"/>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 name="Text Box 39"/>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45" name="Oval 44"/>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46" name="Oval 45"/>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grpSp>
        <p:nvGrpSpPr>
          <p:cNvPr id="47" name="Group 46"/>
          <p:cNvGrpSpPr>
            <a:grpSpLocks/>
          </p:cNvGrpSpPr>
          <p:nvPr/>
        </p:nvGrpSpPr>
        <p:grpSpPr bwMode="auto">
          <a:xfrm>
            <a:off x="4416066" y="3323843"/>
            <a:ext cx="1744345" cy="6350"/>
            <a:chOff x="5996" y="1816"/>
            <a:chExt cx="2747" cy="10"/>
          </a:xfrm>
        </p:grpSpPr>
        <p:cxnSp>
          <p:nvCxnSpPr>
            <p:cNvPr id="48" name="Line 44"/>
            <p:cNvCxnSpPr/>
            <p:nvPr/>
          </p:nvCxnSpPr>
          <p:spPr bwMode="auto">
            <a:xfrm>
              <a:off x="5996" y="1816"/>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 name="Line 45"/>
            <p:cNvCxnSpPr/>
            <p:nvPr/>
          </p:nvCxnSpPr>
          <p:spPr bwMode="auto">
            <a:xfrm>
              <a:off x="6946" y="1826"/>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50" name="Rectangle 54"/>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endParaRPr lang="vi-VN"/>
          </a:p>
        </p:txBody>
      </p:sp>
      <p:sp>
        <p:nvSpPr>
          <p:cNvPr id="51" name="Rectangle 61"/>
          <p:cNvSpPr>
            <a:spLocks noChangeArrowheads="1"/>
          </p:cNvSpPr>
          <p:nvPr/>
        </p:nvSpPr>
        <p:spPr bwMode="auto">
          <a:xfrm>
            <a:off x="-15743" y="609600"/>
            <a:ext cx="5471306"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525" algn="l"/>
              </a:tabLst>
            </a:pPr>
            <a:endParaRPr kumimoji="0" lang="de-DE" sz="1300" b="1" i="0" u="none" strike="noStrike" cap="none" normalizeH="0" baseline="0" dirty="0" smtClean="0">
              <a:ln>
                <a:noFill/>
              </a:ln>
              <a:solidFill>
                <a:srgbClr val="FF0000"/>
              </a:solidFill>
              <a:effectLst/>
              <a:latin typeface="Times New Roman" pitchFamily="18" charset="0"/>
              <a:ea typeface="Calibri" charset="-93"/>
              <a:cs typeface="Times New Roman" pitchFamily="18" charset="0"/>
            </a:endParaRPr>
          </a:p>
          <a:p>
            <a:pPr lvl="1" eaLnBrk="0" fontAlgn="base" hangingPunct="0">
              <a:spcBef>
                <a:spcPct val="0"/>
              </a:spcBef>
              <a:spcAft>
                <a:spcPct val="0"/>
              </a:spcAft>
              <a:tabLst>
                <a:tab pos="263525" algn="l"/>
              </a:tabLst>
            </a:pPr>
            <a:r>
              <a:rPr kumimoji="0" lang="de-DE" sz="2800" b="1" i="0" u="none" strike="noStrike" cap="none" normalizeH="0" baseline="0" dirty="0" smtClean="0">
                <a:ln>
                  <a:noFill/>
                </a:ln>
                <a:solidFill>
                  <a:srgbClr val="FF0000"/>
                </a:solidFill>
                <a:effectLst/>
                <a:latin typeface="Times New Roman" pitchFamily="18" charset="0"/>
                <a:ea typeface="Calibri" charset="-93"/>
                <a:cs typeface="Times New Roman" pitchFamily="18" charset="0"/>
              </a:rPr>
              <a:t>* Tạo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chùm</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sáng</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hẹp</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song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song</a:t>
            </a:r>
            <a:endParaRPr kumimoji="0" lang="en-US" sz="2800" b="1" i="1" u="none" strike="noStrike" cap="none" normalizeH="0" baseline="0" dirty="0" smtClean="0">
              <a:ln>
                <a:noFill/>
              </a:ln>
              <a:solidFill>
                <a:schemeClr val="tx1"/>
              </a:solidFill>
              <a:effectLst/>
              <a:latin typeface="Arial" pitchFamily="34" charset="0"/>
              <a:ea typeface="Times New Roman" pitchFamily="18" charset="0"/>
              <a:cs typeface="Calibri" charset="-93"/>
            </a:endParaRPr>
          </a:p>
          <a:p>
            <a:pPr marL="0" marR="0" lvl="0" indent="0" algn="l" defTabSz="914400" rtl="0" eaLnBrk="0" fontAlgn="base" latinLnBrk="0" hangingPunct="0">
              <a:lnSpc>
                <a:spcPct val="100000"/>
              </a:lnSpc>
              <a:spcBef>
                <a:spcPct val="0"/>
              </a:spcBef>
              <a:spcAft>
                <a:spcPct val="0"/>
              </a:spcAft>
              <a:buClrTx/>
              <a:buSzTx/>
              <a:buFontTx/>
              <a:buNone/>
              <a:tabLst>
                <a:tab pos="263525"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Rectangle 62"/>
          <p:cNvSpPr>
            <a:spLocks noChangeArrowheads="1"/>
          </p:cNvSpPr>
          <p:nvPr/>
        </p:nvSpPr>
        <p:spPr bwMode="auto">
          <a:xfrm>
            <a:off x="310182" y="1622033"/>
            <a:ext cx="1092516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271463" algn="l"/>
              </a:tabLst>
            </a:pPr>
            <a:r>
              <a:rPr kumimoji="0" lang="vi-VN" sz="1800" b="0" i="0" u="none" strike="noStrike" cap="none" normalizeH="0" baseline="0" dirty="0" smtClean="0">
                <a:ln>
                  <a:noFill/>
                </a:ln>
                <a:solidFill>
                  <a:schemeClr val="tx1"/>
                </a:solidFill>
                <a:effectLst/>
                <a:latin typeface="Arial" pitchFamily="34" charset="0"/>
                <a:cs typeface="Arial" pitchFamily="34" charset="0"/>
              </a:rPr>
              <a:t/>
            </a:r>
            <a:br>
              <a:rPr kumimoji="0" lang="vi-VN" sz="1800" b="0" i="0" u="none" strike="noStrike" cap="none" normalizeH="0" baseline="0" dirty="0" smtClean="0">
                <a:ln>
                  <a:noFill/>
                </a:ln>
                <a:solidFill>
                  <a:schemeClr val="tx1"/>
                </a:solidFill>
                <a:effectLst/>
                <a:latin typeface="Arial" pitchFamily="34" charset="0"/>
                <a:cs typeface="Arial" pitchFamily="34" charset="0"/>
              </a:rPr>
            </a:b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Đường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truyền</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của</a:t>
            </a:r>
            <a:r>
              <a:rPr lang="en-US" sz="3600" b="1" dirty="0">
                <a:latin typeface="Times New Roman" pitchFamily="18" charset="0"/>
                <a:ea typeface="Calibri" charset="-93"/>
                <a:cs typeface="Times New Roman" pitchFamily="18" charset="0"/>
              </a:rPr>
              <a:t> </a:t>
            </a:r>
            <a:r>
              <a:rPr lang="en-US" sz="3600" b="1" dirty="0" err="1">
                <a:ea typeface="Calibri" charset="-93"/>
                <a:cs typeface="Times New Roman" pitchFamily="18" charset="0"/>
              </a:rPr>
              <a:t>á</a:t>
            </a:r>
            <a:r>
              <a:rPr lang="en-US" sz="3600" b="1" dirty="0" err="1">
                <a:latin typeface="Times New Roman" pitchFamily="18" charset="0"/>
                <a:ea typeface="Calibri" charset="-93"/>
                <a:cs typeface="Times New Roman" pitchFamily="18" charset="0"/>
              </a:rPr>
              <a:t>nh</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s</a:t>
            </a:r>
            <a:r>
              <a:rPr lang="en-US" sz="3600" b="1" dirty="0" err="1">
                <a:ea typeface="Calibri" charset="-93"/>
                <a:cs typeface="Times New Roman" pitchFamily="18" charset="0"/>
              </a:rPr>
              <a:t>á</a:t>
            </a:r>
            <a:r>
              <a:rPr lang="en-US" sz="3600" b="1" dirty="0" err="1">
                <a:latin typeface="Times New Roman" pitchFamily="18" charset="0"/>
                <a:ea typeface="Calibri" charset="-93"/>
                <a:cs typeface="Times New Roman" pitchFamily="18" charset="0"/>
              </a:rPr>
              <a:t>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được</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biểu</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diễn</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bằng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một</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đường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thẳng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c</a:t>
            </a:r>
            <a:r>
              <a:rPr lang="en-US" sz="3600" b="1" dirty="0" err="1">
                <a:ea typeface="Calibri" charset="-93"/>
                <a:cs typeface="Times New Roman" pitchFamily="18" charset="0"/>
              </a:rPr>
              <a:t>ó</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mũi</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tên</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chỉ</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hướng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gọi</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l</a:t>
            </a:r>
            <a:r>
              <a:rPr lang="en-US" sz="3600" b="1" dirty="0" err="1">
                <a:ea typeface="Calibri" charset="-93"/>
                <a:cs typeface="Times New Roman" pitchFamily="18" charset="0"/>
              </a:rPr>
              <a:t>à</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tia</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s</a:t>
            </a:r>
            <a:r>
              <a:rPr lang="en-US" sz="3600" b="1" dirty="0" err="1">
                <a:ea typeface="Calibri" charset="-93"/>
                <a:cs typeface="Times New Roman" pitchFamily="18" charset="0"/>
              </a:rPr>
              <a:t>á</a:t>
            </a:r>
            <a:r>
              <a:rPr lang="en-US" sz="3600" b="1" dirty="0" err="1">
                <a:latin typeface="Times New Roman" pitchFamily="18" charset="0"/>
                <a:ea typeface="Calibri" charset="-93"/>
                <a:cs typeface="Times New Roman" pitchFamily="18" charset="0"/>
              </a:rPr>
              <a:t>ng</a:t>
            </a:r>
            <a:r>
              <a:rPr lang="en-US" sz="3600" b="1" dirty="0">
                <a:latin typeface="Times New Roman" pitchFamily="18" charset="0"/>
                <a:ea typeface="Calibri" charset="-93"/>
                <a:cs typeface="Times New Roman" pitchFamily="18" charset="0"/>
              </a:rPr>
              <a:t>.</a:t>
            </a:r>
            <a:endParaRPr lang="vi-VN" sz="3600" b="1"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271463" algn="l"/>
              </a:tabLst>
            </a:pPr>
            <a:endParaRPr kumimoji="0" lang="vi-VN"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1463" algn="l"/>
              </a:tabLst>
            </a:pP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Một</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a:t>
            </a:r>
            <a:r>
              <a:rPr kumimoji="0" lang="en-US" sz="3600" b="1" i="0" u="none" strike="noStrike" cap="none" normalizeH="0" baseline="0" dirty="0" err="1" smtClean="0">
                <a:ln>
                  <a:noFill/>
                </a:ln>
                <a:solidFill>
                  <a:schemeClr val="tx1"/>
                </a:solidFill>
                <a:effectLst/>
                <a:latin typeface="Calibri"/>
                <a:ea typeface="Calibri" charset="-93"/>
                <a:cs typeface="Times New Roman" pitchFamily="18" charset="0"/>
              </a:rPr>
              <a:t>ù</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6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hẹp</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song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song</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600" b="1" i="1" u="none" strike="noStrike" cap="none" normalizeH="0" baseline="0" dirty="0" err="1" smtClean="0">
                <a:ln>
                  <a:noFill/>
                </a:ln>
                <a:solidFill>
                  <a:schemeClr val="tx1"/>
                </a:solidFill>
                <a:effectLst/>
                <a:latin typeface="Calibri"/>
                <a:ea typeface="Calibri" charset="-93"/>
                <a:cs typeface="Times New Roman" pitchFamily="18" charset="0"/>
              </a:rPr>
              <a:t>ó</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thể</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xem</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a:t>
            </a:r>
            <a:r>
              <a:rPr kumimoji="0" lang="en-US" sz="3600" b="1" i="1"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một</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tia</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600" b="1" i="1"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a:t>
            </a:r>
            <a:endParaRPr kumimoji="0" lang="vi-VN"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1463"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8813" y="84675"/>
            <a:ext cx="6247608" cy="646331"/>
          </a:xfrm>
          <a:prstGeom prst="rect">
            <a:avLst/>
          </a:prstGeom>
        </p:spPr>
        <p:txBody>
          <a:bodyPr wrap="none">
            <a:spAutoFit/>
          </a:bodyPr>
          <a:lstStyle/>
          <a:p>
            <a:r>
              <a:rPr lang="de-DE" sz="3600" b="1" dirty="0">
                <a:solidFill>
                  <a:srgbClr val="FF0000"/>
                </a:solidFill>
              </a:rPr>
              <a:t>3. VÙNG </a:t>
            </a:r>
            <a:r>
              <a:rPr lang="de-DE" sz="3600" b="1" dirty="0" smtClean="0">
                <a:solidFill>
                  <a:srgbClr val="FF0000"/>
                </a:solidFill>
              </a:rPr>
              <a:t>TỐi </a:t>
            </a:r>
            <a:r>
              <a:rPr lang="de-DE" sz="3600" b="1" dirty="0">
                <a:solidFill>
                  <a:srgbClr val="FF0000"/>
                </a:solidFill>
              </a:rPr>
              <a:t>VÀ VÙNG NỬA TỐI</a:t>
            </a:r>
            <a:endParaRPr lang="vi-VN" sz="3600" dirty="0">
              <a:solidFill>
                <a:srgbClr val="FF0000"/>
              </a:solidFill>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2339460" y="3067163"/>
            <a:ext cx="6753884" cy="3885898"/>
          </a:xfrm>
          <a:prstGeom prst="rect">
            <a:avLst/>
          </a:prstGeom>
          <a:noFill/>
        </p:spPr>
      </p:pic>
      <p:sp>
        <p:nvSpPr>
          <p:cNvPr id="7" name="Rectangle 12"/>
          <p:cNvSpPr>
            <a:spLocks noChangeArrowheads="1"/>
          </p:cNvSpPr>
          <p:nvPr/>
        </p:nvSpPr>
        <p:spPr bwMode="auto">
          <a:xfrm>
            <a:off x="1" y="558712"/>
            <a:ext cx="121920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649288" algn="l"/>
              </a:tabLst>
            </a:pPr>
            <a:r>
              <a:rPr kumimoji="0" lang="vi-VN" sz="28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 Dùng một đèn pin (loại bóng đèn nhỏ) để tạo ra một nguồn sáng hẹp. </a:t>
            </a:r>
          </a:p>
          <a:p>
            <a:pPr marL="0" marR="0" lvl="0" indent="0" algn="l" defTabSz="914400" rtl="0" eaLnBrk="1" fontAlgn="base" latinLnBrk="0" hangingPunct="1">
              <a:lnSpc>
                <a:spcPct val="100000"/>
              </a:lnSpc>
              <a:spcBef>
                <a:spcPct val="0"/>
              </a:spcBef>
              <a:spcAft>
                <a:spcPct val="0"/>
              </a:spcAft>
              <a:buClrTx/>
              <a:buSzTx/>
              <a:tabLst>
                <a:tab pos="649288" algn="l"/>
              </a:tabLst>
            </a:pPr>
            <a:r>
              <a:rPr kumimoji="0" lang="vi-VN" sz="28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Trong khoảng giữa đèn pin và màn chắn đặt một quả bóng nhỏ làm vật cản sáng.</a:t>
            </a:r>
            <a:endParaRPr kumimoji="0" lang="vi-VN"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49288"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3"/>
          <p:cNvSpPr>
            <a:spLocks noChangeArrowheads="1"/>
          </p:cNvSpPr>
          <p:nvPr/>
        </p:nvSpPr>
        <p:spPr bwMode="auto">
          <a:xfrm rot="10800000" flipV="1">
            <a:off x="88813" y="1806042"/>
            <a:ext cx="1125517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55638" algn="l"/>
              </a:tabLst>
            </a:pPr>
            <a:r>
              <a:rPr kumimoji="0" lang="vi-VN" sz="28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 Vùng không gian phía sau quả bóng không nhận được ánh sáng trực tiếp từ nguồn sáng nên là vùng tối và trên màn chắn xuất hiện bóng tối của vật cản (Hình 15.5a).</a:t>
            </a:r>
            <a:endParaRPr kumimoji="0" lang="vi-VN" sz="28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2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203774"/>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nhiệm</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vụ</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trong</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phiếu</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học</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tập</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số</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smtClean="0">
                <a:solidFill>
                  <a:srgbClr val="000000"/>
                </a:solidFill>
                <a:latin typeface="Times New Roman" panose="02020603050405020304" pitchFamily="18" charset="0"/>
                <a:ea typeface="Calibri" panose="020F0502020204030204" pitchFamily="34" charset="0"/>
              </a:rPr>
              <a:t>3.</a:t>
            </a:r>
            <a:endParaRPr lang="en-US" sz="2400" b="1" dirty="0" smtClean="0">
              <a:solidFill>
                <a:srgbClr val="000000"/>
              </a:solidFill>
              <a:effectLst/>
              <a:latin typeface="Times New Roman" panose="02020603050405020304" pitchFamily="18" charset="0"/>
              <a:ea typeface="Calibri" panose="020F0502020204030204" pitchFamily="34" charset="0"/>
            </a:endParaRPr>
          </a:p>
          <a:p>
            <a:pPr>
              <a:lnSpc>
                <a:spcPct val="150000"/>
              </a:lnSpc>
            </a:pPr>
            <a:r>
              <a:rPr lang="en-US" sz="2400" b="1" dirty="0" smtClean="0">
                <a:solidFill>
                  <a:srgbClr val="000000"/>
                </a:solidFill>
                <a:effectLst/>
                <a:latin typeface="Times New Roman" panose="02020603050405020304" pitchFamily="18" charset="0"/>
                <a:ea typeface="Calibri" panose="020F0502020204030204" pitchFamily="34" charset="0"/>
              </a:rPr>
              <a:t>		-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pic>
        <p:nvPicPr>
          <p:cNvPr id="17" name="Picture 16"/>
          <p:cNvPicPr/>
          <p:nvPr/>
        </p:nvPicPr>
        <p:blipFill>
          <a:blip r:embed="rId3">
            <a:extLst>
              <a:ext uri="{28A0092B-C50C-407E-A947-70E740481C1C}">
                <a14:useLocalDpi xmlns:a14="http://schemas.microsoft.com/office/drawing/2010/main" val="0"/>
              </a:ext>
            </a:extLst>
          </a:blip>
          <a:srcRect/>
          <a:stretch>
            <a:fillRect/>
          </a:stretch>
        </p:blipFill>
        <p:spPr bwMode="auto">
          <a:xfrm>
            <a:off x="2406500" y="2750292"/>
            <a:ext cx="6753884" cy="3885898"/>
          </a:xfrm>
          <a:prstGeom prst="rect">
            <a:avLst/>
          </a:prstGeom>
          <a:noFill/>
        </p:spPr>
      </p:pic>
    </p:spTree>
    <p:extLst>
      <p:ext uri="{BB962C8B-B14F-4D97-AF65-F5344CB8AC3E}">
        <p14:creationId xmlns:p14="http://schemas.microsoft.com/office/powerpoint/2010/main" val="156746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829" y="1"/>
            <a:ext cx="6247608" cy="646331"/>
          </a:xfrm>
          <a:prstGeom prst="rect">
            <a:avLst/>
          </a:prstGeom>
        </p:spPr>
        <p:txBody>
          <a:bodyPr wrap="none">
            <a:spAutoFit/>
          </a:bodyPr>
          <a:lstStyle/>
          <a:p>
            <a:r>
              <a:rPr lang="de-DE" sz="3600" b="1" dirty="0">
                <a:solidFill>
                  <a:srgbClr val="FF0000"/>
                </a:solidFill>
              </a:rPr>
              <a:t>3. VÙNG </a:t>
            </a:r>
            <a:r>
              <a:rPr lang="de-DE" sz="3600" b="1" dirty="0" smtClean="0">
                <a:solidFill>
                  <a:srgbClr val="FF0000"/>
                </a:solidFill>
              </a:rPr>
              <a:t>TỐi </a:t>
            </a:r>
            <a:r>
              <a:rPr lang="de-DE" sz="3600" b="1" dirty="0">
                <a:solidFill>
                  <a:srgbClr val="FF0000"/>
                </a:solidFill>
              </a:rPr>
              <a:t>VÀ VÙNG NỬA TỐI</a:t>
            </a:r>
            <a:endParaRPr lang="vi-VN" sz="3600" dirty="0">
              <a:solidFill>
                <a:srgbClr val="FF0000"/>
              </a:solidFill>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3022853" y="-156233"/>
            <a:ext cx="6753884" cy="4185025"/>
          </a:xfrm>
          <a:prstGeom prst="rect">
            <a:avLst/>
          </a:prstGeom>
          <a:noFill/>
        </p:spPr>
      </p:pic>
      <p:pic>
        <p:nvPicPr>
          <p:cNvPr id="9"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0637" y="1"/>
            <a:ext cx="1555038" cy="137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05198" y="3929204"/>
            <a:ext cx="12050162" cy="1569660"/>
          </a:xfrm>
          <a:prstGeom prst="rect">
            <a:avLst/>
          </a:prstGeom>
        </p:spPr>
        <p:txBody>
          <a:bodyPr wrap="square">
            <a:spAutoFit/>
          </a:bodyPr>
          <a:lstStyle/>
          <a:p>
            <a:r>
              <a:rPr lang="de-DE" sz="3200" b="1" u="sng" dirty="0">
                <a:solidFill>
                  <a:srgbClr val="FF0000"/>
                </a:solidFill>
              </a:rPr>
              <a:t>Câu </a:t>
            </a:r>
            <a:r>
              <a:rPr lang="vi-VN" sz="3200" b="1" u="sng" dirty="0" smtClean="0">
                <a:solidFill>
                  <a:srgbClr val="FF0000"/>
                </a:solidFill>
              </a:rPr>
              <a:t>5</a:t>
            </a:r>
            <a:r>
              <a:rPr lang="de-DE" sz="3200" b="1" u="sng" dirty="0" smtClean="0">
                <a:solidFill>
                  <a:srgbClr val="FF0000"/>
                </a:solidFill>
              </a:rPr>
              <a:t>: </a:t>
            </a:r>
            <a:r>
              <a:rPr lang="vi-VN" sz="3200" b="1" dirty="0" smtClean="0"/>
              <a:t>Mô </a:t>
            </a:r>
            <a:r>
              <a:rPr lang="vi-VN" sz="3200" b="1" dirty="0"/>
              <a:t>tả vùng không gian phía sau vật cản trong Hình 15.5a. Bóng tối của quả bóng trên màn chắn có hình dạng thế nào?</a:t>
            </a:r>
          </a:p>
        </p:txBody>
      </p:sp>
      <p:sp>
        <p:nvSpPr>
          <p:cNvPr id="3" name="Rectangle 2"/>
          <p:cNvSpPr/>
          <p:nvPr/>
        </p:nvSpPr>
        <p:spPr>
          <a:xfrm>
            <a:off x="105198" y="5363062"/>
            <a:ext cx="12228213" cy="1569660"/>
          </a:xfrm>
          <a:prstGeom prst="rect">
            <a:avLst/>
          </a:prstGeom>
        </p:spPr>
        <p:txBody>
          <a:bodyPr wrap="square">
            <a:spAutoFit/>
          </a:bodyPr>
          <a:lstStyle/>
          <a:p>
            <a:r>
              <a:rPr lang="vi-VN" sz="3200" b="1" dirty="0">
                <a:solidFill>
                  <a:srgbClr val="FF0000"/>
                </a:solidFill>
              </a:rPr>
              <a:t>Vùng không gian phía sau vật cản chia thành hai phần sáng và tối riêng biệt. Nếu vật có dạng hình cầu thì bóng có dạng hình tròn.</a:t>
            </a:r>
          </a:p>
        </p:txBody>
      </p:sp>
    </p:spTree>
    <p:extLst>
      <p:ext uri="{BB962C8B-B14F-4D97-AF65-F5344CB8AC3E}">
        <p14:creationId xmlns:p14="http://schemas.microsoft.com/office/powerpoint/2010/main" val="367860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8107" y="0"/>
            <a:ext cx="11986788"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Để vẽ hình biểu diễn vùng tối phía sau vật cản sáng, ta thực hiện như sau</a:t>
            </a:r>
            <a:r>
              <a:rPr lang="vi-VN" sz="3200" b="1" dirty="0" smtClean="0">
                <a:latin typeface="Arial" pitchFamily="34" charset="0"/>
                <a:ea typeface="Palatino Linotype" pitchFamily="18" charset="0"/>
                <a:cs typeface="Palatino Linotype" pitchFamily="18" charset="0"/>
              </a:rPr>
              <a:t>:</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3"/>
          <p:cNvSpPr>
            <a:spLocks noChangeArrowheads="1"/>
          </p:cNvSpPr>
          <p:nvPr/>
        </p:nvSpPr>
        <p:spPr bwMode="auto">
          <a:xfrm>
            <a:off x="199176" y="1354217"/>
            <a:ext cx="6120143"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52463" algn="l"/>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Từ điểm sáng S, lần lượt vẽ hai tia sáng tới:</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52463" algn="l"/>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Tia SA, đi qua mép A của vật cản, cắt màn chắn tại điểm M.</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52463" algn="l"/>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Tia SB, đi qua mép B của vật cản, cắt màn chắn tại điểm N. Trên Hình 15.5b, vùng phía sau vật cản biểu diễn vùng tối.</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image1002.png"/>
          <p:cNvPicPr/>
          <p:nvPr/>
        </p:nvPicPr>
        <p:blipFill>
          <a:blip r:embed="rId2" cstate="print"/>
          <a:stretch>
            <a:fillRect/>
          </a:stretch>
        </p:blipFill>
        <p:spPr>
          <a:xfrm>
            <a:off x="5758005" y="959667"/>
            <a:ext cx="6509442" cy="5432080"/>
          </a:xfrm>
          <a:prstGeom prst="rect">
            <a:avLst/>
          </a:prstGeom>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 y="57190"/>
            <a:ext cx="2127174" cy="232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xmlns="" id="{F10E49C1-4606-40D2-8E0F-F0F7D5A9938C}"/>
              </a:ext>
            </a:extLst>
          </p:cNvPr>
          <p:cNvSpPr txBox="1"/>
          <p:nvPr/>
        </p:nvSpPr>
        <p:spPr>
          <a:xfrm>
            <a:off x="2238346" y="-203774"/>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nhiệm</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vụ</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trong</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phiếu</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học</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tập</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số</a:t>
            </a:r>
            <a:r>
              <a:rPr lang="en-US" sz="2400" b="1" dirty="0">
                <a:solidFill>
                  <a:srgbClr val="000000"/>
                </a:solidFill>
                <a:latin typeface="Times New Roman" panose="02020603050405020304" pitchFamily="18" charset="0"/>
                <a:ea typeface="Calibri" panose="020F0502020204030204" pitchFamily="34" charset="0"/>
              </a:rPr>
              <a:t> 4</a:t>
            </a:r>
            <a:r>
              <a:rPr lang="en-US" sz="2400" b="1" dirty="0" smtClean="0">
                <a:solidFill>
                  <a:srgbClr val="000000"/>
                </a:solidFill>
                <a:latin typeface="Times New Roman" panose="02020603050405020304" pitchFamily="18" charset="0"/>
                <a:ea typeface="Calibri" panose="020F0502020204030204" pitchFamily="34" charset="0"/>
              </a:rPr>
              <a:t>.</a:t>
            </a:r>
            <a:endParaRPr lang="en-US" sz="2400" b="1" dirty="0" smtClean="0">
              <a:solidFill>
                <a:srgbClr val="000000"/>
              </a:solidFill>
              <a:effectLst/>
              <a:latin typeface="Times New Roman" panose="02020603050405020304" pitchFamily="18" charset="0"/>
              <a:ea typeface="Calibri" panose="020F0502020204030204" pitchFamily="34" charset="0"/>
            </a:endParaRPr>
          </a:p>
          <a:p>
            <a:pPr>
              <a:lnSpc>
                <a:spcPct val="150000"/>
              </a:lnSpc>
            </a:pPr>
            <a:r>
              <a:rPr lang="en-US" sz="2400" b="1" dirty="0" smtClean="0">
                <a:solidFill>
                  <a:srgbClr val="000000"/>
                </a:solidFill>
                <a:effectLst/>
                <a:latin typeface="Times New Roman" panose="02020603050405020304" pitchFamily="18" charset="0"/>
                <a:ea typeface="Calibri" panose="020F0502020204030204" pitchFamily="34" charset="0"/>
              </a:rPr>
              <a:t>		-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405"/>
            <a:ext cx="2127174" cy="232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2117730" y="372911"/>
            <a:ext cx="9397887"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8425" algn="l"/>
              </a:tabLst>
            </a:pPr>
            <a:r>
              <a:rPr kumimoji="0" lang="de-DE" sz="3200" b="1" i="0" u="sng" strike="noStrike" cap="none" normalizeH="0" baseline="0" dirty="0" smtClean="0">
                <a:ln>
                  <a:noFill/>
                </a:ln>
                <a:solidFill>
                  <a:srgbClr val="FF0000"/>
                </a:solidFill>
                <a:effectLst/>
                <a:latin typeface="Calibri" charset="-93"/>
                <a:ea typeface="Calibri" charset="-93"/>
                <a:cs typeface="Times New Roman" pitchFamily="18" charset="0"/>
              </a:rPr>
              <a:t>Câu 1</a:t>
            </a:r>
            <a:r>
              <a:rPr kumimoji="0" lang="en-US" sz="3200" b="1" i="0" u="sng" strike="noStrike" cap="none" normalizeH="0" baseline="0" dirty="0" smtClean="0">
                <a:ln>
                  <a:noFill/>
                </a:ln>
                <a:solidFill>
                  <a:srgbClr val="FF0000"/>
                </a:solidFill>
                <a:effectLst/>
                <a:latin typeface="Calibri" charset="-93"/>
                <a:ea typeface="Calibri" charset="-93"/>
                <a:cs typeface="Times New Roman" pitchFamily="18" charset="0"/>
              </a:rPr>
              <a:t>:</a:t>
            </a:r>
            <a:r>
              <a:rPr lang="en-US" sz="3200" b="1" u="sng" dirty="0">
                <a:solidFill>
                  <a:srgbClr val="FF0000"/>
                </a:solidFill>
                <a:latin typeface="Arial" pitchFamily="34" charset="0"/>
                <a:cs typeface="Arial" pitchFamily="34"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Trong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ì</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dưới</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đây</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mặt</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trời</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đã</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chuyển</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ho</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dạng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o</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8425"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601" name="docshape35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2408" y="1339910"/>
            <a:ext cx="4586036" cy="36247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4964636"/>
            <a:ext cx="1187814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tab pos="98425" algn="l"/>
              </a:tabLst>
            </a:pP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Nêu</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v</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í</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dụ</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cho</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thấy</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mặt</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trời</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còn</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ó</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thể</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chuyển</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ho</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dạng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kh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6998330" y="1727128"/>
            <a:ext cx="5060886" cy="2862322"/>
          </a:xfrm>
          <a:prstGeom prst="rect">
            <a:avLst/>
          </a:prstGeom>
        </p:spPr>
        <p:txBody>
          <a:bodyPr wrap="square">
            <a:spAutoFit/>
          </a:bodyPr>
          <a:lstStyle/>
          <a:p>
            <a:r>
              <a:rPr lang="de-DE" sz="3600" b="1" dirty="0">
                <a:solidFill>
                  <a:srgbClr val="FF0000"/>
                </a:solidFill>
              </a:rPr>
              <a:t>Thí nghiệm này chứng tỏ ánh sáng mang năng lượng. Năng lượng ánh sáng đã chuyển hoá thành nhiệt năng</a:t>
            </a:r>
            <a:r>
              <a:rPr lang="de-DE" sz="3600" dirty="0">
                <a:solidFill>
                  <a:srgbClr val="FF0000"/>
                </a:solidFill>
              </a:rPr>
              <a:t>.</a:t>
            </a:r>
            <a:endParaRPr lang="vi-VN" sz="3600" dirty="0">
              <a:solidFill>
                <a:srgbClr val="FF0000"/>
              </a:solidFill>
            </a:endParaRPr>
          </a:p>
        </p:txBody>
      </p:sp>
      <p:sp>
        <p:nvSpPr>
          <p:cNvPr id="6" name="Rectangle 5"/>
          <p:cNvSpPr/>
          <p:nvPr/>
        </p:nvSpPr>
        <p:spPr>
          <a:xfrm>
            <a:off x="392784" y="6041854"/>
            <a:ext cx="8658717" cy="584775"/>
          </a:xfrm>
          <a:prstGeom prst="rect">
            <a:avLst/>
          </a:prstGeom>
        </p:spPr>
        <p:txBody>
          <a:bodyPr wrap="none">
            <a:spAutoFit/>
          </a:bodyPr>
          <a:lstStyle/>
          <a:p>
            <a:r>
              <a:rPr lang="de-DE" sz="3200" b="1" dirty="0">
                <a:solidFill>
                  <a:srgbClr val="FF0000"/>
                </a:solidFill>
              </a:rPr>
              <a:t>Đ</a:t>
            </a:r>
            <a:r>
              <a:rPr lang="de-DE" sz="3200" b="1" dirty="0" smtClean="0">
                <a:solidFill>
                  <a:srgbClr val="FF0000"/>
                </a:solidFill>
              </a:rPr>
              <a:t>iện </a:t>
            </a:r>
            <a:r>
              <a:rPr lang="de-DE" sz="3200" b="1" dirty="0">
                <a:solidFill>
                  <a:srgbClr val="FF0000"/>
                </a:solidFill>
              </a:rPr>
              <a:t>năng (xe ô</a:t>
            </a:r>
            <a:r>
              <a:rPr lang="de-DE" sz="3200" b="1" dirty="0" smtClean="0">
                <a:solidFill>
                  <a:srgbClr val="FF0000"/>
                </a:solidFill>
              </a:rPr>
              <a:t> tô </a:t>
            </a:r>
            <a:r>
              <a:rPr lang="de-DE" sz="3200" b="1" dirty="0">
                <a:solidFill>
                  <a:srgbClr val="FF0000"/>
                </a:solidFill>
              </a:rPr>
              <a:t>điện), quang hợp (hoá năng),...</a:t>
            </a:r>
            <a:endParaRPr lang="vi-VN" sz="3200" b="1" dirty="0">
              <a:solidFill>
                <a:srgbClr val="FF0000"/>
              </a:solidFill>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1"/>
                                        </p:tgtEl>
                                        <p:attrNameLst>
                                          <p:attrName>style.visibility</p:attrName>
                                        </p:attrNameLst>
                                      </p:cBhvr>
                                      <p:to>
                                        <p:strVal val="visible"/>
                                      </p:to>
                                    </p:set>
                                    <p:anim calcmode="lin" valueType="num">
                                      <p:cBhvr additive="base">
                                        <p:cTn id="13" dur="500" fill="hold"/>
                                        <p:tgtEl>
                                          <p:spTgt spid="25601"/>
                                        </p:tgtEl>
                                        <p:attrNameLst>
                                          <p:attrName>ppt_x</p:attrName>
                                        </p:attrNameLst>
                                      </p:cBhvr>
                                      <p:tavLst>
                                        <p:tav tm="0">
                                          <p:val>
                                            <p:strVal val="#ppt_x"/>
                                          </p:val>
                                        </p:tav>
                                        <p:tav tm="100000">
                                          <p:val>
                                            <p:strVal val="#ppt_x"/>
                                          </p:val>
                                        </p:tav>
                                      </p:tavLst>
                                    </p:anim>
                                    <p:anim calcmode="lin" valueType="num">
                                      <p:cBhvr additive="base">
                                        <p:cTn id="14" dur="500" fill="hold"/>
                                        <p:tgtEl>
                                          <p:spTgt spid="256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an canh du thuyen nang luong mat troi lon nhat the gioi hinh anh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0442"/>
            <a:ext cx="12191999" cy="5007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673789" y="-47832"/>
            <a:ext cx="9144000" cy="12985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r>
              <a:rPr lang="en-US" b="1" dirty="0" smtClean="0">
                <a:solidFill>
                  <a:srgbClr val="FF0000"/>
                </a:solidFill>
                <a:latin typeface="Times New Roman" pitchFamily="18" charset="0"/>
                <a:cs typeface="Times New Roman" pitchFamily="18" charset="0"/>
              </a:rPr>
              <a:t>CHỦ ĐỀ 5: ÁNH SÁNG </a:t>
            </a:r>
            <a:endParaRPr lang="en-US" b="1" dirty="0">
              <a:solidFill>
                <a:srgbClr val="FF0000"/>
              </a:solidFill>
              <a:latin typeface="Times New Roman" pitchFamily="18" charset="0"/>
              <a:cs typeface="Times New Roman" pitchFamily="18" charset="0"/>
            </a:endParaRPr>
          </a:p>
        </p:txBody>
      </p:sp>
      <p:sp>
        <p:nvSpPr>
          <p:cNvPr id="7" name="Title 1"/>
          <p:cNvSpPr txBox="1">
            <a:spLocks/>
          </p:cNvSpPr>
          <p:nvPr/>
        </p:nvSpPr>
        <p:spPr>
          <a:xfrm>
            <a:off x="1813710" y="719152"/>
            <a:ext cx="9144000" cy="12985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r>
              <a:rPr lang="en-US" b="1" dirty="0" smtClean="0">
                <a:solidFill>
                  <a:srgbClr val="FF0000"/>
                </a:solidFill>
                <a:latin typeface="Times New Roman" pitchFamily="18" charset="0"/>
                <a:cs typeface="Times New Roman" pitchFamily="18" charset="0"/>
              </a:rPr>
              <a:t>BÀI 15: ÁNH SÁNG , TIA SÁNG</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7584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 y="57191"/>
            <a:ext cx="1689521" cy="184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utre 613"/>
          <p:cNvPicPr/>
          <p:nvPr/>
        </p:nvPicPr>
        <p:blipFill>
          <a:blip r:embed="rId3"/>
          <a:stretch/>
        </p:blipFill>
        <p:spPr>
          <a:xfrm>
            <a:off x="5854574" y="1738264"/>
            <a:ext cx="6337426" cy="5119735"/>
          </a:xfrm>
          <a:prstGeom prst="rect">
            <a:avLst/>
          </a:prstGeom>
        </p:spPr>
      </p:pic>
      <p:sp>
        <p:nvSpPr>
          <p:cNvPr id="4" name="Rectangle 3"/>
          <p:cNvSpPr/>
          <p:nvPr/>
        </p:nvSpPr>
        <p:spPr>
          <a:xfrm>
            <a:off x="3020838" y="57190"/>
            <a:ext cx="8857307" cy="1754326"/>
          </a:xfrm>
          <a:prstGeom prst="rect">
            <a:avLst/>
          </a:prstGeom>
        </p:spPr>
        <p:txBody>
          <a:bodyPr wrap="square">
            <a:spAutoFit/>
          </a:bodyPr>
          <a:lstStyle/>
          <a:p>
            <a:r>
              <a:rPr lang="de-DE" sz="3600" b="1" u="sng" dirty="0">
                <a:solidFill>
                  <a:srgbClr val="FF0000"/>
                </a:solidFill>
              </a:rPr>
              <a:t>Câu 2</a:t>
            </a:r>
            <a:r>
              <a:rPr lang="en-US" sz="3600" b="1" u="sng" dirty="0">
                <a:solidFill>
                  <a:srgbClr val="FF0000"/>
                </a:solidFill>
              </a:rPr>
              <a:t>: </a:t>
            </a:r>
            <a:r>
              <a:rPr lang="en-US" sz="3600" b="1" dirty="0"/>
              <a:t>Cho </a:t>
            </a:r>
            <a:r>
              <a:rPr lang="en-US" sz="3600" b="1" dirty="0" err="1"/>
              <a:t>tia</a:t>
            </a:r>
            <a:r>
              <a:rPr lang="en-US" sz="3600" b="1" dirty="0"/>
              <a:t> </a:t>
            </a:r>
            <a:r>
              <a:rPr lang="en-US" sz="3600" b="1" dirty="0" err="1"/>
              <a:t>sáng</a:t>
            </a:r>
            <a:r>
              <a:rPr lang="en-US" sz="3600" b="1" dirty="0"/>
              <a:t> 1 </a:t>
            </a:r>
            <a:r>
              <a:rPr lang="en-US" sz="3600" b="1" dirty="0" err="1"/>
              <a:t>như</a:t>
            </a:r>
            <a:r>
              <a:rPr lang="en-US" sz="3600" b="1" dirty="0"/>
              <a:t> </a:t>
            </a:r>
            <a:r>
              <a:rPr lang="en-US" sz="3600" b="1" dirty="0" err="1"/>
              <a:t>trên</a:t>
            </a:r>
            <a:r>
              <a:rPr lang="en-US" sz="3600" b="1" dirty="0"/>
              <a:t> </a:t>
            </a:r>
            <a:r>
              <a:rPr lang="en-US" sz="3600" b="1" dirty="0" err="1"/>
              <a:t>hình</a:t>
            </a:r>
            <a:r>
              <a:rPr lang="en-US" sz="3600" b="1" dirty="0"/>
              <a:t>, </a:t>
            </a:r>
            <a:r>
              <a:rPr lang="en-US" sz="3600" b="1" dirty="0" err="1"/>
              <a:t>hãy</a:t>
            </a:r>
            <a:r>
              <a:rPr lang="en-US" sz="3600" b="1" dirty="0"/>
              <a:t> </a:t>
            </a:r>
            <a:r>
              <a:rPr lang="en-US" sz="3600" b="1" dirty="0" err="1"/>
              <a:t>vẽ</a:t>
            </a:r>
            <a:r>
              <a:rPr lang="en-US" sz="3600" b="1" dirty="0"/>
              <a:t> </a:t>
            </a:r>
            <a:r>
              <a:rPr lang="en-US" sz="3600" b="1" dirty="0" err="1"/>
              <a:t>các</a:t>
            </a:r>
            <a:r>
              <a:rPr lang="en-US" sz="3600" b="1" dirty="0"/>
              <a:t> </a:t>
            </a:r>
            <a:r>
              <a:rPr lang="en-US" sz="3600" b="1" dirty="0" err="1"/>
              <a:t>tia</a:t>
            </a:r>
            <a:r>
              <a:rPr lang="en-US" sz="3600" b="1" dirty="0"/>
              <a:t> </a:t>
            </a:r>
            <a:r>
              <a:rPr lang="en-US" sz="3600" b="1" dirty="0" err="1"/>
              <a:t>sáng</a:t>
            </a:r>
            <a:r>
              <a:rPr lang="en-US" sz="3600" b="1" dirty="0"/>
              <a:t> </a:t>
            </a:r>
            <a:r>
              <a:rPr lang="en-US" sz="3600" b="1" dirty="0" err="1"/>
              <a:t>khác</a:t>
            </a:r>
            <a:r>
              <a:rPr lang="en-US" sz="3600" b="1" dirty="0"/>
              <a:t> </a:t>
            </a:r>
            <a:r>
              <a:rPr lang="en-US" sz="3600" b="1" dirty="0" err="1"/>
              <a:t>để</a:t>
            </a:r>
            <a:r>
              <a:rPr lang="en-US" sz="3600" b="1" dirty="0"/>
              <a:t> </a:t>
            </a:r>
            <a:r>
              <a:rPr lang="en-US" sz="3600" b="1" dirty="0" err="1"/>
              <a:t>giải</a:t>
            </a:r>
            <a:r>
              <a:rPr lang="en-US" sz="3600" b="1" dirty="0"/>
              <a:t> </a:t>
            </a:r>
            <a:r>
              <a:rPr lang="en-US" sz="3600" b="1" dirty="0" err="1"/>
              <a:t>thích</a:t>
            </a:r>
            <a:r>
              <a:rPr lang="en-US" sz="3600" b="1" dirty="0"/>
              <a:t> </a:t>
            </a:r>
            <a:r>
              <a:rPr lang="en-US" sz="3600" b="1" dirty="0" err="1"/>
              <a:t>sự</a:t>
            </a:r>
            <a:r>
              <a:rPr lang="en-US" sz="3600" b="1" dirty="0"/>
              <a:t> </a:t>
            </a:r>
            <a:r>
              <a:rPr lang="en-US" sz="3600" b="1" dirty="0" err="1"/>
              <a:t>tạo</a:t>
            </a:r>
            <a:r>
              <a:rPr lang="en-US" sz="3600" b="1" dirty="0"/>
              <a:t> </a:t>
            </a:r>
            <a:r>
              <a:rPr lang="en-US" sz="3600" b="1" dirty="0" err="1"/>
              <a:t>thành</a:t>
            </a:r>
            <a:r>
              <a:rPr lang="en-US" sz="3600" b="1" dirty="0"/>
              <a:t> </a:t>
            </a:r>
            <a:r>
              <a:rPr lang="en-US" sz="3600" b="1" dirty="0" err="1"/>
              <a:t>bóng</a:t>
            </a:r>
            <a:r>
              <a:rPr lang="en-US" sz="3600" b="1" dirty="0"/>
              <a:t> </a:t>
            </a:r>
            <a:r>
              <a:rPr lang="en-US" sz="3600" b="1" dirty="0" err="1"/>
              <a:t>của</a:t>
            </a:r>
            <a:r>
              <a:rPr lang="en-US" sz="3600" b="1" dirty="0"/>
              <a:t> </a:t>
            </a:r>
            <a:r>
              <a:rPr lang="en-US" sz="3600" b="1" dirty="0" err="1"/>
              <a:t>chiếc</a:t>
            </a:r>
            <a:r>
              <a:rPr lang="en-US" sz="3600" b="1" dirty="0"/>
              <a:t> </a:t>
            </a:r>
            <a:r>
              <a:rPr lang="en-US" sz="3600" b="1" dirty="0" err="1"/>
              <a:t>hộp</a:t>
            </a:r>
            <a:r>
              <a:rPr lang="en-US" sz="3600" b="1" dirty="0"/>
              <a:t> </a:t>
            </a:r>
            <a:r>
              <a:rPr lang="en-US" sz="3600" b="1" dirty="0" err="1"/>
              <a:t>trên</a:t>
            </a:r>
            <a:r>
              <a:rPr lang="en-US" sz="3600" b="1" dirty="0"/>
              <a:t> </a:t>
            </a:r>
            <a:r>
              <a:rPr lang="en-US" sz="3600" b="1" dirty="0" err="1"/>
              <a:t>mặt</a:t>
            </a:r>
            <a:r>
              <a:rPr lang="en-US" sz="3600" b="1" dirty="0"/>
              <a:t> </a:t>
            </a:r>
            <a:r>
              <a:rPr lang="en-US" sz="3600" b="1" dirty="0" err="1"/>
              <a:t>đất</a:t>
            </a:r>
            <a:r>
              <a:rPr lang="en-US" sz="3600" b="1" dirty="0"/>
              <a:t>.</a:t>
            </a:r>
            <a:endParaRPr lang="vi-VN" sz="3600" b="1" dirty="0"/>
          </a:p>
        </p:txBody>
      </p:sp>
      <p:pic>
        <p:nvPicPr>
          <p:cNvPr id="5" name="image1004.png"/>
          <p:cNvPicPr/>
          <p:nvPr/>
        </p:nvPicPr>
        <p:blipFill>
          <a:blip r:embed="rId4" cstate="print"/>
          <a:stretch>
            <a:fillRect/>
          </a:stretch>
        </p:blipFill>
        <p:spPr>
          <a:xfrm>
            <a:off x="0" y="1903329"/>
            <a:ext cx="5522614" cy="4954671"/>
          </a:xfrm>
          <a:prstGeom prst="rect">
            <a:avLst/>
          </a:prstGeom>
        </p:spPr>
      </p:pic>
    </p:spTree>
    <p:extLst>
      <p:ext uri="{BB962C8B-B14F-4D97-AF65-F5344CB8AC3E}">
        <p14:creationId xmlns:p14="http://schemas.microsoft.com/office/powerpoint/2010/main" val="239854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 y="57190"/>
            <a:ext cx="2127174" cy="232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649647" y="468579"/>
            <a:ext cx="9463890" cy="1754326"/>
          </a:xfrm>
          <a:prstGeom prst="rect">
            <a:avLst/>
          </a:prstGeom>
        </p:spPr>
        <p:txBody>
          <a:bodyPr wrap="square">
            <a:spAutoFit/>
          </a:bodyPr>
          <a:lstStyle/>
          <a:p>
            <a:r>
              <a:rPr lang="de-DE" sz="3600" b="1" u="sng" dirty="0" smtClean="0">
                <a:solidFill>
                  <a:srgbClr val="FF0000"/>
                </a:solidFill>
              </a:rPr>
              <a:t>Câu 3</a:t>
            </a:r>
            <a:r>
              <a:rPr lang="en-US" sz="3600" b="1" u="sng" dirty="0" smtClean="0">
                <a:solidFill>
                  <a:srgbClr val="FF0000"/>
                </a:solidFill>
              </a:rPr>
              <a:t>: </a:t>
            </a:r>
            <a:r>
              <a:rPr lang="vi-VN" sz="3600" b="1" dirty="0" smtClean="0"/>
              <a:t>Nêu một số ví dụ cho thấy năng lượng ánh sáng được chuyển hoá thành: a) điện năng; b) nhiệt năng; c) động năng.</a:t>
            </a:r>
            <a:endParaRPr lang="vi-VN" sz="3600" b="1" dirty="0"/>
          </a:p>
        </p:txBody>
      </p:sp>
      <p:sp>
        <p:nvSpPr>
          <p:cNvPr id="4" name="Rectangle 3"/>
          <p:cNvSpPr/>
          <p:nvPr/>
        </p:nvSpPr>
        <p:spPr>
          <a:xfrm>
            <a:off x="2486685" y="2828836"/>
            <a:ext cx="8938788" cy="3170099"/>
          </a:xfrm>
          <a:prstGeom prst="rect">
            <a:avLst/>
          </a:prstGeom>
        </p:spPr>
        <p:txBody>
          <a:bodyPr wrap="square">
            <a:spAutoFit/>
          </a:bodyPr>
          <a:lstStyle/>
          <a:p>
            <a:r>
              <a:rPr lang="vi-VN" sz="4000" b="1" dirty="0">
                <a:solidFill>
                  <a:srgbClr val="FF0000"/>
                </a:solidFill>
              </a:rPr>
              <a:t>Ánh sáng được chuyển hoá thành:</a:t>
            </a:r>
          </a:p>
          <a:p>
            <a:pPr lvl="0"/>
            <a:r>
              <a:rPr lang="vi-VN" sz="4000" b="1" dirty="0" smtClean="0">
                <a:solidFill>
                  <a:srgbClr val="FF0000"/>
                </a:solidFill>
              </a:rPr>
              <a:t>- Điện </a:t>
            </a:r>
            <a:r>
              <a:rPr lang="vi-VN" sz="4000" b="1" dirty="0">
                <a:solidFill>
                  <a:srgbClr val="FF0000"/>
                </a:solidFill>
              </a:rPr>
              <a:t>năng: pin quang điện.</a:t>
            </a:r>
          </a:p>
          <a:p>
            <a:pPr lvl="0"/>
            <a:r>
              <a:rPr lang="vi-VN" sz="4000" b="1" dirty="0" smtClean="0">
                <a:solidFill>
                  <a:srgbClr val="FF0000"/>
                </a:solidFill>
              </a:rPr>
              <a:t>- Nhiệt </a:t>
            </a:r>
            <a:r>
              <a:rPr lang="vi-VN" sz="4000" b="1" dirty="0">
                <a:solidFill>
                  <a:srgbClr val="FF0000"/>
                </a:solidFill>
              </a:rPr>
              <a:t>năng: bếp mặt trời.</a:t>
            </a:r>
          </a:p>
          <a:p>
            <a:pPr lvl="0"/>
            <a:r>
              <a:rPr lang="vi-VN" sz="4000" b="1" dirty="0" smtClean="0">
                <a:solidFill>
                  <a:srgbClr val="FF0000"/>
                </a:solidFill>
              </a:rPr>
              <a:t>- Động </a:t>
            </a:r>
            <a:r>
              <a:rPr lang="vi-VN" sz="4000" b="1" dirty="0">
                <a:solidFill>
                  <a:srgbClr val="FF0000"/>
                </a:solidFill>
              </a:rPr>
              <a:t>năng: xe điện chạy bằng năng lượng mặt trời.</a:t>
            </a:r>
          </a:p>
        </p:txBody>
      </p:sp>
    </p:spTree>
    <p:extLst>
      <p:ext uri="{BB962C8B-B14F-4D97-AF65-F5344CB8AC3E}">
        <p14:creationId xmlns:p14="http://schemas.microsoft.com/office/powerpoint/2010/main" val="239854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105240" y="146630"/>
            <a:ext cx="10978825" cy="4669813"/>
            <a:chOff x="5220" y="2483"/>
            <a:chExt cx="4788" cy="2971"/>
          </a:xfrm>
        </p:grpSpPr>
        <p:pic>
          <p:nvPicPr>
            <p:cNvPr id="5" name="docshape36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4" y="3821"/>
              <a:ext cx="2185" cy="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3613"/>
            <p:cNvSpPr txBox="1">
              <a:spLocks noChangeArrowheads="1"/>
            </p:cNvSpPr>
            <p:nvPr/>
          </p:nvSpPr>
          <p:spPr bwMode="auto">
            <a:xfrm>
              <a:off x="5326" y="2483"/>
              <a:ext cx="4682" cy="2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1435"/>
                </a:lnSpc>
                <a:spcAft>
                  <a:spcPts val="800"/>
                </a:spcAft>
              </a:pPr>
              <a:r>
                <a:rPr lang="en-US" sz="3200" b="1" spc="-20" dirty="0" err="1">
                  <a:effectLst/>
                  <a:latin typeface="Calibri"/>
                  <a:ea typeface="Calibri"/>
                  <a:cs typeface="Times New Roman"/>
                </a:rPr>
                <a:t>Đặt</a:t>
              </a:r>
              <a:r>
                <a:rPr lang="en-US" sz="3200" b="1" spc="-35" dirty="0">
                  <a:effectLst/>
                  <a:latin typeface="Calibri"/>
                  <a:ea typeface="Calibri"/>
                  <a:cs typeface="Times New Roman"/>
                </a:rPr>
                <a:t> </a:t>
              </a:r>
              <a:r>
                <a:rPr lang="en-US" sz="3200" b="1" spc="-20" dirty="0" err="1">
                  <a:effectLst/>
                  <a:latin typeface="Calibri"/>
                  <a:ea typeface="Calibri"/>
                  <a:cs typeface="Times New Roman"/>
                </a:rPr>
                <a:t>một</a:t>
              </a:r>
              <a:r>
                <a:rPr lang="en-US" sz="3200" b="1" spc="-35" dirty="0">
                  <a:effectLst/>
                  <a:latin typeface="Calibri"/>
                  <a:ea typeface="Calibri"/>
                  <a:cs typeface="Times New Roman"/>
                </a:rPr>
                <a:t> </a:t>
              </a:r>
              <a:r>
                <a:rPr lang="en-US" sz="3200" b="1" spc="-20" dirty="0" err="1">
                  <a:effectLst/>
                  <a:latin typeface="Calibri"/>
                  <a:ea typeface="Calibri"/>
                  <a:cs typeface="Times New Roman"/>
                </a:rPr>
                <a:t>đèn</a:t>
              </a:r>
              <a:r>
                <a:rPr lang="en-US" sz="3200" b="1" spc="-35" dirty="0">
                  <a:effectLst/>
                  <a:latin typeface="Calibri"/>
                  <a:ea typeface="Calibri"/>
                  <a:cs typeface="Times New Roman"/>
                </a:rPr>
                <a:t> </a:t>
              </a:r>
              <a:r>
                <a:rPr lang="en-US" sz="3200" b="1" spc="-20" dirty="0" err="1">
                  <a:effectLst/>
                  <a:latin typeface="Calibri"/>
                  <a:ea typeface="Calibri"/>
                  <a:cs typeface="Times New Roman"/>
                </a:rPr>
                <a:t>bàn</a:t>
              </a:r>
              <a:r>
                <a:rPr lang="en-US" sz="3200" b="1" spc="-35" dirty="0">
                  <a:effectLst/>
                  <a:latin typeface="Calibri"/>
                  <a:ea typeface="Calibri"/>
                  <a:cs typeface="Times New Roman"/>
                </a:rPr>
                <a:t> </a:t>
              </a:r>
              <a:r>
                <a:rPr lang="en-US" sz="3200" b="1" spc="-20" dirty="0" err="1">
                  <a:effectLst/>
                  <a:latin typeface="Calibri"/>
                  <a:ea typeface="Calibri"/>
                  <a:cs typeface="Times New Roman"/>
                </a:rPr>
                <a:t>chiếu</a:t>
              </a:r>
              <a:r>
                <a:rPr lang="en-US" sz="3200" b="1" spc="-35" dirty="0">
                  <a:effectLst/>
                  <a:latin typeface="Calibri"/>
                  <a:ea typeface="Calibri"/>
                  <a:cs typeface="Times New Roman"/>
                </a:rPr>
                <a:t> </a:t>
              </a:r>
              <a:r>
                <a:rPr lang="en-US" sz="3200" b="1" spc="-20" dirty="0" err="1">
                  <a:effectLst/>
                  <a:latin typeface="Calibri"/>
                  <a:ea typeface="Calibri"/>
                  <a:cs typeface="Times New Roman"/>
                </a:rPr>
                <a:t>sáng</a:t>
              </a:r>
              <a:r>
                <a:rPr lang="en-US" sz="3200" b="1" spc="-35" dirty="0">
                  <a:effectLst/>
                  <a:latin typeface="Calibri"/>
                  <a:ea typeface="Calibri"/>
                  <a:cs typeface="Times New Roman"/>
                </a:rPr>
                <a:t> </a:t>
              </a:r>
              <a:r>
                <a:rPr lang="en-US" sz="3200" b="1" spc="-20" dirty="0" err="1">
                  <a:effectLst/>
                  <a:latin typeface="Calibri"/>
                  <a:ea typeface="Calibri"/>
                  <a:cs typeface="Times New Roman"/>
                </a:rPr>
                <a:t>vào</a:t>
              </a:r>
              <a:r>
                <a:rPr lang="en-US" sz="3200" b="1" spc="-30" dirty="0">
                  <a:effectLst/>
                  <a:latin typeface="Calibri"/>
                  <a:ea typeface="Calibri"/>
                  <a:cs typeface="Times New Roman"/>
                </a:rPr>
                <a:t> </a:t>
              </a:r>
              <a:r>
                <a:rPr lang="en-US" sz="3200" b="1" spc="-20" dirty="0" err="1">
                  <a:effectLst/>
                  <a:latin typeface="Calibri"/>
                  <a:ea typeface="Calibri"/>
                  <a:cs typeface="Times New Roman"/>
                </a:rPr>
                <a:t>tường</a:t>
              </a:r>
              <a:r>
                <a:rPr lang="en-US" sz="3200" b="1" spc="-20" dirty="0">
                  <a:effectLst/>
                  <a:latin typeface="Calibri"/>
                  <a:ea typeface="Calibri"/>
                  <a:cs typeface="Times New Roman"/>
                </a:rPr>
                <a:t>.</a:t>
              </a:r>
              <a:endParaRPr lang="vi-VN" sz="3200" b="1" dirty="0">
                <a:effectLst/>
                <a:latin typeface="Calibri"/>
                <a:ea typeface="Calibri"/>
                <a:cs typeface="Times New Roman"/>
              </a:endParaRPr>
            </a:p>
            <a:p>
              <a:pPr marR="11430" algn="just">
                <a:lnSpc>
                  <a:spcPct val="86000"/>
                </a:lnSpc>
                <a:spcBef>
                  <a:spcPts val="55"/>
                </a:spcBef>
                <a:spcAft>
                  <a:spcPts val="0"/>
                </a:spcAft>
                <a:tabLst>
                  <a:tab pos="173990" algn="l"/>
                </a:tabLst>
              </a:pPr>
              <a:r>
                <a:rPr lang="en-US" sz="3200" b="1" dirty="0" smtClean="0">
                  <a:effectLst/>
                  <a:latin typeface="Calibri"/>
                  <a:ea typeface="Calibri"/>
                  <a:cs typeface="Times New Roman"/>
                </a:rPr>
                <a:t>a/ </a:t>
              </a:r>
              <a:r>
                <a:rPr lang="en-US" sz="3200" b="1" dirty="0" err="1" smtClean="0">
                  <a:effectLst/>
                  <a:latin typeface="Calibri"/>
                  <a:ea typeface="Calibri"/>
                  <a:cs typeface="Times New Roman"/>
                </a:rPr>
                <a:t>Đưa</a:t>
              </a:r>
              <a:r>
                <a:rPr lang="en-US" sz="3200" b="1" spc="-25" dirty="0" smtClean="0">
                  <a:effectLst/>
                  <a:latin typeface="Calibri"/>
                  <a:ea typeface="Calibri"/>
                  <a:cs typeface="Times New Roman"/>
                </a:rPr>
                <a:t> </a:t>
              </a:r>
              <a:r>
                <a:rPr lang="en-US" sz="3200" b="1" dirty="0" err="1">
                  <a:effectLst/>
                  <a:latin typeface="Calibri"/>
                  <a:ea typeface="Calibri"/>
                  <a:cs typeface="Times New Roman"/>
                </a:rPr>
                <a:t>bàn</a:t>
              </a:r>
              <a:r>
                <a:rPr lang="en-US" sz="3200" b="1" spc="-25" dirty="0">
                  <a:effectLst/>
                  <a:latin typeface="Calibri"/>
                  <a:ea typeface="Calibri"/>
                  <a:cs typeface="Times New Roman"/>
                </a:rPr>
                <a:t> </a:t>
              </a:r>
              <a:r>
                <a:rPr lang="en-US" sz="3200" b="1" dirty="0" err="1">
                  <a:effectLst/>
                  <a:latin typeface="Calibri"/>
                  <a:ea typeface="Calibri"/>
                  <a:cs typeface="Times New Roman"/>
                </a:rPr>
                <a:t>tay</a:t>
              </a:r>
              <a:r>
                <a:rPr lang="en-US" sz="3200" b="1" spc="-25" dirty="0">
                  <a:effectLst/>
                  <a:latin typeface="Calibri"/>
                  <a:ea typeface="Calibri"/>
                  <a:cs typeface="Times New Roman"/>
                </a:rPr>
                <a:t> </a:t>
              </a:r>
              <a:r>
                <a:rPr lang="en-US" sz="3200" b="1" dirty="0" err="1">
                  <a:effectLst/>
                  <a:latin typeface="Calibri"/>
                  <a:ea typeface="Calibri"/>
                  <a:cs typeface="Times New Roman"/>
                </a:rPr>
                <a:t>của</a:t>
              </a:r>
              <a:r>
                <a:rPr lang="en-US" sz="3200" b="1" spc="-25" dirty="0">
                  <a:effectLst/>
                  <a:latin typeface="Calibri"/>
                  <a:ea typeface="Calibri"/>
                  <a:cs typeface="Times New Roman"/>
                </a:rPr>
                <a:t> </a:t>
              </a:r>
              <a:r>
                <a:rPr lang="en-US" sz="3200" b="1" dirty="0" err="1">
                  <a:effectLst/>
                  <a:latin typeface="Calibri"/>
                  <a:ea typeface="Calibri"/>
                  <a:cs typeface="Times New Roman"/>
                </a:rPr>
                <a:t>em</a:t>
              </a:r>
              <a:r>
                <a:rPr lang="en-US" sz="3200" b="1" spc="-25" dirty="0">
                  <a:effectLst/>
                  <a:latin typeface="Calibri"/>
                  <a:ea typeface="Calibri"/>
                  <a:cs typeface="Times New Roman"/>
                </a:rPr>
                <a:t> </a:t>
              </a:r>
              <a:r>
                <a:rPr lang="en-US" sz="3200" b="1" dirty="0" err="1">
                  <a:effectLst/>
                  <a:latin typeface="Calibri"/>
                  <a:ea typeface="Calibri"/>
                  <a:cs typeface="Times New Roman"/>
                </a:rPr>
                <a:t>chắn</a:t>
              </a:r>
              <a:r>
                <a:rPr lang="en-US" sz="3200" b="1" spc="-25" dirty="0">
                  <a:effectLst/>
                  <a:latin typeface="Calibri"/>
                  <a:ea typeface="Calibri"/>
                  <a:cs typeface="Times New Roman"/>
                </a:rPr>
                <a:t> </a:t>
              </a:r>
              <a:r>
                <a:rPr lang="en-US" sz="3200" b="1" dirty="0" err="1">
                  <a:effectLst/>
                  <a:latin typeface="Calibri"/>
                  <a:ea typeface="Calibri"/>
                  <a:cs typeface="Times New Roman"/>
                </a:rPr>
                <a:t>chùm</a:t>
              </a:r>
              <a:r>
                <a:rPr lang="en-US" sz="3200" b="1" spc="-25" dirty="0">
                  <a:effectLst/>
                  <a:latin typeface="Calibri"/>
                  <a:ea typeface="Calibri"/>
                  <a:cs typeface="Times New Roman"/>
                </a:rPr>
                <a:t> </a:t>
              </a:r>
              <a:r>
                <a:rPr lang="en-US" sz="3200" b="1" dirty="0" err="1">
                  <a:effectLst/>
                  <a:latin typeface="Calibri"/>
                  <a:ea typeface="Calibri"/>
                  <a:cs typeface="Times New Roman"/>
                </a:rPr>
                <a:t>ánh</a:t>
              </a:r>
              <a:r>
                <a:rPr lang="en-US" sz="3200" b="1" spc="-25" dirty="0">
                  <a:effectLst/>
                  <a:latin typeface="Calibri"/>
                  <a:ea typeface="Calibri"/>
                  <a:cs typeface="Times New Roman"/>
                </a:rPr>
                <a:t> </a:t>
              </a:r>
              <a:r>
                <a:rPr lang="en-US" sz="3200" b="1" dirty="0" err="1">
                  <a:effectLst/>
                  <a:latin typeface="Calibri"/>
                  <a:ea typeface="Calibri"/>
                  <a:cs typeface="Times New Roman"/>
                </a:rPr>
                <a:t>sáng</a:t>
              </a:r>
              <a:r>
                <a:rPr lang="en-US" sz="3200" b="1" dirty="0">
                  <a:effectLst/>
                  <a:latin typeface="Calibri"/>
                  <a:ea typeface="Calibri"/>
                  <a:cs typeface="Times New Roman"/>
                </a:rPr>
                <a:t>. </a:t>
              </a:r>
              <a:r>
                <a:rPr lang="en-US" sz="3200" b="1" spc="-20" dirty="0" err="1">
                  <a:effectLst/>
                  <a:latin typeface="Calibri"/>
                  <a:ea typeface="Calibri"/>
                  <a:cs typeface="Times New Roman"/>
                </a:rPr>
                <a:t>Điều</a:t>
              </a:r>
              <a:r>
                <a:rPr lang="en-US" sz="3200" b="1" spc="-35" dirty="0">
                  <a:effectLst/>
                  <a:latin typeface="Calibri"/>
                  <a:ea typeface="Calibri"/>
                  <a:cs typeface="Times New Roman"/>
                </a:rPr>
                <a:t> </a:t>
              </a:r>
              <a:r>
                <a:rPr lang="en-US" sz="3200" b="1" spc="-20" dirty="0" err="1">
                  <a:effectLst/>
                  <a:latin typeface="Calibri"/>
                  <a:ea typeface="Calibri"/>
                  <a:cs typeface="Times New Roman"/>
                </a:rPr>
                <a:t>gì</a:t>
              </a:r>
              <a:r>
                <a:rPr lang="en-US" sz="3200" b="1" spc="-35" dirty="0">
                  <a:effectLst/>
                  <a:latin typeface="Calibri"/>
                  <a:ea typeface="Calibri"/>
                  <a:cs typeface="Times New Roman"/>
                </a:rPr>
                <a:t> </a:t>
              </a:r>
              <a:r>
                <a:rPr lang="en-US" sz="3200" b="1" spc="-20" dirty="0" err="1">
                  <a:effectLst/>
                  <a:latin typeface="Calibri"/>
                  <a:ea typeface="Calibri"/>
                  <a:cs typeface="Times New Roman"/>
                </a:rPr>
                <a:t>sẽ</a:t>
              </a:r>
              <a:r>
                <a:rPr lang="en-US" sz="3200" b="1" spc="-35" dirty="0">
                  <a:effectLst/>
                  <a:latin typeface="Calibri"/>
                  <a:ea typeface="Calibri"/>
                  <a:cs typeface="Times New Roman"/>
                </a:rPr>
                <a:t> </a:t>
              </a:r>
              <a:r>
                <a:rPr lang="en-US" sz="3200" b="1" spc="-20" dirty="0" err="1">
                  <a:effectLst/>
                  <a:latin typeface="Calibri"/>
                  <a:ea typeface="Calibri"/>
                  <a:cs typeface="Times New Roman"/>
                </a:rPr>
                <a:t>xảy</a:t>
              </a:r>
              <a:r>
                <a:rPr lang="en-US" sz="3200" b="1" spc="-35" dirty="0">
                  <a:effectLst/>
                  <a:latin typeface="Calibri"/>
                  <a:ea typeface="Calibri"/>
                  <a:cs typeface="Times New Roman"/>
                </a:rPr>
                <a:t> </a:t>
              </a:r>
              <a:r>
                <a:rPr lang="en-US" sz="3200" b="1" spc="-20" dirty="0" err="1">
                  <a:effectLst/>
                  <a:latin typeface="Calibri"/>
                  <a:ea typeface="Calibri"/>
                  <a:cs typeface="Times New Roman"/>
                </a:rPr>
                <a:t>ra</a:t>
              </a:r>
              <a:r>
                <a:rPr lang="en-US" sz="3200" b="1" spc="-35" dirty="0">
                  <a:effectLst/>
                  <a:latin typeface="Calibri"/>
                  <a:ea typeface="Calibri"/>
                  <a:cs typeface="Times New Roman"/>
                </a:rPr>
                <a:t> </a:t>
              </a:r>
              <a:r>
                <a:rPr lang="en-US" sz="3200" b="1" spc="-20" dirty="0" err="1">
                  <a:effectLst/>
                  <a:latin typeface="Calibri"/>
                  <a:ea typeface="Calibri"/>
                  <a:cs typeface="Times New Roman"/>
                </a:rPr>
                <a:t>khi</a:t>
              </a:r>
              <a:r>
                <a:rPr lang="en-US" sz="3200" b="1" spc="-35" dirty="0">
                  <a:effectLst/>
                  <a:latin typeface="Calibri"/>
                  <a:ea typeface="Calibri"/>
                  <a:cs typeface="Times New Roman"/>
                </a:rPr>
                <a:t> </a:t>
              </a:r>
              <a:r>
                <a:rPr lang="en-US" sz="3200" b="1" spc="-20" dirty="0" err="1">
                  <a:effectLst/>
                  <a:latin typeface="Calibri"/>
                  <a:ea typeface="Calibri"/>
                  <a:cs typeface="Times New Roman"/>
                </a:rPr>
                <a:t>em</a:t>
              </a:r>
              <a:r>
                <a:rPr lang="en-US" sz="3200" b="1" spc="-35" dirty="0">
                  <a:effectLst/>
                  <a:latin typeface="Calibri"/>
                  <a:ea typeface="Calibri"/>
                  <a:cs typeface="Times New Roman"/>
                </a:rPr>
                <a:t> </a:t>
              </a:r>
              <a:r>
                <a:rPr lang="en-US" sz="3200" b="1" spc="-20" dirty="0" err="1">
                  <a:effectLst/>
                  <a:latin typeface="Calibri"/>
                  <a:ea typeface="Calibri"/>
                  <a:cs typeface="Times New Roman"/>
                </a:rPr>
                <a:t>thay</a:t>
              </a:r>
              <a:r>
                <a:rPr lang="en-US" sz="3200" b="1" spc="-35" dirty="0">
                  <a:effectLst/>
                  <a:latin typeface="Calibri"/>
                  <a:ea typeface="Calibri"/>
                  <a:cs typeface="Times New Roman"/>
                </a:rPr>
                <a:t> </a:t>
              </a:r>
              <a:r>
                <a:rPr lang="en-US" sz="3200" b="1" spc="-20" dirty="0" err="1">
                  <a:effectLst/>
                  <a:latin typeface="Calibri"/>
                  <a:ea typeface="Calibri"/>
                  <a:cs typeface="Times New Roman"/>
                </a:rPr>
                <a:t>đổi</a:t>
              </a:r>
              <a:r>
                <a:rPr lang="en-US" sz="3200" b="1" spc="-35" dirty="0">
                  <a:effectLst/>
                  <a:latin typeface="Calibri"/>
                  <a:ea typeface="Calibri"/>
                  <a:cs typeface="Times New Roman"/>
                </a:rPr>
                <a:t> </a:t>
              </a:r>
              <a:r>
                <a:rPr lang="en-US" sz="3200" b="1" spc="-20" dirty="0" err="1">
                  <a:effectLst/>
                  <a:latin typeface="Calibri"/>
                  <a:ea typeface="Calibri"/>
                  <a:cs typeface="Times New Roman"/>
                </a:rPr>
                <a:t>khoảng</a:t>
              </a:r>
              <a:r>
                <a:rPr lang="en-US" sz="3200" b="1" spc="-35" dirty="0">
                  <a:effectLst/>
                  <a:latin typeface="Calibri"/>
                  <a:ea typeface="Calibri"/>
                  <a:cs typeface="Times New Roman"/>
                </a:rPr>
                <a:t> </a:t>
              </a:r>
              <a:r>
                <a:rPr lang="en-US" sz="3200" b="1" spc="-20" dirty="0" err="1">
                  <a:effectLst/>
                  <a:latin typeface="Calibri"/>
                  <a:ea typeface="Calibri"/>
                  <a:cs typeface="Times New Roman"/>
                </a:rPr>
                <a:t>cách</a:t>
              </a:r>
              <a:r>
                <a:rPr lang="en-US" sz="3200" b="1" spc="-20" dirty="0">
                  <a:effectLst/>
                  <a:latin typeface="Calibri"/>
                  <a:ea typeface="Calibri"/>
                  <a:cs typeface="Times New Roman"/>
                </a:rPr>
                <a:t> </a:t>
              </a:r>
              <a:r>
                <a:rPr lang="en-US" sz="3200" b="1" dirty="0" err="1">
                  <a:effectLst/>
                  <a:latin typeface="Calibri"/>
                  <a:ea typeface="Calibri"/>
                  <a:cs typeface="Times New Roman"/>
                </a:rPr>
                <a:t>giữa</a:t>
              </a:r>
              <a:r>
                <a:rPr lang="en-US" sz="3200" b="1" spc="-60" dirty="0">
                  <a:effectLst/>
                  <a:latin typeface="Calibri"/>
                  <a:ea typeface="Calibri"/>
                  <a:cs typeface="Times New Roman"/>
                </a:rPr>
                <a:t> </a:t>
              </a:r>
              <a:r>
                <a:rPr lang="en-US" sz="3200" b="1" dirty="0" err="1">
                  <a:effectLst/>
                  <a:latin typeface="Calibri"/>
                  <a:ea typeface="Calibri"/>
                  <a:cs typeface="Times New Roman"/>
                </a:rPr>
                <a:t>bàn</a:t>
              </a:r>
              <a:r>
                <a:rPr lang="en-US" sz="3200" b="1" spc="-60" dirty="0">
                  <a:effectLst/>
                  <a:latin typeface="Calibri"/>
                  <a:ea typeface="Calibri"/>
                  <a:cs typeface="Times New Roman"/>
                </a:rPr>
                <a:t> </a:t>
              </a:r>
              <a:r>
                <a:rPr lang="en-US" sz="3200" b="1" dirty="0" err="1">
                  <a:effectLst/>
                  <a:latin typeface="Calibri"/>
                  <a:ea typeface="Calibri"/>
                  <a:cs typeface="Times New Roman"/>
                </a:rPr>
                <a:t>tay</a:t>
              </a:r>
              <a:r>
                <a:rPr lang="en-US" sz="3200" b="1" spc="-60" dirty="0">
                  <a:effectLst/>
                  <a:latin typeface="Calibri"/>
                  <a:ea typeface="Calibri"/>
                  <a:cs typeface="Times New Roman"/>
                </a:rPr>
                <a:t> </a:t>
              </a:r>
              <a:r>
                <a:rPr lang="en-US" sz="3200" b="1" dirty="0" err="1">
                  <a:effectLst/>
                  <a:latin typeface="Calibri"/>
                  <a:ea typeface="Calibri"/>
                  <a:cs typeface="Times New Roman"/>
                </a:rPr>
                <a:t>và</a:t>
              </a:r>
              <a:r>
                <a:rPr lang="en-US" sz="3200" b="1" spc="-60" dirty="0">
                  <a:effectLst/>
                  <a:latin typeface="Calibri"/>
                  <a:ea typeface="Calibri"/>
                  <a:cs typeface="Times New Roman"/>
                </a:rPr>
                <a:t> </a:t>
              </a:r>
              <a:r>
                <a:rPr lang="en-US" sz="3200" b="1" dirty="0" err="1">
                  <a:effectLst/>
                  <a:latin typeface="Calibri"/>
                  <a:ea typeface="Calibri"/>
                  <a:cs typeface="Times New Roman"/>
                </a:rPr>
                <a:t>tường</a:t>
              </a:r>
              <a:r>
                <a:rPr lang="en-US" sz="3200" b="1" dirty="0">
                  <a:effectLst/>
                  <a:latin typeface="Calibri"/>
                  <a:ea typeface="Calibri"/>
                  <a:cs typeface="Times New Roman"/>
                </a:rPr>
                <a:t>?</a:t>
              </a:r>
              <a:endParaRPr lang="vi-VN" sz="3200" b="1" dirty="0">
                <a:effectLst/>
                <a:latin typeface="Calibri"/>
                <a:ea typeface="Calibri"/>
                <a:cs typeface="Times New Roman"/>
              </a:endParaRPr>
            </a:p>
            <a:p>
              <a:pPr marR="1489075" algn="just">
                <a:lnSpc>
                  <a:spcPct val="86000"/>
                </a:lnSpc>
                <a:tabLst>
                  <a:tab pos="187325" algn="l"/>
                </a:tabLst>
              </a:pPr>
              <a:r>
                <a:rPr lang="en-US" sz="3200" b="1" dirty="0" smtClean="0">
                  <a:effectLst/>
                  <a:latin typeface="Calibri"/>
                  <a:ea typeface="Calibri"/>
                  <a:cs typeface="Times New Roman"/>
                </a:rPr>
                <a:t>b/ </a:t>
              </a:r>
              <a:r>
                <a:rPr lang="en-US" sz="3200" b="1" dirty="0" err="1" smtClean="0">
                  <a:effectLst/>
                  <a:latin typeface="Calibri"/>
                  <a:ea typeface="Calibri"/>
                  <a:cs typeface="Times New Roman"/>
                </a:rPr>
                <a:t>Thực</a:t>
              </a:r>
              <a:r>
                <a:rPr lang="en-US" sz="3200" b="1" spc="-60" dirty="0" smtClean="0">
                  <a:effectLst/>
                  <a:latin typeface="Calibri"/>
                  <a:ea typeface="Calibri"/>
                  <a:cs typeface="Times New Roman"/>
                </a:rPr>
                <a:t> </a:t>
              </a:r>
              <a:r>
                <a:rPr lang="en-US" sz="3200" b="1" dirty="0" err="1">
                  <a:effectLst/>
                  <a:latin typeface="Calibri"/>
                  <a:ea typeface="Calibri"/>
                  <a:cs typeface="Times New Roman"/>
                </a:rPr>
                <a:t>hiện</a:t>
              </a:r>
              <a:r>
                <a:rPr lang="en-US" sz="3200" b="1" spc="-60" dirty="0">
                  <a:effectLst/>
                  <a:latin typeface="Calibri"/>
                  <a:ea typeface="Calibri"/>
                  <a:cs typeface="Times New Roman"/>
                </a:rPr>
                <a:t> </a:t>
              </a:r>
              <a:r>
                <a:rPr lang="en-US" sz="3200" b="1" dirty="0" err="1">
                  <a:effectLst/>
                  <a:latin typeface="Calibri"/>
                  <a:ea typeface="Calibri"/>
                  <a:cs typeface="Times New Roman"/>
                </a:rPr>
                <a:t>trò</a:t>
              </a:r>
              <a:r>
                <a:rPr lang="en-US" sz="3200" b="1" spc="-60" dirty="0">
                  <a:effectLst/>
                  <a:latin typeface="Calibri"/>
                  <a:ea typeface="Calibri"/>
                  <a:cs typeface="Times New Roman"/>
                </a:rPr>
                <a:t> </a:t>
              </a:r>
              <a:r>
                <a:rPr lang="en-US" sz="3200" b="1" dirty="0" err="1">
                  <a:effectLst/>
                  <a:latin typeface="Calibri"/>
                  <a:ea typeface="Calibri"/>
                  <a:cs typeface="Times New Roman"/>
                </a:rPr>
                <a:t>chơi</a:t>
              </a:r>
              <a:r>
                <a:rPr lang="en-US" sz="3200" b="1" dirty="0">
                  <a:effectLst/>
                  <a:latin typeface="Calibri"/>
                  <a:ea typeface="Calibri"/>
                  <a:cs typeface="Times New Roman"/>
                </a:rPr>
                <a:t> </a:t>
              </a:r>
              <a:r>
                <a:rPr lang="en-US" sz="3200" b="1" dirty="0" err="1">
                  <a:effectLst/>
                  <a:latin typeface="Calibri"/>
                  <a:ea typeface="Calibri"/>
                  <a:cs typeface="Times New Roman"/>
                </a:rPr>
                <a:t>tạo</a:t>
              </a:r>
              <a:r>
                <a:rPr lang="en-US" sz="3200" b="1" spc="-15" dirty="0">
                  <a:effectLst/>
                  <a:latin typeface="Calibri"/>
                  <a:ea typeface="Calibri"/>
                  <a:cs typeface="Times New Roman"/>
                </a:rPr>
                <a:t> </a:t>
              </a:r>
              <a:r>
                <a:rPr lang="en-US" sz="3200" b="1" dirty="0" err="1">
                  <a:effectLst/>
                  <a:latin typeface="Calibri"/>
                  <a:ea typeface="Calibri"/>
                  <a:cs typeface="Times New Roman"/>
                </a:rPr>
                <a:t>bóng</a:t>
              </a:r>
              <a:r>
                <a:rPr lang="en-US" sz="3200" b="1" spc="-15" dirty="0">
                  <a:effectLst/>
                  <a:latin typeface="Calibri"/>
                  <a:ea typeface="Calibri"/>
                  <a:cs typeface="Times New Roman"/>
                </a:rPr>
                <a:t> </a:t>
              </a:r>
              <a:r>
                <a:rPr lang="en-US" sz="3200" b="1" dirty="0" err="1">
                  <a:effectLst/>
                  <a:latin typeface="Calibri"/>
                  <a:ea typeface="Calibri"/>
                  <a:cs typeface="Times New Roman"/>
                </a:rPr>
                <a:t>trên</a:t>
              </a:r>
              <a:r>
                <a:rPr lang="en-US" sz="3200" b="1" spc="-15" dirty="0">
                  <a:effectLst/>
                  <a:latin typeface="Calibri"/>
                  <a:ea typeface="Calibri"/>
                  <a:cs typeface="Times New Roman"/>
                </a:rPr>
                <a:t> </a:t>
              </a:r>
              <a:r>
                <a:rPr lang="en-US" sz="3200" b="1" dirty="0" err="1">
                  <a:effectLst/>
                  <a:latin typeface="Calibri"/>
                  <a:ea typeface="Calibri"/>
                  <a:cs typeface="Times New Roman"/>
                </a:rPr>
                <a:t>tường</a:t>
              </a:r>
              <a:r>
                <a:rPr lang="en-US" sz="3200" b="1" dirty="0">
                  <a:effectLst/>
                  <a:latin typeface="Calibri"/>
                  <a:ea typeface="Calibri"/>
                  <a:cs typeface="Times New Roman"/>
                </a:rPr>
                <a:t> </a:t>
              </a:r>
              <a:r>
                <a:rPr lang="en-US" sz="3200" b="1" spc="-20" dirty="0" err="1">
                  <a:effectLst/>
                  <a:latin typeface="Calibri"/>
                  <a:ea typeface="Calibri"/>
                  <a:cs typeface="Times New Roman"/>
                </a:rPr>
                <a:t>theo</a:t>
              </a:r>
              <a:r>
                <a:rPr lang="en-US" sz="3200" b="1" spc="-25" dirty="0">
                  <a:effectLst/>
                  <a:latin typeface="Calibri"/>
                  <a:ea typeface="Calibri"/>
                  <a:cs typeface="Times New Roman"/>
                </a:rPr>
                <a:t> </a:t>
              </a:r>
              <a:r>
                <a:rPr lang="en-US" sz="3200" b="1" spc="-20" dirty="0" err="1">
                  <a:effectLst/>
                  <a:latin typeface="Calibri"/>
                  <a:ea typeface="Calibri"/>
                  <a:cs typeface="Times New Roman"/>
                </a:rPr>
                <a:t>những</a:t>
              </a:r>
              <a:r>
                <a:rPr lang="en-US" sz="3200" b="1" spc="-25" dirty="0">
                  <a:effectLst/>
                  <a:latin typeface="Calibri"/>
                  <a:ea typeface="Calibri"/>
                  <a:cs typeface="Times New Roman"/>
                </a:rPr>
                <a:t> </a:t>
              </a:r>
              <a:r>
                <a:rPr lang="en-US" sz="3200" b="1" spc="-20" dirty="0" err="1">
                  <a:effectLst/>
                  <a:latin typeface="Calibri"/>
                  <a:ea typeface="Calibri"/>
                  <a:cs typeface="Times New Roman"/>
                </a:rPr>
                <a:t>gợi</a:t>
              </a:r>
              <a:r>
                <a:rPr lang="en-US" sz="3200" b="1" spc="-25" dirty="0">
                  <a:effectLst/>
                  <a:latin typeface="Calibri"/>
                  <a:ea typeface="Calibri"/>
                  <a:cs typeface="Times New Roman"/>
                </a:rPr>
                <a:t> </a:t>
              </a:r>
              <a:r>
                <a:rPr lang="en-US" sz="3200" b="1" spc="-20" dirty="0">
                  <a:effectLst/>
                  <a:latin typeface="Calibri"/>
                  <a:ea typeface="Calibri"/>
                  <a:cs typeface="Times New Roman"/>
                </a:rPr>
                <a:t>ý</a:t>
              </a:r>
              <a:r>
                <a:rPr lang="en-US" sz="3200" b="1" spc="-25" dirty="0">
                  <a:effectLst/>
                  <a:latin typeface="Calibri"/>
                  <a:ea typeface="Calibri"/>
                  <a:cs typeface="Times New Roman"/>
                </a:rPr>
                <a:t> </a:t>
              </a:r>
              <a:r>
                <a:rPr lang="en-US" sz="3200" b="1" spc="-20" dirty="0" err="1">
                  <a:effectLst/>
                  <a:latin typeface="Calibri"/>
                  <a:ea typeface="Calibri"/>
                  <a:cs typeface="Times New Roman"/>
                </a:rPr>
                <a:t>trong</a:t>
              </a:r>
              <a:r>
                <a:rPr lang="en-US" sz="3200" b="1" spc="-20" dirty="0">
                  <a:effectLst/>
                  <a:latin typeface="Calibri"/>
                  <a:ea typeface="Calibri"/>
                  <a:cs typeface="Times New Roman"/>
                </a:rPr>
                <a:t> </a:t>
              </a:r>
              <a:r>
                <a:rPr lang="en-US" sz="3200" b="1" spc="-10" dirty="0" err="1">
                  <a:effectLst/>
                  <a:latin typeface="Calibri"/>
                  <a:ea typeface="Calibri"/>
                  <a:cs typeface="Times New Roman"/>
                </a:rPr>
                <a:t>hình</a:t>
              </a:r>
              <a:r>
                <a:rPr lang="en-US" sz="3200" b="1" spc="-25" dirty="0">
                  <a:effectLst/>
                  <a:latin typeface="Calibri"/>
                  <a:ea typeface="Calibri"/>
                  <a:cs typeface="Times New Roman"/>
                </a:rPr>
                <a:t> </a:t>
              </a:r>
              <a:r>
                <a:rPr lang="en-US" sz="3200" b="1" spc="-10" dirty="0" err="1">
                  <a:effectLst/>
                  <a:latin typeface="Calibri"/>
                  <a:ea typeface="Calibri"/>
                  <a:cs typeface="Times New Roman"/>
                </a:rPr>
                <a:t>bên</a:t>
              </a:r>
              <a:r>
                <a:rPr lang="en-US" sz="3200" b="1" spc="-25" dirty="0">
                  <a:effectLst/>
                  <a:latin typeface="Calibri"/>
                  <a:ea typeface="Calibri"/>
                  <a:cs typeface="Times New Roman"/>
                </a:rPr>
                <a:t> </a:t>
              </a:r>
              <a:r>
                <a:rPr lang="en-US" sz="3200" b="1" spc="-10" dirty="0" err="1">
                  <a:effectLst/>
                  <a:latin typeface="Calibri"/>
                  <a:ea typeface="Calibri"/>
                  <a:cs typeface="Times New Roman"/>
                </a:rPr>
                <a:t>và</a:t>
              </a:r>
              <a:r>
                <a:rPr lang="en-US" sz="3200" b="1" spc="-20" dirty="0">
                  <a:effectLst/>
                  <a:latin typeface="Calibri"/>
                  <a:ea typeface="Calibri"/>
                  <a:cs typeface="Times New Roman"/>
                </a:rPr>
                <a:t> </a:t>
              </a:r>
              <a:r>
                <a:rPr lang="en-US" sz="3200" b="1" spc="-10" dirty="0" err="1">
                  <a:effectLst/>
                  <a:latin typeface="Calibri"/>
                  <a:ea typeface="Calibri"/>
                  <a:cs typeface="Times New Roman"/>
                </a:rPr>
                <a:t>giải</a:t>
              </a:r>
              <a:r>
                <a:rPr lang="en-US" sz="3200" b="1" spc="-25" dirty="0">
                  <a:effectLst/>
                  <a:latin typeface="Calibri"/>
                  <a:ea typeface="Calibri"/>
                  <a:cs typeface="Times New Roman"/>
                </a:rPr>
                <a:t> </a:t>
              </a:r>
              <a:r>
                <a:rPr lang="en-US" sz="3200" b="1" spc="-20" dirty="0" err="1" smtClean="0">
                  <a:effectLst/>
                  <a:latin typeface="Calibri"/>
                  <a:ea typeface="Calibri"/>
                  <a:cs typeface="Times New Roman"/>
                </a:rPr>
                <a:t>thích</a:t>
              </a:r>
              <a:r>
                <a:rPr lang="en-US" sz="3200" b="1" spc="-20" dirty="0" smtClean="0">
                  <a:effectLst/>
                  <a:latin typeface="Calibri"/>
                  <a:ea typeface="Calibri"/>
                  <a:cs typeface="Times New Roman"/>
                </a:rPr>
                <a:t> </a:t>
              </a:r>
              <a:r>
                <a:rPr lang="en-US" sz="3200" b="1" dirty="0" err="1">
                  <a:ea typeface="Calibri"/>
                  <a:cs typeface="Times New Roman"/>
                </a:rPr>
                <a:t>vì</a:t>
              </a:r>
              <a:r>
                <a:rPr lang="en-US" sz="3200" b="1" spc="-50" dirty="0">
                  <a:ea typeface="Calibri"/>
                  <a:cs typeface="Times New Roman"/>
                </a:rPr>
                <a:t> </a:t>
              </a:r>
              <a:r>
                <a:rPr lang="en-US" sz="3200" b="1" dirty="0" err="1">
                  <a:ea typeface="Calibri"/>
                  <a:cs typeface="Times New Roman"/>
                </a:rPr>
                <a:t>sao</a:t>
              </a:r>
              <a:r>
                <a:rPr lang="en-US" sz="3200" b="1" spc="-50" dirty="0">
                  <a:ea typeface="Calibri"/>
                  <a:cs typeface="Times New Roman"/>
                </a:rPr>
                <a:t> </a:t>
              </a:r>
              <a:r>
                <a:rPr lang="en-US" sz="3200" b="1" dirty="0" err="1">
                  <a:ea typeface="Calibri"/>
                  <a:cs typeface="Times New Roman"/>
                </a:rPr>
                <a:t>có</a:t>
              </a:r>
              <a:r>
                <a:rPr lang="en-US" sz="3200" b="1" spc="-45" dirty="0">
                  <a:ea typeface="Calibri"/>
                  <a:cs typeface="Times New Roman"/>
                </a:rPr>
                <a:t> </a:t>
              </a:r>
              <a:r>
                <a:rPr lang="en-US" sz="3200" b="1" dirty="0" err="1">
                  <a:ea typeface="Calibri"/>
                  <a:cs typeface="Times New Roman"/>
                </a:rPr>
                <a:t>thể</a:t>
              </a:r>
              <a:r>
                <a:rPr lang="en-US" sz="3200" b="1" spc="-50" dirty="0">
                  <a:ea typeface="Calibri"/>
                  <a:cs typeface="Times New Roman"/>
                </a:rPr>
                <a:t> </a:t>
              </a:r>
              <a:r>
                <a:rPr lang="en-US" sz="3200" b="1" dirty="0" err="1">
                  <a:ea typeface="Calibri"/>
                  <a:cs typeface="Times New Roman"/>
                </a:rPr>
                <a:t>tạo</a:t>
              </a:r>
              <a:r>
                <a:rPr lang="en-US" sz="3200" b="1" spc="-45" dirty="0">
                  <a:ea typeface="Calibri"/>
                  <a:cs typeface="Times New Roman"/>
                </a:rPr>
                <a:t> </a:t>
              </a:r>
              <a:r>
                <a:rPr lang="en-US" sz="3200" b="1" dirty="0" err="1">
                  <a:ea typeface="Calibri"/>
                  <a:cs typeface="Times New Roman"/>
                </a:rPr>
                <a:t>bóng</a:t>
              </a:r>
              <a:r>
                <a:rPr lang="en-US" sz="3200" b="1" dirty="0">
                  <a:ea typeface="Calibri"/>
                  <a:cs typeface="Times New Roman"/>
                </a:rPr>
                <a:t> </a:t>
              </a:r>
              <a:r>
                <a:rPr lang="en-US" sz="3200" b="1" spc="-10" dirty="0" err="1">
                  <a:ea typeface="Calibri"/>
                  <a:cs typeface="Times New Roman"/>
                </a:rPr>
                <a:t>trên</a:t>
              </a:r>
              <a:r>
                <a:rPr lang="en-US" sz="3200" b="1" spc="-65" dirty="0">
                  <a:ea typeface="Calibri"/>
                  <a:cs typeface="Times New Roman"/>
                </a:rPr>
                <a:t> </a:t>
              </a:r>
              <a:r>
                <a:rPr lang="en-US" sz="3200" b="1" spc="-10" dirty="0" err="1">
                  <a:ea typeface="Calibri"/>
                  <a:cs typeface="Times New Roman"/>
                </a:rPr>
                <a:t>tường</a:t>
              </a:r>
              <a:r>
                <a:rPr lang="en-US" sz="3200" b="1" spc="-65" dirty="0">
                  <a:ea typeface="Calibri"/>
                  <a:cs typeface="Times New Roman"/>
                </a:rPr>
                <a:t> </a:t>
              </a:r>
              <a:r>
                <a:rPr lang="en-US" sz="3200" b="1" spc="-10" dirty="0" err="1">
                  <a:ea typeface="Calibri"/>
                  <a:cs typeface="Times New Roman"/>
                </a:rPr>
                <a:t>như</a:t>
              </a:r>
              <a:r>
                <a:rPr lang="en-US" sz="3200" b="1" spc="-65" dirty="0">
                  <a:ea typeface="Calibri"/>
                  <a:cs typeface="Times New Roman"/>
                </a:rPr>
                <a:t> </a:t>
              </a:r>
              <a:r>
                <a:rPr lang="en-US" sz="3200" b="1" spc="-10" dirty="0" err="1">
                  <a:ea typeface="Calibri"/>
                  <a:cs typeface="Times New Roman"/>
                </a:rPr>
                <a:t>thế</a:t>
              </a:r>
              <a:r>
                <a:rPr lang="en-US" sz="3200" b="1" spc="-10" dirty="0">
                  <a:ea typeface="Calibri"/>
                  <a:cs typeface="Times New Roman"/>
                </a:rPr>
                <a:t>.</a:t>
              </a:r>
              <a:endParaRPr lang="vi-VN" sz="3200" b="1" dirty="0">
                <a:latin typeface="Calibri"/>
                <a:ea typeface="Calibri"/>
                <a:cs typeface="Times New Roman"/>
              </a:endParaRPr>
            </a:p>
            <a:p>
              <a:pPr marR="1489075" algn="just">
                <a:lnSpc>
                  <a:spcPct val="86000"/>
                </a:lnSpc>
                <a:spcAft>
                  <a:spcPts val="0"/>
                </a:spcAft>
                <a:tabLst>
                  <a:tab pos="187325" algn="l"/>
                </a:tabLst>
              </a:pPr>
              <a:endParaRPr lang="vi-VN" sz="1100" dirty="0">
                <a:effectLst/>
                <a:latin typeface="Calibri"/>
                <a:ea typeface="Calibri"/>
                <a:cs typeface="Times New Roman"/>
              </a:endParaRPr>
            </a:p>
          </p:txBody>
        </p:sp>
        <p:sp>
          <p:nvSpPr>
            <p:cNvPr id="7" name="docshape3614"/>
            <p:cNvSpPr txBox="1">
              <a:spLocks noChangeArrowheads="1"/>
            </p:cNvSpPr>
            <p:nvPr/>
          </p:nvSpPr>
          <p:spPr bwMode="auto">
            <a:xfrm>
              <a:off x="5425" y="4850"/>
              <a:ext cx="2168" cy="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9525">
                <a:lnSpc>
                  <a:spcPct val="86000"/>
                </a:lnSpc>
                <a:spcBef>
                  <a:spcPts val="90"/>
                </a:spcBef>
                <a:spcAft>
                  <a:spcPts val="800"/>
                </a:spcAft>
              </a:pPr>
              <a:endParaRPr lang="vi-VN" sz="1100" dirty="0">
                <a:effectLst/>
                <a:latin typeface="Calibri"/>
                <a:ea typeface="Calibri"/>
                <a:cs typeface="Times New Roman"/>
              </a:endParaRPr>
            </a:p>
          </p:txBody>
        </p:sp>
        <p:sp>
          <p:nvSpPr>
            <p:cNvPr id="8" name="docshape3615"/>
            <p:cNvSpPr txBox="1">
              <a:spLocks noChangeArrowheads="1"/>
            </p:cNvSpPr>
            <p:nvPr/>
          </p:nvSpPr>
          <p:spPr bwMode="auto">
            <a:xfrm>
              <a:off x="8258" y="4865"/>
              <a:ext cx="128"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065"/>
                </a:lnSpc>
                <a:spcAft>
                  <a:spcPts val="800"/>
                </a:spcAft>
              </a:pPr>
              <a:r>
                <a:rPr lang="en-US" sz="900" spc="-25">
                  <a:effectLst/>
                  <a:latin typeface="Calibri"/>
                  <a:ea typeface="Calibri"/>
                  <a:cs typeface="Times New Roman"/>
                </a:rPr>
                <a:t>a)</a:t>
              </a:r>
              <a:endParaRPr lang="vi-VN" sz="1100">
                <a:effectLst/>
                <a:latin typeface="Calibri"/>
                <a:ea typeface="Calibri"/>
                <a:cs typeface="Times New Roman"/>
              </a:endParaRPr>
            </a:p>
          </p:txBody>
        </p:sp>
        <p:sp>
          <p:nvSpPr>
            <p:cNvPr id="9" name="docshape3616"/>
            <p:cNvSpPr txBox="1">
              <a:spLocks noChangeArrowheads="1"/>
            </p:cNvSpPr>
            <p:nvPr/>
          </p:nvSpPr>
          <p:spPr bwMode="auto">
            <a:xfrm>
              <a:off x="9330" y="4865"/>
              <a:ext cx="134"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065"/>
                </a:lnSpc>
                <a:spcAft>
                  <a:spcPts val="800"/>
                </a:spcAft>
              </a:pPr>
              <a:r>
                <a:rPr lang="en-US" sz="900" spc="-35">
                  <a:effectLst/>
                  <a:latin typeface="Calibri"/>
                  <a:ea typeface="Calibri"/>
                  <a:cs typeface="Times New Roman"/>
                </a:rPr>
                <a:t>b)</a:t>
              </a:r>
              <a:endParaRPr lang="vi-VN" sz="1100">
                <a:effectLst/>
                <a:latin typeface="Calibri"/>
                <a:ea typeface="Calibri"/>
                <a:cs typeface="Times New Roman"/>
              </a:endParaRPr>
            </a:p>
          </p:txBody>
        </p:sp>
        <p:sp>
          <p:nvSpPr>
            <p:cNvPr id="10" name="docshape3617"/>
            <p:cNvSpPr txBox="1">
              <a:spLocks noChangeArrowheads="1"/>
            </p:cNvSpPr>
            <p:nvPr/>
          </p:nvSpPr>
          <p:spPr bwMode="auto">
            <a:xfrm>
              <a:off x="5220" y="4445"/>
              <a:ext cx="2648"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85"/>
                </a:lnSpc>
                <a:spcAft>
                  <a:spcPts val="800"/>
                </a:spcAft>
              </a:pPr>
              <a:r>
                <a:rPr lang="en-US" sz="3200" b="1" dirty="0">
                  <a:solidFill>
                    <a:srgbClr val="58595B"/>
                  </a:solidFill>
                  <a:effectLst/>
                  <a:latin typeface="Segoe UI Symbol"/>
                  <a:ea typeface="Calibri"/>
                  <a:cs typeface="Times New Roman"/>
                </a:rPr>
                <a:t>▲</a:t>
              </a:r>
              <a:r>
                <a:rPr lang="en-US" sz="3200" b="1" dirty="0" err="1">
                  <a:effectLst/>
                  <a:latin typeface="Calibri"/>
                  <a:ea typeface="Calibri"/>
                  <a:cs typeface="Times New Roman"/>
                </a:rPr>
                <a:t>Tạo</a:t>
              </a:r>
              <a:r>
                <a:rPr lang="en-US" sz="3200" b="1" spc="-15" dirty="0">
                  <a:effectLst/>
                  <a:latin typeface="Calibri"/>
                  <a:ea typeface="Calibri"/>
                  <a:cs typeface="Times New Roman"/>
                </a:rPr>
                <a:t> </a:t>
              </a:r>
              <a:r>
                <a:rPr lang="en-US" sz="3200" b="1" dirty="0" err="1">
                  <a:effectLst/>
                  <a:latin typeface="Calibri"/>
                  <a:ea typeface="Calibri"/>
                  <a:cs typeface="Times New Roman"/>
                </a:rPr>
                <a:t>bóng</a:t>
              </a:r>
              <a:r>
                <a:rPr lang="en-US" sz="3200" b="1" spc="-10" dirty="0">
                  <a:effectLst/>
                  <a:latin typeface="Calibri"/>
                  <a:ea typeface="Calibri"/>
                  <a:cs typeface="Times New Roman"/>
                </a:rPr>
                <a:t> </a:t>
              </a:r>
              <a:r>
                <a:rPr lang="en-US" sz="3200" b="1" dirty="0" err="1">
                  <a:effectLst/>
                  <a:latin typeface="Calibri"/>
                  <a:ea typeface="Calibri"/>
                  <a:cs typeface="Times New Roman"/>
                </a:rPr>
                <a:t>các</a:t>
              </a:r>
              <a:r>
                <a:rPr lang="en-US" sz="3200" b="1" spc="-10" dirty="0">
                  <a:effectLst/>
                  <a:latin typeface="Calibri"/>
                  <a:ea typeface="Calibri"/>
                  <a:cs typeface="Times New Roman"/>
                </a:rPr>
                <a:t> </a:t>
              </a:r>
              <a:r>
                <a:rPr lang="en-US" sz="3200" b="1" dirty="0">
                  <a:effectLst/>
                  <a:latin typeface="Calibri"/>
                  <a:ea typeface="Calibri"/>
                  <a:cs typeface="Times New Roman"/>
                </a:rPr>
                <a:t>con</a:t>
              </a:r>
              <a:r>
                <a:rPr lang="en-US" sz="3200" b="1" spc="-10" dirty="0">
                  <a:effectLst/>
                  <a:latin typeface="Calibri"/>
                  <a:ea typeface="Calibri"/>
                  <a:cs typeface="Times New Roman"/>
                </a:rPr>
                <a:t> </a:t>
              </a:r>
              <a:r>
                <a:rPr lang="en-US" sz="3200" b="1" dirty="0" err="1">
                  <a:effectLst/>
                  <a:latin typeface="Calibri"/>
                  <a:ea typeface="Calibri"/>
                  <a:cs typeface="Times New Roman"/>
                </a:rPr>
                <a:t>vật</a:t>
              </a:r>
              <a:r>
                <a:rPr lang="en-US" sz="3200" b="1" spc="-10" dirty="0">
                  <a:effectLst/>
                  <a:latin typeface="Calibri"/>
                  <a:ea typeface="Calibri"/>
                  <a:cs typeface="Times New Roman"/>
                </a:rPr>
                <a:t> </a:t>
              </a:r>
              <a:r>
                <a:rPr lang="en-US" sz="3200" b="1" dirty="0" err="1">
                  <a:effectLst/>
                  <a:latin typeface="Calibri"/>
                  <a:ea typeface="Calibri"/>
                  <a:cs typeface="Times New Roman"/>
                </a:rPr>
                <a:t>trên</a:t>
              </a:r>
              <a:r>
                <a:rPr lang="en-US" sz="3200" b="1" spc="-10" dirty="0">
                  <a:effectLst/>
                  <a:latin typeface="Calibri"/>
                  <a:ea typeface="Calibri"/>
                  <a:cs typeface="Times New Roman"/>
                </a:rPr>
                <a:t> </a:t>
              </a:r>
              <a:r>
                <a:rPr lang="en-US" sz="3200" b="1" spc="-10" dirty="0" err="1">
                  <a:effectLst/>
                  <a:latin typeface="Calibri"/>
                  <a:ea typeface="Calibri"/>
                  <a:cs typeface="Times New Roman"/>
                </a:rPr>
                <a:t>tường</a:t>
              </a:r>
              <a:endParaRPr lang="vi-VN" sz="3200" b="1" dirty="0">
                <a:effectLst/>
                <a:latin typeface="Calibri"/>
                <a:ea typeface="Calibri"/>
                <a:cs typeface="Times New Roman"/>
              </a:endParaRPr>
            </a:p>
          </p:txBody>
        </p:sp>
      </p:grpSp>
      <p:sp>
        <p:nvSpPr>
          <p:cNvPr id="11" name="docshape3611"/>
          <p:cNvSpPr>
            <a:spLocks/>
          </p:cNvSpPr>
          <p:nvPr/>
        </p:nvSpPr>
        <p:spPr bwMode="auto">
          <a:xfrm>
            <a:off x="0" y="79512"/>
            <a:ext cx="1348966" cy="1658754"/>
          </a:xfrm>
          <a:custGeom>
            <a:avLst/>
            <a:gdLst>
              <a:gd name="T0" fmla="+- 0 5134 5047"/>
              <a:gd name="T1" fmla="*/ T0 w 428"/>
              <a:gd name="T2" fmla="+- 0 2257 2215"/>
              <a:gd name="T3" fmla="*/ 2257 h 487"/>
              <a:gd name="T4" fmla="+- 0 5047 5047"/>
              <a:gd name="T5" fmla="*/ T4 w 428"/>
              <a:gd name="T6" fmla="+- 0 2433 2215"/>
              <a:gd name="T7" fmla="*/ 2433 h 487"/>
              <a:gd name="T8" fmla="+- 0 5135 5047"/>
              <a:gd name="T9" fmla="*/ T8 w 428"/>
              <a:gd name="T10" fmla="+- 0 2602 2215"/>
              <a:gd name="T11" fmla="*/ 2602 h 487"/>
              <a:gd name="T12" fmla="+- 0 5218 5047"/>
              <a:gd name="T13" fmla="*/ T12 w 428"/>
              <a:gd name="T14" fmla="+- 0 2639 2215"/>
              <a:gd name="T15" fmla="*/ 2639 h 487"/>
              <a:gd name="T16" fmla="+- 0 5291 5047"/>
              <a:gd name="T17" fmla="*/ T16 w 428"/>
              <a:gd name="T18" fmla="+- 0 2641 2215"/>
              <a:gd name="T19" fmla="*/ 2641 h 487"/>
              <a:gd name="T20" fmla="+- 0 5400 5047"/>
              <a:gd name="T21" fmla="*/ T20 w 428"/>
              <a:gd name="T22" fmla="+- 0 2591 2215"/>
              <a:gd name="T23" fmla="*/ 2591 h 487"/>
              <a:gd name="T24" fmla="+- 0 5229 5047"/>
              <a:gd name="T25" fmla="*/ T24 w 428"/>
              <a:gd name="T26" fmla="+- 0 2588 2215"/>
              <a:gd name="T27" fmla="*/ 2588 h 487"/>
              <a:gd name="T28" fmla="+- 0 5184 5047"/>
              <a:gd name="T29" fmla="*/ T28 w 428"/>
              <a:gd name="T30" fmla="+- 0 2571 2215"/>
              <a:gd name="T31" fmla="*/ 2571 h 487"/>
              <a:gd name="T32" fmla="+- 0 5104 5047"/>
              <a:gd name="T33" fmla="*/ T32 w 428"/>
              <a:gd name="T34" fmla="+- 0 2571 2215"/>
              <a:gd name="T35" fmla="*/ 2571 h 487"/>
              <a:gd name="T36" fmla="+- 0 5166 5047"/>
              <a:gd name="T37" fmla="*/ T36 w 428"/>
              <a:gd name="T38" fmla="+- 0 2560 2215"/>
              <a:gd name="T39" fmla="*/ 2560 h 487"/>
              <a:gd name="T40" fmla="+- 0 5142 5047"/>
              <a:gd name="T41" fmla="*/ T40 w 428"/>
              <a:gd name="T42" fmla="+- 0 2539 2215"/>
              <a:gd name="T43" fmla="*/ 2539 h 487"/>
              <a:gd name="T44" fmla="+- 0 5120 5047"/>
              <a:gd name="T45" fmla="*/ T44 w 428"/>
              <a:gd name="T46" fmla="+- 0 2508 2215"/>
              <a:gd name="T47" fmla="*/ 2508 h 487"/>
              <a:gd name="T48" fmla="+- 0 5099 5047"/>
              <a:gd name="T49" fmla="*/ T48 w 428"/>
              <a:gd name="T50" fmla="+- 0 2419 2215"/>
              <a:gd name="T51" fmla="*/ 2419 h 487"/>
              <a:gd name="T52" fmla="+- 0 5207 5047"/>
              <a:gd name="T53" fmla="*/ T52 w 428"/>
              <a:gd name="T54" fmla="+- 0 2275 2215"/>
              <a:gd name="T55" fmla="*/ 2275 h 487"/>
              <a:gd name="T56" fmla="+- 0 5379 5047"/>
              <a:gd name="T57" fmla="*/ T56 w 428"/>
              <a:gd name="T58" fmla="+- 0 2250 2215"/>
              <a:gd name="T59" fmla="*/ 2250 h 487"/>
              <a:gd name="T60" fmla="+- 0 5257 5047"/>
              <a:gd name="T61" fmla="*/ T60 w 428"/>
              <a:gd name="T62" fmla="+- 0 2215 2215"/>
              <a:gd name="T63" fmla="*/ 2215 h 487"/>
              <a:gd name="T64" fmla="+- 0 5331 5047"/>
              <a:gd name="T65" fmla="*/ T64 w 428"/>
              <a:gd name="T66" fmla="+- 0 2281 2215"/>
              <a:gd name="T67" fmla="*/ 2281 h 487"/>
              <a:gd name="T68" fmla="+- 0 5423 5047"/>
              <a:gd name="T69" fmla="*/ T68 w 428"/>
              <a:gd name="T70" fmla="+- 0 2438 2215"/>
              <a:gd name="T71" fmla="*/ 2438 h 487"/>
              <a:gd name="T72" fmla="+- 0 5315 5047"/>
              <a:gd name="T73" fmla="*/ T72 w 428"/>
              <a:gd name="T74" fmla="+- 0 2581 2215"/>
              <a:gd name="T75" fmla="*/ 2581 h 487"/>
              <a:gd name="T76" fmla="+- 0 5275 5047"/>
              <a:gd name="T77" fmla="*/ T76 w 428"/>
              <a:gd name="T78" fmla="+- 0 2590 2215"/>
              <a:gd name="T79" fmla="*/ 2590 h 487"/>
              <a:gd name="T80" fmla="+- 0 5438 5047"/>
              <a:gd name="T81" fmla="*/ T80 w 428"/>
              <a:gd name="T82" fmla="+- 0 2549 2215"/>
              <a:gd name="T83" fmla="*/ 2549 h 487"/>
              <a:gd name="T84" fmla="+- 0 5472 5047"/>
              <a:gd name="T85" fmla="*/ T84 w 428"/>
              <a:gd name="T86" fmla="+- 0 2462 2215"/>
              <a:gd name="T87" fmla="*/ 2462 h 487"/>
              <a:gd name="T88" fmla="+- 0 5474 5047"/>
              <a:gd name="T89" fmla="*/ T88 w 428"/>
              <a:gd name="T90" fmla="+- 0 2430 2215"/>
              <a:gd name="T91" fmla="*/ 2430 h 487"/>
              <a:gd name="T92" fmla="+- 0 5444 5047"/>
              <a:gd name="T93" fmla="*/ T92 w 428"/>
              <a:gd name="T94" fmla="+- 0 2320 2215"/>
              <a:gd name="T95" fmla="*/ 2320 h 487"/>
              <a:gd name="T96" fmla="+- 0 5399 5047"/>
              <a:gd name="T97" fmla="*/ T96 w 428"/>
              <a:gd name="T98" fmla="+- 0 2266 2215"/>
              <a:gd name="T99" fmla="*/ 2266 h 487"/>
              <a:gd name="T100" fmla="+- 0 5224 5047"/>
              <a:gd name="T101" fmla="*/ T100 w 428"/>
              <a:gd name="T102" fmla="+- 0 2299 2215"/>
              <a:gd name="T103" fmla="*/ 2299 h 487"/>
              <a:gd name="T104" fmla="+- 0 5155 5047"/>
              <a:gd name="T105" fmla="*/ T104 w 428"/>
              <a:gd name="T106" fmla="+- 0 2359 2215"/>
              <a:gd name="T107" fmla="*/ 2359 h 487"/>
              <a:gd name="T108" fmla="+- 0 5170 5047"/>
              <a:gd name="T109" fmla="*/ T108 w 428"/>
              <a:gd name="T110" fmla="+- 0 2459 2215"/>
              <a:gd name="T111" fmla="*/ 2459 h 487"/>
              <a:gd name="T112" fmla="+- 0 5190 5047"/>
              <a:gd name="T113" fmla="*/ T112 w 428"/>
              <a:gd name="T114" fmla="+- 0 2510 2215"/>
              <a:gd name="T115" fmla="*/ 2510 h 487"/>
              <a:gd name="T116" fmla="+- 0 5185 5047"/>
              <a:gd name="T117" fmla="*/ T116 w 428"/>
              <a:gd name="T118" fmla="+- 0 2538 2215"/>
              <a:gd name="T119" fmla="*/ 2538 h 487"/>
              <a:gd name="T120" fmla="+- 0 5201 5047"/>
              <a:gd name="T121" fmla="*/ T120 w 428"/>
              <a:gd name="T122" fmla="+- 0 2558 2215"/>
              <a:gd name="T123" fmla="*/ 2558 h 487"/>
              <a:gd name="T124" fmla="+- 0 5266 5047"/>
              <a:gd name="T125" fmla="*/ T124 w 428"/>
              <a:gd name="T126" fmla="+- 0 2576 2215"/>
              <a:gd name="T127" fmla="*/ 2576 h 487"/>
              <a:gd name="T128" fmla="+- 0 5298 5047"/>
              <a:gd name="T129" fmla="*/ T128 w 428"/>
              <a:gd name="T130" fmla="+- 0 2575 2215"/>
              <a:gd name="T131" fmla="*/ 2575 h 487"/>
              <a:gd name="T132" fmla="+- 0 5311 5047"/>
              <a:gd name="T133" fmla="*/ T132 w 428"/>
              <a:gd name="T134" fmla="+- 0 2531 2215"/>
              <a:gd name="T135" fmla="*/ 2531 h 487"/>
              <a:gd name="T136" fmla="+- 0 5367 5047"/>
              <a:gd name="T137" fmla="*/ T136 w 428"/>
              <a:gd name="T138" fmla="+- 0 2527 2215"/>
              <a:gd name="T139" fmla="*/ 2527 h 487"/>
              <a:gd name="T140" fmla="+- 0 5366 5047"/>
              <a:gd name="T141" fmla="*/ T140 w 428"/>
              <a:gd name="T142" fmla="+- 0 2492 2215"/>
              <a:gd name="T143" fmla="*/ 2492 h 487"/>
              <a:gd name="T144" fmla="+- 0 5373 5047"/>
              <a:gd name="T145" fmla="*/ T144 w 428"/>
              <a:gd name="T146" fmla="+- 0 2484 2215"/>
              <a:gd name="T147" fmla="*/ 2484 h 487"/>
              <a:gd name="T148" fmla="+- 0 5365 5047"/>
              <a:gd name="T149" fmla="*/ T148 w 428"/>
              <a:gd name="T150" fmla="+- 0 2466 2215"/>
              <a:gd name="T151" fmla="*/ 2466 h 487"/>
              <a:gd name="T152" fmla="+- 0 5366 5047"/>
              <a:gd name="T153" fmla="*/ T152 w 428"/>
              <a:gd name="T154" fmla="+- 0 2463 2215"/>
              <a:gd name="T155" fmla="*/ 2463 h 487"/>
              <a:gd name="T156" fmla="+- 0 5195 5047"/>
              <a:gd name="T157" fmla="*/ T156 w 428"/>
              <a:gd name="T158" fmla="+- 0 2455 2215"/>
              <a:gd name="T159" fmla="*/ 2455 h 487"/>
              <a:gd name="T160" fmla="+- 0 5178 5047"/>
              <a:gd name="T161" fmla="*/ T160 w 428"/>
              <a:gd name="T162" fmla="+- 0 2430 2215"/>
              <a:gd name="T163" fmla="*/ 2430 h 487"/>
              <a:gd name="T164" fmla="+- 0 5178 5047"/>
              <a:gd name="T165" fmla="*/ T164 w 428"/>
              <a:gd name="T166" fmla="+- 0 2368 2215"/>
              <a:gd name="T167" fmla="*/ 2368 h 487"/>
              <a:gd name="T168" fmla="+- 0 5251 5047"/>
              <a:gd name="T169" fmla="*/ T168 w 428"/>
              <a:gd name="T170" fmla="+- 0 2319 2215"/>
              <a:gd name="T171" fmla="*/ 2319 h 487"/>
              <a:gd name="T172" fmla="+- 0 5283 5047"/>
              <a:gd name="T173" fmla="*/ T172 w 428"/>
              <a:gd name="T174" fmla="+- 0 2296 2215"/>
              <a:gd name="T175" fmla="*/ 2296 h 487"/>
              <a:gd name="T176" fmla="+- 0 5104 5047"/>
              <a:gd name="T177" fmla="*/ T176 w 428"/>
              <a:gd name="T178" fmla="+- 0 2571 2215"/>
              <a:gd name="T179" fmla="*/ 2571 h 487"/>
              <a:gd name="T180" fmla="+- 0 5105 5047"/>
              <a:gd name="T181" fmla="*/ T180 w 428"/>
              <a:gd name="T182" fmla="+- 0 2571 2215"/>
              <a:gd name="T183" fmla="*/ 2571 h 487"/>
              <a:gd name="T184" fmla="+- 0 5182 5047"/>
              <a:gd name="T185" fmla="*/ T184 w 428"/>
              <a:gd name="T186" fmla="+- 0 2570 2215"/>
              <a:gd name="T187" fmla="*/ 2570 h 487"/>
              <a:gd name="T188" fmla="+- 0 5105 5047"/>
              <a:gd name="T189" fmla="*/ T188 w 428"/>
              <a:gd name="T190" fmla="+- 0 2571 2215"/>
              <a:gd name="T191" fmla="*/ 2571 h 487"/>
              <a:gd name="T192" fmla="+- 0 5182 5047"/>
              <a:gd name="T193" fmla="*/ T192 w 428"/>
              <a:gd name="T194" fmla="+- 0 2570 2215"/>
              <a:gd name="T195" fmla="*/ 2570 h 487"/>
              <a:gd name="T196" fmla="+- 0 5316 5047"/>
              <a:gd name="T197" fmla="*/ T196 w 428"/>
              <a:gd name="T198" fmla="+- 0 2532 2215"/>
              <a:gd name="T199" fmla="*/ 2532 h 487"/>
              <a:gd name="T200" fmla="+- 0 5345 5047"/>
              <a:gd name="T201" fmla="*/ T200 w 428"/>
              <a:gd name="T202" fmla="+- 0 2531 2215"/>
              <a:gd name="T203" fmla="*/ 2531 h 487"/>
              <a:gd name="T204" fmla="+- 0 5364 5047"/>
              <a:gd name="T205" fmla="*/ T204 w 428"/>
              <a:gd name="T206" fmla="+- 0 2487 2215"/>
              <a:gd name="T207" fmla="*/ 2487 h 487"/>
              <a:gd name="T208" fmla="+- 0 5365 5047"/>
              <a:gd name="T209" fmla="*/ T208 w 428"/>
              <a:gd name="T210" fmla="+- 0 2466 2215"/>
              <a:gd name="T211" fmla="*/ 2466 h 487"/>
              <a:gd name="T212" fmla="+- 0 5365 5047"/>
              <a:gd name="T213" fmla="*/ T212 w 428"/>
              <a:gd name="T214" fmla="+- 0 2466 2215"/>
              <a:gd name="T215" fmla="*/ 2466 h 487"/>
              <a:gd name="T216" fmla="+- 0 5223 5047"/>
              <a:gd name="T217" fmla="*/ T216 w 428"/>
              <a:gd name="T218" fmla="+- 0 2371 2215"/>
              <a:gd name="T219" fmla="*/ 2371 h 487"/>
              <a:gd name="T220" fmla="+- 0 5212 5047"/>
              <a:gd name="T221" fmla="*/ T220 w 428"/>
              <a:gd name="T222" fmla="+- 0 2410 2215"/>
              <a:gd name="T223" fmla="*/ 2410 h 487"/>
              <a:gd name="T224" fmla="+- 0 5195 5047"/>
              <a:gd name="T225" fmla="*/ T224 w 428"/>
              <a:gd name="T226" fmla="+- 0 2455 2215"/>
              <a:gd name="T227" fmla="*/ 2455 h 487"/>
              <a:gd name="T228" fmla="+- 0 5382 5047"/>
              <a:gd name="T229" fmla="*/ T228 w 428"/>
              <a:gd name="T230" fmla="+- 0 2444 2215"/>
              <a:gd name="T231" fmla="*/ 2444 h 487"/>
              <a:gd name="T232" fmla="+- 0 5361 5047"/>
              <a:gd name="T233" fmla="*/ T232 w 428"/>
              <a:gd name="T234" fmla="+- 0 2398 2215"/>
              <a:gd name="T235" fmla="*/ 2398 h 487"/>
              <a:gd name="T236" fmla="+- 0 5251 5047"/>
              <a:gd name="T237" fmla="*/ T236 w 428"/>
              <a:gd name="T238" fmla="+- 0 2379 2215"/>
              <a:gd name="T239" fmla="*/ 2379 h 487"/>
              <a:gd name="T240" fmla="+- 0 5251 5047"/>
              <a:gd name="T241" fmla="*/ T240 w 428"/>
              <a:gd name="T242" fmla="+- 0 2299 2215"/>
              <a:gd name="T243" fmla="*/ 2299 h 487"/>
              <a:gd name="T244" fmla="+- 0 5365 5047"/>
              <a:gd name="T245" fmla="*/ T244 w 428"/>
              <a:gd name="T246" fmla="+- 0 2379 2215"/>
              <a:gd name="T247" fmla="*/ 2379 h 487"/>
              <a:gd name="T248" fmla="+- 0 5314 5047"/>
              <a:gd name="T249" fmla="*/ T248 w 428"/>
              <a:gd name="T250" fmla="+- 0 2308 2215"/>
              <a:gd name="T251" fmla="*/ 2308 h 48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 ang="0">
                <a:pos x="T249" y="T251"/>
              </a:cxn>
            </a:cxnLst>
            <a:rect l="0" t="0" r="r" b="b"/>
            <a:pathLst>
              <a:path w="428" h="487">
                <a:moveTo>
                  <a:pt x="210" y="0"/>
                </a:moveTo>
                <a:lnTo>
                  <a:pt x="145" y="11"/>
                </a:lnTo>
                <a:lnTo>
                  <a:pt x="87" y="42"/>
                </a:lnTo>
                <a:lnTo>
                  <a:pt x="40" y="89"/>
                </a:lnTo>
                <a:lnTo>
                  <a:pt x="10" y="150"/>
                </a:lnTo>
                <a:lnTo>
                  <a:pt x="0" y="218"/>
                </a:lnTo>
                <a:lnTo>
                  <a:pt x="11" y="283"/>
                </a:lnTo>
                <a:lnTo>
                  <a:pt x="42" y="341"/>
                </a:lnTo>
                <a:lnTo>
                  <a:pt x="88" y="387"/>
                </a:lnTo>
                <a:lnTo>
                  <a:pt x="150" y="418"/>
                </a:lnTo>
                <a:lnTo>
                  <a:pt x="160" y="421"/>
                </a:lnTo>
                <a:lnTo>
                  <a:pt x="171" y="424"/>
                </a:lnTo>
                <a:lnTo>
                  <a:pt x="182" y="425"/>
                </a:lnTo>
                <a:lnTo>
                  <a:pt x="214" y="486"/>
                </a:lnTo>
                <a:lnTo>
                  <a:pt x="244" y="426"/>
                </a:lnTo>
                <a:lnTo>
                  <a:pt x="300" y="409"/>
                </a:lnTo>
                <a:lnTo>
                  <a:pt x="351" y="378"/>
                </a:lnTo>
                <a:lnTo>
                  <a:pt x="353" y="376"/>
                </a:lnTo>
                <a:lnTo>
                  <a:pt x="217" y="376"/>
                </a:lnTo>
                <a:lnTo>
                  <a:pt x="206" y="375"/>
                </a:lnTo>
                <a:lnTo>
                  <a:pt x="182" y="373"/>
                </a:lnTo>
                <a:lnTo>
                  <a:pt x="160" y="366"/>
                </a:lnTo>
                <a:lnTo>
                  <a:pt x="139" y="357"/>
                </a:lnTo>
                <a:lnTo>
                  <a:pt x="137" y="356"/>
                </a:lnTo>
                <a:lnTo>
                  <a:pt x="58" y="356"/>
                </a:lnTo>
                <a:lnTo>
                  <a:pt x="57" y="356"/>
                </a:lnTo>
                <a:lnTo>
                  <a:pt x="56" y="355"/>
                </a:lnTo>
                <a:lnTo>
                  <a:pt x="135" y="355"/>
                </a:lnTo>
                <a:lnTo>
                  <a:pt x="119" y="345"/>
                </a:lnTo>
                <a:lnTo>
                  <a:pt x="111" y="339"/>
                </a:lnTo>
                <a:lnTo>
                  <a:pt x="103" y="331"/>
                </a:lnTo>
                <a:lnTo>
                  <a:pt x="95" y="324"/>
                </a:lnTo>
                <a:lnTo>
                  <a:pt x="88" y="316"/>
                </a:lnTo>
                <a:lnTo>
                  <a:pt x="80" y="305"/>
                </a:lnTo>
                <a:lnTo>
                  <a:pt x="73" y="293"/>
                </a:lnTo>
                <a:lnTo>
                  <a:pt x="66" y="281"/>
                </a:lnTo>
                <a:lnTo>
                  <a:pt x="61" y="267"/>
                </a:lnTo>
                <a:lnTo>
                  <a:pt x="52" y="204"/>
                </a:lnTo>
                <a:lnTo>
                  <a:pt x="67" y="143"/>
                </a:lnTo>
                <a:lnTo>
                  <a:pt x="104" y="93"/>
                </a:lnTo>
                <a:lnTo>
                  <a:pt x="160" y="60"/>
                </a:lnTo>
                <a:lnTo>
                  <a:pt x="224" y="51"/>
                </a:lnTo>
                <a:lnTo>
                  <a:pt x="352" y="51"/>
                </a:lnTo>
                <a:lnTo>
                  <a:pt x="332" y="35"/>
                </a:lnTo>
                <a:lnTo>
                  <a:pt x="306" y="21"/>
                </a:lnTo>
                <a:lnTo>
                  <a:pt x="278" y="10"/>
                </a:lnTo>
                <a:lnTo>
                  <a:pt x="210" y="0"/>
                </a:lnTo>
                <a:close/>
                <a:moveTo>
                  <a:pt x="352" y="51"/>
                </a:moveTo>
                <a:lnTo>
                  <a:pt x="224" y="51"/>
                </a:lnTo>
                <a:lnTo>
                  <a:pt x="284" y="66"/>
                </a:lnTo>
                <a:lnTo>
                  <a:pt x="334" y="103"/>
                </a:lnTo>
                <a:lnTo>
                  <a:pt x="367" y="159"/>
                </a:lnTo>
                <a:lnTo>
                  <a:pt x="376" y="223"/>
                </a:lnTo>
                <a:lnTo>
                  <a:pt x="361" y="283"/>
                </a:lnTo>
                <a:lnTo>
                  <a:pt x="324" y="333"/>
                </a:lnTo>
                <a:lnTo>
                  <a:pt x="268" y="366"/>
                </a:lnTo>
                <a:lnTo>
                  <a:pt x="259" y="370"/>
                </a:lnTo>
                <a:lnTo>
                  <a:pt x="248" y="372"/>
                </a:lnTo>
                <a:lnTo>
                  <a:pt x="228" y="375"/>
                </a:lnTo>
                <a:lnTo>
                  <a:pt x="217" y="376"/>
                </a:lnTo>
                <a:lnTo>
                  <a:pt x="353" y="376"/>
                </a:lnTo>
                <a:lnTo>
                  <a:pt x="391" y="334"/>
                </a:lnTo>
                <a:lnTo>
                  <a:pt x="418" y="278"/>
                </a:lnTo>
                <a:lnTo>
                  <a:pt x="422" y="262"/>
                </a:lnTo>
                <a:lnTo>
                  <a:pt x="425" y="247"/>
                </a:lnTo>
                <a:lnTo>
                  <a:pt x="427" y="231"/>
                </a:lnTo>
                <a:lnTo>
                  <a:pt x="427" y="218"/>
                </a:lnTo>
                <a:lnTo>
                  <a:pt x="427" y="215"/>
                </a:lnTo>
                <a:lnTo>
                  <a:pt x="424" y="176"/>
                </a:lnTo>
                <a:lnTo>
                  <a:pt x="414" y="139"/>
                </a:lnTo>
                <a:lnTo>
                  <a:pt x="397" y="105"/>
                </a:lnTo>
                <a:lnTo>
                  <a:pt x="375" y="73"/>
                </a:lnTo>
                <a:lnTo>
                  <a:pt x="355" y="53"/>
                </a:lnTo>
                <a:lnTo>
                  <a:pt x="352" y="51"/>
                </a:lnTo>
                <a:close/>
                <a:moveTo>
                  <a:pt x="210" y="78"/>
                </a:moveTo>
                <a:lnTo>
                  <a:pt x="194" y="80"/>
                </a:lnTo>
                <a:lnTo>
                  <a:pt x="177" y="84"/>
                </a:lnTo>
                <a:lnTo>
                  <a:pt x="152" y="95"/>
                </a:lnTo>
                <a:lnTo>
                  <a:pt x="126" y="114"/>
                </a:lnTo>
                <a:lnTo>
                  <a:pt x="108" y="144"/>
                </a:lnTo>
                <a:lnTo>
                  <a:pt x="105" y="181"/>
                </a:lnTo>
                <a:lnTo>
                  <a:pt x="111" y="215"/>
                </a:lnTo>
                <a:lnTo>
                  <a:pt x="123" y="244"/>
                </a:lnTo>
                <a:lnTo>
                  <a:pt x="134" y="265"/>
                </a:lnTo>
                <a:lnTo>
                  <a:pt x="141" y="280"/>
                </a:lnTo>
                <a:lnTo>
                  <a:pt x="143" y="295"/>
                </a:lnTo>
                <a:lnTo>
                  <a:pt x="142" y="308"/>
                </a:lnTo>
                <a:lnTo>
                  <a:pt x="139" y="320"/>
                </a:lnTo>
                <a:lnTo>
                  <a:pt x="138" y="323"/>
                </a:lnTo>
                <a:lnTo>
                  <a:pt x="136" y="327"/>
                </a:lnTo>
                <a:lnTo>
                  <a:pt x="134" y="331"/>
                </a:lnTo>
                <a:lnTo>
                  <a:pt x="154" y="343"/>
                </a:lnTo>
                <a:lnTo>
                  <a:pt x="174" y="352"/>
                </a:lnTo>
                <a:lnTo>
                  <a:pt x="196" y="358"/>
                </a:lnTo>
                <a:lnTo>
                  <a:pt x="219" y="361"/>
                </a:lnTo>
                <a:lnTo>
                  <a:pt x="229" y="362"/>
                </a:lnTo>
                <a:lnTo>
                  <a:pt x="240" y="361"/>
                </a:lnTo>
                <a:lnTo>
                  <a:pt x="251" y="360"/>
                </a:lnTo>
                <a:lnTo>
                  <a:pt x="251" y="329"/>
                </a:lnTo>
                <a:lnTo>
                  <a:pt x="257" y="317"/>
                </a:lnTo>
                <a:lnTo>
                  <a:pt x="264" y="316"/>
                </a:lnTo>
                <a:lnTo>
                  <a:pt x="298" y="316"/>
                </a:lnTo>
                <a:lnTo>
                  <a:pt x="308" y="315"/>
                </a:lnTo>
                <a:lnTo>
                  <a:pt x="320" y="312"/>
                </a:lnTo>
                <a:lnTo>
                  <a:pt x="313" y="284"/>
                </a:lnTo>
                <a:lnTo>
                  <a:pt x="317" y="282"/>
                </a:lnTo>
                <a:lnTo>
                  <a:pt x="319" y="277"/>
                </a:lnTo>
                <a:lnTo>
                  <a:pt x="317" y="272"/>
                </a:lnTo>
                <a:lnTo>
                  <a:pt x="319" y="272"/>
                </a:lnTo>
                <a:lnTo>
                  <a:pt x="326" y="269"/>
                </a:lnTo>
                <a:lnTo>
                  <a:pt x="323" y="262"/>
                </a:lnTo>
                <a:lnTo>
                  <a:pt x="318" y="255"/>
                </a:lnTo>
                <a:lnTo>
                  <a:pt x="318" y="251"/>
                </a:lnTo>
                <a:lnTo>
                  <a:pt x="306" y="251"/>
                </a:lnTo>
                <a:lnTo>
                  <a:pt x="318" y="251"/>
                </a:lnTo>
                <a:lnTo>
                  <a:pt x="319" y="248"/>
                </a:lnTo>
                <a:lnTo>
                  <a:pt x="327" y="244"/>
                </a:lnTo>
                <a:lnTo>
                  <a:pt x="333" y="240"/>
                </a:lnTo>
                <a:lnTo>
                  <a:pt x="148" y="240"/>
                </a:lnTo>
                <a:lnTo>
                  <a:pt x="138" y="229"/>
                </a:lnTo>
                <a:lnTo>
                  <a:pt x="131" y="215"/>
                </a:lnTo>
                <a:lnTo>
                  <a:pt x="126" y="200"/>
                </a:lnTo>
                <a:lnTo>
                  <a:pt x="125" y="184"/>
                </a:lnTo>
                <a:lnTo>
                  <a:pt x="131" y="153"/>
                </a:lnTo>
                <a:lnTo>
                  <a:pt x="148" y="127"/>
                </a:lnTo>
                <a:lnTo>
                  <a:pt x="173" y="110"/>
                </a:lnTo>
                <a:lnTo>
                  <a:pt x="204" y="104"/>
                </a:lnTo>
                <a:lnTo>
                  <a:pt x="204" y="84"/>
                </a:lnTo>
                <a:lnTo>
                  <a:pt x="245" y="84"/>
                </a:lnTo>
                <a:lnTo>
                  <a:pt x="236" y="81"/>
                </a:lnTo>
                <a:lnTo>
                  <a:pt x="210" y="78"/>
                </a:lnTo>
                <a:close/>
                <a:moveTo>
                  <a:pt x="56" y="355"/>
                </a:moveTo>
                <a:lnTo>
                  <a:pt x="57" y="356"/>
                </a:lnTo>
                <a:lnTo>
                  <a:pt x="58" y="356"/>
                </a:lnTo>
                <a:lnTo>
                  <a:pt x="57" y="355"/>
                </a:lnTo>
                <a:lnTo>
                  <a:pt x="56" y="355"/>
                </a:lnTo>
                <a:close/>
                <a:moveTo>
                  <a:pt x="135" y="355"/>
                </a:moveTo>
                <a:lnTo>
                  <a:pt x="56" y="355"/>
                </a:lnTo>
                <a:lnTo>
                  <a:pt x="57" y="355"/>
                </a:lnTo>
                <a:lnTo>
                  <a:pt x="58" y="356"/>
                </a:lnTo>
                <a:lnTo>
                  <a:pt x="137" y="356"/>
                </a:lnTo>
                <a:lnTo>
                  <a:pt x="135" y="355"/>
                </a:lnTo>
                <a:close/>
                <a:moveTo>
                  <a:pt x="298" y="316"/>
                </a:moveTo>
                <a:lnTo>
                  <a:pt x="264" y="316"/>
                </a:lnTo>
                <a:lnTo>
                  <a:pt x="269" y="317"/>
                </a:lnTo>
                <a:lnTo>
                  <a:pt x="281" y="317"/>
                </a:lnTo>
                <a:lnTo>
                  <a:pt x="296" y="317"/>
                </a:lnTo>
                <a:lnTo>
                  <a:pt x="298" y="316"/>
                </a:lnTo>
                <a:close/>
                <a:moveTo>
                  <a:pt x="319" y="272"/>
                </a:moveTo>
                <a:lnTo>
                  <a:pt x="317" y="272"/>
                </a:lnTo>
                <a:lnTo>
                  <a:pt x="317" y="273"/>
                </a:lnTo>
                <a:lnTo>
                  <a:pt x="319" y="272"/>
                </a:lnTo>
                <a:close/>
                <a:moveTo>
                  <a:pt x="318" y="251"/>
                </a:moveTo>
                <a:lnTo>
                  <a:pt x="306" y="251"/>
                </a:lnTo>
                <a:lnTo>
                  <a:pt x="318" y="251"/>
                </a:lnTo>
                <a:close/>
                <a:moveTo>
                  <a:pt x="204" y="144"/>
                </a:moveTo>
                <a:lnTo>
                  <a:pt x="189" y="147"/>
                </a:lnTo>
                <a:lnTo>
                  <a:pt x="176" y="156"/>
                </a:lnTo>
                <a:lnTo>
                  <a:pt x="168" y="168"/>
                </a:lnTo>
                <a:lnTo>
                  <a:pt x="165" y="184"/>
                </a:lnTo>
                <a:lnTo>
                  <a:pt x="165" y="195"/>
                </a:lnTo>
                <a:lnTo>
                  <a:pt x="169" y="205"/>
                </a:lnTo>
                <a:lnTo>
                  <a:pt x="176" y="212"/>
                </a:lnTo>
                <a:lnTo>
                  <a:pt x="148" y="240"/>
                </a:lnTo>
                <a:lnTo>
                  <a:pt x="333" y="240"/>
                </a:lnTo>
                <a:lnTo>
                  <a:pt x="338" y="237"/>
                </a:lnTo>
                <a:lnTo>
                  <a:pt x="335" y="229"/>
                </a:lnTo>
                <a:lnTo>
                  <a:pt x="311" y="196"/>
                </a:lnTo>
                <a:lnTo>
                  <a:pt x="314" y="191"/>
                </a:lnTo>
                <a:lnTo>
                  <a:pt x="314" y="183"/>
                </a:lnTo>
                <a:lnTo>
                  <a:pt x="318" y="166"/>
                </a:lnTo>
                <a:lnTo>
                  <a:pt x="318" y="164"/>
                </a:lnTo>
                <a:lnTo>
                  <a:pt x="204" y="164"/>
                </a:lnTo>
                <a:lnTo>
                  <a:pt x="204" y="144"/>
                </a:lnTo>
                <a:close/>
                <a:moveTo>
                  <a:pt x="245" y="84"/>
                </a:moveTo>
                <a:lnTo>
                  <a:pt x="204" y="84"/>
                </a:lnTo>
                <a:lnTo>
                  <a:pt x="244" y="124"/>
                </a:lnTo>
                <a:lnTo>
                  <a:pt x="204" y="164"/>
                </a:lnTo>
                <a:lnTo>
                  <a:pt x="318" y="164"/>
                </a:lnTo>
                <a:lnTo>
                  <a:pt x="306" y="137"/>
                </a:lnTo>
                <a:lnTo>
                  <a:pt x="296" y="121"/>
                </a:lnTo>
                <a:lnTo>
                  <a:pt x="267" y="93"/>
                </a:lnTo>
                <a:lnTo>
                  <a:pt x="245" y="84"/>
                </a:lnTo>
                <a:close/>
              </a:path>
            </a:pathLst>
          </a:custGeom>
          <a:solidFill>
            <a:srgbClr val="00A88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vi-VN"/>
          </a:p>
        </p:txBody>
      </p:sp>
      <p:sp>
        <p:nvSpPr>
          <p:cNvPr id="12" name="Rectangle 11"/>
          <p:cNvSpPr/>
          <p:nvPr/>
        </p:nvSpPr>
        <p:spPr>
          <a:xfrm>
            <a:off x="67100" y="3556930"/>
            <a:ext cx="11924122" cy="1569660"/>
          </a:xfrm>
          <a:prstGeom prst="rect">
            <a:avLst/>
          </a:prstGeom>
        </p:spPr>
        <p:txBody>
          <a:bodyPr wrap="square">
            <a:spAutoFit/>
          </a:bodyPr>
          <a:lstStyle/>
          <a:p>
            <a:r>
              <a:rPr lang="de-DE" sz="3200" b="1" dirty="0">
                <a:solidFill>
                  <a:srgbClr val="FF0000"/>
                </a:solidFill>
              </a:rPr>
              <a:t>* Đặt một đèn bàn chiếu sáng vào tường.</a:t>
            </a:r>
            <a:endParaRPr lang="vi-VN" sz="3200" b="1" dirty="0">
              <a:solidFill>
                <a:srgbClr val="FF0000"/>
              </a:solidFill>
            </a:endParaRPr>
          </a:p>
          <a:p>
            <a:pPr lvl="0"/>
            <a:r>
              <a:rPr lang="de-DE" sz="3200" b="1" dirty="0" smtClean="0">
                <a:solidFill>
                  <a:srgbClr val="FF0000"/>
                </a:solidFill>
              </a:rPr>
              <a:t>a/ Nếu </a:t>
            </a:r>
            <a:r>
              <a:rPr lang="de-DE" sz="3200" b="1" dirty="0">
                <a:solidFill>
                  <a:srgbClr val="FF0000"/>
                </a:solidFill>
              </a:rPr>
              <a:t>bàn tay càng gần tường, bóng trên tường càng nhỏ. Để hình ảnh trên tường rõ nét, cần chọn nguồn sáng hẹp</a:t>
            </a:r>
            <a:r>
              <a:rPr lang="de-DE" sz="3200" b="1" dirty="0" smtClean="0">
                <a:solidFill>
                  <a:srgbClr val="FF0000"/>
                </a:solidFill>
              </a:rPr>
              <a:t>.</a:t>
            </a:r>
            <a:endParaRPr lang="vi-VN" sz="3200" b="1" dirty="0">
              <a:solidFill>
                <a:srgbClr val="FF0000"/>
              </a:solidFill>
            </a:endParaRPr>
          </a:p>
        </p:txBody>
      </p:sp>
      <p:sp>
        <p:nvSpPr>
          <p:cNvPr id="13" name="Rectangle 12"/>
          <p:cNvSpPr/>
          <p:nvPr/>
        </p:nvSpPr>
        <p:spPr>
          <a:xfrm>
            <a:off x="67100" y="5288340"/>
            <a:ext cx="12016966" cy="1569660"/>
          </a:xfrm>
          <a:prstGeom prst="rect">
            <a:avLst/>
          </a:prstGeom>
        </p:spPr>
        <p:txBody>
          <a:bodyPr wrap="square">
            <a:spAutoFit/>
          </a:bodyPr>
          <a:lstStyle/>
          <a:p>
            <a:pPr lvl="0"/>
            <a:r>
              <a:rPr lang="de-DE" sz="3200" b="1" dirty="0" smtClean="0">
                <a:solidFill>
                  <a:srgbClr val="FF0000"/>
                </a:solidFill>
              </a:rPr>
              <a:t>b/ Bàn </a:t>
            </a:r>
            <a:r>
              <a:rPr lang="de-DE" sz="3200" b="1" dirty="0">
                <a:solidFill>
                  <a:srgbClr val="FF0000"/>
                </a:solidFill>
              </a:rPr>
              <a:t>tay cản đường đi của tia sáng nên trên tường hình thành bóng. Sự thay đổi hình dạng của bàn tay khiến bóng thay đổi hình dạng theo, tạo nên các hình ảnh vui nhộn.</a:t>
            </a:r>
            <a:endParaRPr lang="vi-VN" sz="3200" b="1" dirty="0">
              <a:solidFill>
                <a:srgbClr val="FF0000"/>
              </a:solidFill>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6492" y="1760526"/>
            <a:ext cx="9944828" cy="3170099"/>
          </a:xfrm>
          <a:prstGeom prst="rect">
            <a:avLst/>
          </a:prstGeom>
        </p:spPr>
        <p:txBody>
          <a:bodyPr wrap="square">
            <a:spAutoFit/>
          </a:bodyPr>
          <a:lstStyle/>
          <a:p>
            <a:r>
              <a:rPr lang="de-DE" sz="4000" b="1" dirty="0" smtClean="0"/>
              <a:t>Hiện tượng nguyệt thực khi Mặt Trăng đi vào vùng bóng của Trái Đất. Khi Mặt Trăng đi vào vùng tối, ta có hiện tượng nguyệt thực toàn phần. Khi Mặt Trăng đi vào vùng nửa tối, ta có hiện tượng nguyệt thực một phần.</a:t>
            </a:r>
            <a:endParaRPr lang="vi-VN" sz="4000" b="1" dirty="0"/>
          </a:p>
        </p:txBody>
      </p:sp>
      <p:pic>
        <p:nvPicPr>
          <p:cNvPr id="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590" y="174702"/>
            <a:ext cx="1693802" cy="15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ơi giữ chỗ cho Chân trang 2"/>
          <p:cNvSpPr>
            <a:spLocks noGrp="1"/>
          </p:cNvSpPr>
          <p:nvPr>
            <p:ph type="ftr" sz="quarter" idx="11"/>
          </p:nvPr>
        </p:nvSpPr>
        <p:spPr>
          <a:xfrm>
            <a:off x="3845169" y="5619750"/>
            <a:ext cx="3563815" cy="476250"/>
          </a:xfrm>
        </p:spPr>
        <p:txBody>
          <a:bodyPr/>
          <a:lstStyle/>
          <a:p>
            <a:pPr>
              <a:defRPr/>
            </a:pPr>
            <a:r>
              <a:rPr lang="en-US"/>
              <a:t>phambayss.violet.vn</a:t>
            </a:r>
          </a:p>
        </p:txBody>
      </p:sp>
      <p:sp>
        <p:nvSpPr>
          <p:cNvPr id="5123" name="Rectangle 2"/>
          <p:cNvSpPr>
            <a:spLocks noChangeArrowheads="1"/>
          </p:cNvSpPr>
          <p:nvPr/>
        </p:nvSpPr>
        <p:spPr bwMode="auto">
          <a:xfrm>
            <a:off x="69700" y="-44450"/>
            <a:ext cx="12192000" cy="69024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en-US">
              <a:latin typeface=".VnTime" pitchFamily="34" charset="0"/>
            </a:endParaRPr>
          </a:p>
        </p:txBody>
      </p:sp>
      <p:sp>
        <p:nvSpPr>
          <p:cNvPr id="4" name="Freeform 3"/>
          <p:cNvSpPr>
            <a:spLocks/>
          </p:cNvSpPr>
          <p:nvPr/>
        </p:nvSpPr>
        <p:spPr bwMode="auto">
          <a:xfrm>
            <a:off x="281354" y="974725"/>
            <a:ext cx="3323493" cy="2819400"/>
          </a:xfrm>
          <a:custGeom>
            <a:avLst/>
            <a:gdLst>
              <a:gd name="T0" fmla="*/ 2147483647 w 1529"/>
              <a:gd name="T1" fmla="*/ 2147483647 h 1643"/>
              <a:gd name="T2" fmla="*/ 2147483647 w 1529"/>
              <a:gd name="T3" fmla="*/ 2147483647 h 1643"/>
              <a:gd name="T4" fmla="*/ 2147483647 w 1529"/>
              <a:gd name="T5" fmla="*/ 2147483647 h 1643"/>
              <a:gd name="T6" fmla="*/ 2147483647 w 1529"/>
              <a:gd name="T7" fmla="*/ 2147483647 h 1643"/>
              <a:gd name="T8" fmla="*/ 2147483647 w 1529"/>
              <a:gd name="T9" fmla="*/ 2147483647 h 1643"/>
              <a:gd name="T10" fmla="*/ 2147483647 w 1529"/>
              <a:gd name="T11" fmla="*/ 2147483647 h 1643"/>
              <a:gd name="T12" fmla="*/ 2147483647 w 1529"/>
              <a:gd name="T13" fmla="*/ 2147483647 h 1643"/>
              <a:gd name="T14" fmla="*/ 2147483647 w 1529"/>
              <a:gd name="T15" fmla="*/ 2147483647 h 1643"/>
              <a:gd name="T16" fmla="*/ 2147483647 w 1529"/>
              <a:gd name="T17" fmla="*/ 2147483647 h 1643"/>
              <a:gd name="T18" fmla="*/ 2147483647 w 1529"/>
              <a:gd name="T19" fmla="*/ 2147483647 h 1643"/>
              <a:gd name="T20" fmla="*/ 2147483647 w 1529"/>
              <a:gd name="T21" fmla="*/ 2147483647 h 1643"/>
              <a:gd name="T22" fmla="*/ 2147483647 w 1529"/>
              <a:gd name="T23" fmla="*/ 2147483647 h 1643"/>
              <a:gd name="T24" fmla="*/ 2147483647 w 1529"/>
              <a:gd name="T25" fmla="*/ 2147483647 h 1643"/>
              <a:gd name="T26" fmla="*/ 2147483647 w 1529"/>
              <a:gd name="T27" fmla="*/ 2147483647 h 1643"/>
              <a:gd name="T28" fmla="*/ 2147483647 w 1529"/>
              <a:gd name="T29" fmla="*/ 2147483647 h 1643"/>
              <a:gd name="T30" fmla="*/ 2147483647 w 1529"/>
              <a:gd name="T31" fmla="*/ 2147483647 h 1643"/>
              <a:gd name="T32" fmla="*/ 2147483647 w 1529"/>
              <a:gd name="T33" fmla="*/ 2147483647 h 1643"/>
              <a:gd name="T34" fmla="*/ 2147483647 w 1529"/>
              <a:gd name="T35" fmla="*/ 2147483647 h 1643"/>
              <a:gd name="T36" fmla="*/ 2147483647 w 1529"/>
              <a:gd name="T37" fmla="*/ 2147483647 h 1643"/>
              <a:gd name="T38" fmla="*/ 2147483647 w 1529"/>
              <a:gd name="T39" fmla="*/ 2147483647 h 1643"/>
              <a:gd name="T40" fmla="*/ 2147483647 w 1529"/>
              <a:gd name="T41" fmla="*/ 2147483647 h 1643"/>
              <a:gd name="T42" fmla="*/ 2147483647 w 1529"/>
              <a:gd name="T43" fmla="*/ 2147483647 h 1643"/>
              <a:gd name="T44" fmla="*/ 2147483647 w 1529"/>
              <a:gd name="T45" fmla="*/ 2147483647 h 1643"/>
              <a:gd name="T46" fmla="*/ 2147483647 w 1529"/>
              <a:gd name="T47" fmla="*/ 2147483647 h 1643"/>
              <a:gd name="T48" fmla="*/ 2147483647 w 1529"/>
              <a:gd name="T49" fmla="*/ 2147483647 h 1643"/>
              <a:gd name="T50" fmla="*/ 2147483647 w 1529"/>
              <a:gd name="T51" fmla="*/ 2147483647 h 1643"/>
              <a:gd name="T52" fmla="*/ 2147483647 w 1529"/>
              <a:gd name="T53" fmla="*/ 2147483647 h 1643"/>
              <a:gd name="T54" fmla="*/ 2147483647 w 1529"/>
              <a:gd name="T55" fmla="*/ 2147483647 h 1643"/>
              <a:gd name="T56" fmla="*/ 2147483647 w 1529"/>
              <a:gd name="T57" fmla="*/ 2147483647 h 1643"/>
              <a:gd name="T58" fmla="*/ 2147483647 w 1529"/>
              <a:gd name="T59" fmla="*/ 2147483647 h 1643"/>
              <a:gd name="T60" fmla="*/ 2147483647 w 1529"/>
              <a:gd name="T61" fmla="*/ 2147483647 h 1643"/>
              <a:gd name="T62" fmla="*/ 2147483647 w 1529"/>
              <a:gd name="T63" fmla="*/ 2147483647 h 1643"/>
              <a:gd name="T64" fmla="*/ 2147483647 w 1529"/>
              <a:gd name="T65" fmla="*/ 2147483647 h 1643"/>
              <a:gd name="T66" fmla="*/ 2147483647 w 1529"/>
              <a:gd name="T67" fmla="*/ 2147483647 h 1643"/>
              <a:gd name="T68" fmla="*/ 2147483647 w 1529"/>
              <a:gd name="T69" fmla="*/ 2147483647 h 1643"/>
              <a:gd name="T70" fmla="*/ 2147483647 w 1529"/>
              <a:gd name="T71" fmla="*/ 2147483647 h 1643"/>
              <a:gd name="T72" fmla="*/ 2147483647 w 1529"/>
              <a:gd name="T73" fmla="*/ 2147483647 h 1643"/>
              <a:gd name="T74" fmla="*/ 2147483647 w 1529"/>
              <a:gd name="T75" fmla="*/ 2147483647 h 1643"/>
              <a:gd name="T76" fmla="*/ 2147483647 w 1529"/>
              <a:gd name="T77" fmla="*/ 2147483647 h 1643"/>
              <a:gd name="T78" fmla="*/ 2147483647 w 1529"/>
              <a:gd name="T79" fmla="*/ 2147483647 h 1643"/>
              <a:gd name="T80" fmla="*/ 2147483647 w 1529"/>
              <a:gd name="T81" fmla="*/ 2147483647 h 1643"/>
              <a:gd name="T82" fmla="*/ 2147483647 w 1529"/>
              <a:gd name="T83" fmla="*/ 2147483647 h 1643"/>
              <a:gd name="T84" fmla="*/ 2147483647 w 1529"/>
              <a:gd name="T85" fmla="*/ 2147483647 h 16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29"/>
              <a:gd name="T130" fmla="*/ 0 h 1643"/>
              <a:gd name="T131" fmla="*/ 1529 w 1529"/>
              <a:gd name="T132" fmla="*/ 1643 h 16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29" h="1643">
                <a:moveTo>
                  <a:pt x="914" y="212"/>
                </a:moveTo>
                <a:cubicBezTo>
                  <a:pt x="960" y="229"/>
                  <a:pt x="1001" y="221"/>
                  <a:pt x="1042" y="194"/>
                </a:cubicBezTo>
                <a:cubicBezTo>
                  <a:pt x="1058" y="147"/>
                  <a:pt x="1083" y="141"/>
                  <a:pt x="1124" y="121"/>
                </a:cubicBezTo>
                <a:cubicBezTo>
                  <a:pt x="1134" y="116"/>
                  <a:pt x="1141" y="103"/>
                  <a:pt x="1152" y="103"/>
                </a:cubicBezTo>
                <a:cubicBezTo>
                  <a:pt x="1161" y="103"/>
                  <a:pt x="1139" y="115"/>
                  <a:pt x="1133" y="121"/>
                </a:cubicBezTo>
                <a:cubicBezTo>
                  <a:pt x="1118" y="165"/>
                  <a:pt x="1112" y="196"/>
                  <a:pt x="1079" y="231"/>
                </a:cubicBezTo>
                <a:cubicBezTo>
                  <a:pt x="1082" y="240"/>
                  <a:pt x="1094" y="284"/>
                  <a:pt x="1106" y="286"/>
                </a:cubicBezTo>
                <a:cubicBezTo>
                  <a:pt x="1117" y="288"/>
                  <a:pt x="1123" y="271"/>
                  <a:pt x="1133" y="267"/>
                </a:cubicBezTo>
                <a:cubicBezTo>
                  <a:pt x="1148" y="261"/>
                  <a:pt x="1164" y="261"/>
                  <a:pt x="1179" y="258"/>
                </a:cubicBezTo>
                <a:cubicBezTo>
                  <a:pt x="1173" y="277"/>
                  <a:pt x="1154" y="293"/>
                  <a:pt x="1152" y="313"/>
                </a:cubicBezTo>
                <a:cubicBezTo>
                  <a:pt x="1138" y="442"/>
                  <a:pt x="1287" y="373"/>
                  <a:pt x="1389" y="377"/>
                </a:cubicBezTo>
                <a:cubicBezTo>
                  <a:pt x="1346" y="420"/>
                  <a:pt x="1327" y="401"/>
                  <a:pt x="1280" y="432"/>
                </a:cubicBezTo>
                <a:cubicBezTo>
                  <a:pt x="1255" y="505"/>
                  <a:pt x="1258" y="468"/>
                  <a:pt x="1271" y="542"/>
                </a:cubicBezTo>
                <a:cubicBezTo>
                  <a:pt x="1306" y="529"/>
                  <a:pt x="1319" y="540"/>
                  <a:pt x="1353" y="551"/>
                </a:cubicBezTo>
                <a:cubicBezTo>
                  <a:pt x="1330" y="558"/>
                  <a:pt x="1276" y="590"/>
                  <a:pt x="1316" y="624"/>
                </a:cubicBezTo>
                <a:cubicBezTo>
                  <a:pt x="1317" y="625"/>
                  <a:pt x="1385" y="646"/>
                  <a:pt x="1399" y="651"/>
                </a:cubicBezTo>
                <a:cubicBezTo>
                  <a:pt x="1408" y="654"/>
                  <a:pt x="1426" y="660"/>
                  <a:pt x="1426" y="660"/>
                </a:cubicBezTo>
                <a:cubicBezTo>
                  <a:pt x="1432" y="666"/>
                  <a:pt x="1450" y="673"/>
                  <a:pt x="1444" y="679"/>
                </a:cubicBezTo>
                <a:cubicBezTo>
                  <a:pt x="1430" y="693"/>
                  <a:pt x="1389" y="697"/>
                  <a:pt x="1389" y="697"/>
                </a:cubicBezTo>
                <a:cubicBezTo>
                  <a:pt x="1384" y="700"/>
                  <a:pt x="1346" y="723"/>
                  <a:pt x="1344" y="734"/>
                </a:cubicBezTo>
                <a:cubicBezTo>
                  <a:pt x="1335" y="798"/>
                  <a:pt x="1387" y="834"/>
                  <a:pt x="1417" y="880"/>
                </a:cubicBezTo>
                <a:cubicBezTo>
                  <a:pt x="1391" y="920"/>
                  <a:pt x="1377" y="910"/>
                  <a:pt x="1335" y="926"/>
                </a:cubicBezTo>
                <a:cubicBezTo>
                  <a:pt x="1395" y="946"/>
                  <a:pt x="1331" y="916"/>
                  <a:pt x="1371" y="980"/>
                </a:cubicBezTo>
                <a:cubicBezTo>
                  <a:pt x="1393" y="1014"/>
                  <a:pt x="1429" y="1011"/>
                  <a:pt x="1463" y="1017"/>
                </a:cubicBezTo>
                <a:cubicBezTo>
                  <a:pt x="1529" y="1083"/>
                  <a:pt x="1447" y="1036"/>
                  <a:pt x="1417" y="1026"/>
                </a:cubicBezTo>
                <a:cubicBezTo>
                  <a:pt x="1386" y="1029"/>
                  <a:pt x="1354" y="1024"/>
                  <a:pt x="1325" y="1035"/>
                </a:cubicBezTo>
                <a:cubicBezTo>
                  <a:pt x="1316" y="1038"/>
                  <a:pt x="1316" y="1053"/>
                  <a:pt x="1316" y="1063"/>
                </a:cubicBezTo>
                <a:cubicBezTo>
                  <a:pt x="1316" y="1152"/>
                  <a:pt x="1302" y="1138"/>
                  <a:pt x="1353" y="1154"/>
                </a:cubicBezTo>
                <a:cubicBezTo>
                  <a:pt x="1347" y="1166"/>
                  <a:pt x="1348" y="1186"/>
                  <a:pt x="1335" y="1191"/>
                </a:cubicBezTo>
                <a:cubicBezTo>
                  <a:pt x="1318" y="1197"/>
                  <a:pt x="1272" y="1179"/>
                  <a:pt x="1252" y="1172"/>
                </a:cubicBezTo>
                <a:cubicBezTo>
                  <a:pt x="1243" y="1175"/>
                  <a:pt x="1227" y="1173"/>
                  <a:pt x="1225" y="1182"/>
                </a:cubicBezTo>
                <a:cubicBezTo>
                  <a:pt x="1220" y="1206"/>
                  <a:pt x="1231" y="1231"/>
                  <a:pt x="1234" y="1255"/>
                </a:cubicBezTo>
                <a:cubicBezTo>
                  <a:pt x="1237" y="1282"/>
                  <a:pt x="1240" y="1310"/>
                  <a:pt x="1243" y="1337"/>
                </a:cubicBezTo>
                <a:cubicBezTo>
                  <a:pt x="1210" y="1359"/>
                  <a:pt x="1210" y="1374"/>
                  <a:pt x="1197" y="1410"/>
                </a:cubicBezTo>
                <a:cubicBezTo>
                  <a:pt x="1152" y="1395"/>
                  <a:pt x="1166" y="1378"/>
                  <a:pt x="1152" y="1337"/>
                </a:cubicBezTo>
                <a:cubicBezTo>
                  <a:pt x="1137" y="1340"/>
                  <a:pt x="1114" y="1333"/>
                  <a:pt x="1106" y="1346"/>
                </a:cubicBezTo>
                <a:cubicBezTo>
                  <a:pt x="1092" y="1370"/>
                  <a:pt x="1102" y="1401"/>
                  <a:pt x="1097" y="1428"/>
                </a:cubicBezTo>
                <a:cubicBezTo>
                  <a:pt x="1088" y="1476"/>
                  <a:pt x="1083" y="1477"/>
                  <a:pt x="1060" y="1511"/>
                </a:cubicBezTo>
                <a:cubicBezTo>
                  <a:pt x="1057" y="1520"/>
                  <a:pt x="1051" y="1529"/>
                  <a:pt x="1051" y="1538"/>
                </a:cubicBezTo>
                <a:cubicBezTo>
                  <a:pt x="1051" y="1578"/>
                  <a:pt x="1076" y="1609"/>
                  <a:pt x="1042" y="1556"/>
                </a:cubicBezTo>
                <a:cubicBezTo>
                  <a:pt x="1033" y="1470"/>
                  <a:pt x="1043" y="1466"/>
                  <a:pt x="969" y="1447"/>
                </a:cubicBezTo>
                <a:cubicBezTo>
                  <a:pt x="916" y="1391"/>
                  <a:pt x="940" y="1485"/>
                  <a:pt x="914" y="1502"/>
                </a:cubicBezTo>
                <a:cubicBezTo>
                  <a:pt x="896" y="1514"/>
                  <a:pt x="859" y="1538"/>
                  <a:pt x="859" y="1538"/>
                </a:cubicBezTo>
                <a:cubicBezTo>
                  <a:pt x="847" y="1576"/>
                  <a:pt x="855" y="1587"/>
                  <a:pt x="877" y="1620"/>
                </a:cubicBezTo>
                <a:cubicBezTo>
                  <a:pt x="870" y="1623"/>
                  <a:pt x="817" y="1643"/>
                  <a:pt x="813" y="1639"/>
                </a:cubicBezTo>
                <a:cubicBezTo>
                  <a:pt x="802" y="1627"/>
                  <a:pt x="836" y="1582"/>
                  <a:pt x="841" y="1575"/>
                </a:cubicBezTo>
                <a:cubicBezTo>
                  <a:pt x="831" y="1502"/>
                  <a:pt x="842" y="1475"/>
                  <a:pt x="768" y="1456"/>
                </a:cubicBezTo>
                <a:cubicBezTo>
                  <a:pt x="762" y="1474"/>
                  <a:pt x="757" y="1493"/>
                  <a:pt x="749" y="1511"/>
                </a:cubicBezTo>
                <a:cubicBezTo>
                  <a:pt x="745" y="1521"/>
                  <a:pt x="739" y="1546"/>
                  <a:pt x="731" y="1538"/>
                </a:cubicBezTo>
                <a:cubicBezTo>
                  <a:pt x="718" y="1525"/>
                  <a:pt x="727" y="1501"/>
                  <a:pt x="722" y="1483"/>
                </a:cubicBezTo>
                <a:cubicBezTo>
                  <a:pt x="718" y="1470"/>
                  <a:pt x="710" y="1459"/>
                  <a:pt x="704" y="1447"/>
                </a:cubicBezTo>
                <a:cubicBezTo>
                  <a:pt x="689" y="1450"/>
                  <a:pt x="672" y="1448"/>
                  <a:pt x="658" y="1456"/>
                </a:cubicBezTo>
                <a:cubicBezTo>
                  <a:pt x="649" y="1461"/>
                  <a:pt x="649" y="1477"/>
                  <a:pt x="640" y="1483"/>
                </a:cubicBezTo>
                <a:cubicBezTo>
                  <a:pt x="629" y="1490"/>
                  <a:pt x="615" y="1489"/>
                  <a:pt x="603" y="1492"/>
                </a:cubicBezTo>
                <a:cubicBezTo>
                  <a:pt x="579" y="1566"/>
                  <a:pt x="591" y="1467"/>
                  <a:pt x="594" y="1456"/>
                </a:cubicBezTo>
                <a:cubicBezTo>
                  <a:pt x="579" y="1366"/>
                  <a:pt x="590" y="1405"/>
                  <a:pt x="548" y="1447"/>
                </a:cubicBezTo>
                <a:cubicBezTo>
                  <a:pt x="542" y="1441"/>
                  <a:pt x="537" y="1433"/>
                  <a:pt x="530" y="1428"/>
                </a:cubicBezTo>
                <a:cubicBezTo>
                  <a:pt x="485" y="1400"/>
                  <a:pt x="431" y="1466"/>
                  <a:pt x="411" y="1502"/>
                </a:cubicBezTo>
                <a:cubicBezTo>
                  <a:pt x="404" y="1514"/>
                  <a:pt x="403" y="1529"/>
                  <a:pt x="393" y="1538"/>
                </a:cubicBezTo>
                <a:cubicBezTo>
                  <a:pt x="386" y="1545"/>
                  <a:pt x="374" y="1544"/>
                  <a:pt x="365" y="1547"/>
                </a:cubicBezTo>
                <a:cubicBezTo>
                  <a:pt x="384" y="1497"/>
                  <a:pt x="369" y="1525"/>
                  <a:pt x="429" y="1465"/>
                </a:cubicBezTo>
                <a:cubicBezTo>
                  <a:pt x="435" y="1459"/>
                  <a:pt x="448" y="1447"/>
                  <a:pt x="448" y="1447"/>
                </a:cubicBezTo>
                <a:cubicBezTo>
                  <a:pt x="467" y="1387"/>
                  <a:pt x="452" y="1343"/>
                  <a:pt x="402" y="1310"/>
                </a:cubicBezTo>
                <a:cubicBezTo>
                  <a:pt x="345" y="1338"/>
                  <a:pt x="373" y="1316"/>
                  <a:pt x="329" y="1383"/>
                </a:cubicBezTo>
                <a:cubicBezTo>
                  <a:pt x="323" y="1392"/>
                  <a:pt x="311" y="1410"/>
                  <a:pt x="311" y="1410"/>
                </a:cubicBezTo>
                <a:cubicBezTo>
                  <a:pt x="308" y="1422"/>
                  <a:pt x="311" y="1439"/>
                  <a:pt x="301" y="1447"/>
                </a:cubicBezTo>
                <a:cubicBezTo>
                  <a:pt x="287" y="1459"/>
                  <a:pt x="247" y="1465"/>
                  <a:pt x="247" y="1465"/>
                </a:cubicBezTo>
                <a:cubicBezTo>
                  <a:pt x="264" y="1439"/>
                  <a:pt x="284" y="1418"/>
                  <a:pt x="301" y="1392"/>
                </a:cubicBezTo>
                <a:cubicBezTo>
                  <a:pt x="304" y="1361"/>
                  <a:pt x="302" y="1329"/>
                  <a:pt x="311" y="1300"/>
                </a:cubicBezTo>
                <a:cubicBezTo>
                  <a:pt x="315" y="1288"/>
                  <a:pt x="331" y="1284"/>
                  <a:pt x="338" y="1273"/>
                </a:cubicBezTo>
                <a:cubicBezTo>
                  <a:pt x="343" y="1265"/>
                  <a:pt x="344" y="1255"/>
                  <a:pt x="347" y="1246"/>
                </a:cubicBezTo>
                <a:cubicBezTo>
                  <a:pt x="290" y="1206"/>
                  <a:pt x="343" y="1192"/>
                  <a:pt x="274" y="1209"/>
                </a:cubicBezTo>
                <a:cubicBezTo>
                  <a:pt x="232" y="1242"/>
                  <a:pt x="205" y="1250"/>
                  <a:pt x="173" y="1291"/>
                </a:cubicBezTo>
                <a:cubicBezTo>
                  <a:pt x="153" y="1353"/>
                  <a:pt x="181" y="1298"/>
                  <a:pt x="137" y="1310"/>
                </a:cubicBezTo>
                <a:cubicBezTo>
                  <a:pt x="122" y="1314"/>
                  <a:pt x="112" y="1328"/>
                  <a:pt x="100" y="1337"/>
                </a:cubicBezTo>
                <a:cubicBezTo>
                  <a:pt x="94" y="1346"/>
                  <a:pt x="87" y="1354"/>
                  <a:pt x="82" y="1364"/>
                </a:cubicBezTo>
                <a:cubicBezTo>
                  <a:pt x="78" y="1373"/>
                  <a:pt x="73" y="1402"/>
                  <a:pt x="73" y="1392"/>
                </a:cubicBezTo>
                <a:cubicBezTo>
                  <a:pt x="73" y="1351"/>
                  <a:pt x="97" y="1321"/>
                  <a:pt x="128" y="1300"/>
                </a:cubicBezTo>
                <a:cubicBezTo>
                  <a:pt x="148" y="1241"/>
                  <a:pt x="120" y="1299"/>
                  <a:pt x="164" y="1264"/>
                </a:cubicBezTo>
                <a:cubicBezTo>
                  <a:pt x="173" y="1257"/>
                  <a:pt x="177" y="1245"/>
                  <a:pt x="183" y="1236"/>
                </a:cubicBezTo>
                <a:cubicBezTo>
                  <a:pt x="201" y="1183"/>
                  <a:pt x="168" y="1177"/>
                  <a:pt x="201" y="1127"/>
                </a:cubicBezTo>
                <a:cubicBezTo>
                  <a:pt x="231" y="1034"/>
                  <a:pt x="134" y="1077"/>
                  <a:pt x="82" y="1090"/>
                </a:cubicBezTo>
                <a:cubicBezTo>
                  <a:pt x="73" y="1096"/>
                  <a:pt x="65" y="1113"/>
                  <a:pt x="55" y="1108"/>
                </a:cubicBezTo>
                <a:cubicBezTo>
                  <a:pt x="47" y="1104"/>
                  <a:pt x="58" y="1088"/>
                  <a:pt x="64" y="1081"/>
                </a:cubicBezTo>
                <a:cubicBezTo>
                  <a:pt x="72" y="1071"/>
                  <a:pt x="121" y="1048"/>
                  <a:pt x="128" y="1044"/>
                </a:cubicBezTo>
                <a:cubicBezTo>
                  <a:pt x="153" y="969"/>
                  <a:pt x="146" y="997"/>
                  <a:pt x="201" y="944"/>
                </a:cubicBezTo>
                <a:cubicBezTo>
                  <a:pt x="230" y="855"/>
                  <a:pt x="95" y="817"/>
                  <a:pt x="45" y="770"/>
                </a:cubicBezTo>
                <a:cubicBezTo>
                  <a:pt x="36" y="743"/>
                  <a:pt x="39" y="713"/>
                  <a:pt x="27" y="688"/>
                </a:cubicBezTo>
                <a:cubicBezTo>
                  <a:pt x="22" y="678"/>
                  <a:pt x="0" y="681"/>
                  <a:pt x="0" y="670"/>
                </a:cubicBezTo>
                <a:cubicBezTo>
                  <a:pt x="0" y="661"/>
                  <a:pt x="18" y="675"/>
                  <a:pt x="27" y="679"/>
                </a:cubicBezTo>
                <a:cubicBezTo>
                  <a:pt x="37" y="684"/>
                  <a:pt x="46" y="691"/>
                  <a:pt x="55" y="697"/>
                </a:cubicBezTo>
                <a:cubicBezTo>
                  <a:pt x="58" y="706"/>
                  <a:pt x="57" y="717"/>
                  <a:pt x="64" y="724"/>
                </a:cubicBezTo>
                <a:cubicBezTo>
                  <a:pt x="80" y="740"/>
                  <a:pt x="119" y="761"/>
                  <a:pt x="119" y="761"/>
                </a:cubicBezTo>
                <a:cubicBezTo>
                  <a:pt x="203" y="698"/>
                  <a:pt x="165" y="720"/>
                  <a:pt x="228" y="688"/>
                </a:cubicBezTo>
                <a:cubicBezTo>
                  <a:pt x="246" y="632"/>
                  <a:pt x="204" y="580"/>
                  <a:pt x="164" y="542"/>
                </a:cubicBezTo>
                <a:cubicBezTo>
                  <a:pt x="161" y="533"/>
                  <a:pt x="154" y="524"/>
                  <a:pt x="155" y="514"/>
                </a:cubicBezTo>
                <a:cubicBezTo>
                  <a:pt x="157" y="495"/>
                  <a:pt x="173" y="459"/>
                  <a:pt x="173" y="459"/>
                </a:cubicBezTo>
                <a:cubicBezTo>
                  <a:pt x="170" y="447"/>
                  <a:pt x="158" y="434"/>
                  <a:pt x="164" y="423"/>
                </a:cubicBezTo>
                <a:cubicBezTo>
                  <a:pt x="168" y="415"/>
                  <a:pt x="180" y="433"/>
                  <a:pt x="183" y="441"/>
                </a:cubicBezTo>
                <a:cubicBezTo>
                  <a:pt x="190" y="458"/>
                  <a:pt x="183" y="480"/>
                  <a:pt x="192" y="496"/>
                </a:cubicBezTo>
                <a:cubicBezTo>
                  <a:pt x="202" y="515"/>
                  <a:pt x="237" y="542"/>
                  <a:pt x="237" y="542"/>
                </a:cubicBezTo>
                <a:cubicBezTo>
                  <a:pt x="276" y="503"/>
                  <a:pt x="289" y="442"/>
                  <a:pt x="347" y="423"/>
                </a:cubicBezTo>
                <a:cubicBezTo>
                  <a:pt x="334" y="382"/>
                  <a:pt x="312" y="361"/>
                  <a:pt x="283" y="331"/>
                </a:cubicBezTo>
                <a:cubicBezTo>
                  <a:pt x="288" y="303"/>
                  <a:pt x="301" y="277"/>
                  <a:pt x="301" y="249"/>
                </a:cubicBezTo>
                <a:cubicBezTo>
                  <a:pt x="301" y="230"/>
                  <a:pt x="292" y="175"/>
                  <a:pt x="292" y="194"/>
                </a:cubicBezTo>
                <a:cubicBezTo>
                  <a:pt x="292" y="277"/>
                  <a:pt x="282" y="300"/>
                  <a:pt x="347" y="322"/>
                </a:cubicBezTo>
                <a:cubicBezTo>
                  <a:pt x="377" y="368"/>
                  <a:pt x="424" y="367"/>
                  <a:pt x="475" y="377"/>
                </a:cubicBezTo>
                <a:cubicBezTo>
                  <a:pt x="518" y="312"/>
                  <a:pt x="485" y="250"/>
                  <a:pt x="530" y="203"/>
                </a:cubicBezTo>
                <a:cubicBezTo>
                  <a:pt x="545" y="159"/>
                  <a:pt x="525" y="134"/>
                  <a:pt x="493" y="103"/>
                </a:cubicBezTo>
                <a:cubicBezTo>
                  <a:pt x="490" y="94"/>
                  <a:pt x="482" y="85"/>
                  <a:pt x="484" y="75"/>
                </a:cubicBezTo>
                <a:cubicBezTo>
                  <a:pt x="486" y="66"/>
                  <a:pt x="495" y="55"/>
                  <a:pt x="503" y="57"/>
                </a:cubicBezTo>
                <a:cubicBezTo>
                  <a:pt x="514" y="60"/>
                  <a:pt x="515" y="75"/>
                  <a:pt x="521" y="84"/>
                </a:cubicBezTo>
                <a:cubicBezTo>
                  <a:pt x="528" y="105"/>
                  <a:pt x="529" y="128"/>
                  <a:pt x="539" y="148"/>
                </a:cubicBezTo>
                <a:cubicBezTo>
                  <a:pt x="560" y="192"/>
                  <a:pt x="669" y="209"/>
                  <a:pt x="713" y="231"/>
                </a:cubicBezTo>
                <a:cubicBezTo>
                  <a:pt x="707" y="243"/>
                  <a:pt x="707" y="261"/>
                  <a:pt x="695" y="267"/>
                </a:cubicBezTo>
                <a:cubicBezTo>
                  <a:pt x="670" y="279"/>
                  <a:pt x="672" y="227"/>
                  <a:pt x="685" y="212"/>
                </a:cubicBezTo>
                <a:cubicBezTo>
                  <a:pt x="694" y="201"/>
                  <a:pt x="710" y="200"/>
                  <a:pt x="722" y="194"/>
                </a:cubicBezTo>
                <a:cubicBezTo>
                  <a:pt x="716" y="179"/>
                  <a:pt x="712" y="162"/>
                  <a:pt x="704" y="148"/>
                </a:cubicBezTo>
                <a:cubicBezTo>
                  <a:pt x="683" y="111"/>
                  <a:pt x="677" y="152"/>
                  <a:pt x="695" y="103"/>
                </a:cubicBezTo>
                <a:cubicBezTo>
                  <a:pt x="698" y="85"/>
                  <a:pt x="686" y="42"/>
                  <a:pt x="704" y="48"/>
                </a:cubicBezTo>
                <a:cubicBezTo>
                  <a:pt x="725" y="55"/>
                  <a:pt x="710" y="93"/>
                  <a:pt x="722" y="112"/>
                </a:cubicBezTo>
                <a:cubicBezTo>
                  <a:pt x="725" y="118"/>
                  <a:pt x="805" y="146"/>
                  <a:pt x="813" y="148"/>
                </a:cubicBezTo>
                <a:cubicBezTo>
                  <a:pt x="810" y="160"/>
                  <a:pt x="798" y="174"/>
                  <a:pt x="804" y="185"/>
                </a:cubicBezTo>
                <a:cubicBezTo>
                  <a:pt x="808" y="193"/>
                  <a:pt x="819" y="175"/>
                  <a:pt x="823" y="167"/>
                </a:cubicBezTo>
                <a:cubicBezTo>
                  <a:pt x="862" y="90"/>
                  <a:pt x="815" y="129"/>
                  <a:pt x="868" y="94"/>
                </a:cubicBezTo>
                <a:cubicBezTo>
                  <a:pt x="885" y="25"/>
                  <a:pt x="862" y="82"/>
                  <a:pt x="905" y="39"/>
                </a:cubicBezTo>
                <a:cubicBezTo>
                  <a:pt x="913" y="31"/>
                  <a:pt x="923" y="0"/>
                  <a:pt x="923" y="11"/>
                </a:cubicBezTo>
                <a:cubicBezTo>
                  <a:pt x="923" y="25"/>
                  <a:pt x="910" y="35"/>
                  <a:pt x="905" y="48"/>
                </a:cubicBezTo>
                <a:cubicBezTo>
                  <a:pt x="898" y="66"/>
                  <a:pt x="887" y="103"/>
                  <a:pt x="887" y="103"/>
                </a:cubicBezTo>
                <a:cubicBezTo>
                  <a:pt x="896" y="218"/>
                  <a:pt x="860" y="212"/>
                  <a:pt x="914" y="212"/>
                </a:cubicBezTo>
                <a:close/>
              </a:path>
            </a:pathLst>
          </a:custGeom>
          <a:gradFill rotWithShape="1">
            <a:gsLst>
              <a:gs pos="0">
                <a:srgbClr val="FFFF00"/>
              </a:gs>
              <a:gs pos="100000">
                <a:srgbClr val="FF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125" name="Oval 4"/>
          <p:cNvSpPr>
            <a:spLocks noChangeArrowheads="1"/>
          </p:cNvSpPr>
          <p:nvPr/>
        </p:nvSpPr>
        <p:spPr bwMode="auto">
          <a:xfrm>
            <a:off x="6846277" y="969963"/>
            <a:ext cx="3657600" cy="2971800"/>
          </a:xfrm>
          <a:prstGeom prst="ellipse">
            <a:avLst/>
          </a:prstGeom>
          <a:noFill/>
          <a:ln w="9525">
            <a:solidFill>
              <a:schemeClr val="bg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latin typeface=".VnTime" pitchFamily="34" charset="0"/>
            </a:endParaRPr>
          </a:p>
        </p:txBody>
      </p:sp>
      <p:sp>
        <p:nvSpPr>
          <p:cNvPr id="5126" name="Oval 5"/>
          <p:cNvSpPr>
            <a:spLocks noChangeArrowheads="1"/>
          </p:cNvSpPr>
          <p:nvPr/>
        </p:nvSpPr>
        <p:spPr bwMode="auto">
          <a:xfrm>
            <a:off x="773722" y="1439863"/>
            <a:ext cx="2344615" cy="2049462"/>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grpSp>
        <p:nvGrpSpPr>
          <p:cNvPr id="3" name="Group 6"/>
          <p:cNvGrpSpPr>
            <a:grpSpLocks/>
          </p:cNvGrpSpPr>
          <p:nvPr/>
        </p:nvGrpSpPr>
        <p:grpSpPr bwMode="auto">
          <a:xfrm>
            <a:off x="8253046" y="746125"/>
            <a:ext cx="562708" cy="457200"/>
            <a:chOff x="3840" y="1008"/>
            <a:chExt cx="288" cy="288"/>
          </a:xfrm>
        </p:grpSpPr>
        <p:sp>
          <p:nvSpPr>
            <p:cNvPr id="5155" name="Oval 7"/>
            <p:cNvSpPr>
              <a:spLocks noChangeArrowheads="1"/>
            </p:cNvSpPr>
            <p:nvPr/>
          </p:nvSpPr>
          <p:spPr bwMode="auto">
            <a:xfrm>
              <a:off x="3840" y="1008"/>
              <a:ext cx="288" cy="288"/>
            </a:xfrm>
            <a:prstGeom prst="ellipse">
              <a:avLst/>
            </a:prstGeom>
            <a:gradFill rotWithShape="1">
              <a:gsLst>
                <a:gs pos="0">
                  <a:srgbClr val="FFFF66"/>
                </a:gs>
                <a:gs pos="100000">
                  <a:schemeClr val="tx1"/>
                </a:gs>
              </a:gsLst>
              <a:lin ang="0" scaled="1"/>
            </a:gradFill>
            <a:ln w="9525">
              <a:solidFill>
                <a:schemeClr val="bg1"/>
              </a:solidFill>
              <a:round/>
              <a:headEnd/>
              <a:tailEnd/>
            </a:ln>
          </p:spPr>
          <p:txBody>
            <a:bodyPr wrap="none" anchor="ctr"/>
            <a:lstStyle/>
            <a:p>
              <a:pPr eaLnBrk="1" hangingPunct="1"/>
              <a:endParaRPr lang="en-US" altLang="en-US">
                <a:latin typeface=".VnTime" pitchFamily="34" charset="0"/>
              </a:endParaRPr>
            </a:p>
          </p:txBody>
        </p:sp>
        <p:sp>
          <p:nvSpPr>
            <p:cNvPr id="5156" name="Freeform 8"/>
            <p:cNvSpPr>
              <a:spLocks/>
            </p:cNvSpPr>
            <p:nvPr/>
          </p:nvSpPr>
          <p:spPr bwMode="auto">
            <a:xfrm>
              <a:off x="3984" y="1008"/>
              <a:ext cx="144" cy="288"/>
            </a:xfrm>
            <a:custGeom>
              <a:avLst/>
              <a:gdLst>
                <a:gd name="T0" fmla="*/ 0 w 144"/>
                <a:gd name="T1" fmla="*/ 0 h 288"/>
                <a:gd name="T2" fmla="*/ 21 w 144"/>
                <a:gd name="T3" fmla="*/ 24 h 288"/>
                <a:gd name="T4" fmla="*/ 36 w 144"/>
                <a:gd name="T5" fmla="*/ 51 h 288"/>
                <a:gd name="T6" fmla="*/ 48 w 144"/>
                <a:gd name="T7" fmla="*/ 96 h 288"/>
                <a:gd name="T8" fmla="*/ 51 w 144"/>
                <a:gd name="T9" fmla="*/ 144 h 288"/>
                <a:gd name="T10" fmla="*/ 42 w 144"/>
                <a:gd name="T11" fmla="*/ 210 h 288"/>
                <a:gd name="T12" fmla="*/ 30 w 144"/>
                <a:gd name="T13" fmla="*/ 240 h 288"/>
                <a:gd name="T14" fmla="*/ 0 w 144"/>
                <a:gd name="T15" fmla="*/ 288 h 288"/>
                <a:gd name="T16" fmla="*/ 54 w 144"/>
                <a:gd name="T17" fmla="*/ 279 h 288"/>
                <a:gd name="T18" fmla="*/ 105 w 144"/>
                <a:gd name="T19" fmla="*/ 246 h 288"/>
                <a:gd name="T20" fmla="*/ 138 w 144"/>
                <a:gd name="T21" fmla="*/ 192 h 288"/>
                <a:gd name="T22" fmla="*/ 144 w 144"/>
                <a:gd name="T23" fmla="*/ 144 h 288"/>
                <a:gd name="T24" fmla="*/ 138 w 144"/>
                <a:gd name="T25" fmla="*/ 99 h 288"/>
                <a:gd name="T26" fmla="*/ 120 w 144"/>
                <a:gd name="T27" fmla="*/ 60 h 288"/>
                <a:gd name="T28" fmla="*/ 96 w 144"/>
                <a:gd name="T29" fmla="*/ 33 h 288"/>
                <a:gd name="T30" fmla="*/ 63 w 144"/>
                <a:gd name="T31" fmla="*/ 12 h 288"/>
                <a:gd name="T32" fmla="*/ 0 w 144"/>
                <a:gd name="T33" fmla="*/ 0 h 2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
                <a:gd name="T52" fmla="*/ 0 h 288"/>
                <a:gd name="T53" fmla="*/ 144 w 144"/>
                <a:gd name="T54" fmla="*/ 288 h 2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 h="288">
                  <a:moveTo>
                    <a:pt x="0" y="0"/>
                  </a:moveTo>
                  <a:lnTo>
                    <a:pt x="21" y="24"/>
                  </a:lnTo>
                  <a:lnTo>
                    <a:pt x="36" y="51"/>
                  </a:lnTo>
                  <a:lnTo>
                    <a:pt x="48" y="96"/>
                  </a:lnTo>
                  <a:lnTo>
                    <a:pt x="51" y="144"/>
                  </a:lnTo>
                  <a:lnTo>
                    <a:pt x="42" y="210"/>
                  </a:lnTo>
                  <a:lnTo>
                    <a:pt x="30" y="240"/>
                  </a:lnTo>
                  <a:lnTo>
                    <a:pt x="0" y="288"/>
                  </a:lnTo>
                  <a:lnTo>
                    <a:pt x="54" y="279"/>
                  </a:lnTo>
                  <a:lnTo>
                    <a:pt x="105" y="246"/>
                  </a:lnTo>
                  <a:lnTo>
                    <a:pt x="138" y="192"/>
                  </a:lnTo>
                  <a:lnTo>
                    <a:pt x="144" y="144"/>
                  </a:lnTo>
                  <a:lnTo>
                    <a:pt x="138" y="99"/>
                  </a:lnTo>
                  <a:lnTo>
                    <a:pt x="120" y="60"/>
                  </a:lnTo>
                  <a:lnTo>
                    <a:pt x="96" y="33"/>
                  </a:lnTo>
                  <a:lnTo>
                    <a:pt x="63" y="12"/>
                  </a:lnTo>
                  <a:lnTo>
                    <a:pt x="0" y="0"/>
                  </a:lnTo>
                  <a:close/>
                </a:path>
              </a:pathLst>
            </a:custGeom>
            <a:solidFill>
              <a:schemeClr val="tx1"/>
            </a:solidFill>
            <a:ln w="9525">
              <a:solidFill>
                <a:schemeClr val="bg1"/>
              </a:solidFill>
              <a:round/>
              <a:headEnd/>
              <a:tailEnd/>
            </a:ln>
          </p:spPr>
          <p:txBody>
            <a:bodyPr/>
            <a:lstStyle/>
            <a:p>
              <a:endParaRPr lang="vi-VN"/>
            </a:p>
          </p:txBody>
        </p:sp>
      </p:grpSp>
      <p:grpSp>
        <p:nvGrpSpPr>
          <p:cNvPr id="5" name="Group 9"/>
          <p:cNvGrpSpPr>
            <a:grpSpLocks/>
          </p:cNvGrpSpPr>
          <p:nvPr/>
        </p:nvGrpSpPr>
        <p:grpSpPr bwMode="auto">
          <a:xfrm>
            <a:off x="9566031" y="1066800"/>
            <a:ext cx="562708" cy="457200"/>
            <a:chOff x="4752" y="960"/>
            <a:chExt cx="288" cy="288"/>
          </a:xfrm>
        </p:grpSpPr>
        <p:sp>
          <p:nvSpPr>
            <p:cNvPr id="5153" name="Oval 10"/>
            <p:cNvSpPr>
              <a:spLocks noChangeArrowheads="1"/>
            </p:cNvSpPr>
            <p:nvPr/>
          </p:nvSpPr>
          <p:spPr bwMode="auto">
            <a:xfrm>
              <a:off x="4752" y="960"/>
              <a:ext cx="288" cy="288"/>
            </a:xfrm>
            <a:prstGeom prst="ellipse">
              <a:avLst/>
            </a:prstGeom>
            <a:gradFill rotWithShape="1">
              <a:gsLst>
                <a:gs pos="0">
                  <a:srgbClr val="FFFF66"/>
                </a:gs>
                <a:gs pos="100000">
                  <a:schemeClr val="tx1"/>
                </a:gs>
              </a:gsLst>
              <a:lin ang="0" scaled="1"/>
            </a:gradFill>
            <a:ln w="9525">
              <a:solidFill>
                <a:schemeClr val="bg1"/>
              </a:solidFill>
              <a:round/>
              <a:headEnd/>
              <a:tailEnd/>
            </a:ln>
          </p:spPr>
          <p:txBody>
            <a:bodyPr wrap="none" anchor="ctr"/>
            <a:lstStyle/>
            <a:p>
              <a:pPr eaLnBrk="1" hangingPunct="1"/>
              <a:endParaRPr lang="en-US" altLang="en-US">
                <a:latin typeface=".VnTime" pitchFamily="34" charset="0"/>
              </a:endParaRPr>
            </a:p>
          </p:txBody>
        </p:sp>
        <p:sp>
          <p:nvSpPr>
            <p:cNvPr id="5154" name="Freeform 11"/>
            <p:cNvSpPr>
              <a:spLocks/>
            </p:cNvSpPr>
            <p:nvPr/>
          </p:nvSpPr>
          <p:spPr bwMode="auto">
            <a:xfrm>
              <a:off x="4896" y="960"/>
              <a:ext cx="144" cy="288"/>
            </a:xfrm>
            <a:custGeom>
              <a:avLst/>
              <a:gdLst>
                <a:gd name="T0" fmla="*/ 0 w 144"/>
                <a:gd name="T1" fmla="*/ 0 h 288"/>
                <a:gd name="T2" fmla="*/ 21 w 144"/>
                <a:gd name="T3" fmla="*/ 24 h 288"/>
                <a:gd name="T4" fmla="*/ 36 w 144"/>
                <a:gd name="T5" fmla="*/ 51 h 288"/>
                <a:gd name="T6" fmla="*/ 48 w 144"/>
                <a:gd name="T7" fmla="*/ 96 h 288"/>
                <a:gd name="T8" fmla="*/ 51 w 144"/>
                <a:gd name="T9" fmla="*/ 144 h 288"/>
                <a:gd name="T10" fmla="*/ 42 w 144"/>
                <a:gd name="T11" fmla="*/ 210 h 288"/>
                <a:gd name="T12" fmla="*/ 30 w 144"/>
                <a:gd name="T13" fmla="*/ 240 h 288"/>
                <a:gd name="T14" fmla="*/ 0 w 144"/>
                <a:gd name="T15" fmla="*/ 288 h 288"/>
                <a:gd name="T16" fmla="*/ 54 w 144"/>
                <a:gd name="T17" fmla="*/ 279 h 288"/>
                <a:gd name="T18" fmla="*/ 105 w 144"/>
                <a:gd name="T19" fmla="*/ 246 h 288"/>
                <a:gd name="T20" fmla="*/ 138 w 144"/>
                <a:gd name="T21" fmla="*/ 192 h 288"/>
                <a:gd name="T22" fmla="*/ 144 w 144"/>
                <a:gd name="T23" fmla="*/ 144 h 288"/>
                <a:gd name="T24" fmla="*/ 138 w 144"/>
                <a:gd name="T25" fmla="*/ 99 h 288"/>
                <a:gd name="T26" fmla="*/ 120 w 144"/>
                <a:gd name="T27" fmla="*/ 60 h 288"/>
                <a:gd name="T28" fmla="*/ 96 w 144"/>
                <a:gd name="T29" fmla="*/ 33 h 288"/>
                <a:gd name="T30" fmla="*/ 63 w 144"/>
                <a:gd name="T31" fmla="*/ 12 h 288"/>
                <a:gd name="T32" fmla="*/ 0 w 144"/>
                <a:gd name="T33" fmla="*/ 0 h 2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
                <a:gd name="T52" fmla="*/ 0 h 288"/>
                <a:gd name="T53" fmla="*/ 144 w 144"/>
                <a:gd name="T54" fmla="*/ 288 h 2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 h="288">
                  <a:moveTo>
                    <a:pt x="0" y="0"/>
                  </a:moveTo>
                  <a:lnTo>
                    <a:pt x="21" y="24"/>
                  </a:lnTo>
                  <a:lnTo>
                    <a:pt x="36" y="51"/>
                  </a:lnTo>
                  <a:lnTo>
                    <a:pt x="48" y="96"/>
                  </a:lnTo>
                  <a:lnTo>
                    <a:pt x="51" y="144"/>
                  </a:lnTo>
                  <a:lnTo>
                    <a:pt x="42" y="210"/>
                  </a:lnTo>
                  <a:lnTo>
                    <a:pt x="30" y="240"/>
                  </a:lnTo>
                  <a:lnTo>
                    <a:pt x="0" y="288"/>
                  </a:lnTo>
                  <a:lnTo>
                    <a:pt x="54" y="279"/>
                  </a:lnTo>
                  <a:lnTo>
                    <a:pt x="105" y="246"/>
                  </a:lnTo>
                  <a:lnTo>
                    <a:pt x="138" y="192"/>
                  </a:lnTo>
                  <a:lnTo>
                    <a:pt x="144" y="144"/>
                  </a:lnTo>
                  <a:lnTo>
                    <a:pt x="138" y="99"/>
                  </a:lnTo>
                  <a:lnTo>
                    <a:pt x="120" y="60"/>
                  </a:lnTo>
                  <a:lnTo>
                    <a:pt x="96" y="33"/>
                  </a:lnTo>
                  <a:lnTo>
                    <a:pt x="63" y="12"/>
                  </a:lnTo>
                  <a:lnTo>
                    <a:pt x="0" y="0"/>
                  </a:lnTo>
                  <a:close/>
                </a:path>
              </a:pathLst>
            </a:custGeom>
            <a:solidFill>
              <a:schemeClr val="tx1"/>
            </a:solidFill>
            <a:ln w="9525">
              <a:solidFill>
                <a:schemeClr val="bg1"/>
              </a:solidFill>
              <a:round/>
              <a:headEnd/>
              <a:tailEnd/>
            </a:ln>
          </p:spPr>
          <p:txBody>
            <a:bodyPr/>
            <a:lstStyle/>
            <a:p>
              <a:endParaRPr lang="vi-VN"/>
            </a:p>
          </p:txBody>
        </p:sp>
      </p:grpSp>
      <p:grpSp>
        <p:nvGrpSpPr>
          <p:cNvPr id="5129" name="Group 12"/>
          <p:cNvGrpSpPr>
            <a:grpSpLocks/>
          </p:cNvGrpSpPr>
          <p:nvPr/>
        </p:nvGrpSpPr>
        <p:grpSpPr bwMode="auto">
          <a:xfrm>
            <a:off x="7965831" y="2041526"/>
            <a:ext cx="1312985" cy="957261"/>
            <a:chOff x="3984" y="1544"/>
            <a:chExt cx="864" cy="864"/>
          </a:xfrm>
        </p:grpSpPr>
        <p:sp>
          <p:nvSpPr>
            <p:cNvPr id="5151" name="Oval 13"/>
            <p:cNvSpPr>
              <a:spLocks noChangeArrowheads="1"/>
            </p:cNvSpPr>
            <p:nvPr/>
          </p:nvSpPr>
          <p:spPr bwMode="auto">
            <a:xfrm>
              <a:off x="3984" y="1544"/>
              <a:ext cx="864" cy="864"/>
            </a:xfrm>
            <a:prstGeom prst="ellipse">
              <a:avLst/>
            </a:prstGeom>
            <a:gradFill rotWithShape="1">
              <a:gsLst>
                <a:gs pos="0">
                  <a:schemeClr val="bg1"/>
                </a:gs>
                <a:gs pos="100000">
                  <a:schemeClr val="bg2"/>
                </a:gs>
              </a:gsLst>
              <a:lin ang="0" scaled="1"/>
            </a:gradFill>
            <a:ln w="9525">
              <a:solidFill>
                <a:schemeClr val="bg1"/>
              </a:solidFill>
              <a:round/>
              <a:headEnd/>
              <a:tailEnd/>
            </a:ln>
          </p:spPr>
          <p:txBody>
            <a:bodyPr wrap="none" anchor="ctr"/>
            <a:lstStyle/>
            <a:p>
              <a:pPr eaLnBrk="1" hangingPunct="1"/>
              <a:endParaRPr lang="en-US" altLang="en-US">
                <a:latin typeface=".VnTime" pitchFamily="34" charset="0"/>
              </a:endParaRPr>
            </a:p>
          </p:txBody>
        </p:sp>
        <p:sp>
          <p:nvSpPr>
            <p:cNvPr id="5152" name="Freeform 14"/>
            <p:cNvSpPr>
              <a:spLocks/>
            </p:cNvSpPr>
            <p:nvPr/>
          </p:nvSpPr>
          <p:spPr bwMode="auto">
            <a:xfrm>
              <a:off x="4368" y="1548"/>
              <a:ext cx="480" cy="860"/>
            </a:xfrm>
            <a:custGeom>
              <a:avLst/>
              <a:gdLst>
                <a:gd name="T0" fmla="*/ 0 w 480"/>
                <a:gd name="T1" fmla="*/ 0 h 860"/>
                <a:gd name="T2" fmla="*/ 92 w 480"/>
                <a:gd name="T3" fmla="*/ 72 h 860"/>
                <a:gd name="T4" fmla="*/ 164 w 480"/>
                <a:gd name="T5" fmla="*/ 168 h 860"/>
                <a:gd name="T6" fmla="*/ 220 w 480"/>
                <a:gd name="T7" fmla="*/ 292 h 860"/>
                <a:gd name="T8" fmla="*/ 240 w 480"/>
                <a:gd name="T9" fmla="*/ 416 h 860"/>
                <a:gd name="T10" fmla="*/ 224 w 480"/>
                <a:gd name="T11" fmla="*/ 556 h 860"/>
                <a:gd name="T12" fmla="*/ 200 w 480"/>
                <a:gd name="T13" fmla="*/ 644 h 860"/>
                <a:gd name="T14" fmla="*/ 152 w 480"/>
                <a:gd name="T15" fmla="*/ 728 h 860"/>
                <a:gd name="T16" fmla="*/ 84 w 480"/>
                <a:gd name="T17" fmla="*/ 804 h 860"/>
                <a:gd name="T18" fmla="*/ 4 w 480"/>
                <a:gd name="T19" fmla="*/ 860 h 860"/>
                <a:gd name="T20" fmla="*/ 64 w 480"/>
                <a:gd name="T21" fmla="*/ 860 h 860"/>
                <a:gd name="T22" fmla="*/ 124 w 480"/>
                <a:gd name="T23" fmla="*/ 852 h 860"/>
                <a:gd name="T24" fmla="*/ 208 w 480"/>
                <a:gd name="T25" fmla="*/ 832 h 860"/>
                <a:gd name="T26" fmla="*/ 304 w 480"/>
                <a:gd name="T27" fmla="*/ 776 h 860"/>
                <a:gd name="T28" fmla="*/ 380 w 480"/>
                <a:gd name="T29" fmla="*/ 712 h 860"/>
                <a:gd name="T30" fmla="*/ 432 w 480"/>
                <a:gd name="T31" fmla="*/ 624 h 860"/>
                <a:gd name="T32" fmla="*/ 468 w 480"/>
                <a:gd name="T33" fmla="*/ 532 h 860"/>
                <a:gd name="T34" fmla="*/ 480 w 480"/>
                <a:gd name="T35" fmla="*/ 436 h 860"/>
                <a:gd name="T36" fmla="*/ 472 w 480"/>
                <a:gd name="T37" fmla="*/ 356 h 860"/>
                <a:gd name="T38" fmla="*/ 452 w 480"/>
                <a:gd name="T39" fmla="*/ 268 h 860"/>
                <a:gd name="T40" fmla="*/ 424 w 480"/>
                <a:gd name="T41" fmla="*/ 212 h 860"/>
                <a:gd name="T42" fmla="*/ 384 w 480"/>
                <a:gd name="T43" fmla="*/ 148 h 860"/>
                <a:gd name="T44" fmla="*/ 352 w 480"/>
                <a:gd name="T45" fmla="*/ 116 h 860"/>
                <a:gd name="T46" fmla="*/ 296 w 480"/>
                <a:gd name="T47" fmla="*/ 68 h 860"/>
                <a:gd name="T48" fmla="*/ 232 w 480"/>
                <a:gd name="T49" fmla="*/ 40 h 860"/>
                <a:gd name="T50" fmla="*/ 144 w 480"/>
                <a:gd name="T51" fmla="*/ 0 h 860"/>
                <a:gd name="T52" fmla="*/ 0 w 480"/>
                <a:gd name="T53" fmla="*/ 0 h 86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0"/>
                <a:gd name="T82" fmla="*/ 0 h 860"/>
                <a:gd name="T83" fmla="*/ 480 w 480"/>
                <a:gd name="T84" fmla="*/ 860 h 86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0" h="860">
                  <a:moveTo>
                    <a:pt x="0" y="0"/>
                  </a:moveTo>
                  <a:lnTo>
                    <a:pt x="92" y="72"/>
                  </a:lnTo>
                  <a:lnTo>
                    <a:pt x="164" y="168"/>
                  </a:lnTo>
                  <a:lnTo>
                    <a:pt x="220" y="292"/>
                  </a:lnTo>
                  <a:lnTo>
                    <a:pt x="240" y="416"/>
                  </a:lnTo>
                  <a:lnTo>
                    <a:pt x="224" y="556"/>
                  </a:lnTo>
                  <a:lnTo>
                    <a:pt x="200" y="644"/>
                  </a:lnTo>
                  <a:lnTo>
                    <a:pt x="152" y="728"/>
                  </a:lnTo>
                  <a:lnTo>
                    <a:pt x="84" y="804"/>
                  </a:lnTo>
                  <a:lnTo>
                    <a:pt x="4" y="860"/>
                  </a:lnTo>
                  <a:lnTo>
                    <a:pt x="64" y="860"/>
                  </a:lnTo>
                  <a:lnTo>
                    <a:pt x="124" y="852"/>
                  </a:lnTo>
                  <a:lnTo>
                    <a:pt x="208" y="832"/>
                  </a:lnTo>
                  <a:lnTo>
                    <a:pt x="304" y="776"/>
                  </a:lnTo>
                  <a:lnTo>
                    <a:pt x="380" y="712"/>
                  </a:lnTo>
                  <a:lnTo>
                    <a:pt x="432" y="624"/>
                  </a:lnTo>
                  <a:lnTo>
                    <a:pt x="468" y="532"/>
                  </a:lnTo>
                  <a:lnTo>
                    <a:pt x="480" y="436"/>
                  </a:lnTo>
                  <a:lnTo>
                    <a:pt x="472" y="356"/>
                  </a:lnTo>
                  <a:lnTo>
                    <a:pt x="452" y="268"/>
                  </a:lnTo>
                  <a:lnTo>
                    <a:pt x="424" y="212"/>
                  </a:lnTo>
                  <a:lnTo>
                    <a:pt x="384" y="148"/>
                  </a:lnTo>
                  <a:lnTo>
                    <a:pt x="352" y="116"/>
                  </a:lnTo>
                  <a:lnTo>
                    <a:pt x="296" y="68"/>
                  </a:lnTo>
                  <a:lnTo>
                    <a:pt x="232" y="40"/>
                  </a:lnTo>
                  <a:lnTo>
                    <a:pt x="144" y="0"/>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sp>
        <p:nvSpPr>
          <p:cNvPr id="16" name="Text Box 15"/>
          <p:cNvSpPr txBox="1">
            <a:spLocks noChangeArrowheads="1"/>
          </p:cNvSpPr>
          <p:nvPr/>
        </p:nvSpPr>
        <p:spPr bwMode="auto">
          <a:xfrm>
            <a:off x="7877908" y="-44450"/>
            <a:ext cx="150055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Mặt trăng</a:t>
            </a:r>
          </a:p>
        </p:txBody>
      </p:sp>
      <p:sp>
        <p:nvSpPr>
          <p:cNvPr id="17" name="Text Box 16"/>
          <p:cNvSpPr txBox="1">
            <a:spLocks noChangeArrowheads="1"/>
          </p:cNvSpPr>
          <p:nvPr/>
        </p:nvSpPr>
        <p:spPr bwMode="auto">
          <a:xfrm>
            <a:off x="8909538" y="4251326"/>
            <a:ext cx="150055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Trái Đất</a:t>
            </a:r>
          </a:p>
        </p:txBody>
      </p:sp>
      <p:sp>
        <p:nvSpPr>
          <p:cNvPr id="18" name="Line 17"/>
          <p:cNvSpPr>
            <a:spLocks noChangeShapeType="1"/>
          </p:cNvSpPr>
          <p:nvPr/>
        </p:nvSpPr>
        <p:spPr bwMode="auto">
          <a:xfrm flipH="1">
            <a:off x="9003323" y="4632325"/>
            <a:ext cx="1031631"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 name="Line 18"/>
          <p:cNvSpPr>
            <a:spLocks noChangeShapeType="1"/>
          </p:cNvSpPr>
          <p:nvPr/>
        </p:nvSpPr>
        <p:spPr bwMode="auto">
          <a:xfrm flipH="1" flipV="1">
            <a:off x="8721969" y="3260725"/>
            <a:ext cx="281354" cy="137160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0" name="Line 19"/>
          <p:cNvSpPr>
            <a:spLocks noChangeShapeType="1"/>
          </p:cNvSpPr>
          <p:nvPr/>
        </p:nvSpPr>
        <p:spPr bwMode="auto">
          <a:xfrm flipH="1">
            <a:off x="8528539" y="288925"/>
            <a:ext cx="0" cy="45720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1" name="Oval 20"/>
          <p:cNvSpPr>
            <a:spLocks noChangeArrowheads="1"/>
          </p:cNvSpPr>
          <p:nvPr/>
        </p:nvSpPr>
        <p:spPr bwMode="auto">
          <a:xfrm>
            <a:off x="10410092" y="609600"/>
            <a:ext cx="93785" cy="762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22" name="Oval 22"/>
          <p:cNvSpPr>
            <a:spLocks noChangeArrowheads="1"/>
          </p:cNvSpPr>
          <p:nvPr/>
        </p:nvSpPr>
        <p:spPr bwMode="auto">
          <a:xfrm>
            <a:off x="10410092" y="3489325"/>
            <a:ext cx="93785" cy="762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23" name="Oval 23"/>
          <p:cNvSpPr>
            <a:spLocks noChangeArrowheads="1"/>
          </p:cNvSpPr>
          <p:nvPr/>
        </p:nvSpPr>
        <p:spPr bwMode="auto">
          <a:xfrm>
            <a:off x="9472246" y="60325"/>
            <a:ext cx="93785" cy="762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5138" name="Text Box 25"/>
          <p:cNvSpPr txBox="1">
            <a:spLocks noChangeArrowheads="1"/>
          </p:cNvSpPr>
          <p:nvPr/>
        </p:nvSpPr>
        <p:spPr bwMode="auto">
          <a:xfrm>
            <a:off x="5251938" y="5013325"/>
            <a:ext cx="131298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1600" b="1"/>
              <a:t>Hình 3.4</a:t>
            </a:r>
          </a:p>
        </p:txBody>
      </p:sp>
      <p:sp>
        <p:nvSpPr>
          <p:cNvPr id="5139" name="Line 26"/>
          <p:cNvSpPr>
            <a:spLocks noChangeShapeType="1"/>
          </p:cNvSpPr>
          <p:nvPr/>
        </p:nvSpPr>
        <p:spPr bwMode="auto">
          <a:xfrm>
            <a:off x="2109457" y="1474788"/>
            <a:ext cx="8226698" cy="642937"/>
          </a:xfrm>
          <a:prstGeom prst="line">
            <a:avLst/>
          </a:prstGeom>
          <a:noFill/>
          <a:ln w="2857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6" name="Line 27"/>
          <p:cNvSpPr>
            <a:spLocks noChangeShapeType="1"/>
          </p:cNvSpPr>
          <p:nvPr/>
        </p:nvSpPr>
        <p:spPr bwMode="auto">
          <a:xfrm>
            <a:off x="7971693" y="288925"/>
            <a:ext cx="112541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141" name="Text Box 28"/>
          <p:cNvSpPr txBox="1">
            <a:spLocks noChangeArrowheads="1"/>
          </p:cNvSpPr>
          <p:nvPr/>
        </p:nvSpPr>
        <p:spPr bwMode="auto">
          <a:xfrm>
            <a:off x="9325709" y="1412876"/>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2</a:t>
            </a:r>
          </a:p>
        </p:txBody>
      </p:sp>
      <p:sp>
        <p:nvSpPr>
          <p:cNvPr id="5142" name="Text Box 29"/>
          <p:cNvSpPr txBox="1">
            <a:spLocks noChangeArrowheads="1"/>
          </p:cNvSpPr>
          <p:nvPr/>
        </p:nvSpPr>
        <p:spPr bwMode="auto">
          <a:xfrm>
            <a:off x="8346831" y="1203326"/>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3</a:t>
            </a:r>
          </a:p>
        </p:txBody>
      </p:sp>
      <p:sp>
        <p:nvSpPr>
          <p:cNvPr id="5143" name="Freeform 30"/>
          <p:cNvSpPr>
            <a:spLocks/>
          </p:cNvSpPr>
          <p:nvPr/>
        </p:nvSpPr>
        <p:spPr bwMode="auto">
          <a:xfrm>
            <a:off x="8895957" y="1804989"/>
            <a:ext cx="2508738" cy="1085850"/>
          </a:xfrm>
          <a:custGeom>
            <a:avLst/>
            <a:gdLst>
              <a:gd name="T0" fmla="*/ 0 w 1284"/>
              <a:gd name="T1" fmla="*/ 0 h 684"/>
              <a:gd name="T2" fmla="*/ 2147483647 w 1284"/>
              <a:gd name="T3" fmla="*/ 2147483647 h 684"/>
              <a:gd name="T4" fmla="*/ 2147483647 w 1284"/>
              <a:gd name="T5" fmla="*/ 2147483647 h 684"/>
              <a:gd name="T6" fmla="*/ 2147483647 w 1284"/>
              <a:gd name="T7" fmla="*/ 2147483647 h 684"/>
              <a:gd name="T8" fmla="*/ 2147483647 w 1284"/>
              <a:gd name="T9" fmla="*/ 2147483647 h 684"/>
              <a:gd name="T10" fmla="*/ 2147483647 w 1284"/>
              <a:gd name="T11" fmla="*/ 2147483647 h 684"/>
              <a:gd name="T12" fmla="*/ 2147483647 w 1284"/>
              <a:gd name="T13" fmla="*/ 2147483647 h 684"/>
              <a:gd name="T14" fmla="*/ 2147483647 w 1284"/>
              <a:gd name="T15" fmla="*/ 2147483647 h 684"/>
              <a:gd name="T16" fmla="*/ 2147483647 w 1284"/>
              <a:gd name="T17" fmla="*/ 2147483647 h 684"/>
              <a:gd name="T18" fmla="*/ 2147483647 w 1284"/>
              <a:gd name="T19" fmla="*/ 2147483647 h 684"/>
              <a:gd name="T20" fmla="*/ 2147483647 w 1284"/>
              <a:gd name="T21" fmla="*/ 2147483647 h 684"/>
              <a:gd name="T22" fmla="*/ 2147483647 w 1284"/>
              <a:gd name="T23" fmla="*/ 2147483647 h 684"/>
              <a:gd name="T24" fmla="*/ 2147483647 w 1284"/>
              <a:gd name="T25" fmla="*/ 2147483647 h 684"/>
              <a:gd name="T26" fmla="*/ 2147483647 w 1284"/>
              <a:gd name="T27" fmla="*/ 2147483647 h 684"/>
              <a:gd name="T28" fmla="*/ 0 w 1284"/>
              <a:gd name="T29" fmla="*/ 0 h 68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84"/>
              <a:gd name="T46" fmla="*/ 0 h 684"/>
              <a:gd name="T47" fmla="*/ 1284 w 1284"/>
              <a:gd name="T48" fmla="*/ 684 h 68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84" h="684">
                <a:moveTo>
                  <a:pt x="0" y="0"/>
                </a:moveTo>
                <a:lnTo>
                  <a:pt x="1284" y="76"/>
                </a:lnTo>
                <a:lnTo>
                  <a:pt x="1280" y="600"/>
                </a:lnTo>
                <a:lnTo>
                  <a:pt x="48" y="684"/>
                </a:lnTo>
                <a:lnTo>
                  <a:pt x="104" y="632"/>
                </a:lnTo>
                <a:lnTo>
                  <a:pt x="140" y="580"/>
                </a:lnTo>
                <a:lnTo>
                  <a:pt x="160" y="524"/>
                </a:lnTo>
                <a:lnTo>
                  <a:pt x="184" y="436"/>
                </a:lnTo>
                <a:lnTo>
                  <a:pt x="192" y="348"/>
                </a:lnTo>
                <a:lnTo>
                  <a:pt x="184" y="276"/>
                </a:lnTo>
                <a:lnTo>
                  <a:pt x="164" y="216"/>
                </a:lnTo>
                <a:lnTo>
                  <a:pt x="148" y="160"/>
                </a:lnTo>
                <a:lnTo>
                  <a:pt x="116" y="108"/>
                </a:lnTo>
                <a:lnTo>
                  <a:pt x="60" y="48"/>
                </a:lnTo>
                <a:lnTo>
                  <a:pt x="0" y="0"/>
                </a:lnTo>
                <a:close/>
              </a:path>
            </a:pathLst>
          </a:custGeom>
          <a:solidFill>
            <a:schemeClr val="tx1">
              <a:alpha val="58823"/>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144" name="Text Box 31"/>
          <p:cNvSpPr txBox="1">
            <a:spLocks noChangeArrowheads="1"/>
          </p:cNvSpPr>
          <p:nvPr/>
        </p:nvSpPr>
        <p:spPr bwMode="auto">
          <a:xfrm>
            <a:off x="9847385" y="2270126"/>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1</a:t>
            </a:r>
          </a:p>
        </p:txBody>
      </p:sp>
      <p:sp>
        <p:nvSpPr>
          <p:cNvPr id="5145" name="Oval 32"/>
          <p:cNvSpPr>
            <a:spLocks noChangeArrowheads="1"/>
          </p:cNvSpPr>
          <p:nvPr/>
        </p:nvSpPr>
        <p:spPr bwMode="auto">
          <a:xfrm>
            <a:off x="8956430" y="1884363"/>
            <a:ext cx="93785" cy="76200"/>
          </a:xfrm>
          <a:prstGeom prst="ellipse">
            <a:avLst/>
          </a:prstGeom>
          <a:solidFill>
            <a:schemeClr val="bg1"/>
          </a:solidFill>
          <a:ln w="9525">
            <a:solidFill>
              <a:schemeClr val="tx1"/>
            </a:solidFill>
            <a:round/>
            <a:headEnd/>
            <a:tailEnd/>
          </a:ln>
        </p:spPr>
        <p:txBody>
          <a:bodyPr wrap="none" anchor="ctr"/>
          <a:lstStyle/>
          <a:p>
            <a:pPr eaLnBrk="1" hangingPunct="1"/>
            <a:endParaRPr lang="en-US" altLang="en-US">
              <a:solidFill>
                <a:srgbClr val="FF0000"/>
              </a:solidFill>
              <a:latin typeface=".VnTime" pitchFamily="34" charset="0"/>
            </a:endParaRPr>
          </a:p>
        </p:txBody>
      </p:sp>
      <p:sp>
        <p:nvSpPr>
          <p:cNvPr id="5146" name="Text Box 33"/>
          <p:cNvSpPr txBox="1">
            <a:spLocks noChangeArrowheads="1"/>
          </p:cNvSpPr>
          <p:nvPr/>
        </p:nvSpPr>
        <p:spPr bwMode="auto">
          <a:xfrm>
            <a:off x="9097108" y="1981201"/>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A</a:t>
            </a:r>
          </a:p>
        </p:txBody>
      </p:sp>
      <p:sp>
        <p:nvSpPr>
          <p:cNvPr id="33" name="Oval 34"/>
          <p:cNvSpPr>
            <a:spLocks noChangeArrowheads="1"/>
          </p:cNvSpPr>
          <p:nvPr/>
        </p:nvSpPr>
        <p:spPr bwMode="auto">
          <a:xfrm>
            <a:off x="10204939" y="2117725"/>
            <a:ext cx="562708" cy="4572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5148" name="Line 35"/>
          <p:cNvSpPr>
            <a:spLocks noChangeShapeType="1"/>
          </p:cNvSpPr>
          <p:nvPr/>
        </p:nvSpPr>
        <p:spPr bwMode="auto">
          <a:xfrm flipV="1">
            <a:off x="2101564" y="2861540"/>
            <a:ext cx="8340912" cy="665885"/>
          </a:xfrm>
          <a:prstGeom prst="line">
            <a:avLst/>
          </a:prstGeom>
          <a:noFill/>
          <a:ln w="2857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5149" name="Text Box 36"/>
          <p:cNvSpPr txBox="1">
            <a:spLocks noChangeArrowheads="1"/>
          </p:cNvSpPr>
          <p:nvPr/>
        </p:nvSpPr>
        <p:spPr bwMode="auto">
          <a:xfrm>
            <a:off x="1430215" y="2041526"/>
            <a:ext cx="1031631"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sz="2000" b="1" dirty="0">
                <a:solidFill>
                  <a:srgbClr val="FF0000"/>
                </a:solidFill>
              </a:rPr>
              <a:t>MẶT TRỜI</a:t>
            </a:r>
          </a:p>
        </p:txBody>
      </p:sp>
      <p:sp>
        <p:nvSpPr>
          <p:cNvPr id="5150" name="Text Box 44"/>
          <p:cNvSpPr txBox="1">
            <a:spLocks noChangeArrowheads="1"/>
          </p:cNvSpPr>
          <p:nvPr/>
        </p:nvSpPr>
        <p:spPr bwMode="auto">
          <a:xfrm>
            <a:off x="824523" y="6288088"/>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sz="2400"/>
          </a:p>
        </p:txBody>
      </p:sp>
    </p:spTree>
    <p:extLst>
      <p:ext uri="{BB962C8B-B14F-4D97-AF65-F5344CB8AC3E}">
        <p14:creationId xmlns:p14="http://schemas.microsoft.com/office/powerpoint/2010/main" val="3036325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repeatCount="indefinite"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par>
                                <p:cTn id="8" presetID="10" presetClass="entr" presetSubtype="0" repeatCount="indefinite" fill="hold" grpId="0" nodeType="withEffect">
                                  <p:stCondLst>
                                    <p:cond delay="100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1000"/>
                                        <p:tgtEl>
                                          <p:spTgt spid="21"/>
                                        </p:tgtEl>
                                      </p:cBhvr>
                                    </p:animEffect>
                                  </p:childTnLst>
                                </p:cTn>
                              </p:par>
                              <p:par>
                                <p:cTn id="11" presetID="10" presetClass="entr" presetSubtype="0" repeatCount="indefinite" fill="hold" grpId="0" nodeType="withEffect">
                                  <p:stCondLst>
                                    <p:cond delay="150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childTnLst>
                                </p:cTn>
                              </p:par>
                              <p:par>
                                <p:cTn id="14" presetID="6" presetClass="emph" presetSubtype="0" repeatCount="indefinite" fill="hold" grpId="0" nodeType="withEffect">
                                  <p:stCondLst>
                                    <p:cond delay="0"/>
                                  </p:stCondLst>
                                  <p:childTnLst>
                                    <p:animScale>
                                      <p:cBhvr>
                                        <p:cTn id="15" dur="500" fill="hold"/>
                                        <p:tgtEl>
                                          <p:spTgt spid="4"/>
                                        </p:tgtEl>
                                      </p:cBhvr>
                                      <p:by x="110000" y="110000"/>
                                    </p:animScale>
                                  </p:childTnLst>
                                </p:cTn>
                              </p:par>
                            </p:childTnLst>
                          </p:cTn>
                        </p:par>
                      </p:childTnLst>
                    </p:cTn>
                  </p:par>
                  <p:par>
                    <p:cTn id="16" fill="hold" nodeType="clickPar">
                      <p:stCondLst>
                        <p:cond delay="indefinite"/>
                      </p:stCondLst>
                      <p:childTnLst>
                        <p:par>
                          <p:cTn id="17" fill="hold" nodeType="withGroup">
                            <p:stCondLst>
                              <p:cond delay="0"/>
                            </p:stCondLst>
                            <p:childTnLst>
                              <p:par>
                                <p:cTn id="18" presetID="0" presetClass="path" presetSubtype="0" accel="50000" decel="50000" fill="hold" nodeType="clickEffect">
                                  <p:stCondLst>
                                    <p:cond delay="0"/>
                                  </p:stCondLst>
                                  <p:childTnLst>
                                    <p:animMotion origin="layout" path="M -3.33333E-6 -3.58382E-6 C 0.0217 0.00185 0.04358 0.00393 0.06302 0.01133 C 0.08247 0.01873 0.09948 0.03145 0.11667 0.0444 " pathEditMode="relative" rAng="0" ptsTypes="aaA">
                                      <p:cBhvr>
                                        <p:cTn id="19" dur="3000" fill="hold"/>
                                        <p:tgtEl>
                                          <p:spTgt spid="3"/>
                                        </p:tgtEl>
                                        <p:attrNameLst>
                                          <p:attrName>ppt_x</p:attrName>
                                          <p:attrName>ppt_y</p:attrName>
                                        </p:attrNameLst>
                                      </p:cBhvr>
                                      <p:rCtr x="5833" y="2220"/>
                                    </p:animMotion>
                                  </p:childTnLst>
                                  <p:subTnLst>
                                    <p:set>
                                      <p:cBhvr override="childStyle">
                                        <p:cTn dur="1" fill="hold" display="0" masterRel="sameClick" afterEffect="1">
                                          <p:stCondLst>
                                            <p:cond evt="end" delay="0">
                                              <p:tn val="18"/>
                                            </p:cond>
                                          </p:stCondLst>
                                        </p:cTn>
                                        <p:tgtEl>
                                          <p:spTgt spid="3"/>
                                        </p:tgtEl>
                                        <p:attrNameLst>
                                          <p:attrName>style.visibility</p:attrName>
                                        </p:attrNameLst>
                                      </p:cBhvr>
                                      <p:to>
                                        <p:strVal val="hidden"/>
                                      </p:to>
                                    </p:set>
                                  </p:subTnLst>
                                </p:cTn>
                              </p:par>
                              <p:par>
                                <p:cTn id="20" presetID="10" presetClass="exit" presetSubtype="0" fill="hold" grpId="0" nodeType="withEffect">
                                  <p:stCondLst>
                                    <p:cond delay="0"/>
                                  </p:stCondLst>
                                  <p:childTnLst>
                                    <p:animEffect transition="out" filter="fade">
                                      <p:cBhvr>
                                        <p:cTn id="21" dur="2000"/>
                                        <p:tgtEl>
                                          <p:spTgt spid="16"/>
                                        </p:tgtEl>
                                      </p:cBhvr>
                                    </p:animEffect>
                                    <p:set>
                                      <p:cBhvr>
                                        <p:cTn id="22" dur="1" fill="hold">
                                          <p:stCondLst>
                                            <p:cond delay="1999"/>
                                          </p:stCondLst>
                                        </p:cTn>
                                        <p:tgtEl>
                                          <p:spTgt spid="16"/>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2000"/>
                                        <p:tgtEl>
                                          <p:spTgt spid="20"/>
                                        </p:tgtEl>
                                      </p:cBhvr>
                                    </p:animEffect>
                                    <p:set>
                                      <p:cBhvr>
                                        <p:cTn id="25" dur="1" fill="hold">
                                          <p:stCondLst>
                                            <p:cond delay="1999"/>
                                          </p:stCondLst>
                                        </p:cTn>
                                        <p:tgtEl>
                                          <p:spTgt spid="20"/>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2000"/>
                                        <p:tgtEl>
                                          <p:spTgt spid="19"/>
                                        </p:tgtEl>
                                      </p:cBhvr>
                                    </p:animEffect>
                                    <p:set>
                                      <p:cBhvr>
                                        <p:cTn id="28" dur="1" fill="hold">
                                          <p:stCondLst>
                                            <p:cond delay="1999"/>
                                          </p:stCondLst>
                                        </p:cTn>
                                        <p:tgtEl>
                                          <p:spTgt spid="19"/>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2000"/>
                                        <p:tgtEl>
                                          <p:spTgt spid="17"/>
                                        </p:tgtEl>
                                      </p:cBhvr>
                                    </p:animEffect>
                                    <p:set>
                                      <p:cBhvr>
                                        <p:cTn id="31" dur="1" fill="hold">
                                          <p:stCondLst>
                                            <p:cond delay="1999"/>
                                          </p:stCondLst>
                                        </p:cTn>
                                        <p:tgtEl>
                                          <p:spTgt spid="17"/>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2000"/>
                                        <p:tgtEl>
                                          <p:spTgt spid="26"/>
                                        </p:tgtEl>
                                      </p:cBhvr>
                                    </p:animEffect>
                                    <p:set>
                                      <p:cBhvr>
                                        <p:cTn id="34" dur="1" fill="hold">
                                          <p:stCondLst>
                                            <p:cond delay="1999"/>
                                          </p:stCondLst>
                                        </p:cTn>
                                        <p:tgtEl>
                                          <p:spTgt spid="26"/>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2000"/>
                                        <p:tgtEl>
                                          <p:spTgt spid="18"/>
                                        </p:tgtEl>
                                      </p:cBhvr>
                                    </p:animEffect>
                                    <p:set>
                                      <p:cBhvr>
                                        <p:cTn id="37" dur="1" fill="hold">
                                          <p:stCondLst>
                                            <p:cond delay="1999"/>
                                          </p:stCondLst>
                                        </p:cTn>
                                        <p:tgtEl>
                                          <p:spTgt spid="18"/>
                                        </p:tgtEl>
                                        <p:attrNameLst>
                                          <p:attrName>style.visibility</p:attrName>
                                        </p:attrNameLst>
                                      </p:cBhvr>
                                      <p:to>
                                        <p:strVal val="hidden"/>
                                      </p:to>
                                    </p:set>
                                  </p:childTnLst>
                                </p:cTn>
                              </p:par>
                            </p:childTnLst>
                          </p:cTn>
                        </p:par>
                        <p:par>
                          <p:cTn id="38" fill="hold" nodeType="afterGroup">
                            <p:stCondLst>
                              <p:cond delay="3000"/>
                            </p:stCondLst>
                            <p:childTnLst>
                              <p:par>
                                <p:cTn id="39" presetID="10" presetClass="entr" presetSubtype="0"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
                                        <p:tgtEl>
                                          <p:spTgt spid="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0" presetClass="path" presetSubtype="0" accel="50000" decel="50000" fill="hold" nodeType="clickEffect">
                                  <p:stCondLst>
                                    <p:cond delay="0"/>
                                  </p:stCondLst>
                                  <p:childTnLst>
                                    <p:animMotion origin="layout" path="M 1.11022E-16 3.3526E-6 C 0.00451 0.00323 0.00903 0.00693 0.01476 0.01549 C 0.02049 0.02381 0.03003 0.03953 0.0349 0.05086 C 0.03976 0.06219 0.04219 0.07375 0.04497 0.08416 C 0.04757 0.09456 0.04913 0.10104 0.05139 0.11306 C 0.05347 0.12485 0.05712 0.1482 0.05833 0.15537 " pathEditMode="relative" rAng="0" ptsTypes="aaaaaA">
                                      <p:cBhvr>
                                        <p:cTn id="45" dur="3000" fill="hold"/>
                                        <p:tgtEl>
                                          <p:spTgt spid="5"/>
                                        </p:tgtEl>
                                        <p:attrNameLst>
                                          <p:attrName>ppt_x</p:attrName>
                                          <p:attrName>ppt_y</p:attrName>
                                        </p:attrNameLst>
                                      </p:cBhvr>
                                      <p:rCtr x="2917" y="7769"/>
                                    </p:animMotion>
                                  </p:childTnLst>
                                  <p:subTnLst>
                                    <p:set>
                                      <p:cBhvr override="childStyle">
                                        <p:cTn dur="1" fill="hold" display="0" masterRel="sameClick" afterEffect="1">
                                          <p:stCondLst>
                                            <p:cond evt="end" delay="0">
                                              <p:tn val="44"/>
                                            </p:cond>
                                          </p:stCondLst>
                                        </p:cTn>
                                        <p:tgtEl>
                                          <p:spTgt spid="5"/>
                                        </p:tgtEl>
                                        <p:attrNameLst>
                                          <p:attrName>style.visibility</p:attrName>
                                        </p:attrNameLst>
                                      </p:cBhvr>
                                      <p:to>
                                        <p:strVal val="hidden"/>
                                      </p:to>
                                    </p:set>
                                  </p:subTnLst>
                                </p:cTn>
                              </p:par>
                            </p:childTnLst>
                          </p:cTn>
                        </p:par>
                        <p:par>
                          <p:cTn id="46" fill="hold" nodeType="afterGroup">
                            <p:stCondLst>
                              <p:cond delay="3000"/>
                            </p:stCondLst>
                            <p:childTnLst>
                              <p:par>
                                <p:cTn id="47" presetID="10" presetClass="entr" presetSubtype="0"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1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p:bldP spid="17" grpId="0"/>
      <p:bldP spid="18" grpId="0" animBg="1"/>
      <p:bldP spid="19" grpId="0" animBg="1"/>
      <p:bldP spid="20" grpId="0" animBg="1"/>
      <p:bldP spid="21" grpId="0" animBg="1"/>
      <p:bldP spid="22" grpId="0" animBg="1"/>
      <p:bldP spid="23" grpId="0" animBg="1"/>
      <p:bldP spid="2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4" y="0"/>
            <a:ext cx="1222498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101"/>
            <a:ext cx="12192000" cy="6940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84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941558" y="698430"/>
            <a:ext cx="9650993" cy="5592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102782"/>
            <a:ext cx="6147260" cy="707886"/>
          </a:xfrm>
          <a:prstGeom prst="rect">
            <a:avLst/>
          </a:prstGeom>
        </p:spPr>
        <p:txBody>
          <a:bodyPr wrap="none">
            <a:spAutoFit/>
          </a:bodyPr>
          <a:lstStyle/>
          <a:p>
            <a:r>
              <a:rPr lang="de-DE" sz="4000" b="1" dirty="0">
                <a:solidFill>
                  <a:srgbClr val="FF0000"/>
                </a:solidFill>
              </a:rPr>
              <a:t>1. NĂNG LƯỢNG ÁNH SÁNG</a:t>
            </a:r>
            <a:endParaRPr lang="vi-VN" sz="4000" b="1" i="1" dirty="0">
              <a:solidFill>
                <a:srgbClr val="FF0000"/>
              </a:solidFill>
            </a:endParaRPr>
          </a:p>
        </p:txBody>
      </p:sp>
      <p:sp>
        <p:nvSpPr>
          <p:cNvPr id="26" name="Rectangle 25"/>
          <p:cNvSpPr/>
          <p:nvPr/>
        </p:nvSpPr>
        <p:spPr>
          <a:xfrm>
            <a:off x="1752173" y="6231151"/>
            <a:ext cx="8029762" cy="584775"/>
          </a:xfrm>
          <a:prstGeom prst="rect">
            <a:avLst/>
          </a:prstGeom>
        </p:spPr>
        <p:txBody>
          <a:bodyPr wrap="none">
            <a:spAutoFit/>
          </a:bodyPr>
          <a:lstStyle/>
          <a:p>
            <a:r>
              <a:rPr lang="vi-VN" sz="3200" b="1" dirty="0"/>
              <a:t>Thí nghiệm 1: Thu năng lượng ánh sáng</a:t>
            </a:r>
          </a:p>
        </p:txBody>
      </p:sp>
    </p:spTree>
    <p:extLst>
      <p:ext uri="{BB962C8B-B14F-4D97-AF65-F5344CB8AC3E}">
        <p14:creationId xmlns:p14="http://schemas.microsoft.com/office/powerpoint/2010/main" val="3587472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1946489" y="2154725"/>
            <a:ext cx="9225487" cy="436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25"/>
          <p:cNvSpPr/>
          <p:nvPr/>
        </p:nvSpPr>
        <p:spPr>
          <a:xfrm>
            <a:off x="1973643" y="6305428"/>
            <a:ext cx="8029762" cy="584775"/>
          </a:xfrm>
          <a:prstGeom prst="rect">
            <a:avLst/>
          </a:prstGeom>
        </p:spPr>
        <p:txBody>
          <a:bodyPr wrap="none">
            <a:spAutoFit/>
          </a:bodyPr>
          <a:lstStyle/>
          <a:p>
            <a:r>
              <a:rPr lang="vi-VN" sz="3200" b="1" dirty="0"/>
              <a:t>Thí nghiệm 1: Thu năng lượng ánh sáng</a:t>
            </a:r>
          </a:p>
        </p:txBody>
      </p:sp>
      <p:pic>
        <p:nvPicPr>
          <p:cNvPr id="5"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189950"/>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nhiệm</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vụ</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trong</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phiếu</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học</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tập</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số</a:t>
            </a:r>
            <a:r>
              <a:rPr lang="en-US" sz="2400" b="1" dirty="0" smtClean="0">
                <a:solidFill>
                  <a:srgbClr val="000000"/>
                </a:solidFill>
                <a:effectLst/>
                <a:latin typeface="Times New Roman" panose="02020603050405020304" pitchFamily="18" charset="0"/>
                <a:ea typeface="Calibri" panose="020F0502020204030204" pitchFamily="34" charset="0"/>
              </a:rPr>
              <a:t> 1.</a:t>
            </a:r>
            <a:r>
              <a:rPr lang="en-US" sz="2400" b="1" dirty="0">
                <a:solidFill>
                  <a:srgbClr val="000000"/>
                </a:solidFill>
                <a:effectLst/>
                <a:latin typeface="Times New Roman" panose="02020603050405020304" pitchFamily="18" charset="0"/>
                <a:ea typeface="Calibri" panose="020F0502020204030204" pitchFamily="34" charset="0"/>
              </a:rPr>
              <a:t/>
            </a:r>
            <a:br>
              <a:rPr lang="en-US" sz="2400" b="1" dirty="0">
                <a:solidFill>
                  <a:srgbClr val="000000"/>
                </a:solidFill>
                <a:effectLst/>
                <a:latin typeface="Times New Roman" panose="02020603050405020304" pitchFamily="18" charset="0"/>
                <a:ea typeface="Calibri" panose="020F0502020204030204" pitchFamily="34" charset="0"/>
              </a:rPr>
            </a:b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9833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1911555" y="1248490"/>
            <a:ext cx="7813143" cy="27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1"/>
            <a:ext cx="6147260" cy="707886"/>
          </a:xfrm>
          <a:prstGeom prst="rect">
            <a:avLst/>
          </a:prstGeom>
        </p:spPr>
        <p:txBody>
          <a:bodyPr wrap="none">
            <a:spAutoFit/>
          </a:bodyPr>
          <a:lstStyle/>
          <a:p>
            <a:r>
              <a:rPr lang="de-DE" sz="4000" b="1" dirty="0">
                <a:solidFill>
                  <a:srgbClr val="FF0000"/>
                </a:solidFill>
              </a:rPr>
              <a:t>1. NĂNG LƯỢNG ÁNH SÁNG</a:t>
            </a:r>
            <a:endParaRPr lang="vi-VN" sz="4000" b="1" i="1" dirty="0">
              <a:solidFill>
                <a:srgbClr val="FF0000"/>
              </a:solidFill>
            </a:endParaRPr>
          </a:p>
        </p:txBody>
      </p:sp>
      <p:sp>
        <p:nvSpPr>
          <p:cNvPr id="26" name="Rectangle 25"/>
          <p:cNvSpPr/>
          <p:nvPr/>
        </p:nvSpPr>
        <p:spPr>
          <a:xfrm>
            <a:off x="1947812" y="707887"/>
            <a:ext cx="8029762" cy="584775"/>
          </a:xfrm>
          <a:prstGeom prst="rect">
            <a:avLst/>
          </a:prstGeom>
        </p:spPr>
        <p:txBody>
          <a:bodyPr wrap="none">
            <a:spAutoFit/>
          </a:bodyPr>
          <a:lstStyle/>
          <a:p>
            <a:r>
              <a:rPr lang="vi-VN" sz="3200" b="1" dirty="0"/>
              <a:t>Thí nghiệm 1: Thu năng lượng ánh sáng</a:t>
            </a:r>
          </a:p>
        </p:txBody>
      </p:sp>
      <p:pic>
        <p:nvPicPr>
          <p:cNvPr id="5"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1627" y="1"/>
            <a:ext cx="1984721" cy="175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32785" y="3990377"/>
            <a:ext cx="10115738" cy="1384995"/>
          </a:xfrm>
          <a:prstGeom prst="rect">
            <a:avLst/>
          </a:prstGeom>
        </p:spPr>
        <p:txBody>
          <a:bodyPr wrap="square">
            <a:spAutoFit/>
          </a:bodyPr>
          <a:lstStyle/>
          <a:p>
            <a:r>
              <a:rPr lang="de-DE" sz="2800" b="1" u="sng" dirty="0">
                <a:solidFill>
                  <a:srgbClr val="FF0000"/>
                </a:solidFill>
              </a:rPr>
              <a:t>Câu 1:</a:t>
            </a:r>
            <a:r>
              <a:rPr lang="de-DE" sz="2800" b="1" dirty="0">
                <a:solidFill>
                  <a:srgbClr val="FF0000"/>
                </a:solidFill>
              </a:rPr>
              <a:t> </a:t>
            </a:r>
            <a:r>
              <a:rPr lang="en-US" sz="2800" b="1" dirty="0" err="1"/>
              <a:t>Mô</a:t>
            </a:r>
            <a:r>
              <a:rPr lang="en-US" sz="2800" b="1" dirty="0"/>
              <a:t> </a:t>
            </a:r>
            <a:r>
              <a:rPr lang="en-US" sz="2800" b="1" dirty="0" err="1"/>
              <a:t>tả</a:t>
            </a:r>
            <a:r>
              <a:rPr lang="en-US" sz="2800" b="1" dirty="0"/>
              <a:t> </a:t>
            </a:r>
            <a:r>
              <a:rPr lang="en-US" sz="2800" b="1" dirty="0" err="1"/>
              <a:t>và</a:t>
            </a:r>
            <a:r>
              <a:rPr lang="en-US" sz="2800" b="1" dirty="0"/>
              <a:t> </a:t>
            </a:r>
            <a:r>
              <a:rPr lang="en-US" sz="2800" b="1" dirty="0" err="1"/>
              <a:t>giải</a:t>
            </a:r>
            <a:r>
              <a:rPr lang="en-US" sz="2800" b="1" dirty="0"/>
              <a:t> </a:t>
            </a:r>
            <a:r>
              <a:rPr lang="en-US" sz="2800" b="1" dirty="0" err="1"/>
              <a:t>thích</a:t>
            </a:r>
            <a:r>
              <a:rPr lang="en-US" sz="2800" b="1" dirty="0"/>
              <a:t> </a:t>
            </a:r>
            <a:r>
              <a:rPr lang="en-US" sz="2800" b="1" dirty="0" err="1"/>
              <a:t>hiện</a:t>
            </a:r>
            <a:r>
              <a:rPr lang="en-US" sz="2800" b="1" dirty="0"/>
              <a:t> </a:t>
            </a:r>
            <a:r>
              <a:rPr lang="en-US" sz="2800" b="1" dirty="0" err="1"/>
              <a:t>tượng</a:t>
            </a:r>
            <a:r>
              <a:rPr lang="en-US" sz="2800" b="1" dirty="0"/>
              <a:t> </a:t>
            </a:r>
            <a:r>
              <a:rPr lang="en-US" sz="2800" b="1" dirty="0" err="1"/>
              <a:t>xảy</a:t>
            </a:r>
            <a:r>
              <a:rPr lang="en-US" sz="2800" b="1" dirty="0"/>
              <a:t> </a:t>
            </a:r>
            <a:r>
              <a:rPr lang="en-US" sz="2800" b="1" dirty="0" err="1"/>
              <a:t>ra</a:t>
            </a:r>
            <a:r>
              <a:rPr lang="en-US" sz="2800" b="1" dirty="0"/>
              <a:t> </a:t>
            </a:r>
            <a:r>
              <a:rPr lang="en-US" sz="2800" b="1" dirty="0" err="1"/>
              <a:t>với</a:t>
            </a:r>
            <a:r>
              <a:rPr lang="en-US" sz="2800" b="1" dirty="0"/>
              <a:t> </a:t>
            </a:r>
            <a:r>
              <a:rPr lang="en-US" sz="2800" b="1" dirty="0" err="1"/>
              <a:t>đèn</a:t>
            </a:r>
            <a:r>
              <a:rPr lang="en-US" sz="2800" b="1" dirty="0"/>
              <a:t> LED </a:t>
            </a:r>
            <a:r>
              <a:rPr lang="en-US" sz="2800" b="1" dirty="0" err="1"/>
              <a:t>khi</a:t>
            </a:r>
            <a:r>
              <a:rPr lang="en-US" sz="2800" b="1" dirty="0"/>
              <a:t>:</a:t>
            </a:r>
            <a:endParaRPr lang="vi-VN" sz="2800" b="1" dirty="0"/>
          </a:p>
          <a:p>
            <a:pPr lvl="1"/>
            <a:r>
              <a:rPr lang="en-US" sz="2800" b="1" dirty="0" err="1"/>
              <a:t>chưa</a:t>
            </a:r>
            <a:r>
              <a:rPr lang="en-US" sz="2800" b="1" dirty="0"/>
              <a:t> </a:t>
            </a:r>
            <a:r>
              <a:rPr lang="en-US" sz="2800" b="1" dirty="0" err="1"/>
              <a:t>bật</a:t>
            </a:r>
            <a:r>
              <a:rPr lang="en-US" sz="2800" b="1" dirty="0"/>
              <a:t> </a:t>
            </a:r>
            <a:r>
              <a:rPr lang="en-US" sz="2800" b="1" dirty="0" err="1"/>
              <a:t>nguồn</a:t>
            </a:r>
            <a:r>
              <a:rPr lang="en-US" sz="2800" b="1" dirty="0"/>
              <a:t> </a:t>
            </a:r>
            <a:r>
              <a:rPr lang="en-US" sz="2800" b="1" dirty="0" err="1"/>
              <a:t>sáng</a:t>
            </a:r>
            <a:r>
              <a:rPr lang="en-US" sz="2800" b="1" dirty="0"/>
              <a:t>.</a:t>
            </a:r>
            <a:endParaRPr lang="vi-VN" sz="2800" b="1" dirty="0"/>
          </a:p>
          <a:p>
            <a:pPr lvl="1"/>
            <a:r>
              <a:rPr lang="en-US" sz="2800" b="1" dirty="0" err="1"/>
              <a:t>bật</a:t>
            </a:r>
            <a:r>
              <a:rPr lang="en-US" sz="2800" b="1" dirty="0"/>
              <a:t> </a:t>
            </a:r>
            <a:r>
              <a:rPr lang="en-US" sz="2800" b="1" dirty="0" err="1"/>
              <a:t>nguồn</a:t>
            </a:r>
            <a:r>
              <a:rPr lang="en-US" sz="2800" b="1" dirty="0"/>
              <a:t> </a:t>
            </a:r>
            <a:r>
              <a:rPr lang="en-US" sz="2800" b="1" dirty="0" err="1"/>
              <a:t>sáng</a:t>
            </a:r>
            <a:r>
              <a:rPr lang="en-US" sz="2800" b="1" dirty="0"/>
              <a:t>.</a:t>
            </a:r>
            <a:endParaRPr lang="vi-VN" sz="2800" b="1" dirty="0"/>
          </a:p>
        </p:txBody>
      </p:sp>
      <p:sp>
        <p:nvSpPr>
          <p:cNvPr id="4" name="Rectangle 3"/>
          <p:cNvSpPr/>
          <p:nvPr/>
        </p:nvSpPr>
        <p:spPr>
          <a:xfrm>
            <a:off x="531136" y="5375372"/>
            <a:ext cx="11464705" cy="584775"/>
          </a:xfrm>
          <a:prstGeom prst="rect">
            <a:avLst/>
          </a:prstGeom>
        </p:spPr>
        <p:txBody>
          <a:bodyPr wrap="square">
            <a:spAutoFit/>
          </a:bodyPr>
          <a:lstStyle/>
          <a:p>
            <a:r>
              <a:rPr lang="vi-VN" sz="3200" b="1" dirty="0">
                <a:solidFill>
                  <a:srgbClr val="FF0000"/>
                </a:solidFill>
              </a:rPr>
              <a:t>Khi chưa bật nguồn sáng: đèn LED không phát sáng</a:t>
            </a:r>
            <a:r>
              <a:rPr lang="vi-VN" sz="3200" b="1" dirty="0" smtClean="0">
                <a:solidFill>
                  <a:srgbClr val="FF0000"/>
                </a:solidFill>
              </a:rPr>
              <a:t>.</a:t>
            </a:r>
            <a:endParaRPr lang="vi-VN" sz="3200" b="1" dirty="0">
              <a:solidFill>
                <a:srgbClr val="FF0000"/>
              </a:solidFill>
            </a:endParaRPr>
          </a:p>
        </p:txBody>
      </p:sp>
      <p:sp>
        <p:nvSpPr>
          <p:cNvPr id="8" name="Rectangle 7"/>
          <p:cNvSpPr/>
          <p:nvPr/>
        </p:nvSpPr>
        <p:spPr>
          <a:xfrm>
            <a:off x="611109" y="6174102"/>
            <a:ext cx="9791322" cy="584775"/>
          </a:xfrm>
          <a:prstGeom prst="rect">
            <a:avLst/>
          </a:prstGeom>
        </p:spPr>
        <p:txBody>
          <a:bodyPr wrap="square">
            <a:spAutoFit/>
          </a:bodyPr>
          <a:lstStyle/>
          <a:p>
            <a:r>
              <a:rPr lang="vi-VN" sz="3200" b="1" dirty="0" smtClean="0">
                <a:solidFill>
                  <a:srgbClr val="FF0000"/>
                </a:solidFill>
              </a:rPr>
              <a:t>Khi </a:t>
            </a:r>
            <a:r>
              <a:rPr lang="vi-VN" sz="3200" b="1" dirty="0">
                <a:solidFill>
                  <a:srgbClr val="FF0000"/>
                </a:solidFill>
              </a:rPr>
              <a:t>bật nguồn sáng: đèn LED phát sáng.</a:t>
            </a:r>
          </a:p>
        </p:txBody>
      </p:sp>
    </p:spTree>
    <p:extLst>
      <p:ext uri="{BB962C8B-B14F-4D97-AF65-F5344CB8AC3E}">
        <p14:creationId xmlns:p14="http://schemas.microsoft.com/office/powerpoint/2010/main" val="1371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1911555" y="1248490"/>
            <a:ext cx="7813143" cy="27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1"/>
            <a:ext cx="6147260" cy="707886"/>
          </a:xfrm>
          <a:prstGeom prst="rect">
            <a:avLst/>
          </a:prstGeom>
        </p:spPr>
        <p:txBody>
          <a:bodyPr wrap="none">
            <a:spAutoFit/>
          </a:bodyPr>
          <a:lstStyle/>
          <a:p>
            <a:r>
              <a:rPr lang="de-DE" sz="4000" b="1" dirty="0">
                <a:solidFill>
                  <a:srgbClr val="FF0000"/>
                </a:solidFill>
              </a:rPr>
              <a:t>1. NĂNG LƯỢNG ÁNH SÁNG</a:t>
            </a:r>
            <a:endParaRPr lang="vi-VN" sz="4000" b="1" i="1" dirty="0">
              <a:solidFill>
                <a:srgbClr val="FF0000"/>
              </a:solidFill>
            </a:endParaRPr>
          </a:p>
        </p:txBody>
      </p:sp>
      <p:sp>
        <p:nvSpPr>
          <p:cNvPr id="26" name="Rectangle 25"/>
          <p:cNvSpPr/>
          <p:nvPr/>
        </p:nvSpPr>
        <p:spPr>
          <a:xfrm>
            <a:off x="1947812" y="707887"/>
            <a:ext cx="8029762" cy="584775"/>
          </a:xfrm>
          <a:prstGeom prst="rect">
            <a:avLst/>
          </a:prstGeom>
        </p:spPr>
        <p:txBody>
          <a:bodyPr wrap="none">
            <a:spAutoFit/>
          </a:bodyPr>
          <a:lstStyle/>
          <a:p>
            <a:r>
              <a:rPr lang="vi-VN" sz="3200" b="1" dirty="0"/>
              <a:t>Thí nghiệm 1: Thu năng lượng ánh sáng</a:t>
            </a:r>
          </a:p>
        </p:txBody>
      </p:sp>
      <p:pic>
        <p:nvPicPr>
          <p:cNvPr id="5"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1627" y="1"/>
            <a:ext cx="1984721" cy="175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32784" y="3990376"/>
            <a:ext cx="12059215" cy="1384995"/>
          </a:xfrm>
          <a:prstGeom prst="rect">
            <a:avLst/>
          </a:prstGeom>
        </p:spPr>
        <p:txBody>
          <a:bodyPr wrap="square">
            <a:spAutoFit/>
          </a:bodyPr>
          <a:lstStyle/>
          <a:p>
            <a:pPr lvl="0"/>
            <a:r>
              <a:rPr lang="de-DE" sz="2800" b="1" u="sng" dirty="0">
                <a:solidFill>
                  <a:srgbClr val="FF0000"/>
                </a:solidFill>
              </a:rPr>
              <a:t>Câu 2</a:t>
            </a:r>
            <a:r>
              <a:rPr lang="de-DE" sz="2800" b="1" u="sng" dirty="0" smtClean="0">
                <a:solidFill>
                  <a:srgbClr val="FF0000"/>
                </a:solidFill>
              </a:rPr>
              <a:t>: </a:t>
            </a:r>
            <a:r>
              <a:rPr lang="vi-VN" sz="2800" b="1" dirty="0"/>
              <a:t>Trong thí nghiệm 1, nếu thay đèn LED bằng một </a:t>
            </a:r>
            <a:r>
              <a:rPr lang="vi-VN" sz="2800" b="1" dirty="0" smtClean="0"/>
              <a:t>mô </a:t>
            </a:r>
            <a:r>
              <a:rPr lang="vi-VN" sz="2800" b="1" dirty="0"/>
              <a:t>tơ nhỏ (loại 3 w hoặc 6 W) gắn cánh quạt thì có hiện tượng gì xảy ra?</a:t>
            </a:r>
          </a:p>
          <a:p>
            <a:endParaRPr lang="vi-VN" sz="2800" b="1" dirty="0"/>
          </a:p>
        </p:txBody>
      </p:sp>
      <p:sp>
        <p:nvSpPr>
          <p:cNvPr id="4" name="Rectangle 3"/>
          <p:cNvSpPr/>
          <p:nvPr/>
        </p:nvSpPr>
        <p:spPr>
          <a:xfrm>
            <a:off x="114676" y="5050737"/>
            <a:ext cx="11886008" cy="2062103"/>
          </a:xfrm>
          <a:prstGeom prst="rect">
            <a:avLst/>
          </a:prstGeom>
        </p:spPr>
        <p:txBody>
          <a:bodyPr wrap="square">
            <a:spAutoFit/>
          </a:bodyPr>
          <a:lstStyle/>
          <a:p>
            <a:r>
              <a:rPr lang="vi-VN" sz="3200" b="1" dirty="0" smtClean="0">
                <a:solidFill>
                  <a:srgbClr val="FF0000"/>
                </a:solidFill>
              </a:rPr>
              <a:t>Thay </a:t>
            </a:r>
            <a:r>
              <a:rPr lang="vi-VN" sz="3200" b="1" dirty="0">
                <a:solidFill>
                  <a:srgbClr val="FF0000"/>
                </a:solidFill>
              </a:rPr>
              <a:t>đèn LED bằng </a:t>
            </a:r>
            <a:r>
              <a:rPr lang="vi-VN" sz="3200" b="1" dirty="0" smtClean="0">
                <a:solidFill>
                  <a:srgbClr val="FF0000"/>
                </a:solidFill>
              </a:rPr>
              <a:t>mô </a:t>
            </a:r>
            <a:r>
              <a:rPr lang="vi-VN" sz="3200" b="1" dirty="0">
                <a:solidFill>
                  <a:srgbClr val="FF0000"/>
                </a:solidFill>
              </a:rPr>
              <a:t>tơ và quan sát hiện tượng xảy ra: mô tơ quay. Vậy năng lượng ánh sáng đã chuyển hoá thành cơ năng.</a:t>
            </a:r>
          </a:p>
          <a:p>
            <a:endParaRPr lang="vi-VN" sz="3200" b="1" dirty="0">
              <a:solidFill>
                <a:srgbClr val="FF0000"/>
              </a:solidFill>
            </a:endParaRPr>
          </a:p>
        </p:txBody>
      </p:sp>
    </p:spTree>
    <p:extLst>
      <p:ext uri="{BB962C8B-B14F-4D97-AF65-F5344CB8AC3E}">
        <p14:creationId xmlns:p14="http://schemas.microsoft.com/office/powerpoint/2010/main" val="89062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2618" y="852483"/>
            <a:ext cx="10803802" cy="3170099"/>
          </a:xfrm>
          <a:prstGeom prst="rect">
            <a:avLst/>
          </a:prstGeom>
        </p:spPr>
        <p:txBody>
          <a:bodyPr wrap="square">
            <a:spAutoFit/>
          </a:bodyPr>
          <a:lstStyle/>
          <a:p>
            <a:r>
              <a:rPr lang="de-DE" sz="4000" b="1" u="sng" dirty="0">
                <a:solidFill>
                  <a:srgbClr val="FF0000"/>
                </a:solidFill>
              </a:rPr>
              <a:t>1. NĂNG LƯỢNG ÁNH SÁNG</a:t>
            </a:r>
            <a:endParaRPr lang="vi-VN" sz="4000" b="1" i="1" u="sng" dirty="0">
              <a:solidFill>
                <a:srgbClr val="FF0000"/>
              </a:solidFill>
            </a:endParaRPr>
          </a:p>
          <a:p>
            <a:r>
              <a:rPr lang="de-DE" sz="4000" b="1" u="sng" dirty="0">
                <a:solidFill>
                  <a:srgbClr val="FF0000"/>
                </a:solidFill>
              </a:rPr>
              <a:t>* Kết luận:</a:t>
            </a:r>
            <a:endParaRPr lang="vi-VN" sz="4000" dirty="0">
              <a:solidFill>
                <a:srgbClr val="FF0000"/>
              </a:solidFill>
            </a:endParaRPr>
          </a:p>
          <a:p>
            <a:r>
              <a:rPr lang="de-DE" sz="4000" b="1" dirty="0"/>
              <a:t>- Ánh sáng là một dạng của năng lượng.</a:t>
            </a:r>
            <a:endParaRPr lang="vi-VN" sz="4000" b="1" dirty="0"/>
          </a:p>
          <a:p>
            <a:r>
              <a:rPr lang="de-DE" sz="4000" b="1" dirty="0"/>
              <a:t>- Năng lượng ánh sáng có thể thu được bằng nhiều cách khác nhau.</a:t>
            </a:r>
            <a:endParaRPr lang="vi-VN" sz="4000" b="1" dirty="0"/>
          </a:p>
        </p:txBody>
      </p:sp>
    </p:spTree>
    <p:extLst>
      <p:ext uri="{BB962C8B-B14F-4D97-AF65-F5344CB8AC3E}">
        <p14:creationId xmlns:p14="http://schemas.microsoft.com/office/powerpoint/2010/main" val="753605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097" y="48523"/>
            <a:ext cx="6096000" cy="1077218"/>
          </a:xfrm>
          <a:prstGeom prst="rect">
            <a:avLst/>
          </a:prstGeom>
        </p:spPr>
        <p:txBody>
          <a:bodyPr>
            <a:spAutoFit/>
          </a:bodyPr>
          <a:lstStyle/>
          <a:p>
            <a:r>
              <a:rPr lang="de-DE" sz="3200" b="1" dirty="0">
                <a:solidFill>
                  <a:srgbClr val="FF0000"/>
                </a:solidFill>
              </a:rPr>
              <a:t>2. CHÙM SÁNG VÀ TiA SÁNG</a:t>
            </a:r>
            <a:endParaRPr lang="vi-VN" sz="3200" dirty="0">
              <a:solidFill>
                <a:srgbClr val="FF0000"/>
              </a:solidFill>
            </a:endParaRPr>
          </a:p>
          <a:p>
            <a:r>
              <a:rPr lang="de-DE" sz="3200" b="1" dirty="0">
                <a:solidFill>
                  <a:srgbClr val="FF0000"/>
                </a:solidFill>
              </a:rPr>
              <a:t>* Quan sát các chùm sáng</a:t>
            </a:r>
            <a:endParaRPr lang="vi-VN" sz="3200" dirty="0">
              <a:solidFill>
                <a:srgbClr val="FF0000"/>
              </a:solidFill>
            </a:endParaRPr>
          </a:p>
        </p:txBody>
      </p:sp>
      <p:grpSp>
        <p:nvGrpSpPr>
          <p:cNvPr id="4" name="Group 3"/>
          <p:cNvGrpSpPr>
            <a:grpSpLocks/>
          </p:cNvGrpSpPr>
          <p:nvPr/>
        </p:nvGrpSpPr>
        <p:grpSpPr bwMode="auto">
          <a:xfrm>
            <a:off x="1139656" y="2459894"/>
            <a:ext cx="9641939" cy="3753915"/>
            <a:chOff x="1133" y="205"/>
            <a:chExt cx="6196" cy="1417"/>
          </a:xfrm>
        </p:grpSpPr>
        <p:pic>
          <p:nvPicPr>
            <p:cNvPr id="5" name="docshape35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 y="205"/>
              <a:ext cx="6196" cy="1417"/>
            </a:xfrm>
            <a:prstGeom prst="rect">
              <a:avLst/>
            </a:prstGeom>
            <a:noFill/>
            <a:extLst>
              <a:ext uri="{909E8E84-426E-40DD-AFC4-6F175D3DCCD1}">
                <a14:hiddenFill xmlns:a14="http://schemas.microsoft.com/office/drawing/2010/main">
                  <a:solidFill>
                    <a:srgbClr val="FFFFFF"/>
                  </a:solidFill>
                </a14:hiddenFill>
              </a:ext>
            </a:extLst>
          </p:spPr>
        </p:pic>
        <p:sp>
          <p:nvSpPr>
            <p:cNvPr id="6" name="docshape3531"/>
            <p:cNvSpPr txBox="1">
              <a:spLocks noChangeArrowheads="1"/>
            </p:cNvSpPr>
            <p:nvPr/>
          </p:nvSpPr>
          <p:spPr bwMode="auto">
            <a:xfrm>
              <a:off x="1207" y="294"/>
              <a:ext cx="42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Hộp</a:t>
              </a:r>
              <a:r>
                <a:rPr lang="en-US" sz="800" spc="-15">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sp>
          <p:nvSpPr>
            <p:cNvPr id="7" name="docshape3532"/>
            <p:cNvSpPr txBox="1">
              <a:spLocks noChangeArrowheads="1"/>
            </p:cNvSpPr>
            <p:nvPr/>
          </p:nvSpPr>
          <p:spPr bwMode="auto">
            <a:xfrm>
              <a:off x="2116" y="916"/>
              <a:ext cx="58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Các</a:t>
              </a:r>
              <a:r>
                <a:rPr lang="en-US" sz="800" spc="-10">
                  <a:effectLst/>
                  <a:latin typeface="Calibri"/>
                  <a:ea typeface="Calibri"/>
                  <a:cs typeface="Times New Roman"/>
                </a:rPr>
                <a:t> </a:t>
              </a:r>
              <a:r>
                <a:rPr lang="en-US" sz="800">
                  <a:effectLst/>
                  <a:latin typeface="Calibri"/>
                  <a:ea typeface="Calibri"/>
                  <a:cs typeface="Times New Roman"/>
                </a:rPr>
                <a:t>khe</a:t>
              </a:r>
              <a:r>
                <a:rPr lang="en-US" sz="800" spc="-5">
                  <a:effectLst/>
                  <a:latin typeface="Calibri"/>
                  <a:ea typeface="Calibri"/>
                  <a:cs typeface="Times New Roman"/>
                </a:rPr>
                <a:t> </a:t>
              </a:r>
              <a:r>
                <a:rPr lang="en-US" sz="800" spc="-20">
                  <a:effectLst/>
                  <a:latin typeface="Calibri"/>
                  <a:ea typeface="Calibri"/>
                  <a:cs typeface="Times New Roman"/>
                </a:rPr>
                <a:t>hẹp</a:t>
              </a:r>
              <a:endParaRPr lang="vi-VN" sz="1100">
                <a:effectLst/>
                <a:latin typeface="Calibri"/>
                <a:ea typeface="Calibri"/>
                <a:cs typeface="Times New Roman"/>
              </a:endParaRPr>
            </a:p>
          </p:txBody>
        </p:sp>
        <p:sp>
          <p:nvSpPr>
            <p:cNvPr id="8" name="docshape3533"/>
            <p:cNvSpPr txBox="1">
              <a:spLocks noChangeArrowheads="1"/>
            </p:cNvSpPr>
            <p:nvPr/>
          </p:nvSpPr>
          <p:spPr bwMode="auto">
            <a:xfrm>
              <a:off x="1541" y="1366"/>
              <a:ext cx="47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Bóng</a:t>
              </a:r>
              <a:r>
                <a:rPr lang="en-US" sz="800" spc="-30">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grpSp>
      <p:sp>
        <p:nvSpPr>
          <p:cNvPr id="9" name="Rectangle 8"/>
          <p:cNvSpPr/>
          <p:nvPr/>
        </p:nvSpPr>
        <p:spPr>
          <a:xfrm>
            <a:off x="350256" y="1203891"/>
            <a:ext cx="11549682" cy="954107"/>
          </a:xfrm>
          <a:prstGeom prst="rect">
            <a:avLst/>
          </a:prstGeom>
        </p:spPr>
        <p:txBody>
          <a:bodyPr wrap="square">
            <a:spAutoFit/>
          </a:bodyPr>
          <a:lstStyle/>
          <a:p>
            <a:r>
              <a:rPr lang="vi-VN" sz="2800" b="1" dirty="0"/>
              <a:t>Sử dụng nguồn sáng (gồm hộp đèn tạo chùm sáng và khe hẹp) để tạo các chùm sáng và quan sát các chùm sáng đó (Hình 15.2).</a:t>
            </a:r>
          </a:p>
        </p:txBody>
      </p:sp>
      <p:sp>
        <p:nvSpPr>
          <p:cNvPr id="11" name="Rectangle 10"/>
          <p:cNvSpPr/>
          <p:nvPr/>
        </p:nvSpPr>
        <p:spPr>
          <a:xfrm>
            <a:off x="230085" y="6213809"/>
            <a:ext cx="12162902" cy="461665"/>
          </a:xfrm>
          <a:prstGeom prst="rect">
            <a:avLst/>
          </a:prstGeom>
        </p:spPr>
        <p:txBody>
          <a:bodyPr wrap="square">
            <a:spAutoFit/>
          </a:bodyPr>
          <a:lstStyle/>
          <a:p>
            <a:r>
              <a:rPr lang="vi-VN" sz="2400" b="1" dirty="0"/>
              <a:t>▲ Hình 15.2. a) Hộp đèn tạo chùm sáng và khe hẹp; b) và c) Các chùm sáng</a:t>
            </a:r>
          </a:p>
        </p:txBody>
      </p:sp>
    </p:spTree>
    <p:extLst>
      <p:ext uri="{BB962C8B-B14F-4D97-AF65-F5344CB8AC3E}">
        <p14:creationId xmlns:p14="http://schemas.microsoft.com/office/powerpoint/2010/main" val="3473595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2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189950"/>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2</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đôi</a:t>
            </a: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nhiệm</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vụ</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trong</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phiếu</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học</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tập</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số</a:t>
            </a:r>
            <a:r>
              <a:rPr lang="en-US" sz="2400" b="1" dirty="0" smtClean="0">
                <a:solidFill>
                  <a:srgbClr val="000000"/>
                </a:solidFill>
                <a:effectLst/>
                <a:latin typeface="Times New Roman" panose="02020603050405020304" pitchFamily="18" charset="0"/>
                <a:ea typeface="Calibri" panose="020F0502020204030204" pitchFamily="34" charset="0"/>
              </a:rPr>
              <a:t> 2.</a:t>
            </a:r>
            <a:r>
              <a:rPr lang="en-US" sz="2400" b="1" dirty="0">
                <a:solidFill>
                  <a:srgbClr val="000000"/>
                </a:solidFill>
                <a:effectLst/>
                <a:latin typeface="Times New Roman" panose="02020603050405020304" pitchFamily="18" charset="0"/>
                <a:ea typeface="Calibri" panose="020F0502020204030204" pitchFamily="34" charset="0"/>
              </a:rPr>
              <a:t/>
            </a:r>
            <a:br>
              <a:rPr lang="en-US" sz="2400" b="1" dirty="0">
                <a:solidFill>
                  <a:srgbClr val="000000"/>
                </a:solidFill>
                <a:effectLst/>
                <a:latin typeface="Times New Roman" panose="02020603050405020304" pitchFamily="18" charset="0"/>
                <a:ea typeface="Calibri" panose="020F0502020204030204" pitchFamily="34" charset="0"/>
              </a:rPr>
            </a:b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grpSp>
        <p:nvGrpSpPr>
          <p:cNvPr id="7" name="Group 6"/>
          <p:cNvGrpSpPr>
            <a:grpSpLocks/>
          </p:cNvGrpSpPr>
          <p:nvPr/>
        </p:nvGrpSpPr>
        <p:grpSpPr bwMode="auto">
          <a:xfrm>
            <a:off x="1080375" y="2202183"/>
            <a:ext cx="9641939" cy="2492352"/>
            <a:chOff x="1133" y="205"/>
            <a:chExt cx="6196" cy="1417"/>
          </a:xfrm>
        </p:grpSpPr>
        <p:pic>
          <p:nvPicPr>
            <p:cNvPr id="8" name="docshape35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3" y="205"/>
              <a:ext cx="6196" cy="1417"/>
            </a:xfrm>
            <a:prstGeom prst="rect">
              <a:avLst/>
            </a:prstGeom>
            <a:noFill/>
            <a:extLst>
              <a:ext uri="{909E8E84-426E-40DD-AFC4-6F175D3DCCD1}">
                <a14:hiddenFill xmlns:a14="http://schemas.microsoft.com/office/drawing/2010/main">
                  <a:solidFill>
                    <a:srgbClr val="FFFFFF"/>
                  </a:solidFill>
                </a14:hiddenFill>
              </a:ext>
            </a:extLst>
          </p:spPr>
        </p:pic>
        <p:sp>
          <p:nvSpPr>
            <p:cNvPr id="9" name="docshape3531"/>
            <p:cNvSpPr txBox="1">
              <a:spLocks noChangeArrowheads="1"/>
            </p:cNvSpPr>
            <p:nvPr/>
          </p:nvSpPr>
          <p:spPr bwMode="auto">
            <a:xfrm>
              <a:off x="1207" y="294"/>
              <a:ext cx="42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Hộp</a:t>
              </a:r>
              <a:r>
                <a:rPr lang="en-US" sz="800" spc="-15">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sp>
          <p:nvSpPr>
            <p:cNvPr id="10" name="docshape3532"/>
            <p:cNvSpPr txBox="1">
              <a:spLocks noChangeArrowheads="1"/>
            </p:cNvSpPr>
            <p:nvPr/>
          </p:nvSpPr>
          <p:spPr bwMode="auto">
            <a:xfrm>
              <a:off x="2116" y="916"/>
              <a:ext cx="58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Các</a:t>
              </a:r>
              <a:r>
                <a:rPr lang="en-US" sz="800" spc="-10">
                  <a:effectLst/>
                  <a:latin typeface="Calibri"/>
                  <a:ea typeface="Calibri"/>
                  <a:cs typeface="Times New Roman"/>
                </a:rPr>
                <a:t> </a:t>
              </a:r>
              <a:r>
                <a:rPr lang="en-US" sz="800">
                  <a:effectLst/>
                  <a:latin typeface="Calibri"/>
                  <a:ea typeface="Calibri"/>
                  <a:cs typeface="Times New Roman"/>
                </a:rPr>
                <a:t>khe</a:t>
              </a:r>
              <a:r>
                <a:rPr lang="en-US" sz="800" spc="-5">
                  <a:effectLst/>
                  <a:latin typeface="Calibri"/>
                  <a:ea typeface="Calibri"/>
                  <a:cs typeface="Times New Roman"/>
                </a:rPr>
                <a:t> </a:t>
              </a:r>
              <a:r>
                <a:rPr lang="en-US" sz="800" spc="-20">
                  <a:effectLst/>
                  <a:latin typeface="Calibri"/>
                  <a:ea typeface="Calibri"/>
                  <a:cs typeface="Times New Roman"/>
                </a:rPr>
                <a:t>hẹp</a:t>
              </a:r>
              <a:endParaRPr lang="vi-VN" sz="1100">
                <a:effectLst/>
                <a:latin typeface="Calibri"/>
                <a:ea typeface="Calibri"/>
                <a:cs typeface="Times New Roman"/>
              </a:endParaRPr>
            </a:p>
          </p:txBody>
        </p:sp>
        <p:sp>
          <p:nvSpPr>
            <p:cNvPr id="11" name="docshape3533"/>
            <p:cNvSpPr txBox="1">
              <a:spLocks noChangeArrowheads="1"/>
            </p:cNvSpPr>
            <p:nvPr/>
          </p:nvSpPr>
          <p:spPr bwMode="auto">
            <a:xfrm>
              <a:off x="1541" y="1366"/>
              <a:ext cx="47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Bóng</a:t>
              </a:r>
              <a:r>
                <a:rPr lang="en-US" sz="800" spc="-30">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grpSp>
      <p:sp>
        <p:nvSpPr>
          <p:cNvPr id="3" name="Rectangle 2"/>
          <p:cNvSpPr/>
          <p:nvPr/>
        </p:nvSpPr>
        <p:spPr>
          <a:xfrm>
            <a:off x="108643" y="4837744"/>
            <a:ext cx="10613672" cy="584775"/>
          </a:xfrm>
          <a:prstGeom prst="rect">
            <a:avLst/>
          </a:prstGeom>
        </p:spPr>
        <p:txBody>
          <a:bodyPr wrap="square">
            <a:spAutoFit/>
          </a:bodyPr>
          <a:lstStyle/>
          <a:p>
            <a:r>
              <a:rPr lang="de-DE" sz="3200" b="1" u="sng" dirty="0">
                <a:solidFill>
                  <a:srgbClr val="FF0000"/>
                </a:solidFill>
              </a:rPr>
              <a:t>Câu </a:t>
            </a:r>
            <a:r>
              <a:rPr lang="vi-VN" sz="3200" b="1" u="sng" dirty="0" smtClean="0">
                <a:solidFill>
                  <a:srgbClr val="FF0000"/>
                </a:solidFill>
              </a:rPr>
              <a:t>3</a:t>
            </a:r>
            <a:r>
              <a:rPr lang="de-DE" sz="3200" b="1" u="sng" dirty="0" smtClean="0">
                <a:solidFill>
                  <a:srgbClr val="FF0000"/>
                </a:solidFill>
              </a:rPr>
              <a:t>: </a:t>
            </a:r>
            <a:r>
              <a:rPr lang="vi-VN" sz="3200" b="1" dirty="0" smtClean="0"/>
              <a:t>Mô tả các chùm sáng trong Hình 15.2b và 15.2c.</a:t>
            </a:r>
            <a:endParaRPr lang="vi-VN" sz="3200" b="1" dirty="0"/>
          </a:p>
        </p:txBody>
      </p:sp>
      <p:sp>
        <p:nvSpPr>
          <p:cNvPr id="4" name="Rectangle 3"/>
          <p:cNvSpPr/>
          <p:nvPr/>
        </p:nvSpPr>
        <p:spPr>
          <a:xfrm>
            <a:off x="1309725" y="5422519"/>
            <a:ext cx="10900377" cy="707886"/>
          </a:xfrm>
          <a:prstGeom prst="rect">
            <a:avLst/>
          </a:prstGeom>
        </p:spPr>
        <p:txBody>
          <a:bodyPr wrap="square">
            <a:spAutoFit/>
          </a:bodyPr>
          <a:lstStyle/>
          <a:p>
            <a:r>
              <a:rPr lang="vi-VN" sz="4000" b="1" dirty="0">
                <a:solidFill>
                  <a:srgbClr val="FF0000"/>
                </a:solidFill>
              </a:rPr>
              <a:t>Chùm sáng ở Hình 15.2b loe rộng ra</a:t>
            </a:r>
            <a:r>
              <a:rPr lang="vi-VN" sz="4000" b="1" dirty="0" smtClean="0">
                <a:solidFill>
                  <a:srgbClr val="FF0000"/>
                </a:solidFill>
              </a:rPr>
              <a:t>.</a:t>
            </a:r>
            <a:endParaRPr lang="vi-VN" sz="4000" b="1" dirty="0">
              <a:solidFill>
                <a:srgbClr val="FF0000"/>
              </a:solidFill>
            </a:endParaRPr>
          </a:p>
        </p:txBody>
      </p:sp>
      <p:sp>
        <p:nvSpPr>
          <p:cNvPr id="13" name="Rectangle 12"/>
          <p:cNvSpPr/>
          <p:nvPr/>
        </p:nvSpPr>
        <p:spPr>
          <a:xfrm>
            <a:off x="1250879" y="6130405"/>
            <a:ext cx="11018067" cy="707886"/>
          </a:xfrm>
          <a:prstGeom prst="rect">
            <a:avLst/>
          </a:prstGeom>
        </p:spPr>
        <p:txBody>
          <a:bodyPr wrap="square">
            <a:spAutoFit/>
          </a:bodyPr>
          <a:lstStyle/>
          <a:p>
            <a:r>
              <a:rPr lang="vi-VN" sz="4000" b="1" dirty="0" smtClean="0">
                <a:solidFill>
                  <a:srgbClr val="FF0000"/>
                </a:solidFill>
              </a:rPr>
              <a:t>Chùm </a:t>
            </a:r>
            <a:r>
              <a:rPr lang="vi-VN" sz="4000" b="1" dirty="0">
                <a:solidFill>
                  <a:srgbClr val="FF0000"/>
                </a:solidFill>
              </a:rPr>
              <a:t>sáng ở Hình 15.2c song song.</a:t>
            </a:r>
          </a:p>
        </p:txBody>
      </p:sp>
    </p:spTree>
    <p:extLst>
      <p:ext uri="{BB962C8B-B14F-4D97-AF65-F5344CB8AC3E}">
        <p14:creationId xmlns:p14="http://schemas.microsoft.com/office/powerpoint/2010/main" val="176495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40873&quot;&gt;&lt;object type=&quot;3&quot; unique_id=&quot;41556&quot;&gt;&lt;property id=&quot;20148&quot; value=&quot;5&quot;/&gt;&lt;property id=&quot;20300&quot; value=&quot;Slide 1&quot;/&gt;&lt;property id=&quot;20307&quot; value=&quot;293&quot;/&gt;&lt;/object&gt;&lt;object type=&quot;3&quot; unique_id=&quot;41557&quot;&gt;&lt;property id=&quot;20148&quot; value=&quot;5&quot;/&gt;&lt;property id=&quot;20300&quot; value=&quot;Slide 13&quot;/&gt;&lt;property id=&quot;20307&quot; value=&quot;294&quot;/&gt;&lt;/object&gt;&lt;object type=&quot;3&quot; unique_id=&quot;41558&quot;&gt;&lt;property id=&quot;20148&quot; value=&quot;5&quot;/&gt;&lt;property id=&quot;20300&quot; value=&quot;Slide 14&quot;/&gt;&lt;property id=&quot;20307&quot; value=&quot;295&quot;/&gt;&lt;/object&gt;&lt;object type=&quot;3&quot; unique_id=&quot;41559&quot;&gt;&lt;property id=&quot;20148&quot; value=&quot;5&quot;/&gt;&lt;property id=&quot;20300&quot; value=&quot;Slide 17&quot;/&gt;&lt;property id=&quot;20307&quot; value=&quot;283&quot;/&gt;&lt;/object&gt;&lt;object type=&quot;3&quot; unique_id=&quot;41560&quot;&gt;&lt;property id=&quot;20148&quot; value=&quot;5&quot;/&gt;&lt;property id=&quot;20300&quot; value=&quot;Slide 18&quot;/&gt;&lt;property id=&quot;20307&quot; value=&quot;284&quot;/&gt;&lt;/object&gt;&lt;object type=&quot;3&quot; unique_id=&quot;41561&quot;&gt;&lt;property id=&quot;20148&quot; value=&quot;5&quot;/&gt;&lt;property id=&quot;20300&quot; value=&quot;Slide 19&quot;/&gt;&lt;property id=&quot;20307&quot; value=&quot;285&quot;/&gt;&lt;/object&gt;&lt;object type=&quot;3&quot; unique_id=&quot;41562&quot;&gt;&lt;property id=&quot;20148&quot; value=&quot;5&quot;/&gt;&lt;property id=&quot;20300&quot; value=&quot;Slide 22&quot;/&gt;&lt;property id=&quot;20307&quot; value=&quot;286&quot;/&gt;&lt;/object&gt;&lt;object type=&quot;3&quot; unique_id=&quot;41563&quot;&gt;&lt;property id=&quot;20148&quot; value=&quot;5&quot;/&gt;&lt;property id=&quot;20300&quot; value=&quot;Slide 23&quot;/&gt;&lt;property id=&quot;20307&quot; value=&quot;287&quot;/&gt;&lt;/object&gt;&lt;object type=&quot;3&quot; unique_id=&quot;41564&quot;&gt;&lt;property id=&quot;20148&quot; value=&quot;5&quot;/&gt;&lt;property id=&quot;20300&quot; value=&quot;Slide 25&quot;/&gt;&lt;property id=&quot;20307&quot; value=&quot;292&quot;/&gt;&lt;/object&gt;&lt;object type=&quot;3&quot; unique_id=&quot;41565&quot;&gt;&lt;property id=&quot;20148&quot; value=&quot;5&quot;/&gt;&lt;property id=&quot;20300&quot; value=&quot;Slide 26&quot;/&gt;&lt;property id=&quot;20307&quot; value=&quot;291&quot;/&gt;&lt;/object&gt;&lt;object type=&quot;3&quot; unique_id=&quot;41566&quot;&gt;&lt;property id=&quot;20148&quot; value=&quot;5&quot;/&gt;&lt;property id=&quot;20300&quot; value=&quot;Slide 27&quot;/&gt;&lt;property id=&quot;20307&quot; value=&quot;290&quot;/&gt;&lt;/object&gt;&lt;object type=&quot;3&quot; unique_id=&quot;42344&quot;&gt;&lt;property id=&quot;20148&quot; value=&quot;5&quot;/&gt;&lt;property id=&quot;20300&quot; value=&quot;Slide 2&quot;/&gt;&lt;property id=&quot;20307&quot; value=&quot;296&quot;/&gt;&lt;/object&gt;&lt;object type=&quot;3&quot; unique_id=&quot;43016&quot;&gt;&lt;property id=&quot;20148&quot; value=&quot;5&quot;/&gt;&lt;property id=&quot;20300&quot; value=&quot;Slide 8&quot;/&gt;&lt;property id=&quot;20307&quot; value=&quot;299&quot;/&gt;&lt;/object&gt;&lt;object type=&quot;3&quot; unique_id=&quot;43017&quot;&gt;&lt;property id=&quot;20148&quot; value=&quot;5&quot;/&gt;&lt;property id=&quot;20300&quot; value=&quot;Slide 10&quot;/&gt;&lt;property id=&quot;20307&quot; value=&quot;298&quot;/&gt;&lt;/object&gt;&lt;object type=&quot;3&quot; unique_id=&quot;43822&quot;&gt;&lt;property id=&quot;20148&quot; value=&quot;5&quot;/&gt;&lt;property id=&quot;20300&quot; value=&quot;Slide 3&quot;/&gt;&lt;property id=&quot;20307&quot; value=&quot;301&quot;/&gt;&lt;/object&gt;&lt;object type=&quot;3&quot; unique_id=&quot;43995&quot;&gt;&lt;property id=&quot;20148&quot; value=&quot;5&quot;/&gt;&lt;property id=&quot;20300&quot; value=&quot;Slide 4&quot;/&gt;&lt;property id=&quot;20307&quot; value=&quot;302&quot;/&gt;&lt;/object&gt;&lt;object type=&quot;3&quot; unique_id=&quot;44255&quot;&gt;&lt;property id=&quot;20148&quot; value=&quot;5&quot;/&gt;&lt;property id=&quot;20300&quot; value=&quot;Slide 5&quot;/&gt;&lt;property id=&quot;20307&quot; value=&quot;303&quot;/&gt;&lt;/object&gt;&lt;object type=&quot;3&quot; unique_id=&quot;44256&quot;&gt;&lt;property id=&quot;20148&quot; value=&quot;5&quot;/&gt;&lt;property id=&quot;20300&quot; value=&quot;Slide 7&quot;/&gt;&lt;property id=&quot;20307&quot; value=&quot;304&quot;/&gt;&lt;/object&gt;&lt;object type=&quot;3&quot; unique_id=&quot;44482&quot;&gt;&lt;property id=&quot;20148&quot; value=&quot;5&quot;/&gt;&lt;property id=&quot;20300&quot; value=&quot;Slide 6&quot;/&gt;&lt;property id=&quot;20307&quot; value=&quot;305&quot;/&gt;&lt;/object&gt;&lt;object type=&quot;3&quot; unique_id=&quot;44897&quot;&gt;&lt;property id=&quot;20148&quot; value=&quot;5&quot;/&gt;&lt;property id=&quot;20300&quot; value=&quot;Slide 9&quot;/&gt;&lt;property id=&quot;20307&quot; value=&quot;306&quot;/&gt;&lt;/object&gt;&lt;object type=&quot;3&quot; unique_id=&quot;45463&quot;&gt;&lt;property id=&quot;20148&quot; value=&quot;5&quot;/&gt;&lt;property id=&quot;20300&quot; value=&quot;Slide 11&quot;/&gt;&lt;property id=&quot;20307&quot; value=&quot;307&quot;/&gt;&lt;/object&gt;&lt;object type=&quot;3&quot; unique_id=&quot;45708&quot;&gt;&lt;property id=&quot;20148&quot; value=&quot;5&quot;/&gt;&lt;property id=&quot;20300&quot; value=&quot;Slide 12&quot;/&gt;&lt;property id=&quot;20307&quot; value=&quot;308&quot;/&gt;&lt;/object&gt;&lt;object type=&quot;3&quot; unique_id=&quot;46482&quot;&gt;&lt;property id=&quot;20148&quot; value=&quot;5&quot;/&gt;&lt;property id=&quot;20300&quot; value=&quot;Slide 15&quot;/&gt;&lt;property id=&quot;20307&quot; value=&quot;309&quot;/&gt;&lt;/object&gt;&lt;object type=&quot;3&quot; unique_id=&quot;46483&quot;&gt;&lt;property id=&quot;20148&quot; value=&quot;5&quot;/&gt;&lt;property id=&quot;20300&quot; value=&quot;Slide 16&quot;/&gt;&lt;property id=&quot;20307&quot; value=&quot;310&quot;/&gt;&lt;/object&gt;&lt;object type=&quot;3&quot; unique_id=&quot;47234&quot;&gt;&lt;property id=&quot;20148&quot; value=&quot;5&quot;/&gt;&lt;property id=&quot;20300&quot; value=&quot;Slide 20&quot;/&gt;&lt;property id=&quot;20307&quot; value=&quot;311&quot;/&gt;&lt;/object&gt;&lt;object type=&quot;3&quot; unique_id=&quot;47235&quot;&gt;&lt;property id=&quot;20148&quot; value=&quot;5&quot;/&gt;&lt;property id=&quot;20300&quot; value=&quot;Slide 21&quot;/&gt;&lt;property id=&quot;20307&quot; value=&quot;312&quot;/&gt;&lt;/object&gt;&lt;object type=&quot;3&quot; unique_id=&quot;48474&quot;&gt;&lt;property id=&quot;20148&quot; value=&quot;5&quot;/&gt;&lt;property id=&quot;20300&quot; value=&quot;Slide 24&quot;/&gt;&lt;property id=&quot;20307&quot; value=&quot;313&quot;/&gt;&lt;/object&gt;&lt;/object&gt;&lt;object type=&quot;8&quot; unique_id=&quot;40911&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679</TotalTime>
  <Words>1239</Words>
  <Application>Microsoft Office PowerPoint</Application>
  <PresentationFormat>Custom</PresentationFormat>
  <Paragraphs>124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43: CHUYỂN ĐỘNG NHÌN THẤY CỦA MẶT TRỜI</dc:title>
  <dc:creator>VnTeach.Com; tong quyen</dc:creator>
  <cp:keywords>VnTeach.Com</cp:keywords>
  <cp:lastModifiedBy>ASUS</cp:lastModifiedBy>
  <cp:revision>79</cp:revision>
  <dcterms:created xsi:type="dcterms:W3CDTF">2021-07-30T11:37:37Z</dcterms:created>
  <dcterms:modified xsi:type="dcterms:W3CDTF">2022-07-16T11:33:22Z</dcterms:modified>
</cp:coreProperties>
</file>