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5"/>
  </p:notesMasterIdLst>
  <p:sldIdLst>
    <p:sldId id="313" r:id="rId3"/>
    <p:sldId id="301" r:id="rId4"/>
    <p:sldId id="316" r:id="rId5"/>
    <p:sldId id="331" r:id="rId6"/>
    <p:sldId id="318" r:id="rId7"/>
    <p:sldId id="317" r:id="rId8"/>
    <p:sldId id="332" r:id="rId9"/>
    <p:sldId id="333" r:id="rId10"/>
    <p:sldId id="334" r:id="rId11"/>
    <p:sldId id="335" r:id="rId12"/>
    <p:sldId id="336" r:id="rId13"/>
    <p:sldId id="339" r:id="rId14"/>
    <p:sldId id="340" r:id="rId15"/>
    <p:sldId id="341" r:id="rId16"/>
    <p:sldId id="342" r:id="rId17"/>
    <p:sldId id="343" r:id="rId18"/>
    <p:sldId id="344" r:id="rId19"/>
    <p:sldId id="345" r:id="rId20"/>
    <p:sldId id="346" r:id="rId21"/>
    <p:sldId id="347" r:id="rId22"/>
    <p:sldId id="348" r:id="rId23"/>
    <p:sldId id="349" r:id="rId24"/>
  </p:sldIdLst>
  <p:sldSz cx="24384000" cy="13716000"/>
  <p:notesSz cx="6858000" cy="9144000"/>
  <p:custDataLst>
    <p:tags r:id="rId2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CCFF"/>
    <a:srgbClr val="D6F7FE"/>
    <a:srgbClr val="E7F7FF"/>
    <a:srgbClr val="EEF7E9"/>
    <a:srgbClr val="135F82"/>
    <a:srgbClr val="FFFFFF"/>
    <a:srgbClr val="008000"/>
    <a:srgbClr val="242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94139" autoAdjust="0"/>
  </p:normalViewPr>
  <p:slideViewPr>
    <p:cSldViewPr>
      <p:cViewPr varScale="1">
        <p:scale>
          <a:sx n="57" d="100"/>
          <a:sy n="57" d="100"/>
        </p:scale>
        <p:origin x="378" y="10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12/21/2023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34624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783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8826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073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744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4263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3709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31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79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60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931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52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65292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2541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7253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6841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411621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29735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167377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12/21/2023</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12/21/2023</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12/21/2023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12/21/2023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20.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240.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80.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0384587"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0577965" y="2164810"/>
              <a:ext cx="12684422" cy="2175484"/>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§5. ELIP</a:t>
              </a: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§6. HYPEBOL</a:t>
              </a: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§7. PARABOL</a:t>
              </a:r>
            </a:p>
          </p:txBody>
        </p:sp>
        <p:sp>
          <p:nvSpPr>
            <p:cNvPr id="2" name="TextBox 1"/>
            <p:cNvSpPr txBox="1"/>
            <p:nvPr/>
          </p:nvSpPr>
          <p:spPr>
            <a:xfrm>
              <a:off x="10841787" y="2428363"/>
              <a:ext cx="11811000" cy="1569660"/>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HUYÊN ĐỀ 3</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BA ĐƯỜNG CONIC VÀ ỨNG DỤNG</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4" name="Picture 3">
            <a:extLst>
              <a:ext uri="{FF2B5EF4-FFF2-40B4-BE49-F238E27FC236}">
                <a16:creationId xmlns:a16="http://schemas.microsoft.com/office/drawing/2014/main" id="{5EC3A630-D64F-405A-8875-DC20544DB4BF}"/>
              </a:ext>
            </a:extLst>
          </p:cNvPr>
          <p:cNvPicPr>
            <a:picLocks noChangeAspect="1"/>
          </p:cNvPicPr>
          <p:nvPr/>
        </p:nvPicPr>
        <p:blipFill>
          <a:blip r:embed="rId2"/>
          <a:stretch>
            <a:fillRect/>
          </a:stretch>
        </p:blipFill>
        <p:spPr>
          <a:xfrm>
            <a:off x="455268" y="1805545"/>
            <a:ext cx="8841132" cy="11605655"/>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5257800"/>
                <a:ext cx="17172709" cy="7391400"/>
              </a:xfrm>
              <a:prstGeom prst="rect">
                <a:avLst/>
              </a:prstGeom>
              <a:solidFill>
                <a:srgbClr val="E7F7FF"/>
              </a:solidFill>
              <a:ln w="12700">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t>          </a:t>
                </a:r>
              </a:p>
              <a:p>
                <a:pPr marL="0" indent="0">
                  <a:spcBef>
                    <a:spcPts val="1800"/>
                  </a:spcBef>
                  <a:buNone/>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dirty="0">
                    <a:latin typeface="Tahoma" panose="020B0604030504040204" pitchFamily="34" charset="0"/>
                    <a:ea typeface="Tahoma" panose="020B0604030504040204" pitchFamily="34" charset="0"/>
                    <a:cs typeface="Tahoma" panose="020B0604030504040204" pitchFamily="34" charset="0"/>
                  </a:rPr>
                  <a:t>Cho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i="1">
                            <a:latin typeface="Cambria Math" panose="02040503050406030204" pitchFamily="18" charset="0"/>
                          </a:rPr>
                        </m:ctrlPr>
                      </m:sSupPr>
                      <m:e>
                        <m:r>
                          <a:rPr lang="en-US" sz="4400" i="1">
                            <a:latin typeface="Cambria Math" panose="02040503050406030204" pitchFamily="18" charset="0"/>
                          </a:rPr>
                          <m:t>𝑦</m:t>
                        </m:r>
                      </m:e>
                      <m:sup>
                        <m:r>
                          <a:rPr lang="en-US" sz="4400" i="1">
                            <a:latin typeface="Cambria Math" panose="02040503050406030204" pitchFamily="18" charset="0"/>
                          </a:rPr>
                          <m:t>2</m:t>
                        </m:r>
                      </m:sup>
                    </m:sSup>
                    <m:r>
                      <a:rPr lang="en-US" sz="4400" i="1">
                        <a:latin typeface="Cambria Math" panose="02040503050406030204" pitchFamily="18" charset="0"/>
                      </a:rPr>
                      <m:t>=2</m:t>
                    </m:r>
                    <m:r>
                      <a:rPr lang="en-US" sz="4400" i="1">
                        <a:latin typeface="Cambria Math" panose="02040503050406030204" pitchFamily="18" charset="0"/>
                      </a:rPr>
                      <m:t>𝑝𝑥</m:t>
                    </m:r>
                  </m:oMath>
                </a14:m>
                <a:r>
                  <a:rPr lang="en-US" sz="4400" dirty="0">
                    <a:latin typeface="Tahoma" panose="020B0604030504040204" pitchFamily="34" charset="0"/>
                    <a:ea typeface="Tahoma" panose="020B0604030504040204" pitchFamily="34" charset="0"/>
                    <a:cs typeface="Tahoma" panose="020B0604030504040204" pitchFamily="34" charset="0"/>
                  </a:rPr>
                  <a:t>. </a:t>
                </a:r>
              </a:p>
              <a:p>
                <a:pPr marL="0" indent="0">
                  <a:spcBef>
                    <a:spcPts val="1800"/>
                  </a:spcBef>
                  <a:buNone/>
                </a:pPr>
                <a:r>
                  <a:rPr lang="en-US" sz="4400" dirty="0">
                    <a:latin typeface="Tahoma" panose="020B0604030504040204" pitchFamily="34" charset="0"/>
                    <a:ea typeface="Tahoma" panose="020B0604030504040204" pitchFamily="34" charset="0"/>
                    <a:cs typeface="Tahoma" panose="020B0604030504040204" pitchFamily="34" charset="0"/>
                  </a:rPr>
                  <a:t>Khi </a:t>
                </a:r>
                <a:r>
                  <a:rPr lang="en-US" sz="4400" dirty="0" err="1">
                    <a:latin typeface="Tahoma" panose="020B0604030504040204" pitchFamily="34" charset="0"/>
                    <a:ea typeface="Tahoma" panose="020B0604030504040204" pitchFamily="34" charset="0"/>
                    <a:cs typeface="Tahoma" panose="020B0604030504040204" pitchFamily="34" charset="0"/>
                  </a:rPr>
                  <a:t>đó</a:t>
                </a:r>
                <a:r>
                  <a:rPr lang="en-US" sz="4400" dirty="0">
                    <a:latin typeface="Tahoma" panose="020B0604030504040204" pitchFamily="34" charset="0"/>
                    <a:ea typeface="Tahoma" panose="020B0604030504040204" pitchFamily="34" charset="0"/>
                    <a:cs typeface="Tahoma" panose="020B0604030504040204" pitchFamily="34" charset="0"/>
                  </a:rPr>
                  <a:t>:</a:t>
                </a:r>
                <a:endParaRPr lang="en-US" dirty="0"/>
              </a:p>
              <a:p>
                <a:pPr lvl="0">
                  <a:spcBef>
                    <a:spcPts val="1800"/>
                  </a:spcBef>
                </a:pP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𝐹</m:t>
                    </m:r>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i="1">
                                <a:latin typeface="Cambria Math" panose="02040503050406030204" pitchFamily="18" charset="0"/>
                              </a:rPr>
                              <m:t>𝑝</m:t>
                            </m:r>
                          </m:num>
                          <m:den>
                            <m:r>
                              <a:rPr lang="en-US" sz="4400" i="1">
                                <a:latin typeface="Cambria Math" panose="02040503050406030204" pitchFamily="18" charset="0"/>
                              </a:rPr>
                              <m:t>2</m:t>
                            </m:r>
                          </m:den>
                        </m:f>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0</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đường</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chuẩn</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𝛥</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𝑥</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𝑝</m:t>
                        </m:r>
                      </m:num>
                      <m:den>
                        <m:r>
                          <a:rPr lang="en-US" sz="4400" i="1">
                            <a:latin typeface="Cambria Math" panose="02040503050406030204" pitchFamily="18" charset="0"/>
                          </a:rPr>
                          <m:t>2</m:t>
                        </m:r>
                      </m:den>
                    </m:f>
                    <m:r>
                      <a:rPr lang="en-US" sz="4400" i="1">
                        <a:latin typeface="Cambria Math" panose="02040503050406030204" pitchFamily="18" charset="0"/>
                      </a:rPr>
                      <m:t>;</m:t>
                    </m:r>
                  </m:oMath>
                </a14:m>
                <a:endParaRPr lang="en-US" sz="4400" dirty="0">
                  <a:latin typeface="Tahoma" panose="020B0604030504040204" pitchFamily="34" charset="0"/>
                  <a:ea typeface="Tahoma" panose="020B0604030504040204" pitchFamily="34" charset="0"/>
                  <a:cs typeface="Tahoma" panose="020B0604030504040204" pitchFamily="34" charset="0"/>
                </a:endParaRPr>
              </a:p>
              <a:p>
                <a:pPr lvl="0">
                  <a:spcBef>
                    <a:spcPts val="1800"/>
                  </a:spcBef>
                </a:pPr>
                <a:r>
                  <a:rPr lang="en-US" sz="4400" dirty="0" err="1">
                    <a:latin typeface="Tahoma" panose="020B0604030504040204" pitchFamily="34" charset="0"/>
                    <a:ea typeface="Tahoma" panose="020B0604030504040204" pitchFamily="34" charset="0"/>
                    <a:cs typeface="Tahoma" panose="020B0604030504040204" pitchFamily="34" charset="0"/>
                  </a:rPr>
                  <a:t>Với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mỗi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d>
                      <m:dPr>
                        <m:ctrlPr>
                          <a:rPr lang="en-US" sz="4400" i="1">
                            <a:latin typeface="Cambria Math" panose="02040503050406030204" pitchFamily="18" charset="0"/>
                          </a:rPr>
                        </m:ctrlPr>
                      </m:dPr>
                      <m:e>
                        <m:r>
                          <a:rPr lang="en-US" sz="4400" i="1">
                            <a:latin typeface="Cambria Math" panose="02040503050406030204" pitchFamily="18" charset="0"/>
                          </a:rPr>
                          <m:t>𝑥</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𝑦</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thuộc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đoạn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thẳng</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được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gọi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bán</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kính</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tiêu</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độ</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dài</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r>
                      <a:rPr lang="en-US" sz="4400" i="1">
                        <a:latin typeface="Cambria Math" panose="02040503050406030204" pitchFamily="18" charset="0"/>
                      </a:rPr>
                      <m:t>=</m:t>
                    </m:r>
                    <m:r>
                      <a:rPr lang="en-US" sz="4400" i="1">
                        <a:latin typeface="Cambria Math" panose="02040503050406030204" pitchFamily="18" charset="0"/>
                      </a:rPr>
                      <m:t>𝑥</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𝑝</m:t>
                        </m:r>
                      </m:num>
                      <m:den>
                        <m:r>
                          <a:rPr lang="en-US" sz="4400" i="1">
                            <a:latin typeface="Cambria Math" panose="02040503050406030204" pitchFamily="18" charset="0"/>
                          </a:rPr>
                          <m:t>2</m:t>
                        </m:r>
                      </m:den>
                    </m:f>
                  </m:oMath>
                </a14:m>
                <a:r>
                  <a:rPr lang="en-US" sz="4400" dirty="0">
                    <a:latin typeface="Tahoma" panose="020B0604030504040204" pitchFamily="34" charset="0"/>
                    <a:ea typeface="Tahoma" panose="020B0604030504040204" pitchFamily="34" charset="0"/>
                    <a:cs typeface="Tahoma" panose="020B0604030504040204" pitchFamily="34" charset="0"/>
                  </a:rPr>
                  <a:t>.</a:t>
                </a:r>
              </a:p>
              <a:p>
                <a:pPr>
                  <a:spcBef>
                    <a:spcPts val="1800"/>
                  </a:spcBef>
                </a:pPr>
                <a:r>
                  <a:rPr lang="en-US" sz="4400" dirty="0" err="1">
                    <a:latin typeface="Tahoma" panose="020B0604030504040204" pitchFamily="34" charset="0"/>
                    <a:ea typeface="Tahoma" panose="020B0604030504040204" pitchFamily="34" charset="0"/>
                    <a:cs typeface="Tahoma" panose="020B0604030504040204" pitchFamily="34" charset="0"/>
                  </a:rPr>
                  <a:t>Với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mọi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d>
                      <m:dPr>
                        <m:ctrlPr>
                          <a:rPr lang="en-US" sz="4400" i="1">
                            <a:latin typeface="Cambria Math" panose="02040503050406030204" pitchFamily="18" charset="0"/>
                          </a:rPr>
                        </m:ctrlPr>
                      </m:dPr>
                      <m:e>
                        <m:r>
                          <a:rPr lang="en-US" sz="4400" i="1">
                            <a:latin typeface="Cambria Math" panose="02040503050406030204" pitchFamily="18" charset="0"/>
                          </a:rPr>
                          <m:t>𝑥</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𝑦</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thuộc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tỉ</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i="1">
                            <a:latin typeface="Cambria Math" panose="02040503050406030204" pitchFamily="18" charset="0"/>
                          </a:rPr>
                        </m:ctrlPr>
                      </m:fPr>
                      <m:num>
                        <m:r>
                          <a:rPr lang="en-US" sz="4400" i="1">
                            <a:latin typeface="Cambria Math" panose="02040503050406030204" pitchFamily="18" charset="0"/>
                          </a:rPr>
                          <m:t>𝑀𝐹</m:t>
                        </m:r>
                      </m:num>
                      <m:den>
                        <m:r>
                          <a:rPr lang="en-US" sz="4400" i="1">
                            <a:latin typeface="Cambria Math" panose="02040503050406030204" pitchFamily="18" charset="0"/>
                          </a:rPr>
                          <m:t>𝑑</m:t>
                        </m:r>
                        <m:d>
                          <m:dPr>
                            <m:ctrlPr>
                              <a:rPr lang="en-US" sz="4400" i="1">
                                <a:latin typeface="Cambria Math" panose="02040503050406030204" pitchFamily="18" charset="0"/>
                              </a:rPr>
                            </m:ctrlPr>
                          </m:dPr>
                          <m:e>
                            <m:r>
                              <a:rPr lang="en-US" sz="4400" i="1">
                                <a:latin typeface="Cambria Math" panose="02040503050406030204" pitchFamily="18" charset="0"/>
                              </a:rPr>
                              <m:t>𝑀</m:t>
                            </m:r>
                            <m:r>
                              <a:rPr lang="en-US" sz="4400" i="1">
                                <a:latin typeface="Cambria Math" panose="02040503050406030204" pitchFamily="18" charset="0"/>
                              </a:rPr>
                              <m:t>,</m:t>
                            </m:r>
                            <m:r>
                              <a:rPr lang="en-US" sz="4400" i="1">
                                <a:latin typeface="Cambria Math" panose="02040503050406030204" pitchFamily="18" charset="0"/>
                              </a:rPr>
                              <m:t>𝛥</m:t>
                            </m:r>
                          </m:e>
                        </m:d>
                      </m:den>
                    </m:f>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luôn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1. Ta </a:t>
                </a:r>
                <a:r>
                  <a:rPr lang="en-US" sz="4400" dirty="0" err="1">
                    <a:latin typeface="Tahoma" panose="020B0604030504040204" pitchFamily="34" charset="0"/>
                    <a:ea typeface="Tahoma" panose="020B0604030504040204" pitchFamily="34" charset="0"/>
                    <a:cs typeface="Tahoma" panose="020B0604030504040204" pitchFamily="34" charset="0"/>
                  </a:rPr>
                  <a:t>nói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0000FF"/>
                    </a:solidFill>
                    <a:latin typeface="Tahoma" panose="020B0604030504040204" pitchFamily="34" charset="0"/>
                    <a:ea typeface="Tahoma" panose="020B0604030504040204" pitchFamily="34" charset="0"/>
                    <a:cs typeface="Tahoma" panose="020B0604030504040204" pitchFamily="34" charset="0"/>
                  </a:rPr>
                  <a:t>tâm</a:t>
                </a:r>
                <a:r>
                  <a:rPr lang="en-US" sz="4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0000FF"/>
                    </a:solidFill>
                    <a:latin typeface="Tahoma" panose="020B0604030504040204" pitchFamily="34" charset="0"/>
                    <a:ea typeface="Tahoma" panose="020B0604030504040204" pitchFamily="34" charset="0"/>
                    <a:cs typeface="Tahoma" panose="020B0604030504040204" pitchFamily="34" charset="0"/>
                  </a:rPr>
                  <a:t>sai</a:t>
                </a:r>
                <a:r>
                  <a:rPr lang="en-US" sz="4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1.</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5257800"/>
                <a:ext cx="17172709" cy="7391400"/>
              </a:xfrm>
              <a:prstGeom prst="rect">
                <a:avLst/>
              </a:prstGeom>
              <a:blipFill>
                <a:blip r:embed="rId3"/>
                <a:stretch>
                  <a:fillRect l="-1419"/>
                </a:stretch>
              </a:blipFill>
              <a:ln w="12700">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7629909" y="5257800"/>
            <a:ext cx="6373091" cy="7391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grpSp>
        <p:nvGrpSpPr>
          <p:cNvPr id="4" name="Group 3">
            <a:extLst>
              <a:ext uri="{FF2B5EF4-FFF2-40B4-BE49-F238E27FC236}">
                <a16:creationId xmlns:a16="http://schemas.microsoft.com/office/drawing/2014/main" id="{6C4C2A1A-FBF3-4C05-96A5-1651DB3D8643}"/>
              </a:ext>
            </a:extLst>
          </p:cNvPr>
          <p:cNvGrpSpPr/>
          <p:nvPr/>
        </p:nvGrpSpPr>
        <p:grpSpPr>
          <a:xfrm>
            <a:off x="6400800" y="1475102"/>
            <a:ext cx="13746537" cy="1205201"/>
            <a:chOff x="71819" y="148683"/>
            <a:chExt cx="6395438" cy="824094"/>
          </a:xfrm>
        </p:grpSpPr>
        <p:pic>
          <p:nvPicPr>
            <p:cNvPr id="5" name="Picture 4">
              <a:extLst>
                <a:ext uri="{FF2B5EF4-FFF2-40B4-BE49-F238E27FC236}">
                  <a16:creationId xmlns:a16="http://schemas.microsoft.com/office/drawing/2014/main" id="{14624A5A-3E44-4C6A-8865-49296B060601}"/>
                </a:ext>
              </a:extLst>
            </p:cNvPr>
            <p:cNvPicPr>
              <a:picLocks noChangeAspect="1"/>
            </p:cNvPicPr>
            <p:nvPr/>
          </p:nvPicPr>
          <p:blipFill>
            <a:blip r:embed="rId4"/>
            <a:stretch>
              <a:fillRect/>
            </a:stretch>
          </p:blipFill>
          <p:spPr>
            <a:xfrm>
              <a:off x="71819" y="148683"/>
              <a:ext cx="6395438" cy="824094"/>
            </a:xfrm>
            <a:prstGeom prst="rect">
              <a:avLst/>
            </a:prstGeom>
          </p:spPr>
        </p:pic>
        <p:sp>
          <p:nvSpPr>
            <p:cNvPr id="6" name="TextBox 321">
              <a:extLst>
                <a:ext uri="{FF2B5EF4-FFF2-40B4-BE49-F238E27FC236}">
                  <a16:creationId xmlns:a16="http://schemas.microsoft.com/office/drawing/2014/main" id="{91948075-319B-4BB3-ABC8-6AA54031B2C7}"/>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B. </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HÌNH </a:t>
              </a: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THÀNH KIẾN THỨC</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a16="http://schemas.microsoft.com/office/drawing/2014/main" id="{A828692D-B767-4ED9-92E3-A5660A8E078A}"/>
              </a:ext>
            </a:extLst>
          </p:cNvPr>
          <p:cNvSpPr txBox="1"/>
          <p:nvPr/>
        </p:nvSpPr>
        <p:spPr>
          <a:xfrm>
            <a:off x="7447283" y="1551727"/>
            <a:ext cx="476412" cy="784830"/>
          </a:xfrm>
          <a:prstGeom prst="rect">
            <a:avLst/>
          </a:prstGeom>
          <a:noFill/>
        </p:spPr>
        <p:txBody>
          <a:bodyPr wrap="none" rtlCol="0">
            <a:spAutoFit/>
          </a:bodyPr>
          <a:lstStyle/>
          <a:p>
            <a:r>
              <a:rPr lang="en-US" sz="4500" b="1" dirty="0">
                <a:solidFill>
                  <a:schemeClr val="bg1"/>
                </a:solidFill>
              </a:rPr>
              <a:t>7</a:t>
            </a:r>
          </a:p>
        </p:txBody>
      </p:sp>
      <p:sp>
        <p:nvSpPr>
          <p:cNvPr id="9" name="Title 1">
            <a:extLst>
              <a:ext uri="{FF2B5EF4-FFF2-40B4-BE49-F238E27FC236}">
                <a16:creationId xmlns:a16="http://schemas.microsoft.com/office/drawing/2014/main" id="{ADB6DFD9-5F2B-44CC-99FA-5CEFBA0AE657}"/>
              </a:ext>
            </a:extLst>
          </p:cNvPr>
          <p:cNvSpPr txBox="1">
            <a:spLocks/>
          </p:cNvSpPr>
          <p:nvPr/>
        </p:nvSpPr>
        <p:spPr>
          <a:xfrm>
            <a:off x="381000" y="2875246"/>
            <a:ext cx="16764000" cy="92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5000" b="1" dirty="0"/>
              <a:t>2. BÁN KÍNH QUA TIÊU, TÂM SAI VÀ ĐƯỜNG CHUẨN</a:t>
            </a:r>
            <a:endParaRPr lang="en-US" sz="5000" dirty="0"/>
          </a:p>
        </p:txBody>
      </p:sp>
      <p:pic>
        <p:nvPicPr>
          <p:cNvPr id="13" name="Picture 12">
            <a:extLst>
              <a:ext uri="{FF2B5EF4-FFF2-40B4-BE49-F238E27FC236}">
                <a16:creationId xmlns:a16="http://schemas.microsoft.com/office/drawing/2014/main" id="{F58077EB-BA93-4BF0-8190-CA90BB06EF2E}"/>
              </a:ext>
            </a:extLst>
          </p:cNvPr>
          <p:cNvPicPr/>
          <p:nvPr/>
        </p:nvPicPr>
        <p:blipFill>
          <a:blip r:embed="rId5">
            <a:extLst>
              <a:ext uri="{28A0092B-C50C-407E-A947-70E740481C1C}">
                <a14:useLocalDpi xmlns:a14="http://schemas.microsoft.com/office/drawing/2010/main" val="0"/>
              </a:ext>
            </a:extLst>
          </a:blip>
          <a:stretch>
            <a:fillRect/>
          </a:stretch>
        </p:blipFill>
        <p:spPr>
          <a:xfrm>
            <a:off x="17861566" y="6096000"/>
            <a:ext cx="5909776" cy="5181599"/>
          </a:xfrm>
          <a:prstGeom prst="rect">
            <a:avLst/>
          </a:prstGeom>
        </p:spPr>
      </p:pic>
      <p:grpSp>
        <p:nvGrpSpPr>
          <p:cNvPr id="14" name="Group 13">
            <a:extLst>
              <a:ext uri="{FF2B5EF4-FFF2-40B4-BE49-F238E27FC236}">
                <a16:creationId xmlns:a16="http://schemas.microsoft.com/office/drawing/2014/main" id="{4CE41CB0-3472-494A-9B8F-EB4C2732B7A5}"/>
              </a:ext>
            </a:extLst>
          </p:cNvPr>
          <p:cNvGrpSpPr/>
          <p:nvPr/>
        </p:nvGrpSpPr>
        <p:grpSpPr>
          <a:xfrm>
            <a:off x="381001" y="3990199"/>
            <a:ext cx="5486399" cy="1504778"/>
            <a:chOff x="739068" y="1515168"/>
            <a:chExt cx="9473319" cy="1583997"/>
          </a:xfrm>
        </p:grpSpPr>
        <p:sp>
          <p:nvSpPr>
            <p:cNvPr id="15" name="Freeform 71">
              <a:extLst>
                <a:ext uri="{FF2B5EF4-FFF2-40B4-BE49-F238E27FC236}">
                  <a16:creationId xmlns:a16="http://schemas.microsoft.com/office/drawing/2014/main" id="{923E3AB5-E7C3-4546-B2FA-488C7FED7325}"/>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16" name="Group 15">
              <a:extLst>
                <a:ext uri="{FF2B5EF4-FFF2-40B4-BE49-F238E27FC236}">
                  <a16:creationId xmlns:a16="http://schemas.microsoft.com/office/drawing/2014/main" id="{E1E04488-D645-4C38-B48D-2FDFD52395E9}"/>
                </a:ext>
              </a:extLst>
            </p:cNvPr>
            <p:cNvGrpSpPr/>
            <p:nvPr/>
          </p:nvGrpSpPr>
          <p:grpSpPr>
            <a:xfrm>
              <a:off x="739068" y="1515168"/>
              <a:ext cx="7738165" cy="1583997"/>
              <a:chOff x="739068" y="1515168"/>
              <a:chExt cx="7738165" cy="1583997"/>
            </a:xfrm>
          </p:grpSpPr>
          <p:sp>
            <p:nvSpPr>
              <p:cNvPr id="17" name="Freeform 71">
                <a:extLst>
                  <a:ext uri="{FF2B5EF4-FFF2-40B4-BE49-F238E27FC236}">
                    <a16:creationId xmlns:a16="http://schemas.microsoft.com/office/drawing/2014/main" id="{EE5C3118-AF49-463F-8C8B-EBB3013EF7BB}"/>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8" name="Oval 72">
                <a:extLst>
                  <a:ext uri="{FF2B5EF4-FFF2-40B4-BE49-F238E27FC236}">
                    <a16:creationId xmlns:a16="http://schemas.microsoft.com/office/drawing/2014/main" id="{793CBECA-ACF1-4E9B-8C76-2744DD47F114}"/>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9" name="Freeform 73">
                <a:extLst>
                  <a:ext uri="{FF2B5EF4-FFF2-40B4-BE49-F238E27FC236}">
                    <a16:creationId xmlns:a16="http://schemas.microsoft.com/office/drawing/2014/main" id="{D523F409-8E6C-442D-9DB6-70736489F096}"/>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0" name="Freeform 74">
                <a:extLst>
                  <a:ext uri="{FF2B5EF4-FFF2-40B4-BE49-F238E27FC236}">
                    <a16:creationId xmlns:a16="http://schemas.microsoft.com/office/drawing/2014/main" id="{26DE3B86-6B17-40D8-895D-B91DFC00CC3A}"/>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1" name="Freeform 75">
                <a:extLst>
                  <a:ext uri="{FF2B5EF4-FFF2-40B4-BE49-F238E27FC236}">
                    <a16:creationId xmlns:a16="http://schemas.microsoft.com/office/drawing/2014/main" id="{62B6675A-862C-4D1C-AF24-D406D847CA6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2" name="Freeform 76">
                <a:extLst>
                  <a:ext uri="{FF2B5EF4-FFF2-40B4-BE49-F238E27FC236}">
                    <a16:creationId xmlns:a16="http://schemas.microsoft.com/office/drawing/2014/main" id="{523769A0-8867-4F75-8D17-044D681D2499}"/>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3" name="Freeform 77">
                <a:extLst>
                  <a:ext uri="{FF2B5EF4-FFF2-40B4-BE49-F238E27FC236}">
                    <a16:creationId xmlns:a16="http://schemas.microsoft.com/office/drawing/2014/main" id="{2DC62DAF-1BB1-4E16-BF2B-740474577B57}"/>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4" name="Freeform 78">
                <a:extLst>
                  <a:ext uri="{FF2B5EF4-FFF2-40B4-BE49-F238E27FC236}">
                    <a16:creationId xmlns:a16="http://schemas.microsoft.com/office/drawing/2014/main" id="{D06B37FB-8742-4C93-BDED-D71D350A996D}"/>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5" name="Freeform 79">
                <a:extLst>
                  <a:ext uri="{FF2B5EF4-FFF2-40B4-BE49-F238E27FC236}">
                    <a16:creationId xmlns:a16="http://schemas.microsoft.com/office/drawing/2014/main" id="{273379B5-7BD5-4EE4-84F4-527587CB2420}"/>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6" name="Freeform 80">
                <a:extLst>
                  <a:ext uri="{FF2B5EF4-FFF2-40B4-BE49-F238E27FC236}">
                    <a16:creationId xmlns:a16="http://schemas.microsoft.com/office/drawing/2014/main" id="{C7970871-E6B2-40DB-AEE2-F5128827FDA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7" name="Freeform 81">
                <a:extLst>
                  <a:ext uri="{FF2B5EF4-FFF2-40B4-BE49-F238E27FC236}">
                    <a16:creationId xmlns:a16="http://schemas.microsoft.com/office/drawing/2014/main" id="{887C35D7-4FD7-4EF5-962F-400ED2AF27B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8" name="Freeform 82">
                <a:extLst>
                  <a:ext uri="{FF2B5EF4-FFF2-40B4-BE49-F238E27FC236}">
                    <a16:creationId xmlns:a16="http://schemas.microsoft.com/office/drawing/2014/main" id="{6ADC894B-295E-4370-8FE8-8C0CEE03025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9" name="TextBox 28">
                <a:extLst>
                  <a:ext uri="{FF2B5EF4-FFF2-40B4-BE49-F238E27FC236}">
                    <a16:creationId xmlns:a16="http://schemas.microsoft.com/office/drawing/2014/main" id="{363B4839-CB2E-40E0-B622-F4FE7358AD81}"/>
                  </a:ext>
                </a:extLst>
              </p:cNvPr>
              <p:cNvSpPr txBox="1"/>
              <p:nvPr/>
            </p:nvSpPr>
            <p:spPr>
              <a:xfrm>
                <a:off x="2132732" y="1706054"/>
                <a:ext cx="6344501" cy="1393111"/>
              </a:xfrm>
              <a:prstGeom prst="rect">
                <a:avLst/>
              </a:prstGeom>
              <a:noFill/>
            </p:spPr>
            <p:txBody>
              <a:bodyPr wrap="square" rtlCol="0">
                <a:spAutoFit/>
              </a:bodyPr>
              <a:lstStyle/>
              <a:p>
                <a:pPr algn="ctr"/>
                <a:r>
                  <a:rPr lang="en-US" sz="40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NHẬN XÉT</a:t>
                </a:r>
              </a:p>
            </p:txBody>
          </p:sp>
        </p:grpSp>
      </p:grpSp>
    </p:spTree>
    <p:extLst>
      <p:ext uri="{BB962C8B-B14F-4D97-AF65-F5344CB8AC3E}">
        <p14:creationId xmlns:p14="http://schemas.microsoft.com/office/powerpoint/2010/main" val="2044584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nodePh="1">
                                  <p:stCondLst>
                                    <p:cond delay="0"/>
                                  </p:stCondLst>
                                  <p:endCondLst>
                                    <p:cond evt="begin" delay="0">
                                      <p:tn val="16"/>
                                    </p:cond>
                                  </p:end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up)">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9">
                                            <p:txEl>
                                              <p:pRg st="0" end="0"/>
                                            </p:txEl>
                                          </p:spTgt>
                                        </p:tgtEl>
                                        <p:attrNameLst>
                                          <p:attrName>style.visibility</p:attrName>
                                        </p:attrNameLst>
                                      </p:cBhvr>
                                      <p:to>
                                        <p:strVal val="visible"/>
                                      </p:to>
                                    </p:set>
                                    <p:animEffect transition="in" filter="wipe(up)">
                                      <p:cBhvr>
                                        <p:cTn id="23" dur="500"/>
                                        <p:tgtEl>
                                          <p:spTgt spid="9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9">
                                            <p:txEl>
                                              <p:pRg st="1" end="1"/>
                                            </p:txEl>
                                          </p:spTgt>
                                        </p:tgtEl>
                                        <p:attrNameLst>
                                          <p:attrName>style.visibility</p:attrName>
                                        </p:attrNameLst>
                                      </p:cBhvr>
                                      <p:to>
                                        <p:strVal val="visible"/>
                                      </p:to>
                                    </p:set>
                                    <p:animEffect transition="in" filter="wipe(up)">
                                      <p:cBhvr>
                                        <p:cTn id="28" dur="500"/>
                                        <p:tgtEl>
                                          <p:spTgt spid="99">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9">
                                            <p:txEl>
                                              <p:pRg st="2" end="2"/>
                                            </p:txEl>
                                          </p:spTgt>
                                        </p:tgtEl>
                                        <p:attrNameLst>
                                          <p:attrName>style.visibility</p:attrName>
                                        </p:attrNameLst>
                                      </p:cBhvr>
                                      <p:to>
                                        <p:strVal val="visible"/>
                                      </p:to>
                                    </p:set>
                                    <p:animEffect transition="in" filter="wipe(up)">
                                      <p:cBhvr>
                                        <p:cTn id="36" dur="500"/>
                                        <p:tgtEl>
                                          <p:spTgt spid="9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9">
                                            <p:txEl>
                                              <p:pRg st="3" end="3"/>
                                            </p:txEl>
                                          </p:spTgt>
                                        </p:tgtEl>
                                        <p:attrNameLst>
                                          <p:attrName>style.visibility</p:attrName>
                                        </p:attrNameLst>
                                      </p:cBhvr>
                                      <p:to>
                                        <p:strVal val="visible"/>
                                      </p:to>
                                    </p:set>
                                    <p:animEffect transition="in" filter="barn(inVertical)">
                                      <p:cBhvr>
                                        <p:cTn id="41" dur="500"/>
                                        <p:tgtEl>
                                          <p:spTgt spid="9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99">
                                            <p:txEl>
                                              <p:pRg st="4" end="4"/>
                                            </p:txEl>
                                          </p:spTgt>
                                        </p:tgtEl>
                                        <p:attrNameLst>
                                          <p:attrName>style.visibility</p:attrName>
                                        </p:attrNameLst>
                                      </p:cBhvr>
                                      <p:to>
                                        <p:strVal val="visible"/>
                                      </p:to>
                                    </p:set>
                                    <p:animEffect transition="in" filter="barn(inVertical)">
                                      <p:cBhvr>
                                        <p:cTn id="46" dur="500"/>
                                        <p:tgtEl>
                                          <p:spTgt spid="99">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99">
                                            <p:txEl>
                                              <p:pRg st="5" end="5"/>
                                            </p:txEl>
                                          </p:spTgt>
                                        </p:tgtEl>
                                        <p:attrNameLst>
                                          <p:attrName>style.visibility</p:attrName>
                                        </p:attrNameLst>
                                      </p:cBhvr>
                                      <p:to>
                                        <p:strVal val="visible"/>
                                      </p:to>
                                    </p:set>
                                    <p:animEffect transition="in" filter="barn(inVertical)">
                                      <p:cBhvr>
                                        <p:cTn id="51" dur="500"/>
                                        <p:tgtEl>
                                          <p:spTgt spid="9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nodeType="clickEffect">
                                  <p:stCondLst>
                                    <p:cond delay="0"/>
                                  </p:stCondLst>
                                  <p:childTnLst>
                                    <p:animClr clrSpc="hsl" dir="cw">
                                      <p:cBhvr override="childStyle">
                                        <p:cTn id="55" dur="500" fill="hold"/>
                                        <p:tgtEl>
                                          <p:spTgt spid="99"/>
                                        </p:tgtEl>
                                        <p:attrNameLst>
                                          <p:attrName>style.color</p:attrName>
                                        </p:attrNameLst>
                                      </p:cBhvr>
                                      <p:by>
                                        <p:hsl h="7200000" s="0" l="0"/>
                                      </p:by>
                                    </p:animClr>
                                    <p:animClr clrSpc="hsl" dir="cw">
                                      <p:cBhvr>
                                        <p:cTn id="56" dur="500" fill="hold"/>
                                        <p:tgtEl>
                                          <p:spTgt spid="99"/>
                                        </p:tgtEl>
                                        <p:attrNameLst>
                                          <p:attrName>fillcolor</p:attrName>
                                        </p:attrNameLst>
                                      </p:cBhvr>
                                      <p:by>
                                        <p:hsl h="7200000" s="0" l="0"/>
                                      </p:by>
                                    </p:animClr>
                                    <p:animClr clrSpc="hsl" dir="cw">
                                      <p:cBhvr>
                                        <p:cTn id="57" dur="500" fill="hold"/>
                                        <p:tgtEl>
                                          <p:spTgt spid="99"/>
                                        </p:tgtEl>
                                        <p:attrNameLst>
                                          <p:attrName>stroke.color</p:attrName>
                                        </p:attrNameLst>
                                      </p:cBhvr>
                                      <p:by>
                                        <p:hsl h="7200000" s="0" l="0"/>
                                      </p:by>
                                    </p:animClr>
                                    <p:set>
                                      <p:cBhvr>
                                        <p:cTn id="58" dur="500" fill="hold"/>
                                        <p:tgtEl>
                                          <p:spTgt spid="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C47FCD2-B8C3-436E-B669-BB9389B5E1BA}"/>
              </a:ext>
            </a:extLst>
          </p:cNvPr>
          <p:cNvGrpSpPr/>
          <p:nvPr/>
        </p:nvGrpSpPr>
        <p:grpSpPr>
          <a:xfrm>
            <a:off x="556044" y="2978043"/>
            <a:ext cx="23187420" cy="4276589"/>
            <a:chOff x="1177638" y="2491133"/>
            <a:chExt cx="23512749" cy="2915828"/>
          </a:xfrm>
        </p:grpSpPr>
        <p:sp>
          <p:nvSpPr>
            <p:cNvPr id="8" name="Rounded Rectangle 10">
              <a:extLst>
                <a:ext uri="{FF2B5EF4-FFF2-40B4-BE49-F238E27FC236}">
                  <a16:creationId xmlns:a16="http://schemas.microsoft.com/office/drawing/2014/main" id="{B03BC450-EA91-4E6B-A077-72AFB0487CAD}"/>
                </a:ext>
              </a:extLst>
            </p:cNvPr>
            <p:cNvSpPr/>
            <p:nvPr/>
          </p:nvSpPr>
          <p:spPr>
            <a:xfrm>
              <a:off x="1177638" y="2895122"/>
              <a:ext cx="23512749" cy="251183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6C122723-EB0B-475F-AD57-045EB7B9DC5B}"/>
                </a:ext>
              </a:extLst>
            </p:cNvPr>
            <p:cNvGrpSpPr/>
            <p:nvPr/>
          </p:nvGrpSpPr>
          <p:grpSpPr>
            <a:xfrm>
              <a:off x="1177638" y="2491133"/>
              <a:ext cx="3624548" cy="896324"/>
              <a:chOff x="1177638" y="2491133"/>
              <a:chExt cx="3624548" cy="896324"/>
            </a:xfrm>
          </p:grpSpPr>
          <p:sp>
            <p:nvSpPr>
              <p:cNvPr id="12" name="Freeform 20">
                <a:extLst>
                  <a:ext uri="{FF2B5EF4-FFF2-40B4-BE49-F238E27FC236}">
                    <a16:creationId xmlns:a16="http://schemas.microsoft.com/office/drawing/2014/main" id="{B8547641-1349-48AE-B2E2-1DD65B95AE26}"/>
                  </a:ext>
                </a:extLst>
              </p:cNvPr>
              <p:cNvSpPr>
                <a:spLocks/>
              </p:cNvSpPr>
              <p:nvPr/>
            </p:nvSpPr>
            <p:spPr bwMode="auto">
              <a:xfrm rot="16200000" flipV="1">
                <a:off x="2813108" y="1398378"/>
                <a:ext cx="767196" cy="3210961"/>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EC214210-9BB8-4DED-B0C3-FD17811F1BC2}"/>
                  </a:ext>
                </a:extLst>
              </p:cNvPr>
              <p:cNvSpPr txBox="1"/>
              <p:nvPr/>
            </p:nvSpPr>
            <p:spPr>
              <a:xfrm>
                <a:off x="2149148" y="2590800"/>
                <a:ext cx="2380048" cy="524614"/>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Ví dụ </a:t>
                </a:r>
                <a:r>
                  <a:rPr lang="en-US" sz="4400" b="1" dirty="0">
                    <a:solidFill>
                      <a:schemeClr val="bg1"/>
                    </a:solidFill>
                    <a:latin typeface="Tahoma" pitchFamily="34" charset="0"/>
                    <a:ea typeface="Tahoma" pitchFamily="34" charset="0"/>
                    <a:cs typeface="Tahoma" pitchFamily="34" charset="0"/>
                  </a:rPr>
                  <a:t>2</a:t>
                </a:r>
                <a:r>
                  <a:rPr lang="vi-VN" sz="4400" b="1" dirty="0">
                    <a:solidFill>
                      <a:schemeClr val="bg1"/>
                    </a:solidFill>
                    <a:latin typeface="Tahoma" pitchFamily="34" charset="0"/>
                    <a:ea typeface="Tahoma" pitchFamily="34" charset="0"/>
                    <a:cs typeface="Tahoma" pitchFamily="34" charset="0"/>
                  </a:rPr>
                  <a:t>:</a:t>
                </a:r>
                <a:endParaRPr lang="en-US" sz="3600" i="1" dirty="0">
                  <a:solidFill>
                    <a:schemeClr val="bg1"/>
                  </a:solidFill>
                  <a:latin typeface="Tahoma" pitchFamily="34" charset="0"/>
                  <a:ea typeface="Tahoma" pitchFamily="34" charset="0"/>
                  <a:cs typeface="Tahoma" pitchFamily="34" charset="0"/>
                </a:endParaRPr>
              </a:p>
            </p:txBody>
          </p:sp>
          <p:sp>
            <p:nvSpPr>
              <p:cNvPr id="14" name="Round Diagonal Corner Rectangle 14">
                <a:extLst>
                  <a:ext uri="{FF2B5EF4-FFF2-40B4-BE49-F238E27FC236}">
                    <a16:creationId xmlns:a16="http://schemas.microsoft.com/office/drawing/2014/main" id="{E29E20AD-A2EB-49F3-AC5B-47A64F1EC993}"/>
                  </a:ext>
                </a:extLst>
              </p:cNvPr>
              <p:cNvSpPr/>
              <p:nvPr/>
            </p:nvSpPr>
            <p:spPr>
              <a:xfrm flipV="1">
                <a:off x="1177638" y="2491133"/>
                <a:ext cx="912132" cy="88868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a:extLst>
                  <a:ext uri="{FF2B5EF4-FFF2-40B4-BE49-F238E27FC236}">
                    <a16:creationId xmlns:a16="http://schemas.microsoft.com/office/drawing/2014/main" id="{650FF229-8792-4C99-98C5-C582DDDE5973}"/>
                  </a:ext>
                </a:extLst>
              </p:cNvPr>
              <p:cNvGrpSpPr/>
              <p:nvPr/>
            </p:nvGrpSpPr>
            <p:grpSpPr>
              <a:xfrm>
                <a:off x="1305304" y="2598000"/>
                <a:ext cx="693827" cy="641071"/>
                <a:chOff x="7440266" y="3398551"/>
                <a:chExt cx="757238" cy="765175"/>
              </a:xfrm>
              <a:solidFill>
                <a:srgbClr val="999158"/>
              </a:solidFill>
            </p:grpSpPr>
            <p:sp>
              <p:nvSpPr>
                <p:cNvPr id="16" name="Freeform 15">
                  <a:extLst>
                    <a:ext uri="{FF2B5EF4-FFF2-40B4-BE49-F238E27FC236}">
                      <a16:creationId xmlns:a16="http://schemas.microsoft.com/office/drawing/2014/main" id="{B1B93818-5CF0-4A3D-AC18-511EB9133007}"/>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CA9BBC0A-761F-49AF-AF0C-7B9C459F95E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id="{B2427E87-728C-4DF3-AB35-5AAB2293493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3D03A13A-DA5A-48C2-A732-49FD718202B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BBEBB131-F4FF-44E4-8483-0468EECDD0B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2FACBB9F-2214-4734-80AB-7FAB22BC2374}"/>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7CDFBCEB-E2CA-4137-99F7-930DABE51C4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DE224C9-2D0F-4BC2-B504-53AAA13181D9}"/>
                  </a:ext>
                </a:extLst>
              </p:cNvPr>
              <p:cNvSpPr/>
              <p:nvPr/>
            </p:nvSpPr>
            <p:spPr>
              <a:xfrm>
                <a:off x="4395794" y="4095315"/>
                <a:ext cx="15080676" cy="833626"/>
              </a:xfrm>
              <a:prstGeom prst="rect">
                <a:avLst/>
              </a:prstGeom>
            </p:spPr>
            <p:txBody>
              <a:bodyPr wrap="square">
                <a:spAutoFit/>
              </a:bodyPr>
              <a:lstStyle/>
              <a:p>
                <a:pPr>
                  <a:lnSpc>
                    <a:spcPct val="115000"/>
                  </a:lnSpc>
                  <a:spcBef>
                    <a:spcPts val="600"/>
                  </a:spcBef>
                  <a:spcAft>
                    <a:spcPts val="800"/>
                  </a:spcAft>
                  <a:tabLst>
                    <a:tab pos="629920" algn="l"/>
                  </a:tabLst>
                </a:pPr>
                <a:r>
                  <a:rPr lang="en-US" sz="4400" dirty="0">
                    <a:latin typeface="Tahoma" panose="020B0604030504040204" pitchFamily="34" charset="0"/>
                    <a:ea typeface="Tahoma" panose="020B0604030504040204" pitchFamily="34" charset="0"/>
                    <a:cs typeface="Tahoma" panose="020B0604030504040204" pitchFamily="34" charset="0"/>
                  </a:rPr>
                  <a:t>Cho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vi-VN" sz="4400" dirty="0">
                    <a:latin typeface="Tahoma" panose="020B0604030504040204" pitchFamily="34" charset="0"/>
                    <a:ea typeface="Tahoma" panose="020B0604030504040204" pitchFamily="34" charset="0"/>
                    <a:cs typeface="Tahoma" panose="020B0604030504040204" pitchFamily="34" charset="0"/>
                  </a:rPr>
                  <a:t> phương trình </a:t>
                </a:r>
                <a14:m>
                  <m:oMath xmlns:m="http://schemas.openxmlformats.org/officeDocument/2006/math">
                    <m:sSup>
                      <m:sSupPr>
                        <m:ctrlPr>
                          <a:rPr lang="en-US" sz="4400" i="1">
                            <a:latin typeface="Cambria Math" panose="02040503050406030204" pitchFamily="18" charset="0"/>
                          </a:rPr>
                        </m:ctrlPr>
                      </m:sSupPr>
                      <m:e>
                        <m:r>
                          <a:rPr lang="en-US" sz="4400" i="1">
                            <a:latin typeface="Cambria Math" panose="02040503050406030204" pitchFamily="18" charset="0"/>
                          </a:rPr>
                          <m:t>𝑦</m:t>
                        </m:r>
                      </m:e>
                      <m:sup>
                        <m:r>
                          <a:rPr lang="en-US" sz="4400" i="1">
                            <a:latin typeface="Cambria Math" panose="02040503050406030204" pitchFamily="18" charset="0"/>
                          </a:rPr>
                          <m:t>2</m:t>
                        </m:r>
                      </m:sup>
                    </m:sSup>
                    <m:r>
                      <a:rPr lang="en-US" sz="4400" i="1">
                        <a:latin typeface="Cambria Math" panose="02040503050406030204" pitchFamily="18" charset="0"/>
                      </a:rPr>
                      <m:t>=4</m:t>
                    </m:r>
                    <m:r>
                      <a:rPr lang="en-US" sz="4400" i="1">
                        <a:latin typeface="Cambria Math" panose="02040503050406030204" pitchFamily="18" charset="0"/>
                      </a:rPr>
                      <m:t>𝑥</m:t>
                    </m:r>
                  </m:oMath>
                </a14:m>
                <a:r>
                  <a:rPr lang="en-US" sz="4400" dirty="0">
                    <a:latin typeface="Tahoma" panose="020B0604030504040204" pitchFamily="34" charset="0"/>
                    <a:ea typeface="Tahoma" panose="020B0604030504040204" pitchFamily="34" charset="0"/>
                    <a:cs typeface="Tahoma" panose="020B0604030504040204" pitchFamily="34" charset="0"/>
                  </a:rPr>
                  <a:t>. </a:t>
                </a:r>
                <a:endParaRPr lang="vi-VN" sz="4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a:extLst>
                  <a:ext uri="{FF2B5EF4-FFF2-40B4-BE49-F238E27FC236}">
                    <a16:creationId xmlns:a16="http://schemas.microsoft.com/office/drawing/2014/main" id="{2DE224C9-2D0F-4BC2-B504-53AAA13181D9}"/>
                  </a:ext>
                </a:extLst>
              </p:cNvPr>
              <p:cNvSpPr>
                <a:spLocks noRot="1" noChangeAspect="1" noMove="1" noResize="1" noEditPoints="1" noAdjustHandles="1" noChangeArrowheads="1" noChangeShapeType="1" noTextEdit="1"/>
              </p:cNvSpPr>
              <p:nvPr/>
            </p:nvSpPr>
            <p:spPr>
              <a:xfrm>
                <a:off x="4395794" y="4095315"/>
                <a:ext cx="15080676" cy="833626"/>
              </a:xfrm>
              <a:prstGeom prst="rect">
                <a:avLst/>
              </a:prstGeom>
              <a:blipFill>
                <a:blip r:embed="rId3"/>
                <a:stretch>
                  <a:fillRect l="-1617" t="-10949" b="-30657"/>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B191910F-FE43-4C7C-8436-E64B63907DC5}"/>
              </a:ext>
            </a:extLst>
          </p:cNvPr>
          <p:cNvGrpSpPr/>
          <p:nvPr/>
        </p:nvGrpSpPr>
        <p:grpSpPr>
          <a:xfrm>
            <a:off x="566932" y="7467247"/>
            <a:ext cx="23163974" cy="5550362"/>
            <a:chOff x="1222851" y="5331408"/>
            <a:chExt cx="23543736" cy="5328976"/>
          </a:xfrm>
        </p:grpSpPr>
        <p:sp>
          <p:nvSpPr>
            <p:cNvPr id="42" name="Rounded Rectangle 24">
              <a:extLst>
                <a:ext uri="{FF2B5EF4-FFF2-40B4-BE49-F238E27FC236}">
                  <a16:creationId xmlns:a16="http://schemas.microsoft.com/office/drawing/2014/main" id="{5B9B8F61-3576-437C-B9F4-AB2965DB2CC4}"/>
                </a:ext>
              </a:extLst>
            </p:cNvPr>
            <p:cNvSpPr/>
            <p:nvPr/>
          </p:nvSpPr>
          <p:spPr>
            <a:xfrm>
              <a:off x="1224549" y="5601639"/>
              <a:ext cx="23542038" cy="505874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0">
              <a:extLst>
                <a:ext uri="{FF2B5EF4-FFF2-40B4-BE49-F238E27FC236}">
                  <a16:creationId xmlns:a16="http://schemas.microsoft.com/office/drawing/2014/main" id="{44BDB3FD-9D89-4F20-BB34-0585AE4EAC48}"/>
                </a:ext>
              </a:extLst>
            </p:cNvPr>
            <p:cNvGrpSpPr/>
            <p:nvPr/>
          </p:nvGrpSpPr>
          <p:grpSpPr>
            <a:xfrm>
              <a:off x="1222851" y="5331408"/>
              <a:ext cx="3305109" cy="841174"/>
              <a:chOff x="1224542" y="6305967"/>
              <a:chExt cx="3305491" cy="845462"/>
            </a:xfrm>
          </p:grpSpPr>
          <p:sp>
            <p:nvSpPr>
              <p:cNvPr id="44" name="Freeform 20">
                <a:extLst>
                  <a:ext uri="{FF2B5EF4-FFF2-40B4-BE49-F238E27FC236}">
                    <a16:creationId xmlns:a16="http://schemas.microsoft.com/office/drawing/2014/main" id="{CC6DEA59-7373-410C-9294-C2800E01899E}"/>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5" name="TextBox 44">
                <a:extLst>
                  <a:ext uri="{FF2B5EF4-FFF2-40B4-BE49-F238E27FC236}">
                    <a16:creationId xmlns:a16="http://schemas.microsoft.com/office/drawing/2014/main" id="{26196802-84C7-4ACE-91A3-DA0006E181F0}"/>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46" name="Round Diagonal Corner Rectangle 28">
                <a:extLst>
                  <a:ext uri="{FF2B5EF4-FFF2-40B4-BE49-F238E27FC236}">
                    <a16:creationId xmlns:a16="http://schemas.microsoft.com/office/drawing/2014/main" id="{42289408-7052-4CF7-A9DE-6BBC18EF2E77}"/>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5">
                <a:extLst>
                  <a:ext uri="{FF2B5EF4-FFF2-40B4-BE49-F238E27FC236}">
                    <a16:creationId xmlns:a16="http://schemas.microsoft.com/office/drawing/2014/main" id="{28A2CA8E-5F1C-4FC3-AB11-55C1208D69F6}"/>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4A11553-9E6A-4C6B-A212-5939355E97FA}"/>
                  </a:ext>
                </a:extLst>
              </p:cNvPr>
              <p:cNvSpPr txBox="1"/>
              <p:nvPr/>
            </p:nvSpPr>
            <p:spPr>
              <a:xfrm>
                <a:off x="1892301" y="11270159"/>
                <a:ext cx="21335999" cy="769441"/>
              </a:xfrm>
              <a:prstGeom prst="rect">
                <a:avLst/>
              </a:prstGeom>
              <a:noFill/>
            </p:spPr>
            <p:txBody>
              <a:bodyPr wrap="square">
                <a:spAutoFit/>
              </a:bodyPr>
              <a:lstStyle/>
              <a:p>
                <a:pPr lvl="0"/>
                <a:r>
                  <a:rPr lang="en-US" sz="4400" dirty="0">
                    <a:latin typeface="Tahoma" panose="020B0604030504040204" pitchFamily="34" charset="0"/>
                    <a:ea typeface="Tahoma" panose="020B0604030504040204" pitchFamily="34" charset="0"/>
                    <a:cs typeface="Tahoma" panose="020B0604030504040204" pitchFamily="34" charset="0"/>
                  </a:rPr>
                  <a:t>b) </a:t>
                </a:r>
                <a:r>
                  <a:rPr lang="vi-VN" sz="4400" dirty="0">
                    <a:latin typeface="Tahoma" panose="020B0604030504040204" pitchFamily="34" charset="0"/>
                    <a:ea typeface="Tahoma" panose="020B0604030504040204" pitchFamily="34" charset="0"/>
                    <a:cs typeface="Tahoma" panose="020B0604030504040204" pitchFamily="34" charset="0"/>
                  </a:rPr>
                  <a:t>Theo công thức bán kính qua tiêu ta có: </a:t>
                </a:r>
                <a14:m>
                  <m:oMath xmlns:m="http://schemas.openxmlformats.org/officeDocument/2006/math">
                    <m:r>
                      <a:rPr lang="en-US" sz="4400" i="1">
                        <a:latin typeface="Cambria Math" panose="02040503050406030204" pitchFamily="18" charset="0"/>
                      </a:rPr>
                      <m:t>𝑀𝐹</m:t>
                    </m:r>
                    <m:r>
                      <a:rPr lang="en-US" sz="4400" i="1">
                        <a:latin typeface="Cambria Math" panose="02040503050406030204" pitchFamily="18" charset="0"/>
                      </a:rPr>
                      <m:t>=3+1=4</m:t>
                    </m:r>
                  </m:oMath>
                </a14:m>
                <a:r>
                  <a:rPr lang="vi-VN" sz="4400" dirty="0">
                    <a:latin typeface="Tahoma" panose="020B0604030504040204" pitchFamily="34" charset="0"/>
                    <a:ea typeface="Tahoma" panose="020B0604030504040204" pitchFamily="34" charset="0"/>
                    <a:cs typeface="Tahoma" panose="020B0604030504040204" pitchFamily="34" charset="0"/>
                  </a:rPr>
                  <a:t>.</a:t>
                </a:r>
                <a:endParaRPr lang="en-US" sz="4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TextBox 49">
                <a:extLst>
                  <a:ext uri="{FF2B5EF4-FFF2-40B4-BE49-F238E27FC236}">
                    <a16:creationId xmlns:a16="http://schemas.microsoft.com/office/drawing/2014/main" id="{A4A11553-9E6A-4C6B-A212-5939355E97FA}"/>
                  </a:ext>
                </a:extLst>
              </p:cNvPr>
              <p:cNvSpPr txBox="1">
                <a:spLocks noRot="1" noChangeAspect="1" noMove="1" noResize="1" noEditPoints="1" noAdjustHandles="1" noChangeArrowheads="1" noChangeShapeType="1" noTextEdit="1"/>
              </p:cNvSpPr>
              <p:nvPr/>
            </p:nvSpPr>
            <p:spPr>
              <a:xfrm>
                <a:off x="1892301" y="11270159"/>
                <a:ext cx="21335999" cy="769441"/>
              </a:xfrm>
              <a:prstGeom prst="rect">
                <a:avLst/>
              </a:prstGeom>
              <a:blipFill>
                <a:blip r:embed="rId4"/>
                <a:stretch>
                  <a:fillRect l="-1143"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D7917448-AFF7-4E59-85C4-4EF131EEF77D}"/>
                  </a:ext>
                </a:extLst>
              </p:cNvPr>
              <p:cNvSpPr txBox="1"/>
              <p:nvPr/>
            </p:nvSpPr>
            <p:spPr>
              <a:xfrm>
                <a:off x="2218212" y="4789811"/>
                <a:ext cx="21609744" cy="2002023"/>
              </a:xfrm>
              <a:prstGeom prst="rect">
                <a:avLst/>
              </a:prstGeom>
              <a:noFill/>
            </p:spPr>
            <p:txBody>
              <a:bodyPr wrap="square">
                <a:spAutoFit/>
              </a:bodyPr>
              <a:lstStyle/>
              <a:p>
                <a:pPr marL="342900" lvl="0" indent="-342900" algn="just">
                  <a:lnSpc>
                    <a:spcPct val="150000"/>
                  </a:lnSpc>
                  <a:buFont typeface="+mj-lt"/>
                  <a:buAutoNum type="alphaLcParenR"/>
                </a:pPr>
                <a:r>
                  <a:rPr lang="vi-VN" sz="4400" dirty="0">
                    <a:effectLst/>
                    <a:latin typeface="Tahoma" panose="020B0604030504040204" pitchFamily="34" charset="0"/>
                    <a:ea typeface="Tahoma" panose="020B0604030504040204" pitchFamily="34" charset="0"/>
                    <a:cs typeface="Tahoma" panose="020B0604030504040204" pitchFamily="34" charset="0"/>
                  </a:rPr>
                  <a:t>Tìm tọa độ tiêu điểm và phương trình đường chuẩn của parabol.</a:t>
                </a:r>
                <a:endParaRPr lang="en-US" sz="44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buFont typeface="+mj-lt"/>
                  <a:buAutoNum type="alphaLcParenR"/>
                </a:pPr>
                <a:r>
                  <a:rPr lang="vi-VN" sz="4400" dirty="0">
                    <a:effectLst/>
                    <a:latin typeface="Tahoma" panose="020B0604030504040204" pitchFamily="34" charset="0"/>
                    <a:ea typeface="Tahoma" panose="020B0604030504040204" pitchFamily="34" charset="0"/>
                    <a:cs typeface="Tahoma" panose="020B0604030504040204" pitchFamily="34" charset="0"/>
                  </a:rPr>
                  <a:t>Tính bán kính qua tiêu của điểm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rPr>
                      <m:t>𝑀</m:t>
                    </m:r>
                  </m:oMath>
                </a14:m>
                <a:r>
                  <a:rPr lang="vi-VN" sz="4400" dirty="0">
                    <a:effectLst/>
                    <a:latin typeface="Tahoma" panose="020B0604030504040204" pitchFamily="34" charset="0"/>
                    <a:ea typeface="Tahoma" panose="020B0604030504040204" pitchFamily="34" charset="0"/>
                    <a:cs typeface="Tahoma" panose="020B0604030504040204" pitchFamily="34" charset="0"/>
                  </a:rPr>
                  <a:t> thuộc parabol và có hoành độ bằng 3.</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a16="http://schemas.microsoft.com/office/drawing/2014/main" id="{D7917448-AFF7-4E59-85C4-4EF131EEF77D}"/>
                  </a:ext>
                </a:extLst>
              </p:cNvPr>
              <p:cNvSpPr txBox="1">
                <a:spLocks noRot="1" noChangeAspect="1" noMove="1" noResize="1" noEditPoints="1" noAdjustHandles="1" noChangeArrowheads="1" noChangeShapeType="1" noTextEdit="1"/>
              </p:cNvSpPr>
              <p:nvPr/>
            </p:nvSpPr>
            <p:spPr>
              <a:xfrm>
                <a:off x="2218212" y="4789811"/>
                <a:ext cx="21609744" cy="2002023"/>
              </a:xfrm>
              <a:prstGeom prst="rect">
                <a:avLst/>
              </a:prstGeom>
              <a:blipFill>
                <a:blip r:embed="rId5"/>
                <a:stretch>
                  <a:fillRect l="-1157" b="-13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CE082F4-1A7B-45F2-A366-7F0D2B439E9F}"/>
                  </a:ext>
                </a:extLst>
              </p:cNvPr>
              <p:cNvSpPr txBox="1"/>
              <p:nvPr/>
            </p:nvSpPr>
            <p:spPr>
              <a:xfrm>
                <a:off x="1892301" y="8769058"/>
                <a:ext cx="17584168" cy="977704"/>
              </a:xfrm>
              <a:prstGeom prst="rect">
                <a:avLst/>
              </a:prstGeom>
              <a:noFill/>
            </p:spPr>
            <p:txBody>
              <a:bodyPr wrap="square">
                <a:spAutoFit/>
              </a:bodyPr>
              <a:lstStyle/>
              <a:p>
                <a:pPr marL="342900" lvl="0" indent="-342900" algn="just">
                  <a:lnSpc>
                    <a:spcPct val="150000"/>
                  </a:lnSpc>
                  <a:buFont typeface="+mj-lt"/>
                  <a:buAutoNum type="alphaLcParenR"/>
                </a:pP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vi-VN" sz="4400" dirty="0">
                    <a:effectLst/>
                    <a:latin typeface="Tahoma" panose="020B0604030504040204" pitchFamily="34" charset="0"/>
                    <a:ea typeface="Tahoma" panose="020B0604030504040204" pitchFamily="34" charset="0"/>
                    <a:cs typeface="Tahoma" panose="020B0604030504040204" pitchFamily="34" charset="0"/>
                  </a:rPr>
                  <a:t>Từ </a:t>
                </a:r>
                <a:r>
                  <a:rPr lang="en-US" sz="4400" dirty="0" err="1">
                    <a:effectLst/>
                    <a:latin typeface="Tahoma" panose="020B0604030504040204" pitchFamily="34" charset="0"/>
                    <a:ea typeface="Tahoma" panose="020B0604030504040204" pitchFamily="34" charset="0"/>
                    <a:cs typeface="Tahoma" panose="020B0604030504040204" pitchFamily="34" charset="0"/>
                  </a:rPr>
                  <a:t>phương</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trình</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chính</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tắc</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của</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parabol</a:t>
                </a:r>
                <a:r>
                  <a:rPr lang="vi-VN" sz="4400" dirty="0">
                    <a:effectLst/>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rPr>
                      <m:t>2</m:t>
                    </m:r>
                    <m:r>
                      <a:rPr lang="en-US" sz="4400" i="1">
                        <a:solidFill>
                          <a:srgbClr val="000000"/>
                        </a:solidFill>
                        <a:effectLst/>
                        <a:latin typeface="Cambria Math" panose="02040503050406030204" pitchFamily="18" charset="0"/>
                        <a:ea typeface="Calibri" panose="020F0502020204030204" pitchFamily="34" charset="0"/>
                      </a:rPr>
                      <m:t>𝑝</m:t>
                    </m:r>
                    <m:r>
                      <a:rPr lang="en-US" sz="4400" i="1">
                        <a:solidFill>
                          <a:srgbClr val="000000"/>
                        </a:solidFill>
                        <a:effectLst/>
                        <a:latin typeface="Cambria Math" panose="02040503050406030204" pitchFamily="18" charset="0"/>
                        <a:ea typeface="Calibri" panose="020F0502020204030204" pitchFamily="34" charset="0"/>
                      </a:rPr>
                      <m:t>=4⇔</m:t>
                    </m:r>
                    <m:r>
                      <a:rPr lang="en-US" sz="4400" i="1">
                        <a:solidFill>
                          <a:srgbClr val="000000"/>
                        </a:solidFill>
                        <a:effectLst/>
                        <a:latin typeface="Cambria Math" panose="02040503050406030204" pitchFamily="18" charset="0"/>
                        <a:ea typeface="Calibri" panose="020F0502020204030204" pitchFamily="34" charset="0"/>
                      </a:rPr>
                      <m:t>𝑝</m:t>
                    </m:r>
                    <m:r>
                      <a:rPr lang="en-US" sz="4400" i="1">
                        <a:solidFill>
                          <a:srgbClr val="000000"/>
                        </a:solidFill>
                        <a:effectLst/>
                        <a:latin typeface="Cambria Math" panose="02040503050406030204" pitchFamily="18" charset="0"/>
                        <a:ea typeface="Calibri" panose="020F0502020204030204" pitchFamily="34" charset="0"/>
                      </a:rPr>
                      <m:t>=2</m:t>
                    </m:r>
                  </m:oMath>
                </a14:m>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TextBox 54">
                <a:extLst>
                  <a:ext uri="{FF2B5EF4-FFF2-40B4-BE49-F238E27FC236}">
                    <a16:creationId xmlns:a16="http://schemas.microsoft.com/office/drawing/2014/main" id="{BCE082F4-1A7B-45F2-A366-7F0D2B439E9F}"/>
                  </a:ext>
                </a:extLst>
              </p:cNvPr>
              <p:cNvSpPr txBox="1">
                <a:spLocks noRot="1" noChangeAspect="1" noMove="1" noResize="1" noEditPoints="1" noAdjustHandles="1" noChangeArrowheads="1" noChangeShapeType="1" noTextEdit="1"/>
              </p:cNvSpPr>
              <p:nvPr/>
            </p:nvSpPr>
            <p:spPr>
              <a:xfrm>
                <a:off x="1892301" y="8769058"/>
                <a:ext cx="17584168" cy="977704"/>
              </a:xfrm>
              <a:prstGeom prst="rect">
                <a:avLst/>
              </a:prstGeom>
              <a:blipFill>
                <a:blip r:embed="rId6"/>
                <a:stretch>
                  <a:fillRect l="-142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A4F44FC7-6B4C-4F1E-8D5F-787151F055A4}"/>
                  </a:ext>
                </a:extLst>
              </p:cNvPr>
              <p:cNvSpPr txBox="1"/>
              <p:nvPr/>
            </p:nvSpPr>
            <p:spPr>
              <a:xfrm>
                <a:off x="2376748" y="9976816"/>
                <a:ext cx="17584167" cy="759375"/>
              </a:xfrm>
              <a:prstGeom prst="rect">
                <a:avLst/>
              </a:prstGeom>
              <a:noFill/>
            </p:spPr>
            <p:txBody>
              <a:bodyPr wrap="square">
                <a:spAutoFit/>
              </a:bodyPr>
              <a:lstStyle/>
              <a:p>
                <a:pPr>
                  <a:lnSpc>
                    <a:spcPct val="107000"/>
                  </a:lnSpc>
                  <a:spcAft>
                    <a:spcPts val="800"/>
                  </a:spcAft>
                </a:pPr>
                <a:r>
                  <a:rPr lang="en-US" sz="4400" dirty="0" err="1">
                    <a:effectLst/>
                    <a:latin typeface="Tahoma" panose="020B0604030504040204" pitchFamily="34" charset="0"/>
                    <a:ea typeface="Tahoma" panose="020B0604030504040204" pitchFamily="34" charset="0"/>
                    <a:cs typeface="Tahoma" panose="020B0604030504040204" pitchFamily="34" charset="0"/>
                  </a:rPr>
                  <a:t>Vậy</a:t>
                </a:r>
                <a:r>
                  <a:rPr lang="vi-VN" sz="4400" dirty="0">
                    <a:effectLst/>
                    <a:latin typeface="Tahoma" panose="020B0604030504040204" pitchFamily="34" charset="0"/>
                    <a:ea typeface="Tahoma" panose="020B0604030504040204" pitchFamily="34" charset="0"/>
                    <a:cs typeface="Tahoma" panose="020B0604030504040204" pitchFamily="34" charset="0"/>
                  </a:rPr>
                  <a:t> parabol có tiêu điểm là: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𝐹</m:t>
                    </m:r>
                    <m:d>
                      <m:dPr>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m:rPr>
                            <m:nor/>
                          </m:rPr>
                          <a:rPr lang="en-US" sz="4400">
                            <a:solidFill>
                              <a:srgbClr val="000000"/>
                            </a:solidFill>
                            <a:effectLst/>
                            <a:latin typeface="Tahoma" panose="020B0604030504040204" pitchFamily="34" charset="0"/>
                            <a:ea typeface="Tahoma" panose="020B0604030504040204" pitchFamily="34" charset="0"/>
                            <a:cs typeface="Tahoma" panose="020B060403050404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4400">
                            <a:solidFill>
                              <a:srgbClr val="000000"/>
                            </a:solidFill>
                            <a:effectLst/>
                            <a:latin typeface="Tahoma" panose="020B0604030504040204" pitchFamily="34" charset="0"/>
                            <a:ea typeface="Tahoma" panose="020B0604030504040204" pitchFamily="34" charset="0"/>
                            <a:cs typeface="Tahoma" panose="020B060403050404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và</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đường</a:t>
                </a:r>
                <a:r>
                  <a:rPr lang="vi-VN" sz="4400" dirty="0">
                    <a:effectLst/>
                    <a:latin typeface="Tahoma" panose="020B0604030504040204" pitchFamily="34" charset="0"/>
                    <a:ea typeface="Tahoma" panose="020B0604030504040204" pitchFamily="34" charset="0"/>
                    <a:cs typeface="Tahoma" panose="020B0604030504040204" pitchFamily="34" charset="0"/>
                  </a:rPr>
                  <a:t> chuẩn là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44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7" name="TextBox 56">
                <a:extLst>
                  <a:ext uri="{FF2B5EF4-FFF2-40B4-BE49-F238E27FC236}">
                    <a16:creationId xmlns:a16="http://schemas.microsoft.com/office/drawing/2014/main" id="{A4F44FC7-6B4C-4F1E-8D5F-787151F055A4}"/>
                  </a:ext>
                </a:extLst>
              </p:cNvPr>
              <p:cNvSpPr txBox="1">
                <a:spLocks noRot="1" noChangeAspect="1" noMove="1" noResize="1" noEditPoints="1" noAdjustHandles="1" noChangeArrowheads="1" noChangeShapeType="1" noTextEdit="1"/>
              </p:cNvSpPr>
              <p:nvPr/>
            </p:nvSpPr>
            <p:spPr>
              <a:xfrm>
                <a:off x="2376748" y="9976816"/>
                <a:ext cx="17584167" cy="759375"/>
              </a:xfrm>
              <a:prstGeom prst="rect">
                <a:avLst/>
              </a:prstGeom>
              <a:blipFill>
                <a:blip r:embed="rId7"/>
                <a:stretch>
                  <a:fillRect l="-1422" t="-19355" b="-37097"/>
                </a:stretch>
              </a:blipFill>
            </p:spPr>
            <p:txBody>
              <a:bodyPr/>
              <a:lstStyle/>
              <a:p>
                <a:r>
                  <a:rPr lang="en-US">
                    <a:noFill/>
                  </a:rPr>
                  <a:t> </a:t>
                </a:r>
              </a:p>
            </p:txBody>
          </p:sp>
        </mc:Fallback>
      </mc:AlternateContent>
      <p:grpSp>
        <p:nvGrpSpPr>
          <p:cNvPr id="59" name="Group 58">
            <a:extLst>
              <a:ext uri="{FF2B5EF4-FFF2-40B4-BE49-F238E27FC236}">
                <a16:creationId xmlns:a16="http://schemas.microsoft.com/office/drawing/2014/main" id="{FCA8DA82-9BFC-4B7D-A32D-993DB0907911}"/>
              </a:ext>
            </a:extLst>
          </p:cNvPr>
          <p:cNvGrpSpPr/>
          <p:nvPr/>
        </p:nvGrpSpPr>
        <p:grpSpPr>
          <a:xfrm>
            <a:off x="632798" y="1878129"/>
            <a:ext cx="7596802" cy="935974"/>
            <a:chOff x="739068" y="1515168"/>
            <a:chExt cx="9473319" cy="968444"/>
          </a:xfrm>
        </p:grpSpPr>
        <p:sp>
          <p:nvSpPr>
            <p:cNvPr id="60" name="Freeform 71">
              <a:extLst>
                <a:ext uri="{FF2B5EF4-FFF2-40B4-BE49-F238E27FC236}">
                  <a16:creationId xmlns:a16="http://schemas.microsoft.com/office/drawing/2014/main" id="{FBD3D38A-AFF0-4310-91C0-604C53C99BEA}"/>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61" name="Group 60">
              <a:extLst>
                <a:ext uri="{FF2B5EF4-FFF2-40B4-BE49-F238E27FC236}">
                  <a16:creationId xmlns:a16="http://schemas.microsoft.com/office/drawing/2014/main" id="{9CEC74DD-8CB6-4979-8110-62BC44B3BBC8}"/>
                </a:ext>
              </a:extLst>
            </p:cNvPr>
            <p:cNvGrpSpPr/>
            <p:nvPr/>
          </p:nvGrpSpPr>
          <p:grpSpPr>
            <a:xfrm>
              <a:off x="739068" y="1515168"/>
              <a:ext cx="7431590" cy="960327"/>
              <a:chOff x="739068" y="1515168"/>
              <a:chExt cx="7431590" cy="960327"/>
            </a:xfrm>
          </p:grpSpPr>
          <p:sp>
            <p:nvSpPr>
              <p:cNvPr id="62" name="Freeform 71">
                <a:extLst>
                  <a:ext uri="{FF2B5EF4-FFF2-40B4-BE49-F238E27FC236}">
                    <a16:creationId xmlns:a16="http://schemas.microsoft.com/office/drawing/2014/main" id="{1EEB6F9B-8AD6-44FA-A74C-0CBF013ACC6C}"/>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3" name="Oval 72">
                <a:extLst>
                  <a:ext uri="{FF2B5EF4-FFF2-40B4-BE49-F238E27FC236}">
                    <a16:creationId xmlns:a16="http://schemas.microsoft.com/office/drawing/2014/main" id="{823E351E-6EBE-4F63-88C9-F23ACFB1E5A6}"/>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4" name="Freeform 73">
                <a:extLst>
                  <a:ext uri="{FF2B5EF4-FFF2-40B4-BE49-F238E27FC236}">
                    <a16:creationId xmlns:a16="http://schemas.microsoft.com/office/drawing/2014/main" id="{D54A6EC3-7097-42ED-AE4A-B8F0661D175D}"/>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5" name="Freeform 74">
                <a:extLst>
                  <a:ext uri="{FF2B5EF4-FFF2-40B4-BE49-F238E27FC236}">
                    <a16:creationId xmlns:a16="http://schemas.microsoft.com/office/drawing/2014/main" id="{6C6EC13E-22E2-4F31-8F20-8CCD4B96F4F3}"/>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6" name="Freeform 75">
                <a:extLst>
                  <a:ext uri="{FF2B5EF4-FFF2-40B4-BE49-F238E27FC236}">
                    <a16:creationId xmlns:a16="http://schemas.microsoft.com/office/drawing/2014/main" id="{81FB7147-1DA0-49BA-B6BF-15606AB27B9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7" name="Freeform 76">
                <a:extLst>
                  <a:ext uri="{FF2B5EF4-FFF2-40B4-BE49-F238E27FC236}">
                    <a16:creationId xmlns:a16="http://schemas.microsoft.com/office/drawing/2014/main" id="{DB2EE1E7-8C41-4787-BC78-98E039810E5C}"/>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8" name="Freeform 77">
                <a:extLst>
                  <a:ext uri="{FF2B5EF4-FFF2-40B4-BE49-F238E27FC236}">
                    <a16:creationId xmlns:a16="http://schemas.microsoft.com/office/drawing/2014/main" id="{D5010F3F-B289-43AF-8F80-4EEE4055DB8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9" name="Freeform 78">
                <a:extLst>
                  <a:ext uri="{FF2B5EF4-FFF2-40B4-BE49-F238E27FC236}">
                    <a16:creationId xmlns:a16="http://schemas.microsoft.com/office/drawing/2014/main" id="{83A1801A-17D6-4C43-888B-AD0A054060BA}"/>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0" name="Freeform 79">
                <a:extLst>
                  <a:ext uri="{FF2B5EF4-FFF2-40B4-BE49-F238E27FC236}">
                    <a16:creationId xmlns:a16="http://schemas.microsoft.com/office/drawing/2014/main" id="{95B3D08B-A75E-4E64-962E-F210282C986B}"/>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1" name="Freeform 80">
                <a:extLst>
                  <a:ext uri="{FF2B5EF4-FFF2-40B4-BE49-F238E27FC236}">
                    <a16:creationId xmlns:a16="http://schemas.microsoft.com/office/drawing/2014/main" id="{1B6E6716-3863-48BD-AD86-A9C4DA69FB0C}"/>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2" name="Freeform 81">
                <a:extLst>
                  <a:ext uri="{FF2B5EF4-FFF2-40B4-BE49-F238E27FC236}">
                    <a16:creationId xmlns:a16="http://schemas.microsoft.com/office/drawing/2014/main" id="{314BEC76-1794-4F4A-9C03-A64F1740DEE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3" name="Freeform 82">
                <a:extLst>
                  <a:ext uri="{FF2B5EF4-FFF2-40B4-BE49-F238E27FC236}">
                    <a16:creationId xmlns:a16="http://schemas.microsoft.com/office/drawing/2014/main" id="{99741E6F-0158-4041-AF23-10FDAA0ECB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4" name="TextBox 73">
                <a:extLst>
                  <a:ext uri="{FF2B5EF4-FFF2-40B4-BE49-F238E27FC236}">
                    <a16:creationId xmlns:a16="http://schemas.microsoft.com/office/drawing/2014/main" id="{412A3E32-E345-4EC7-A7BB-936D2C890BAE}"/>
                  </a:ext>
                </a:extLst>
              </p:cNvPr>
              <p:cNvSpPr txBox="1"/>
              <p:nvPr/>
            </p:nvSpPr>
            <p:spPr>
              <a:xfrm>
                <a:off x="2527546" y="1551121"/>
                <a:ext cx="5643112" cy="796134"/>
              </a:xfrm>
              <a:prstGeom prst="rect">
                <a:avLst/>
              </a:prstGeom>
              <a:noFill/>
            </p:spPr>
            <p:txBody>
              <a:bodyPr wrap="square" rtlCol="0">
                <a:spAutoFit/>
              </a:bodyPr>
              <a:lstStyle/>
              <a:p>
                <a:pPr algn="ctr"/>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VÍ DỤ</a:t>
                </a:r>
              </a:p>
            </p:txBody>
          </p:sp>
        </p:grpSp>
      </p:grpSp>
    </p:spTree>
    <p:extLst>
      <p:ext uri="{BB962C8B-B14F-4D97-AF65-F5344CB8AC3E}">
        <p14:creationId xmlns:p14="http://schemas.microsoft.com/office/powerpoint/2010/main" val="1483415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barn(inVertical)">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inVertical)">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0" grpId="0"/>
      <p:bldP spid="52" grpId="0"/>
      <p:bldP spid="55"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251693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Cho parabol có phương trình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𝒙</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Tìm toạ độ tiêu điểm và phương trình đường chuẩn của parabol. Tính bán kính qua tiêu của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thuộc parabol biết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có tung độ bằng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𝟒</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2516935"/>
              </a:xfrm>
              <a:prstGeom prst="rect">
                <a:avLst/>
              </a:prstGeom>
              <a:blipFill>
                <a:blip r:embed="rId3"/>
                <a:stretch>
                  <a:fillRect l="-1184" t="-4819" r="-1157" b="-3855"/>
                </a:stretch>
              </a:blipFill>
              <a:ln>
                <a:solidFill>
                  <a:schemeClr val="tx2">
                    <a:lumMod val="20000"/>
                    <a:lumOff val="80000"/>
                  </a:schemeClr>
                </a:solidFill>
              </a:ln>
            </p:spPr>
            <p:txBody>
              <a:bodyPr/>
              <a:lstStyle/>
              <a:p>
                <a:r>
                  <a:rPr lang="vi-VN">
                    <a:noFill/>
                  </a:rPr>
                  <a:t> </a:t>
                </a:r>
              </a:p>
            </p:txBody>
          </p:sp>
        </mc:Fallback>
      </mc:AlternateContent>
      <p:grpSp>
        <p:nvGrpSpPr>
          <p:cNvPr id="6" name="Group 5">
            <a:extLst>
              <a:ext uri="{FF2B5EF4-FFF2-40B4-BE49-F238E27FC236}">
                <a16:creationId xmlns:a16="http://schemas.microsoft.com/office/drawing/2014/main" id="{0CB462B8-9BC8-4DDD-8C30-C05E9B659D58}"/>
              </a:ext>
            </a:extLst>
          </p:cNvPr>
          <p:cNvGrpSpPr/>
          <p:nvPr/>
        </p:nvGrpSpPr>
        <p:grpSpPr>
          <a:xfrm>
            <a:off x="793474" y="1811335"/>
            <a:ext cx="5715000" cy="1084265"/>
            <a:chOff x="22440" y="59288"/>
            <a:chExt cx="953655" cy="196393"/>
          </a:xfrm>
        </p:grpSpPr>
        <p:grpSp>
          <p:nvGrpSpPr>
            <p:cNvPr id="8" name="Group 7">
              <a:extLst>
                <a:ext uri="{FF2B5EF4-FFF2-40B4-BE49-F238E27FC236}">
                  <a16:creationId xmlns:a16="http://schemas.microsoft.com/office/drawing/2014/main"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id="{85E0F82A-2851-412A-B783-0B1CC448C6D1}"/>
                </a:ext>
              </a:extLst>
            </p:cNvPr>
            <p:cNvSpPr txBox="1"/>
            <p:nvPr/>
          </p:nvSpPr>
          <p:spPr>
            <a:xfrm>
              <a:off x="204467" y="68894"/>
              <a:ext cx="690084"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Luyện tập 2.</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5A9873FA-B411-43FB-9AD2-8C3F7A6A6F3B}"/>
                  </a:ext>
                </a:extLst>
              </p:cNvPr>
              <p:cNvSpPr txBox="1">
                <a:spLocks/>
              </p:cNvSpPr>
              <p:nvPr/>
            </p:nvSpPr>
            <p:spPr>
              <a:xfrm>
                <a:off x="838200" y="4457961"/>
                <a:ext cx="23164800" cy="893498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 parabol có phương trình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2</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=8</m:t>
                    </m:r>
                    <m:r>
                      <a:rPr kumimoji="0" lang="en-US" sz="4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=4</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Toạ độ tiêu điểm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 trình đường chuẩn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𝜟</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có tung độ bằng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thuộc parabol nên giả sử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e>
                    </m:d>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M có tung độ bằng 4 thì bán kính qua tiêu của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Content Placeholder 2">
                <a:extLst>
                  <a:ext uri="{FF2B5EF4-FFF2-40B4-BE49-F238E27FC236}">
                    <a16:creationId xmlns:a16="http://schemas.microsoft.com/office/drawing/2014/main" id="{5A9873FA-B411-43FB-9AD2-8C3F7A6A6F3B}"/>
                  </a:ext>
                </a:extLst>
              </p:cNvPr>
              <p:cNvSpPr txBox="1">
                <a:spLocks noRot="1" noChangeAspect="1" noMove="1" noResize="1" noEditPoints="1" noAdjustHandles="1" noChangeArrowheads="1" noChangeShapeType="1" noTextEdit="1"/>
              </p:cNvSpPr>
              <p:nvPr/>
            </p:nvSpPr>
            <p:spPr>
              <a:xfrm>
                <a:off x="838200" y="4457961"/>
                <a:ext cx="23164800" cy="8934988"/>
              </a:xfrm>
              <a:prstGeom prst="rect">
                <a:avLst/>
              </a:prstGeom>
              <a:blipFill>
                <a:blip r:embed="rId4"/>
                <a:stretch>
                  <a:fillRect l="-1184" t="-2316"/>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1831409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up)">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up)">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up)">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wipe(up)">
                                      <p:cBhvr>
                                        <p:cTn id="32" dur="500"/>
                                        <p:tgtEl>
                                          <p:spTgt spid="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wipe(up)">
                                      <p:cBhvr>
                                        <p:cTn id="37" dur="500"/>
                                        <p:tgtEl>
                                          <p:spTgt spid="1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wipe(up)">
                                      <p:cBhvr>
                                        <p:cTn id="42" dur="500"/>
                                        <p:tgtEl>
                                          <p:spTgt spid="1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4">
                                            <p:txEl>
                                              <p:pRg st="6" end="6"/>
                                            </p:txEl>
                                          </p:spTgt>
                                        </p:tgtEl>
                                        <p:attrNameLst>
                                          <p:attrName>style.visibility</p:attrName>
                                        </p:attrNameLst>
                                      </p:cBhvr>
                                      <p:to>
                                        <p:strVal val="visible"/>
                                      </p:to>
                                    </p:set>
                                    <p:animEffect transition="in" filter="wipe(up)">
                                      <p:cBhvr>
                                        <p:cTn id="4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930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a:ln>
                  <a:noFill/>
                </a:ln>
                <a:solidFill>
                  <a:prstClr val="black"/>
                </a:solidFill>
                <a:effectLst/>
                <a:uLnTx/>
                <a:uFillTx/>
                <a:latin typeface="Tomaho"/>
                <a:ea typeface="+mj-ea"/>
                <a:cs typeface="+mj-cs"/>
              </a:rPr>
              <a:t>Chứng minh rằng trong các điểm thuộc parabol thì đỉnh parabol có khoảng cách tới tiêu điểm nhỏ nhất và khoảng cách đó bằng một nửa tham số tiêu.</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0CB462B8-9BC8-4DDD-8C30-C05E9B659D58}"/>
              </a:ext>
            </a:extLst>
          </p:cNvPr>
          <p:cNvGrpSpPr/>
          <p:nvPr/>
        </p:nvGrpSpPr>
        <p:grpSpPr>
          <a:xfrm>
            <a:off x="793474" y="1811335"/>
            <a:ext cx="4921527" cy="976227"/>
            <a:chOff x="22440" y="59288"/>
            <a:chExt cx="1016616" cy="190190"/>
          </a:xfrm>
        </p:grpSpPr>
        <p:grpSp>
          <p:nvGrpSpPr>
            <p:cNvPr id="8" name="Group 7">
              <a:extLst>
                <a:ext uri="{FF2B5EF4-FFF2-40B4-BE49-F238E27FC236}">
                  <a16:creationId xmlns:a16="http://schemas.microsoft.com/office/drawing/2014/main"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id="{85E0F82A-2851-412A-B783-0B1CC448C6D1}"/>
                </a:ext>
              </a:extLst>
            </p:cNvPr>
            <p:cNvSpPr txBox="1"/>
            <p:nvPr/>
          </p:nvSpPr>
          <p:spPr>
            <a:xfrm>
              <a:off x="267428" y="62691"/>
              <a:ext cx="771628"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Ví dụ 3.</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898C0AEE-1DFD-4311-B3B7-E95A076DFA8F}"/>
                  </a:ext>
                </a:extLst>
              </p:cNvPr>
              <p:cNvSpPr txBox="1">
                <a:spLocks/>
              </p:cNvSpPr>
              <p:nvPr/>
            </p:nvSpPr>
            <p:spPr>
              <a:xfrm>
                <a:off x="838200" y="3878266"/>
                <a:ext cx="23164800" cy="951468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Giả sử parabol có phương trình chính tắc là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x</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&gt;0</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Với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bất kì thuộc parabol, ta có </a:t>
                </a:r>
                <a14:m>
                  <m:oMath xmlns:m="http://schemas.openxmlformats.org/officeDocument/2006/math">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Do đó, theo công thức bán kính qua tiêu, ta có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Dấu của đẳng thức xảy ra khi và chỉ khi </a:t>
                </a:r>
                <a14:m>
                  <m:oMath xmlns:m="http://schemas.openxmlformats.org/officeDocument/2006/math">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và do đó </a:t>
                </a:r>
                <a14:m>
                  <m:oMath xmlns:m="http://schemas.openxmlformats.org/officeDocument/2006/math">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tức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trùng với đỉnh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 parabol.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Từ đó, ta nhận được điều phải chứng minh.</a:t>
                </a:r>
                <a:endParaRPr kumimoji="0" lang="en-US" sz="4800" b="1" i="0" u="none" strike="noStrike" kern="1200" cap="none" spc="0" normalizeH="0" baseline="0" noProof="0">
                  <a:ln>
                    <a:noFill/>
                  </a:ln>
                  <a:solidFill>
                    <a:prstClr val="black"/>
                  </a:solidFill>
                  <a:effectLst/>
                  <a:uLnTx/>
                  <a:uFillTx/>
                  <a:latin typeface="Tomaho"/>
                  <a:ea typeface="+mn-ea"/>
                  <a:cs typeface="+mn-cs"/>
                </a:endParaRPr>
              </a:p>
            </p:txBody>
          </p:sp>
        </mc:Choice>
        <mc:Fallback xmlns="">
          <p:sp>
            <p:nvSpPr>
              <p:cNvPr id="15" name="Content Placeholder 2">
                <a:extLst>
                  <a:ext uri="{FF2B5EF4-FFF2-40B4-BE49-F238E27FC236}">
                    <a16:creationId xmlns:a16="http://schemas.microsoft.com/office/drawing/2014/main" id="{898C0AEE-1DFD-4311-B3B7-E95A076DFA8F}"/>
                  </a:ext>
                </a:extLst>
              </p:cNvPr>
              <p:cNvSpPr txBox="1">
                <a:spLocks noRot="1" noChangeAspect="1" noMove="1" noResize="1" noEditPoints="1" noAdjustHandles="1" noChangeArrowheads="1" noChangeShapeType="1" noTextEdit="1"/>
              </p:cNvSpPr>
              <p:nvPr/>
            </p:nvSpPr>
            <p:spPr>
              <a:xfrm>
                <a:off x="838200" y="3878266"/>
                <a:ext cx="23164800" cy="9514683"/>
              </a:xfrm>
              <a:prstGeom prst="rect">
                <a:avLst/>
              </a:prstGeom>
              <a:blipFill>
                <a:blip r:embed="rId3"/>
                <a:stretch>
                  <a:fillRect l="-1184" t="-2111" r="-1157"/>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734624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up)">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wipe(up)">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wipe(up)">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wipe(up)">
                                      <p:cBhvr>
                                        <p:cTn id="3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398144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Một sao chổi chuyển động theo quỹ đạo parabol nhận tâm Mặt Trời làm tiêu điểm. Khoảng cách ngắn nhất từ sao chổi đến tâm Mặt Trời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𝟏𝟎𝟔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𝒌𝒎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Lập phương trình chính tắc của quỹ đạo theo đơn vị kilômét. Hỏi khi sao chổi nằm trên đường vuông góc với trục đối xứng của quỹ đạo tại tâm Mặt Trời, thì khoảng cách từ sao chổi đến tâm Mặt Trời là bao nhiêu kilômét?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3981440"/>
              </a:xfrm>
              <a:prstGeom prst="rect">
                <a:avLst/>
              </a:prstGeom>
              <a:blipFill>
                <a:blip r:embed="rId3"/>
                <a:stretch>
                  <a:fillRect l="-1184" t="-5191" r="-1157" b="-9466"/>
                </a:stretch>
              </a:blipFill>
              <a:ln>
                <a:solidFill>
                  <a:schemeClr val="tx2">
                    <a:lumMod val="20000"/>
                    <a:lumOff val="80000"/>
                  </a:schemeClr>
                </a:solidFill>
              </a:ln>
            </p:spPr>
            <p:txBody>
              <a:bodyPr/>
              <a:lstStyle/>
              <a:p>
                <a:r>
                  <a:rPr lang="vi-VN">
                    <a:noFill/>
                  </a:rPr>
                  <a:t> </a:t>
                </a:r>
              </a:p>
            </p:txBody>
          </p:sp>
        </mc:Fallback>
      </mc:AlternateContent>
      <p:grpSp>
        <p:nvGrpSpPr>
          <p:cNvPr id="6" name="Group 5">
            <a:extLst>
              <a:ext uri="{FF2B5EF4-FFF2-40B4-BE49-F238E27FC236}">
                <a16:creationId xmlns:a16="http://schemas.microsoft.com/office/drawing/2014/main" id="{0CB462B8-9BC8-4DDD-8C30-C05E9B659D58}"/>
              </a:ext>
            </a:extLst>
          </p:cNvPr>
          <p:cNvGrpSpPr/>
          <p:nvPr/>
        </p:nvGrpSpPr>
        <p:grpSpPr>
          <a:xfrm>
            <a:off x="838200" y="1676400"/>
            <a:ext cx="7131326" cy="976227"/>
            <a:chOff x="22440" y="59288"/>
            <a:chExt cx="1103030" cy="190190"/>
          </a:xfrm>
        </p:grpSpPr>
        <p:grpSp>
          <p:nvGrpSpPr>
            <p:cNvPr id="8" name="Group 7">
              <a:extLst>
                <a:ext uri="{FF2B5EF4-FFF2-40B4-BE49-F238E27FC236}">
                  <a16:creationId xmlns:a16="http://schemas.microsoft.com/office/drawing/2014/main"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id="{85E0F82A-2851-412A-B783-0B1CC448C6D1}"/>
                </a:ext>
              </a:extLst>
            </p:cNvPr>
            <p:cNvSpPr txBox="1"/>
            <p:nvPr/>
          </p:nvSpPr>
          <p:spPr>
            <a:xfrm>
              <a:off x="267428" y="62691"/>
              <a:ext cx="858042"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Luyện tập  3.</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AE963E65-82B2-40E0-8167-419918955E1D}"/>
                  </a:ext>
                </a:extLst>
              </p:cNvPr>
              <p:cNvSpPr txBox="1">
                <a:spLocks/>
              </p:cNvSpPr>
              <p:nvPr/>
            </p:nvSpPr>
            <p:spPr>
              <a:xfrm>
                <a:off x="838200" y="5867399"/>
                <a:ext cx="15513775" cy="7525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ví dụ 3, trong các điểm thuộc parabol thì đỉnh parabol có khoảng cách tới tiêu điểm nhỏ nhất và khoảng cách đó bằng một nửa tham số tiêu.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bài ra ta có: Một sao chổi chuyển động theo quỹ đạo parabol nhận tâm Mặt Trời làm tiêu điểm. Khoảng cách ngắn nhất từ sao chổi đến tâm Mặt Trời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𝒌𝒎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Vậy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𝟏𝟎𝟔</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𝒌𝒎</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𝟐𝟏𝟐</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Content Placeholder 2">
                <a:extLst>
                  <a:ext uri="{FF2B5EF4-FFF2-40B4-BE49-F238E27FC236}">
                    <a16:creationId xmlns:a16="http://schemas.microsoft.com/office/drawing/2014/main" id="{AE963E65-82B2-40E0-8167-419918955E1D}"/>
                  </a:ext>
                </a:extLst>
              </p:cNvPr>
              <p:cNvSpPr txBox="1">
                <a:spLocks noRot="1" noChangeAspect="1" noMove="1" noResize="1" noEditPoints="1" noAdjustHandles="1" noChangeArrowheads="1" noChangeShapeType="1" noTextEdit="1"/>
              </p:cNvSpPr>
              <p:nvPr/>
            </p:nvSpPr>
            <p:spPr>
              <a:xfrm>
                <a:off x="838200" y="5867399"/>
                <a:ext cx="15513775" cy="7525549"/>
              </a:xfrm>
              <a:prstGeom prst="rect">
                <a:avLst/>
              </a:prstGeom>
              <a:blipFill>
                <a:blip r:embed="rId4"/>
                <a:stretch>
                  <a:fillRect l="-1767" t="-2587" r="-1767" b="-3800"/>
                </a:stretch>
              </a:blipFill>
              <a:ln>
                <a:solidFill>
                  <a:srgbClr val="00B0F0"/>
                </a:solidFill>
              </a:ln>
            </p:spPr>
            <p:txBody>
              <a:bodyPr/>
              <a:lstStyle/>
              <a:p>
                <a:r>
                  <a:rPr lang="vi-VN">
                    <a:noFill/>
                  </a:rPr>
                  <a:t> </a:t>
                </a:r>
              </a:p>
            </p:txBody>
          </p:sp>
        </mc:Fallback>
      </mc:AlternateContent>
      <p:pic>
        <p:nvPicPr>
          <p:cNvPr id="17" name="Picture 16" descr="Chart, scatter chart&#10;&#10;Description automatically generated">
            <a:extLst>
              <a:ext uri="{FF2B5EF4-FFF2-40B4-BE49-F238E27FC236}">
                <a16:creationId xmlns:a16="http://schemas.microsoft.com/office/drawing/2014/main" id="{696F99CB-CCC1-4CD9-A73B-5D10E0ACF31F}"/>
              </a:ext>
            </a:extLst>
          </p:cNvPr>
          <p:cNvPicPr>
            <a:picLocks noChangeAspect="1"/>
          </p:cNvPicPr>
          <p:nvPr/>
        </p:nvPicPr>
        <p:blipFill>
          <a:blip r:embed="rId5"/>
          <a:stretch>
            <a:fillRect/>
          </a:stretch>
        </p:blipFill>
        <p:spPr>
          <a:xfrm>
            <a:off x="16351975" y="5861041"/>
            <a:ext cx="7651025" cy="7672052"/>
          </a:xfrm>
          <a:prstGeom prst="rect">
            <a:avLst/>
          </a:prstGeom>
        </p:spPr>
      </p:pic>
    </p:spTree>
    <p:extLst>
      <p:ext uri="{BB962C8B-B14F-4D97-AF65-F5344CB8AC3E}">
        <p14:creationId xmlns:p14="http://schemas.microsoft.com/office/powerpoint/2010/main" val="3571227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wipe(up)">
                                      <p:cBhvr>
                                        <p:cTn id="32" dur="50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wipe(up)">
                                      <p:cBhvr>
                                        <p:cTn id="3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4477999"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Do đó, sao chổi chuyển động theo quỹ đạo là một parabol có phương trình: </a:t>
                </a:r>
                <a14:m>
                  <m:oMath xmlns:m="http://schemas.openxmlformats.org/officeDocument/2006/math">
                    <m:sSup>
                      <m:sSupPr>
                        <m:ctrlPr>
                          <a:rPr kumimoji="0" lang="vi-VN"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p>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=42</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Khi sao chổi nằm trên đường vuông góc với trục đối xứng của quỹ đạo tại tâm Mặt Trời( sao chổi ở vị trí điểm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trên hình vẽ) thì khoảng cách từ sao chổi đến tâm mặt trời bằng độ dài đoạn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𝑀𝐹</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Dễ thấy, khi đó điểm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có hoành độ là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106</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𝑀𝐹</m:t>
                    </m:r>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=106+</m:t>
                    </m:r>
                    <m:f>
                      <m:fPr>
                        <m:ctrlPr>
                          <a:rPr kumimoji="0" lang="vi-VN"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num>
                      <m:den>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=106+106=212</m:t>
                    </m:r>
                    <m:d>
                      <m:dPr>
                        <m:ctrlPr>
                          <a:rPr kumimoji="0" lang="vi-VN"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𝑘𝑚</m:t>
                        </m:r>
                      </m:e>
                    </m:d>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1981200"/>
                <a:ext cx="14477999" cy="11411749"/>
              </a:xfrm>
              <a:prstGeom prst="rect">
                <a:avLst/>
              </a:prstGeom>
              <a:blipFill rotWithShape="0">
                <a:blip r:embed="rId3"/>
                <a:stretch>
                  <a:fillRect l="-1894" t="-1814" r="-1894"/>
                </a:stretch>
              </a:blipFill>
              <a:ln>
                <a:solidFill>
                  <a:srgbClr val="00B0F0"/>
                </a:solidFill>
              </a:ln>
            </p:spPr>
            <p:txBody>
              <a:bodyPr/>
              <a:lstStyle/>
              <a:p>
                <a:r>
                  <a:rPr lang="en-IN">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5316200" y="1981200"/>
            <a:ext cx="87352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4800" b="0" i="0" u="none" strike="noStrike" kern="1200" cap="none" spc="0" normalizeH="0" baseline="0" noProof="0">
              <a:ln>
                <a:noFill/>
              </a:ln>
              <a:solidFill>
                <a:prstClr val="black"/>
              </a:solidFill>
              <a:effectLst/>
              <a:uLnTx/>
              <a:uFillTx/>
              <a:latin typeface="Tomaho"/>
              <a:ea typeface="+mn-ea"/>
              <a:cs typeface="+mn-cs"/>
            </a:endParaRPr>
          </a:p>
        </p:txBody>
      </p:sp>
      <p:pic>
        <p:nvPicPr>
          <p:cNvPr id="4" name="Picture 3" descr="Chart, scatter chart&#10;&#10;Description automatically generated">
            <a:extLst>
              <a:ext uri="{FF2B5EF4-FFF2-40B4-BE49-F238E27FC236}">
                <a16:creationId xmlns:a16="http://schemas.microsoft.com/office/drawing/2014/main" id="{7F651A83-AEB2-44D2-B653-DA8C35BF7728}"/>
              </a:ext>
            </a:extLst>
          </p:cNvPr>
          <p:cNvPicPr>
            <a:picLocks noChangeAspect="1"/>
          </p:cNvPicPr>
          <p:nvPr/>
        </p:nvPicPr>
        <p:blipFill>
          <a:blip r:embed="rId4"/>
          <a:stretch>
            <a:fillRect/>
          </a:stretch>
        </p:blipFill>
        <p:spPr>
          <a:xfrm>
            <a:off x="15492845" y="1981200"/>
            <a:ext cx="8382000" cy="8710971"/>
          </a:xfrm>
          <a:prstGeom prst="rect">
            <a:avLst/>
          </a:prstGeom>
        </p:spPr>
      </p:pic>
    </p:spTree>
    <p:extLst>
      <p:ext uri="{BB962C8B-B14F-4D97-AF65-F5344CB8AC3E}">
        <p14:creationId xmlns:p14="http://schemas.microsoft.com/office/powerpoint/2010/main" val="2640756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nodePh="1">
                                  <p:stCondLst>
                                    <p:cond delay="0"/>
                                  </p:stCondLst>
                                  <p:endCondLst>
                                    <p:cond evt="begin" delay="0">
                                      <p:tn val="30"/>
                                    </p:cond>
                                  </p:end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4673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bước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hãy</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quyết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vấn</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nêu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ra</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phần</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đầu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chiều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chiều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rộng</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mô</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nhỏ</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mà</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Vinh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làm</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chính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tắc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mô</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đơn</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mét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tại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tiêu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mô</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Vinh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treo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ngôi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ngôi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nhiêu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mét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so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đất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0CB462B8-9BC8-4DDD-8C30-C05E9B659D58}"/>
              </a:ext>
            </a:extLst>
          </p:cNvPr>
          <p:cNvGrpSpPr/>
          <p:nvPr/>
        </p:nvGrpSpPr>
        <p:grpSpPr>
          <a:xfrm>
            <a:off x="838200" y="1676402"/>
            <a:ext cx="5638800" cy="883923"/>
            <a:chOff x="22440" y="40149"/>
            <a:chExt cx="1103030" cy="186787"/>
          </a:xfrm>
        </p:grpSpPr>
        <p:grpSp>
          <p:nvGrpSpPr>
            <p:cNvPr id="8" name="Group 7">
              <a:extLst>
                <a:ext uri="{FF2B5EF4-FFF2-40B4-BE49-F238E27FC236}">
                  <a16:creationId xmlns:a16="http://schemas.microsoft.com/office/drawing/2014/main"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id="{85E0F82A-2851-412A-B783-0B1CC448C6D1}"/>
                </a:ext>
              </a:extLst>
            </p:cNvPr>
            <p:cNvSpPr txBox="1"/>
            <p:nvPr/>
          </p:nvSpPr>
          <p:spPr>
            <a:xfrm>
              <a:off x="267428" y="40149"/>
              <a:ext cx="858042"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Vận dụng.</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Content Placeholder 2">
            <a:extLst>
              <a:ext uri="{FF2B5EF4-FFF2-40B4-BE49-F238E27FC236}">
                <a16:creationId xmlns:a16="http://schemas.microsoft.com/office/drawing/2014/main" id="{AE963E65-82B2-40E0-8167-419918955E1D}"/>
              </a:ext>
            </a:extLst>
          </p:cNvPr>
          <p:cNvSpPr txBox="1">
            <a:spLocks/>
          </p:cNvSpPr>
          <p:nvPr/>
        </p:nvSpPr>
        <p:spPr>
          <a:xfrm>
            <a:off x="838200" y="6553199"/>
            <a:ext cx="23164800" cy="683975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BC2D7A6C-FBE8-4813-8C17-97AC51C90888}"/>
              </a:ext>
            </a:extLst>
          </p:cNvPr>
          <p:cNvPicPr>
            <a:picLocks noChangeAspect="1"/>
          </p:cNvPicPr>
          <p:nvPr/>
        </p:nvPicPr>
        <p:blipFill>
          <a:blip r:embed="rId3"/>
          <a:stretch>
            <a:fillRect/>
          </a:stretch>
        </p:blipFill>
        <p:spPr>
          <a:xfrm>
            <a:off x="6705600" y="6566451"/>
            <a:ext cx="10538538" cy="6839750"/>
          </a:xfrm>
          <a:prstGeom prst="rect">
            <a:avLst/>
          </a:prstGeom>
        </p:spPr>
      </p:pic>
    </p:spTree>
    <p:extLst>
      <p:ext uri="{BB962C8B-B14F-4D97-AF65-F5344CB8AC3E}">
        <p14:creationId xmlns:p14="http://schemas.microsoft.com/office/powerpoint/2010/main" val="3478515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nodePh="1">
                                  <p:stCondLst>
                                    <p:cond delay="0"/>
                                  </p:stCondLst>
                                  <p:endCondLst>
                                    <p:cond evt="begin" delay="0">
                                      <p:tn val="20"/>
                                    </p:cond>
                                  </p:end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1752600"/>
                <a:ext cx="15011401" cy="116403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 hệ toạ độ như hình vẽ.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Ta có tung độ của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bằng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𝟗𝟔</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 giả sử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𝟗𝟔</m:t>
                        </m:r>
                      </m:e>
                    </m:d>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thuộc parabol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oMath>
                </a14:m>
                <a:endParaRPr kumimoji="0" lang="en-US" sz="4800" b="1" i="1"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𝟏𝟗𝟐</m:t>
                      </m:r>
                    </m:oMath>
                  </m:oMathPara>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chiều cao của cổng mà bác Vinh đã tham quan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𝟏𝟗𝟐</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Do bác Vinh dự định làm mô hình thu nhỏ với tỉ lệ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 chiều rộng thu nhỏ của mô hình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chiều cao thu nhỏ của mô hình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Giả sử mô hình thu nhỏ có phương trình chính tắc là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x</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&gt;0.</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1752600"/>
                <a:ext cx="15011401" cy="11640349"/>
              </a:xfrm>
              <a:prstGeom prst="rect">
                <a:avLst/>
              </a:prstGeom>
              <a:blipFill>
                <a:blip r:embed="rId3"/>
                <a:stretch>
                  <a:fillRect l="-1785" t="-1727" r="-1785"/>
                </a:stretch>
              </a:blipFill>
              <a:ln>
                <a:solidFill>
                  <a:srgbClr val="00B0F0"/>
                </a:solidFill>
              </a:ln>
            </p:spPr>
            <p:txBody>
              <a:bodyPr/>
              <a:lstStyle/>
              <a:p>
                <a:r>
                  <a:rPr lang="vi-VN">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5849600" y="1752600"/>
            <a:ext cx="8201891" cy="116403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Edit Master text styles</a:t>
            </a:r>
          </a:p>
          <a:p>
            <a:pPr marL="1371600" marR="0" lvl="1"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Second level</a:t>
            </a:r>
          </a:p>
          <a:p>
            <a:pPr marL="2286000" marR="0" lvl="2"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Third level</a:t>
            </a:r>
          </a:p>
          <a:p>
            <a:pPr marL="3200400" marR="0" lvl="3"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Fourth level</a:t>
            </a:r>
          </a:p>
          <a:p>
            <a:pPr marL="4114800" marR="0" lvl="4"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Fifth level</a:t>
            </a:r>
          </a:p>
        </p:txBody>
      </p:sp>
      <p:pic>
        <p:nvPicPr>
          <p:cNvPr id="4" name="Picture 3">
            <a:extLst>
              <a:ext uri="{FF2B5EF4-FFF2-40B4-BE49-F238E27FC236}">
                <a16:creationId xmlns:a16="http://schemas.microsoft.com/office/drawing/2014/main" id="{C2F97428-D170-4073-9769-A2E9656F66FC}"/>
              </a:ext>
            </a:extLst>
          </p:cNvPr>
          <p:cNvPicPr>
            <a:picLocks noChangeAspect="1"/>
          </p:cNvPicPr>
          <p:nvPr/>
        </p:nvPicPr>
        <p:blipFill>
          <a:blip r:embed="rId4"/>
          <a:stretch>
            <a:fillRect/>
          </a:stretch>
        </p:blipFill>
        <p:spPr>
          <a:xfrm>
            <a:off x="16030436" y="1752600"/>
            <a:ext cx="8001000" cy="6629400"/>
          </a:xfrm>
          <a:prstGeom prst="rect">
            <a:avLst/>
          </a:prstGeom>
        </p:spPr>
      </p:pic>
      <p:pic>
        <p:nvPicPr>
          <p:cNvPr id="6" name="Picture 5" descr="Diagram, radar chart&#10;&#10;Description automatically generated">
            <a:extLst>
              <a:ext uri="{FF2B5EF4-FFF2-40B4-BE49-F238E27FC236}">
                <a16:creationId xmlns:a16="http://schemas.microsoft.com/office/drawing/2014/main" id="{D910C1D2-B57F-414C-B59F-86E17B159653}"/>
              </a:ext>
            </a:extLst>
          </p:cNvPr>
          <p:cNvPicPr>
            <a:picLocks noChangeAspect="1"/>
          </p:cNvPicPr>
          <p:nvPr/>
        </p:nvPicPr>
        <p:blipFill>
          <a:blip r:embed="rId5"/>
          <a:stretch>
            <a:fillRect/>
          </a:stretch>
        </p:blipFill>
        <p:spPr>
          <a:xfrm>
            <a:off x="16078200" y="8381999"/>
            <a:ext cx="8001000" cy="5010949"/>
          </a:xfrm>
          <a:prstGeom prst="rect">
            <a:avLst/>
          </a:prstGeom>
        </p:spPr>
      </p:pic>
    </p:spTree>
    <p:extLst>
      <p:ext uri="{BB962C8B-B14F-4D97-AF65-F5344CB8AC3E}">
        <p14:creationId xmlns:p14="http://schemas.microsoft.com/office/powerpoint/2010/main" val="2550561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6" end="6"/>
                                            </p:txEl>
                                          </p:spTgt>
                                        </p:tgtEl>
                                        <p:attrNameLst>
                                          <p:attrName>style.visibility</p:attrName>
                                        </p:attrNameLst>
                                      </p:cBhvr>
                                      <p:to>
                                        <p:strVal val="visible"/>
                                      </p:to>
                                    </p:set>
                                    <p:animEffect transition="in" filter="wipe(up)">
                                      <p:cBhvr>
                                        <p:cTn id="47" dur="500"/>
                                        <p:tgtEl>
                                          <p:spTgt spid="9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7" end="7"/>
                                            </p:txEl>
                                          </p:spTgt>
                                        </p:tgtEl>
                                        <p:attrNameLst>
                                          <p:attrName>style.visibility</p:attrName>
                                        </p:attrNameLst>
                                      </p:cBhvr>
                                      <p:to>
                                        <p:strVal val="visible"/>
                                      </p:to>
                                    </p:set>
                                    <p:animEffect transition="in" filter="wipe(up)">
                                      <p:cBhvr>
                                        <p:cTn id="52" dur="500"/>
                                        <p:tgtEl>
                                          <p:spTgt spid="9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5164527"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Khi đó,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0,96</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thuộc parabol nên ta có: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m:t>
                        </m:r>
                      </m:den>
                    </m:f>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phương trình chính tắc của mô hình thu nhỏ là: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 Ta có: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m:t>
                        </m:r>
                      </m:den>
                    </m:f>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bác Vinh treo một ngôi sao tại tiêu điểm của mô hình thì ngôi sao đó cách mặt đất một khoảng bằng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5164527" cy="11411749"/>
              </a:xfrm>
              <a:prstGeom prst="rect">
                <a:avLst/>
              </a:prstGeom>
              <a:blipFill>
                <a:blip r:embed="rId3"/>
                <a:stretch>
                  <a:fillRect l="-1808" t="-1868" r="-1808"/>
                </a:stretch>
              </a:blipFill>
              <a:ln>
                <a:solidFill>
                  <a:srgbClr val="00B0F0"/>
                </a:solidFill>
              </a:ln>
            </p:spPr>
            <p:txBody>
              <a:bodyPr/>
              <a:lstStyle/>
              <a:p>
                <a:r>
                  <a:rPr lang="vi-VN">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6078200" y="1981200"/>
            <a:ext cx="79732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Edit Master text styles</a:t>
            </a:r>
          </a:p>
          <a:p>
            <a:pPr marL="1371600" marR="0" lvl="1"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Second level</a:t>
            </a:r>
          </a:p>
          <a:p>
            <a:pPr marL="2286000" marR="0" lvl="2"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Third level</a:t>
            </a:r>
          </a:p>
          <a:p>
            <a:pPr marL="3200400" marR="0" lvl="3"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Fourth level</a:t>
            </a:r>
          </a:p>
          <a:p>
            <a:pPr marL="4114800" marR="0" lvl="4"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Fifth level</a:t>
            </a:r>
          </a:p>
        </p:txBody>
      </p:sp>
      <p:pic>
        <p:nvPicPr>
          <p:cNvPr id="4" name="Picture 3">
            <a:extLst>
              <a:ext uri="{FF2B5EF4-FFF2-40B4-BE49-F238E27FC236}">
                <a16:creationId xmlns:a16="http://schemas.microsoft.com/office/drawing/2014/main" id="{D91DDC3C-8383-48F7-B029-F142A6FFB89A}"/>
              </a:ext>
            </a:extLst>
          </p:cNvPr>
          <p:cNvPicPr>
            <a:picLocks noChangeAspect="1"/>
          </p:cNvPicPr>
          <p:nvPr/>
        </p:nvPicPr>
        <p:blipFill>
          <a:blip r:embed="rId4"/>
          <a:stretch>
            <a:fillRect/>
          </a:stretch>
        </p:blipFill>
        <p:spPr>
          <a:xfrm>
            <a:off x="16030436" y="1752600"/>
            <a:ext cx="8001000" cy="6629400"/>
          </a:xfrm>
          <a:prstGeom prst="rect">
            <a:avLst/>
          </a:prstGeom>
        </p:spPr>
      </p:pic>
      <p:pic>
        <p:nvPicPr>
          <p:cNvPr id="5" name="Picture 4" descr="Diagram, radar chart&#10;&#10;Description automatically generated">
            <a:extLst>
              <a:ext uri="{FF2B5EF4-FFF2-40B4-BE49-F238E27FC236}">
                <a16:creationId xmlns:a16="http://schemas.microsoft.com/office/drawing/2014/main" id="{629E2197-ACD8-4F7F-A299-DE562482B2EF}"/>
              </a:ext>
            </a:extLst>
          </p:cNvPr>
          <p:cNvPicPr>
            <a:picLocks noChangeAspect="1"/>
          </p:cNvPicPr>
          <p:nvPr/>
        </p:nvPicPr>
        <p:blipFill>
          <a:blip r:embed="rId5"/>
          <a:stretch>
            <a:fillRect/>
          </a:stretch>
        </p:blipFill>
        <p:spPr>
          <a:xfrm>
            <a:off x="16002001" y="8381999"/>
            <a:ext cx="8077200" cy="5010949"/>
          </a:xfrm>
          <a:prstGeom prst="rect">
            <a:avLst/>
          </a:prstGeom>
        </p:spPr>
      </p:pic>
    </p:spTree>
    <p:extLst>
      <p:ext uri="{BB962C8B-B14F-4D97-AF65-F5344CB8AC3E}">
        <p14:creationId xmlns:p14="http://schemas.microsoft.com/office/powerpoint/2010/main" val="397654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9971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omaho"/>
                    <a:ea typeface="+mj-ea"/>
                    <a:cs typeface="+mj-cs"/>
                  </a:rPr>
                  <a:t>	</a:t>
                </a: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3.13. Cho parabol có phương trình</a:t>
                </a:r>
                <a:r>
                  <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𝒙</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Tìm tiêu điểm và đường chuẩn của parabol. Tính bán kính qua tiêu của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thuộc parabol và có hoành độ bằng</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𝟓</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xmlns:a14="http://schemas.microsoft.com/office/drawing/2010/main" xmlns=""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997199"/>
              </a:xfrm>
              <a:prstGeom prst="rect">
                <a:avLst/>
              </a:prstGeom>
              <a:blipFill rotWithShape="0">
                <a:blip r:embed="rId3"/>
                <a:stretch>
                  <a:fillRect l="-1184" r="-1157" b="-4049"/>
                </a:stretch>
              </a:blipFill>
              <a:ln>
                <a:solidFill>
                  <a:schemeClr val="tx2">
                    <a:lumMod val="20000"/>
                    <a:lumOff val="80000"/>
                  </a:schemeClr>
                </a:solidFill>
              </a:ln>
            </p:spPr>
            <p:txBody>
              <a:bodyPr/>
              <a:lstStyle/>
              <a:p>
                <a:r>
                  <a:rPr lang="en-IN">
                    <a:noFill/>
                  </a:rPr>
                  <a:t> </a:t>
                </a:r>
              </a:p>
            </p:txBody>
          </p:sp>
        </mc:Fallback>
      </mc:AlternateContent>
      <p:grpSp>
        <p:nvGrpSpPr>
          <p:cNvPr id="6" name="Group 5">
            <a:extLst>
              <a:ext uri="{FF2B5EF4-FFF2-40B4-BE49-F238E27FC236}">
                <a16:creationId xmlns:a16="http://schemas.microsoft.com/office/drawing/2014/main" id="{0CB462B8-9BC8-4DDD-8C30-C05E9B659D58}"/>
              </a:ext>
            </a:extLst>
          </p:cNvPr>
          <p:cNvGrpSpPr/>
          <p:nvPr/>
        </p:nvGrpSpPr>
        <p:grpSpPr>
          <a:xfrm>
            <a:off x="793474" y="1811335"/>
            <a:ext cx="4921527" cy="976227"/>
            <a:chOff x="22440" y="59288"/>
            <a:chExt cx="1016616" cy="190190"/>
          </a:xfrm>
        </p:grpSpPr>
        <p:grpSp>
          <p:nvGrpSpPr>
            <p:cNvPr id="8" name="Group 7">
              <a:extLst>
                <a:ext uri="{FF2B5EF4-FFF2-40B4-BE49-F238E27FC236}">
                  <a16:creationId xmlns:a16="http://schemas.microsoft.com/office/drawing/2014/main"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id="{85E0F82A-2851-412A-B783-0B1CC448C6D1}"/>
                </a:ext>
              </a:extLst>
            </p:cNvPr>
            <p:cNvSpPr txBox="1"/>
            <p:nvPr/>
          </p:nvSpPr>
          <p:spPr>
            <a:xfrm>
              <a:off x="267428" y="62691"/>
              <a:ext cx="771628"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898C0AEE-1DFD-4311-B3B7-E95A076DFA8F}"/>
                  </a:ext>
                </a:extLst>
              </p:cNvPr>
              <p:cNvSpPr txBox="1">
                <a:spLocks/>
              </p:cNvSpPr>
              <p:nvPr/>
            </p:nvSpPr>
            <p:spPr>
              <a:xfrm>
                <a:off x="838200" y="4945066"/>
                <a:ext cx="23164800" cy="844788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 phương trình chính tắc của (P):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𝐒𝐮𝐲</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𝐫𝐚</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b="1">
                    <a:solidFill>
                      <a:prstClr val="black"/>
                    </a:solidFill>
                    <a:latin typeface="Cambria Math" panose="02040503050406030204" pitchFamily="18" charset="0"/>
                  </a:rPr>
                  <a:t>p=6</a:t>
                </a: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tiêu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đường chuẩn</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công thức bán kính qua tiêu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Content Placeholder 2">
                <a:extLst>
                  <a:ext uri="{FF2B5EF4-FFF2-40B4-BE49-F238E27FC236}">
                    <a16:creationId xmlns:a16="http://schemas.microsoft.com/office/drawing/2014/main" xmlns:a14="http://schemas.microsoft.com/office/drawing/2010/main" xmlns="" id="{898C0AEE-1DFD-4311-B3B7-E95A076DFA8F}"/>
                  </a:ext>
                </a:extLst>
              </p:cNvPr>
              <p:cNvSpPr txBox="1">
                <a:spLocks noRot="1" noChangeAspect="1" noMove="1" noResize="1" noEditPoints="1" noAdjustHandles="1" noChangeArrowheads="1" noChangeShapeType="1" noTextEdit="1"/>
              </p:cNvSpPr>
              <p:nvPr/>
            </p:nvSpPr>
            <p:spPr>
              <a:xfrm>
                <a:off x="838200" y="4945066"/>
                <a:ext cx="23164800" cy="8447883"/>
              </a:xfrm>
              <a:prstGeom prst="rect">
                <a:avLst/>
              </a:prstGeom>
              <a:blipFill rotWithShape="0">
                <a:blip r:embed="rId4"/>
                <a:stretch>
                  <a:fillRect l="-1184" t="-2522"/>
                </a:stretch>
              </a:blipFill>
              <a:ln>
                <a:solidFill>
                  <a:srgbClr val="00B0F0"/>
                </a:solidFill>
              </a:ln>
            </p:spPr>
            <p:txBody>
              <a:bodyPr/>
              <a:lstStyle/>
              <a:p>
                <a:r>
                  <a:rPr lang="en-IN">
                    <a:noFill/>
                  </a:rPr>
                  <a:t> </a:t>
                </a:r>
              </a:p>
            </p:txBody>
          </p:sp>
        </mc:Fallback>
      </mc:AlternateContent>
    </p:spTree>
    <p:extLst>
      <p:ext uri="{BB962C8B-B14F-4D97-AF65-F5344CB8AC3E}">
        <p14:creationId xmlns:p14="http://schemas.microsoft.com/office/powerpoint/2010/main" val="3454233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up)">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wipe(up)">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wipe(up)">
                                      <p:cBhvr>
                                        <p:cTn id="3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601" y="1809815"/>
            <a:ext cx="22808127" cy="11677585"/>
            <a:chOff x="1447800" y="1793811"/>
            <a:chExt cx="22808127"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800" y="1793811"/>
              <a:ext cx="22808127" cy="11677585"/>
              <a:chOff x="1447800" y="1793811"/>
              <a:chExt cx="22808127"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6477000" y="1793811"/>
                <a:ext cx="14401800"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6934199" y="1953929"/>
                <a:ext cx="14706600" cy="784830"/>
              </a:xfrm>
              <a:prstGeom prst="rect">
                <a:avLst/>
              </a:prstGeom>
              <a:noFill/>
            </p:spPr>
            <p:txBody>
              <a:bodyPr wrap="square" rtlCol="0">
                <a:spAutoFit/>
              </a:bodyPr>
              <a:lstStyle/>
              <a:p>
                <a:r>
                  <a:rPr lang="en-US" sz="4500" b="1" dirty="0" err="1">
                    <a:solidFill>
                      <a:srgbClr val="C00000"/>
                    </a:solidFill>
                    <a:latin typeface="Tahoma" panose="020B0604030504040204" pitchFamily="34" charset="0"/>
                    <a:ea typeface="Tahoma" panose="020B0604030504040204" pitchFamily="34" charset="0"/>
                    <a:cs typeface="Tahoma" panose="020B0604030504040204" pitchFamily="34" charset="0"/>
                  </a:rPr>
                  <a:t>Chuyên</a:t>
                </a:r>
                <a:r>
                  <a:rPr lang="en-US" sz="45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C00000"/>
                    </a:solidFill>
                    <a:latin typeface="Tahoma" panose="020B0604030504040204" pitchFamily="34" charset="0"/>
                    <a:ea typeface="Tahoma" panose="020B0604030504040204" pitchFamily="34" charset="0"/>
                    <a:cs typeface="Tahoma" panose="020B0604030504040204" pitchFamily="34" charset="0"/>
                  </a:rPr>
                  <a:t>đề</a:t>
                </a:r>
                <a:r>
                  <a:rPr lang="en-US" sz="4500" b="1" dirty="0">
                    <a:solidFill>
                      <a:srgbClr val="C00000"/>
                    </a:solidFill>
                    <a:latin typeface="Tahoma" panose="020B0604030504040204" pitchFamily="34" charset="0"/>
                    <a:ea typeface="Tahoma" panose="020B0604030504040204" pitchFamily="34" charset="0"/>
                    <a:cs typeface="Tahoma" panose="020B0604030504040204" pitchFamily="34" charset="0"/>
                  </a:rPr>
                  <a:t> 3. BA ĐƯỜNG CONIC VÀ ỨNG DỤNG</a:t>
                </a:r>
                <a:endParaRPr lang="vi-VN" sz="45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7"/>
                <a:ext cx="9946091" cy="907184"/>
                <a:chOff x="7459670" y="7086600"/>
                <a:chExt cx="9947243" cy="907289"/>
              </a:xfrm>
            </p:grpSpPr>
            <p:sp>
              <p:nvSpPr>
                <p:cNvPr id="57" name="Rectangle 56"/>
                <p:cNvSpPr/>
                <p:nvPr/>
              </p:nvSpPr>
              <p:spPr>
                <a:xfrm>
                  <a:off x="9092456" y="7178187"/>
                  <a:ext cx="8314457" cy="815702"/>
                </a:xfrm>
                <a:prstGeom prst="rect">
                  <a:avLst/>
                </a:prstGeom>
              </p:spPr>
              <p:txBody>
                <a:bodyPr wrap="none">
                  <a:spAutoFit/>
                </a:bodyPr>
                <a:lstStyle/>
                <a:p>
                  <a:pPr>
                    <a:lnSpc>
                      <a:spcPct val="100000"/>
                    </a:lnSpc>
                    <a:spcBef>
                      <a:spcPct val="0"/>
                    </a:spcBef>
                    <a:buFontTx/>
                    <a:buNone/>
                    <a:defRPr/>
                  </a:pPr>
                  <a:r>
                    <a:rPr lang="en-US" sz="4700" b="1" kern="1200" dirty="0">
                      <a:effectLst/>
                      <a:latin typeface="Tahoma" panose="020B0604030504040204" pitchFamily="34" charset="0"/>
                      <a:ea typeface="Tahoma" panose="020B0604030504040204" pitchFamily="34" charset="0"/>
                      <a:cs typeface="Tahoma" panose="020B0604030504040204" pitchFamily="34" charset="0"/>
                    </a:rPr>
                    <a:t>HÌNH DẠNG CỦA PARABOL</a:t>
                  </a:r>
                  <a:endParaRPr lang="en-US" sz="4700" b="1" dirty="0">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5" y="8365998"/>
                <a:ext cx="16037265" cy="914400"/>
                <a:chOff x="7459671" y="8076415"/>
                <a:chExt cx="16039107" cy="914506"/>
              </a:xfrm>
            </p:grpSpPr>
            <p:sp>
              <p:nvSpPr>
                <p:cNvPr id="75" name="Rectangle 74"/>
                <p:cNvSpPr/>
                <p:nvPr/>
              </p:nvSpPr>
              <p:spPr>
                <a:xfrm>
                  <a:off x="9005645" y="8160885"/>
                  <a:ext cx="14493133"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BÁN KÍNH QUA TIÊU, TÂM SAI VÀ ĐƯỜNG CHUẨN</a:t>
                  </a:r>
                </a:p>
              </p:txBody>
            </p:sp>
            <p:grpSp>
              <p:nvGrpSpPr>
                <p:cNvPr id="76" name="Group 32"/>
                <p:cNvGrpSpPr/>
                <p:nvPr/>
              </p:nvGrpSpPr>
              <p:grpSpPr>
                <a:xfrm>
                  <a:off x="7459671" y="8076415"/>
                  <a:ext cx="1400956" cy="914506"/>
                  <a:chOff x="7459669" y="7095720"/>
                  <a:chExt cx="1389390" cy="914506"/>
                </a:xfrm>
              </p:grpSpPr>
              <p:sp>
                <p:nvSpPr>
                  <p:cNvPr id="77" name="Isosceles Triangle 44"/>
                  <p:cNvSpPr/>
                  <p:nvPr/>
                </p:nvSpPr>
                <p:spPr>
                  <a:xfrm rot="16200000">
                    <a:off x="7469936" y="708545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77459" y="7231188"/>
                    <a:ext cx="1371600" cy="779038"/>
                    <a:chOff x="7477459" y="7231188"/>
                    <a:chExt cx="1371600" cy="779038"/>
                  </a:xfrm>
                </p:grpSpPr>
                <p:sp>
                  <p:nvSpPr>
                    <p:cNvPr id="79" name="Round Same Side Corner Rectangle 78"/>
                    <p:cNvSpPr/>
                    <p:nvPr/>
                  </p:nvSpPr>
                  <p:spPr>
                    <a:xfrm rot="5400000">
                      <a:off x="7797499" y="6911148"/>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3022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462338" y="6232396"/>
                <a:ext cx="4274158" cy="804672"/>
                <a:chOff x="-1303336" y="2618879"/>
                <a:chExt cx="4274158" cy="804672"/>
              </a:xfrm>
            </p:grpSpPr>
            <p:sp>
              <p:nvSpPr>
                <p:cNvPr id="90" name="Rounded Rectangle 89"/>
                <p:cNvSpPr/>
                <p:nvPr/>
              </p:nvSpPr>
              <p:spPr>
                <a:xfrm>
                  <a:off x="-1303336" y="2618879"/>
                  <a:ext cx="4274158"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1095914" y="2628065"/>
                  <a:ext cx="3757488" cy="769441"/>
                </a:xfrm>
                <a:prstGeom prst="rect">
                  <a:avLst/>
                </a:prstGeom>
                <a:noFill/>
              </p:spPr>
              <p:txBody>
                <a:bodyPr wrap="square" rtlCol="0">
                  <a:spAutoFit/>
                </a:bodyPr>
                <a:lstStyle/>
                <a:p>
                  <a:pPr algn="ct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Hoạt</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1</a:t>
                  </a:r>
                </a:p>
              </p:txBody>
            </p:sp>
          </p:grpSp>
          <p:grpSp>
            <p:nvGrpSpPr>
              <p:cNvPr id="92" name="Group 91"/>
              <p:cNvGrpSpPr/>
              <p:nvPr/>
            </p:nvGrpSpPr>
            <p:grpSpPr>
              <a:xfrm>
                <a:off x="3462337" y="7240947"/>
                <a:ext cx="4274158" cy="820249"/>
                <a:chOff x="-1303337" y="2399926"/>
                <a:chExt cx="4274158" cy="820249"/>
              </a:xfrm>
            </p:grpSpPr>
            <p:sp>
              <p:nvSpPr>
                <p:cNvPr id="94" name="Rounded Rectangle 93"/>
                <p:cNvSpPr/>
                <p:nvPr/>
              </p:nvSpPr>
              <p:spPr>
                <a:xfrm>
                  <a:off x="-1303337" y="2415503"/>
                  <a:ext cx="4274158"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61730" y="2399926"/>
                  <a:ext cx="1617752" cy="769441"/>
                </a:xfrm>
                <a:prstGeom prst="rect">
                  <a:avLst/>
                </a:prstGeom>
                <a:noFill/>
              </p:spPr>
              <p:txBody>
                <a:bodyPr wrap="none" rtlCol="0">
                  <a:spAutoFit/>
                </a:bodyPr>
                <a:lstStyle/>
                <a:p>
                  <a:pPr algn="ct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dụ</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9" name="Group 32"/>
              <p:cNvGrpSpPr/>
              <p:nvPr/>
            </p:nvGrpSpPr>
            <p:grpSpPr>
              <a:xfrm>
                <a:off x="1447801" y="10163801"/>
                <a:ext cx="1392456" cy="2340930"/>
                <a:chOff x="7459669" y="7725421"/>
                <a:chExt cx="1785468" cy="2341199"/>
              </a:xfrm>
            </p:grpSpPr>
            <p:sp>
              <p:nvSpPr>
                <p:cNvPr id="50" name="Isosceles Triangle 44"/>
                <p:cNvSpPr/>
                <p:nvPr/>
              </p:nvSpPr>
              <p:spPr>
                <a:xfrm rot="16200000">
                  <a:off x="7469936" y="9126641"/>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1" y="7725421"/>
                  <a:ext cx="1775946" cy="2341199"/>
                  <a:chOff x="7469191" y="7725421"/>
                  <a:chExt cx="1775946" cy="2341199"/>
                </a:xfrm>
              </p:grpSpPr>
              <p:sp>
                <p:nvSpPr>
                  <p:cNvPr id="52" name="Round Same Side Corner Rectangle 51"/>
                  <p:cNvSpPr/>
                  <p:nvPr/>
                </p:nvSpPr>
                <p:spPr>
                  <a:xfrm rot="5400000">
                    <a:off x="7962885" y="878436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725421"/>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3768909"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HÌNH HỌC</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PARABOL</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scadia Mono" panose="020B0609020000020004" pitchFamily="49" charset="0"/>
                  <a:cs typeface="Times New Roman" panose="02020603050405020304" pitchFamily="18" charset="0"/>
                </a:rPr>
                <a:t>7</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66" name="Rounded Rectangle 89">
            <a:extLst>
              <a:ext uri="{FF2B5EF4-FFF2-40B4-BE49-F238E27FC236}">
                <a16:creationId xmlns:a16="http://schemas.microsoft.com/office/drawing/2014/main" id="{4FBDA8FD-8015-4EA5-8366-128AF78C4C60}"/>
              </a:ext>
            </a:extLst>
          </p:cNvPr>
          <p:cNvSpPr/>
          <p:nvPr/>
        </p:nvSpPr>
        <p:spPr>
          <a:xfrm>
            <a:off x="3041042" y="9406128"/>
            <a:ext cx="4274158"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TextBox 66">
            <a:extLst>
              <a:ext uri="{FF2B5EF4-FFF2-40B4-BE49-F238E27FC236}">
                <a16:creationId xmlns:a16="http://schemas.microsoft.com/office/drawing/2014/main" id="{75637B28-B5FC-4D1E-AAB8-5C4847E6208C}"/>
              </a:ext>
            </a:extLst>
          </p:cNvPr>
          <p:cNvSpPr txBox="1"/>
          <p:nvPr/>
        </p:nvSpPr>
        <p:spPr>
          <a:xfrm>
            <a:off x="3288760" y="9379074"/>
            <a:ext cx="3757488" cy="769441"/>
          </a:xfrm>
          <a:prstGeom prst="rect">
            <a:avLst/>
          </a:prstGeom>
          <a:noFill/>
        </p:spPr>
        <p:txBody>
          <a:bodyPr wrap="square" rtlCol="0">
            <a:spAutoFit/>
          </a:bodyPr>
          <a:lstStyle/>
          <a:p>
            <a:pPr algn="ct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Hoạt</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2</a:t>
            </a:r>
          </a:p>
        </p:txBody>
      </p:sp>
      <p:sp>
        <p:nvSpPr>
          <p:cNvPr id="68" name="Rounded Rectangle 93">
            <a:extLst>
              <a:ext uri="{FF2B5EF4-FFF2-40B4-BE49-F238E27FC236}">
                <a16:creationId xmlns:a16="http://schemas.microsoft.com/office/drawing/2014/main" id="{FF88F3EA-81C9-4AF6-8E8A-CF8FDA88BD79}"/>
              </a:ext>
            </a:extLst>
          </p:cNvPr>
          <p:cNvSpPr/>
          <p:nvPr/>
        </p:nvSpPr>
        <p:spPr>
          <a:xfrm>
            <a:off x="3048000" y="10472928"/>
            <a:ext cx="4274158"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1" name="TextBox 80">
            <a:extLst>
              <a:ext uri="{FF2B5EF4-FFF2-40B4-BE49-F238E27FC236}">
                <a16:creationId xmlns:a16="http://schemas.microsoft.com/office/drawing/2014/main" id="{E440AA67-1D14-4DB0-8747-BEAB67E93C98}"/>
              </a:ext>
            </a:extLst>
          </p:cNvPr>
          <p:cNvSpPr txBox="1"/>
          <p:nvPr/>
        </p:nvSpPr>
        <p:spPr>
          <a:xfrm>
            <a:off x="3389607" y="10457351"/>
            <a:ext cx="1617752" cy="769441"/>
          </a:xfrm>
          <a:prstGeom prst="rect">
            <a:avLst/>
          </a:prstGeom>
          <a:noFill/>
        </p:spPr>
        <p:txBody>
          <a:bodyPr wrap="none" rtlCol="0">
            <a:spAutoFit/>
          </a:bodyPr>
          <a:lstStyle/>
          <a:p>
            <a:pPr algn="ct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dụ</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9971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omaho"/>
                    <a:ea typeface="+mj-ea"/>
                    <a:cs typeface="+mj-cs"/>
                  </a:rPr>
                  <a:t>	</a:t>
                </a: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3.14. Trong mặt phẳng tọa độ</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𝑶𝒙𝒚</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parabol </a:t>
                </a:r>
                <a14:m>
                  <m:oMath xmlns:m="http://schemas.openxmlformats.org/officeDocument/2006/math">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𝑷</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 phương trình chính tắc và đi qua điểm</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𝟑</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𝟐</m:t>
                            </m:r>
                          </m:e>
                        </m:rad>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Tìm bán kính qua tiêu và khoảng cách từ tiêu điểm tới đường chuẩn của</a:t>
                </a:r>
                <a:r>
                  <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𝑷</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997199"/>
              </a:xfrm>
              <a:prstGeom prst="rect">
                <a:avLst/>
              </a:prstGeom>
              <a:blipFill>
                <a:blip r:embed="rId3"/>
                <a:stretch>
                  <a:fillRect l="-1184" r="-1157" b="-7895"/>
                </a:stretch>
              </a:blipFill>
              <a:ln>
                <a:solidFill>
                  <a:schemeClr val="tx2">
                    <a:lumMod val="20000"/>
                    <a:lumOff val="80000"/>
                  </a:schemeClr>
                </a:solidFill>
              </a:ln>
            </p:spPr>
            <p:txBody>
              <a:bodyPr/>
              <a:lstStyle/>
              <a:p>
                <a:r>
                  <a:rPr lang="vi-VN">
                    <a:noFill/>
                  </a:rPr>
                  <a:t> </a:t>
                </a:r>
              </a:p>
            </p:txBody>
          </p:sp>
        </mc:Fallback>
      </mc:AlternateContent>
      <p:grpSp>
        <p:nvGrpSpPr>
          <p:cNvPr id="6" name="Group 5">
            <a:extLst>
              <a:ext uri="{FF2B5EF4-FFF2-40B4-BE49-F238E27FC236}">
                <a16:creationId xmlns:a16="http://schemas.microsoft.com/office/drawing/2014/main" id="{0CB462B8-9BC8-4DDD-8C30-C05E9B659D58}"/>
              </a:ext>
            </a:extLst>
          </p:cNvPr>
          <p:cNvGrpSpPr/>
          <p:nvPr/>
        </p:nvGrpSpPr>
        <p:grpSpPr>
          <a:xfrm>
            <a:off x="793474" y="1811335"/>
            <a:ext cx="4921527" cy="976227"/>
            <a:chOff x="22440" y="59288"/>
            <a:chExt cx="1016616" cy="190190"/>
          </a:xfrm>
        </p:grpSpPr>
        <p:grpSp>
          <p:nvGrpSpPr>
            <p:cNvPr id="8" name="Group 7">
              <a:extLst>
                <a:ext uri="{FF2B5EF4-FFF2-40B4-BE49-F238E27FC236}">
                  <a16:creationId xmlns:a16="http://schemas.microsoft.com/office/drawing/2014/main"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id="{85E0F82A-2851-412A-B783-0B1CC448C6D1}"/>
                </a:ext>
              </a:extLst>
            </p:cNvPr>
            <p:cNvSpPr txBox="1"/>
            <p:nvPr/>
          </p:nvSpPr>
          <p:spPr>
            <a:xfrm>
              <a:off x="267428" y="62691"/>
              <a:ext cx="771628"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2B78E982-44F3-4901-B9F4-C93232403F27}"/>
                  </a:ext>
                </a:extLst>
              </p:cNvPr>
              <p:cNvSpPr txBox="1">
                <a:spLocks/>
              </p:cNvSpPr>
              <p:nvPr/>
            </p:nvSpPr>
            <p:spPr>
              <a:xfrm>
                <a:off x="838200" y="4945066"/>
                <a:ext cx="23164800" cy="844788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 phương trình chính tắc của (P):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&gt;0.</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đề bài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e>
                        </m:d>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công thức bán kính qua tiêu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Khoảng cách từ tiêu điểm tới đường chuẩn của</a:t>
                </a:r>
                <a:r>
                  <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Content Placeholder 2">
                <a:extLst>
                  <a:ext uri="{FF2B5EF4-FFF2-40B4-BE49-F238E27FC236}">
                    <a16:creationId xmlns:a16="http://schemas.microsoft.com/office/drawing/2014/main" id="{2B78E982-44F3-4901-B9F4-C93232403F27}"/>
                  </a:ext>
                </a:extLst>
              </p:cNvPr>
              <p:cNvSpPr txBox="1">
                <a:spLocks noRot="1" noChangeAspect="1" noMove="1" noResize="1" noEditPoints="1" noAdjustHandles="1" noChangeArrowheads="1" noChangeShapeType="1" noTextEdit="1"/>
              </p:cNvSpPr>
              <p:nvPr/>
            </p:nvSpPr>
            <p:spPr>
              <a:xfrm>
                <a:off x="838200" y="4945066"/>
                <a:ext cx="23164800" cy="8447883"/>
              </a:xfrm>
              <a:prstGeom prst="rect">
                <a:avLst/>
              </a:prstGeom>
              <a:blipFill>
                <a:blip r:embed="rId4"/>
                <a:stretch>
                  <a:fillRect l="-1184" t="-2378"/>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30669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up)">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up)">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wipe(up)">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wipe(up)">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wipe(up)">
                                      <p:cBhvr>
                                        <p:cTn id="3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15660216" cy="405764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	</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3.15.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đèn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parabol</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kích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thước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thể</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hiện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3.20.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Dây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bóng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đèn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đặt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trí</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tiêu</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khoảng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dây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đỉnh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0CB462B8-9BC8-4DDD-8C30-C05E9B659D58}"/>
              </a:ext>
            </a:extLst>
          </p:cNvPr>
          <p:cNvGrpSpPr/>
          <p:nvPr/>
        </p:nvGrpSpPr>
        <p:grpSpPr>
          <a:xfrm>
            <a:off x="793474" y="1811335"/>
            <a:ext cx="4921527" cy="976227"/>
            <a:chOff x="22440" y="59288"/>
            <a:chExt cx="1016616" cy="190190"/>
          </a:xfrm>
        </p:grpSpPr>
        <p:grpSp>
          <p:nvGrpSpPr>
            <p:cNvPr id="8" name="Group 7">
              <a:extLst>
                <a:ext uri="{FF2B5EF4-FFF2-40B4-BE49-F238E27FC236}">
                  <a16:creationId xmlns:a16="http://schemas.microsoft.com/office/drawing/2014/main"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id="{85E0F82A-2851-412A-B783-0B1CC448C6D1}"/>
                </a:ext>
              </a:extLst>
            </p:cNvPr>
            <p:cNvSpPr txBox="1"/>
            <p:nvPr/>
          </p:nvSpPr>
          <p:spPr>
            <a:xfrm>
              <a:off x="267428" y="62691"/>
              <a:ext cx="771628"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13" name="Picture 12" descr="Diagram, venn diagram&#10;&#10;Description automatically generated">
            <a:extLst>
              <a:ext uri="{FF2B5EF4-FFF2-40B4-BE49-F238E27FC236}">
                <a16:creationId xmlns:a16="http://schemas.microsoft.com/office/drawing/2014/main" id="{F05976C5-27F4-43BA-A813-FA71EA8C938B}"/>
              </a:ext>
            </a:extLst>
          </p:cNvPr>
          <p:cNvPicPr>
            <a:picLocks noChangeAspect="1"/>
          </p:cNvPicPr>
          <p:nvPr/>
        </p:nvPicPr>
        <p:blipFill>
          <a:blip r:embed="rId3"/>
          <a:stretch>
            <a:fillRect/>
          </a:stretch>
        </p:blipFill>
        <p:spPr>
          <a:xfrm>
            <a:off x="17666202" y="1672531"/>
            <a:ext cx="4994698" cy="4176344"/>
          </a:xfrm>
          <a:prstGeom prst="rect">
            <a:avLst/>
          </a:prstGeom>
        </p:spPr>
      </p:pic>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A8A7837D-F476-4E12-AA7C-6ABE67B79161}"/>
                  </a:ext>
                </a:extLst>
              </p:cNvPr>
              <p:cNvSpPr txBox="1">
                <a:spLocks/>
              </p:cNvSpPr>
              <p:nvPr/>
            </p:nvSpPr>
            <p:spPr>
              <a:xfrm>
                <a:off x="838200" y="5878692"/>
                <a:ext cx="15660216" cy="751425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Đặt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hệ</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trục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Oxy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như</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chính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tắc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suy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ra</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𝟏𝟓</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d>
                  </m:oMath>
                </a14:m>
                <a:endParaRPr kumimoji="0" lang="en-US" sz="4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𝟒𝟓</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𝟒𝟓</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Khoảng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dây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đỉnh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𝟒𝟓</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𝟏𝟔</m:t>
                        </m:r>
                      </m:den>
                    </m:f>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𝒄𝒎</m:t>
                        </m:r>
                      </m:e>
                    </m:d>
                  </m:oMath>
                </a14:m>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Content Placeholder 2">
                <a:extLst>
                  <a:ext uri="{FF2B5EF4-FFF2-40B4-BE49-F238E27FC236}">
                    <a16:creationId xmlns:a16="http://schemas.microsoft.com/office/drawing/2014/main" id="{A8A7837D-F476-4E12-AA7C-6ABE67B79161}"/>
                  </a:ext>
                </a:extLst>
              </p:cNvPr>
              <p:cNvSpPr txBox="1">
                <a:spLocks noRot="1" noChangeAspect="1" noMove="1" noResize="1" noEditPoints="1" noAdjustHandles="1" noChangeArrowheads="1" noChangeShapeType="1" noTextEdit="1"/>
              </p:cNvSpPr>
              <p:nvPr/>
            </p:nvSpPr>
            <p:spPr>
              <a:xfrm>
                <a:off x="838200" y="5878692"/>
                <a:ext cx="15660216" cy="7514257"/>
              </a:xfrm>
              <a:prstGeom prst="rect">
                <a:avLst/>
              </a:prstGeom>
              <a:blipFill>
                <a:blip r:embed="rId4"/>
                <a:stretch>
                  <a:fillRect l="-1751" t="-2753"/>
                </a:stretch>
              </a:blipFill>
              <a:ln>
                <a:solidFill>
                  <a:srgbClr val="00B0F0"/>
                </a:solidFill>
              </a:ln>
            </p:spPr>
            <p:txBody>
              <a:bodyPr/>
              <a:lstStyle/>
              <a:p>
                <a:r>
                  <a:rPr lang="vi-VN">
                    <a:noFill/>
                  </a:rPr>
                  <a:t> </a:t>
                </a:r>
              </a:p>
            </p:txBody>
          </p:sp>
        </mc:Fallback>
      </mc:AlternateContent>
      <p:pic>
        <p:nvPicPr>
          <p:cNvPr id="16" name="Picture 15" descr="Diagram&#10;&#10;Description automatically generated">
            <a:extLst>
              <a:ext uri="{FF2B5EF4-FFF2-40B4-BE49-F238E27FC236}">
                <a16:creationId xmlns:a16="http://schemas.microsoft.com/office/drawing/2014/main" id="{BB2A6BDC-079B-408A-AB49-87016F56962F}"/>
              </a:ext>
            </a:extLst>
          </p:cNvPr>
          <p:cNvPicPr>
            <a:picLocks noChangeAspect="1"/>
          </p:cNvPicPr>
          <p:nvPr/>
        </p:nvPicPr>
        <p:blipFill>
          <a:blip r:embed="rId5"/>
          <a:stretch>
            <a:fillRect/>
          </a:stretch>
        </p:blipFill>
        <p:spPr>
          <a:xfrm>
            <a:off x="16498416" y="6248400"/>
            <a:ext cx="7375375" cy="6553200"/>
          </a:xfrm>
          <a:prstGeom prst="rect">
            <a:avLst/>
          </a:prstGeom>
        </p:spPr>
      </p:pic>
    </p:spTree>
    <p:extLst>
      <p:ext uri="{BB962C8B-B14F-4D97-AF65-F5344CB8AC3E}">
        <p14:creationId xmlns:p14="http://schemas.microsoft.com/office/powerpoint/2010/main" val="3932297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up)">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up)">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animEffect transition="in" filter="wipe(up)">
                                      <p:cBhvr>
                                        <p:cTn id="37" dur="500"/>
                                        <p:tgtEl>
                                          <p:spTgt spid="1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xEl>
                                              <p:pRg st="3" end="3"/>
                                            </p:txEl>
                                          </p:spTgt>
                                        </p:tgtEl>
                                        <p:attrNameLst>
                                          <p:attrName>style.visibility</p:attrName>
                                        </p:attrNameLst>
                                      </p:cBhvr>
                                      <p:to>
                                        <p:strVal val="visible"/>
                                      </p:to>
                                    </p:set>
                                    <p:animEffect transition="in" filter="wipe(up)">
                                      <p:cBhvr>
                                        <p:cTn id="42" dur="500"/>
                                        <p:tgtEl>
                                          <p:spTgt spid="1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animEffect transition="in" filter="wipe(up)">
                                      <p:cBhvr>
                                        <p:cTn id="47" dur="500"/>
                                        <p:tgtEl>
                                          <p:spTgt spid="1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4">
                                            <p:txEl>
                                              <p:pRg st="5" end="5"/>
                                            </p:txEl>
                                          </p:spTgt>
                                        </p:tgtEl>
                                        <p:attrNameLst>
                                          <p:attrName>style.visibility</p:attrName>
                                        </p:attrNameLst>
                                      </p:cBhvr>
                                      <p:to>
                                        <p:strVal val="visible"/>
                                      </p:to>
                                    </p:set>
                                    <p:animEffect transition="in" filter="wipe(up)">
                                      <p:cBhvr>
                                        <p:cTn id="52" dur="500"/>
                                        <p:tgtEl>
                                          <p:spTgt spid="14">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4">
                                            <p:txEl>
                                              <p:pRg st="6" end="6"/>
                                            </p:txEl>
                                          </p:spTgt>
                                        </p:tgtEl>
                                        <p:attrNameLst>
                                          <p:attrName>style.visibility</p:attrName>
                                        </p:attrNameLst>
                                      </p:cBhvr>
                                      <p:to>
                                        <p:strVal val="visible"/>
                                      </p:to>
                                    </p:set>
                                    <p:animEffect transition="in" filter="wipe(up)">
                                      <p:cBhvr>
                                        <p:cTn id="5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199" y="1879602"/>
            <a:ext cx="17507399" cy="330199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Anten vệ tinh parabol ở Hình 3.21 có đầu thu đặt tại tiêu điểm, đường kính miệng anten là 240 cm, khoảng cách từ vị trí đặt đầu thu tới miệng anten là 130 cm. Tính khoảng cách từ vị trí đặt đầu thu tới đỉnh của anten.</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0CB462B8-9BC8-4DDD-8C30-C05E9B659D58}"/>
              </a:ext>
            </a:extLst>
          </p:cNvPr>
          <p:cNvGrpSpPr/>
          <p:nvPr/>
        </p:nvGrpSpPr>
        <p:grpSpPr>
          <a:xfrm>
            <a:off x="793475" y="1811335"/>
            <a:ext cx="3321325" cy="717559"/>
            <a:chOff x="22440" y="59288"/>
            <a:chExt cx="953655" cy="175085"/>
          </a:xfrm>
        </p:grpSpPr>
        <p:grpSp>
          <p:nvGrpSpPr>
            <p:cNvPr id="8" name="Group 7">
              <a:extLst>
                <a:ext uri="{FF2B5EF4-FFF2-40B4-BE49-F238E27FC236}">
                  <a16:creationId xmlns:a16="http://schemas.microsoft.com/office/drawing/2014/main"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id="{85E0F82A-2851-412A-B783-0B1CC448C6D1}"/>
                </a:ext>
              </a:extLst>
            </p:cNvPr>
            <p:cNvSpPr txBox="1"/>
            <p:nvPr/>
          </p:nvSpPr>
          <p:spPr>
            <a:xfrm>
              <a:off x="267428" y="62691"/>
              <a:ext cx="577391" cy="17168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3.16.</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17" name="Picture 16" descr="Chart&#10;&#10;Description automatically generated">
            <a:extLst>
              <a:ext uri="{FF2B5EF4-FFF2-40B4-BE49-F238E27FC236}">
                <a16:creationId xmlns:a16="http://schemas.microsoft.com/office/drawing/2014/main" id="{9AF46E47-6510-4957-908A-88FD43034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5599" y="1600201"/>
            <a:ext cx="4953498" cy="4665688"/>
          </a:xfrm>
          <a:prstGeom prst="rect">
            <a:avLst/>
          </a:prstGeom>
        </p:spPr>
      </p:pic>
      <p:pic>
        <p:nvPicPr>
          <p:cNvPr id="18" name="Picture 17" descr="Chart, radar chart&#10;&#10;Description automatically generated">
            <a:extLst>
              <a:ext uri="{FF2B5EF4-FFF2-40B4-BE49-F238E27FC236}">
                <a16:creationId xmlns:a16="http://schemas.microsoft.com/office/drawing/2014/main" id="{4721DBB9-C85D-4943-9F03-D80666716DD2}"/>
              </a:ext>
            </a:extLst>
          </p:cNvPr>
          <p:cNvPicPr>
            <a:picLocks noChangeAspect="1"/>
          </p:cNvPicPr>
          <p:nvPr/>
        </p:nvPicPr>
        <p:blipFill>
          <a:blip r:embed="rId4"/>
          <a:stretch>
            <a:fillRect/>
          </a:stretch>
        </p:blipFill>
        <p:spPr>
          <a:xfrm>
            <a:off x="18516600" y="7086600"/>
            <a:ext cx="5628672" cy="5526157"/>
          </a:xfrm>
          <a:prstGeom prst="rect">
            <a:avLst/>
          </a:prstGeom>
        </p:spPr>
      </p:pic>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951DDF8C-9EF3-4079-AB81-200AB01C41CD}"/>
                  </a:ext>
                </a:extLst>
              </p:cNvPr>
              <p:cNvSpPr txBox="1">
                <a:spLocks/>
              </p:cNvSpPr>
              <p:nvPr/>
            </p:nvSpPr>
            <p:spPr>
              <a:xfrm>
                <a:off x="826605" y="4428726"/>
                <a:ext cx="17507398" cy="9058674"/>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Đặt hệ trục Oxy như hình vẽ.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 phương trình chính tắc của (P):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đề bài, ta suy ra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𝟏𝟐𝟎</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d>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endPar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𝟐𝟔𝟎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𝟏𝟒𝟒𝟎𝟎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m:oMathPara>
                </a14:m>
                <a:endPar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&amp;</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𝟑𝟏𝟑</m:t>
                                </m:r>
                              </m:e>
                            </m:ra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𝒌𝒕𝒎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&amp;</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𝟑𝟏𝟑</m:t>
                                </m:r>
                              </m:e>
                            </m:ra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𝒕𝒎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eqAr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𝟑𝟏𝟑</m:t>
                            </m:r>
                          </m:e>
                        </m:rad>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Khoảng cách từ vị trí đặt đầu thu tới đỉnh của anten là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𝟔𝟓</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𝟑𝟏𝟑</m:t>
                        </m:r>
                      </m:e>
                    </m:rad>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𝒄𝒎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Content Placeholder 2">
                <a:extLst>
                  <a:ext uri="{FF2B5EF4-FFF2-40B4-BE49-F238E27FC236}">
                    <a16:creationId xmlns:a16="http://schemas.microsoft.com/office/drawing/2014/main" id="{951DDF8C-9EF3-4079-AB81-200AB01C41CD}"/>
                  </a:ext>
                </a:extLst>
              </p:cNvPr>
              <p:cNvSpPr txBox="1">
                <a:spLocks noRot="1" noChangeAspect="1" noMove="1" noResize="1" noEditPoints="1" noAdjustHandles="1" noChangeArrowheads="1" noChangeShapeType="1" noTextEdit="1"/>
              </p:cNvSpPr>
              <p:nvPr/>
            </p:nvSpPr>
            <p:spPr>
              <a:xfrm>
                <a:off x="826605" y="4428726"/>
                <a:ext cx="17507398" cy="9058674"/>
              </a:xfrm>
              <a:prstGeom prst="rect">
                <a:avLst/>
              </a:prstGeom>
              <a:blipFill>
                <a:blip r:embed="rId5"/>
                <a:stretch>
                  <a:fillRect l="-1566" t="-2283" b="-1007"/>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3870731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up)">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wipe(up)">
                                      <p:cBhvr>
                                        <p:cTn id="27" dur="500"/>
                                        <p:tgtEl>
                                          <p:spTgt spid="2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xEl>
                                              <p:pRg st="2" end="2"/>
                                            </p:txEl>
                                          </p:spTgt>
                                        </p:tgtEl>
                                        <p:attrNameLst>
                                          <p:attrName>style.visibility</p:attrName>
                                        </p:attrNameLst>
                                      </p:cBhvr>
                                      <p:to>
                                        <p:strVal val="visible"/>
                                      </p:to>
                                    </p:set>
                                    <p:animEffect transition="in" filter="wipe(up)">
                                      <p:cBhvr>
                                        <p:cTn id="37" dur="500"/>
                                        <p:tgtEl>
                                          <p:spTgt spid="2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xEl>
                                              <p:pRg st="3" end="3"/>
                                            </p:txEl>
                                          </p:spTgt>
                                        </p:tgtEl>
                                        <p:attrNameLst>
                                          <p:attrName>style.visibility</p:attrName>
                                        </p:attrNameLst>
                                      </p:cBhvr>
                                      <p:to>
                                        <p:strVal val="visible"/>
                                      </p:to>
                                    </p:set>
                                    <p:animEffect transition="in" filter="wipe(up)">
                                      <p:cBhvr>
                                        <p:cTn id="42" dur="500"/>
                                        <p:tgtEl>
                                          <p:spTgt spid="2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0">
                                            <p:txEl>
                                              <p:pRg st="4" end="4"/>
                                            </p:txEl>
                                          </p:spTgt>
                                        </p:tgtEl>
                                        <p:attrNameLst>
                                          <p:attrName>style.visibility</p:attrName>
                                        </p:attrNameLst>
                                      </p:cBhvr>
                                      <p:to>
                                        <p:strVal val="visible"/>
                                      </p:to>
                                    </p:set>
                                    <p:animEffect transition="in" filter="wipe(up)">
                                      <p:cBhvr>
                                        <p:cTn id="47" dur="500"/>
                                        <p:tgtEl>
                                          <p:spTgt spid="2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0">
                                            <p:txEl>
                                              <p:pRg st="5" end="5"/>
                                            </p:txEl>
                                          </p:spTgt>
                                        </p:tgtEl>
                                        <p:attrNameLst>
                                          <p:attrName>style.visibility</p:attrName>
                                        </p:attrNameLst>
                                      </p:cBhvr>
                                      <p:to>
                                        <p:strVal val="visible"/>
                                      </p:to>
                                    </p:set>
                                    <p:animEffect transition="in" filter="wipe(up)">
                                      <p:cBhvr>
                                        <p:cTn id="52" dur="500"/>
                                        <p:tgtEl>
                                          <p:spTgt spid="2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0">
                                            <p:txEl>
                                              <p:pRg st="6" end="6"/>
                                            </p:txEl>
                                          </p:spTgt>
                                        </p:tgtEl>
                                        <p:attrNameLst>
                                          <p:attrName>style.visibility</p:attrName>
                                        </p:attrNameLst>
                                      </p:cBhvr>
                                      <p:to>
                                        <p:strVal val="visible"/>
                                      </p:to>
                                    </p:set>
                                    <p:animEffect transition="in" filter="wipe(up)">
                                      <p:cBhvr>
                                        <p:cTn id="57" dur="500"/>
                                        <p:tgtEl>
                                          <p:spTgt spid="20">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0">
                                            <p:txEl>
                                              <p:pRg st="7" end="7"/>
                                            </p:txEl>
                                          </p:spTgt>
                                        </p:tgtEl>
                                        <p:attrNameLst>
                                          <p:attrName>style.visibility</p:attrName>
                                        </p:attrNameLst>
                                      </p:cBhvr>
                                      <p:to>
                                        <p:strVal val="visible"/>
                                      </p:to>
                                    </p:set>
                                    <p:animEffect transition="in" filter="wipe(up)">
                                      <p:cBhvr>
                                        <p:cTn id="62"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85799" y="4114800"/>
                <a:ext cx="10972801" cy="883571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5000" b="1" dirty="0"/>
                  <a:t>   </a:t>
                </a:r>
                <a:r>
                  <a:rPr lang="en-US" sz="5000" b="1" dirty="0" err="1"/>
                  <a:t>Bài</a:t>
                </a:r>
                <a:r>
                  <a:rPr lang="en-US" sz="5000" b="1" dirty="0"/>
                  <a:t> </a:t>
                </a:r>
                <a:r>
                  <a:rPr lang="en-US" sz="5000" b="1" dirty="0" err="1"/>
                  <a:t>toán</a:t>
                </a:r>
                <a:endParaRPr lang="en-US" sz="5000" b="1" dirty="0"/>
              </a:p>
              <a:p>
                <a:pPr marL="914400" lvl="1" indent="0" algn="just">
                  <a:buNone/>
                </a:pPr>
                <a:r>
                  <a:rPr lang="en-US" dirty="0" err="1"/>
                  <a:t>Bác</a:t>
                </a:r>
                <a:r>
                  <a:rPr lang="en-US" dirty="0"/>
                  <a:t> Vinh </a:t>
                </a:r>
                <a:r>
                  <a:rPr lang="en-US" dirty="0" err="1"/>
                  <a:t>tham</a:t>
                </a:r>
                <a:r>
                  <a:rPr lang="en-US" dirty="0"/>
                  <a:t> </a:t>
                </a:r>
                <a:r>
                  <a:rPr lang="en-US" dirty="0" err="1"/>
                  <a:t>quan</a:t>
                </a:r>
                <a:r>
                  <a:rPr lang="en-US" dirty="0"/>
                  <a:t> </a:t>
                </a:r>
                <a:r>
                  <a:rPr lang="en-US" dirty="0" err="1"/>
                  <a:t>một</a:t>
                </a:r>
                <a:r>
                  <a:rPr lang="en-US" dirty="0"/>
                  <a:t> </a:t>
                </a:r>
                <a:r>
                  <a:rPr lang="en-US" dirty="0" err="1"/>
                  <a:t>công</a:t>
                </a:r>
                <a:r>
                  <a:rPr lang="en-US" dirty="0"/>
                  <a:t> </a:t>
                </a:r>
                <a:r>
                  <a:rPr lang="en-US" dirty="0" err="1"/>
                  <a:t>trình</a:t>
                </a:r>
                <a:r>
                  <a:rPr lang="en-US" dirty="0"/>
                  <a:t> </a:t>
                </a:r>
                <a:r>
                  <a:rPr lang="en-US" dirty="0" err="1"/>
                  <a:t>kiến</a:t>
                </a:r>
                <a:r>
                  <a:rPr lang="en-US" dirty="0"/>
                  <a:t> </a:t>
                </a:r>
                <a:r>
                  <a:rPr lang="en-US" dirty="0" err="1"/>
                  <a:t>trúc</a:t>
                </a:r>
                <a:r>
                  <a:rPr lang="en-US" dirty="0"/>
                  <a:t> </a:t>
                </a:r>
                <a:r>
                  <a:rPr lang="en-US" dirty="0" err="1"/>
                  <a:t>có</a:t>
                </a:r>
                <a:r>
                  <a:rPr lang="en-US" dirty="0"/>
                  <a:t> </a:t>
                </a:r>
                <a:r>
                  <a:rPr lang="en-US" dirty="0" err="1"/>
                  <a:t>cổng</a:t>
                </a:r>
                <a:r>
                  <a:rPr lang="en-US" dirty="0"/>
                  <a:t> </a:t>
                </a:r>
                <a:r>
                  <a:rPr lang="en-US" dirty="0" err="1"/>
                  <a:t>parabol</a:t>
                </a:r>
                <a:r>
                  <a:rPr lang="en-US" dirty="0"/>
                  <a:t> </a:t>
                </a:r>
                <a:r>
                  <a:rPr lang="en-US" dirty="0" err="1"/>
                  <a:t>với</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r>
                      <a:rPr lang="en-US" i="1">
                        <a:latin typeface="Cambria Math" panose="02040503050406030204" pitchFamily="18" charset="0"/>
                      </a:rPr>
                      <m:t>=48</m:t>
                    </m:r>
                    <m:r>
                      <a:rPr lang="en-US" i="1">
                        <a:latin typeface="Cambria Math" panose="02040503050406030204" pitchFamily="18" charset="0"/>
                      </a:rPr>
                      <m:t>𝑥</m:t>
                    </m:r>
                  </m:oMath>
                </a14:m>
                <a:r>
                  <a:rPr lang="en-US" dirty="0"/>
                  <a:t> (theo </a:t>
                </a:r>
                <a:r>
                  <a:rPr lang="en-US" dirty="0" err="1"/>
                  <a:t>đơn</a:t>
                </a:r>
                <a:r>
                  <a:rPr lang="en-US" dirty="0"/>
                  <a:t> </a:t>
                </a:r>
                <a:r>
                  <a:rPr lang="en-US" dirty="0" err="1"/>
                  <a:t>vị</a:t>
                </a:r>
                <a:r>
                  <a:rPr lang="en-US" dirty="0"/>
                  <a:t> </a:t>
                </a:r>
                <a:r>
                  <a:rPr lang="en-US" dirty="0" err="1"/>
                  <a:t>mét</a:t>
                </a:r>
                <a:r>
                  <a:rPr lang="en-US" dirty="0"/>
                  <a:t>). </a:t>
                </a:r>
                <a:r>
                  <a:rPr lang="en-US" dirty="0" err="1"/>
                  <a:t>Cổng</a:t>
                </a:r>
                <a:r>
                  <a:rPr lang="en-US" dirty="0"/>
                  <a:t> </a:t>
                </a:r>
                <a:r>
                  <a:rPr lang="en-US" dirty="0" err="1"/>
                  <a:t>rộng</a:t>
                </a:r>
                <a:r>
                  <a:rPr lang="en-US" dirty="0"/>
                  <a:t> </a:t>
                </a:r>
                <a14:m>
                  <m:oMath xmlns:m="http://schemas.openxmlformats.org/officeDocument/2006/math">
                    <m:r>
                      <a:rPr lang="en-US" i="1">
                        <a:latin typeface="Cambria Math" panose="02040503050406030204" pitchFamily="18" charset="0"/>
                      </a:rPr>
                      <m:t>192</m:t>
                    </m:r>
                    <m:r>
                      <m:rPr>
                        <m:nor/>
                      </m:rPr>
                      <a:rPr lang="en-US"/>
                      <m:t>m</m:t>
                    </m:r>
                  </m:oMath>
                </a14:m>
                <a:r>
                  <a:rPr lang="en-US" dirty="0"/>
                  <a:t>. </a:t>
                </a:r>
                <a:r>
                  <a:rPr lang="en-US" dirty="0" err="1"/>
                  <a:t>Bác</a:t>
                </a:r>
                <a:r>
                  <a:rPr lang="en-US" dirty="0"/>
                  <a:t> </a:t>
                </a:r>
                <a:r>
                  <a:rPr lang="en-US" dirty="0" err="1"/>
                  <a:t>dự</a:t>
                </a:r>
                <a:r>
                  <a:rPr lang="en-US" dirty="0"/>
                  <a:t> </a:t>
                </a:r>
                <a:r>
                  <a:rPr lang="en-US" dirty="0" err="1"/>
                  <a:t>định</a:t>
                </a:r>
                <a:r>
                  <a:rPr lang="en-US" dirty="0"/>
                  <a:t> </a:t>
                </a:r>
                <a:r>
                  <a:rPr lang="en-US" dirty="0" err="1"/>
                  <a:t>làm</a:t>
                </a:r>
                <a:r>
                  <a:rPr lang="en-US" dirty="0"/>
                  <a:t> </a:t>
                </a:r>
                <a:r>
                  <a:rPr lang="en-US" dirty="0" err="1"/>
                  <a:t>một</a:t>
                </a:r>
                <a:r>
                  <a:rPr lang="en-US" dirty="0"/>
                  <a:t> </a:t>
                </a:r>
                <a:r>
                  <a:rPr lang="en-US" dirty="0" err="1"/>
                  <a:t>mô</a:t>
                </a:r>
                <a:r>
                  <a:rPr lang="en-US" dirty="0"/>
                  <a:t> </a:t>
                </a:r>
                <a:r>
                  <a:rPr lang="en-US" dirty="0" err="1"/>
                  <a:t>hình</a:t>
                </a:r>
                <a:r>
                  <a:rPr lang="en-US" dirty="0"/>
                  <a:t> </a:t>
                </a:r>
                <a:r>
                  <a:rPr lang="en-US" dirty="0" err="1"/>
                  <a:t>thu</a:t>
                </a:r>
                <a:r>
                  <a:rPr lang="en-US" dirty="0"/>
                  <a:t> </a:t>
                </a:r>
                <a:r>
                  <a:rPr lang="en-US" dirty="0" err="1"/>
                  <a:t>nhỏ</a:t>
                </a:r>
                <a:r>
                  <a:rPr lang="en-US" dirty="0"/>
                  <a:t> </a:t>
                </a:r>
                <a:r>
                  <a:rPr lang="en-US" dirty="0" err="1"/>
                  <a:t>của</a:t>
                </a:r>
                <a:r>
                  <a:rPr lang="en-US" dirty="0"/>
                  <a:t> </a:t>
                </a:r>
                <a:r>
                  <a:rPr lang="en-US" dirty="0" err="1"/>
                  <a:t>nó</a:t>
                </a:r>
                <a:r>
                  <a:rPr lang="en-US" dirty="0"/>
                  <a:t> </a:t>
                </a:r>
                <a:r>
                  <a:rPr lang="en-US" dirty="0" err="1"/>
                  <a:t>với</a:t>
                </a:r>
                <a:r>
                  <a:rPr lang="en-US" dirty="0"/>
                  <a:t> </a:t>
                </a:r>
                <a:r>
                  <a:rPr lang="en-US" dirty="0" err="1"/>
                  <a:t>tỉ</a:t>
                </a:r>
                <a:r>
                  <a:rPr lang="en-US" dirty="0"/>
                  <a:t> </a:t>
                </a:r>
                <a:r>
                  <a:rPr lang="en-US" dirty="0" err="1"/>
                  <a:t>lệ</a:t>
                </a:r>
                <a:r>
                  <a:rPr lang="en-US" dirty="0"/>
                  <a:t> </a:t>
                </a:r>
                <a14:m>
                  <m:oMath xmlns:m="http://schemas.openxmlformats.org/officeDocument/2006/math">
                    <m:r>
                      <a:rPr lang="en-US" i="1">
                        <a:latin typeface="Cambria Math" panose="02040503050406030204" pitchFamily="18" charset="0"/>
                      </a:rPr>
                      <m:t>1:100</m:t>
                    </m:r>
                  </m:oMath>
                </a14:m>
                <a:r>
                  <a:rPr lang="en-US" dirty="0"/>
                  <a:t>. </a:t>
                </a:r>
                <a:r>
                  <a:rPr lang="en-US" dirty="0" err="1"/>
                  <a:t>Liệu</a:t>
                </a:r>
                <a:r>
                  <a:rPr lang="en-US" dirty="0"/>
                  <a:t> ta </a:t>
                </a:r>
                <a:r>
                  <a:rPr lang="en-US" dirty="0" err="1"/>
                  <a:t>có</a:t>
                </a:r>
                <a:r>
                  <a:rPr lang="en-US" dirty="0"/>
                  <a:t> </a:t>
                </a:r>
                <a:r>
                  <a:rPr lang="en-US" dirty="0" err="1"/>
                  <a:t>thể</a:t>
                </a:r>
                <a:r>
                  <a:rPr lang="en-US" dirty="0"/>
                  <a:t> </a:t>
                </a:r>
                <a:r>
                  <a:rPr lang="en-US" dirty="0" err="1"/>
                  <a:t>giúp</a:t>
                </a:r>
                <a:r>
                  <a:rPr lang="en-US" dirty="0"/>
                  <a:t> </a:t>
                </a:r>
                <a:r>
                  <a:rPr lang="en-US" dirty="0" err="1"/>
                  <a:t>bác</a:t>
                </a:r>
                <a:r>
                  <a:rPr lang="en-US" dirty="0"/>
                  <a:t> Vinh </a:t>
                </a:r>
                <a:r>
                  <a:rPr lang="en-US" dirty="0" err="1"/>
                  <a:t>lập</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r>
                  <a:rPr lang="en-US" dirty="0" err="1"/>
                  <a:t>cho</a:t>
                </a:r>
                <a:r>
                  <a:rPr lang="en-US" dirty="0"/>
                  <a:t> </a:t>
                </a:r>
                <a:r>
                  <a:rPr lang="en-US" dirty="0" err="1"/>
                  <a:t>parabol</a:t>
                </a:r>
                <a:r>
                  <a:rPr lang="en-US" dirty="0"/>
                  <a:t> </a:t>
                </a:r>
                <a:r>
                  <a:rPr lang="en-US" dirty="0" err="1"/>
                  <a:t>ứng</a:t>
                </a:r>
                <a:r>
                  <a:rPr lang="en-US" dirty="0"/>
                  <a:t> </a:t>
                </a:r>
                <a:r>
                  <a:rPr lang="en-US" dirty="0" err="1"/>
                  <a:t>với</a:t>
                </a:r>
                <a:r>
                  <a:rPr lang="en-US" dirty="0"/>
                  <a:t> </a:t>
                </a:r>
                <a:r>
                  <a:rPr lang="en-US" dirty="0" err="1"/>
                  <a:t>mô</a:t>
                </a:r>
                <a:r>
                  <a:rPr lang="en-US" dirty="0"/>
                  <a:t> </a:t>
                </a:r>
                <a:r>
                  <a:rPr lang="en-US" dirty="0" err="1"/>
                  <a:t>hình</a:t>
                </a:r>
                <a:r>
                  <a:rPr lang="en-US" dirty="0"/>
                  <a:t> </a:t>
                </a:r>
                <a:r>
                  <a:rPr lang="en-US" dirty="0" err="1"/>
                  <a:t>đó</a:t>
                </a:r>
                <a:r>
                  <a:rPr lang="en-US" dirty="0"/>
                  <a:t>, </a:t>
                </a:r>
                <a:r>
                  <a:rPr lang="en-US" dirty="0" err="1"/>
                  <a:t>theo</a:t>
                </a:r>
                <a:r>
                  <a:rPr lang="en-US" dirty="0"/>
                  <a:t> </a:t>
                </a:r>
                <a:r>
                  <a:rPr lang="en-US" dirty="0" err="1"/>
                  <a:t>đơn</a:t>
                </a:r>
                <a:r>
                  <a:rPr lang="en-US" dirty="0"/>
                  <a:t> </a:t>
                </a:r>
                <a:r>
                  <a:rPr lang="en-US" dirty="0" err="1"/>
                  <a:t>vị</a:t>
                </a:r>
                <a:r>
                  <a:rPr lang="en-US" dirty="0"/>
                  <a:t> </a:t>
                </a:r>
                <a:r>
                  <a:rPr lang="en-US" dirty="0" err="1"/>
                  <a:t>mét</a:t>
                </a:r>
                <a:r>
                  <a:rPr lang="en-US" dirty="0"/>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85799" y="4114800"/>
                <a:ext cx="10972801" cy="8835717"/>
              </a:xfrm>
              <a:prstGeom prst="rect">
                <a:avLst/>
              </a:prstGeom>
              <a:blipFill>
                <a:blip r:embed="rId3"/>
                <a:stretch>
                  <a:fillRect t="-2412" r="-2440"/>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1963400" y="4118283"/>
            <a:ext cx="12088091" cy="883571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p:txBody>
      </p:sp>
      <p:pic>
        <p:nvPicPr>
          <p:cNvPr id="4" name="Picture 3">
            <a:extLst>
              <a:ext uri="{FF2B5EF4-FFF2-40B4-BE49-F238E27FC236}">
                <a16:creationId xmlns:a16="http://schemas.microsoft.com/office/drawing/2014/main" id="{589F3A0F-6897-418F-B1C0-C0F561A12D3D}"/>
              </a:ext>
            </a:extLst>
          </p:cNvPr>
          <p:cNvPicPr/>
          <p:nvPr/>
        </p:nvPicPr>
        <p:blipFill>
          <a:blip r:embed="rId4">
            <a:extLst>
              <a:ext uri="{28A0092B-C50C-407E-A947-70E740481C1C}">
                <a14:useLocalDpi xmlns:a14="http://schemas.microsoft.com/office/drawing/2010/main" val="0"/>
              </a:ext>
            </a:extLst>
          </a:blip>
          <a:stretch>
            <a:fillRect/>
          </a:stretch>
        </p:blipFill>
        <p:spPr>
          <a:xfrm>
            <a:off x="12192000" y="4300914"/>
            <a:ext cx="11658599" cy="6858000"/>
          </a:xfrm>
          <a:prstGeom prst="rect">
            <a:avLst/>
          </a:prstGeom>
        </p:spPr>
      </p:pic>
      <p:sp>
        <p:nvSpPr>
          <p:cNvPr id="8" name="TextBox 7">
            <a:extLst>
              <a:ext uri="{FF2B5EF4-FFF2-40B4-BE49-F238E27FC236}">
                <a16:creationId xmlns:a16="http://schemas.microsoft.com/office/drawing/2014/main" id="{2DDCF644-70E1-4265-A104-49D876D16085}"/>
              </a:ext>
            </a:extLst>
          </p:cNvPr>
          <p:cNvSpPr txBox="1"/>
          <p:nvPr/>
        </p:nvSpPr>
        <p:spPr>
          <a:xfrm>
            <a:off x="12587493" y="11637258"/>
            <a:ext cx="11125201" cy="630942"/>
          </a:xfrm>
          <a:prstGeom prst="rect">
            <a:avLst/>
          </a:prstGeom>
          <a:noFill/>
        </p:spPr>
        <p:txBody>
          <a:bodyPr wrap="square" rtlCol="0">
            <a:spAutoFit/>
          </a:bodyPr>
          <a:lstStyle/>
          <a:p>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Hình</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3.17.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Cầu</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Tyne ở Anh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với</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thiết</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kế</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có</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cung</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Parabol</a:t>
            </a:r>
            <a:endParaRPr lang="en-US" sz="35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EC9841FD-D4AD-4649-A74F-3969E5C0ED66}"/>
              </a:ext>
            </a:extLst>
          </p:cNvPr>
          <p:cNvGrpSpPr/>
          <p:nvPr/>
        </p:nvGrpSpPr>
        <p:grpSpPr>
          <a:xfrm>
            <a:off x="7032459" y="1614199"/>
            <a:ext cx="11110068" cy="1205201"/>
            <a:chOff x="71819" y="148683"/>
            <a:chExt cx="6395438" cy="824094"/>
          </a:xfrm>
        </p:grpSpPr>
        <p:pic>
          <p:nvPicPr>
            <p:cNvPr id="12" name="Picture 11">
              <a:extLst>
                <a:ext uri="{FF2B5EF4-FFF2-40B4-BE49-F238E27FC236}">
                  <a16:creationId xmlns:a16="http://schemas.microsoft.com/office/drawing/2014/main" id="{E42827DC-5806-4BB6-993C-66308B98F8B2}"/>
                </a:ext>
              </a:extLst>
            </p:cNvPr>
            <p:cNvPicPr>
              <a:picLocks noChangeAspect="1"/>
            </p:cNvPicPr>
            <p:nvPr/>
          </p:nvPicPr>
          <p:blipFill>
            <a:blip r:embed="rId5"/>
            <a:stretch>
              <a:fillRect/>
            </a:stretch>
          </p:blipFill>
          <p:spPr>
            <a:xfrm>
              <a:off x="71819" y="148683"/>
              <a:ext cx="6395438" cy="824094"/>
            </a:xfrm>
            <a:prstGeom prst="rect">
              <a:avLst/>
            </a:prstGeom>
          </p:spPr>
        </p:pic>
        <p:sp>
          <p:nvSpPr>
            <p:cNvPr id="13" name="TextBox 321">
              <a:extLst>
                <a:ext uri="{FF2B5EF4-FFF2-40B4-BE49-F238E27FC236}">
                  <a16:creationId xmlns:a16="http://schemas.microsoft.com/office/drawing/2014/main" id="{2A4218A8-A312-48DB-B4ED-9967FF310ED2}"/>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A.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Hoạt</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động</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khởi</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động</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7" name="TextBox 16">
            <a:extLst>
              <a:ext uri="{FF2B5EF4-FFF2-40B4-BE49-F238E27FC236}">
                <a16:creationId xmlns:a16="http://schemas.microsoft.com/office/drawing/2014/main" id="{039AD45A-5991-4743-8054-58922B2DCA69}"/>
              </a:ext>
            </a:extLst>
          </p:cNvPr>
          <p:cNvSpPr txBox="1"/>
          <p:nvPr/>
        </p:nvSpPr>
        <p:spPr>
          <a:xfrm>
            <a:off x="7924800" y="1756212"/>
            <a:ext cx="476412" cy="784830"/>
          </a:xfrm>
          <a:prstGeom prst="rect">
            <a:avLst/>
          </a:prstGeom>
          <a:noFill/>
        </p:spPr>
        <p:txBody>
          <a:bodyPr wrap="none" rtlCol="0">
            <a:spAutoFit/>
          </a:bodyPr>
          <a:lstStyle/>
          <a:p>
            <a:r>
              <a:rPr lang="en-US" sz="4500" b="1" dirty="0">
                <a:solidFill>
                  <a:schemeClr val="bg1"/>
                </a:solidFill>
              </a:rPr>
              <a:t>7</a:t>
            </a:r>
          </a:p>
        </p:txBody>
      </p:sp>
      <p:sp>
        <p:nvSpPr>
          <p:cNvPr id="21" name="Title 1">
            <a:extLst>
              <a:ext uri="{FF2B5EF4-FFF2-40B4-BE49-F238E27FC236}">
                <a16:creationId xmlns:a16="http://schemas.microsoft.com/office/drawing/2014/main" id="{29B2CC96-3303-4D10-BBC2-DBBFDDDC148A}"/>
              </a:ext>
            </a:extLst>
          </p:cNvPr>
          <p:cNvSpPr txBox="1">
            <a:spLocks/>
          </p:cNvSpPr>
          <p:nvPr/>
        </p:nvSpPr>
        <p:spPr>
          <a:xfrm>
            <a:off x="685800" y="3069717"/>
            <a:ext cx="7239000" cy="71302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dirty="0"/>
              <a:t>     </a:t>
            </a:r>
            <a:r>
              <a:rPr lang="en-US" sz="5000" b="1" dirty="0"/>
              <a:t>BÀI TOÁN MỞ ĐẦU</a:t>
            </a:r>
            <a:endParaRPr lang="en-US" sz="5000" dirty="0"/>
          </a:p>
        </p:txBody>
      </p:sp>
      <p:sp>
        <p:nvSpPr>
          <p:cNvPr id="22" name="Rectangle: Beveled 21">
            <a:extLst>
              <a:ext uri="{FF2B5EF4-FFF2-40B4-BE49-F238E27FC236}">
                <a16:creationId xmlns:a16="http://schemas.microsoft.com/office/drawing/2014/main" id="{3D5C1FAF-3500-431D-9C70-8E6BDB6AD52D}"/>
              </a:ext>
            </a:extLst>
          </p:cNvPr>
          <p:cNvSpPr/>
          <p:nvPr/>
        </p:nvSpPr>
        <p:spPr>
          <a:xfrm>
            <a:off x="838200" y="3200400"/>
            <a:ext cx="381000" cy="3810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ipe(up)">
                                      <p:cBhvr>
                                        <p:cTn id="20" dur="500"/>
                                        <p:tgtEl>
                                          <p:spTgt spid="9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par>
                                <p:cTn id="24" presetID="22" presetClass="entr" presetSubtype="1" fill="hold" nodeType="withEffect" nodePh="1">
                                  <p:stCondLst>
                                    <p:cond delay="0"/>
                                  </p:stCondLst>
                                  <p:endCondLst>
                                    <p:cond evt="begin" delay="0">
                                      <p:tn val="24"/>
                                    </p:cond>
                                  </p:end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up)">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0" end="0"/>
                                            </p:txEl>
                                          </p:spTgt>
                                        </p:tgtEl>
                                        <p:attrNameLst>
                                          <p:attrName>style.visibility</p:attrName>
                                        </p:attrNameLst>
                                      </p:cBhvr>
                                      <p:to>
                                        <p:strVal val="visible"/>
                                      </p:to>
                                    </p:set>
                                    <p:animEffect transition="in" filter="wipe(up)">
                                      <p:cBhvr>
                                        <p:cTn id="31" dur="500"/>
                                        <p:tgtEl>
                                          <p:spTgt spid="99">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99">
                                            <p:txEl>
                                              <p:pRg st="1" end="1"/>
                                            </p:txEl>
                                          </p:spTgt>
                                        </p:tgtEl>
                                        <p:attrNameLst>
                                          <p:attrName>style.visibility</p:attrName>
                                        </p:attrNameLst>
                                      </p:cBhvr>
                                      <p:to>
                                        <p:strVal val="visible"/>
                                      </p:to>
                                    </p:set>
                                    <p:animEffect transition="in" filter="barn(inVertical)">
                                      <p:cBhvr>
                                        <p:cTn id="34" dur="500"/>
                                        <p:tgtEl>
                                          <p:spTgt spid="9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8"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85800" y="3657600"/>
            <a:ext cx="17056588" cy="929291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Cho </a:t>
            </a:r>
            <a:r>
              <a:rPr lang="en-US" dirty="0" err="1"/>
              <a:t>đường</a:t>
            </a:r>
            <a:r>
              <a:rPr lang="en-US" dirty="0"/>
              <a:t> </a:t>
            </a:r>
            <a:r>
              <a:rPr lang="en-US" dirty="0" err="1"/>
              <a:t>thẳng</a:t>
            </a:r>
            <a:r>
              <a:rPr lang="en-US" dirty="0"/>
              <a:t> </a:t>
            </a:r>
            <a:r>
              <a:rPr lang="en-US" dirty="0" err="1"/>
              <a:t>cố</a:t>
            </a:r>
            <a:r>
              <a:rPr lang="en-US" dirty="0"/>
              <a:t> </a:t>
            </a:r>
            <a:r>
              <a:rPr lang="en-US" dirty="0" err="1"/>
              <a:t>định</a:t>
            </a:r>
            <a:r>
              <a:rPr lang="en-US" dirty="0"/>
              <a:t> </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và</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điểm</a:t>
            </a:r>
            <a:r>
              <a:rPr lang="en-US" altLang="en-US" dirty="0">
                <a:solidFill>
                  <a:srgbClr val="000000"/>
                </a:solidFill>
                <a:sym typeface="Symbol" panose="05050102010706020507" pitchFamily="18" charset="2"/>
              </a:rPr>
              <a:t> </a:t>
            </a:r>
            <a:r>
              <a:rPr lang="en-US" altLang="en-US" dirty="0">
                <a:solidFill>
                  <a:srgbClr val="000000"/>
                </a:solidFill>
              </a:rPr>
              <a:t>F</a:t>
            </a:r>
            <a:r>
              <a:rPr lang="en-US" altLang="en-US" dirty="0">
                <a:solidFill>
                  <a:srgbClr val="000000"/>
                </a:solidFill>
                <a:sym typeface="Symbol" panose="05050102010706020507" pitchFamily="18" charset="2"/>
              </a:rPr>
              <a:t></a:t>
            </a:r>
            <a:r>
              <a:rPr lang="en-US" altLang="en-US" dirty="0">
                <a:solidFill>
                  <a:srgbClr val="000000"/>
                </a:solidFill>
              </a:rPr>
              <a:t> </a:t>
            </a:r>
            <a:r>
              <a:rPr lang="en-US" altLang="en-US" dirty="0">
                <a:solidFill>
                  <a:srgbClr val="000000"/>
                </a:solidFill>
                <a:sym typeface="Symbol" panose="05050102010706020507" pitchFamily="18" charset="2"/>
              </a:rPr>
              <a:t></a:t>
            </a:r>
            <a:r>
              <a:rPr lang="en-US" altLang="en-US" dirty="0">
                <a:solidFill>
                  <a:srgbClr val="000000"/>
                </a:solidFill>
              </a:rPr>
              <a:t>. </a:t>
            </a:r>
          </a:p>
          <a:p>
            <a:pPr marL="0" indent="0">
              <a:buNone/>
            </a:pPr>
            <a:r>
              <a:rPr lang="en-US" dirty="0" err="1">
                <a:solidFill>
                  <a:srgbClr val="000000"/>
                </a:solidFill>
              </a:rPr>
              <a:t>Gọi</a:t>
            </a:r>
            <a:r>
              <a:rPr lang="en-US" dirty="0">
                <a:solidFill>
                  <a:srgbClr val="000000"/>
                </a:solidFill>
              </a:rPr>
              <a:t> </a:t>
            </a:r>
            <a:r>
              <a:rPr lang="en-US" dirty="0" err="1">
                <a:solidFill>
                  <a:srgbClr val="000000"/>
                </a:solidFill>
              </a:rPr>
              <a:t>khoảng</a:t>
            </a:r>
            <a:r>
              <a:rPr lang="en-US" dirty="0">
                <a:solidFill>
                  <a:srgbClr val="000000"/>
                </a:solidFill>
              </a:rPr>
              <a:t> </a:t>
            </a:r>
            <a:r>
              <a:rPr lang="en-US" dirty="0" err="1">
                <a:solidFill>
                  <a:srgbClr val="000000"/>
                </a:solidFill>
              </a:rPr>
              <a:t>cách</a:t>
            </a:r>
            <a:r>
              <a:rPr lang="en-US" dirty="0">
                <a:solidFill>
                  <a:srgbClr val="000000"/>
                </a:solidFill>
              </a:rPr>
              <a:t> </a:t>
            </a:r>
            <a:r>
              <a:rPr lang="en-US" dirty="0" err="1">
                <a:solidFill>
                  <a:srgbClr val="000000"/>
                </a:solidFill>
              </a:rPr>
              <a:t>từ</a:t>
            </a:r>
            <a:r>
              <a:rPr lang="en-US" dirty="0">
                <a:solidFill>
                  <a:srgbClr val="000000"/>
                </a:solidFill>
              </a:rPr>
              <a:t> F </a:t>
            </a:r>
            <a:r>
              <a:rPr lang="en-US" dirty="0" err="1">
                <a:solidFill>
                  <a:srgbClr val="000000"/>
                </a:solidFill>
              </a:rPr>
              <a:t>đến</a:t>
            </a:r>
            <a:r>
              <a:rPr lang="en-US" dirty="0">
                <a:solidFill>
                  <a:srgbClr val="000000"/>
                </a:solidFill>
              </a:rPr>
              <a:t> </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là</a:t>
            </a:r>
            <a:r>
              <a:rPr lang="en-US" altLang="en-US" dirty="0">
                <a:solidFill>
                  <a:srgbClr val="000000"/>
                </a:solidFill>
                <a:sym typeface="Symbol" panose="05050102010706020507" pitchFamily="18" charset="2"/>
              </a:rPr>
              <a:t> p.</a:t>
            </a:r>
          </a:p>
          <a:p>
            <a:r>
              <a:rPr lang="en-US" dirty="0" err="1">
                <a:solidFill>
                  <a:srgbClr val="000000"/>
                </a:solidFill>
                <a:sym typeface="Symbol" panose="05050102010706020507" pitchFamily="18" charset="2"/>
              </a:rPr>
              <a:t>Tập</a:t>
            </a:r>
            <a:r>
              <a:rPr lang="en-US" dirty="0">
                <a:solidFill>
                  <a:srgbClr val="000000"/>
                </a:solidFill>
                <a:sym typeface="Symbol" panose="05050102010706020507" pitchFamily="18" charset="2"/>
              </a:rPr>
              <a:t> </a:t>
            </a:r>
            <a:r>
              <a:rPr lang="en-US" dirty="0" err="1">
                <a:solidFill>
                  <a:srgbClr val="000000"/>
                </a:solidFill>
                <a:sym typeface="Symbol" panose="05050102010706020507" pitchFamily="18" charset="2"/>
              </a:rPr>
              <a:t>hợp</a:t>
            </a:r>
            <a:r>
              <a:rPr lang="en-US" dirty="0">
                <a:solidFill>
                  <a:srgbClr val="000000"/>
                </a:solidFill>
                <a:sym typeface="Symbol" panose="05050102010706020507" pitchFamily="18" charset="2"/>
              </a:rPr>
              <a:t> </a:t>
            </a:r>
            <a:r>
              <a:rPr lang="en-US" dirty="0" err="1">
                <a:solidFill>
                  <a:srgbClr val="000000"/>
                </a:solidFill>
                <a:sym typeface="Symbol" panose="05050102010706020507" pitchFamily="18" charset="2"/>
              </a:rPr>
              <a:t>các</a:t>
            </a:r>
            <a:r>
              <a:rPr lang="en-US" dirty="0">
                <a:solidFill>
                  <a:srgbClr val="000000"/>
                </a:solidFill>
                <a:sym typeface="Symbol" panose="05050102010706020507" pitchFamily="18" charset="2"/>
              </a:rPr>
              <a:t> </a:t>
            </a:r>
            <a:r>
              <a:rPr lang="en-US" dirty="0" err="1">
                <a:solidFill>
                  <a:srgbClr val="000000"/>
                </a:solidFill>
                <a:sym typeface="Symbol" panose="05050102010706020507" pitchFamily="18" charset="2"/>
              </a:rPr>
              <a:t>điểm</a:t>
            </a:r>
            <a:r>
              <a:rPr lang="en-US" dirty="0">
                <a:solidFill>
                  <a:srgbClr val="000000"/>
                </a:solidFill>
                <a:sym typeface="Symbol" panose="05050102010706020507" pitchFamily="18" charset="2"/>
              </a:rPr>
              <a:t> M </a:t>
            </a:r>
            <a:r>
              <a:rPr lang="en-US" dirty="0" err="1">
                <a:solidFill>
                  <a:srgbClr val="000000"/>
                </a:solidFill>
                <a:sym typeface="Symbol" panose="05050102010706020507" pitchFamily="18" charset="2"/>
              </a:rPr>
              <a:t>cách</a:t>
            </a:r>
            <a:r>
              <a:rPr lang="en-US" dirty="0">
                <a:solidFill>
                  <a:srgbClr val="000000"/>
                </a:solidFill>
                <a:sym typeface="Symbol" panose="05050102010706020507" pitchFamily="18" charset="2"/>
              </a:rPr>
              <a:t> </a:t>
            </a:r>
            <a:r>
              <a:rPr lang="en-US" dirty="0" err="1">
                <a:solidFill>
                  <a:srgbClr val="000000"/>
                </a:solidFill>
                <a:sym typeface="Symbol" panose="05050102010706020507" pitchFamily="18" charset="2"/>
              </a:rPr>
              <a:t>đều</a:t>
            </a:r>
            <a:r>
              <a:rPr lang="en-US" dirty="0">
                <a:solidFill>
                  <a:srgbClr val="000000"/>
                </a:solidFill>
                <a:sym typeface="Symbol" panose="05050102010706020507" pitchFamily="18" charset="2"/>
              </a:rPr>
              <a:t> </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và</a:t>
            </a:r>
            <a:r>
              <a:rPr lang="en-US" altLang="en-US" dirty="0">
                <a:solidFill>
                  <a:srgbClr val="000000"/>
                </a:solidFill>
                <a:sym typeface="Symbol" panose="05050102010706020507" pitchFamily="18" charset="2"/>
              </a:rPr>
              <a:t> </a:t>
            </a:r>
            <a:r>
              <a:rPr lang="en-US" altLang="en-US" dirty="0">
                <a:solidFill>
                  <a:srgbClr val="000000"/>
                </a:solidFill>
              </a:rPr>
              <a:t>F </a:t>
            </a:r>
            <a:r>
              <a:rPr lang="en-US" altLang="en-US" dirty="0" err="1">
                <a:solidFill>
                  <a:srgbClr val="000000"/>
                </a:solidFill>
              </a:rPr>
              <a:t>là</a:t>
            </a:r>
            <a:r>
              <a:rPr lang="en-US" altLang="en-US" dirty="0">
                <a:solidFill>
                  <a:srgbClr val="000000"/>
                </a:solidFill>
              </a:rPr>
              <a:t> </a:t>
            </a:r>
            <a:r>
              <a:rPr lang="en-US" altLang="en-US" dirty="0" err="1">
                <a:solidFill>
                  <a:srgbClr val="000000"/>
                </a:solidFill>
              </a:rPr>
              <a:t>một</a:t>
            </a:r>
            <a:r>
              <a:rPr lang="en-US" altLang="en-US" dirty="0">
                <a:solidFill>
                  <a:srgbClr val="000000"/>
                </a:solidFill>
              </a:rPr>
              <a:t> </a:t>
            </a:r>
            <a:r>
              <a:rPr lang="en-US" altLang="en-US" dirty="0" err="1">
                <a:solidFill>
                  <a:srgbClr val="000000"/>
                </a:solidFill>
              </a:rPr>
              <a:t>parabol</a:t>
            </a:r>
            <a:r>
              <a:rPr lang="en-US" altLang="en-US" dirty="0">
                <a:solidFill>
                  <a:srgbClr val="000000"/>
                </a:solidFill>
              </a:rPr>
              <a:t> (P)</a:t>
            </a:r>
          </a:p>
          <a:p>
            <a:pPr marL="0" indent="0">
              <a:buNone/>
            </a:pPr>
            <a:r>
              <a:rPr lang="en-US" dirty="0" err="1">
                <a:solidFill>
                  <a:srgbClr val="000000"/>
                </a:solidFill>
              </a:rPr>
              <a:t>Vậy</a:t>
            </a:r>
            <a:r>
              <a:rPr lang="en-US" dirty="0">
                <a:solidFill>
                  <a:srgbClr val="000000"/>
                </a:solidFill>
              </a:rPr>
              <a:t>:</a:t>
            </a:r>
          </a:p>
          <a:p>
            <a:pPr marL="0" indent="0">
              <a:buNone/>
            </a:pPr>
            <a:r>
              <a:rPr lang="en-US" dirty="0">
                <a:solidFill>
                  <a:srgbClr val="000000"/>
                </a:solidFill>
              </a:rPr>
              <a:t>Khi </a:t>
            </a:r>
            <a:r>
              <a:rPr lang="en-US" dirty="0" err="1">
                <a:solidFill>
                  <a:srgbClr val="000000"/>
                </a:solidFill>
              </a:rPr>
              <a:t>đó</a:t>
            </a:r>
            <a:r>
              <a:rPr lang="en-US" dirty="0">
                <a:solidFill>
                  <a:srgbClr val="000000"/>
                </a:solidFill>
              </a:rPr>
              <a:t>:</a:t>
            </a:r>
          </a:p>
          <a:p>
            <a:pPr marL="0" indent="0">
              <a:buNone/>
            </a:pPr>
            <a:r>
              <a:rPr lang="en-US" dirty="0">
                <a:solidFill>
                  <a:srgbClr val="000000"/>
                </a:solidFill>
              </a:rPr>
              <a:t>      +) F </a:t>
            </a:r>
            <a:r>
              <a:rPr lang="en-US" dirty="0" err="1">
                <a:solidFill>
                  <a:srgbClr val="000000"/>
                </a:solidFill>
              </a:rPr>
              <a:t>được</a:t>
            </a:r>
            <a:r>
              <a:rPr lang="en-US" dirty="0">
                <a:solidFill>
                  <a:srgbClr val="000000"/>
                </a:solidFill>
              </a:rPr>
              <a:t> </a:t>
            </a:r>
            <a:r>
              <a:rPr lang="en-US" dirty="0" err="1">
                <a:solidFill>
                  <a:srgbClr val="000000"/>
                </a:solidFill>
              </a:rPr>
              <a:t>gọi</a:t>
            </a:r>
            <a:r>
              <a:rPr lang="en-US" dirty="0">
                <a:solidFill>
                  <a:srgbClr val="000000"/>
                </a:solidFill>
              </a:rPr>
              <a:t> </a:t>
            </a:r>
            <a:r>
              <a:rPr lang="en-US" dirty="0" err="1">
                <a:solidFill>
                  <a:srgbClr val="000000"/>
                </a:solidFill>
              </a:rPr>
              <a:t>là</a:t>
            </a:r>
            <a:r>
              <a:rPr lang="en-US" dirty="0">
                <a:solidFill>
                  <a:srgbClr val="000000"/>
                </a:solidFill>
              </a:rPr>
              <a:t> </a:t>
            </a:r>
            <a:r>
              <a:rPr lang="en-US" b="1" dirty="0" err="1">
                <a:solidFill>
                  <a:srgbClr val="FF0000"/>
                </a:solidFill>
              </a:rPr>
              <a:t>tiêu</a:t>
            </a:r>
            <a:r>
              <a:rPr lang="en-US" b="1" dirty="0">
                <a:solidFill>
                  <a:srgbClr val="FF0000"/>
                </a:solidFill>
              </a:rPr>
              <a:t> </a:t>
            </a:r>
            <a:r>
              <a:rPr lang="en-US" b="1" dirty="0" err="1">
                <a:solidFill>
                  <a:srgbClr val="FF0000"/>
                </a:solidFill>
              </a:rPr>
              <a:t>điểm</a:t>
            </a:r>
            <a:r>
              <a:rPr lang="en-US" b="1" dirty="0">
                <a:solidFill>
                  <a:srgbClr val="FF0000"/>
                </a:solidFill>
              </a:rPr>
              <a:t> </a:t>
            </a:r>
            <a:r>
              <a:rPr lang="en-US" dirty="0" err="1">
                <a:solidFill>
                  <a:srgbClr val="000000"/>
                </a:solidFill>
              </a:rPr>
              <a:t>của</a:t>
            </a:r>
            <a:r>
              <a:rPr lang="en-US" dirty="0">
                <a:solidFill>
                  <a:srgbClr val="000000"/>
                </a:solidFill>
              </a:rPr>
              <a:t> (P)</a:t>
            </a:r>
          </a:p>
          <a:p>
            <a:pPr marL="0" indent="0">
              <a:buNone/>
            </a:pPr>
            <a:r>
              <a:rPr lang="en-US" altLang="en-US" dirty="0">
                <a:solidFill>
                  <a:srgbClr val="000000"/>
                </a:solidFill>
                <a:sym typeface="Symbol" panose="05050102010706020507" pitchFamily="18" charset="2"/>
              </a:rPr>
              <a:t>      +)  </a:t>
            </a:r>
            <a:r>
              <a:rPr lang="en-US" altLang="en-US" dirty="0" err="1">
                <a:solidFill>
                  <a:srgbClr val="000000"/>
                </a:solidFill>
                <a:sym typeface="Symbol" panose="05050102010706020507" pitchFamily="18" charset="2"/>
              </a:rPr>
              <a:t>được</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gọi</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là</a:t>
            </a:r>
            <a:r>
              <a:rPr lang="en-US" altLang="en-US" dirty="0">
                <a:solidFill>
                  <a:srgbClr val="000000"/>
                </a:solidFill>
                <a:sym typeface="Symbol" panose="05050102010706020507" pitchFamily="18" charset="2"/>
              </a:rPr>
              <a:t> </a:t>
            </a:r>
            <a:r>
              <a:rPr lang="en-US" altLang="en-US" b="1" dirty="0" err="1">
                <a:solidFill>
                  <a:srgbClr val="FF0000"/>
                </a:solidFill>
                <a:sym typeface="Symbol" panose="05050102010706020507" pitchFamily="18" charset="2"/>
              </a:rPr>
              <a:t>đường</a:t>
            </a:r>
            <a:r>
              <a:rPr lang="en-US" altLang="en-US" b="1" dirty="0">
                <a:solidFill>
                  <a:srgbClr val="FF0000"/>
                </a:solidFill>
                <a:sym typeface="Symbol" panose="05050102010706020507" pitchFamily="18" charset="2"/>
              </a:rPr>
              <a:t> </a:t>
            </a:r>
            <a:r>
              <a:rPr lang="en-US" altLang="en-US" b="1" dirty="0" err="1">
                <a:solidFill>
                  <a:srgbClr val="FF0000"/>
                </a:solidFill>
                <a:sym typeface="Symbol" panose="05050102010706020507" pitchFamily="18" charset="2"/>
              </a:rPr>
              <a:t>chuẩn</a:t>
            </a:r>
            <a:r>
              <a:rPr lang="en-US" altLang="en-US" b="1" dirty="0">
                <a:solidFill>
                  <a:srgbClr val="FF0000"/>
                </a:solidFill>
                <a:sym typeface="Symbol" panose="05050102010706020507" pitchFamily="18" charset="2"/>
              </a:rPr>
              <a:t> </a:t>
            </a:r>
            <a:r>
              <a:rPr lang="en-US" altLang="en-US" dirty="0" err="1">
                <a:solidFill>
                  <a:srgbClr val="000000"/>
                </a:solidFill>
                <a:sym typeface="Symbol" panose="05050102010706020507" pitchFamily="18" charset="2"/>
              </a:rPr>
              <a:t>của</a:t>
            </a:r>
            <a:r>
              <a:rPr lang="en-US" altLang="en-US" dirty="0">
                <a:solidFill>
                  <a:srgbClr val="000000"/>
                </a:solidFill>
                <a:sym typeface="Symbol" panose="05050102010706020507" pitchFamily="18" charset="2"/>
              </a:rPr>
              <a:t> </a:t>
            </a:r>
            <a:r>
              <a:rPr lang="en-US" dirty="0">
                <a:solidFill>
                  <a:srgbClr val="000000"/>
                </a:solidFill>
              </a:rPr>
              <a:t>(P)</a:t>
            </a:r>
          </a:p>
          <a:p>
            <a:pPr marL="0" indent="0">
              <a:buNone/>
            </a:pPr>
            <a:r>
              <a:rPr lang="en-US" dirty="0"/>
              <a:t>      +) p &gt; 0 </a:t>
            </a:r>
            <a:r>
              <a:rPr lang="en-US" dirty="0" err="1"/>
              <a:t>được</a:t>
            </a:r>
            <a:r>
              <a:rPr lang="en-US" dirty="0"/>
              <a:t> </a:t>
            </a:r>
            <a:r>
              <a:rPr lang="en-US" dirty="0" err="1"/>
              <a:t>gọi</a:t>
            </a:r>
            <a:r>
              <a:rPr lang="en-US" dirty="0"/>
              <a:t> </a:t>
            </a:r>
            <a:r>
              <a:rPr lang="en-US" dirty="0" err="1"/>
              <a:t>là</a:t>
            </a:r>
            <a:r>
              <a:rPr lang="en-US" dirty="0"/>
              <a:t> </a:t>
            </a:r>
            <a:r>
              <a:rPr lang="en-US" b="1" dirty="0" err="1">
                <a:solidFill>
                  <a:srgbClr val="FF0000"/>
                </a:solidFill>
              </a:rPr>
              <a:t>tham</a:t>
            </a:r>
            <a:r>
              <a:rPr lang="en-US" b="1" dirty="0">
                <a:solidFill>
                  <a:srgbClr val="FF0000"/>
                </a:solidFill>
              </a:rPr>
              <a:t> </a:t>
            </a:r>
            <a:r>
              <a:rPr lang="en-US" b="1" dirty="0" err="1">
                <a:solidFill>
                  <a:srgbClr val="FF0000"/>
                </a:solidFill>
              </a:rPr>
              <a:t>số</a:t>
            </a:r>
            <a:r>
              <a:rPr lang="en-US" b="1" dirty="0">
                <a:solidFill>
                  <a:srgbClr val="FF0000"/>
                </a:solidFill>
              </a:rPr>
              <a:t> </a:t>
            </a:r>
            <a:r>
              <a:rPr lang="en-US" b="1" dirty="0" err="1">
                <a:solidFill>
                  <a:srgbClr val="FF0000"/>
                </a:solidFill>
              </a:rPr>
              <a:t>tiêu</a:t>
            </a:r>
            <a:r>
              <a:rPr lang="en-US" dirty="0"/>
              <a:t>.</a:t>
            </a:r>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7907000" y="3657601"/>
            <a:ext cx="6144491" cy="9296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sp>
        <p:nvSpPr>
          <p:cNvPr id="17" name="TextBox 16">
            <a:extLst>
              <a:ext uri="{FF2B5EF4-FFF2-40B4-BE49-F238E27FC236}">
                <a16:creationId xmlns:a16="http://schemas.microsoft.com/office/drawing/2014/main" id="{039AD45A-5991-4743-8054-58922B2DCA69}"/>
              </a:ext>
            </a:extLst>
          </p:cNvPr>
          <p:cNvSpPr txBox="1"/>
          <p:nvPr/>
        </p:nvSpPr>
        <p:spPr>
          <a:xfrm>
            <a:off x="7454905" y="1560973"/>
            <a:ext cx="463588" cy="754053"/>
          </a:xfrm>
          <a:prstGeom prst="rect">
            <a:avLst/>
          </a:prstGeom>
          <a:noFill/>
        </p:spPr>
        <p:txBody>
          <a:bodyPr wrap="none" rtlCol="0">
            <a:spAutoFit/>
          </a:bodyPr>
          <a:lstStyle/>
          <a:p>
            <a:r>
              <a:rPr lang="en-US" b="1" dirty="0">
                <a:solidFill>
                  <a:schemeClr val="bg1"/>
                </a:solidFill>
              </a:rPr>
              <a:t>7</a:t>
            </a:r>
          </a:p>
        </p:txBody>
      </p:sp>
      <p:sp>
        <p:nvSpPr>
          <p:cNvPr id="14" name="Title 1">
            <a:extLst>
              <a:ext uri="{FF2B5EF4-FFF2-40B4-BE49-F238E27FC236}">
                <a16:creationId xmlns:a16="http://schemas.microsoft.com/office/drawing/2014/main" id="{5258757E-4C3E-4B20-B50C-70BCC0A83ABD}"/>
              </a:ext>
            </a:extLst>
          </p:cNvPr>
          <p:cNvSpPr txBox="1">
            <a:spLocks/>
          </p:cNvSpPr>
          <p:nvPr/>
        </p:nvSpPr>
        <p:spPr>
          <a:xfrm>
            <a:off x="711966" y="2715977"/>
            <a:ext cx="8051033" cy="71302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dirty="0"/>
              <a:t>* </a:t>
            </a:r>
            <a:r>
              <a:rPr lang="en-US" sz="5000" b="1" dirty="0"/>
              <a:t>ĐỊNH NGHĨA PARABOL</a:t>
            </a:r>
            <a:endParaRPr lang="en-US" sz="5000" dirty="0"/>
          </a:p>
        </p:txBody>
      </p:sp>
      <p:grpSp>
        <p:nvGrpSpPr>
          <p:cNvPr id="15" name="Group 42">
            <a:extLst>
              <a:ext uri="{FF2B5EF4-FFF2-40B4-BE49-F238E27FC236}">
                <a16:creationId xmlns:a16="http://schemas.microsoft.com/office/drawing/2014/main" id="{14E69887-E8EA-4707-847D-995C28169A24}"/>
              </a:ext>
            </a:extLst>
          </p:cNvPr>
          <p:cNvGrpSpPr>
            <a:grpSpLocks/>
          </p:cNvGrpSpPr>
          <p:nvPr/>
        </p:nvGrpSpPr>
        <p:grpSpPr bwMode="auto">
          <a:xfrm>
            <a:off x="19927888" y="5016500"/>
            <a:ext cx="3236912" cy="3606800"/>
            <a:chOff x="447" y="952"/>
            <a:chExt cx="2039" cy="2272"/>
          </a:xfrm>
        </p:grpSpPr>
        <p:sp>
          <p:nvSpPr>
            <p:cNvPr id="16" name="Freeform 23">
              <a:extLst>
                <a:ext uri="{FF2B5EF4-FFF2-40B4-BE49-F238E27FC236}">
                  <a16:creationId xmlns:a16="http://schemas.microsoft.com/office/drawing/2014/main" id="{268981BB-CFAF-4AF5-A9FA-E05B9DE9FAEF}"/>
                </a:ext>
              </a:extLst>
            </p:cNvPr>
            <p:cNvSpPr>
              <a:spLocks noChangeAspect="1"/>
            </p:cNvSpPr>
            <p:nvPr/>
          </p:nvSpPr>
          <p:spPr bwMode="auto">
            <a:xfrm>
              <a:off x="447" y="952"/>
              <a:ext cx="2039" cy="1131"/>
            </a:xfrm>
            <a:custGeom>
              <a:avLst/>
              <a:gdLst>
                <a:gd name="T0" fmla="*/ 18 w 1698"/>
                <a:gd name="T1" fmla="*/ 846 h 941"/>
                <a:gd name="T2" fmla="*/ 47 w 1698"/>
                <a:gd name="T3" fmla="*/ 787 h 941"/>
                <a:gd name="T4" fmla="*/ 77 w 1698"/>
                <a:gd name="T5" fmla="*/ 746 h 941"/>
                <a:gd name="T6" fmla="*/ 106 w 1698"/>
                <a:gd name="T7" fmla="*/ 710 h 941"/>
                <a:gd name="T8" fmla="*/ 136 w 1698"/>
                <a:gd name="T9" fmla="*/ 681 h 941"/>
                <a:gd name="T10" fmla="*/ 166 w 1698"/>
                <a:gd name="T11" fmla="*/ 651 h 941"/>
                <a:gd name="T12" fmla="*/ 195 w 1698"/>
                <a:gd name="T13" fmla="*/ 628 h 941"/>
                <a:gd name="T14" fmla="*/ 225 w 1698"/>
                <a:gd name="T15" fmla="*/ 604 h 941"/>
                <a:gd name="T16" fmla="*/ 254 w 1698"/>
                <a:gd name="T17" fmla="*/ 580 h 941"/>
                <a:gd name="T18" fmla="*/ 284 w 1698"/>
                <a:gd name="T19" fmla="*/ 562 h 941"/>
                <a:gd name="T20" fmla="*/ 314 w 1698"/>
                <a:gd name="T21" fmla="*/ 539 h 941"/>
                <a:gd name="T22" fmla="*/ 343 w 1698"/>
                <a:gd name="T23" fmla="*/ 521 h 941"/>
                <a:gd name="T24" fmla="*/ 373 w 1698"/>
                <a:gd name="T25" fmla="*/ 503 h 941"/>
                <a:gd name="T26" fmla="*/ 402 w 1698"/>
                <a:gd name="T27" fmla="*/ 486 h 941"/>
                <a:gd name="T28" fmla="*/ 432 w 1698"/>
                <a:gd name="T29" fmla="*/ 468 h 941"/>
                <a:gd name="T30" fmla="*/ 461 w 1698"/>
                <a:gd name="T31" fmla="*/ 456 h 941"/>
                <a:gd name="T32" fmla="*/ 491 w 1698"/>
                <a:gd name="T33" fmla="*/ 438 h 941"/>
                <a:gd name="T34" fmla="*/ 521 w 1698"/>
                <a:gd name="T35" fmla="*/ 426 h 941"/>
                <a:gd name="T36" fmla="*/ 550 w 1698"/>
                <a:gd name="T37" fmla="*/ 409 h 941"/>
                <a:gd name="T38" fmla="*/ 580 w 1698"/>
                <a:gd name="T39" fmla="*/ 397 h 941"/>
                <a:gd name="T40" fmla="*/ 609 w 1698"/>
                <a:gd name="T41" fmla="*/ 379 h 941"/>
                <a:gd name="T42" fmla="*/ 639 w 1698"/>
                <a:gd name="T43" fmla="*/ 367 h 941"/>
                <a:gd name="T44" fmla="*/ 669 w 1698"/>
                <a:gd name="T45" fmla="*/ 355 h 941"/>
                <a:gd name="T46" fmla="*/ 698 w 1698"/>
                <a:gd name="T47" fmla="*/ 338 h 941"/>
                <a:gd name="T48" fmla="*/ 728 w 1698"/>
                <a:gd name="T49" fmla="*/ 326 h 941"/>
                <a:gd name="T50" fmla="*/ 757 w 1698"/>
                <a:gd name="T51" fmla="*/ 314 h 941"/>
                <a:gd name="T52" fmla="*/ 787 w 1698"/>
                <a:gd name="T53" fmla="*/ 302 h 941"/>
                <a:gd name="T54" fmla="*/ 816 w 1698"/>
                <a:gd name="T55" fmla="*/ 290 h 941"/>
                <a:gd name="T56" fmla="*/ 846 w 1698"/>
                <a:gd name="T57" fmla="*/ 278 h 941"/>
                <a:gd name="T58" fmla="*/ 876 w 1698"/>
                <a:gd name="T59" fmla="*/ 267 h 941"/>
                <a:gd name="T60" fmla="*/ 905 w 1698"/>
                <a:gd name="T61" fmla="*/ 255 h 941"/>
                <a:gd name="T62" fmla="*/ 935 w 1698"/>
                <a:gd name="T63" fmla="*/ 243 h 941"/>
                <a:gd name="T64" fmla="*/ 964 w 1698"/>
                <a:gd name="T65" fmla="*/ 231 h 941"/>
                <a:gd name="T66" fmla="*/ 994 w 1698"/>
                <a:gd name="T67" fmla="*/ 225 h 941"/>
                <a:gd name="T68" fmla="*/ 1024 w 1698"/>
                <a:gd name="T69" fmla="*/ 213 h 941"/>
                <a:gd name="T70" fmla="*/ 1053 w 1698"/>
                <a:gd name="T71" fmla="*/ 202 h 941"/>
                <a:gd name="T72" fmla="*/ 1083 w 1698"/>
                <a:gd name="T73" fmla="*/ 190 h 941"/>
                <a:gd name="T74" fmla="*/ 1112 w 1698"/>
                <a:gd name="T75" fmla="*/ 178 h 941"/>
                <a:gd name="T76" fmla="*/ 1142 w 1698"/>
                <a:gd name="T77" fmla="*/ 172 h 941"/>
                <a:gd name="T78" fmla="*/ 1171 w 1698"/>
                <a:gd name="T79" fmla="*/ 160 h 941"/>
                <a:gd name="T80" fmla="*/ 1201 w 1698"/>
                <a:gd name="T81" fmla="*/ 148 h 941"/>
                <a:gd name="T82" fmla="*/ 1231 w 1698"/>
                <a:gd name="T83" fmla="*/ 142 h 941"/>
                <a:gd name="T84" fmla="*/ 1260 w 1698"/>
                <a:gd name="T85" fmla="*/ 131 h 941"/>
                <a:gd name="T86" fmla="*/ 1290 w 1698"/>
                <a:gd name="T87" fmla="*/ 119 h 941"/>
                <a:gd name="T88" fmla="*/ 1319 w 1698"/>
                <a:gd name="T89" fmla="*/ 113 h 941"/>
                <a:gd name="T90" fmla="*/ 1349 w 1698"/>
                <a:gd name="T91" fmla="*/ 101 h 941"/>
                <a:gd name="T92" fmla="*/ 1379 w 1698"/>
                <a:gd name="T93" fmla="*/ 95 h 941"/>
                <a:gd name="T94" fmla="*/ 1408 w 1698"/>
                <a:gd name="T95" fmla="*/ 83 h 941"/>
                <a:gd name="T96" fmla="*/ 1438 w 1698"/>
                <a:gd name="T97" fmla="*/ 77 h 941"/>
                <a:gd name="T98" fmla="*/ 1467 w 1698"/>
                <a:gd name="T99" fmla="*/ 65 h 941"/>
                <a:gd name="T100" fmla="*/ 1497 w 1698"/>
                <a:gd name="T101" fmla="*/ 60 h 941"/>
                <a:gd name="T102" fmla="*/ 1526 w 1698"/>
                <a:gd name="T103" fmla="*/ 48 h 941"/>
                <a:gd name="T104" fmla="*/ 1556 w 1698"/>
                <a:gd name="T105" fmla="*/ 42 h 941"/>
                <a:gd name="T106" fmla="*/ 1586 w 1698"/>
                <a:gd name="T107" fmla="*/ 30 h 941"/>
                <a:gd name="T108" fmla="*/ 1615 w 1698"/>
                <a:gd name="T109" fmla="*/ 24 h 941"/>
                <a:gd name="T110" fmla="*/ 1645 w 1698"/>
                <a:gd name="T111" fmla="*/ 12 h 941"/>
                <a:gd name="T112" fmla="*/ 1674 w 1698"/>
                <a:gd name="T113" fmla="*/ 6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8" h="941">
                  <a:moveTo>
                    <a:pt x="0" y="941"/>
                  </a:moveTo>
                  <a:lnTo>
                    <a:pt x="0" y="912"/>
                  </a:lnTo>
                  <a:lnTo>
                    <a:pt x="6" y="882"/>
                  </a:lnTo>
                  <a:lnTo>
                    <a:pt x="12" y="864"/>
                  </a:lnTo>
                  <a:lnTo>
                    <a:pt x="18" y="846"/>
                  </a:lnTo>
                  <a:lnTo>
                    <a:pt x="24" y="835"/>
                  </a:lnTo>
                  <a:lnTo>
                    <a:pt x="30" y="823"/>
                  </a:lnTo>
                  <a:lnTo>
                    <a:pt x="35" y="811"/>
                  </a:lnTo>
                  <a:lnTo>
                    <a:pt x="41" y="799"/>
                  </a:lnTo>
                  <a:lnTo>
                    <a:pt x="47" y="787"/>
                  </a:lnTo>
                  <a:lnTo>
                    <a:pt x="53" y="781"/>
                  </a:lnTo>
                  <a:lnTo>
                    <a:pt x="59" y="770"/>
                  </a:lnTo>
                  <a:lnTo>
                    <a:pt x="65" y="764"/>
                  </a:lnTo>
                  <a:lnTo>
                    <a:pt x="71" y="752"/>
                  </a:lnTo>
                  <a:lnTo>
                    <a:pt x="77" y="746"/>
                  </a:lnTo>
                  <a:lnTo>
                    <a:pt x="83" y="740"/>
                  </a:lnTo>
                  <a:lnTo>
                    <a:pt x="89" y="734"/>
                  </a:lnTo>
                  <a:lnTo>
                    <a:pt x="95" y="722"/>
                  </a:lnTo>
                  <a:lnTo>
                    <a:pt x="101" y="716"/>
                  </a:lnTo>
                  <a:lnTo>
                    <a:pt x="106" y="710"/>
                  </a:lnTo>
                  <a:lnTo>
                    <a:pt x="112" y="704"/>
                  </a:lnTo>
                  <a:lnTo>
                    <a:pt x="118" y="699"/>
                  </a:lnTo>
                  <a:lnTo>
                    <a:pt x="124" y="693"/>
                  </a:lnTo>
                  <a:lnTo>
                    <a:pt x="130" y="687"/>
                  </a:lnTo>
                  <a:lnTo>
                    <a:pt x="136" y="681"/>
                  </a:lnTo>
                  <a:lnTo>
                    <a:pt x="142" y="675"/>
                  </a:lnTo>
                  <a:lnTo>
                    <a:pt x="148" y="669"/>
                  </a:lnTo>
                  <a:lnTo>
                    <a:pt x="154" y="663"/>
                  </a:lnTo>
                  <a:lnTo>
                    <a:pt x="160" y="657"/>
                  </a:lnTo>
                  <a:lnTo>
                    <a:pt x="166" y="651"/>
                  </a:lnTo>
                  <a:lnTo>
                    <a:pt x="172" y="645"/>
                  </a:lnTo>
                  <a:lnTo>
                    <a:pt x="177" y="639"/>
                  </a:lnTo>
                  <a:lnTo>
                    <a:pt x="183" y="639"/>
                  </a:lnTo>
                  <a:lnTo>
                    <a:pt x="189" y="633"/>
                  </a:lnTo>
                  <a:lnTo>
                    <a:pt x="195" y="628"/>
                  </a:lnTo>
                  <a:lnTo>
                    <a:pt x="201" y="622"/>
                  </a:lnTo>
                  <a:lnTo>
                    <a:pt x="207" y="616"/>
                  </a:lnTo>
                  <a:lnTo>
                    <a:pt x="213" y="616"/>
                  </a:lnTo>
                  <a:lnTo>
                    <a:pt x="219" y="610"/>
                  </a:lnTo>
                  <a:lnTo>
                    <a:pt x="225" y="604"/>
                  </a:lnTo>
                  <a:lnTo>
                    <a:pt x="231" y="598"/>
                  </a:lnTo>
                  <a:lnTo>
                    <a:pt x="237" y="592"/>
                  </a:lnTo>
                  <a:lnTo>
                    <a:pt x="243" y="592"/>
                  </a:lnTo>
                  <a:lnTo>
                    <a:pt x="248" y="586"/>
                  </a:lnTo>
                  <a:lnTo>
                    <a:pt x="254" y="580"/>
                  </a:lnTo>
                  <a:lnTo>
                    <a:pt x="260" y="580"/>
                  </a:lnTo>
                  <a:lnTo>
                    <a:pt x="266" y="574"/>
                  </a:lnTo>
                  <a:lnTo>
                    <a:pt x="272" y="568"/>
                  </a:lnTo>
                  <a:lnTo>
                    <a:pt x="278" y="562"/>
                  </a:lnTo>
                  <a:lnTo>
                    <a:pt x="284" y="562"/>
                  </a:lnTo>
                  <a:lnTo>
                    <a:pt x="290" y="557"/>
                  </a:lnTo>
                  <a:lnTo>
                    <a:pt x="296" y="551"/>
                  </a:lnTo>
                  <a:lnTo>
                    <a:pt x="302" y="551"/>
                  </a:lnTo>
                  <a:lnTo>
                    <a:pt x="308" y="545"/>
                  </a:lnTo>
                  <a:lnTo>
                    <a:pt x="314" y="539"/>
                  </a:lnTo>
                  <a:lnTo>
                    <a:pt x="319" y="539"/>
                  </a:lnTo>
                  <a:lnTo>
                    <a:pt x="325" y="533"/>
                  </a:lnTo>
                  <a:lnTo>
                    <a:pt x="331" y="533"/>
                  </a:lnTo>
                  <a:lnTo>
                    <a:pt x="337" y="527"/>
                  </a:lnTo>
                  <a:lnTo>
                    <a:pt x="343" y="521"/>
                  </a:lnTo>
                  <a:lnTo>
                    <a:pt x="349" y="521"/>
                  </a:lnTo>
                  <a:lnTo>
                    <a:pt x="355" y="515"/>
                  </a:lnTo>
                  <a:lnTo>
                    <a:pt x="361" y="509"/>
                  </a:lnTo>
                  <a:lnTo>
                    <a:pt x="367" y="509"/>
                  </a:lnTo>
                  <a:lnTo>
                    <a:pt x="373" y="503"/>
                  </a:lnTo>
                  <a:lnTo>
                    <a:pt x="379" y="503"/>
                  </a:lnTo>
                  <a:lnTo>
                    <a:pt x="385" y="497"/>
                  </a:lnTo>
                  <a:lnTo>
                    <a:pt x="390" y="491"/>
                  </a:lnTo>
                  <a:lnTo>
                    <a:pt x="396" y="491"/>
                  </a:lnTo>
                  <a:lnTo>
                    <a:pt x="402" y="486"/>
                  </a:lnTo>
                  <a:lnTo>
                    <a:pt x="408" y="486"/>
                  </a:lnTo>
                  <a:lnTo>
                    <a:pt x="414" y="480"/>
                  </a:lnTo>
                  <a:lnTo>
                    <a:pt x="420" y="480"/>
                  </a:lnTo>
                  <a:lnTo>
                    <a:pt x="426" y="474"/>
                  </a:lnTo>
                  <a:lnTo>
                    <a:pt x="432" y="468"/>
                  </a:lnTo>
                  <a:lnTo>
                    <a:pt x="438" y="468"/>
                  </a:lnTo>
                  <a:lnTo>
                    <a:pt x="444" y="462"/>
                  </a:lnTo>
                  <a:lnTo>
                    <a:pt x="450" y="462"/>
                  </a:lnTo>
                  <a:lnTo>
                    <a:pt x="456" y="456"/>
                  </a:lnTo>
                  <a:lnTo>
                    <a:pt x="461" y="456"/>
                  </a:lnTo>
                  <a:lnTo>
                    <a:pt x="467" y="450"/>
                  </a:lnTo>
                  <a:lnTo>
                    <a:pt x="473" y="450"/>
                  </a:lnTo>
                  <a:lnTo>
                    <a:pt x="479" y="444"/>
                  </a:lnTo>
                  <a:lnTo>
                    <a:pt x="485" y="444"/>
                  </a:lnTo>
                  <a:lnTo>
                    <a:pt x="491" y="438"/>
                  </a:lnTo>
                  <a:lnTo>
                    <a:pt x="497" y="438"/>
                  </a:lnTo>
                  <a:lnTo>
                    <a:pt x="503" y="432"/>
                  </a:lnTo>
                  <a:lnTo>
                    <a:pt x="509" y="432"/>
                  </a:lnTo>
                  <a:lnTo>
                    <a:pt x="515" y="426"/>
                  </a:lnTo>
                  <a:lnTo>
                    <a:pt x="521" y="426"/>
                  </a:lnTo>
                  <a:lnTo>
                    <a:pt x="527" y="420"/>
                  </a:lnTo>
                  <a:lnTo>
                    <a:pt x="532" y="420"/>
                  </a:lnTo>
                  <a:lnTo>
                    <a:pt x="538" y="415"/>
                  </a:lnTo>
                  <a:lnTo>
                    <a:pt x="544" y="415"/>
                  </a:lnTo>
                  <a:lnTo>
                    <a:pt x="550" y="409"/>
                  </a:lnTo>
                  <a:lnTo>
                    <a:pt x="556" y="409"/>
                  </a:lnTo>
                  <a:lnTo>
                    <a:pt x="562" y="403"/>
                  </a:lnTo>
                  <a:lnTo>
                    <a:pt x="568" y="403"/>
                  </a:lnTo>
                  <a:lnTo>
                    <a:pt x="574" y="397"/>
                  </a:lnTo>
                  <a:lnTo>
                    <a:pt x="580" y="397"/>
                  </a:lnTo>
                  <a:lnTo>
                    <a:pt x="586" y="391"/>
                  </a:lnTo>
                  <a:lnTo>
                    <a:pt x="592" y="391"/>
                  </a:lnTo>
                  <a:lnTo>
                    <a:pt x="598" y="385"/>
                  </a:lnTo>
                  <a:lnTo>
                    <a:pt x="603" y="385"/>
                  </a:lnTo>
                  <a:lnTo>
                    <a:pt x="609" y="379"/>
                  </a:lnTo>
                  <a:lnTo>
                    <a:pt x="615" y="379"/>
                  </a:lnTo>
                  <a:lnTo>
                    <a:pt x="621" y="373"/>
                  </a:lnTo>
                  <a:lnTo>
                    <a:pt x="627" y="373"/>
                  </a:lnTo>
                  <a:lnTo>
                    <a:pt x="633" y="367"/>
                  </a:lnTo>
                  <a:lnTo>
                    <a:pt x="639" y="367"/>
                  </a:lnTo>
                  <a:lnTo>
                    <a:pt x="645" y="361"/>
                  </a:lnTo>
                  <a:lnTo>
                    <a:pt x="651" y="361"/>
                  </a:lnTo>
                  <a:lnTo>
                    <a:pt x="657" y="361"/>
                  </a:lnTo>
                  <a:lnTo>
                    <a:pt x="663" y="355"/>
                  </a:lnTo>
                  <a:lnTo>
                    <a:pt x="669" y="355"/>
                  </a:lnTo>
                  <a:lnTo>
                    <a:pt x="674" y="349"/>
                  </a:lnTo>
                  <a:lnTo>
                    <a:pt x="680" y="349"/>
                  </a:lnTo>
                  <a:lnTo>
                    <a:pt x="686" y="344"/>
                  </a:lnTo>
                  <a:lnTo>
                    <a:pt x="692" y="344"/>
                  </a:lnTo>
                  <a:lnTo>
                    <a:pt x="698" y="338"/>
                  </a:lnTo>
                  <a:lnTo>
                    <a:pt x="704" y="338"/>
                  </a:lnTo>
                  <a:lnTo>
                    <a:pt x="710" y="338"/>
                  </a:lnTo>
                  <a:lnTo>
                    <a:pt x="716" y="332"/>
                  </a:lnTo>
                  <a:lnTo>
                    <a:pt x="722" y="332"/>
                  </a:lnTo>
                  <a:lnTo>
                    <a:pt x="728" y="326"/>
                  </a:lnTo>
                  <a:lnTo>
                    <a:pt x="734" y="326"/>
                  </a:lnTo>
                  <a:lnTo>
                    <a:pt x="740" y="320"/>
                  </a:lnTo>
                  <a:lnTo>
                    <a:pt x="745" y="320"/>
                  </a:lnTo>
                  <a:lnTo>
                    <a:pt x="751" y="320"/>
                  </a:lnTo>
                  <a:lnTo>
                    <a:pt x="757" y="314"/>
                  </a:lnTo>
                  <a:lnTo>
                    <a:pt x="763" y="314"/>
                  </a:lnTo>
                  <a:lnTo>
                    <a:pt x="769" y="308"/>
                  </a:lnTo>
                  <a:lnTo>
                    <a:pt x="775" y="308"/>
                  </a:lnTo>
                  <a:lnTo>
                    <a:pt x="781" y="308"/>
                  </a:lnTo>
                  <a:lnTo>
                    <a:pt x="787" y="302"/>
                  </a:lnTo>
                  <a:lnTo>
                    <a:pt x="793" y="302"/>
                  </a:lnTo>
                  <a:lnTo>
                    <a:pt x="799" y="296"/>
                  </a:lnTo>
                  <a:lnTo>
                    <a:pt x="805" y="296"/>
                  </a:lnTo>
                  <a:lnTo>
                    <a:pt x="811" y="290"/>
                  </a:lnTo>
                  <a:lnTo>
                    <a:pt x="816" y="290"/>
                  </a:lnTo>
                  <a:lnTo>
                    <a:pt x="822" y="290"/>
                  </a:lnTo>
                  <a:lnTo>
                    <a:pt x="828" y="284"/>
                  </a:lnTo>
                  <a:lnTo>
                    <a:pt x="834" y="284"/>
                  </a:lnTo>
                  <a:lnTo>
                    <a:pt x="840" y="278"/>
                  </a:lnTo>
                  <a:lnTo>
                    <a:pt x="846" y="278"/>
                  </a:lnTo>
                  <a:lnTo>
                    <a:pt x="852" y="278"/>
                  </a:lnTo>
                  <a:lnTo>
                    <a:pt x="858" y="273"/>
                  </a:lnTo>
                  <a:lnTo>
                    <a:pt x="864" y="273"/>
                  </a:lnTo>
                  <a:lnTo>
                    <a:pt x="870" y="267"/>
                  </a:lnTo>
                  <a:lnTo>
                    <a:pt x="876" y="267"/>
                  </a:lnTo>
                  <a:lnTo>
                    <a:pt x="882" y="267"/>
                  </a:lnTo>
                  <a:lnTo>
                    <a:pt x="887" y="261"/>
                  </a:lnTo>
                  <a:lnTo>
                    <a:pt x="893" y="261"/>
                  </a:lnTo>
                  <a:lnTo>
                    <a:pt x="899" y="261"/>
                  </a:lnTo>
                  <a:lnTo>
                    <a:pt x="905" y="255"/>
                  </a:lnTo>
                  <a:lnTo>
                    <a:pt x="911" y="255"/>
                  </a:lnTo>
                  <a:lnTo>
                    <a:pt x="917" y="249"/>
                  </a:lnTo>
                  <a:lnTo>
                    <a:pt x="923" y="249"/>
                  </a:lnTo>
                  <a:lnTo>
                    <a:pt x="929" y="249"/>
                  </a:lnTo>
                  <a:lnTo>
                    <a:pt x="935" y="243"/>
                  </a:lnTo>
                  <a:lnTo>
                    <a:pt x="941" y="243"/>
                  </a:lnTo>
                  <a:lnTo>
                    <a:pt x="947" y="237"/>
                  </a:lnTo>
                  <a:lnTo>
                    <a:pt x="953" y="237"/>
                  </a:lnTo>
                  <a:lnTo>
                    <a:pt x="958" y="237"/>
                  </a:lnTo>
                  <a:lnTo>
                    <a:pt x="964" y="231"/>
                  </a:lnTo>
                  <a:lnTo>
                    <a:pt x="970" y="231"/>
                  </a:lnTo>
                  <a:lnTo>
                    <a:pt x="976" y="231"/>
                  </a:lnTo>
                  <a:lnTo>
                    <a:pt x="982" y="225"/>
                  </a:lnTo>
                  <a:lnTo>
                    <a:pt x="988" y="225"/>
                  </a:lnTo>
                  <a:lnTo>
                    <a:pt x="994" y="225"/>
                  </a:lnTo>
                  <a:lnTo>
                    <a:pt x="1000" y="219"/>
                  </a:lnTo>
                  <a:lnTo>
                    <a:pt x="1006" y="219"/>
                  </a:lnTo>
                  <a:lnTo>
                    <a:pt x="1012" y="213"/>
                  </a:lnTo>
                  <a:lnTo>
                    <a:pt x="1018" y="213"/>
                  </a:lnTo>
                  <a:lnTo>
                    <a:pt x="1024" y="213"/>
                  </a:lnTo>
                  <a:lnTo>
                    <a:pt x="1029" y="207"/>
                  </a:lnTo>
                  <a:lnTo>
                    <a:pt x="1035" y="207"/>
                  </a:lnTo>
                  <a:lnTo>
                    <a:pt x="1041" y="207"/>
                  </a:lnTo>
                  <a:lnTo>
                    <a:pt x="1047" y="202"/>
                  </a:lnTo>
                  <a:lnTo>
                    <a:pt x="1053" y="202"/>
                  </a:lnTo>
                  <a:lnTo>
                    <a:pt x="1059" y="202"/>
                  </a:lnTo>
                  <a:lnTo>
                    <a:pt x="1065" y="196"/>
                  </a:lnTo>
                  <a:lnTo>
                    <a:pt x="1071" y="196"/>
                  </a:lnTo>
                  <a:lnTo>
                    <a:pt x="1077" y="196"/>
                  </a:lnTo>
                  <a:lnTo>
                    <a:pt x="1083" y="190"/>
                  </a:lnTo>
                  <a:lnTo>
                    <a:pt x="1089" y="190"/>
                  </a:lnTo>
                  <a:lnTo>
                    <a:pt x="1095" y="184"/>
                  </a:lnTo>
                  <a:lnTo>
                    <a:pt x="1100" y="184"/>
                  </a:lnTo>
                  <a:lnTo>
                    <a:pt x="1106" y="184"/>
                  </a:lnTo>
                  <a:lnTo>
                    <a:pt x="1112" y="178"/>
                  </a:lnTo>
                  <a:lnTo>
                    <a:pt x="1118" y="178"/>
                  </a:lnTo>
                  <a:lnTo>
                    <a:pt x="1124" y="178"/>
                  </a:lnTo>
                  <a:lnTo>
                    <a:pt x="1130" y="172"/>
                  </a:lnTo>
                  <a:lnTo>
                    <a:pt x="1136" y="172"/>
                  </a:lnTo>
                  <a:lnTo>
                    <a:pt x="1142" y="172"/>
                  </a:lnTo>
                  <a:lnTo>
                    <a:pt x="1148" y="166"/>
                  </a:lnTo>
                  <a:lnTo>
                    <a:pt x="1154" y="166"/>
                  </a:lnTo>
                  <a:lnTo>
                    <a:pt x="1160" y="166"/>
                  </a:lnTo>
                  <a:lnTo>
                    <a:pt x="1166" y="160"/>
                  </a:lnTo>
                  <a:lnTo>
                    <a:pt x="1171" y="160"/>
                  </a:lnTo>
                  <a:lnTo>
                    <a:pt x="1177" y="160"/>
                  </a:lnTo>
                  <a:lnTo>
                    <a:pt x="1183" y="154"/>
                  </a:lnTo>
                  <a:lnTo>
                    <a:pt x="1189" y="154"/>
                  </a:lnTo>
                  <a:lnTo>
                    <a:pt x="1195" y="154"/>
                  </a:lnTo>
                  <a:lnTo>
                    <a:pt x="1201" y="148"/>
                  </a:lnTo>
                  <a:lnTo>
                    <a:pt x="1207" y="148"/>
                  </a:lnTo>
                  <a:lnTo>
                    <a:pt x="1213" y="148"/>
                  </a:lnTo>
                  <a:lnTo>
                    <a:pt x="1219" y="142"/>
                  </a:lnTo>
                  <a:lnTo>
                    <a:pt x="1225" y="142"/>
                  </a:lnTo>
                  <a:lnTo>
                    <a:pt x="1231" y="142"/>
                  </a:lnTo>
                  <a:lnTo>
                    <a:pt x="1237" y="136"/>
                  </a:lnTo>
                  <a:lnTo>
                    <a:pt x="1242" y="136"/>
                  </a:lnTo>
                  <a:lnTo>
                    <a:pt x="1248" y="136"/>
                  </a:lnTo>
                  <a:lnTo>
                    <a:pt x="1254" y="131"/>
                  </a:lnTo>
                  <a:lnTo>
                    <a:pt x="1260" y="131"/>
                  </a:lnTo>
                  <a:lnTo>
                    <a:pt x="1266" y="131"/>
                  </a:lnTo>
                  <a:lnTo>
                    <a:pt x="1272" y="125"/>
                  </a:lnTo>
                  <a:lnTo>
                    <a:pt x="1278" y="125"/>
                  </a:lnTo>
                  <a:lnTo>
                    <a:pt x="1284" y="125"/>
                  </a:lnTo>
                  <a:lnTo>
                    <a:pt x="1290" y="119"/>
                  </a:lnTo>
                  <a:lnTo>
                    <a:pt x="1296" y="119"/>
                  </a:lnTo>
                  <a:lnTo>
                    <a:pt x="1302" y="119"/>
                  </a:lnTo>
                  <a:lnTo>
                    <a:pt x="1308" y="113"/>
                  </a:lnTo>
                  <a:lnTo>
                    <a:pt x="1313" y="113"/>
                  </a:lnTo>
                  <a:lnTo>
                    <a:pt x="1319" y="113"/>
                  </a:lnTo>
                  <a:lnTo>
                    <a:pt x="1325" y="107"/>
                  </a:lnTo>
                  <a:lnTo>
                    <a:pt x="1331" y="107"/>
                  </a:lnTo>
                  <a:lnTo>
                    <a:pt x="1337" y="107"/>
                  </a:lnTo>
                  <a:lnTo>
                    <a:pt x="1343" y="107"/>
                  </a:lnTo>
                  <a:lnTo>
                    <a:pt x="1349" y="101"/>
                  </a:lnTo>
                  <a:lnTo>
                    <a:pt x="1355" y="101"/>
                  </a:lnTo>
                  <a:lnTo>
                    <a:pt x="1361" y="101"/>
                  </a:lnTo>
                  <a:lnTo>
                    <a:pt x="1367" y="95"/>
                  </a:lnTo>
                  <a:lnTo>
                    <a:pt x="1373" y="95"/>
                  </a:lnTo>
                  <a:lnTo>
                    <a:pt x="1379" y="95"/>
                  </a:lnTo>
                  <a:lnTo>
                    <a:pt x="1384" y="89"/>
                  </a:lnTo>
                  <a:lnTo>
                    <a:pt x="1390" y="89"/>
                  </a:lnTo>
                  <a:lnTo>
                    <a:pt x="1396" y="89"/>
                  </a:lnTo>
                  <a:lnTo>
                    <a:pt x="1402" y="83"/>
                  </a:lnTo>
                  <a:lnTo>
                    <a:pt x="1408" y="83"/>
                  </a:lnTo>
                  <a:lnTo>
                    <a:pt x="1414" y="83"/>
                  </a:lnTo>
                  <a:lnTo>
                    <a:pt x="1420" y="77"/>
                  </a:lnTo>
                  <a:lnTo>
                    <a:pt x="1426" y="77"/>
                  </a:lnTo>
                  <a:lnTo>
                    <a:pt x="1432" y="77"/>
                  </a:lnTo>
                  <a:lnTo>
                    <a:pt x="1438" y="77"/>
                  </a:lnTo>
                  <a:lnTo>
                    <a:pt x="1444" y="71"/>
                  </a:lnTo>
                  <a:lnTo>
                    <a:pt x="1450" y="71"/>
                  </a:lnTo>
                  <a:lnTo>
                    <a:pt x="1455" y="71"/>
                  </a:lnTo>
                  <a:lnTo>
                    <a:pt x="1461" y="65"/>
                  </a:lnTo>
                  <a:lnTo>
                    <a:pt x="1467" y="65"/>
                  </a:lnTo>
                  <a:lnTo>
                    <a:pt x="1473" y="65"/>
                  </a:lnTo>
                  <a:lnTo>
                    <a:pt x="1479" y="60"/>
                  </a:lnTo>
                  <a:lnTo>
                    <a:pt x="1485" y="60"/>
                  </a:lnTo>
                  <a:lnTo>
                    <a:pt x="1491" y="60"/>
                  </a:lnTo>
                  <a:lnTo>
                    <a:pt x="1497" y="60"/>
                  </a:lnTo>
                  <a:lnTo>
                    <a:pt x="1503" y="54"/>
                  </a:lnTo>
                  <a:lnTo>
                    <a:pt x="1509" y="54"/>
                  </a:lnTo>
                  <a:lnTo>
                    <a:pt x="1515" y="54"/>
                  </a:lnTo>
                  <a:lnTo>
                    <a:pt x="1521" y="48"/>
                  </a:lnTo>
                  <a:lnTo>
                    <a:pt x="1526" y="48"/>
                  </a:lnTo>
                  <a:lnTo>
                    <a:pt x="1532" y="48"/>
                  </a:lnTo>
                  <a:lnTo>
                    <a:pt x="1538" y="42"/>
                  </a:lnTo>
                  <a:lnTo>
                    <a:pt x="1544" y="42"/>
                  </a:lnTo>
                  <a:lnTo>
                    <a:pt x="1550" y="42"/>
                  </a:lnTo>
                  <a:lnTo>
                    <a:pt x="1556" y="42"/>
                  </a:lnTo>
                  <a:lnTo>
                    <a:pt x="1562" y="36"/>
                  </a:lnTo>
                  <a:lnTo>
                    <a:pt x="1568" y="36"/>
                  </a:lnTo>
                  <a:lnTo>
                    <a:pt x="1574" y="36"/>
                  </a:lnTo>
                  <a:lnTo>
                    <a:pt x="1580" y="30"/>
                  </a:lnTo>
                  <a:lnTo>
                    <a:pt x="1586" y="30"/>
                  </a:lnTo>
                  <a:lnTo>
                    <a:pt x="1592" y="30"/>
                  </a:lnTo>
                  <a:lnTo>
                    <a:pt x="1597" y="30"/>
                  </a:lnTo>
                  <a:lnTo>
                    <a:pt x="1603" y="24"/>
                  </a:lnTo>
                  <a:lnTo>
                    <a:pt x="1609" y="24"/>
                  </a:lnTo>
                  <a:lnTo>
                    <a:pt x="1615" y="24"/>
                  </a:lnTo>
                  <a:lnTo>
                    <a:pt x="1621" y="18"/>
                  </a:lnTo>
                  <a:lnTo>
                    <a:pt x="1627" y="18"/>
                  </a:lnTo>
                  <a:lnTo>
                    <a:pt x="1633" y="18"/>
                  </a:lnTo>
                  <a:lnTo>
                    <a:pt x="1639" y="18"/>
                  </a:lnTo>
                  <a:lnTo>
                    <a:pt x="1645" y="12"/>
                  </a:lnTo>
                  <a:lnTo>
                    <a:pt x="1651" y="12"/>
                  </a:lnTo>
                  <a:lnTo>
                    <a:pt x="1657" y="12"/>
                  </a:lnTo>
                  <a:lnTo>
                    <a:pt x="1663" y="6"/>
                  </a:lnTo>
                  <a:lnTo>
                    <a:pt x="1668" y="6"/>
                  </a:lnTo>
                  <a:lnTo>
                    <a:pt x="1674" y="6"/>
                  </a:lnTo>
                  <a:lnTo>
                    <a:pt x="1680" y="6"/>
                  </a:lnTo>
                  <a:lnTo>
                    <a:pt x="1686" y="0"/>
                  </a:lnTo>
                  <a:lnTo>
                    <a:pt x="1692" y="0"/>
                  </a:lnTo>
                  <a:lnTo>
                    <a:pt x="1698"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4">
              <a:extLst>
                <a:ext uri="{FF2B5EF4-FFF2-40B4-BE49-F238E27FC236}">
                  <a16:creationId xmlns:a16="http://schemas.microsoft.com/office/drawing/2014/main" id="{E48B34D4-FF54-4C42-8D0E-FA3F30043459}"/>
                </a:ext>
              </a:extLst>
            </p:cNvPr>
            <p:cNvSpPr>
              <a:spLocks noChangeAspect="1"/>
            </p:cNvSpPr>
            <p:nvPr/>
          </p:nvSpPr>
          <p:spPr bwMode="auto">
            <a:xfrm>
              <a:off x="447" y="2093"/>
              <a:ext cx="2039" cy="1131"/>
            </a:xfrm>
            <a:custGeom>
              <a:avLst/>
              <a:gdLst>
                <a:gd name="T0" fmla="*/ 18 w 1698"/>
                <a:gd name="T1" fmla="*/ 94 h 941"/>
                <a:gd name="T2" fmla="*/ 47 w 1698"/>
                <a:gd name="T3" fmla="*/ 154 h 941"/>
                <a:gd name="T4" fmla="*/ 77 w 1698"/>
                <a:gd name="T5" fmla="*/ 195 h 941"/>
                <a:gd name="T6" fmla="*/ 106 w 1698"/>
                <a:gd name="T7" fmla="*/ 231 h 941"/>
                <a:gd name="T8" fmla="*/ 136 w 1698"/>
                <a:gd name="T9" fmla="*/ 260 h 941"/>
                <a:gd name="T10" fmla="*/ 166 w 1698"/>
                <a:gd name="T11" fmla="*/ 290 h 941"/>
                <a:gd name="T12" fmla="*/ 195 w 1698"/>
                <a:gd name="T13" fmla="*/ 313 h 941"/>
                <a:gd name="T14" fmla="*/ 225 w 1698"/>
                <a:gd name="T15" fmla="*/ 337 h 941"/>
                <a:gd name="T16" fmla="*/ 254 w 1698"/>
                <a:gd name="T17" fmla="*/ 361 h 941"/>
                <a:gd name="T18" fmla="*/ 284 w 1698"/>
                <a:gd name="T19" fmla="*/ 378 h 941"/>
                <a:gd name="T20" fmla="*/ 314 w 1698"/>
                <a:gd name="T21" fmla="*/ 402 h 941"/>
                <a:gd name="T22" fmla="*/ 343 w 1698"/>
                <a:gd name="T23" fmla="*/ 420 h 941"/>
                <a:gd name="T24" fmla="*/ 373 w 1698"/>
                <a:gd name="T25" fmla="*/ 438 h 941"/>
                <a:gd name="T26" fmla="*/ 402 w 1698"/>
                <a:gd name="T27" fmla="*/ 455 h 941"/>
                <a:gd name="T28" fmla="*/ 432 w 1698"/>
                <a:gd name="T29" fmla="*/ 473 h 941"/>
                <a:gd name="T30" fmla="*/ 461 w 1698"/>
                <a:gd name="T31" fmla="*/ 485 h 941"/>
                <a:gd name="T32" fmla="*/ 491 w 1698"/>
                <a:gd name="T33" fmla="*/ 503 h 941"/>
                <a:gd name="T34" fmla="*/ 521 w 1698"/>
                <a:gd name="T35" fmla="*/ 515 h 941"/>
                <a:gd name="T36" fmla="*/ 550 w 1698"/>
                <a:gd name="T37" fmla="*/ 532 h 941"/>
                <a:gd name="T38" fmla="*/ 580 w 1698"/>
                <a:gd name="T39" fmla="*/ 544 h 941"/>
                <a:gd name="T40" fmla="*/ 609 w 1698"/>
                <a:gd name="T41" fmla="*/ 562 h 941"/>
                <a:gd name="T42" fmla="*/ 639 w 1698"/>
                <a:gd name="T43" fmla="*/ 574 h 941"/>
                <a:gd name="T44" fmla="*/ 669 w 1698"/>
                <a:gd name="T45" fmla="*/ 586 h 941"/>
                <a:gd name="T46" fmla="*/ 698 w 1698"/>
                <a:gd name="T47" fmla="*/ 603 h 941"/>
                <a:gd name="T48" fmla="*/ 728 w 1698"/>
                <a:gd name="T49" fmla="*/ 615 h 941"/>
                <a:gd name="T50" fmla="*/ 757 w 1698"/>
                <a:gd name="T51" fmla="*/ 627 h 941"/>
                <a:gd name="T52" fmla="*/ 787 w 1698"/>
                <a:gd name="T53" fmla="*/ 639 h 941"/>
                <a:gd name="T54" fmla="*/ 816 w 1698"/>
                <a:gd name="T55" fmla="*/ 651 h 941"/>
                <a:gd name="T56" fmla="*/ 846 w 1698"/>
                <a:gd name="T57" fmla="*/ 662 h 941"/>
                <a:gd name="T58" fmla="*/ 876 w 1698"/>
                <a:gd name="T59" fmla="*/ 674 h 941"/>
                <a:gd name="T60" fmla="*/ 905 w 1698"/>
                <a:gd name="T61" fmla="*/ 686 h 941"/>
                <a:gd name="T62" fmla="*/ 935 w 1698"/>
                <a:gd name="T63" fmla="*/ 698 h 941"/>
                <a:gd name="T64" fmla="*/ 964 w 1698"/>
                <a:gd name="T65" fmla="*/ 710 h 941"/>
                <a:gd name="T66" fmla="*/ 994 w 1698"/>
                <a:gd name="T67" fmla="*/ 716 h 941"/>
                <a:gd name="T68" fmla="*/ 1024 w 1698"/>
                <a:gd name="T69" fmla="*/ 728 h 941"/>
                <a:gd name="T70" fmla="*/ 1053 w 1698"/>
                <a:gd name="T71" fmla="*/ 739 h 941"/>
                <a:gd name="T72" fmla="*/ 1083 w 1698"/>
                <a:gd name="T73" fmla="*/ 751 h 941"/>
                <a:gd name="T74" fmla="*/ 1112 w 1698"/>
                <a:gd name="T75" fmla="*/ 763 h 941"/>
                <a:gd name="T76" fmla="*/ 1142 w 1698"/>
                <a:gd name="T77" fmla="*/ 769 h 941"/>
                <a:gd name="T78" fmla="*/ 1171 w 1698"/>
                <a:gd name="T79" fmla="*/ 781 h 941"/>
                <a:gd name="T80" fmla="*/ 1201 w 1698"/>
                <a:gd name="T81" fmla="*/ 793 h 941"/>
                <a:gd name="T82" fmla="*/ 1231 w 1698"/>
                <a:gd name="T83" fmla="*/ 799 h 941"/>
                <a:gd name="T84" fmla="*/ 1260 w 1698"/>
                <a:gd name="T85" fmla="*/ 810 h 941"/>
                <a:gd name="T86" fmla="*/ 1290 w 1698"/>
                <a:gd name="T87" fmla="*/ 822 h 941"/>
                <a:gd name="T88" fmla="*/ 1319 w 1698"/>
                <a:gd name="T89" fmla="*/ 828 h 941"/>
                <a:gd name="T90" fmla="*/ 1349 w 1698"/>
                <a:gd name="T91" fmla="*/ 840 h 941"/>
                <a:gd name="T92" fmla="*/ 1379 w 1698"/>
                <a:gd name="T93" fmla="*/ 846 h 941"/>
                <a:gd name="T94" fmla="*/ 1408 w 1698"/>
                <a:gd name="T95" fmla="*/ 858 h 941"/>
                <a:gd name="T96" fmla="*/ 1438 w 1698"/>
                <a:gd name="T97" fmla="*/ 864 h 941"/>
                <a:gd name="T98" fmla="*/ 1467 w 1698"/>
                <a:gd name="T99" fmla="*/ 875 h 941"/>
                <a:gd name="T100" fmla="*/ 1497 w 1698"/>
                <a:gd name="T101" fmla="*/ 881 h 941"/>
                <a:gd name="T102" fmla="*/ 1526 w 1698"/>
                <a:gd name="T103" fmla="*/ 893 h 941"/>
                <a:gd name="T104" fmla="*/ 1556 w 1698"/>
                <a:gd name="T105" fmla="*/ 899 h 941"/>
                <a:gd name="T106" fmla="*/ 1586 w 1698"/>
                <a:gd name="T107" fmla="*/ 911 h 941"/>
                <a:gd name="T108" fmla="*/ 1615 w 1698"/>
                <a:gd name="T109" fmla="*/ 917 h 941"/>
                <a:gd name="T110" fmla="*/ 1645 w 1698"/>
                <a:gd name="T111" fmla="*/ 929 h 941"/>
                <a:gd name="T112" fmla="*/ 1674 w 1698"/>
                <a:gd name="T113" fmla="*/ 935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8" h="941">
                  <a:moveTo>
                    <a:pt x="0" y="0"/>
                  </a:moveTo>
                  <a:lnTo>
                    <a:pt x="0" y="29"/>
                  </a:lnTo>
                  <a:lnTo>
                    <a:pt x="6" y="59"/>
                  </a:lnTo>
                  <a:lnTo>
                    <a:pt x="12" y="77"/>
                  </a:lnTo>
                  <a:lnTo>
                    <a:pt x="18" y="94"/>
                  </a:lnTo>
                  <a:lnTo>
                    <a:pt x="24" y="106"/>
                  </a:lnTo>
                  <a:lnTo>
                    <a:pt x="30" y="118"/>
                  </a:lnTo>
                  <a:lnTo>
                    <a:pt x="35" y="130"/>
                  </a:lnTo>
                  <a:lnTo>
                    <a:pt x="41" y="142"/>
                  </a:lnTo>
                  <a:lnTo>
                    <a:pt x="47" y="154"/>
                  </a:lnTo>
                  <a:lnTo>
                    <a:pt x="53" y="160"/>
                  </a:lnTo>
                  <a:lnTo>
                    <a:pt x="59" y="171"/>
                  </a:lnTo>
                  <a:lnTo>
                    <a:pt x="65" y="177"/>
                  </a:lnTo>
                  <a:lnTo>
                    <a:pt x="71" y="189"/>
                  </a:lnTo>
                  <a:lnTo>
                    <a:pt x="77" y="195"/>
                  </a:lnTo>
                  <a:lnTo>
                    <a:pt x="83" y="201"/>
                  </a:lnTo>
                  <a:lnTo>
                    <a:pt x="89" y="207"/>
                  </a:lnTo>
                  <a:lnTo>
                    <a:pt x="95" y="219"/>
                  </a:lnTo>
                  <a:lnTo>
                    <a:pt x="101" y="225"/>
                  </a:lnTo>
                  <a:lnTo>
                    <a:pt x="106" y="231"/>
                  </a:lnTo>
                  <a:lnTo>
                    <a:pt x="112" y="236"/>
                  </a:lnTo>
                  <a:lnTo>
                    <a:pt x="118" y="242"/>
                  </a:lnTo>
                  <a:lnTo>
                    <a:pt x="124" y="248"/>
                  </a:lnTo>
                  <a:lnTo>
                    <a:pt x="130" y="254"/>
                  </a:lnTo>
                  <a:lnTo>
                    <a:pt x="136" y="260"/>
                  </a:lnTo>
                  <a:lnTo>
                    <a:pt x="142" y="266"/>
                  </a:lnTo>
                  <a:lnTo>
                    <a:pt x="148" y="272"/>
                  </a:lnTo>
                  <a:lnTo>
                    <a:pt x="154" y="278"/>
                  </a:lnTo>
                  <a:lnTo>
                    <a:pt x="160" y="284"/>
                  </a:lnTo>
                  <a:lnTo>
                    <a:pt x="166" y="290"/>
                  </a:lnTo>
                  <a:lnTo>
                    <a:pt x="172" y="296"/>
                  </a:lnTo>
                  <a:lnTo>
                    <a:pt x="177" y="302"/>
                  </a:lnTo>
                  <a:lnTo>
                    <a:pt x="183" y="302"/>
                  </a:lnTo>
                  <a:lnTo>
                    <a:pt x="189" y="307"/>
                  </a:lnTo>
                  <a:lnTo>
                    <a:pt x="195" y="313"/>
                  </a:lnTo>
                  <a:lnTo>
                    <a:pt x="201" y="319"/>
                  </a:lnTo>
                  <a:lnTo>
                    <a:pt x="207" y="325"/>
                  </a:lnTo>
                  <a:lnTo>
                    <a:pt x="213" y="325"/>
                  </a:lnTo>
                  <a:lnTo>
                    <a:pt x="219" y="331"/>
                  </a:lnTo>
                  <a:lnTo>
                    <a:pt x="225" y="337"/>
                  </a:lnTo>
                  <a:lnTo>
                    <a:pt x="231" y="343"/>
                  </a:lnTo>
                  <a:lnTo>
                    <a:pt x="237" y="349"/>
                  </a:lnTo>
                  <a:lnTo>
                    <a:pt x="243" y="349"/>
                  </a:lnTo>
                  <a:lnTo>
                    <a:pt x="248" y="355"/>
                  </a:lnTo>
                  <a:lnTo>
                    <a:pt x="254" y="361"/>
                  </a:lnTo>
                  <a:lnTo>
                    <a:pt x="260" y="361"/>
                  </a:lnTo>
                  <a:lnTo>
                    <a:pt x="266" y="367"/>
                  </a:lnTo>
                  <a:lnTo>
                    <a:pt x="272" y="373"/>
                  </a:lnTo>
                  <a:lnTo>
                    <a:pt x="278" y="378"/>
                  </a:lnTo>
                  <a:lnTo>
                    <a:pt x="284" y="378"/>
                  </a:lnTo>
                  <a:lnTo>
                    <a:pt x="290" y="384"/>
                  </a:lnTo>
                  <a:lnTo>
                    <a:pt x="296" y="390"/>
                  </a:lnTo>
                  <a:lnTo>
                    <a:pt x="302" y="390"/>
                  </a:lnTo>
                  <a:lnTo>
                    <a:pt x="308" y="396"/>
                  </a:lnTo>
                  <a:lnTo>
                    <a:pt x="314" y="402"/>
                  </a:lnTo>
                  <a:lnTo>
                    <a:pt x="319" y="402"/>
                  </a:lnTo>
                  <a:lnTo>
                    <a:pt x="325" y="408"/>
                  </a:lnTo>
                  <a:lnTo>
                    <a:pt x="331" y="408"/>
                  </a:lnTo>
                  <a:lnTo>
                    <a:pt x="337" y="414"/>
                  </a:lnTo>
                  <a:lnTo>
                    <a:pt x="343" y="420"/>
                  </a:lnTo>
                  <a:lnTo>
                    <a:pt x="349" y="420"/>
                  </a:lnTo>
                  <a:lnTo>
                    <a:pt x="355" y="426"/>
                  </a:lnTo>
                  <a:lnTo>
                    <a:pt x="361" y="432"/>
                  </a:lnTo>
                  <a:lnTo>
                    <a:pt x="367" y="432"/>
                  </a:lnTo>
                  <a:lnTo>
                    <a:pt x="373" y="438"/>
                  </a:lnTo>
                  <a:lnTo>
                    <a:pt x="379" y="438"/>
                  </a:lnTo>
                  <a:lnTo>
                    <a:pt x="385" y="444"/>
                  </a:lnTo>
                  <a:lnTo>
                    <a:pt x="390" y="449"/>
                  </a:lnTo>
                  <a:lnTo>
                    <a:pt x="396" y="449"/>
                  </a:lnTo>
                  <a:lnTo>
                    <a:pt x="402" y="455"/>
                  </a:lnTo>
                  <a:lnTo>
                    <a:pt x="408" y="455"/>
                  </a:lnTo>
                  <a:lnTo>
                    <a:pt x="414" y="461"/>
                  </a:lnTo>
                  <a:lnTo>
                    <a:pt x="420" y="461"/>
                  </a:lnTo>
                  <a:lnTo>
                    <a:pt x="426" y="467"/>
                  </a:lnTo>
                  <a:lnTo>
                    <a:pt x="432" y="473"/>
                  </a:lnTo>
                  <a:lnTo>
                    <a:pt x="438" y="473"/>
                  </a:lnTo>
                  <a:lnTo>
                    <a:pt x="444" y="479"/>
                  </a:lnTo>
                  <a:lnTo>
                    <a:pt x="450" y="479"/>
                  </a:lnTo>
                  <a:lnTo>
                    <a:pt x="456" y="485"/>
                  </a:lnTo>
                  <a:lnTo>
                    <a:pt x="461" y="485"/>
                  </a:lnTo>
                  <a:lnTo>
                    <a:pt x="467" y="491"/>
                  </a:lnTo>
                  <a:lnTo>
                    <a:pt x="473" y="491"/>
                  </a:lnTo>
                  <a:lnTo>
                    <a:pt x="479" y="497"/>
                  </a:lnTo>
                  <a:lnTo>
                    <a:pt x="485" y="497"/>
                  </a:lnTo>
                  <a:lnTo>
                    <a:pt x="491" y="503"/>
                  </a:lnTo>
                  <a:lnTo>
                    <a:pt x="497" y="503"/>
                  </a:lnTo>
                  <a:lnTo>
                    <a:pt x="503" y="509"/>
                  </a:lnTo>
                  <a:lnTo>
                    <a:pt x="509" y="509"/>
                  </a:lnTo>
                  <a:lnTo>
                    <a:pt x="515" y="515"/>
                  </a:lnTo>
                  <a:lnTo>
                    <a:pt x="521" y="515"/>
                  </a:lnTo>
                  <a:lnTo>
                    <a:pt x="527" y="520"/>
                  </a:lnTo>
                  <a:lnTo>
                    <a:pt x="532" y="520"/>
                  </a:lnTo>
                  <a:lnTo>
                    <a:pt x="538" y="526"/>
                  </a:lnTo>
                  <a:lnTo>
                    <a:pt x="544" y="526"/>
                  </a:lnTo>
                  <a:lnTo>
                    <a:pt x="550" y="532"/>
                  </a:lnTo>
                  <a:lnTo>
                    <a:pt x="556" y="532"/>
                  </a:lnTo>
                  <a:lnTo>
                    <a:pt x="562" y="538"/>
                  </a:lnTo>
                  <a:lnTo>
                    <a:pt x="568" y="538"/>
                  </a:lnTo>
                  <a:lnTo>
                    <a:pt x="574" y="544"/>
                  </a:lnTo>
                  <a:lnTo>
                    <a:pt x="580" y="544"/>
                  </a:lnTo>
                  <a:lnTo>
                    <a:pt x="586" y="550"/>
                  </a:lnTo>
                  <a:lnTo>
                    <a:pt x="592" y="550"/>
                  </a:lnTo>
                  <a:lnTo>
                    <a:pt x="598" y="556"/>
                  </a:lnTo>
                  <a:lnTo>
                    <a:pt x="603" y="556"/>
                  </a:lnTo>
                  <a:lnTo>
                    <a:pt x="609" y="562"/>
                  </a:lnTo>
                  <a:lnTo>
                    <a:pt x="615" y="562"/>
                  </a:lnTo>
                  <a:lnTo>
                    <a:pt x="621" y="568"/>
                  </a:lnTo>
                  <a:lnTo>
                    <a:pt x="627" y="568"/>
                  </a:lnTo>
                  <a:lnTo>
                    <a:pt x="633" y="574"/>
                  </a:lnTo>
                  <a:lnTo>
                    <a:pt x="639" y="574"/>
                  </a:lnTo>
                  <a:lnTo>
                    <a:pt x="645" y="580"/>
                  </a:lnTo>
                  <a:lnTo>
                    <a:pt x="651" y="580"/>
                  </a:lnTo>
                  <a:lnTo>
                    <a:pt x="657" y="580"/>
                  </a:lnTo>
                  <a:lnTo>
                    <a:pt x="663" y="586"/>
                  </a:lnTo>
                  <a:lnTo>
                    <a:pt x="669" y="586"/>
                  </a:lnTo>
                  <a:lnTo>
                    <a:pt x="674" y="591"/>
                  </a:lnTo>
                  <a:lnTo>
                    <a:pt x="680" y="591"/>
                  </a:lnTo>
                  <a:lnTo>
                    <a:pt x="686" y="597"/>
                  </a:lnTo>
                  <a:lnTo>
                    <a:pt x="692" y="597"/>
                  </a:lnTo>
                  <a:lnTo>
                    <a:pt x="698" y="603"/>
                  </a:lnTo>
                  <a:lnTo>
                    <a:pt x="704" y="603"/>
                  </a:lnTo>
                  <a:lnTo>
                    <a:pt x="710" y="603"/>
                  </a:lnTo>
                  <a:lnTo>
                    <a:pt x="716" y="609"/>
                  </a:lnTo>
                  <a:lnTo>
                    <a:pt x="722" y="609"/>
                  </a:lnTo>
                  <a:lnTo>
                    <a:pt x="728" y="615"/>
                  </a:lnTo>
                  <a:lnTo>
                    <a:pt x="734" y="615"/>
                  </a:lnTo>
                  <a:lnTo>
                    <a:pt x="740" y="621"/>
                  </a:lnTo>
                  <a:lnTo>
                    <a:pt x="745" y="621"/>
                  </a:lnTo>
                  <a:lnTo>
                    <a:pt x="751" y="621"/>
                  </a:lnTo>
                  <a:lnTo>
                    <a:pt x="757" y="627"/>
                  </a:lnTo>
                  <a:lnTo>
                    <a:pt x="763" y="627"/>
                  </a:lnTo>
                  <a:lnTo>
                    <a:pt x="769" y="633"/>
                  </a:lnTo>
                  <a:lnTo>
                    <a:pt x="775" y="633"/>
                  </a:lnTo>
                  <a:lnTo>
                    <a:pt x="781" y="633"/>
                  </a:lnTo>
                  <a:lnTo>
                    <a:pt x="787" y="639"/>
                  </a:lnTo>
                  <a:lnTo>
                    <a:pt x="793" y="639"/>
                  </a:lnTo>
                  <a:lnTo>
                    <a:pt x="799" y="645"/>
                  </a:lnTo>
                  <a:lnTo>
                    <a:pt x="805" y="645"/>
                  </a:lnTo>
                  <a:lnTo>
                    <a:pt x="811" y="651"/>
                  </a:lnTo>
                  <a:lnTo>
                    <a:pt x="816" y="651"/>
                  </a:lnTo>
                  <a:lnTo>
                    <a:pt x="822" y="651"/>
                  </a:lnTo>
                  <a:lnTo>
                    <a:pt x="828" y="657"/>
                  </a:lnTo>
                  <a:lnTo>
                    <a:pt x="834" y="657"/>
                  </a:lnTo>
                  <a:lnTo>
                    <a:pt x="840" y="662"/>
                  </a:lnTo>
                  <a:lnTo>
                    <a:pt x="846" y="662"/>
                  </a:lnTo>
                  <a:lnTo>
                    <a:pt x="852" y="662"/>
                  </a:lnTo>
                  <a:lnTo>
                    <a:pt x="858" y="668"/>
                  </a:lnTo>
                  <a:lnTo>
                    <a:pt x="864" y="668"/>
                  </a:lnTo>
                  <a:lnTo>
                    <a:pt x="870" y="674"/>
                  </a:lnTo>
                  <a:lnTo>
                    <a:pt x="876" y="674"/>
                  </a:lnTo>
                  <a:lnTo>
                    <a:pt x="882" y="674"/>
                  </a:lnTo>
                  <a:lnTo>
                    <a:pt x="887" y="680"/>
                  </a:lnTo>
                  <a:lnTo>
                    <a:pt x="893" y="680"/>
                  </a:lnTo>
                  <a:lnTo>
                    <a:pt x="899" y="680"/>
                  </a:lnTo>
                  <a:lnTo>
                    <a:pt x="905" y="686"/>
                  </a:lnTo>
                  <a:lnTo>
                    <a:pt x="911" y="686"/>
                  </a:lnTo>
                  <a:lnTo>
                    <a:pt x="917" y="692"/>
                  </a:lnTo>
                  <a:lnTo>
                    <a:pt x="923" y="692"/>
                  </a:lnTo>
                  <a:lnTo>
                    <a:pt x="929" y="692"/>
                  </a:lnTo>
                  <a:lnTo>
                    <a:pt x="935" y="698"/>
                  </a:lnTo>
                  <a:lnTo>
                    <a:pt x="941" y="698"/>
                  </a:lnTo>
                  <a:lnTo>
                    <a:pt x="947" y="704"/>
                  </a:lnTo>
                  <a:lnTo>
                    <a:pt x="953" y="704"/>
                  </a:lnTo>
                  <a:lnTo>
                    <a:pt x="958" y="704"/>
                  </a:lnTo>
                  <a:lnTo>
                    <a:pt x="964" y="710"/>
                  </a:lnTo>
                  <a:lnTo>
                    <a:pt x="970" y="710"/>
                  </a:lnTo>
                  <a:lnTo>
                    <a:pt x="976" y="710"/>
                  </a:lnTo>
                  <a:lnTo>
                    <a:pt x="982" y="716"/>
                  </a:lnTo>
                  <a:lnTo>
                    <a:pt x="988" y="716"/>
                  </a:lnTo>
                  <a:lnTo>
                    <a:pt x="994" y="716"/>
                  </a:lnTo>
                  <a:lnTo>
                    <a:pt x="1000" y="722"/>
                  </a:lnTo>
                  <a:lnTo>
                    <a:pt x="1006" y="722"/>
                  </a:lnTo>
                  <a:lnTo>
                    <a:pt x="1012" y="728"/>
                  </a:lnTo>
                  <a:lnTo>
                    <a:pt x="1018" y="728"/>
                  </a:lnTo>
                  <a:lnTo>
                    <a:pt x="1024" y="728"/>
                  </a:lnTo>
                  <a:lnTo>
                    <a:pt x="1029" y="733"/>
                  </a:lnTo>
                  <a:lnTo>
                    <a:pt x="1035" y="733"/>
                  </a:lnTo>
                  <a:lnTo>
                    <a:pt x="1041" y="733"/>
                  </a:lnTo>
                  <a:lnTo>
                    <a:pt x="1047" y="739"/>
                  </a:lnTo>
                  <a:lnTo>
                    <a:pt x="1053" y="739"/>
                  </a:lnTo>
                  <a:lnTo>
                    <a:pt x="1059" y="739"/>
                  </a:lnTo>
                  <a:lnTo>
                    <a:pt x="1065" y="745"/>
                  </a:lnTo>
                  <a:lnTo>
                    <a:pt x="1071" y="745"/>
                  </a:lnTo>
                  <a:lnTo>
                    <a:pt x="1077" y="745"/>
                  </a:lnTo>
                  <a:lnTo>
                    <a:pt x="1083" y="751"/>
                  </a:lnTo>
                  <a:lnTo>
                    <a:pt x="1089" y="751"/>
                  </a:lnTo>
                  <a:lnTo>
                    <a:pt x="1095" y="757"/>
                  </a:lnTo>
                  <a:lnTo>
                    <a:pt x="1100" y="757"/>
                  </a:lnTo>
                  <a:lnTo>
                    <a:pt x="1106" y="757"/>
                  </a:lnTo>
                  <a:lnTo>
                    <a:pt x="1112" y="763"/>
                  </a:lnTo>
                  <a:lnTo>
                    <a:pt x="1118" y="763"/>
                  </a:lnTo>
                  <a:lnTo>
                    <a:pt x="1124" y="763"/>
                  </a:lnTo>
                  <a:lnTo>
                    <a:pt x="1130" y="769"/>
                  </a:lnTo>
                  <a:lnTo>
                    <a:pt x="1136" y="769"/>
                  </a:lnTo>
                  <a:lnTo>
                    <a:pt x="1142" y="769"/>
                  </a:lnTo>
                  <a:lnTo>
                    <a:pt x="1148" y="775"/>
                  </a:lnTo>
                  <a:lnTo>
                    <a:pt x="1154" y="775"/>
                  </a:lnTo>
                  <a:lnTo>
                    <a:pt x="1160" y="775"/>
                  </a:lnTo>
                  <a:lnTo>
                    <a:pt x="1166" y="781"/>
                  </a:lnTo>
                  <a:lnTo>
                    <a:pt x="1171" y="781"/>
                  </a:lnTo>
                  <a:lnTo>
                    <a:pt x="1177" y="781"/>
                  </a:lnTo>
                  <a:lnTo>
                    <a:pt x="1183" y="787"/>
                  </a:lnTo>
                  <a:lnTo>
                    <a:pt x="1189" y="787"/>
                  </a:lnTo>
                  <a:lnTo>
                    <a:pt x="1195" y="787"/>
                  </a:lnTo>
                  <a:lnTo>
                    <a:pt x="1201" y="793"/>
                  </a:lnTo>
                  <a:lnTo>
                    <a:pt x="1207" y="793"/>
                  </a:lnTo>
                  <a:lnTo>
                    <a:pt x="1213" y="793"/>
                  </a:lnTo>
                  <a:lnTo>
                    <a:pt x="1219" y="799"/>
                  </a:lnTo>
                  <a:lnTo>
                    <a:pt x="1225" y="799"/>
                  </a:lnTo>
                  <a:lnTo>
                    <a:pt x="1231" y="799"/>
                  </a:lnTo>
                  <a:lnTo>
                    <a:pt x="1237" y="804"/>
                  </a:lnTo>
                  <a:lnTo>
                    <a:pt x="1242" y="804"/>
                  </a:lnTo>
                  <a:lnTo>
                    <a:pt x="1248" y="804"/>
                  </a:lnTo>
                  <a:lnTo>
                    <a:pt x="1254" y="810"/>
                  </a:lnTo>
                  <a:lnTo>
                    <a:pt x="1260" y="810"/>
                  </a:lnTo>
                  <a:lnTo>
                    <a:pt x="1266" y="810"/>
                  </a:lnTo>
                  <a:lnTo>
                    <a:pt x="1272" y="816"/>
                  </a:lnTo>
                  <a:lnTo>
                    <a:pt x="1278" y="816"/>
                  </a:lnTo>
                  <a:lnTo>
                    <a:pt x="1284" y="816"/>
                  </a:lnTo>
                  <a:lnTo>
                    <a:pt x="1290" y="822"/>
                  </a:lnTo>
                  <a:lnTo>
                    <a:pt x="1296" y="822"/>
                  </a:lnTo>
                  <a:lnTo>
                    <a:pt x="1302" y="822"/>
                  </a:lnTo>
                  <a:lnTo>
                    <a:pt x="1308" y="828"/>
                  </a:lnTo>
                  <a:lnTo>
                    <a:pt x="1313" y="828"/>
                  </a:lnTo>
                  <a:lnTo>
                    <a:pt x="1319" y="828"/>
                  </a:lnTo>
                  <a:lnTo>
                    <a:pt x="1325" y="834"/>
                  </a:lnTo>
                  <a:lnTo>
                    <a:pt x="1331" y="834"/>
                  </a:lnTo>
                  <a:lnTo>
                    <a:pt x="1337" y="834"/>
                  </a:lnTo>
                  <a:lnTo>
                    <a:pt x="1343" y="834"/>
                  </a:lnTo>
                  <a:lnTo>
                    <a:pt x="1349" y="840"/>
                  </a:lnTo>
                  <a:lnTo>
                    <a:pt x="1355" y="840"/>
                  </a:lnTo>
                  <a:lnTo>
                    <a:pt x="1361" y="840"/>
                  </a:lnTo>
                  <a:lnTo>
                    <a:pt x="1367" y="846"/>
                  </a:lnTo>
                  <a:lnTo>
                    <a:pt x="1373" y="846"/>
                  </a:lnTo>
                  <a:lnTo>
                    <a:pt x="1379" y="846"/>
                  </a:lnTo>
                  <a:lnTo>
                    <a:pt x="1384" y="852"/>
                  </a:lnTo>
                  <a:lnTo>
                    <a:pt x="1390" y="852"/>
                  </a:lnTo>
                  <a:lnTo>
                    <a:pt x="1396" y="852"/>
                  </a:lnTo>
                  <a:lnTo>
                    <a:pt x="1402" y="858"/>
                  </a:lnTo>
                  <a:lnTo>
                    <a:pt x="1408" y="858"/>
                  </a:lnTo>
                  <a:lnTo>
                    <a:pt x="1414" y="858"/>
                  </a:lnTo>
                  <a:lnTo>
                    <a:pt x="1420" y="864"/>
                  </a:lnTo>
                  <a:lnTo>
                    <a:pt x="1426" y="864"/>
                  </a:lnTo>
                  <a:lnTo>
                    <a:pt x="1432" y="864"/>
                  </a:lnTo>
                  <a:lnTo>
                    <a:pt x="1438" y="864"/>
                  </a:lnTo>
                  <a:lnTo>
                    <a:pt x="1444" y="870"/>
                  </a:lnTo>
                  <a:lnTo>
                    <a:pt x="1450" y="870"/>
                  </a:lnTo>
                  <a:lnTo>
                    <a:pt x="1455" y="870"/>
                  </a:lnTo>
                  <a:lnTo>
                    <a:pt x="1461" y="875"/>
                  </a:lnTo>
                  <a:lnTo>
                    <a:pt x="1467" y="875"/>
                  </a:lnTo>
                  <a:lnTo>
                    <a:pt x="1473" y="875"/>
                  </a:lnTo>
                  <a:lnTo>
                    <a:pt x="1479" y="881"/>
                  </a:lnTo>
                  <a:lnTo>
                    <a:pt x="1485" y="881"/>
                  </a:lnTo>
                  <a:lnTo>
                    <a:pt x="1491" y="881"/>
                  </a:lnTo>
                  <a:lnTo>
                    <a:pt x="1497" y="881"/>
                  </a:lnTo>
                  <a:lnTo>
                    <a:pt x="1503" y="887"/>
                  </a:lnTo>
                  <a:lnTo>
                    <a:pt x="1509" y="887"/>
                  </a:lnTo>
                  <a:lnTo>
                    <a:pt x="1515" y="887"/>
                  </a:lnTo>
                  <a:lnTo>
                    <a:pt x="1521" y="893"/>
                  </a:lnTo>
                  <a:lnTo>
                    <a:pt x="1526" y="893"/>
                  </a:lnTo>
                  <a:lnTo>
                    <a:pt x="1532" y="893"/>
                  </a:lnTo>
                  <a:lnTo>
                    <a:pt x="1538" y="899"/>
                  </a:lnTo>
                  <a:lnTo>
                    <a:pt x="1544" y="899"/>
                  </a:lnTo>
                  <a:lnTo>
                    <a:pt x="1550" y="899"/>
                  </a:lnTo>
                  <a:lnTo>
                    <a:pt x="1556" y="899"/>
                  </a:lnTo>
                  <a:lnTo>
                    <a:pt x="1562" y="905"/>
                  </a:lnTo>
                  <a:lnTo>
                    <a:pt x="1568" y="905"/>
                  </a:lnTo>
                  <a:lnTo>
                    <a:pt x="1574" y="905"/>
                  </a:lnTo>
                  <a:lnTo>
                    <a:pt x="1580" y="911"/>
                  </a:lnTo>
                  <a:lnTo>
                    <a:pt x="1586" y="911"/>
                  </a:lnTo>
                  <a:lnTo>
                    <a:pt x="1592" y="911"/>
                  </a:lnTo>
                  <a:lnTo>
                    <a:pt x="1597" y="911"/>
                  </a:lnTo>
                  <a:lnTo>
                    <a:pt x="1603" y="917"/>
                  </a:lnTo>
                  <a:lnTo>
                    <a:pt x="1609" y="917"/>
                  </a:lnTo>
                  <a:lnTo>
                    <a:pt x="1615" y="917"/>
                  </a:lnTo>
                  <a:lnTo>
                    <a:pt x="1621" y="923"/>
                  </a:lnTo>
                  <a:lnTo>
                    <a:pt x="1627" y="923"/>
                  </a:lnTo>
                  <a:lnTo>
                    <a:pt x="1633" y="923"/>
                  </a:lnTo>
                  <a:lnTo>
                    <a:pt x="1639" y="923"/>
                  </a:lnTo>
                  <a:lnTo>
                    <a:pt x="1645" y="929"/>
                  </a:lnTo>
                  <a:lnTo>
                    <a:pt x="1651" y="929"/>
                  </a:lnTo>
                  <a:lnTo>
                    <a:pt x="1657" y="929"/>
                  </a:lnTo>
                  <a:lnTo>
                    <a:pt x="1663" y="935"/>
                  </a:lnTo>
                  <a:lnTo>
                    <a:pt x="1668" y="935"/>
                  </a:lnTo>
                  <a:lnTo>
                    <a:pt x="1674" y="935"/>
                  </a:lnTo>
                  <a:lnTo>
                    <a:pt x="1680" y="935"/>
                  </a:lnTo>
                  <a:lnTo>
                    <a:pt x="1686" y="941"/>
                  </a:lnTo>
                  <a:lnTo>
                    <a:pt x="1692" y="941"/>
                  </a:lnTo>
                  <a:lnTo>
                    <a:pt x="1698" y="941"/>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 name="Line 26">
            <a:extLst>
              <a:ext uri="{FF2B5EF4-FFF2-40B4-BE49-F238E27FC236}">
                <a16:creationId xmlns:a16="http://schemas.microsoft.com/office/drawing/2014/main" id="{59CDC4F0-0377-4527-9DF7-74E2B2C54C59}"/>
              </a:ext>
            </a:extLst>
          </p:cNvPr>
          <p:cNvSpPr>
            <a:spLocks noChangeAspect="1" noChangeShapeType="1"/>
          </p:cNvSpPr>
          <p:nvPr/>
        </p:nvSpPr>
        <p:spPr bwMode="auto">
          <a:xfrm flipH="1">
            <a:off x="20226338" y="6032500"/>
            <a:ext cx="346075" cy="7889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7">
            <a:extLst>
              <a:ext uri="{FF2B5EF4-FFF2-40B4-BE49-F238E27FC236}">
                <a16:creationId xmlns:a16="http://schemas.microsoft.com/office/drawing/2014/main" id="{9AFCEAEE-5BC6-41B2-8259-3EAD88B00601}"/>
              </a:ext>
            </a:extLst>
          </p:cNvPr>
          <p:cNvGrpSpPr>
            <a:grpSpLocks/>
          </p:cNvGrpSpPr>
          <p:nvPr/>
        </p:nvGrpSpPr>
        <p:grpSpPr bwMode="auto">
          <a:xfrm>
            <a:off x="20339050" y="5389563"/>
            <a:ext cx="457200" cy="682625"/>
            <a:chOff x="706" y="1187"/>
            <a:chExt cx="288" cy="430"/>
          </a:xfrm>
        </p:grpSpPr>
        <p:sp>
          <p:nvSpPr>
            <p:cNvPr id="21" name="Oval 22">
              <a:extLst>
                <a:ext uri="{FF2B5EF4-FFF2-40B4-BE49-F238E27FC236}">
                  <a16:creationId xmlns:a16="http://schemas.microsoft.com/office/drawing/2014/main" id="{B432376E-6CDF-435A-98E2-6B114111C1DE}"/>
                </a:ext>
              </a:extLst>
            </p:cNvPr>
            <p:cNvSpPr>
              <a:spLocks noChangeAspect="1" noChangeArrowheads="1"/>
            </p:cNvSpPr>
            <p:nvPr/>
          </p:nvSpPr>
          <p:spPr bwMode="auto">
            <a:xfrm>
              <a:off x="825" y="1559"/>
              <a:ext cx="58" cy="58"/>
            </a:xfrm>
            <a:prstGeom prst="ellipse">
              <a:avLst/>
            </a:prstGeom>
            <a:solidFill>
              <a:srgbClr val="0000FF"/>
            </a:solidFill>
            <a:ln w="38100">
              <a:solidFill>
                <a:srgbClr val="0000FF"/>
              </a:solidFill>
              <a:round/>
              <a:headEnd/>
              <a:tailEnd/>
            </a:ln>
          </p:spPr>
          <p:txBody>
            <a:bodyPr/>
            <a:lstStyle/>
            <a:p>
              <a:endParaRPr lang="en-US"/>
            </a:p>
          </p:txBody>
        </p:sp>
        <p:sp>
          <p:nvSpPr>
            <p:cNvPr id="22" name="Text Box 28">
              <a:extLst>
                <a:ext uri="{FF2B5EF4-FFF2-40B4-BE49-F238E27FC236}">
                  <a16:creationId xmlns:a16="http://schemas.microsoft.com/office/drawing/2014/main" id="{2CA963F1-9973-43D3-A166-C5E808554AA6}"/>
                </a:ext>
              </a:extLst>
            </p:cNvPr>
            <p:cNvSpPr txBox="1">
              <a:spLocks noChangeAspect="1" noChangeArrowheads="1"/>
            </p:cNvSpPr>
            <p:nvPr/>
          </p:nvSpPr>
          <p:spPr bwMode="auto">
            <a:xfrm>
              <a:off x="706" y="1187"/>
              <a:ext cx="288"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pPr eaLnBrk="0" hangingPunct="0"/>
              <a:r>
                <a:rPr lang="en-US" altLang="en-US" sz="3600" dirty="0"/>
                <a:t>M</a:t>
              </a:r>
            </a:p>
          </p:txBody>
        </p:sp>
      </p:grpSp>
      <p:grpSp>
        <p:nvGrpSpPr>
          <p:cNvPr id="23" name="Group 35">
            <a:extLst>
              <a:ext uri="{FF2B5EF4-FFF2-40B4-BE49-F238E27FC236}">
                <a16:creationId xmlns:a16="http://schemas.microsoft.com/office/drawing/2014/main" id="{6D79A927-E1C6-476B-9052-04F8D3176191}"/>
              </a:ext>
            </a:extLst>
          </p:cNvPr>
          <p:cNvGrpSpPr>
            <a:grpSpLocks/>
          </p:cNvGrpSpPr>
          <p:nvPr/>
        </p:nvGrpSpPr>
        <p:grpSpPr bwMode="auto">
          <a:xfrm>
            <a:off x="19599275" y="4343400"/>
            <a:ext cx="511175" cy="4791075"/>
            <a:chOff x="240" y="528"/>
            <a:chExt cx="322" cy="3018"/>
          </a:xfrm>
        </p:grpSpPr>
        <p:sp>
          <p:nvSpPr>
            <p:cNvPr id="24" name="Freeform 25">
              <a:extLst>
                <a:ext uri="{FF2B5EF4-FFF2-40B4-BE49-F238E27FC236}">
                  <a16:creationId xmlns:a16="http://schemas.microsoft.com/office/drawing/2014/main" id="{8A780956-DE75-46FD-AFEF-0169A6359AD3}"/>
                </a:ext>
              </a:extLst>
            </p:cNvPr>
            <p:cNvSpPr>
              <a:spLocks noChangeAspect="1"/>
            </p:cNvSpPr>
            <p:nvPr/>
          </p:nvSpPr>
          <p:spPr bwMode="auto">
            <a:xfrm>
              <a:off x="240" y="630"/>
              <a:ext cx="1" cy="2916"/>
            </a:xfrm>
            <a:custGeom>
              <a:avLst/>
              <a:gdLst>
                <a:gd name="T0" fmla="*/ 2390 h 2426"/>
                <a:gd name="T1" fmla="*/ 2349 h 2426"/>
                <a:gd name="T2" fmla="*/ 2308 h 2426"/>
                <a:gd name="T3" fmla="*/ 2266 h 2426"/>
                <a:gd name="T4" fmla="*/ 2225 h 2426"/>
                <a:gd name="T5" fmla="*/ 2183 h 2426"/>
                <a:gd name="T6" fmla="*/ 2142 h 2426"/>
                <a:gd name="T7" fmla="*/ 2100 h 2426"/>
                <a:gd name="T8" fmla="*/ 2059 h 2426"/>
                <a:gd name="T9" fmla="*/ 2018 h 2426"/>
                <a:gd name="T10" fmla="*/ 1976 h 2426"/>
                <a:gd name="T11" fmla="*/ 1935 h 2426"/>
                <a:gd name="T12" fmla="*/ 1893 h 2426"/>
                <a:gd name="T13" fmla="*/ 1852 h 2426"/>
                <a:gd name="T14" fmla="*/ 1811 h 2426"/>
                <a:gd name="T15" fmla="*/ 1769 h 2426"/>
                <a:gd name="T16" fmla="*/ 1728 h 2426"/>
                <a:gd name="T17" fmla="*/ 1686 h 2426"/>
                <a:gd name="T18" fmla="*/ 1645 h 2426"/>
                <a:gd name="T19" fmla="*/ 1603 h 2426"/>
                <a:gd name="T20" fmla="*/ 1562 h 2426"/>
                <a:gd name="T21" fmla="*/ 1521 h 2426"/>
                <a:gd name="T22" fmla="*/ 1479 h 2426"/>
                <a:gd name="T23" fmla="*/ 1438 h 2426"/>
                <a:gd name="T24" fmla="*/ 1396 h 2426"/>
                <a:gd name="T25" fmla="*/ 1355 h 2426"/>
                <a:gd name="T26" fmla="*/ 1314 h 2426"/>
                <a:gd name="T27" fmla="*/ 1272 h 2426"/>
                <a:gd name="T28" fmla="*/ 1231 h 2426"/>
                <a:gd name="T29" fmla="*/ 1189 h 2426"/>
                <a:gd name="T30" fmla="*/ 1148 h 2426"/>
                <a:gd name="T31" fmla="*/ 1106 h 2426"/>
                <a:gd name="T32" fmla="*/ 1065 h 2426"/>
                <a:gd name="T33" fmla="*/ 1024 h 2426"/>
                <a:gd name="T34" fmla="*/ 982 h 2426"/>
                <a:gd name="T35" fmla="*/ 941 h 2426"/>
                <a:gd name="T36" fmla="*/ 899 h 2426"/>
                <a:gd name="T37" fmla="*/ 858 h 2426"/>
                <a:gd name="T38" fmla="*/ 817 h 2426"/>
                <a:gd name="T39" fmla="*/ 775 h 2426"/>
                <a:gd name="T40" fmla="*/ 734 h 2426"/>
                <a:gd name="T41" fmla="*/ 692 h 2426"/>
                <a:gd name="T42" fmla="*/ 651 h 2426"/>
                <a:gd name="T43" fmla="*/ 609 h 2426"/>
                <a:gd name="T44" fmla="*/ 568 h 2426"/>
                <a:gd name="T45" fmla="*/ 527 h 2426"/>
                <a:gd name="T46" fmla="*/ 485 h 2426"/>
                <a:gd name="T47" fmla="*/ 444 h 2426"/>
                <a:gd name="T48" fmla="*/ 402 h 2426"/>
                <a:gd name="T49" fmla="*/ 361 h 2426"/>
                <a:gd name="T50" fmla="*/ 320 h 2426"/>
                <a:gd name="T51" fmla="*/ 278 h 2426"/>
                <a:gd name="T52" fmla="*/ 237 h 2426"/>
                <a:gd name="T53" fmla="*/ 195 h 2426"/>
                <a:gd name="T54" fmla="*/ 154 h 2426"/>
                <a:gd name="T55" fmla="*/ 112 h 2426"/>
                <a:gd name="T56" fmla="*/ 71 h 2426"/>
                <a:gd name="T57" fmla="*/ 30 h 242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 ang="0">
                  <a:pos x="0" y="T46"/>
                </a:cxn>
                <a:cxn ang="0">
                  <a:pos x="0" y="T47"/>
                </a:cxn>
                <a:cxn ang="0">
                  <a:pos x="0" y="T48"/>
                </a:cxn>
                <a:cxn ang="0">
                  <a:pos x="0" y="T49"/>
                </a:cxn>
                <a:cxn ang="0">
                  <a:pos x="0" y="T50"/>
                </a:cxn>
                <a:cxn ang="0">
                  <a:pos x="0" y="T51"/>
                </a:cxn>
                <a:cxn ang="0">
                  <a:pos x="0" y="T52"/>
                </a:cxn>
                <a:cxn ang="0">
                  <a:pos x="0" y="T53"/>
                </a:cxn>
                <a:cxn ang="0">
                  <a:pos x="0" y="T54"/>
                </a:cxn>
                <a:cxn ang="0">
                  <a:pos x="0" y="T55"/>
                </a:cxn>
                <a:cxn ang="0">
                  <a:pos x="0" y="T56"/>
                </a:cxn>
                <a:cxn ang="0">
                  <a:pos x="0" y="T57"/>
                </a:cxn>
              </a:cxnLst>
              <a:rect l="0" t="0" r="r" b="b"/>
              <a:pathLst>
                <a:path h="2426">
                  <a:moveTo>
                    <a:pt x="0" y="2426"/>
                  </a:moveTo>
                  <a:lnTo>
                    <a:pt x="0" y="2420"/>
                  </a:lnTo>
                  <a:lnTo>
                    <a:pt x="0" y="2414"/>
                  </a:lnTo>
                  <a:lnTo>
                    <a:pt x="0" y="2408"/>
                  </a:lnTo>
                  <a:lnTo>
                    <a:pt x="0" y="2402"/>
                  </a:lnTo>
                  <a:lnTo>
                    <a:pt x="0" y="2396"/>
                  </a:lnTo>
                  <a:lnTo>
                    <a:pt x="0" y="2390"/>
                  </a:lnTo>
                  <a:lnTo>
                    <a:pt x="0" y="2384"/>
                  </a:lnTo>
                  <a:lnTo>
                    <a:pt x="0" y="2379"/>
                  </a:lnTo>
                  <a:lnTo>
                    <a:pt x="0" y="2373"/>
                  </a:lnTo>
                  <a:lnTo>
                    <a:pt x="0" y="2367"/>
                  </a:lnTo>
                  <a:lnTo>
                    <a:pt x="0" y="2361"/>
                  </a:lnTo>
                  <a:lnTo>
                    <a:pt x="0" y="2355"/>
                  </a:lnTo>
                  <a:lnTo>
                    <a:pt x="0" y="2349"/>
                  </a:lnTo>
                  <a:lnTo>
                    <a:pt x="0" y="2343"/>
                  </a:lnTo>
                  <a:lnTo>
                    <a:pt x="0" y="2337"/>
                  </a:lnTo>
                  <a:lnTo>
                    <a:pt x="0" y="2331"/>
                  </a:lnTo>
                  <a:lnTo>
                    <a:pt x="0" y="2325"/>
                  </a:lnTo>
                  <a:lnTo>
                    <a:pt x="0" y="2319"/>
                  </a:lnTo>
                  <a:lnTo>
                    <a:pt x="0" y="2313"/>
                  </a:lnTo>
                  <a:lnTo>
                    <a:pt x="0" y="2308"/>
                  </a:lnTo>
                  <a:lnTo>
                    <a:pt x="0" y="2302"/>
                  </a:lnTo>
                  <a:lnTo>
                    <a:pt x="0" y="2296"/>
                  </a:lnTo>
                  <a:lnTo>
                    <a:pt x="0" y="2290"/>
                  </a:lnTo>
                  <a:lnTo>
                    <a:pt x="0" y="2284"/>
                  </a:lnTo>
                  <a:lnTo>
                    <a:pt x="0" y="2278"/>
                  </a:lnTo>
                  <a:lnTo>
                    <a:pt x="0" y="2272"/>
                  </a:lnTo>
                  <a:lnTo>
                    <a:pt x="0" y="2266"/>
                  </a:lnTo>
                  <a:lnTo>
                    <a:pt x="0" y="2260"/>
                  </a:lnTo>
                  <a:lnTo>
                    <a:pt x="0" y="2254"/>
                  </a:lnTo>
                  <a:lnTo>
                    <a:pt x="0" y="2248"/>
                  </a:lnTo>
                  <a:lnTo>
                    <a:pt x="0" y="2242"/>
                  </a:lnTo>
                  <a:lnTo>
                    <a:pt x="0" y="2237"/>
                  </a:lnTo>
                  <a:lnTo>
                    <a:pt x="0" y="2231"/>
                  </a:lnTo>
                  <a:lnTo>
                    <a:pt x="0" y="2225"/>
                  </a:lnTo>
                  <a:lnTo>
                    <a:pt x="0" y="2219"/>
                  </a:lnTo>
                  <a:lnTo>
                    <a:pt x="0" y="2213"/>
                  </a:lnTo>
                  <a:lnTo>
                    <a:pt x="0" y="2207"/>
                  </a:lnTo>
                  <a:lnTo>
                    <a:pt x="0" y="2201"/>
                  </a:lnTo>
                  <a:lnTo>
                    <a:pt x="0" y="2195"/>
                  </a:lnTo>
                  <a:lnTo>
                    <a:pt x="0" y="2189"/>
                  </a:lnTo>
                  <a:lnTo>
                    <a:pt x="0" y="2183"/>
                  </a:lnTo>
                  <a:lnTo>
                    <a:pt x="0" y="2177"/>
                  </a:lnTo>
                  <a:lnTo>
                    <a:pt x="0" y="2171"/>
                  </a:lnTo>
                  <a:lnTo>
                    <a:pt x="0" y="2166"/>
                  </a:lnTo>
                  <a:lnTo>
                    <a:pt x="0" y="2160"/>
                  </a:lnTo>
                  <a:lnTo>
                    <a:pt x="0" y="2154"/>
                  </a:lnTo>
                  <a:lnTo>
                    <a:pt x="0" y="2148"/>
                  </a:lnTo>
                  <a:lnTo>
                    <a:pt x="0" y="2142"/>
                  </a:lnTo>
                  <a:lnTo>
                    <a:pt x="0" y="2136"/>
                  </a:lnTo>
                  <a:lnTo>
                    <a:pt x="0" y="2130"/>
                  </a:lnTo>
                  <a:lnTo>
                    <a:pt x="0" y="2124"/>
                  </a:lnTo>
                  <a:lnTo>
                    <a:pt x="0" y="2118"/>
                  </a:lnTo>
                  <a:lnTo>
                    <a:pt x="0" y="2112"/>
                  </a:lnTo>
                  <a:lnTo>
                    <a:pt x="0" y="2106"/>
                  </a:lnTo>
                  <a:lnTo>
                    <a:pt x="0" y="2100"/>
                  </a:lnTo>
                  <a:lnTo>
                    <a:pt x="0" y="2095"/>
                  </a:lnTo>
                  <a:lnTo>
                    <a:pt x="0" y="2089"/>
                  </a:lnTo>
                  <a:lnTo>
                    <a:pt x="0" y="2083"/>
                  </a:lnTo>
                  <a:lnTo>
                    <a:pt x="0" y="2077"/>
                  </a:lnTo>
                  <a:lnTo>
                    <a:pt x="0" y="2071"/>
                  </a:lnTo>
                  <a:lnTo>
                    <a:pt x="0" y="2065"/>
                  </a:lnTo>
                  <a:lnTo>
                    <a:pt x="0" y="2059"/>
                  </a:lnTo>
                  <a:lnTo>
                    <a:pt x="0" y="2053"/>
                  </a:lnTo>
                  <a:lnTo>
                    <a:pt x="0" y="2047"/>
                  </a:lnTo>
                  <a:lnTo>
                    <a:pt x="0" y="2041"/>
                  </a:lnTo>
                  <a:lnTo>
                    <a:pt x="0" y="2035"/>
                  </a:lnTo>
                  <a:lnTo>
                    <a:pt x="0" y="2029"/>
                  </a:lnTo>
                  <a:lnTo>
                    <a:pt x="0" y="2024"/>
                  </a:lnTo>
                  <a:lnTo>
                    <a:pt x="0" y="2018"/>
                  </a:lnTo>
                  <a:lnTo>
                    <a:pt x="0" y="2012"/>
                  </a:lnTo>
                  <a:lnTo>
                    <a:pt x="0" y="2006"/>
                  </a:lnTo>
                  <a:lnTo>
                    <a:pt x="0" y="2000"/>
                  </a:lnTo>
                  <a:lnTo>
                    <a:pt x="0" y="1994"/>
                  </a:lnTo>
                  <a:lnTo>
                    <a:pt x="0" y="1988"/>
                  </a:lnTo>
                  <a:lnTo>
                    <a:pt x="0" y="1982"/>
                  </a:lnTo>
                  <a:lnTo>
                    <a:pt x="0" y="1976"/>
                  </a:lnTo>
                  <a:lnTo>
                    <a:pt x="0" y="1970"/>
                  </a:lnTo>
                  <a:lnTo>
                    <a:pt x="0" y="1964"/>
                  </a:lnTo>
                  <a:lnTo>
                    <a:pt x="0" y="1958"/>
                  </a:lnTo>
                  <a:lnTo>
                    <a:pt x="0" y="1953"/>
                  </a:lnTo>
                  <a:lnTo>
                    <a:pt x="0" y="1947"/>
                  </a:lnTo>
                  <a:lnTo>
                    <a:pt x="0" y="1941"/>
                  </a:lnTo>
                  <a:lnTo>
                    <a:pt x="0" y="1935"/>
                  </a:lnTo>
                  <a:lnTo>
                    <a:pt x="0" y="1929"/>
                  </a:lnTo>
                  <a:lnTo>
                    <a:pt x="0" y="1923"/>
                  </a:lnTo>
                  <a:lnTo>
                    <a:pt x="0" y="1917"/>
                  </a:lnTo>
                  <a:lnTo>
                    <a:pt x="0" y="1911"/>
                  </a:lnTo>
                  <a:lnTo>
                    <a:pt x="0" y="1905"/>
                  </a:lnTo>
                  <a:lnTo>
                    <a:pt x="0" y="1899"/>
                  </a:lnTo>
                  <a:lnTo>
                    <a:pt x="0" y="1893"/>
                  </a:lnTo>
                  <a:lnTo>
                    <a:pt x="0" y="1887"/>
                  </a:lnTo>
                  <a:lnTo>
                    <a:pt x="0" y="1882"/>
                  </a:lnTo>
                  <a:lnTo>
                    <a:pt x="0" y="1876"/>
                  </a:lnTo>
                  <a:lnTo>
                    <a:pt x="0" y="1870"/>
                  </a:lnTo>
                  <a:lnTo>
                    <a:pt x="0" y="1864"/>
                  </a:lnTo>
                  <a:lnTo>
                    <a:pt x="0" y="1858"/>
                  </a:lnTo>
                  <a:lnTo>
                    <a:pt x="0" y="1852"/>
                  </a:lnTo>
                  <a:lnTo>
                    <a:pt x="0" y="1846"/>
                  </a:lnTo>
                  <a:lnTo>
                    <a:pt x="0" y="1840"/>
                  </a:lnTo>
                  <a:lnTo>
                    <a:pt x="0" y="1834"/>
                  </a:lnTo>
                  <a:lnTo>
                    <a:pt x="0" y="1828"/>
                  </a:lnTo>
                  <a:lnTo>
                    <a:pt x="0" y="1822"/>
                  </a:lnTo>
                  <a:lnTo>
                    <a:pt x="0" y="1816"/>
                  </a:lnTo>
                  <a:lnTo>
                    <a:pt x="0" y="1811"/>
                  </a:lnTo>
                  <a:lnTo>
                    <a:pt x="0" y="1805"/>
                  </a:lnTo>
                  <a:lnTo>
                    <a:pt x="0" y="1799"/>
                  </a:lnTo>
                  <a:lnTo>
                    <a:pt x="0" y="1793"/>
                  </a:lnTo>
                  <a:lnTo>
                    <a:pt x="0" y="1787"/>
                  </a:lnTo>
                  <a:lnTo>
                    <a:pt x="0" y="1781"/>
                  </a:lnTo>
                  <a:lnTo>
                    <a:pt x="0" y="1775"/>
                  </a:lnTo>
                  <a:lnTo>
                    <a:pt x="0" y="1769"/>
                  </a:lnTo>
                  <a:lnTo>
                    <a:pt x="0" y="1763"/>
                  </a:lnTo>
                  <a:lnTo>
                    <a:pt x="0" y="1757"/>
                  </a:lnTo>
                  <a:lnTo>
                    <a:pt x="0" y="1751"/>
                  </a:lnTo>
                  <a:lnTo>
                    <a:pt x="0" y="1745"/>
                  </a:lnTo>
                  <a:lnTo>
                    <a:pt x="0" y="1740"/>
                  </a:lnTo>
                  <a:lnTo>
                    <a:pt x="0" y="1734"/>
                  </a:lnTo>
                  <a:lnTo>
                    <a:pt x="0" y="1728"/>
                  </a:lnTo>
                  <a:lnTo>
                    <a:pt x="0" y="1722"/>
                  </a:lnTo>
                  <a:lnTo>
                    <a:pt x="0" y="1716"/>
                  </a:lnTo>
                  <a:lnTo>
                    <a:pt x="0" y="1710"/>
                  </a:lnTo>
                  <a:lnTo>
                    <a:pt x="0" y="1704"/>
                  </a:lnTo>
                  <a:lnTo>
                    <a:pt x="0" y="1698"/>
                  </a:lnTo>
                  <a:lnTo>
                    <a:pt x="0" y="1692"/>
                  </a:lnTo>
                  <a:lnTo>
                    <a:pt x="0" y="1686"/>
                  </a:lnTo>
                  <a:lnTo>
                    <a:pt x="0" y="1680"/>
                  </a:lnTo>
                  <a:lnTo>
                    <a:pt x="0" y="1674"/>
                  </a:lnTo>
                  <a:lnTo>
                    <a:pt x="0" y="1669"/>
                  </a:lnTo>
                  <a:lnTo>
                    <a:pt x="0" y="1663"/>
                  </a:lnTo>
                  <a:lnTo>
                    <a:pt x="0" y="1657"/>
                  </a:lnTo>
                  <a:lnTo>
                    <a:pt x="0" y="1651"/>
                  </a:lnTo>
                  <a:lnTo>
                    <a:pt x="0" y="1645"/>
                  </a:lnTo>
                  <a:lnTo>
                    <a:pt x="0" y="1639"/>
                  </a:lnTo>
                  <a:lnTo>
                    <a:pt x="0" y="1633"/>
                  </a:lnTo>
                  <a:lnTo>
                    <a:pt x="0" y="1627"/>
                  </a:lnTo>
                  <a:lnTo>
                    <a:pt x="0" y="1621"/>
                  </a:lnTo>
                  <a:lnTo>
                    <a:pt x="0" y="1615"/>
                  </a:lnTo>
                  <a:lnTo>
                    <a:pt x="0" y="1609"/>
                  </a:lnTo>
                  <a:lnTo>
                    <a:pt x="0" y="1603"/>
                  </a:lnTo>
                  <a:lnTo>
                    <a:pt x="0" y="1598"/>
                  </a:lnTo>
                  <a:lnTo>
                    <a:pt x="0" y="1592"/>
                  </a:lnTo>
                  <a:lnTo>
                    <a:pt x="0" y="1586"/>
                  </a:lnTo>
                  <a:lnTo>
                    <a:pt x="0" y="1580"/>
                  </a:lnTo>
                  <a:lnTo>
                    <a:pt x="0" y="1574"/>
                  </a:lnTo>
                  <a:lnTo>
                    <a:pt x="0" y="1568"/>
                  </a:lnTo>
                  <a:lnTo>
                    <a:pt x="0" y="1562"/>
                  </a:lnTo>
                  <a:lnTo>
                    <a:pt x="0" y="1556"/>
                  </a:lnTo>
                  <a:lnTo>
                    <a:pt x="0" y="1550"/>
                  </a:lnTo>
                  <a:lnTo>
                    <a:pt x="0" y="1544"/>
                  </a:lnTo>
                  <a:lnTo>
                    <a:pt x="0" y="1538"/>
                  </a:lnTo>
                  <a:lnTo>
                    <a:pt x="0" y="1532"/>
                  </a:lnTo>
                  <a:lnTo>
                    <a:pt x="0" y="1527"/>
                  </a:lnTo>
                  <a:lnTo>
                    <a:pt x="0" y="1521"/>
                  </a:lnTo>
                  <a:lnTo>
                    <a:pt x="0" y="1515"/>
                  </a:lnTo>
                  <a:lnTo>
                    <a:pt x="0" y="1509"/>
                  </a:lnTo>
                  <a:lnTo>
                    <a:pt x="0" y="1503"/>
                  </a:lnTo>
                  <a:lnTo>
                    <a:pt x="0" y="1497"/>
                  </a:lnTo>
                  <a:lnTo>
                    <a:pt x="0" y="1491"/>
                  </a:lnTo>
                  <a:lnTo>
                    <a:pt x="0" y="1485"/>
                  </a:lnTo>
                  <a:lnTo>
                    <a:pt x="0" y="1479"/>
                  </a:lnTo>
                  <a:lnTo>
                    <a:pt x="0" y="1473"/>
                  </a:lnTo>
                  <a:lnTo>
                    <a:pt x="0" y="1467"/>
                  </a:lnTo>
                  <a:lnTo>
                    <a:pt x="0" y="1461"/>
                  </a:lnTo>
                  <a:lnTo>
                    <a:pt x="0" y="1456"/>
                  </a:lnTo>
                  <a:lnTo>
                    <a:pt x="0" y="1450"/>
                  </a:lnTo>
                  <a:lnTo>
                    <a:pt x="0" y="1444"/>
                  </a:lnTo>
                  <a:lnTo>
                    <a:pt x="0" y="1438"/>
                  </a:lnTo>
                  <a:lnTo>
                    <a:pt x="0" y="1432"/>
                  </a:lnTo>
                  <a:lnTo>
                    <a:pt x="0" y="1426"/>
                  </a:lnTo>
                  <a:lnTo>
                    <a:pt x="0" y="1420"/>
                  </a:lnTo>
                  <a:lnTo>
                    <a:pt x="0" y="1414"/>
                  </a:lnTo>
                  <a:lnTo>
                    <a:pt x="0" y="1408"/>
                  </a:lnTo>
                  <a:lnTo>
                    <a:pt x="0" y="1402"/>
                  </a:lnTo>
                  <a:lnTo>
                    <a:pt x="0" y="1396"/>
                  </a:lnTo>
                  <a:lnTo>
                    <a:pt x="0" y="1390"/>
                  </a:lnTo>
                  <a:lnTo>
                    <a:pt x="0" y="1385"/>
                  </a:lnTo>
                  <a:lnTo>
                    <a:pt x="0" y="1379"/>
                  </a:lnTo>
                  <a:lnTo>
                    <a:pt x="0" y="1373"/>
                  </a:lnTo>
                  <a:lnTo>
                    <a:pt x="0" y="1367"/>
                  </a:lnTo>
                  <a:lnTo>
                    <a:pt x="0" y="1361"/>
                  </a:lnTo>
                  <a:lnTo>
                    <a:pt x="0" y="1355"/>
                  </a:lnTo>
                  <a:lnTo>
                    <a:pt x="0" y="1349"/>
                  </a:lnTo>
                  <a:lnTo>
                    <a:pt x="0" y="1343"/>
                  </a:lnTo>
                  <a:lnTo>
                    <a:pt x="0" y="1337"/>
                  </a:lnTo>
                  <a:lnTo>
                    <a:pt x="0" y="1331"/>
                  </a:lnTo>
                  <a:lnTo>
                    <a:pt x="0" y="1325"/>
                  </a:lnTo>
                  <a:lnTo>
                    <a:pt x="0" y="1319"/>
                  </a:lnTo>
                  <a:lnTo>
                    <a:pt x="0" y="1314"/>
                  </a:lnTo>
                  <a:lnTo>
                    <a:pt x="0" y="1308"/>
                  </a:lnTo>
                  <a:lnTo>
                    <a:pt x="0" y="1302"/>
                  </a:lnTo>
                  <a:lnTo>
                    <a:pt x="0" y="1296"/>
                  </a:lnTo>
                  <a:lnTo>
                    <a:pt x="0" y="1290"/>
                  </a:lnTo>
                  <a:lnTo>
                    <a:pt x="0" y="1284"/>
                  </a:lnTo>
                  <a:lnTo>
                    <a:pt x="0" y="1278"/>
                  </a:lnTo>
                  <a:lnTo>
                    <a:pt x="0" y="1272"/>
                  </a:lnTo>
                  <a:lnTo>
                    <a:pt x="0" y="1266"/>
                  </a:lnTo>
                  <a:lnTo>
                    <a:pt x="0" y="1260"/>
                  </a:lnTo>
                  <a:lnTo>
                    <a:pt x="0" y="1254"/>
                  </a:lnTo>
                  <a:lnTo>
                    <a:pt x="0" y="1248"/>
                  </a:lnTo>
                  <a:lnTo>
                    <a:pt x="0" y="1243"/>
                  </a:lnTo>
                  <a:lnTo>
                    <a:pt x="0" y="1237"/>
                  </a:lnTo>
                  <a:lnTo>
                    <a:pt x="0" y="1231"/>
                  </a:lnTo>
                  <a:lnTo>
                    <a:pt x="0" y="1225"/>
                  </a:lnTo>
                  <a:lnTo>
                    <a:pt x="0" y="1219"/>
                  </a:lnTo>
                  <a:lnTo>
                    <a:pt x="0" y="1213"/>
                  </a:lnTo>
                  <a:lnTo>
                    <a:pt x="0" y="1207"/>
                  </a:lnTo>
                  <a:lnTo>
                    <a:pt x="0" y="1201"/>
                  </a:lnTo>
                  <a:lnTo>
                    <a:pt x="0" y="1195"/>
                  </a:lnTo>
                  <a:lnTo>
                    <a:pt x="0" y="1189"/>
                  </a:lnTo>
                  <a:lnTo>
                    <a:pt x="0" y="1183"/>
                  </a:lnTo>
                  <a:lnTo>
                    <a:pt x="0" y="1177"/>
                  </a:lnTo>
                  <a:lnTo>
                    <a:pt x="0" y="1172"/>
                  </a:lnTo>
                  <a:lnTo>
                    <a:pt x="0" y="1166"/>
                  </a:lnTo>
                  <a:lnTo>
                    <a:pt x="0" y="1160"/>
                  </a:lnTo>
                  <a:lnTo>
                    <a:pt x="0" y="1154"/>
                  </a:lnTo>
                  <a:lnTo>
                    <a:pt x="0" y="1148"/>
                  </a:lnTo>
                  <a:lnTo>
                    <a:pt x="0" y="1142"/>
                  </a:lnTo>
                  <a:lnTo>
                    <a:pt x="0" y="1136"/>
                  </a:lnTo>
                  <a:lnTo>
                    <a:pt x="0" y="1130"/>
                  </a:lnTo>
                  <a:lnTo>
                    <a:pt x="0" y="1124"/>
                  </a:lnTo>
                  <a:lnTo>
                    <a:pt x="0" y="1118"/>
                  </a:lnTo>
                  <a:lnTo>
                    <a:pt x="0" y="1112"/>
                  </a:lnTo>
                  <a:lnTo>
                    <a:pt x="0" y="1106"/>
                  </a:lnTo>
                  <a:lnTo>
                    <a:pt x="0" y="1101"/>
                  </a:lnTo>
                  <a:lnTo>
                    <a:pt x="0" y="1095"/>
                  </a:lnTo>
                  <a:lnTo>
                    <a:pt x="0" y="1089"/>
                  </a:lnTo>
                  <a:lnTo>
                    <a:pt x="0" y="1083"/>
                  </a:lnTo>
                  <a:lnTo>
                    <a:pt x="0" y="1077"/>
                  </a:lnTo>
                  <a:lnTo>
                    <a:pt x="0" y="1071"/>
                  </a:lnTo>
                  <a:lnTo>
                    <a:pt x="0" y="1065"/>
                  </a:lnTo>
                  <a:lnTo>
                    <a:pt x="0" y="1059"/>
                  </a:lnTo>
                  <a:lnTo>
                    <a:pt x="0" y="1053"/>
                  </a:lnTo>
                  <a:lnTo>
                    <a:pt x="0" y="1047"/>
                  </a:lnTo>
                  <a:lnTo>
                    <a:pt x="0" y="1041"/>
                  </a:lnTo>
                  <a:lnTo>
                    <a:pt x="0" y="1035"/>
                  </a:lnTo>
                  <a:lnTo>
                    <a:pt x="0" y="1030"/>
                  </a:lnTo>
                  <a:lnTo>
                    <a:pt x="0" y="1024"/>
                  </a:lnTo>
                  <a:lnTo>
                    <a:pt x="0" y="1018"/>
                  </a:lnTo>
                  <a:lnTo>
                    <a:pt x="0" y="1012"/>
                  </a:lnTo>
                  <a:lnTo>
                    <a:pt x="0" y="1006"/>
                  </a:lnTo>
                  <a:lnTo>
                    <a:pt x="0" y="1000"/>
                  </a:lnTo>
                  <a:lnTo>
                    <a:pt x="0" y="994"/>
                  </a:lnTo>
                  <a:lnTo>
                    <a:pt x="0" y="988"/>
                  </a:lnTo>
                  <a:lnTo>
                    <a:pt x="0" y="982"/>
                  </a:lnTo>
                  <a:lnTo>
                    <a:pt x="0" y="976"/>
                  </a:lnTo>
                  <a:lnTo>
                    <a:pt x="0" y="970"/>
                  </a:lnTo>
                  <a:lnTo>
                    <a:pt x="0" y="964"/>
                  </a:lnTo>
                  <a:lnTo>
                    <a:pt x="0" y="959"/>
                  </a:lnTo>
                  <a:lnTo>
                    <a:pt x="0" y="953"/>
                  </a:lnTo>
                  <a:lnTo>
                    <a:pt x="0" y="947"/>
                  </a:lnTo>
                  <a:lnTo>
                    <a:pt x="0" y="941"/>
                  </a:lnTo>
                  <a:lnTo>
                    <a:pt x="0" y="935"/>
                  </a:lnTo>
                  <a:lnTo>
                    <a:pt x="0" y="929"/>
                  </a:lnTo>
                  <a:lnTo>
                    <a:pt x="0" y="923"/>
                  </a:lnTo>
                  <a:lnTo>
                    <a:pt x="0" y="917"/>
                  </a:lnTo>
                  <a:lnTo>
                    <a:pt x="0" y="911"/>
                  </a:lnTo>
                  <a:lnTo>
                    <a:pt x="0" y="905"/>
                  </a:lnTo>
                  <a:lnTo>
                    <a:pt x="0" y="899"/>
                  </a:lnTo>
                  <a:lnTo>
                    <a:pt x="0" y="893"/>
                  </a:lnTo>
                  <a:lnTo>
                    <a:pt x="0" y="888"/>
                  </a:lnTo>
                  <a:lnTo>
                    <a:pt x="0" y="882"/>
                  </a:lnTo>
                  <a:lnTo>
                    <a:pt x="0" y="876"/>
                  </a:lnTo>
                  <a:lnTo>
                    <a:pt x="0" y="870"/>
                  </a:lnTo>
                  <a:lnTo>
                    <a:pt x="0" y="864"/>
                  </a:lnTo>
                  <a:lnTo>
                    <a:pt x="0" y="858"/>
                  </a:lnTo>
                  <a:lnTo>
                    <a:pt x="0" y="852"/>
                  </a:lnTo>
                  <a:lnTo>
                    <a:pt x="0" y="846"/>
                  </a:lnTo>
                  <a:lnTo>
                    <a:pt x="0" y="840"/>
                  </a:lnTo>
                  <a:lnTo>
                    <a:pt x="0" y="834"/>
                  </a:lnTo>
                  <a:lnTo>
                    <a:pt x="0" y="828"/>
                  </a:lnTo>
                  <a:lnTo>
                    <a:pt x="0" y="822"/>
                  </a:lnTo>
                  <a:lnTo>
                    <a:pt x="0" y="817"/>
                  </a:lnTo>
                  <a:lnTo>
                    <a:pt x="0" y="811"/>
                  </a:lnTo>
                  <a:lnTo>
                    <a:pt x="0" y="805"/>
                  </a:lnTo>
                  <a:lnTo>
                    <a:pt x="0" y="799"/>
                  </a:lnTo>
                  <a:lnTo>
                    <a:pt x="0" y="793"/>
                  </a:lnTo>
                  <a:lnTo>
                    <a:pt x="0" y="787"/>
                  </a:lnTo>
                  <a:lnTo>
                    <a:pt x="0" y="781"/>
                  </a:lnTo>
                  <a:lnTo>
                    <a:pt x="0" y="775"/>
                  </a:lnTo>
                  <a:lnTo>
                    <a:pt x="0" y="769"/>
                  </a:lnTo>
                  <a:lnTo>
                    <a:pt x="0" y="763"/>
                  </a:lnTo>
                  <a:lnTo>
                    <a:pt x="0" y="757"/>
                  </a:lnTo>
                  <a:lnTo>
                    <a:pt x="0" y="751"/>
                  </a:lnTo>
                  <a:lnTo>
                    <a:pt x="0" y="746"/>
                  </a:lnTo>
                  <a:lnTo>
                    <a:pt x="0" y="740"/>
                  </a:lnTo>
                  <a:lnTo>
                    <a:pt x="0" y="734"/>
                  </a:lnTo>
                  <a:lnTo>
                    <a:pt x="0" y="728"/>
                  </a:lnTo>
                  <a:lnTo>
                    <a:pt x="0" y="722"/>
                  </a:lnTo>
                  <a:lnTo>
                    <a:pt x="0" y="716"/>
                  </a:lnTo>
                  <a:lnTo>
                    <a:pt x="0" y="710"/>
                  </a:lnTo>
                  <a:lnTo>
                    <a:pt x="0" y="704"/>
                  </a:lnTo>
                  <a:lnTo>
                    <a:pt x="0" y="698"/>
                  </a:lnTo>
                  <a:lnTo>
                    <a:pt x="0" y="692"/>
                  </a:lnTo>
                  <a:lnTo>
                    <a:pt x="0" y="686"/>
                  </a:lnTo>
                  <a:lnTo>
                    <a:pt x="0" y="680"/>
                  </a:lnTo>
                  <a:lnTo>
                    <a:pt x="0" y="675"/>
                  </a:lnTo>
                  <a:lnTo>
                    <a:pt x="0" y="669"/>
                  </a:lnTo>
                  <a:lnTo>
                    <a:pt x="0" y="663"/>
                  </a:lnTo>
                  <a:lnTo>
                    <a:pt x="0" y="657"/>
                  </a:lnTo>
                  <a:lnTo>
                    <a:pt x="0" y="651"/>
                  </a:lnTo>
                  <a:lnTo>
                    <a:pt x="0" y="645"/>
                  </a:lnTo>
                  <a:lnTo>
                    <a:pt x="0" y="639"/>
                  </a:lnTo>
                  <a:lnTo>
                    <a:pt x="0" y="633"/>
                  </a:lnTo>
                  <a:lnTo>
                    <a:pt x="0" y="627"/>
                  </a:lnTo>
                  <a:lnTo>
                    <a:pt x="0" y="621"/>
                  </a:lnTo>
                  <a:lnTo>
                    <a:pt x="0" y="615"/>
                  </a:lnTo>
                  <a:lnTo>
                    <a:pt x="0" y="609"/>
                  </a:lnTo>
                  <a:lnTo>
                    <a:pt x="0" y="604"/>
                  </a:lnTo>
                  <a:lnTo>
                    <a:pt x="0" y="598"/>
                  </a:lnTo>
                  <a:lnTo>
                    <a:pt x="0" y="592"/>
                  </a:lnTo>
                  <a:lnTo>
                    <a:pt x="0" y="586"/>
                  </a:lnTo>
                  <a:lnTo>
                    <a:pt x="0" y="580"/>
                  </a:lnTo>
                  <a:lnTo>
                    <a:pt x="0" y="574"/>
                  </a:lnTo>
                  <a:lnTo>
                    <a:pt x="0" y="568"/>
                  </a:lnTo>
                  <a:lnTo>
                    <a:pt x="0" y="562"/>
                  </a:lnTo>
                  <a:lnTo>
                    <a:pt x="0" y="556"/>
                  </a:lnTo>
                  <a:lnTo>
                    <a:pt x="0" y="550"/>
                  </a:lnTo>
                  <a:lnTo>
                    <a:pt x="0" y="544"/>
                  </a:lnTo>
                  <a:lnTo>
                    <a:pt x="0" y="538"/>
                  </a:lnTo>
                  <a:lnTo>
                    <a:pt x="0" y="533"/>
                  </a:lnTo>
                  <a:lnTo>
                    <a:pt x="0" y="527"/>
                  </a:lnTo>
                  <a:lnTo>
                    <a:pt x="0" y="521"/>
                  </a:lnTo>
                  <a:lnTo>
                    <a:pt x="0" y="515"/>
                  </a:lnTo>
                  <a:lnTo>
                    <a:pt x="0" y="509"/>
                  </a:lnTo>
                  <a:lnTo>
                    <a:pt x="0" y="503"/>
                  </a:lnTo>
                  <a:lnTo>
                    <a:pt x="0" y="497"/>
                  </a:lnTo>
                  <a:lnTo>
                    <a:pt x="0" y="491"/>
                  </a:lnTo>
                  <a:lnTo>
                    <a:pt x="0" y="485"/>
                  </a:lnTo>
                  <a:lnTo>
                    <a:pt x="0" y="479"/>
                  </a:lnTo>
                  <a:lnTo>
                    <a:pt x="0" y="473"/>
                  </a:lnTo>
                  <a:lnTo>
                    <a:pt x="0" y="467"/>
                  </a:lnTo>
                  <a:lnTo>
                    <a:pt x="0" y="462"/>
                  </a:lnTo>
                  <a:lnTo>
                    <a:pt x="0" y="456"/>
                  </a:lnTo>
                  <a:lnTo>
                    <a:pt x="0" y="450"/>
                  </a:lnTo>
                  <a:lnTo>
                    <a:pt x="0" y="444"/>
                  </a:lnTo>
                  <a:lnTo>
                    <a:pt x="0" y="438"/>
                  </a:lnTo>
                  <a:lnTo>
                    <a:pt x="0" y="432"/>
                  </a:lnTo>
                  <a:lnTo>
                    <a:pt x="0" y="426"/>
                  </a:lnTo>
                  <a:lnTo>
                    <a:pt x="0" y="420"/>
                  </a:lnTo>
                  <a:lnTo>
                    <a:pt x="0" y="414"/>
                  </a:lnTo>
                  <a:lnTo>
                    <a:pt x="0" y="408"/>
                  </a:lnTo>
                  <a:lnTo>
                    <a:pt x="0" y="402"/>
                  </a:lnTo>
                  <a:lnTo>
                    <a:pt x="0" y="396"/>
                  </a:lnTo>
                  <a:lnTo>
                    <a:pt x="0" y="391"/>
                  </a:lnTo>
                  <a:lnTo>
                    <a:pt x="0" y="385"/>
                  </a:lnTo>
                  <a:lnTo>
                    <a:pt x="0" y="379"/>
                  </a:lnTo>
                  <a:lnTo>
                    <a:pt x="0" y="373"/>
                  </a:lnTo>
                  <a:lnTo>
                    <a:pt x="0" y="367"/>
                  </a:lnTo>
                  <a:lnTo>
                    <a:pt x="0" y="361"/>
                  </a:lnTo>
                  <a:lnTo>
                    <a:pt x="0" y="355"/>
                  </a:lnTo>
                  <a:lnTo>
                    <a:pt x="0" y="349"/>
                  </a:lnTo>
                  <a:lnTo>
                    <a:pt x="0" y="343"/>
                  </a:lnTo>
                  <a:lnTo>
                    <a:pt x="0" y="337"/>
                  </a:lnTo>
                  <a:lnTo>
                    <a:pt x="0" y="331"/>
                  </a:lnTo>
                  <a:lnTo>
                    <a:pt x="0" y="325"/>
                  </a:lnTo>
                  <a:lnTo>
                    <a:pt x="0" y="320"/>
                  </a:lnTo>
                  <a:lnTo>
                    <a:pt x="0" y="314"/>
                  </a:lnTo>
                  <a:lnTo>
                    <a:pt x="0" y="308"/>
                  </a:lnTo>
                  <a:lnTo>
                    <a:pt x="0" y="302"/>
                  </a:lnTo>
                  <a:lnTo>
                    <a:pt x="0" y="296"/>
                  </a:lnTo>
                  <a:lnTo>
                    <a:pt x="0" y="290"/>
                  </a:lnTo>
                  <a:lnTo>
                    <a:pt x="0" y="284"/>
                  </a:lnTo>
                  <a:lnTo>
                    <a:pt x="0" y="278"/>
                  </a:lnTo>
                  <a:lnTo>
                    <a:pt x="0" y="272"/>
                  </a:lnTo>
                  <a:lnTo>
                    <a:pt x="0" y="266"/>
                  </a:lnTo>
                  <a:lnTo>
                    <a:pt x="0" y="260"/>
                  </a:lnTo>
                  <a:lnTo>
                    <a:pt x="0" y="254"/>
                  </a:lnTo>
                  <a:lnTo>
                    <a:pt x="0" y="249"/>
                  </a:lnTo>
                  <a:lnTo>
                    <a:pt x="0" y="243"/>
                  </a:lnTo>
                  <a:lnTo>
                    <a:pt x="0" y="237"/>
                  </a:lnTo>
                  <a:lnTo>
                    <a:pt x="0" y="231"/>
                  </a:lnTo>
                  <a:lnTo>
                    <a:pt x="0" y="225"/>
                  </a:lnTo>
                  <a:lnTo>
                    <a:pt x="0" y="219"/>
                  </a:lnTo>
                  <a:lnTo>
                    <a:pt x="0" y="213"/>
                  </a:lnTo>
                  <a:lnTo>
                    <a:pt x="0" y="207"/>
                  </a:lnTo>
                  <a:lnTo>
                    <a:pt x="0" y="201"/>
                  </a:lnTo>
                  <a:lnTo>
                    <a:pt x="0" y="195"/>
                  </a:lnTo>
                  <a:lnTo>
                    <a:pt x="0" y="189"/>
                  </a:lnTo>
                  <a:lnTo>
                    <a:pt x="0" y="183"/>
                  </a:lnTo>
                  <a:lnTo>
                    <a:pt x="0" y="178"/>
                  </a:lnTo>
                  <a:lnTo>
                    <a:pt x="0" y="172"/>
                  </a:lnTo>
                  <a:lnTo>
                    <a:pt x="0" y="166"/>
                  </a:lnTo>
                  <a:lnTo>
                    <a:pt x="0" y="160"/>
                  </a:lnTo>
                  <a:lnTo>
                    <a:pt x="0" y="154"/>
                  </a:lnTo>
                  <a:lnTo>
                    <a:pt x="0" y="148"/>
                  </a:lnTo>
                  <a:lnTo>
                    <a:pt x="0" y="142"/>
                  </a:lnTo>
                  <a:lnTo>
                    <a:pt x="0" y="136"/>
                  </a:lnTo>
                  <a:lnTo>
                    <a:pt x="0" y="130"/>
                  </a:lnTo>
                  <a:lnTo>
                    <a:pt x="0" y="124"/>
                  </a:lnTo>
                  <a:lnTo>
                    <a:pt x="0" y="118"/>
                  </a:lnTo>
                  <a:lnTo>
                    <a:pt x="0" y="112"/>
                  </a:lnTo>
                  <a:lnTo>
                    <a:pt x="0" y="107"/>
                  </a:lnTo>
                  <a:lnTo>
                    <a:pt x="0" y="101"/>
                  </a:lnTo>
                  <a:lnTo>
                    <a:pt x="0" y="95"/>
                  </a:lnTo>
                  <a:lnTo>
                    <a:pt x="0" y="89"/>
                  </a:lnTo>
                  <a:lnTo>
                    <a:pt x="0" y="83"/>
                  </a:lnTo>
                  <a:lnTo>
                    <a:pt x="0" y="77"/>
                  </a:lnTo>
                  <a:lnTo>
                    <a:pt x="0" y="71"/>
                  </a:lnTo>
                  <a:lnTo>
                    <a:pt x="0" y="65"/>
                  </a:lnTo>
                  <a:lnTo>
                    <a:pt x="0" y="59"/>
                  </a:lnTo>
                  <a:lnTo>
                    <a:pt x="0" y="53"/>
                  </a:lnTo>
                  <a:lnTo>
                    <a:pt x="0" y="47"/>
                  </a:lnTo>
                  <a:lnTo>
                    <a:pt x="0" y="41"/>
                  </a:lnTo>
                  <a:lnTo>
                    <a:pt x="0" y="36"/>
                  </a:lnTo>
                  <a:lnTo>
                    <a:pt x="0" y="30"/>
                  </a:lnTo>
                  <a:lnTo>
                    <a:pt x="0" y="24"/>
                  </a:lnTo>
                  <a:lnTo>
                    <a:pt x="0" y="18"/>
                  </a:lnTo>
                  <a:lnTo>
                    <a:pt x="0" y="12"/>
                  </a:lnTo>
                  <a:lnTo>
                    <a:pt x="0" y="6"/>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Text Box 30">
              <a:extLst>
                <a:ext uri="{FF2B5EF4-FFF2-40B4-BE49-F238E27FC236}">
                  <a16:creationId xmlns:a16="http://schemas.microsoft.com/office/drawing/2014/main" id="{E49C9419-77F9-4162-803D-AD79D60F3FCC}"/>
                </a:ext>
              </a:extLst>
            </p:cNvPr>
            <p:cNvSpPr txBox="1">
              <a:spLocks noChangeAspect="1" noChangeArrowheads="1"/>
            </p:cNvSpPr>
            <p:nvPr/>
          </p:nvSpPr>
          <p:spPr bwMode="auto">
            <a:xfrm>
              <a:off x="274" y="528"/>
              <a:ext cx="288"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pPr eaLnBrk="0" hangingPunct="0"/>
              <a:r>
                <a:rPr lang="en-US" altLang="en-US">
                  <a:latin typeface="Symbol" panose="05050102010706020507" pitchFamily="18" charset="2"/>
                </a:rPr>
                <a:t>D</a:t>
              </a:r>
            </a:p>
          </p:txBody>
        </p:sp>
      </p:grpSp>
      <p:grpSp>
        <p:nvGrpSpPr>
          <p:cNvPr id="26" name="Group 40">
            <a:extLst>
              <a:ext uri="{FF2B5EF4-FFF2-40B4-BE49-F238E27FC236}">
                <a16:creationId xmlns:a16="http://schemas.microsoft.com/office/drawing/2014/main" id="{BE0459D8-5BB6-499A-A0A0-66B2B5BE50F7}"/>
              </a:ext>
            </a:extLst>
          </p:cNvPr>
          <p:cNvGrpSpPr>
            <a:grpSpLocks/>
          </p:cNvGrpSpPr>
          <p:nvPr/>
        </p:nvGrpSpPr>
        <p:grpSpPr bwMode="auto">
          <a:xfrm>
            <a:off x="19851688" y="5899150"/>
            <a:ext cx="212725" cy="220663"/>
            <a:chOff x="399" y="1508"/>
            <a:chExt cx="134" cy="139"/>
          </a:xfrm>
        </p:grpSpPr>
        <p:sp>
          <p:nvSpPr>
            <p:cNvPr id="27" name="Line 31">
              <a:extLst>
                <a:ext uri="{FF2B5EF4-FFF2-40B4-BE49-F238E27FC236}">
                  <a16:creationId xmlns:a16="http://schemas.microsoft.com/office/drawing/2014/main" id="{7641417C-48B7-4854-8DBC-2A5E47DC1AF1}"/>
                </a:ext>
              </a:extLst>
            </p:cNvPr>
            <p:cNvSpPr>
              <a:spLocks noChangeAspect="1" noChangeShapeType="1"/>
            </p:cNvSpPr>
            <p:nvPr/>
          </p:nvSpPr>
          <p:spPr bwMode="auto">
            <a:xfrm flipH="1">
              <a:off x="420" y="1517"/>
              <a:ext cx="113" cy="13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2">
              <a:extLst>
                <a:ext uri="{FF2B5EF4-FFF2-40B4-BE49-F238E27FC236}">
                  <a16:creationId xmlns:a16="http://schemas.microsoft.com/office/drawing/2014/main" id="{38884838-5768-4529-8D7E-7DFEB708E980}"/>
                </a:ext>
              </a:extLst>
            </p:cNvPr>
            <p:cNvSpPr>
              <a:spLocks noChangeAspect="1" noChangeShapeType="1"/>
            </p:cNvSpPr>
            <p:nvPr/>
          </p:nvSpPr>
          <p:spPr bwMode="auto">
            <a:xfrm flipH="1">
              <a:off x="399" y="1508"/>
              <a:ext cx="112" cy="12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9" name="Group 41">
            <a:extLst>
              <a:ext uri="{FF2B5EF4-FFF2-40B4-BE49-F238E27FC236}">
                <a16:creationId xmlns:a16="http://schemas.microsoft.com/office/drawing/2014/main" id="{43C99CEE-7744-4886-B78F-E0CBECAEFDC6}"/>
              </a:ext>
            </a:extLst>
          </p:cNvPr>
          <p:cNvGrpSpPr>
            <a:grpSpLocks/>
          </p:cNvGrpSpPr>
          <p:nvPr/>
        </p:nvGrpSpPr>
        <p:grpSpPr bwMode="auto">
          <a:xfrm>
            <a:off x="20278725" y="6383338"/>
            <a:ext cx="242888" cy="46037"/>
            <a:chOff x="668" y="1813"/>
            <a:chExt cx="153" cy="29"/>
          </a:xfrm>
        </p:grpSpPr>
        <p:sp>
          <p:nvSpPr>
            <p:cNvPr id="30" name="Line 33">
              <a:extLst>
                <a:ext uri="{FF2B5EF4-FFF2-40B4-BE49-F238E27FC236}">
                  <a16:creationId xmlns:a16="http://schemas.microsoft.com/office/drawing/2014/main" id="{3B72CC1F-8A29-4D5F-85D7-2231310455F9}"/>
                </a:ext>
              </a:extLst>
            </p:cNvPr>
            <p:cNvSpPr>
              <a:spLocks noChangeAspect="1" noChangeShapeType="1"/>
            </p:cNvSpPr>
            <p:nvPr/>
          </p:nvSpPr>
          <p:spPr bwMode="auto">
            <a:xfrm>
              <a:off x="677" y="1813"/>
              <a:ext cx="14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4">
              <a:extLst>
                <a:ext uri="{FF2B5EF4-FFF2-40B4-BE49-F238E27FC236}">
                  <a16:creationId xmlns:a16="http://schemas.microsoft.com/office/drawing/2014/main" id="{30A2CD97-DF10-45AF-840E-2E1E74B37F60}"/>
                </a:ext>
              </a:extLst>
            </p:cNvPr>
            <p:cNvSpPr>
              <a:spLocks noChangeAspect="1" noChangeShapeType="1"/>
            </p:cNvSpPr>
            <p:nvPr/>
          </p:nvSpPr>
          <p:spPr bwMode="auto">
            <a:xfrm>
              <a:off x="668" y="1842"/>
              <a:ext cx="14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 name="Line 27">
            <a:extLst>
              <a:ext uri="{FF2B5EF4-FFF2-40B4-BE49-F238E27FC236}">
                <a16:creationId xmlns:a16="http://schemas.microsoft.com/office/drawing/2014/main" id="{46144E56-F7FE-422B-BB33-0C3786842945}"/>
              </a:ext>
            </a:extLst>
          </p:cNvPr>
          <p:cNvSpPr>
            <a:spLocks noChangeAspect="1" noChangeShapeType="1"/>
          </p:cNvSpPr>
          <p:nvPr/>
        </p:nvSpPr>
        <p:spPr bwMode="auto">
          <a:xfrm flipH="1">
            <a:off x="19599274" y="6045200"/>
            <a:ext cx="9286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8600"/>
          </a:p>
        </p:txBody>
      </p:sp>
      <p:sp>
        <p:nvSpPr>
          <p:cNvPr id="33" name="Oval 21">
            <a:extLst>
              <a:ext uri="{FF2B5EF4-FFF2-40B4-BE49-F238E27FC236}">
                <a16:creationId xmlns:a16="http://schemas.microsoft.com/office/drawing/2014/main" id="{051E9C9B-A957-4656-8290-D3637253DD77}"/>
              </a:ext>
            </a:extLst>
          </p:cNvPr>
          <p:cNvSpPr>
            <a:spLocks noChangeAspect="1" noChangeArrowheads="1"/>
          </p:cNvSpPr>
          <p:nvPr/>
        </p:nvSpPr>
        <p:spPr bwMode="auto">
          <a:xfrm>
            <a:off x="20150666" y="6730998"/>
            <a:ext cx="136110" cy="146580"/>
          </a:xfrm>
          <a:prstGeom prst="ellipse">
            <a:avLst/>
          </a:prstGeom>
          <a:solidFill>
            <a:srgbClr val="FF3300"/>
          </a:solidFill>
          <a:ln w="38100">
            <a:solidFill>
              <a:srgbClr val="FF3300"/>
            </a:solidFill>
            <a:round/>
            <a:headEnd/>
            <a:tailEnd/>
          </a:ln>
        </p:spPr>
        <p:txBody>
          <a:bodyPr/>
          <a:lstStyle/>
          <a:p>
            <a:endParaRPr lang="en-US" sz="8600" dirty="0"/>
          </a:p>
        </p:txBody>
      </p:sp>
      <p:sp>
        <p:nvSpPr>
          <p:cNvPr id="34" name="Rectangle 38">
            <a:extLst>
              <a:ext uri="{FF2B5EF4-FFF2-40B4-BE49-F238E27FC236}">
                <a16:creationId xmlns:a16="http://schemas.microsoft.com/office/drawing/2014/main" id="{9FB87BFD-9D86-4873-A2B8-D5C6C0FCEFC3}"/>
              </a:ext>
            </a:extLst>
          </p:cNvPr>
          <p:cNvSpPr>
            <a:spLocks noChangeArrowheads="1"/>
          </p:cNvSpPr>
          <p:nvPr/>
        </p:nvSpPr>
        <p:spPr bwMode="auto">
          <a:xfrm>
            <a:off x="19583400" y="5735094"/>
            <a:ext cx="268288" cy="284706"/>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35" name="Text Box 29">
            <a:extLst>
              <a:ext uri="{FF2B5EF4-FFF2-40B4-BE49-F238E27FC236}">
                <a16:creationId xmlns:a16="http://schemas.microsoft.com/office/drawing/2014/main" id="{66C0CAC1-4C1D-44EA-8F5E-BBF4358245AF}"/>
              </a:ext>
            </a:extLst>
          </p:cNvPr>
          <p:cNvSpPr txBox="1">
            <a:spLocks noChangeAspect="1" noChangeArrowheads="1"/>
          </p:cNvSpPr>
          <p:nvPr/>
        </p:nvSpPr>
        <p:spPr bwMode="auto">
          <a:xfrm>
            <a:off x="20412410" y="6720006"/>
            <a:ext cx="541002" cy="73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pPr eaLnBrk="0" hangingPunct="0"/>
            <a:r>
              <a:rPr lang="en-US" altLang="en-US" sz="3600" dirty="0"/>
              <a:t>F</a:t>
            </a:r>
          </a:p>
        </p:txBody>
      </p:sp>
      <p:sp>
        <p:nvSpPr>
          <p:cNvPr id="36" name="Rectangle 47">
            <a:extLst>
              <a:ext uri="{FF2B5EF4-FFF2-40B4-BE49-F238E27FC236}">
                <a16:creationId xmlns:a16="http://schemas.microsoft.com/office/drawing/2014/main" id="{1A7CA9D1-6F4E-4DAC-A030-D32A542FC038}"/>
              </a:ext>
            </a:extLst>
          </p:cNvPr>
          <p:cNvSpPr>
            <a:spLocks noChangeArrowheads="1"/>
          </p:cNvSpPr>
          <p:nvPr/>
        </p:nvSpPr>
        <p:spPr bwMode="auto">
          <a:xfrm>
            <a:off x="2133600" y="6383338"/>
            <a:ext cx="6034467" cy="769441"/>
          </a:xfrm>
          <a:prstGeom prst="rect">
            <a:avLst/>
          </a:prstGeom>
          <a:solidFill>
            <a:schemeClr val="hlink"/>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4400" dirty="0">
                <a:solidFill>
                  <a:schemeClr val="bg1"/>
                </a:solidFill>
              </a:rPr>
              <a:t>M </a:t>
            </a:r>
            <a:r>
              <a:rPr lang="en-US" altLang="en-US" sz="4400" dirty="0">
                <a:solidFill>
                  <a:schemeClr val="bg1"/>
                </a:solidFill>
                <a:sym typeface="Symbol" panose="05050102010706020507" pitchFamily="18" charset="2"/>
              </a:rPr>
              <a:t></a:t>
            </a:r>
            <a:r>
              <a:rPr lang="en-US" altLang="en-US" sz="4400" dirty="0">
                <a:solidFill>
                  <a:schemeClr val="bg1"/>
                </a:solidFill>
              </a:rPr>
              <a:t> (P) </a:t>
            </a:r>
            <a:r>
              <a:rPr lang="en-US" altLang="en-US" sz="4400" dirty="0">
                <a:solidFill>
                  <a:schemeClr val="bg1"/>
                </a:solidFill>
                <a:sym typeface="Symbol" panose="05050102010706020507" pitchFamily="18" charset="2"/>
              </a:rPr>
              <a:t></a:t>
            </a:r>
            <a:r>
              <a:rPr lang="en-US" altLang="en-US" sz="4400" dirty="0">
                <a:solidFill>
                  <a:schemeClr val="bg1"/>
                </a:solidFill>
              </a:rPr>
              <a:t> d(M</a:t>
            </a:r>
            <a:r>
              <a:rPr lang="en-US" altLang="en-US" sz="4400" dirty="0">
                <a:solidFill>
                  <a:schemeClr val="bg1"/>
                </a:solidFill>
                <a:sym typeface="Symbol" panose="05050102010706020507" pitchFamily="18" charset="2"/>
              </a:rPr>
              <a:t>, </a:t>
            </a:r>
            <a:r>
              <a:rPr lang="en-US" altLang="en-US" sz="4400" dirty="0">
                <a:solidFill>
                  <a:schemeClr val="bg1"/>
                </a:solidFill>
              </a:rPr>
              <a:t>)</a:t>
            </a:r>
            <a:r>
              <a:rPr lang="en-US" altLang="en-US" sz="4400" dirty="0">
                <a:solidFill>
                  <a:schemeClr val="bg1"/>
                </a:solidFill>
                <a:sym typeface="Symbol" panose="05050102010706020507" pitchFamily="18" charset="2"/>
              </a:rPr>
              <a:t> </a:t>
            </a:r>
            <a:r>
              <a:rPr lang="en-US" altLang="en-US" sz="4400" dirty="0">
                <a:solidFill>
                  <a:schemeClr val="bg1"/>
                </a:solidFill>
              </a:rPr>
              <a:t> </a:t>
            </a:r>
            <a:r>
              <a:rPr lang="en-US" altLang="en-US" sz="4400" dirty="0">
                <a:solidFill>
                  <a:schemeClr val="bg1"/>
                </a:solidFill>
                <a:sym typeface="Symbol" panose="05050102010706020507" pitchFamily="18" charset="2"/>
              </a:rPr>
              <a:t>MF. </a:t>
            </a:r>
          </a:p>
        </p:txBody>
      </p:sp>
      <p:sp>
        <p:nvSpPr>
          <p:cNvPr id="37" name="Line 27">
            <a:extLst>
              <a:ext uri="{FF2B5EF4-FFF2-40B4-BE49-F238E27FC236}">
                <a16:creationId xmlns:a16="http://schemas.microsoft.com/office/drawing/2014/main" id="{023F5E9A-16D3-407F-9B5F-C55572D658A1}"/>
              </a:ext>
            </a:extLst>
          </p:cNvPr>
          <p:cNvSpPr>
            <a:spLocks noChangeAspect="1" noChangeShapeType="1"/>
          </p:cNvSpPr>
          <p:nvPr/>
        </p:nvSpPr>
        <p:spPr bwMode="auto">
          <a:xfrm flipH="1">
            <a:off x="19583400" y="6781800"/>
            <a:ext cx="64293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8600"/>
          </a:p>
        </p:txBody>
      </p:sp>
      <p:sp>
        <p:nvSpPr>
          <p:cNvPr id="38" name="Text Box 29">
            <a:extLst>
              <a:ext uri="{FF2B5EF4-FFF2-40B4-BE49-F238E27FC236}">
                <a16:creationId xmlns:a16="http://schemas.microsoft.com/office/drawing/2014/main" id="{5E20BFD5-D9A5-495B-B5EB-F231075283B6}"/>
              </a:ext>
            </a:extLst>
          </p:cNvPr>
          <p:cNvSpPr txBox="1">
            <a:spLocks noChangeAspect="1" noChangeArrowheads="1"/>
          </p:cNvSpPr>
          <p:nvPr/>
        </p:nvSpPr>
        <p:spPr bwMode="auto">
          <a:xfrm>
            <a:off x="19669036" y="6781800"/>
            <a:ext cx="469835" cy="63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pPr eaLnBrk="0" hangingPunct="0"/>
            <a:r>
              <a:rPr lang="en-US" altLang="en-US" sz="3600" dirty="0"/>
              <a:t>p</a:t>
            </a:r>
          </a:p>
        </p:txBody>
      </p:sp>
      <p:grpSp>
        <p:nvGrpSpPr>
          <p:cNvPr id="39" name="Group 38">
            <a:extLst>
              <a:ext uri="{FF2B5EF4-FFF2-40B4-BE49-F238E27FC236}">
                <a16:creationId xmlns:a16="http://schemas.microsoft.com/office/drawing/2014/main" id="{405BA5CB-39EE-4955-80B8-798B0C21B3A4}"/>
              </a:ext>
            </a:extLst>
          </p:cNvPr>
          <p:cNvGrpSpPr/>
          <p:nvPr/>
        </p:nvGrpSpPr>
        <p:grpSpPr>
          <a:xfrm>
            <a:off x="7032459" y="1447800"/>
            <a:ext cx="11110068" cy="1205201"/>
            <a:chOff x="71819" y="148683"/>
            <a:chExt cx="6395438" cy="824094"/>
          </a:xfrm>
        </p:grpSpPr>
        <p:pic>
          <p:nvPicPr>
            <p:cNvPr id="40" name="Picture 39">
              <a:extLst>
                <a:ext uri="{FF2B5EF4-FFF2-40B4-BE49-F238E27FC236}">
                  <a16:creationId xmlns:a16="http://schemas.microsoft.com/office/drawing/2014/main" id="{88A82A19-1BE1-4F9D-B1DD-82998BD022F3}"/>
                </a:ext>
              </a:extLst>
            </p:cNvPr>
            <p:cNvPicPr>
              <a:picLocks noChangeAspect="1"/>
            </p:cNvPicPr>
            <p:nvPr/>
          </p:nvPicPr>
          <p:blipFill>
            <a:blip r:embed="rId3"/>
            <a:stretch>
              <a:fillRect/>
            </a:stretch>
          </p:blipFill>
          <p:spPr>
            <a:xfrm>
              <a:off x="71819" y="148683"/>
              <a:ext cx="6395438" cy="824094"/>
            </a:xfrm>
            <a:prstGeom prst="rect">
              <a:avLst/>
            </a:prstGeom>
          </p:spPr>
        </p:pic>
        <p:sp>
          <p:nvSpPr>
            <p:cNvPr id="41" name="TextBox 321">
              <a:extLst>
                <a:ext uri="{FF2B5EF4-FFF2-40B4-BE49-F238E27FC236}">
                  <a16:creationId xmlns:a16="http://schemas.microsoft.com/office/drawing/2014/main" id="{30027A45-AFCE-4DB5-B88A-1A72585EAD32}"/>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A.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Hoạt</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động</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khởi</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động</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 name="TextBox 2">
            <a:extLst>
              <a:ext uri="{FF2B5EF4-FFF2-40B4-BE49-F238E27FC236}">
                <a16:creationId xmlns:a16="http://schemas.microsoft.com/office/drawing/2014/main" id="{61405950-8915-49E8-A0E8-2A52B06C4342}"/>
              </a:ext>
            </a:extLst>
          </p:cNvPr>
          <p:cNvSpPr txBox="1"/>
          <p:nvPr/>
        </p:nvSpPr>
        <p:spPr>
          <a:xfrm>
            <a:off x="2133600" y="10790398"/>
            <a:ext cx="12192000" cy="1415772"/>
          </a:xfrm>
          <a:prstGeom prst="rect">
            <a:avLst/>
          </a:prstGeom>
          <a:noFill/>
        </p:spPr>
        <p:txBody>
          <a:bodyPr wrap="square">
            <a:spAutoFit/>
          </a:bodyPr>
          <a:lstStyle/>
          <a:p>
            <a:r>
              <a:rPr lang="en-US"/>
              <a:t>Xem thêm tại Website VnTeach.Com https://www.vnteach.com</a:t>
            </a:r>
          </a:p>
        </p:txBody>
      </p:sp>
    </p:spTree>
    <p:extLst>
      <p:ext uri="{BB962C8B-B14F-4D97-AF65-F5344CB8AC3E}">
        <p14:creationId xmlns:p14="http://schemas.microsoft.com/office/powerpoint/2010/main" val="372875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nodeType="withEffect" nodePh="1">
                                  <p:stCondLst>
                                    <p:cond delay="0"/>
                                  </p:stCondLst>
                                  <p:endCondLst>
                                    <p:cond evt="begin" delay="0">
                                      <p:tn val="13"/>
                                    </p:cond>
                                  </p:end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9">
                                            <p:txEl>
                                              <p:pRg st="0" end="0"/>
                                            </p:txEl>
                                          </p:spTgt>
                                        </p:tgtEl>
                                        <p:attrNameLst>
                                          <p:attrName>style.visibility</p:attrName>
                                        </p:attrNameLst>
                                      </p:cBhvr>
                                      <p:to>
                                        <p:strVal val="visible"/>
                                      </p:to>
                                    </p:set>
                                    <p:animEffect transition="in" filter="wipe(up)">
                                      <p:cBhvr>
                                        <p:cTn id="23" dur="500"/>
                                        <p:tgtEl>
                                          <p:spTgt spid="99">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12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1" end="1"/>
                                            </p:txEl>
                                          </p:spTgt>
                                        </p:tgtEl>
                                        <p:attrNameLst>
                                          <p:attrName>style.visibility</p:attrName>
                                        </p:attrNameLst>
                                      </p:cBhvr>
                                      <p:to>
                                        <p:strVal val="visible"/>
                                      </p:to>
                                    </p:set>
                                    <p:animEffect transition="in" filter="wipe(up)">
                                      <p:cBhvr>
                                        <p:cTn id="37" dur="500"/>
                                        <p:tgtEl>
                                          <p:spTgt spid="99">
                                            <p:txEl>
                                              <p:pRg st="1" end="1"/>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99">
                                            <p:txEl>
                                              <p:pRg st="2" end="2"/>
                                            </p:txEl>
                                          </p:spTgt>
                                        </p:tgtEl>
                                        <p:attrNameLst>
                                          <p:attrName>style.visibility</p:attrName>
                                        </p:attrNameLst>
                                      </p:cBhvr>
                                      <p:to>
                                        <p:strVal val="visible"/>
                                      </p:to>
                                    </p:set>
                                    <p:animEffect transition="in" filter="wipe(up)">
                                      <p:cBhvr>
                                        <p:cTn id="48" dur="500"/>
                                        <p:tgtEl>
                                          <p:spTgt spid="99">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par>
                          <p:cTn id="60" fill="hold">
                            <p:stCondLst>
                              <p:cond delay="500"/>
                            </p:stCondLst>
                            <p:childTnLst>
                              <p:par>
                                <p:cTn id="61" presetID="22" presetClass="entr" presetSubtype="2"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right)">
                                      <p:cBhvr>
                                        <p:cTn id="63" dur="2000"/>
                                        <p:tgtEl>
                                          <p:spTgt spid="19"/>
                                        </p:tgtEl>
                                      </p:cBhvr>
                                    </p:animEffect>
                                  </p:childTnLst>
                                </p:cTn>
                              </p:par>
                            </p:childTnLst>
                          </p:cTn>
                        </p:par>
                        <p:par>
                          <p:cTn id="64" fill="hold">
                            <p:stCondLst>
                              <p:cond delay="2500"/>
                            </p:stCondLst>
                            <p:childTnLst>
                              <p:par>
                                <p:cTn id="65" presetID="39" presetClass="entr" presetSubtype="0" accel="10000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26"/>
                                        </p:tgtEl>
                                        <p:attrNameLst>
                                          <p:attrName>ppt_y</p:attrName>
                                        </p:attrNameLst>
                                      </p:cBhvr>
                                      <p:tavLst>
                                        <p:tav tm="0">
                                          <p:val>
                                            <p:strVal val="#ppt_y"/>
                                          </p:val>
                                        </p:tav>
                                        <p:tav tm="100000">
                                          <p:val>
                                            <p:strVal val="#ppt_y"/>
                                          </p:val>
                                        </p:tav>
                                      </p:tavLst>
                                    </p:anim>
                                  </p:childTnLst>
                                </p:cTn>
                              </p:par>
                            </p:childTnLst>
                          </p:cTn>
                        </p:par>
                        <p:par>
                          <p:cTn id="71" fill="hold">
                            <p:stCondLst>
                              <p:cond delay="3000"/>
                            </p:stCondLst>
                            <p:childTnLst>
                              <p:par>
                                <p:cTn id="72" presetID="39" presetClass="entr" presetSubtype="0" accel="10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75"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76"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77" dur="500" fill="hold"/>
                                        <p:tgtEl>
                                          <p:spTgt spid="29"/>
                                        </p:tgtEl>
                                        <p:attrNameLst>
                                          <p:attrName>ppt_y</p:attrName>
                                        </p:attrNameLst>
                                      </p:cBhvr>
                                      <p:tavLst>
                                        <p:tav tm="0">
                                          <p:val>
                                            <p:strVal val="#ppt_y"/>
                                          </p:val>
                                        </p:tav>
                                        <p:tav tm="100000">
                                          <p:val>
                                            <p:strVal val="#ppt_y"/>
                                          </p:val>
                                        </p:tav>
                                      </p:tavLst>
                                    </p:anim>
                                  </p:childTnLst>
                                </p:cTn>
                              </p:par>
                            </p:childTnLst>
                          </p:cTn>
                        </p:par>
                        <p:par>
                          <p:cTn id="78" fill="hold">
                            <p:stCondLst>
                              <p:cond delay="3500"/>
                            </p:stCondLst>
                            <p:childTnLst>
                              <p:par>
                                <p:cTn id="79" presetID="22" presetClass="entr" presetSubtype="1"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up)">
                                      <p:cBhvr>
                                        <p:cTn id="81" dur="20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99">
                                            <p:txEl>
                                              <p:pRg st="3" end="3"/>
                                            </p:txEl>
                                          </p:spTgt>
                                        </p:tgtEl>
                                        <p:attrNameLst>
                                          <p:attrName>style.visibility</p:attrName>
                                        </p:attrNameLst>
                                      </p:cBhvr>
                                      <p:to>
                                        <p:strVal val="visible"/>
                                      </p:to>
                                    </p:set>
                                    <p:animEffect transition="in" filter="wipe(up)">
                                      <p:cBhvr>
                                        <p:cTn id="86" dur="500"/>
                                        <p:tgtEl>
                                          <p:spTgt spid="99">
                                            <p:txEl>
                                              <p:pRg st="3" end="3"/>
                                            </p:txEl>
                                          </p:spTgt>
                                        </p:tgtEl>
                                      </p:cBhvr>
                                    </p:animEffect>
                                  </p:childTnLst>
                                </p:cTn>
                              </p:par>
                            </p:childTnLst>
                          </p:cTn>
                        </p:par>
                        <p:par>
                          <p:cTn id="87" fill="hold">
                            <p:stCondLst>
                              <p:cond delay="500"/>
                            </p:stCondLst>
                            <p:childTnLst>
                              <p:par>
                                <p:cTn id="88" presetID="27" presetClass="entr" presetSubtype="0" fill="hold" grpId="0" nodeType="afterEffect">
                                  <p:stCondLst>
                                    <p:cond delay="0"/>
                                  </p:stCondLst>
                                  <p:iterate type="lt">
                                    <p:tmPct val="50000"/>
                                  </p:iterate>
                                  <p:childTnLst>
                                    <p:set>
                                      <p:cBhvr>
                                        <p:cTn id="89" dur="1" fill="hold">
                                          <p:stCondLst>
                                            <p:cond delay="0"/>
                                          </p:stCondLst>
                                        </p:cTn>
                                        <p:tgtEl>
                                          <p:spTgt spid="36"/>
                                        </p:tgtEl>
                                        <p:attrNameLst>
                                          <p:attrName>style.visibility</p:attrName>
                                        </p:attrNameLst>
                                      </p:cBhvr>
                                      <p:to>
                                        <p:strVal val="visible"/>
                                      </p:to>
                                    </p:set>
                                    <p:anim calcmode="discrete" valueType="clr">
                                      <p:cBhvr override="childStyle">
                                        <p:cTn id="90"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36"/>
                                        </p:tgtEl>
                                        <p:attrNameLst>
                                          <p:attrName>fillcolor</p:attrName>
                                        </p:attrNameLst>
                                      </p:cBhvr>
                                      <p:tavLst>
                                        <p:tav tm="0">
                                          <p:val>
                                            <p:clrVal>
                                              <a:schemeClr val="accent2"/>
                                            </p:clrVal>
                                          </p:val>
                                        </p:tav>
                                        <p:tav tm="50000">
                                          <p:val>
                                            <p:clrVal>
                                              <a:schemeClr val="hlink"/>
                                            </p:clrVal>
                                          </p:val>
                                        </p:tav>
                                      </p:tavLst>
                                    </p:anim>
                                    <p:set>
                                      <p:cBhvr>
                                        <p:cTn id="92" dur="80"/>
                                        <p:tgtEl>
                                          <p:spTgt spid="36"/>
                                        </p:tgtEl>
                                        <p:attrNameLst>
                                          <p:attrName>fill.type</p:attrName>
                                        </p:attrNameLst>
                                      </p:cBhvr>
                                      <p:to>
                                        <p:strVal val="solid"/>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99">
                                            <p:txEl>
                                              <p:pRg st="4" end="4"/>
                                            </p:txEl>
                                          </p:spTgt>
                                        </p:tgtEl>
                                        <p:attrNameLst>
                                          <p:attrName>style.visibility</p:attrName>
                                        </p:attrNameLst>
                                      </p:cBhvr>
                                      <p:to>
                                        <p:strVal val="visible"/>
                                      </p:to>
                                    </p:set>
                                    <p:animEffect transition="in" filter="wipe(up)">
                                      <p:cBhvr>
                                        <p:cTn id="97" dur="500"/>
                                        <p:tgtEl>
                                          <p:spTgt spid="99">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99">
                                            <p:txEl>
                                              <p:pRg st="5" end="5"/>
                                            </p:txEl>
                                          </p:spTgt>
                                        </p:tgtEl>
                                        <p:attrNameLst>
                                          <p:attrName>style.visibility</p:attrName>
                                        </p:attrNameLst>
                                      </p:cBhvr>
                                      <p:to>
                                        <p:strVal val="visible"/>
                                      </p:to>
                                    </p:set>
                                    <p:animEffect transition="in" filter="wipe(up)">
                                      <p:cBhvr>
                                        <p:cTn id="102" dur="500"/>
                                        <p:tgtEl>
                                          <p:spTgt spid="99">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99">
                                            <p:txEl>
                                              <p:pRg st="6" end="6"/>
                                            </p:txEl>
                                          </p:spTgt>
                                        </p:tgtEl>
                                        <p:attrNameLst>
                                          <p:attrName>style.visibility</p:attrName>
                                        </p:attrNameLst>
                                      </p:cBhvr>
                                      <p:to>
                                        <p:strVal val="visible"/>
                                      </p:to>
                                    </p:set>
                                    <p:animEffect transition="in" filter="wipe(up)">
                                      <p:cBhvr>
                                        <p:cTn id="107" dur="500"/>
                                        <p:tgtEl>
                                          <p:spTgt spid="99">
                                            <p:txEl>
                                              <p:pRg st="6" end="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99">
                                            <p:txEl>
                                              <p:pRg st="7" end="7"/>
                                            </p:txEl>
                                          </p:spTgt>
                                        </p:tgtEl>
                                        <p:attrNameLst>
                                          <p:attrName>style.visibility</p:attrName>
                                        </p:attrNameLst>
                                      </p:cBhvr>
                                      <p:to>
                                        <p:strVal val="visible"/>
                                      </p:to>
                                    </p:set>
                                    <p:animEffect transition="in" filter="wipe(up)">
                                      <p:cBhvr>
                                        <p:cTn id="112" dur="5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14" grpId="0" animBg="1"/>
      <p:bldP spid="32" grpId="0" animBg="1"/>
      <p:bldP spid="33" grpId="0" animBg="1"/>
      <p:bldP spid="34" grpId="0" animBg="1"/>
      <p:bldP spid="35" grpId="0"/>
      <p:bldP spid="36" grpId="0" animBg="1"/>
      <p:bldP spid="37"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3886200"/>
                <a:ext cx="16992600" cy="96011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FF0000"/>
                    </a:solidFill>
                  </a:rPr>
                  <a:t>      HĐ1:</a:t>
                </a:r>
                <a:r>
                  <a:rPr lang="en-US" b="1" dirty="0"/>
                  <a:t> </a:t>
                </a:r>
              </a:p>
              <a:p>
                <a:pPr marL="0" indent="0">
                  <a:buNone/>
                </a:pPr>
                <a:r>
                  <a:rPr lang="en-US" dirty="0"/>
                  <a:t>        Cho </a:t>
                </a:r>
                <a:r>
                  <a:rPr lang="en-US" dirty="0" err="1"/>
                  <a:t>parabol</a:t>
                </a:r>
                <a:r>
                  <a:rPr lang="en-US" dirty="0"/>
                  <a:t> </a:t>
                </a:r>
                <a:r>
                  <a:rPr lang="en-US" dirty="0" err="1"/>
                  <a:t>có</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𝑝𝑥</m:t>
                    </m:r>
                  </m:oMath>
                </a14:m>
                <a:r>
                  <a:rPr lang="en-US" dirty="0"/>
                  <a:t> (H.3.18).</a:t>
                </a:r>
              </a:p>
              <a:p>
                <a:pPr marL="0" indent="0">
                  <a:buNone/>
                </a:pPr>
                <a:endParaRPr lang="en-US" dirty="0"/>
              </a:p>
              <a:p>
                <a:pPr marL="0" lvl="0" indent="0">
                  <a:buNone/>
                </a:pPr>
                <a:r>
                  <a:rPr lang="en-US" dirty="0"/>
                  <a:t>a) </a:t>
                </a:r>
                <a:r>
                  <a:rPr lang="en-US" dirty="0" err="1"/>
                  <a:t>Nếu</a:t>
                </a:r>
                <a:r>
                  <a:rPr lang="en-US" dirty="0"/>
                  <a:t> </a:t>
                </a:r>
                <a:r>
                  <a:rPr lang="en-US" dirty="0" err="1"/>
                  <a:t>điểm</a:t>
                </a:r>
                <a:r>
                  <a:rPr lang="en-US" dirty="0"/>
                  <a:t> </a:t>
                </a:r>
                <a14:m>
                  <m:oMath xmlns:m="http://schemas.openxmlformats.org/officeDocument/2006/math">
                    <m:r>
                      <a:rPr lang="en-US" i="1">
                        <a:latin typeface="Cambria Math" panose="02040503050406030204" pitchFamily="18" charset="0"/>
                      </a:rPr>
                      <m:t>𝑀</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m:rPr>
                            <m:nor/>
                          </m:rPr>
                          <a:rPr lang="en-US"/>
                          <m:t> </m:t>
                        </m:r>
                        <m:r>
                          <a:rPr lang="en-US" i="1">
                            <a:latin typeface="Cambria Math" panose="02040503050406030204" pitchFamily="18" charset="0"/>
                          </a:rPr>
                          <m:t>;</m:t>
                        </m:r>
                        <m:r>
                          <m:rPr>
                            <m:nor/>
                          </m:rPr>
                          <a:rPr lang="en-US"/>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e>
                    </m:d>
                  </m:oMath>
                </a14:m>
                <a:r>
                  <a:rPr lang="en-US" dirty="0"/>
                  <a:t> </a:t>
                </a:r>
                <a:r>
                  <a:rPr lang="en-US" dirty="0" err="1"/>
                  <a:t>thuộc</a:t>
                </a:r>
                <a:r>
                  <a:rPr lang="en-US" dirty="0"/>
                  <a:t> </a:t>
                </a:r>
                <a:r>
                  <a:rPr lang="en-US" dirty="0" err="1"/>
                  <a:t>parabol</a:t>
                </a:r>
                <a:r>
                  <a:rPr lang="en-US" dirty="0"/>
                  <a:t> </a:t>
                </a:r>
                <a:r>
                  <a:rPr lang="en-US" dirty="0" err="1"/>
                  <a:t>thì</a:t>
                </a:r>
                <a:r>
                  <a:rPr lang="en-US" dirty="0"/>
                  <a:t> </a:t>
                </a:r>
                <a:r>
                  <a:rPr lang="en-US" dirty="0" err="1"/>
                  <a:t>điểm</a:t>
                </a:r>
                <a:r>
                  <a:rPr lang="en-US" dirty="0"/>
                  <a:t> </a:t>
                </a:r>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m:rPr>
                            <m:nor/>
                          </m:rPr>
                          <a:rPr lang="en-US"/>
                          <m:t> </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e>
                    </m:d>
                  </m:oMath>
                </a14:m>
                <a:r>
                  <a:rPr lang="en-US" dirty="0"/>
                  <a:t> </a:t>
                </a:r>
                <a:r>
                  <a:rPr lang="en-US" dirty="0" err="1"/>
                  <a:t>có</a:t>
                </a:r>
                <a:r>
                  <a:rPr lang="en-US" dirty="0"/>
                  <a:t> </a:t>
                </a:r>
                <a:r>
                  <a:rPr lang="en-US" dirty="0" err="1"/>
                  <a:t>thuộc</a:t>
                </a:r>
                <a:r>
                  <a:rPr lang="en-US" dirty="0"/>
                  <a:t> </a:t>
                </a:r>
                <a:r>
                  <a:rPr lang="en-US" dirty="0" err="1"/>
                  <a:t>parabol</a:t>
                </a:r>
                <a:r>
                  <a:rPr lang="en-US" dirty="0"/>
                  <a:t> hay </a:t>
                </a:r>
                <a:r>
                  <a:rPr lang="en-US" dirty="0" err="1"/>
                  <a:t>không</a:t>
                </a:r>
                <a:r>
                  <a:rPr lang="en-US" dirty="0"/>
                  <a:t>? </a:t>
                </a:r>
              </a:p>
              <a:p>
                <a:pPr marL="0" indent="0">
                  <a:buNone/>
                </a:pPr>
                <a:r>
                  <a:rPr lang="en-US" dirty="0"/>
                  <a:t>             </a:t>
                </a:r>
                <a:r>
                  <a:rPr lang="en-US" dirty="0" err="1"/>
                  <a:t>Nếu</a:t>
                </a:r>
                <a:r>
                  <a:rPr lang="en-US" dirty="0"/>
                  <a:t> </a:t>
                </a:r>
                <a:r>
                  <a:rPr lang="en-US" dirty="0" err="1"/>
                  <a:t>điểm</a:t>
                </a:r>
                <a:r>
                  <a:rPr lang="en-US" dirty="0"/>
                  <a:t> </a:t>
                </a:r>
                <a14:m>
                  <m:oMath xmlns:m="http://schemas.openxmlformats.org/officeDocument/2006/math">
                    <m:r>
                      <a:rPr lang="en-US" i="1">
                        <a:latin typeface="Cambria Math" panose="02040503050406030204" pitchFamily="18" charset="0"/>
                      </a:rPr>
                      <m:t>𝑀</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m:rPr>
                            <m:nor/>
                          </m:rPr>
                          <a:rPr lang="en-US"/>
                          <m:t> </m:t>
                        </m:r>
                        <m:r>
                          <a:rPr lang="en-US" i="1">
                            <a:latin typeface="Cambria Math" panose="02040503050406030204" pitchFamily="18" charset="0"/>
                          </a:rPr>
                          <m:t>;</m:t>
                        </m:r>
                        <m:r>
                          <m:rPr>
                            <m:nor/>
                          </m:rPr>
                          <a:rPr lang="en-US"/>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e>
                    </m:d>
                  </m:oMath>
                </a14:m>
                <a:r>
                  <a:rPr lang="en-US" dirty="0"/>
                  <a:t> </a:t>
                </a:r>
                <a:r>
                  <a:rPr lang="en-US" dirty="0" err="1"/>
                  <a:t>thuộc</a:t>
                </a:r>
                <a:r>
                  <a:rPr lang="en-US" dirty="0"/>
                  <a:t> </a:t>
                </a:r>
                <a:r>
                  <a:rPr lang="en-US" dirty="0" err="1"/>
                  <a:t>parabol</a:t>
                </a:r>
                <a:r>
                  <a:rPr lang="en-US" dirty="0"/>
                  <a:t> </a:t>
                </a:r>
                <a:r>
                  <a:rPr lang="en-US" dirty="0" err="1"/>
                  <a:t>thì</a:t>
                </a:r>
                <a:r>
                  <a:rPr lang="en-US" dirty="0"/>
                  <a:t> </a:t>
                </a:r>
                <a:r>
                  <a:rPr lang="en-US" dirty="0" err="1"/>
                  <a:t>điểm</a:t>
                </a:r>
                <a:r>
                  <a:rPr lang="en-US" dirty="0"/>
                  <a:t> </a:t>
                </a:r>
                <a14:m>
                  <m:oMath xmlns:m="http://schemas.openxmlformats.org/officeDocument/2006/math">
                    <m:r>
                      <a:rPr lang="en-US" b="1" i="1" smtClean="0">
                        <a:solidFill>
                          <a:srgbClr val="0000FF"/>
                        </a:solidFill>
                        <a:latin typeface="Cambria Math" panose="02040503050406030204" pitchFamily="18" charset="0"/>
                      </a:rPr>
                      <m:t>𝑵</m:t>
                    </m:r>
                    <m:d>
                      <m:dPr>
                        <m:ctrlPr>
                          <a:rPr lang="en-US" b="1" i="1">
                            <a:solidFill>
                              <a:srgbClr val="0000FF"/>
                            </a:solidFill>
                            <a:latin typeface="Cambria Math" panose="02040503050406030204" pitchFamily="18" charset="0"/>
                          </a:rPr>
                        </m:ctrlPr>
                      </m:dPr>
                      <m:e>
                        <m:sSub>
                          <m:sSubPr>
                            <m:ctrlPr>
                              <a:rPr lang="en-US" b="1" i="1">
                                <a:solidFill>
                                  <a:srgbClr val="0000FF"/>
                                </a:solidFill>
                                <a:latin typeface="Cambria Math" panose="02040503050406030204" pitchFamily="18" charset="0"/>
                              </a:rPr>
                            </m:ctrlPr>
                          </m:sSubPr>
                          <m:e>
                            <m:r>
                              <a:rPr lang="en-US" b="1" i="1">
                                <a:solidFill>
                                  <a:srgbClr val="0000FF"/>
                                </a:solidFill>
                                <a:latin typeface="Cambria Math" panose="02040503050406030204" pitchFamily="18" charset="0"/>
                              </a:rPr>
                              <m:t>𝒙</m:t>
                            </m:r>
                          </m:e>
                          <m:sub>
                            <m:r>
                              <a:rPr lang="en-US" b="1" i="1">
                                <a:solidFill>
                                  <a:srgbClr val="0000FF"/>
                                </a:solidFill>
                                <a:latin typeface="Cambria Math" panose="02040503050406030204" pitchFamily="18" charset="0"/>
                              </a:rPr>
                              <m:t>𝟎</m:t>
                            </m:r>
                          </m:sub>
                        </m:sSub>
                        <m:r>
                          <m:rPr>
                            <m:nor/>
                          </m:rPr>
                          <a:rPr lang="en-US" b="1">
                            <a:solidFill>
                              <a:srgbClr val="0000FF"/>
                            </a:solidFill>
                          </a:rPr>
                          <m:t> </m:t>
                        </m:r>
                        <m:r>
                          <a:rPr lang="en-US" b="1" i="1">
                            <a:solidFill>
                              <a:srgbClr val="0000FF"/>
                            </a:solidFill>
                            <a:latin typeface="Cambria Math" panose="02040503050406030204" pitchFamily="18" charset="0"/>
                          </a:rPr>
                          <m:t>;−</m:t>
                        </m:r>
                        <m:sSub>
                          <m:sSubPr>
                            <m:ctrlPr>
                              <a:rPr lang="en-US" b="1" i="1">
                                <a:solidFill>
                                  <a:srgbClr val="0000FF"/>
                                </a:solidFill>
                                <a:latin typeface="Cambria Math" panose="02040503050406030204" pitchFamily="18" charset="0"/>
                              </a:rPr>
                            </m:ctrlPr>
                          </m:sSubPr>
                          <m:e>
                            <m:r>
                              <a:rPr lang="en-US" b="1" i="1">
                                <a:solidFill>
                                  <a:srgbClr val="0000FF"/>
                                </a:solidFill>
                                <a:latin typeface="Cambria Math" panose="02040503050406030204" pitchFamily="18" charset="0"/>
                              </a:rPr>
                              <m:t>𝒚</m:t>
                            </m:r>
                          </m:e>
                          <m:sub>
                            <m:r>
                              <a:rPr lang="en-US" b="1" i="1">
                                <a:solidFill>
                                  <a:srgbClr val="0000FF"/>
                                </a:solidFill>
                                <a:latin typeface="Cambria Math" panose="02040503050406030204" pitchFamily="18" charset="0"/>
                              </a:rPr>
                              <m:t>𝟎</m:t>
                            </m:r>
                          </m:sub>
                        </m:sSub>
                      </m:e>
                    </m:d>
                  </m:oMath>
                </a14:m>
                <a:r>
                  <a:rPr lang="en-US" b="1" dirty="0">
                    <a:solidFill>
                      <a:srgbClr val="0000FF"/>
                    </a:solidFill>
                  </a:rPr>
                  <a:t> cũng </a:t>
                </a:r>
                <a:r>
                  <a:rPr lang="en-US" b="1" dirty="0" err="1">
                    <a:solidFill>
                      <a:srgbClr val="0000FF"/>
                    </a:solidFill>
                  </a:rPr>
                  <a:t>thuộc</a:t>
                </a:r>
                <a:r>
                  <a:rPr lang="en-US" b="1" dirty="0">
                    <a:solidFill>
                      <a:srgbClr val="0000FF"/>
                    </a:solidFill>
                  </a:rPr>
                  <a:t> </a:t>
                </a:r>
                <a:r>
                  <a:rPr lang="en-US" b="1" dirty="0" err="1">
                    <a:solidFill>
                      <a:srgbClr val="0000FF"/>
                    </a:solidFill>
                  </a:rPr>
                  <a:t>parabol</a:t>
                </a:r>
                <a:endParaRPr lang="en-US" b="1" dirty="0"/>
              </a:p>
              <a:p>
                <a:pPr marL="0" lvl="0" indent="0">
                  <a:buNone/>
                </a:pPr>
                <a:r>
                  <a:rPr lang="en-US" dirty="0"/>
                  <a:t>b) </a:t>
                </a:r>
                <a:r>
                  <a:rPr lang="en-US" dirty="0" err="1"/>
                  <a:t>Từ</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r>
                  <a:rPr lang="en-US" dirty="0" err="1"/>
                  <a:t>của</a:t>
                </a:r>
                <a:r>
                  <a:rPr lang="en-US" dirty="0"/>
                  <a:t> </a:t>
                </a:r>
                <a:r>
                  <a:rPr lang="en-US" dirty="0" err="1"/>
                  <a:t>parabol</a:t>
                </a:r>
                <a:r>
                  <a:rPr lang="en-US" dirty="0"/>
                  <a:t>, </a:t>
                </a:r>
                <a:r>
                  <a:rPr lang="en-US" dirty="0" err="1"/>
                  <a:t>có</a:t>
                </a:r>
                <a:r>
                  <a:rPr lang="en-US" dirty="0"/>
                  <a:t> </a:t>
                </a:r>
                <a:r>
                  <a:rPr lang="en-US" dirty="0" err="1"/>
                  <a:t>thể</a:t>
                </a:r>
                <a:r>
                  <a:rPr lang="en-US" dirty="0"/>
                  <a:t> </a:t>
                </a:r>
                <a:r>
                  <a:rPr lang="en-US" dirty="0" err="1"/>
                  <a:t>rút</a:t>
                </a:r>
                <a:r>
                  <a:rPr lang="en-US" dirty="0"/>
                  <a:t> ra </a:t>
                </a:r>
                <a:r>
                  <a:rPr lang="en-US" dirty="0" err="1"/>
                  <a:t>điều</a:t>
                </a:r>
                <a:r>
                  <a:rPr lang="en-US" dirty="0"/>
                  <a:t> </a:t>
                </a:r>
                <a:r>
                  <a:rPr lang="en-US" dirty="0" err="1"/>
                  <a:t>gì</a:t>
                </a:r>
                <a:r>
                  <a:rPr lang="en-US" dirty="0"/>
                  <a:t> </a:t>
                </a:r>
                <a:r>
                  <a:rPr lang="en-US" dirty="0" err="1"/>
                  <a:t>về</a:t>
                </a:r>
                <a:r>
                  <a:rPr lang="en-US" dirty="0"/>
                  <a:t> </a:t>
                </a:r>
                <a:r>
                  <a:rPr lang="en-US" dirty="0" err="1"/>
                  <a:t>hoành</a:t>
                </a:r>
                <a:r>
                  <a:rPr lang="en-US" dirty="0"/>
                  <a:t> </a:t>
                </a:r>
                <a:r>
                  <a:rPr lang="en-US" dirty="0" err="1"/>
                  <a:t>độ</a:t>
                </a:r>
                <a:r>
                  <a:rPr lang="en-US" dirty="0"/>
                  <a:t> </a:t>
                </a:r>
                <a:r>
                  <a:rPr lang="en-US" dirty="0" err="1"/>
                  <a:t>của</a:t>
                </a:r>
                <a:r>
                  <a:rPr lang="en-US" dirty="0"/>
                  <a:t> </a:t>
                </a:r>
                <a:r>
                  <a:rPr lang="en-US" dirty="0" err="1"/>
                  <a:t>những</a:t>
                </a:r>
                <a:r>
                  <a:rPr lang="en-US" dirty="0"/>
                  <a:t> </a:t>
                </a:r>
                <a:r>
                  <a:rPr lang="en-US" dirty="0" err="1"/>
                  <a:t>điểm</a:t>
                </a:r>
                <a:r>
                  <a:rPr lang="en-US" dirty="0"/>
                  <a:t> </a:t>
                </a:r>
                <a:r>
                  <a:rPr lang="en-US" dirty="0" err="1"/>
                  <a:t>thuộc</a:t>
                </a:r>
                <a:r>
                  <a:rPr lang="en-US" dirty="0"/>
                  <a:t> </a:t>
                </a:r>
                <a:r>
                  <a:rPr lang="en-US" dirty="0" err="1"/>
                  <a:t>parabol</a:t>
                </a:r>
                <a:r>
                  <a:rPr lang="en-US" dirty="0"/>
                  <a:t>?</a:t>
                </a:r>
              </a:p>
              <a:p>
                <a:pPr marL="0" indent="0">
                  <a:buNone/>
                </a:pPr>
                <a:r>
                  <a:rPr lang="en-US" dirty="0"/>
                  <a:t>             </a:t>
                </a:r>
                <a:r>
                  <a:rPr lang="en-US" dirty="0" err="1"/>
                  <a:t>Những</a:t>
                </a:r>
                <a:r>
                  <a:rPr lang="en-US" dirty="0"/>
                  <a:t> </a:t>
                </a:r>
                <a:r>
                  <a:rPr lang="en-US" dirty="0" err="1"/>
                  <a:t>điểm</a:t>
                </a:r>
                <a:r>
                  <a:rPr lang="en-US" dirty="0"/>
                  <a:t> </a:t>
                </a:r>
                <a:r>
                  <a:rPr lang="en-US" dirty="0" err="1"/>
                  <a:t>thuộc</a:t>
                </a:r>
                <a:r>
                  <a:rPr lang="en-US" dirty="0"/>
                  <a:t> </a:t>
                </a:r>
                <a:r>
                  <a:rPr lang="en-US" dirty="0" err="1"/>
                  <a:t>parabol</a:t>
                </a:r>
                <a:r>
                  <a:rPr lang="en-US" dirty="0"/>
                  <a:t> </a:t>
                </a:r>
                <a:r>
                  <a:rPr lang="en-US" dirty="0" err="1"/>
                  <a:t>đều</a:t>
                </a:r>
                <a:r>
                  <a:rPr lang="en-US" dirty="0"/>
                  <a:t> </a:t>
                </a:r>
                <a:r>
                  <a:rPr lang="en-US" dirty="0" err="1"/>
                  <a:t>có</a:t>
                </a:r>
                <a:r>
                  <a:rPr lang="en-US" dirty="0"/>
                  <a:t> </a:t>
                </a:r>
                <a:r>
                  <a:rPr lang="en-US" b="1" dirty="0" err="1">
                    <a:solidFill>
                      <a:srgbClr val="0000FF"/>
                    </a:solidFill>
                  </a:rPr>
                  <a:t>hoành</a:t>
                </a:r>
                <a:r>
                  <a:rPr lang="en-US" b="1" dirty="0">
                    <a:solidFill>
                      <a:srgbClr val="0000FF"/>
                    </a:solidFill>
                  </a:rPr>
                  <a:t> </a:t>
                </a:r>
                <a:r>
                  <a:rPr lang="en-US" b="1" dirty="0" err="1">
                    <a:solidFill>
                      <a:srgbClr val="0000FF"/>
                    </a:solidFill>
                  </a:rPr>
                  <a:t>độ</a:t>
                </a:r>
                <a:r>
                  <a:rPr lang="en-US" b="1" dirty="0">
                    <a:solidFill>
                      <a:srgbClr val="0000FF"/>
                    </a:solidFill>
                  </a:rPr>
                  <a:t> </a:t>
                </a:r>
                <a:r>
                  <a:rPr lang="en-US" b="1" dirty="0" err="1">
                    <a:solidFill>
                      <a:srgbClr val="0000FF"/>
                    </a:solidFill>
                  </a:rPr>
                  <a:t>không</a:t>
                </a:r>
                <a:r>
                  <a:rPr lang="en-US" b="1" dirty="0">
                    <a:solidFill>
                      <a:srgbClr val="0000FF"/>
                    </a:solidFill>
                  </a:rPr>
                  <a:t> </a:t>
                </a:r>
                <a:r>
                  <a:rPr lang="en-US" b="1" dirty="0" err="1">
                    <a:solidFill>
                      <a:srgbClr val="0000FF"/>
                    </a:solidFill>
                  </a:rPr>
                  <a:t>âm</a:t>
                </a:r>
                <a:endParaRPr lang="en-US" b="1" dirty="0">
                  <a:solidFill>
                    <a:srgbClr val="0000FF"/>
                  </a:solidFill>
                </a:endParaRPr>
              </a:p>
              <a:p>
                <a:pPr marL="0" lvl="0" indent="0">
                  <a:buNone/>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3886200"/>
                <a:ext cx="16992600" cy="9601199"/>
              </a:xfrm>
              <a:prstGeom prst="rect">
                <a:avLst/>
              </a:prstGeom>
              <a:blipFill>
                <a:blip r:embed="rId3"/>
                <a:stretch>
                  <a:fillRect l="-1613" t="-2094"/>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7678400" y="3886200"/>
            <a:ext cx="6373091" cy="9601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grpSp>
        <p:nvGrpSpPr>
          <p:cNvPr id="4" name="Group 3">
            <a:extLst>
              <a:ext uri="{FF2B5EF4-FFF2-40B4-BE49-F238E27FC236}">
                <a16:creationId xmlns:a16="http://schemas.microsoft.com/office/drawing/2014/main" id="{6C4C2A1A-FBF3-4C05-96A5-1651DB3D8643}"/>
              </a:ext>
            </a:extLst>
          </p:cNvPr>
          <p:cNvGrpSpPr/>
          <p:nvPr/>
        </p:nvGrpSpPr>
        <p:grpSpPr>
          <a:xfrm>
            <a:off x="6400800" y="1475102"/>
            <a:ext cx="13746537" cy="1205201"/>
            <a:chOff x="71819" y="148683"/>
            <a:chExt cx="6395438" cy="824094"/>
          </a:xfrm>
        </p:grpSpPr>
        <p:pic>
          <p:nvPicPr>
            <p:cNvPr id="5" name="Picture 4">
              <a:extLst>
                <a:ext uri="{FF2B5EF4-FFF2-40B4-BE49-F238E27FC236}">
                  <a16:creationId xmlns:a16="http://schemas.microsoft.com/office/drawing/2014/main" id="{14624A5A-3E44-4C6A-8865-49296B060601}"/>
                </a:ext>
              </a:extLst>
            </p:cNvPr>
            <p:cNvPicPr>
              <a:picLocks noChangeAspect="1"/>
            </p:cNvPicPr>
            <p:nvPr/>
          </p:nvPicPr>
          <p:blipFill>
            <a:blip r:embed="rId4"/>
            <a:stretch>
              <a:fillRect/>
            </a:stretch>
          </p:blipFill>
          <p:spPr>
            <a:xfrm>
              <a:off x="71819" y="148683"/>
              <a:ext cx="6395438" cy="824094"/>
            </a:xfrm>
            <a:prstGeom prst="rect">
              <a:avLst/>
            </a:prstGeom>
          </p:spPr>
        </p:pic>
        <p:sp>
          <p:nvSpPr>
            <p:cNvPr id="6" name="TextBox 321">
              <a:extLst>
                <a:ext uri="{FF2B5EF4-FFF2-40B4-BE49-F238E27FC236}">
                  <a16:creationId xmlns:a16="http://schemas.microsoft.com/office/drawing/2014/main" id="{91948075-319B-4BB3-ABC8-6AA54031B2C7}"/>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B. </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HÌNH </a:t>
              </a: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THÀNH KIẾN THỨC</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a16="http://schemas.microsoft.com/office/drawing/2014/main" id="{A828692D-B767-4ED9-92E3-A5660A8E078A}"/>
              </a:ext>
            </a:extLst>
          </p:cNvPr>
          <p:cNvSpPr txBox="1"/>
          <p:nvPr/>
        </p:nvSpPr>
        <p:spPr>
          <a:xfrm>
            <a:off x="7447283" y="1551727"/>
            <a:ext cx="476412" cy="784830"/>
          </a:xfrm>
          <a:prstGeom prst="rect">
            <a:avLst/>
          </a:prstGeom>
          <a:noFill/>
        </p:spPr>
        <p:txBody>
          <a:bodyPr wrap="none" rtlCol="0">
            <a:spAutoFit/>
          </a:bodyPr>
          <a:lstStyle/>
          <a:p>
            <a:r>
              <a:rPr lang="en-US" sz="4500" b="1" dirty="0">
                <a:solidFill>
                  <a:schemeClr val="bg1"/>
                </a:solidFill>
              </a:rPr>
              <a:t>7</a:t>
            </a:r>
          </a:p>
        </p:txBody>
      </p:sp>
      <p:sp>
        <p:nvSpPr>
          <p:cNvPr id="9" name="Title 1">
            <a:extLst>
              <a:ext uri="{FF2B5EF4-FFF2-40B4-BE49-F238E27FC236}">
                <a16:creationId xmlns:a16="http://schemas.microsoft.com/office/drawing/2014/main" id="{ADB6DFD9-5F2B-44CC-99FA-5CEFBA0AE657}"/>
              </a:ext>
            </a:extLst>
          </p:cNvPr>
          <p:cNvSpPr txBox="1">
            <a:spLocks/>
          </p:cNvSpPr>
          <p:nvPr/>
        </p:nvSpPr>
        <p:spPr>
          <a:xfrm>
            <a:off x="332508" y="3006681"/>
            <a:ext cx="9421091" cy="92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5000" b="1" dirty="0"/>
              <a:t>1. HÌNH DẠNG CỦA PARABOL</a:t>
            </a:r>
            <a:endParaRPr lang="en-US" sz="5000" dirty="0"/>
          </a:p>
        </p:txBody>
      </p:sp>
      <p:pic>
        <p:nvPicPr>
          <p:cNvPr id="10" name="Picture 9">
            <a:extLst>
              <a:ext uri="{FF2B5EF4-FFF2-40B4-BE49-F238E27FC236}">
                <a16:creationId xmlns:a16="http://schemas.microsoft.com/office/drawing/2014/main" id="{3CE0F7A8-E3F9-4824-B63E-6F76B7BCE40C}"/>
              </a:ext>
            </a:extLst>
          </p:cNvPr>
          <p:cNvPicPr/>
          <p:nvPr/>
        </p:nvPicPr>
        <p:blipFill>
          <a:blip r:embed="rId5">
            <a:extLst>
              <a:ext uri="{28A0092B-C50C-407E-A947-70E740481C1C}">
                <a14:useLocalDpi xmlns:a14="http://schemas.microsoft.com/office/drawing/2010/main" val="0"/>
              </a:ext>
            </a:extLst>
          </a:blip>
          <a:stretch>
            <a:fillRect/>
          </a:stretch>
        </p:blipFill>
        <p:spPr>
          <a:xfrm>
            <a:off x="17907000" y="4084215"/>
            <a:ext cx="6019800" cy="5364585"/>
          </a:xfrm>
          <a:prstGeom prst="rect">
            <a:avLst/>
          </a:prstGeom>
        </p:spPr>
      </p:pic>
      <p:sp>
        <p:nvSpPr>
          <p:cNvPr id="2" name="Action Button: Go Forward or Next 1">
            <a:hlinkClick r:id="" action="ppaction://hlinkshowjump?jump=nextslide" highlightClick="1"/>
            <a:extLst>
              <a:ext uri="{FF2B5EF4-FFF2-40B4-BE49-F238E27FC236}">
                <a16:creationId xmlns:a16="http://schemas.microsoft.com/office/drawing/2014/main" id="{552A52B7-C413-4A49-AFC2-794987A386A5}"/>
              </a:ext>
            </a:extLst>
          </p:cNvPr>
          <p:cNvSpPr/>
          <p:nvPr/>
        </p:nvSpPr>
        <p:spPr>
          <a:xfrm>
            <a:off x="457200" y="3886200"/>
            <a:ext cx="685800" cy="64018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0BD52884-116C-4E36-B6B5-A0562D70F1D6}"/>
              </a:ext>
            </a:extLst>
          </p:cNvPr>
          <p:cNvSpPr/>
          <p:nvPr/>
        </p:nvSpPr>
        <p:spPr>
          <a:xfrm>
            <a:off x="1143000" y="8964168"/>
            <a:ext cx="978408" cy="484632"/>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E5C7DEB-08C9-4CD5-8F0B-027947E397CF}"/>
              </a:ext>
            </a:extLst>
          </p:cNvPr>
          <p:cNvSpPr/>
          <p:nvPr/>
        </p:nvSpPr>
        <p:spPr>
          <a:xfrm>
            <a:off x="800100" y="12039600"/>
            <a:ext cx="978408" cy="53340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27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nodePh="1">
                                  <p:stCondLst>
                                    <p:cond delay="0"/>
                                  </p:stCondLst>
                                  <p:endCondLst>
                                    <p:cond evt="begin" delay="0">
                                      <p:tn val="16"/>
                                    </p:cond>
                                  </p:end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up)">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22" presetClass="entr" presetSubtype="1" fill="hold" nodeType="withEffect">
                                  <p:stCondLst>
                                    <p:cond delay="0"/>
                                  </p:stCondLst>
                                  <p:childTnLst>
                                    <p:set>
                                      <p:cBhvr>
                                        <p:cTn id="25" dur="1" fill="hold">
                                          <p:stCondLst>
                                            <p:cond delay="0"/>
                                          </p:stCondLst>
                                        </p:cTn>
                                        <p:tgtEl>
                                          <p:spTgt spid="99">
                                            <p:txEl>
                                              <p:pRg st="0" end="0"/>
                                            </p:txEl>
                                          </p:spTgt>
                                        </p:tgtEl>
                                        <p:attrNameLst>
                                          <p:attrName>style.visibility</p:attrName>
                                        </p:attrNameLst>
                                      </p:cBhvr>
                                      <p:to>
                                        <p:strVal val="visible"/>
                                      </p:to>
                                    </p:set>
                                    <p:animEffect transition="in" filter="wipe(up)">
                                      <p:cBhvr>
                                        <p:cTn id="26" dur="500"/>
                                        <p:tgtEl>
                                          <p:spTgt spid="9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1" end="1"/>
                                            </p:txEl>
                                          </p:spTgt>
                                        </p:tgtEl>
                                        <p:attrNameLst>
                                          <p:attrName>style.visibility</p:attrName>
                                        </p:attrNameLst>
                                      </p:cBhvr>
                                      <p:to>
                                        <p:strVal val="visible"/>
                                      </p:to>
                                    </p:set>
                                    <p:animEffect transition="in" filter="wipe(up)">
                                      <p:cBhvr>
                                        <p:cTn id="31" dur="500"/>
                                        <p:tgtEl>
                                          <p:spTgt spid="99">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9">
                                            <p:txEl>
                                              <p:pRg st="3" end="3"/>
                                            </p:txEl>
                                          </p:spTgt>
                                        </p:tgtEl>
                                        <p:attrNameLst>
                                          <p:attrName>style.visibility</p:attrName>
                                        </p:attrNameLst>
                                      </p:cBhvr>
                                      <p:to>
                                        <p:strVal val="visible"/>
                                      </p:to>
                                    </p:set>
                                    <p:animEffect transition="in" filter="barn(inVertical)">
                                      <p:cBhvr>
                                        <p:cTn id="39" dur="500"/>
                                        <p:tgtEl>
                                          <p:spTgt spid="9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9">
                                            <p:txEl>
                                              <p:pRg st="4" end="4"/>
                                            </p:txEl>
                                          </p:spTgt>
                                        </p:tgtEl>
                                        <p:attrNameLst>
                                          <p:attrName>style.visibility</p:attrName>
                                        </p:attrNameLst>
                                      </p:cBhvr>
                                      <p:to>
                                        <p:strVal val="visible"/>
                                      </p:to>
                                    </p:set>
                                    <p:animEffect transition="in" filter="barn(inVertical)">
                                      <p:cBhvr>
                                        <p:cTn id="44" dur="500"/>
                                        <p:tgtEl>
                                          <p:spTgt spid="9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9">
                                            <p:txEl>
                                              <p:pRg st="5" end="5"/>
                                            </p:txEl>
                                          </p:spTgt>
                                        </p:tgtEl>
                                        <p:attrNameLst>
                                          <p:attrName>style.visibility</p:attrName>
                                        </p:attrNameLst>
                                      </p:cBhvr>
                                      <p:to>
                                        <p:strVal val="visible"/>
                                      </p:to>
                                    </p:set>
                                    <p:animEffect transition="in" filter="barn(inVertical)">
                                      <p:cBhvr>
                                        <p:cTn id="49" dur="500"/>
                                        <p:tgtEl>
                                          <p:spTgt spid="9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99">
                                            <p:txEl>
                                              <p:pRg st="6" end="6"/>
                                            </p:txEl>
                                          </p:spTgt>
                                        </p:tgtEl>
                                        <p:attrNameLst>
                                          <p:attrName>style.visibility</p:attrName>
                                        </p:attrNameLst>
                                      </p:cBhvr>
                                      <p:to>
                                        <p:strVal val="visible"/>
                                      </p:to>
                                    </p:set>
                                    <p:animEffect transition="in" filter="barn(inVertical)">
                                      <p:cBhvr>
                                        <p:cTn id="54"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9"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4074950"/>
                <a:ext cx="23822891" cy="9183851"/>
              </a:xfrm>
              <a:prstGeom prst="rect">
                <a:avLst/>
              </a:prstGeom>
              <a:solidFill>
                <a:srgbClr val="E7F7FF"/>
              </a:solidFill>
              <a:ln w="38100">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35000"/>
                  </a:lnSpc>
                  <a:spcBef>
                    <a:spcPts val="600"/>
                  </a:spcBef>
                  <a:spcAft>
                    <a:spcPts val="800"/>
                  </a:spcAft>
                  <a:buNone/>
                </a:pPr>
                <a:r>
                  <a:rPr lang="en-US" dirty="0"/>
                  <a:t>Cho </a:t>
                </a:r>
                <a:r>
                  <a:rPr lang="en-US" dirty="0" err="1"/>
                  <a:t>parabol</a:t>
                </a:r>
                <a:r>
                  <a:rPr lang="en-US" dirty="0"/>
                  <a:t> </a:t>
                </a:r>
                <a:r>
                  <a:rPr lang="en-US" dirty="0" err="1"/>
                  <a:t>có</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endParaRPr lang="en-US" dirty="0"/>
              </a:p>
              <a:p>
                <a:pPr marL="0" indent="0">
                  <a:lnSpc>
                    <a:spcPct val="135000"/>
                  </a:lnSpc>
                  <a:spcBef>
                    <a:spcPts val="600"/>
                  </a:spcBef>
                  <a:spcAft>
                    <a:spcPts val="800"/>
                  </a:spcAft>
                  <a:buNone/>
                </a:pPr>
                <a:r>
                  <a:rPr lang="en-US" dirty="0"/>
                  <a:t>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𝑦</m:t>
                        </m:r>
                      </m:e>
                      <m:sup>
                        <m:r>
                          <a:rPr lang="en-US">
                            <a:latin typeface="Cambria Math" panose="02040503050406030204" pitchFamily="18" charset="0"/>
                          </a:rPr>
                          <m:t>2</m:t>
                        </m:r>
                      </m:sup>
                    </m:sSup>
                    <m:r>
                      <a:rPr lang="en-US">
                        <a:latin typeface="Cambria Math" panose="02040503050406030204" pitchFamily="18" charset="0"/>
                      </a:rPr>
                      <m:t>=2</m:t>
                    </m:r>
                    <m:r>
                      <a:rPr lang="en-US">
                        <a:latin typeface="Cambria Math" panose="02040503050406030204" pitchFamily="18" charset="0"/>
                      </a:rPr>
                      <m:t>𝑝𝑥</m:t>
                    </m:r>
                    <m:r>
                      <m:rPr>
                        <m:nor/>
                      </m:rPr>
                      <a:rPr lang="en-US"/>
                      <m:t>  </m:t>
                    </m:r>
                    <m:d>
                      <m:dPr>
                        <m:ctrlPr>
                          <a:rPr lang="en-US" i="1">
                            <a:latin typeface="Cambria Math" panose="02040503050406030204" pitchFamily="18" charset="0"/>
                          </a:rPr>
                        </m:ctrlPr>
                      </m:dPr>
                      <m:e>
                        <m:r>
                          <a:rPr lang="en-US">
                            <a:latin typeface="Cambria Math" panose="02040503050406030204" pitchFamily="18" charset="0"/>
                          </a:rPr>
                          <m:t>𝑝</m:t>
                        </m:r>
                        <m:r>
                          <a:rPr lang="en-US">
                            <a:latin typeface="Cambria Math" panose="02040503050406030204" pitchFamily="18" charset="0"/>
                          </a:rPr>
                          <m:t>&gt;0</m:t>
                        </m:r>
                      </m:e>
                    </m:d>
                  </m:oMath>
                </a14:m>
                <a:r>
                  <a:rPr lang="en-US" dirty="0"/>
                  <a:t>. Khi </a:t>
                </a:r>
                <a:r>
                  <a:rPr lang="en-US" dirty="0" err="1"/>
                  <a:t>đó</a:t>
                </a:r>
                <a:r>
                  <a:rPr lang="en-US" dirty="0"/>
                  <a:t>:</a:t>
                </a:r>
              </a:p>
              <a:p>
                <a:pPr marL="342900" lvl="0" indent="-342900" algn="just">
                  <a:lnSpc>
                    <a:spcPct val="135000"/>
                  </a:lnSpc>
                  <a:spcBef>
                    <a:spcPts val="600"/>
                  </a:spcBef>
                  <a:buFont typeface="Symbol" panose="05050102010706020507" pitchFamily="18" charset="2"/>
                  <a:buChar char=""/>
                </a:pPr>
                <a:r>
                  <a:rPr lang="en-US" sz="4400" dirty="0"/>
                  <a:t>Parabol </a:t>
                </a:r>
                <a:r>
                  <a:rPr lang="en-US" sz="4400" dirty="0" err="1"/>
                  <a:t>có</a:t>
                </a:r>
                <a:r>
                  <a:rPr lang="en-US" sz="4400" dirty="0"/>
                  <a:t> </a:t>
                </a:r>
                <a:r>
                  <a:rPr lang="en-US" sz="4400" dirty="0" err="1"/>
                  <a:t>một</a:t>
                </a:r>
                <a:r>
                  <a:rPr lang="en-US" sz="4400" dirty="0"/>
                  <a:t> </a:t>
                </a:r>
                <a:r>
                  <a:rPr lang="en-US" sz="4400" dirty="0" err="1"/>
                  <a:t>trục</a:t>
                </a:r>
                <a:r>
                  <a:rPr lang="en-US" sz="4400" dirty="0"/>
                  <a:t> </a:t>
                </a:r>
                <a:r>
                  <a:rPr lang="en-US" sz="4400" dirty="0" err="1"/>
                  <a:t>đối</a:t>
                </a:r>
                <a:r>
                  <a:rPr lang="en-US" sz="4400" dirty="0"/>
                  <a:t> </a:t>
                </a:r>
                <a:r>
                  <a:rPr lang="en-US" sz="4400" dirty="0" err="1"/>
                  <a:t>xứng</a:t>
                </a:r>
                <a:r>
                  <a:rPr lang="en-US" sz="4400" dirty="0"/>
                  <a:t> </a:t>
                </a:r>
                <a:r>
                  <a:rPr lang="en-US" sz="4400" dirty="0" err="1"/>
                  <a:t>là</a:t>
                </a:r>
                <a:r>
                  <a:rPr lang="en-US" sz="4400" dirty="0"/>
                  <a:t> </a:t>
                </a:r>
                <a14:m>
                  <m:oMath xmlns:m="http://schemas.openxmlformats.org/officeDocument/2006/math">
                    <m:r>
                      <a:rPr lang="en-US" sz="4400">
                        <a:latin typeface="Cambria Math" panose="02040503050406030204" pitchFamily="18" charset="0"/>
                      </a:rPr>
                      <m:t>𝑂𝑥</m:t>
                    </m:r>
                  </m:oMath>
                </a14:m>
                <a:r>
                  <a:rPr lang="en-US" sz="4400" dirty="0"/>
                  <a:t> (đi qua </a:t>
                </a:r>
                <a:r>
                  <a:rPr lang="en-US" sz="4400" dirty="0" err="1"/>
                  <a:t>tiêu</a:t>
                </a:r>
                <a:r>
                  <a:rPr lang="en-US" sz="4400" dirty="0"/>
                  <a:t> </a:t>
                </a:r>
                <a:r>
                  <a:rPr lang="en-US" sz="4400" dirty="0" err="1"/>
                  <a:t>điểm</a:t>
                </a:r>
                <a:r>
                  <a:rPr lang="en-US" sz="4400" dirty="0"/>
                  <a:t> </a:t>
                </a:r>
                <a:r>
                  <a:rPr lang="en-US" sz="4400" dirty="0" err="1"/>
                  <a:t>và</a:t>
                </a:r>
                <a:r>
                  <a:rPr lang="en-US" sz="4400" dirty="0"/>
                  <a:t> </a:t>
                </a:r>
                <a:r>
                  <a:rPr lang="en-US" sz="4400" dirty="0" err="1"/>
                  <a:t>vuông</a:t>
                </a:r>
                <a:r>
                  <a:rPr lang="en-US" sz="4400" dirty="0"/>
                  <a:t> </a:t>
                </a:r>
                <a:r>
                  <a:rPr lang="en-US" sz="4400" dirty="0" err="1"/>
                  <a:t>góc</a:t>
                </a:r>
                <a:r>
                  <a:rPr lang="en-US" sz="4400" dirty="0"/>
                  <a:t> </a:t>
                </a:r>
                <a:r>
                  <a:rPr lang="en-US" sz="4400" dirty="0" err="1"/>
                  <a:t>với</a:t>
                </a:r>
                <a:endParaRPr lang="en-US" sz="4400" dirty="0"/>
              </a:p>
              <a:p>
                <a:pPr marL="0" lvl="0" indent="0" algn="just">
                  <a:lnSpc>
                    <a:spcPct val="135000"/>
                  </a:lnSpc>
                  <a:spcBef>
                    <a:spcPts val="600"/>
                  </a:spcBef>
                  <a:buNone/>
                </a:pPr>
                <a:r>
                  <a:rPr lang="en-US" sz="4400" dirty="0"/>
                  <a:t> </a:t>
                </a:r>
                <a:r>
                  <a:rPr lang="en-US" sz="4400" dirty="0" err="1"/>
                  <a:t>đường</a:t>
                </a:r>
                <a:r>
                  <a:rPr lang="en-US" sz="4400" dirty="0"/>
                  <a:t> </a:t>
                </a:r>
                <a:r>
                  <a:rPr lang="en-US" sz="4400" dirty="0" err="1"/>
                  <a:t>chuẩn</a:t>
                </a:r>
                <a:r>
                  <a:rPr lang="en-US" sz="4400" dirty="0"/>
                  <a:t>).</a:t>
                </a:r>
              </a:p>
              <a:p>
                <a:pPr marL="342900" lvl="0" indent="-342900" algn="just">
                  <a:lnSpc>
                    <a:spcPct val="135000"/>
                  </a:lnSpc>
                  <a:spcBef>
                    <a:spcPts val="600"/>
                  </a:spcBef>
                  <a:buFont typeface="Symbol" panose="05050102010706020507" pitchFamily="18" charset="2"/>
                  <a:buChar char=""/>
                </a:pPr>
                <a:r>
                  <a:rPr lang="en-US" sz="4400" dirty="0"/>
                  <a:t>Giao </a:t>
                </a:r>
                <a:r>
                  <a:rPr lang="en-US" sz="4400" dirty="0" err="1"/>
                  <a:t>điểm</a:t>
                </a:r>
                <a:r>
                  <a:rPr lang="en-US" sz="4400" dirty="0"/>
                  <a:t> </a:t>
                </a:r>
                <a14:m>
                  <m:oMath xmlns:m="http://schemas.openxmlformats.org/officeDocument/2006/math">
                    <m:r>
                      <a:rPr lang="en-US" sz="4400">
                        <a:latin typeface="Cambria Math" panose="02040503050406030204" pitchFamily="18" charset="0"/>
                      </a:rPr>
                      <m:t>𝑂</m:t>
                    </m:r>
                    <m:d>
                      <m:dPr>
                        <m:ctrlPr>
                          <a:rPr lang="en-US" sz="4400" i="1">
                            <a:latin typeface="Cambria Math" panose="02040503050406030204" pitchFamily="18" charset="0"/>
                          </a:rPr>
                        </m:ctrlPr>
                      </m:dPr>
                      <m:e>
                        <m:r>
                          <a:rPr lang="en-US" sz="4400">
                            <a:latin typeface="Cambria Math" panose="02040503050406030204" pitchFamily="18" charset="0"/>
                          </a:rPr>
                          <m:t>0</m:t>
                        </m:r>
                        <m:r>
                          <m:rPr>
                            <m:nor/>
                          </m:rPr>
                          <a:rPr lang="en-US" sz="4400"/>
                          <m:t> </m:t>
                        </m:r>
                        <m:r>
                          <a:rPr lang="en-US" sz="4400">
                            <a:latin typeface="Cambria Math" panose="02040503050406030204" pitchFamily="18" charset="0"/>
                          </a:rPr>
                          <m:t>;</m:t>
                        </m:r>
                        <m:r>
                          <m:rPr>
                            <m:nor/>
                          </m:rPr>
                          <a:rPr lang="en-US" sz="4400"/>
                          <m:t> </m:t>
                        </m:r>
                        <m:r>
                          <a:rPr lang="en-US" sz="4400">
                            <a:latin typeface="Cambria Math" panose="02040503050406030204" pitchFamily="18" charset="0"/>
                          </a:rPr>
                          <m:t>0</m:t>
                        </m:r>
                      </m:e>
                    </m:d>
                  </m:oMath>
                </a14:m>
                <a:r>
                  <a:rPr lang="en-US" sz="4400" dirty="0"/>
                  <a:t> </a:t>
                </a:r>
                <a:r>
                  <a:rPr lang="en-US" sz="4400" dirty="0" err="1"/>
                  <a:t>của</a:t>
                </a:r>
                <a:r>
                  <a:rPr lang="en-US" sz="4400" dirty="0"/>
                  <a:t> </a:t>
                </a:r>
                <a:r>
                  <a:rPr lang="en-US" sz="4400" dirty="0" err="1"/>
                  <a:t>parabol</a:t>
                </a:r>
                <a:r>
                  <a:rPr lang="en-US" sz="4400" dirty="0"/>
                  <a:t> </a:t>
                </a:r>
                <a:r>
                  <a:rPr lang="en-US" sz="4400" dirty="0" err="1"/>
                  <a:t>và</a:t>
                </a:r>
                <a:r>
                  <a:rPr lang="en-US" sz="4400" dirty="0"/>
                  <a:t> </a:t>
                </a:r>
                <a:r>
                  <a:rPr lang="en-US" sz="4400" dirty="0" err="1"/>
                  <a:t>trục</a:t>
                </a:r>
                <a:r>
                  <a:rPr lang="en-US" sz="4400" dirty="0"/>
                  <a:t> </a:t>
                </a:r>
                <a:r>
                  <a:rPr lang="en-US" sz="4400" dirty="0" err="1"/>
                  <a:t>đối</a:t>
                </a:r>
                <a:r>
                  <a:rPr lang="en-US" sz="4400" dirty="0"/>
                  <a:t> </a:t>
                </a:r>
                <a:r>
                  <a:rPr lang="en-US" sz="4400" dirty="0" err="1"/>
                  <a:t>xứng</a:t>
                </a:r>
                <a:r>
                  <a:rPr lang="en-US" sz="4400" dirty="0"/>
                  <a:t> </a:t>
                </a:r>
                <a:r>
                  <a:rPr lang="en-US" sz="4400" dirty="0" err="1"/>
                  <a:t>được</a:t>
                </a:r>
                <a:r>
                  <a:rPr lang="en-US" sz="4400" dirty="0"/>
                  <a:t> </a:t>
                </a:r>
                <a:r>
                  <a:rPr lang="en-US" sz="4400" dirty="0" err="1"/>
                  <a:t>gọi</a:t>
                </a:r>
                <a:r>
                  <a:rPr lang="en-US" sz="4400" dirty="0"/>
                  <a:t> </a:t>
                </a:r>
                <a:r>
                  <a:rPr lang="en-US" sz="4400" dirty="0" err="1"/>
                  <a:t>là</a:t>
                </a:r>
                <a:r>
                  <a:rPr lang="en-US" sz="4400" dirty="0"/>
                  <a:t> </a:t>
                </a:r>
                <a:r>
                  <a:rPr lang="en-US" sz="4400" b="1" dirty="0" err="1">
                    <a:solidFill>
                      <a:srgbClr val="FF0000"/>
                    </a:solidFill>
                  </a:rPr>
                  <a:t>đỉnh</a:t>
                </a:r>
                <a:r>
                  <a:rPr lang="en-US" sz="4400" dirty="0"/>
                  <a:t> </a:t>
                </a:r>
              </a:p>
              <a:p>
                <a:pPr marL="0" lvl="0" indent="0" algn="just">
                  <a:lnSpc>
                    <a:spcPct val="135000"/>
                  </a:lnSpc>
                  <a:spcBef>
                    <a:spcPts val="600"/>
                  </a:spcBef>
                  <a:buNone/>
                </a:pPr>
                <a:r>
                  <a:rPr lang="en-US" sz="4400" dirty="0" err="1"/>
                  <a:t>của</a:t>
                </a:r>
                <a:r>
                  <a:rPr lang="en-US" sz="4400" dirty="0"/>
                  <a:t> </a:t>
                </a:r>
                <a:r>
                  <a:rPr lang="en-US" sz="4400" dirty="0" err="1"/>
                  <a:t>parabol</a:t>
                </a:r>
                <a:r>
                  <a:rPr lang="en-US" sz="4400" dirty="0"/>
                  <a:t>.</a:t>
                </a:r>
              </a:p>
              <a:p>
                <a:pPr marL="342900" lvl="0" indent="-342900" algn="just">
                  <a:lnSpc>
                    <a:spcPct val="135000"/>
                  </a:lnSpc>
                  <a:spcBef>
                    <a:spcPts val="600"/>
                  </a:spcBef>
                  <a:buFont typeface="Symbol" panose="05050102010706020507" pitchFamily="18" charset="2"/>
                  <a:buChar char=""/>
                </a:pPr>
                <a:r>
                  <a:rPr lang="en-US" sz="4400" b="1" dirty="0">
                    <a:solidFill>
                      <a:schemeClr val="tx1"/>
                    </a:solidFill>
                  </a:rPr>
                  <a:t>Tham </a:t>
                </a:r>
                <a:r>
                  <a:rPr lang="en-US" sz="4400" b="1" dirty="0" err="1">
                    <a:solidFill>
                      <a:schemeClr val="tx1"/>
                    </a:solidFill>
                  </a:rPr>
                  <a:t>số</a:t>
                </a:r>
                <a:r>
                  <a:rPr lang="en-US" sz="4400" b="1" dirty="0">
                    <a:solidFill>
                      <a:schemeClr val="tx1"/>
                    </a:solidFill>
                  </a:rPr>
                  <a:t> </a:t>
                </a:r>
                <a:r>
                  <a:rPr lang="en-US" sz="4400" b="1" dirty="0" err="1">
                    <a:solidFill>
                      <a:schemeClr val="tx1"/>
                    </a:solidFill>
                  </a:rPr>
                  <a:t>tiêu</a:t>
                </a:r>
                <a:r>
                  <a:rPr lang="en-US" sz="4400" b="1" dirty="0">
                    <a:solidFill>
                      <a:schemeClr val="tx1"/>
                    </a:solidFill>
                  </a:rPr>
                  <a:t> </a:t>
                </a:r>
                <a14:m>
                  <m:oMath xmlns:m="http://schemas.openxmlformats.org/officeDocument/2006/math">
                    <m:r>
                      <a:rPr lang="en-US" sz="4400">
                        <a:solidFill>
                          <a:schemeClr val="tx1"/>
                        </a:solidFill>
                        <a:latin typeface="Cambria Math" panose="02040503050406030204" pitchFamily="18" charset="0"/>
                      </a:rPr>
                      <m:t>𝑝</m:t>
                    </m:r>
                  </m:oMath>
                </a14:m>
                <a:r>
                  <a:rPr lang="en-US" sz="4400" dirty="0">
                    <a:solidFill>
                      <a:schemeClr val="tx1"/>
                    </a:solidFill>
                  </a:rPr>
                  <a:t> </a:t>
                </a:r>
                <a:r>
                  <a:rPr lang="en-US" sz="4400" dirty="0" err="1">
                    <a:solidFill>
                      <a:schemeClr val="tx1"/>
                    </a:solidFill>
                  </a:rPr>
                  <a:t>gấp</a:t>
                </a:r>
                <a:r>
                  <a:rPr lang="en-US" sz="4400" dirty="0">
                    <a:solidFill>
                      <a:schemeClr val="tx1"/>
                    </a:solidFill>
                  </a:rPr>
                  <a:t> </a:t>
                </a:r>
                <a:r>
                  <a:rPr lang="en-US" sz="4400" dirty="0" err="1">
                    <a:solidFill>
                      <a:schemeClr val="tx1"/>
                    </a:solidFill>
                  </a:rPr>
                  <a:t>đôi</a:t>
                </a:r>
                <a:r>
                  <a:rPr lang="en-US" sz="4400" dirty="0">
                    <a:solidFill>
                      <a:schemeClr val="tx1"/>
                    </a:solidFill>
                  </a:rPr>
                  <a:t> </a:t>
                </a:r>
                <a:r>
                  <a:rPr lang="en-US" sz="4400" dirty="0" err="1">
                    <a:solidFill>
                      <a:schemeClr val="tx1"/>
                    </a:solidFill>
                  </a:rPr>
                  <a:t>khoảng</a:t>
                </a:r>
                <a:r>
                  <a:rPr lang="en-US" sz="4400" dirty="0">
                    <a:solidFill>
                      <a:schemeClr val="tx1"/>
                    </a:solidFill>
                  </a:rPr>
                  <a:t> </a:t>
                </a:r>
                <a:r>
                  <a:rPr lang="en-US" sz="4400" dirty="0" err="1">
                    <a:solidFill>
                      <a:schemeClr val="tx1"/>
                    </a:solidFill>
                  </a:rPr>
                  <a:t>cách</a:t>
                </a:r>
                <a:r>
                  <a:rPr lang="en-US" sz="4400" dirty="0">
                    <a:solidFill>
                      <a:schemeClr val="tx1"/>
                    </a:solidFill>
                  </a:rPr>
                  <a:t> </a:t>
                </a:r>
                <a:r>
                  <a:rPr lang="en-US" sz="4400" dirty="0" err="1">
                    <a:solidFill>
                      <a:schemeClr val="tx1"/>
                    </a:solidFill>
                  </a:rPr>
                  <a:t>giữa</a:t>
                </a:r>
                <a:r>
                  <a:rPr lang="en-US" sz="4400" dirty="0">
                    <a:solidFill>
                      <a:schemeClr val="tx1"/>
                    </a:solidFill>
                  </a:rPr>
                  <a:t> </a:t>
                </a:r>
                <a:r>
                  <a:rPr lang="en-US" sz="4400" dirty="0" err="1">
                    <a:solidFill>
                      <a:schemeClr val="tx1"/>
                    </a:solidFill>
                  </a:rPr>
                  <a:t>đỉnh</a:t>
                </a:r>
                <a:r>
                  <a:rPr lang="en-US" sz="4400" dirty="0">
                    <a:solidFill>
                      <a:schemeClr val="tx1"/>
                    </a:solidFill>
                  </a:rPr>
                  <a:t> </a:t>
                </a:r>
                <a14:m>
                  <m:oMath xmlns:m="http://schemas.openxmlformats.org/officeDocument/2006/math">
                    <m:r>
                      <a:rPr lang="en-US" sz="4400">
                        <a:solidFill>
                          <a:schemeClr val="tx1"/>
                        </a:solidFill>
                        <a:latin typeface="Cambria Math" panose="02040503050406030204" pitchFamily="18" charset="0"/>
                      </a:rPr>
                      <m:t>𝑂</m:t>
                    </m:r>
                    <m:d>
                      <m:dPr>
                        <m:ctrlPr>
                          <a:rPr lang="en-US" sz="4400" i="1">
                            <a:solidFill>
                              <a:schemeClr val="tx1"/>
                            </a:solidFill>
                            <a:latin typeface="Cambria Math" panose="02040503050406030204" pitchFamily="18" charset="0"/>
                          </a:rPr>
                        </m:ctrlPr>
                      </m:dPr>
                      <m:e>
                        <m:r>
                          <a:rPr lang="en-US" sz="4400">
                            <a:solidFill>
                              <a:schemeClr val="tx1"/>
                            </a:solidFill>
                            <a:latin typeface="Cambria Math" panose="02040503050406030204" pitchFamily="18" charset="0"/>
                          </a:rPr>
                          <m:t>0</m:t>
                        </m:r>
                        <m:r>
                          <m:rPr>
                            <m:nor/>
                          </m:rPr>
                          <a:rPr lang="en-US" sz="4400">
                            <a:solidFill>
                              <a:schemeClr val="tx1"/>
                            </a:solidFill>
                          </a:rPr>
                          <m:t> </m:t>
                        </m:r>
                        <m:r>
                          <a:rPr lang="en-US" sz="4400">
                            <a:solidFill>
                              <a:schemeClr val="tx1"/>
                            </a:solidFill>
                            <a:latin typeface="Cambria Math" panose="02040503050406030204" pitchFamily="18" charset="0"/>
                          </a:rPr>
                          <m:t>;</m:t>
                        </m:r>
                        <m:r>
                          <m:rPr>
                            <m:nor/>
                          </m:rPr>
                          <a:rPr lang="en-US" sz="4400">
                            <a:solidFill>
                              <a:schemeClr val="tx1"/>
                            </a:solidFill>
                          </a:rPr>
                          <m:t> </m:t>
                        </m:r>
                        <m:r>
                          <a:rPr lang="en-US" sz="4400">
                            <a:solidFill>
                              <a:schemeClr val="tx1"/>
                            </a:solidFill>
                            <a:latin typeface="Cambria Math" panose="02040503050406030204" pitchFamily="18" charset="0"/>
                          </a:rPr>
                          <m:t>0</m:t>
                        </m:r>
                      </m:e>
                    </m:d>
                  </m:oMath>
                </a14:m>
                <a:r>
                  <a:rPr lang="en-US" sz="4400" dirty="0">
                    <a:solidFill>
                      <a:schemeClr val="tx1"/>
                    </a:solidFill>
                  </a:rPr>
                  <a:t> </a:t>
                </a:r>
                <a:r>
                  <a:rPr lang="en-US" sz="4400" dirty="0" err="1">
                    <a:solidFill>
                      <a:schemeClr val="tx1"/>
                    </a:solidFill>
                  </a:rPr>
                  <a:t>và</a:t>
                </a:r>
                <a:r>
                  <a:rPr lang="en-US" sz="4400" dirty="0">
                    <a:solidFill>
                      <a:schemeClr val="tx1"/>
                    </a:solidFill>
                  </a:rPr>
                  <a:t> </a:t>
                </a:r>
                <a:r>
                  <a:rPr lang="en-US" sz="4400" b="1" dirty="0" err="1">
                    <a:solidFill>
                      <a:schemeClr val="tx1"/>
                    </a:solidFill>
                  </a:rPr>
                  <a:t>tiêu</a:t>
                </a:r>
                <a:r>
                  <a:rPr lang="en-US" sz="4400" b="1" dirty="0">
                    <a:solidFill>
                      <a:schemeClr val="tx1"/>
                    </a:solidFill>
                  </a:rPr>
                  <a:t> </a:t>
                </a:r>
                <a:r>
                  <a:rPr lang="en-US" sz="4400" b="1" dirty="0" err="1">
                    <a:solidFill>
                      <a:schemeClr val="tx1"/>
                    </a:solidFill>
                  </a:rPr>
                  <a:t>điểm</a:t>
                </a:r>
                <a:r>
                  <a:rPr lang="en-US" sz="4400" b="1" dirty="0">
                    <a:solidFill>
                      <a:schemeClr val="tx1"/>
                    </a:solidFill>
                  </a:rPr>
                  <a:t> </a:t>
                </a:r>
                <a14:m>
                  <m:oMath xmlns:m="http://schemas.openxmlformats.org/officeDocument/2006/math">
                    <m:r>
                      <a:rPr lang="en-US" sz="4400">
                        <a:solidFill>
                          <a:schemeClr val="tx1"/>
                        </a:solidFill>
                        <a:latin typeface="Cambria Math" panose="02040503050406030204" pitchFamily="18" charset="0"/>
                      </a:rPr>
                      <m:t>𝐹</m:t>
                    </m:r>
                    <m:d>
                      <m:dPr>
                        <m:ctrlPr>
                          <a:rPr lang="en-US" sz="4400" i="1">
                            <a:solidFill>
                              <a:schemeClr val="tx1"/>
                            </a:solidFill>
                            <a:latin typeface="Cambria Math" panose="02040503050406030204" pitchFamily="18" charset="0"/>
                          </a:rPr>
                        </m:ctrlPr>
                      </m:dPr>
                      <m:e>
                        <m:f>
                          <m:fPr>
                            <m:ctrlPr>
                              <a:rPr lang="en-US" sz="4400" i="1">
                                <a:solidFill>
                                  <a:schemeClr val="tx1"/>
                                </a:solidFill>
                                <a:latin typeface="Cambria Math" panose="02040503050406030204" pitchFamily="18" charset="0"/>
                              </a:rPr>
                            </m:ctrlPr>
                          </m:fPr>
                          <m:num>
                            <m:r>
                              <a:rPr lang="en-US" sz="4400">
                                <a:solidFill>
                                  <a:schemeClr val="tx1"/>
                                </a:solidFill>
                                <a:latin typeface="Cambria Math" panose="02040503050406030204" pitchFamily="18" charset="0"/>
                              </a:rPr>
                              <m:t>𝑝</m:t>
                            </m:r>
                          </m:num>
                          <m:den>
                            <m:r>
                              <a:rPr lang="en-US" sz="4400">
                                <a:solidFill>
                                  <a:schemeClr val="tx1"/>
                                </a:solidFill>
                                <a:latin typeface="Cambria Math" panose="02040503050406030204" pitchFamily="18" charset="0"/>
                              </a:rPr>
                              <m:t>2</m:t>
                            </m:r>
                          </m:den>
                        </m:f>
                        <m:r>
                          <m:rPr>
                            <m:nor/>
                          </m:rPr>
                          <a:rPr lang="en-US" sz="4400">
                            <a:solidFill>
                              <a:schemeClr val="tx1"/>
                            </a:solidFill>
                          </a:rPr>
                          <m:t> </m:t>
                        </m:r>
                        <m:r>
                          <a:rPr lang="en-US" sz="4400">
                            <a:solidFill>
                              <a:schemeClr val="tx1"/>
                            </a:solidFill>
                            <a:latin typeface="Cambria Math" panose="02040503050406030204" pitchFamily="18" charset="0"/>
                          </a:rPr>
                          <m:t>;</m:t>
                        </m:r>
                        <m:r>
                          <m:rPr>
                            <m:nor/>
                          </m:rPr>
                          <a:rPr lang="en-US" sz="4400">
                            <a:solidFill>
                              <a:schemeClr val="tx1"/>
                            </a:solidFill>
                          </a:rPr>
                          <m:t> </m:t>
                        </m:r>
                        <m:r>
                          <a:rPr lang="en-US" sz="4400">
                            <a:solidFill>
                              <a:schemeClr val="tx1"/>
                            </a:solidFill>
                            <a:latin typeface="Cambria Math" panose="02040503050406030204" pitchFamily="18" charset="0"/>
                          </a:rPr>
                          <m:t>0</m:t>
                        </m:r>
                      </m:e>
                    </m:d>
                  </m:oMath>
                </a14:m>
                <a:r>
                  <a:rPr lang="en-US" sz="4400" dirty="0">
                    <a:solidFill>
                      <a:schemeClr val="tx1"/>
                    </a:solidFill>
                  </a:rPr>
                  <a:t>.</a:t>
                </a:r>
              </a:p>
              <a:p>
                <a:pPr marL="342900" lvl="0" indent="-342900" algn="just">
                  <a:lnSpc>
                    <a:spcPct val="135000"/>
                  </a:lnSpc>
                  <a:spcBef>
                    <a:spcPts val="600"/>
                  </a:spcBef>
                  <a:buFont typeface="Symbol" panose="05050102010706020507" pitchFamily="18" charset="2"/>
                  <a:buChar char=""/>
                </a:pPr>
                <a:r>
                  <a:rPr lang="en-US" sz="4400" dirty="0" err="1"/>
                  <a:t>Trong</a:t>
                </a:r>
                <a:r>
                  <a:rPr lang="en-US" sz="4400" dirty="0"/>
                  <a:t> </a:t>
                </a:r>
                <a:r>
                  <a:rPr lang="en-US" sz="4400" dirty="0" err="1"/>
                  <a:t>phương</a:t>
                </a:r>
                <a:r>
                  <a:rPr lang="en-US" sz="4400" dirty="0"/>
                  <a:t> </a:t>
                </a:r>
                <a:r>
                  <a:rPr lang="en-US" sz="4400" dirty="0" err="1"/>
                  <a:t>trình</a:t>
                </a:r>
                <a:r>
                  <a:rPr lang="en-US" sz="4400" dirty="0"/>
                  <a:t> </a:t>
                </a:r>
                <a:r>
                  <a:rPr lang="en-US" sz="4400" dirty="0" err="1"/>
                  <a:t>chính</a:t>
                </a:r>
                <a:r>
                  <a:rPr lang="en-US" sz="4400" dirty="0"/>
                  <a:t> </a:t>
                </a:r>
                <a:r>
                  <a:rPr lang="en-US" sz="4400" dirty="0" err="1"/>
                  <a:t>tắc</a:t>
                </a:r>
                <a:r>
                  <a:rPr lang="en-US" sz="4400" dirty="0"/>
                  <a:t>, </a:t>
                </a:r>
                <a:r>
                  <a:rPr lang="en-US" sz="4400" dirty="0" err="1"/>
                  <a:t>các</a:t>
                </a:r>
                <a:r>
                  <a:rPr lang="en-US" sz="4400" dirty="0"/>
                  <a:t> </a:t>
                </a:r>
                <a:r>
                  <a:rPr lang="en-US" sz="4400" dirty="0" err="1"/>
                  <a:t>điểm</a:t>
                </a:r>
                <a:r>
                  <a:rPr lang="en-US" sz="4400" dirty="0"/>
                  <a:t> </a:t>
                </a:r>
                <a:r>
                  <a:rPr lang="en-US" sz="4400" dirty="0" err="1"/>
                  <a:t>thuộc</a:t>
                </a:r>
                <a:r>
                  <a:rPr lang="en-US" sz="4400" dirty="0"/>
                  <a:t> </a:t>
                </a:r>
                <a:r>
                  <a:rPr lang="en-US" sz="4400" dirty="0" err="1"/>
                  <a:t>parabol</a:t>
                </a:r>
                <a:r>
                  <a:rPr lang="en-US" sz="4400" dirty="0"/>
                  <a:t> </a:t>
                </a:r>
                <a:r>
                  <a:rPr lang="en-US" sz="4400" dirty="0" err="1"/>
                  <a:t>đều</a:t>
                </a:r>
                <a:r>
                  <a:rPr lang="en-US" sz="4400" dirty="0"/>
                  <a:t> </a:t>
                </a:r>
                <a:r>
                  <a:rPr lang="en-US" sz="4400" dirty="0" err="1"/>
                  <a:t>có</a:t>
                </a:r>
                <a:r>
                  <a:rPr lang="en-US" sz="4400" dirty="0"/>
                  <a:t> </a:t>
                </a:r>
                <a:r>
                  <a:rPr lang="en-US" sz="4400" dirty="0" err="1">
                    <a:solidFill>
                      <a:srgbClr val="0000FF"/>
                    </a:solidFill>
                  </a:rPr>
                  <a:t>hoành</a:t>
                </a:r>
                <a:r>
                  <a:rPr lang="en-US" sz="4400" dirty="0">
                    <a:solidFill>
                      <a:srgbClr val="0000FF"/>
                    </a:solidFill>
                  </a:rPr>
                  <a:t> </a:t>
                </a:r>
                <a:r>
                  <a:rPr lang="en-US" sz="4400" dirty="0" err="1">
                    <a:solidFill>
                      <a:srgbClr val="0000FF"/>
                    </a:solidFill>
                  </a:rPr>
                  <a:t>độ</a:t>
                </a:r>
                <a:r>
                  <a:rPr lang="en-US" sz="4400" dirty="0">
                    <a:solidFill>
                      <a:srgbClr val="0000FF"/>
                    </a:solidFill>
                  </a:rPr>
                  <a:t> </a:t>
                </a:r>
                <a:r>
                  <a:rPr lang="en-US" sz="4400" dirty="0" err="1">
                    <a:solidFill>
                      <a:srgbClr val="0000FF"/>
                    </a:solidFill>
                  </a:rPr>
                  <a:t>không</a:t>
                </a:r>
                <a:r>
                  <a:rPr lang="en-US" sz="4400" dirty="0">
                    <a:solidFill>
                      <a:srgbClr val="0000FF"/>
                    </a:solidFill>
                  </a:rPr>
                  <a:t> </a:t>
                </a:r>
                <a:r>
                  <a:rPr lang="en-US" sz="4400" dirty="0" err="1">
                    <a:solidFill>
                      <a:srgbClr val="0000FF"/>
                    </a:solidFill>
                  </a:rPr>
                  <a:t>âm</a:t>
                </a:r>
                <a:r>
                  <a:rPr lang="en-US" sz="4400" dirty="0"/>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4074950"/>
                <a:ext cx="23822891" cy="9183851"/>
              </a:xfrm>
              <a:prstGeom prst="rect">
                <a:avLst/>
              </a:prstGeom>
              <a:blipFill>
                <a:blip r:embed="rId3"/>
                <a:stretch>
                  <a:fillRect l="-1099"/>
                </a:stretch>
              </a:blipFill>
              <a:ln w="38100">
                <a:solidFill>
                  <a:srgbClr val="00B0F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622E7DDD-75A5-4B42-8D3C-FA47128E283F}"/>
              </a:ext>
            </a:extLst>
          </p:cNvPr>
          <p:cNvPicPr/>
          <p:nvPr/>
        </p:nvPicPr>
        <p:blipFill>
          <a:blip r:embed="rId4">
            <a:extLst>
              <a:ext uri="{28A0092B-C50C-407E-A947-70E740481C1C}">
                <a14:useLocalDpi xmlns:a14="http://schemas.microsoft.com/office/drawing/2010/main" val="0"/>
              </a:ext>
            </a:extLst>
          </a:blip>
          <a:stretch>
            <a:fillRect/>
          </a:stretch>
        </p:blipFill>
        <p:spPr>
          <a:xfrm>
            <a:off x="18258613" y="4800600"/>
            <a:ext cx="5820587" cy="5334000"/>
          </a:xfrm>
          <a:prstGeom prst="rect">
            <a:avLst/>
          </a:prstGeom>
        </p:spPr>
      </p:pic>
      <p:sp>
        <p:nvSpPr>
          <p:cNvPr id="10" name="Title 1">
            <a:extLst>
              <a:ext uri="{FF2B5EF4-FFF2-40B4-BE49-F238E27FC236}">
                <a16:creationId xmlns:a16="http://schemas.microsoft.com/office/drawing/2014/main" id="{C9824706-AB77-4979-89C8-B733B5792AA8}"/>
              </a:ext>
            </a:extLst>
          </p:cNvPr>
          <p:cNvSpPr txBox="1">
            <a:spLocks/>
          </p:cNvSpPr>
          <p:nvPr/>
        </p:nvSpPr>
        <p:spPr>
          <a:xfrm>
            <a:off x="381000" y="1981200"/>
            <a:ext cx="9829800" cy="92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5000" b="1" dirty="0"/>
              <a:t>1. HÌNH DẠNG CỦA PARABOL</a:t>
            </a:r>
            <a:endParaRPr lang="en-US" sz="5000" dirty="0"/>
          </a:p>
        </p:txBody>
      </p:sp>
      <p:grpSp>
        <p:nvGrpSpPr>
          <p:cNvPr id="11" name="Group 10">
            <a:extLst>
              <a:ext uri="{FF2B5EF4-FFF2-40B4-BE49-F238E27FC236}">
                <a16:creationId xmlns:a16="http://schemas.microsoft.com/office/drawing/2014/main" id="{BDE28006-91C1-4E2B-BD20-343720E20DA5}"/>
              </a:ext>
            </a:extLst>
          </p:cNvPr>
          <p:cNvGrpSpPr/>
          <p:nvPr/>
        </p:nvGrpSpPr>
        <p:grpSpPr>
          <a:xfrm>
            <a:off x="381000" y="3042391"/>
            <a:ext cx="4114799" cy="762001"/>
            <a:chOff x="739068" y="1515168"/>
            <a:chExt cx="9473319" cy="968444"/>
          </a:xfrm>
        </p:grpSpPr>
        <p:sp>
          <p:nvSpPr>
            <p:cNvPr id="12" name="Freeform 71">
              <a:extLst>
                <a:ext uri="{FF2B5EF4-FFF2-40B4-BE49-F238E27FC236}">
                  <a16:creationId xmlns:a16="http://schemas.microsoft.com/office/drawing/2014/main" id="{5F457790-0AD2-4481-B1CC-1DC4E44BC1D6}"/>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13" name="Group 12">
              <a:extLst>
                <a:ext uri="{FF2B5EF4-FFF2-40B4-BE49-F238E27FC236}">
                  <a16:creationId xmlns:a16="http://schemas.microsoft.com/office/drawing/2014/main" id="{ED2DB644-18B0-4FCF-84AB-292FE6206FD2}"/>
                </a:ext>
              </a:extLst>
            </p:cNvPr>
            <p:cNvGrpSpPr/>
            <p:nvPr/>
          </p:nvGrpSpPr>
          <p:grpSpPr>
            <a:xfrm>
              <a:off x="739068" y="1515168"/>
              <a:ext cx="7738165" cy="960327"/>
              <a:chOff x="739068" y="1515168"/>
              <a:chExt cx="7738165" cy="960327"/>
            </a:xfrm>
          </p:grpSpPr>
          <p:sp>
            <p:nvSpPr>
              <p:cNvPr id="14" name="Freeform 71">
                <a:extLst>
                  <a:ext uri="{FF2B5EF4-FFF2-40B4-BE49-F238E27FC236}">
                    <a16:creationId xmlns:a16="http://schemas.microsoft.com/office/drawing/2014/main" id="{6BA65C56-5CDC-40E7-8B8F-8F2D8041765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5" name="Oval 72">
                <a:extLst>
                  <a:ext uri="{FF2B5EF4-FFF2-40B4-BE49-F238E27FC236}">
                    <a16:creationId xmlns:a16="http://schemas.microsoft.com/office/drawing/2014/main" id="{78EFD7AC-50F2-4391-8661-5B97B7FF0A6B}"/>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6" name="Freeform 73">
                <a:extLst>
                  <a:ext uri="{FF2B5EF4-FFF2-40B4-BE49-F238E27FC236}">
                    <a16:creationId xmlns:a16="http://schemas.microsoft.com/office/drawing/2014/main" id="{8FD70D36-EBC5-4BEB-B2DB-6B0A8BA6A6B2}"/>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7" name="Freeform 74">
                <a:extLst>
                  <a:ext uri="{FF2B5EF4-FFF2-40B4-BE49-F238E27FC236}">
                    <a16:creationId xmlns:a16="http://schemas.microsoft.com/office/drawing/2014/main" id="{7B67787A-6537-425C-9296-7C5EFFE9032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8" name="Freeform 75">
                <a:extLst>
                  <a:ext uri="{FF2B5EF4-FFF2-40B4-BE49-F238E27FC236}">
                    <a16:creationId xmlns:a16="http://schemas.microsoft.com/office/drawing/2014/main" id="{0EA0DA6A-19CE-43AA-89A4-37E53E57856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9" name="Freeform 76">
                <a:extLst>
                  <a:ext uri="{FF2B5EF4-FFF2-40B4-BE49-F238E27FC236}">
                    <a16:creationId xmlns:a16="http://schemas.microsoft.com/office/drawing/2014/main" id="{8D93422E-782E-489C-9232-F773AC1B57CC}"/>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0" name="Freeform 77">
                <a:extLst>
                  <a:ext uri="{FF2B5EF4-FFF2-40B4-BE49-F238E27FC236}">
                    <a16:creationId xmlns:a16="http://schemas.microsoft.com/office/drawing/2014/main" id="{B6284455-9D00-43D5-9C0A-825397DCBAD6}"/>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1" name="Freeform 78">
                <a:extLst>
                  <a:ext uri="{FF2B5EF4-FFF2-40B4-BE49-F238E27FC236}">
                    <a16:creationId xmlns:a16="http://schemas.microsoft.com/office/drawing/2014/main" id="{3FEB0FC0-5F49-4A59-8498-4523027A20CC}"/>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2" name="Freeform 79">
                <a:extLst>
                  <a:ext uri="{FF2B5EF4-FFF2-40B4-BE49-F238E27FC236}">
                    <a16:creationId xmlns:a16="http://schemas.microsoft.com/office/drawing/2014/main" id="{9B56B957-D7EE-44C4-86AE-06B7EBD1489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3" name="Freeform 80">
                <a:extLst>
                  <a:ext uri="{FF2B5EF4-FFF2-40B4-BE49-F238E27FC236}">
                    <a16:creationId xmlns:a16="http://schemas.microsoft.com/office/drawing/2014/main" id="{5BFE7010-1CD7-4228-B441-3273A53C5B4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4" name="Freeform 81">
                <a:extLst>
                  <a:ext uri="{FF2B5EF4-FFF2-40B4-BE49-F238E27FC236}">
                    <a16:creationId xmlns:a16="http://schemas.microsoft.com/office/drawing/2014/main" id="{939D24FC-E925-4F34-9406-A6A0305295AA}"/>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5" name="Freeform 82">
                <a:extLst>
                  <a:ext uri="{FF2B5EF4-FFF2-40B4-BE49-F238E27FC236}">
                    <a16:creationId xmlns:a16="http://schemas.microsoft.com/office/drawing/2014/main" id="{59B27F2A-9AE5-453B-AE0A-EB752772DFF4}"/>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6" name="TextBox 25">
                <a:extLst>
                  <a:ext uri="{FF2B5EF4-FFF2-40B4-BE49-F238E27FC236}">
                    <a16:creationId xmlns:a16="http://schemas.microsoft.com/office/drawing/2014/main" id="{B3B62A16-3318-435D-BBC8-B84B386036A4}"/>
                  </a:ext>
                </a:extLst>
              </p:cNvPr>
              <p:cNvSpPr txBox="1"/>
              <p:nvPr/>
            </p:nvSpPr>
            <p:spPr>
              <a:xfrm>
                <a:off x="2132731" y="1706054"/>
                <a:ext cx="6344502" cy="615553"/>
              </a:xfrm>
              <a:prstGeom prst="rect">
                <a:avLst/>
              </a:prstGeom>
              <a:noFill/>
            </p:spPr>
            <p:txBody>
              <a:bodyPr wrap="square" rtlCol="0">
                <a:spAutoFit/>
              </a:bodyPr>
              <a:lstStyle/>
              <a:p>
                <a:pPr algn="ctr"/>
                <a:r>
                  <a:rPr lang="en-US" sz="3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NHẬN XÉT</a:t>
                </a:r>
              </a:p>
            </p:txBody>
          </p:sp>
        </p:grpSp>
      </p:grpSp>
    </p:spTree>
    <p:extLst>
      <p:ext uri="{BB962C8B-B14F-4D97-AF65-F5344CB8AC3E}">
        <p14:creationId xmlns:p14="http://schemas.microsoft.com/office/powerpoint/2010/main" val="1926934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99">
                                            <p:txEl>
                                              <p:pRg st="1" end="1"/>
                                            </p:txEl>
                                          </p:spTgt>
                                        </p:tgtEl>
                                        <p:attrNameLst>
                                          <p:attrName>style.visibility</p:attrName>
                                        </p:attrNameLst>
                                      </p:cBhvr>
                                      <p:to>
                                        <p:strVal val="visible"/>
                                      </p:to>
                                    </p:set>
                                    <p:animEffect transition="in" filter="wipe(up)">
                                      <p:cBhvr>
                                        <p:cTn id="10" dur="500"/>
                                        <p:tgtEl>
                                          <p:spTgt spid="9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9">
                                            <p:txEl>
                                              <p:pRg st="2" end="2"/>
                                            </p:txEl>
                                          </p:spTgt>
                                        </p:tgtEl>
                                        <p:attrNameLst>
                                          <p:attrName>style.visibility</p:attrName>
                                        </p:attrNameLst>
                                      </p:cBhvr>
                                      <p:to>
                                        <p:strVal val="visible"/>
                                      </p:to>
                                    </p:set>
                                    <p:animEffect transition="in" filter="barn(inVertical)">
                                      <p:cBhvr>
                                        <p:cTn id="18" dur="500"/>
                                        <p:tgtEl>
                                          <p:spTgt spid="99">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9">
                                            <p:txEl>
                                              <p:pRg st="3" end="3"/>
                                            </p:txEl>
                                          </p:spTgt>
                                        </p:tgtEl>
                                        <p:attrNameLst>
                                          <p:attrName>style.visibility</p:attrName>
                                        </p:attrNameLst>
                                      </p:cBhvr>
                                      <p:to>
                                        <p:strVal val="visible"/>
                                      </p:to>
                                    </p:set>
                                    <p:animEffect transition="in" filter="barn(inVertical)">
                                      <p:cBhvr>
                                        <p:cTn id="21" dur="500"/>
                                        <p:tgtEl>
                                          <p:spTgt spid="9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9">
                                            <p:txEl>
                                              <p:pRg st="4" end="4"/>
                                            </p:txEl>
                                          </p:spTgt>
                                        </p:tgtEl>
                                        <p:attrNameLst>
                                          <p:attrName>style.visibility</p:attrName>
                                        </p:attrNameLst>
                                      </p:cBhvr>
                                      <p:to>
                                        <p:strVal val="visible"/>
                                      </p:to>
                                    </p:set>
                                    <p:animEffect transition="in" filter="barn(inVertical)">
                                      <p:cBhvr>
                                        <p:cTn id="26" dur="500"/>
                                        <p:tgtEl>
                                          <p:spTgt spid="99">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99">
                                            <p:txEl>
                                              <p:pRg st="5" end="5"/>
                                            </p:txEl>
                                          </p:spTgt>
                                        </p:tgtEl>
                                        <p:attrNameLst>
                                          <p:attrName>style.visibility</p:attrName>
                                        </p:attrNameLst>
                                      </p:cBhvr>
                                      <p:to>
                                        <p:strVal val="visible"/>
                                      </p:to>
                                    </p:set>
                                    <p:animEffect transition="in" filter="barn(inVertical)">
                                      <p:cBhvr>
                                        <p:cTn id="29" dur="500"/>
                                        <p:tgtEl>
                                          <p:spTgt spid="9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9">
                                            <p:txEl>
                                              <p:pRg st="6" end="6"/>
                                            </p:txEl>
                                          </p:spTgt>
                                        </p:tgtEl>
                                        <p:attrNameLst>
                                          <p:attrName>style.visibility</p:attrName>
                                        </p:attrNameLst>
                                      </p:cBhvr>
                                      <p:to>
                                        <p:strVal val="visible"/>
                                      </p:to>
                                    </p:set>
                                    <p:animEffect transition="in" filter="wipe(down)">
                                      <p:cBhvr>
                                        <p:cTn id="34" dur="500"/>
                                        <p:tgtEl>
                                          <p:spTgt spid="9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9">
                                            <p:txEl>
                                              <p:pRg st="7" end="7"/>
                                            </p:txEl>
                                          </p:spTgt>
                                        </p:tgtEl>
                                        <p:attrNameLst>
                                          <p:attrName>style.visibility</p:attrName>
                                        </p:attrNameLst>
                                      </p:cBhvr>
                                      <p:to>
                                        <p:strVal val="visible"/>
                                      </p:to>
                                    </p:set>
                                    <p:animEffect transition="in" filter="wipe(down)">
                                      <p:cBhvr>
                                        <p:cTn id="39" dur="500"/>
                                        <p:tgtEl>
                                          <p:spTgt spid="9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99">
                                            <p:bg/>
                                          </p:spTgt>
                                        </p:tgtEl>
                                        <p:attrNameLst>
                                          <p:attrName>style.color</p:attrName>
                                        </p:attrNameLst>
                                      </p:cBhvr>
                                      <p:by>
                                        <p:hsl h="7200000" s="0" l="0"/>
                                      </p:by>
                                    </p:animClr>
                                    <p:animClr clrSpc="hsl" dir="cw">
                                      <p:cBhvr>
                                        <p:cTn id="44" dur="500" fill="hold"/>
                                        <p:tgtEl>
                                          <p:spTgt spid="99">
                                            <p:bg/>
                                          </p:spTgt>
                                        </p:tgtEl>
                                        <p:attrNameLst>
                                          <p:attrName>fillcolor</p:attrName>
                                        </p:attrNameLst>
                                      </p:cBhvr>
                                      <p:by>
                                        <p:hsl h="7200000" s="0" l="0"/>
                                      </p:by>
                                    </p:animClr>
                                    <p:animClr clrSpc="hsl" dir="cw">
                                      <p:cBhvr>
                                        <p:cTn id="45" dur="500" fill="hold"/>
                                        <p:tgtEl>
                                          <p:spTgt spid="99">
                                            <p:bg/>
                                          </p:spTgt>
                                        </p:tgtEl>
                                        <p:attrNameLst>
                                          <p:attrName>stroke.color</p:attrName>
                                        </p:attrNameLst>
                                      </p:cBhvr>
                                      <p:by>
                                        <p:hsl h="7200000" s="0" l="0"/>
                                      </p:by>
                                    </p:animClr>
                                    <p:set>
                                      <p:cBhvr>
                                        <p:cTn id="46" dur="500" fill="hold"/>
                                        <p:tgtEl>
                                          <p:spTgt spid="99">
                                            <p:bg/>
                                          </p:spTgt>
                                        </p:tgtEl>
                                        <p:attrNameLst>
                                          <p:attrName>fill.type</p:attrName>
                                        </p:attrNameLst>
                                      </p:cBhvr>
                                      <p:to>
                                        <p:strVal val="solid"/>
                                      </p:to>
                                    </p:set>
                                  </p:childTnLst>
                                </p:cTn>
                              </p:par>
                              <p:par>
                                <p:cTn id="47" presetID="21" presetClass="emph" presetSubtype="0" fill="hold" grpId="0" nodeType="withEffect">
                                  <p:stCondLst>
                                    <p:cond delay="0"/>
                                  </p:stCondLst>
                                  <p:childTnLst>
                                    <p:animClr clrSpc="hsl" dir="cw">
                                      <p:cBhvr override="childStyle">
                                        <p:cTn id="48" dur="500" fill="hold"/>
                                        <p:tgtEl>
                                          <p:spTgt spid="99">
                                            <p:txEl>
                                              <p:pRg st="0" end="0"/>
                                            </p:txEl>
                                          </p:spTgt>
                                        </p:tgtEl>
                                        <p:attrNameLst>
                                          <p:attrName>style.color</p:attrName>
                                        </p:attrNameLst>
                                      </p:cBhvr>
                                      <p:by>
                                        <p:hsl h="7200000" s="0" l="0"/>
                                      </p:by>
                                    </p:animClr>
                                    <p:animClr clrSpc="hsl" dir="cw">
                                      <p:cBhvr>
                                        <p:cTn id="49" dur="500" fill="hold"/>
                                        <p:tgtEl>
                                          <p:spTgt spid="99">
                                            <p:txEl>
                                              <p:pRg st="0" end="0"/>
                                            </p:txEl>
                                          </p:spTgt>
                                        </p:tgtEl>
                                        <p:attrNameLst>
                                          <p:attrName>fillcolor</p:attrName>
                                        </p:attrNameLst>
                                      </p:cBhvr>
                                      <p:by>
                                        <p:hsl h="7200000" s="0" l="0"/>
                                      </p:by>
                                    </p:animClr>
                                    <p:animClr clrSpc="hsl" dir="cw">
                                      <p:cBhvr>
                                        <p:cTn id="50" dur="500" fill="hold"/>
                                        <p:tgtEl>
                                          <p:spTgt spid="99">
                                            <p:txEl>
                                              <p:pRg st="0" end="0"/>
                                            </p:txEl>
                                          </p:spTgt>
                                        </p:tgtEl>
                                        <p:attrNameLst>
                                          <p:attrName>stroke.color</p:attrName>
                                        </p:attrNameLst>
                                      </p:cBhvr>
                                      <p:by>
                                        <p:hsl h="7200000" s="0" l="0"/>
                                      </p:by>
                                    </p:animClr>
                                    <p:set>
                                      <p:cBhvr>
                                        <p:cTn id="51" dur="500" fill="hold"/>
                                        <p:tgtEl>
                                          <p:spTgt spid="99">
                                            <p:txEl>
                                              <p:pRg st="0" end="0"/>
                                            </p:txEl>
                                          </p:spTgt>
                                        </p:tgtEl>
                                        <p:attrNameLst>
                                          <p:attrName>fill.type</p:attrName>
                                        </p:attrNameLst>
                                      </p:cBhvr>
                                      <p:to>
                                        <p:strVal val="solid"/>
                                      </p:to>
                                    </p:set>
                                  </p:childTnLst>
                                </p:cTn>
                              </p:par>
                              <p:par>
                                <p:cTn id="52" presetID="21" presetClass="emph" presetSubtype="0" fill="hold" grpId="0" nodeType="withEffect">
                                  <p:stCondLst>
                                    <p:cond delay="0"/>
                                  </p:stCondLst>
                                  <p:childTnLst>
                                    <p:animClr clrSpc="hsl" dir="cw">
                                      <p:cBhvr override="childStyle">
                                        <p:cTn id="53" dur="500" fill="hold"/>
                                        <p:tgtEl>
                                          <p:spTgt spid="99">
                                            <p:txEl>
                                              <p:pRg st="1" end="1"/>
                                            </p:txEl>
                                          </p:spTgt>
                                        </p:tgtEl>
                                        <p:attrNameLst>
                                          <p:attrName>style.color</p:attrName>
                                        </p:attrNameLst>
                                      </p:cBhvr>
                                      <p:by>
                                        <p:hsl h="7200000" s="0" l="0"/>
                                      </p:by>
                                    </p:animClr>
                                    <p:animClr clrSpc="hsl" dir="cw">
                                      <p:cBhvr>
                                        <p:cTn id="54" dur="500" fill="hold"/>
                                        <p:tgtEl>
                                          <p:spTgt spid="99">
                                            <p:txEl>
                                              <p:pRg st="1" end="1"/>
                                            </p:txEl>
                                          </p:spTgt>
                                        </p:tgtEl>
                                        <p:attrNameLst>
                                          <p:attrName>fillcolor</p:attrName>
                                        </p:attrNameLst>
                                      </p:cBhvr>
                                      <p:by>
                                        <p:hsl h="7200000" s="0" l="0"/>
                                      </p:by>
                                    </p:animClr>
                                    <p:animClr clrSpc="hsl" dir="cw">
                                      <p:cBhvr>
                                        <p:cTn id="55" dur="500" fill="hold"/>
                                        <p:tgtEl>
                                          <p:spTgt spid="99">
                                            <p:txEl>
                                              <p:pRg st="1" end="1"/>
                                            </p:txEl>
                                          </p:spTgt>
                                        </p:tgtEl>
                                        <p:attrNameLst>
                                          <p:attrName>stroke.color</p:attrName>
                                        </p:attrNameLst>
                                      </p:cBhvr>
                                      <p:by>
                                        <p:hsl h="7200000" s="0" l="0"/>
                                      </p:by>
                                    </p:animClr>
                                    <p:set>
                                      <p:cBhvr>
                                        <p:cTn id="56" dur="500" fill="hold"/>
                                        <p:tgtEl>
                                          <p:spTgt spid="99">
                                            <p:txEl>
                                              <p:pRg st="1" end="1"/>
                                            </p:txEl>
                                          </p:spTgt>
                                        </p:tgtEl>
                                        <p:attrNameLst>
                                          <p:attrName>fill.type</p:attrName>
                                        </p:attrNameLst>
                                      </p:cBhvr>
                                      <p:to>
                                        <p:strVal val="solid"/>
                                      </p:to>
                                    </p:set>
                                  </p:childTnLst>
                                </p:cTn>
                              </p:par>
                              <p:par>
                                <p:cTn id="57" presetID="21" presetClass="emph" presetSubtype="0" fill="hold" grpId="0" nodeType="withEffect">
                                  <p:stCondLst>
                                    <p:cond delay="0"/>
                                  </p:stCondLst>
                                  <p:childTnLst>
                                    <p:animClr clrSpc="hsl" dir="cw">
                                      <p:cBhvr override="childStyle">
                                        <p:cTn id="58" dur="500" fill="hold"/>
                                        <p:tgtEl>
                                          <p:spTgt spid="99">
                                            <p:txEl>
                                              <p:pRg st="2" end="2"/>
                                            </p:txEl>
                                          </p:spTgt>
                                        </p:tgtEl>
                                        <p:attrNameLst>
                                          <p:attrName>style.color</p:attrName>
                                        </p:attrNameLst>
                                      </p:cBhvr>
                                      <p:by>
                                        <p:hsl h="7200000" s="0" l="0"/>
                                      </p:by>
                                    </p:animClr>
                                    <p:animClr clrSpc="hsl" dir="cw">
                                      <p:cBhvr>
                                        <p:cTn id="59" dur="500" fill="hold"/>
                                        <p:tgtEl>
                                          <p:spTgt spid="99">
                                            <p:txEl>
                                              <p:pRg st="2" end="2"/>
                                            </p:txEl>
                                          </p:spTgt>
                                        </p:tgtEl>
                                        <p:attrNameLst>
                                          <p:attrName>fillcolor</p:attrName>
                                        </p:attrNameLst>
                                      </p:cBhvr>
                                      <p:by>
                                        <p:hsl h="7200000" s="0" l="0"/>
                                      </p:by>
                                    </p:animClr>
                                    <p:animClr clrSpc="hsl" dir="cw">
                                      <p:cBhvr>
                                        <p:cTn id="60" dur="500" fill="hold"/>
                                        <p:tgtEl>
                                          <p:spTgt spid="99">
                                            <p:txEl>
                                              <p:pRg st="2" end="2"/>
                                            </p:txEl>
                                          </p:spTgt>
                                        </p:tgtEl>
                                        <p:attrNameLst>
                                          <p:attrName>stroke.color</p:attrName>
                                        </p:attrNameLst>
                                      </p:cBhvr>
                                      <p:by>
                                        <p:hsl h="7200000" s="0" l="0"/>
                                      </p:by>
                                    </p:animClr>
                                    <p:set>
                                      <p:cBhvr>
                                        <p:cTn id="61" dur="500" fill="hold"/>
                                        <p:tgtEl>
                                          <p:spTgt spid="99">
                                            <p:txEl>
                                              <p:pRg st="2" end="2"/>
                                            </p:txEl>
                                          </p:spTgt>
                                        </p:tgtEl>
                                        <p:attrNameLst>
                                          <p:attrName>fill.type</p:attrName>
                                        </p:attrNameLst>
                                      </p:cBhvr>
                                      <p:to>
                                        <p:strVal val="solid"/>
                                      </p:to>
                                    </p:set>
                                  </p:childTnLst>
                                </p:cTn>
                              </p:par>
                              <p:par>
                                <p:cTn id="62" presetID="21" presetClass="emph" presetSubtype="0" fill="hold" grpId="0" nodeType="withEffect">
                                  <p:stCondLst>
                                    <p:cond delay="0"/>
                                  </p:stCondLst>
                                  <p:childTnLst>
                                    <p:animClr clrSpc="hsl" dir="cw">
                                      <p:cBhvr override="childStyle">
                                        <p:cTn id="63" dur="500" fill="hold"/>
                                        <p:tgtEl>
                                          <p:spTgt spid="99">
                                            <p:txEl>
                                              <p:pRg st="3" end="3"/>
                                            </p:txEl>
                                          </p:spTgt>
                                        </p:tgtEl>
                                        <p:attrNameLst>
                                          <p:attrName>style.color</p:attrName>
                                        </p:attrNameLst>
                                      </p:cBhvr>
                                      <p:by>
                                        <p:hsl h="7200000" s="0" l="0"/>
                                      </p:by>
                                    </p:animClr>
                                    <p:animClr clrSpc="hsl" dir="cw">
                                      <p:cBhvr>
                                        <p:cTn id="64" dur="500" fill="hold"/>
                                        <p:tgtEl>
                                          <p:spTgt spid="99">
                                            <p:txEl>
                                              <p:pRg st="3" end="3"/>
                                            </p:txEl>
                                          </p:spTgt>
                                        </p:tgtEl>
                                        <p:attrNameLst>
                                          <p:attrName>fillcolor</p:attrName>
                                        </p:attrNameLst>
                                      </p:cBhvr>
                                      <p:by>
                                        <p:hsl h="7200000" s="0" l="0"/>
                                      </p:by>
                                    </p:animClr>
                                    <p:animClr clrSpc="hsl" dir="cw">
                                      <p:cBhvr>
                                        <p:cTn id="65" dur="500" fill="hold"/>
                                        <p:tgtEl>
                                          <p:spTgt spid="99">
                                            <p:txEl>
                                              <p:pRg st="3" end="3"/>
                                            </p:txEl>
                                          </p:spTgt>
                                        </p:tgtEl>
                                        <p:attrNameLst>
                                          <p:attrName>stroke.color</p:attrName>
                                        </p:attrNameLst>
                                      </p:cBhvr>
                                      <p:by>
                                        <p:hsl h="7200000" s="0" l="0"/>
                                      </p:by>
                                    </p:animClr>
                                    <p:set>
                                      <p:cBhvr>
                                        <p:cTn id="66" dur="500" fill="hold"/>
                                        <p:tgtEl>
                                          <p:spTgt spid="99">
                                            <p:txEl>
                                              <p:pRg st="3" end="3"/>
                                            </p:txEl>
                                          </p:spTgt>
                                        </p:tgtEl>
                                        <p:attrNameLst>
                                          <p:attrName>fill.type</p:attrName>
                                        </p:attrNameLst>
                                      </p:cBhvr>
                                      <p:to>
                                        <p:strVal val="solid"/>
                                      </p:to>
                                    </p:set>
                                  </p:childTnLst>
                                </p:cTn>
                              </p:par>
                              <p:par>
                                <p:cTn id="67" presetID="21" presetClass="emph" presetSubtype="0" fill="hold" grpId="0" nodeType="withEffect">
                                  <p:stCondLst>
                                    <p:cond delay="0"/>
                                  </p:stCondLst>
                                  <p:childTnLst>
                                    <p:animClr clrSpc="hsl" dir="cw">
                                      <p:cBhvr override="childStyle">
                                        <p:cTn id="68" dur="500" fill="hold"/>
                                        <p:tgtEl>
                                          <p:spTgt spid="99">
                                            <p:txEl>
                                              <p:pRg st="4" end="4"/>
                                            </p:txEl>
                                          </p:spTgt>
                                        </p:tgtEl>
                                        <p:attrNameLst>
                                          <p:attrName>style.color</p:attrName>
                                        </p:attrNameLst>
                                      </p:cBhvr>
                                      <p:by>
                                        <p:hsl h="7200000" s="0" l="0"/>
                                      </p:by>
                                    </p:animClr>
                                    <p:animClr clrSpc="hsl" dir="cw">
                                      <p:cBhvr>
                                        <p:cTn id="69" dur="500" fill="hold"/>
                                        <p:tgtEl>
                                          <p:spTgt spid="99">
                                            <p:txEl>
                                              <p:pRg st="4" end="4"/>
                                            </p:txEl>
                                          </p:spTgt>
                                        </p:tgtEl>
                                        <p:attrNameLst>
                                          <p:attrName>fillcolor</p:attrName>
                                        </p:attrNameLst>
                                      </p:cBhvr>
                                      <p:by>
                                        <p:hsl h="7200000" s="0" l="0"/>
                                      </p:by>
                                    </p:animClr>
                                    <p:animClr clrSpc="hsl" dir="cw">
                                      <p:cBhvr>
                                        <p:cTn id="70" dur="500" fill="hold"/>
                                        <p:tgtEl>
                                          <p:spTgt spid="99">
                                            <p:txEl>
                                              <p:pRg st="4" end="4"/>
                                            </p:txEl>
                                          </p:spTgt>
                                        </p:tgtEl>
                                        <p:attrNameLst>
                                          <p:attrName>stroke.color</p:attrName>
                                        </p:attrNameLst>
                                      </p:cBhvr>
                                      <p:by>
                                        <p:hsl h="7200000" s="0" l="0"/>
                                      </p:by>
                                    </p:animClr>
                                    <p:set>
                                      <p:cBhvr>
                                        <p:cTn id="71" dur="500" fill="hold"/>
                                        <p:tgtEl>
                                          <p:spTgt spid="99">
                                            <p:txEl>
                                              <p:pRg st="4" end="4"/>
                                            </p:txEl>
                                          </p:spTgt>
                                        </p:tgtEl>
                                        <p:attrNameLst>
                                          <p:attrName>fill.type</p:attrName>
                                        </p:attrNameLst>
                                      </p:cBhvr>
                                      <p:to>
                                        <p:strVal val="solid"/>
                                      </p:to>
                                    </p:set>
                                  </p:childTnLst>
                                </p:cTn>
                              </p:par>
                              <p:par>
                                <p:cTn id="72" presetID="21" presetClass="emph" presetSubtype="0" fill="hold" grpId="0" nodeType="withEffect">
                                  <p:stCondLst>
                                    <p:cond delay="0"/>
                                  </p:stCondLst>
                                  <p:childTnLst>
                                    <p:animClr clrSpc="hsl" dir="cw">
                                      <p:cBhvr override="childStyle">
                                        <p:cTn id="73" dur="500" fill="hold"/>
                                        <p:tgtEl>
                                          <p:spTgt spid="99">
                                            <p:txEl>
                                              <p:pRg st="5" end="5"/>
                                            </p:txEl>
                                          </p:spTgt>
                                        </p:tgtEl>
                                        <p:attrNameLst>
                                          <p:attrName>style.color</p:attrName>
                                        </p:attrNameLst>
                                      </p:cBhvr>
                                      <p:by>
                                        <p:hsl h="7200000" s="0" l="0"/>
                                      </p:by>
                                    </p:animClr>
                                    <p:animClr clrSpc="hsl" dir="cw">
                                      <p:cBhvr>
                                        <p:cTn id="74" dur="500" fill="hold"/>
                                        <p:tgtEl>
                                          <p:spTgt spid="99">
                                            <p:txEl>
                                              <p:pRg st="5" end="5"/>
                                            </p:txEl>
                                          </p:spTgt>
                                        </p:tgtEl>
                                        <p:attrNameLst>
                                          <p:attrName>fillcolor</p:attrName>
                                        </p:attrNameLst>
                                      </p:cBhvr>
                                      <p:by>
                                        <p:hsl h="7200000" s="0" l="0"/>
                                      </p:by>
                                    </p:animClr>
                                    <p:animClr clrSpc="hsl" dir="cw">
                                      <p:cBhvr>
                                        <p:cTn id="75" dur="500" fill="hold"/>
                                        <p:tgtEl>
                                          <p:spTgt spid="99">
                                            <p:txEl>
                                              <p:pRg st="5" end="5"/>
                                            </p:txEl>
                                          </p:spTgt>
                                        </p:tgtEl>
                                        <p:attrNameLst>
                                          <p:attrName>stroke.color</p:attrName>
                                        </p:attrNameLst>
                                      </p:cBhvr>
                                      <p:by>
                                        <p:hsl h="7200000" s="0" l="0"/>
                                      </p:by>
                                    </p:animClr>
                                    <p:set>
                                      <p:cBhvr>
                                        <p:cTn id="76" dur="500" fill="hold"/>
                                        <p:tgtEl>
                                          <p:spTgt spid="99">
                                            <p:txEl>
                                              <p:pRg st="5" end="5"/>
                                            </p:txEl>
                                          </p:spTgt>
                                        </p:tgtEl>
                                        <p:attrNameLst>
                                          <p:attrName>fill.type</p:attrName>
                                        </p:attrNameLst>
                                      </p:cBhvr>
                                      <p:to>
                                        <p:strVal val="solid"/>
                                      </p:to>
                                    </p:set>
                                  </p:childTnLst>
                                </p:cTn>
                              </p:par>
                              <p:par>
                                <p:cTn id="77" presetID="21" presetClass="emph" presetSubtype="0" fill="hold" grpId="0" nodeType="withEffect">
                                  <p:stCondLst>
                                    <p:cond delay="0"/>
                                  </p:stCondLst>
                                  <p:childTnLst>
                                    <p:animClr clrSpc="hsl" dir="cw">
                                      <p:cBhvr override="childStyle">
                                        <p:cTn id="78" dur="500" fill="hold"/>
                                        <p:tgtEl>
                                          <p:spTgt spid="99">
                                            <p:txEl>
                                              <p:pRg st="6" end="6"/>
                                            </p:txEl>
                                          </p:spTgt>
                                        </p:tgtEl>
                                        <p:attrNameLst>
                                          <p:attrName>style.color</p:attrName>
                                        </p:attrNameLst>
                                      </p:cBhvr>
                                      <p:by>
                                        <p:hsl h="7200000" s="0" l="0"/>
                                      </p:by>
                                    </p:animClr>
                                    <p:animClr clrSpc="hsl" dir="cw">
                                      <p:cBhvr>
                                        <p:cTn id="79" dur="500" fill="hold"/>
                                        <p:tgtEl>
                                          <p:spTgt spid="99">
                                            <p:txEl>
                                              <p:pRg st="6" end="6"/>
                                            </p:txEl>
                                          </p:spTgt>
                                        </p:tgtEl>
                                        <p:attrNameLst>
                                          <p:attrName>fillcolor</p:attrName>
                                        </p:attrNameLst>
                                      </p:cBhvr>
                                      <p:by>
                                        <p:hsl h="7200000" s="0" l="0"/>
                                      </p:by>
                                    </p:animClr>
                                    <p:animClr clrSpc="hsl" dir="cw">
                                      <p:cBhvr>
                                        <p:cTn id="80" dur="500" fill="hold"/>
                                        <p:tgtEl>
                                          <p:spTgt spid="99">
                                            <p:txEl>
                                              <p:pRg st="6" end="6"/>
                                            </p:txEl>
                                          </p:spTgt>
                                        </p:tgtEl>
                                        <p:attrNameLst>
                                          <p:attrName>stroke.color</p:attrName>
                                        </p:attrNameLst>
                                      </p:cBhvr>
                                      <p:by>
                                        <p:hsl h="7200000" s="0" l="0"/>
                                      </p:by>
                                    </p:animClr>
                                    <p:set>
                                      <p:cBhvr>
                                        <p:cTn id="81" dur="500" fill="hold"/>
                                        <p:tgtEl>
                                          <p:spTgt spid="99">
                                            <p:txEl>
                                              <p:pRg st="6" end="6"/>
                                            </p:txEl>
                                          </p:spTgt>
                                        </p:tgtEl>
                                        <p:attrNameLst>
                                          <p:attrName>fill.type</p:attrName>
                                        </p:attrNameLst>
                                      </p:cBhvr>
                                      <p:to>
                                        <p:strVal val="solid"/>
                                      </p:to>
                                    </p:set>
                                  </p:childTnLst>
                                </p:cTn>
                              </p:par>
                              <p:par>
                                <p:cTn id="82" presetID="21" presetClass="emph" presetSubtype="0" fill="hold" grpId="0" nodeType="withEffect">
                                  <p:stCondLst>
                                    <p:cond delay="0"/>
                                  </p:stCondLst>
                                  <p:childTnLst>
                                    <p:animClr clrSpc="hsl" dir="cw">
                                      <p:cBhvr override="childStyle">
                                        <p:cTn id="83" dur="500" fill="hold"/>
                                        <p:tgtEl>
                                          <p:spTgt spid="99">
                                            <p:txEl>
                                              <p:pRg st="7" end="7"/>
                                            </p:txEl>
                                          </p:spTgt>
                                        </p:tgtEl>
                                        <p:attrNameLst>
                                          <p:attrName>style.color</p:attrName>
                                        </p:attrNameLst>
                                      </p:cBhvr>
                                      <p:by>
                                        <p:hsl h="7200000" s="0" l="0"/>
                                      </p:by>
                                    </p:animClr>
                                    <p:animClr clrSpc="hsl" dir="cw">
                                      <p:cBhvr>
                                        <p:cTn id="84" dur="500" fill="hold"/>
                                        <p:tgtEl>
                                          <p:spTgt spid="99">
                                            <p:txEl>
                                              <p:pRg st="7" end="7"/>
                                            </p:txEl>
                                          </p:spTgt>
                                        </p:tgtEl>
                                        <p:attrNameLst>
                                          <p:attrName>fillcolor</p:attrName>
                                        </p:attrNameLst>
                                      </p:cBhvr>
                                      <p:by>
                                        <p:hsl h="7200000" s="0" l="0"/>
                                      </p:by>
                                    </p:animClr>
                                    <p:animClr clrSpc="hsl" dir="cw">
                                      <p:cBhvr>
                                        <p:cTn id="85" dur="500" fill="hold"/>
                                        <p:tgtEl>
                                          <p:spTgt spid="99">
                                            <p:txEl>
                                              <p:pRg st="7" end="7"/>
                                            </p:txEl>
                                          </p:spTgt>
                                        </p:tgtEl>
                                        <p:attrNameLst>
                                          <p:attrName>stroke.color</p:attrName>
                                        </p:attrNameLst>
                                      </p:cBhvr>
                                      <p:by>
                                        <p:hsl h="7200000" s="0" l="0"/>
                                      </p:by>
                                    </p:animClr>
                                    <p:set>
                                      <p:cBhvr>
                                        <p:cTn id="86" dur="500" fill="hold"/>
                                        <p:tgtEl>
                                          <p:spTgt spid="99">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C47FCD2-B8C3-436E-B669-BB9389B5E1BA}"/>
              </a:ext>
            </a:extLst>
          </p:cNvPr>
          <p:cNvGrpSpPr/>
          <p:nvPr/>
        </p:nvGrpSpPr>
        <p:grpSpPr>
          <a:xfrm>
            <a:off x="566932" y="3082428"/>
            <a:ext cx="23187420" cy="2633221"/>
            <a:chOff x="1177638" y="2491133"/>
            <a:chExt cx="23512749" cy="2915828"/>
          </a:xfrm>
        </p:grpSpPr>
        <p:sp>
          <p:nvSpPr>
            <p:cNvPr id="8" name="Rounded Rectangle 10">
              <a:extLst>
                <a:ext uri="{FF2B5EF4-FFF2-40B4-BE49-F238E27FC236}">
                  <a16:creationId xmlns:a16="http://schemas.microsoft.com/office/drawing/2014/main" id="{B03BC450-EA91-4E6B-A077-72AFB0487CAD}"/>
                </a:ext>
              </a:extLst>
            </p:cNvPr>
            <p:cNvSpPr/>
            <p:nvPr/>
          </p:nvSpPr>
          <p:spPr>
            <a:xfrm>
              <a:off x="1177638" y="2895122"/>
              <a:ext cx="23512749" cy="251183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6C122723-EB0B-475F-AD57-045EB7B9DC5B}"/>
                </a:ext>
              </a:extLst>
            </p:cNvPr>
            <p:cNvGrpSpPr/>
            <p:nvPr/>
          </p:nvGrpSpPr>
          <p:grpSpPr>
            <a:xfrm>
              <a:off x="1177638" y="2491133"/>
              <a:ext cx="3624548" cy="896324"/>
              <a:chOff x="1177638" y="2491133"/>
              <a:chExt cx="3624548" cy="896324"/>
            </a:xfrm>
          </p:grpSpPr>
          <p:sp>
            <p:nvSpPr>
              <p:cNvPr id="12" name="Freeform 20">
                <a:extLst>
                  <a:ext uri="{FF2B5EF4-FFF2-40B4-BE49-F238E27FC236}">
                    <a16:creationId xmlns:a16="http://schemas.microsoft.com/office/drawing/2014/main" id="{B8547641-1349-48AE-B2E2-1DD65B95AE26}"/>
                  </a:ext>
                </a:extLst>
              </p:cNvPr>
              <p:cNvSpPr>
                <a:spLocks/>
              </p:cNvSpPr>
              <p:nvPr/>
            </p:nvSpPr>
            <p:spPr bwMode="auto">
              <a:xfrm rot="16200000" flipV="1">
                <a:off x="2813108" y="1398378"/>
                <a:ext cx="767196" cy="3210961"/>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EC214210-9BB8-4DED-B0C3-FD17811F1BC2}"/>
                  </a:ext>
                </a:extLst>
              </p:cNvPr>
              <p:cNvSpPr txBox="1"/>
              <p:nvPr/>
            </p:nvSpPr>
            <p:spPr>
              <a:xfrm>
                <a:off x="2149148" y="2590800"/>
                <a:ext cx="2347117" cy="769441"/>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Ví dụ 1:</a:t>
                </a:r>
                <a:endParaRPr lang="en-US" sz="3600" i="1" dirty="0">
                  <a:solidFill>
                    <a:schemeClr val="bg1"/>
                  </a:solidFill>
                  <a:latin typeface="Tahoma" pitchFamily="34" charset="0"/>
                  <a:ea typeface="Tahoma" pitchFamily="34" charset="0"/>
                  <a:cs typeface="Tahoma" pitchFamily="34" charset="0"/>
                </a:endParaRPr>
              </a:p>
            </p:txBody>
          </p:sp>
          <p:sp>
            <p:nvSpPr>
              <p:cNvPr id="14" name="Round Diagonal Corner Rectangle 14">
                <a:extLst>
                  <a:ext uri="{FF2B5EF4-FFF2-40B4-BE49-F238E27FC236}">
                    <a16:creationId xmlns:a16="http://schemas.microsoft.com/office/drawing/2014/main" id="{E29E20AD-A2EB-49F3-AC5B-47A64F1EC993}"/>
                  </a:ext>
                </a:extLst>
              </p:cNvPr>
              <p:cNvSpPr/>
              <p:nvPr/>
            </p:nvSpPr>
            <p:spPr>
              <a:xfrm flipV="1">
                <a:off x="1177638" y="2491133"/>
                <a:ext cx="912132" cy="88868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a:extLst>
                  <a:ext uri="{FF2B5EF4-FFF2-40B4-BE49-F238E27FC236}">
                    <a16:creationId xmlns:a16="http://schemas.microsoft.com/office/drawing/2014/main" id="{650FF229-8792-4C99-98C5-C582DDDE5973}"/>
                  </a:ext>
                </a:extLst>
              </p:cNvPr>
              <p:cNvGrpSpPr/>
              <p:nvPr/>
            </p:nvGrpSpPr>
            <p:grpSpPr>
              <a:xfrm>
                <a:off x="1305304" y="2598000"/>
                <a:ext cx="693827" cy="641071"/>
                <a:chOff x="7440266" y="3398551"/>
                <a:chExt cx="757238" cy="765175"/>
              </a:xfrm>
              <a:solidFill>
                <a:srgbClr val="999158"/>
              </a:solidFill>
            </p:grpSpPr>
            <p:sp>
              <p:nvSpPr>
                <p:cNvPr id="16" name="Freeform 15">
                  <a:extLst>
                    <a:ext uri="{FF2B5EF4-FFF2-40B4-BE49-F238E27FC236}">
                      <a16:creationId xmlns:a16="http://schemas.microsoft.com/office/drawing/2014/main" id="{B1B93818-5CF0-4A3D-AC18-511EB9133007}"/>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CA9BBC0A-761F-49AF-AF0C-7B9C459F95E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id="{B2427E87-728C-4DF3-AB35-5AAB2293493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3D03A13A-DA5A-48C2-A732-49FD718202B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BBEBB131-F4FF-44E4-8483-0468EECDD0B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2FACBB9F-2214-4734-80AB-7FAB22BC2374}"/>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7CDFBCEB-E2CA-4137-99F7-930DABE51C4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3" name="Rectangle 22">
            <a:extLst>
              <a:ext uri="{FF2B5EF4-FFF2-40B4-BE49-F238E27FC236}">
                <a16:creationId xmlns:a16="http://schemas.microsoft.com/office/drawing/2014/main" id="{2DE224C9-2D0F-4BC2-B504-53AAA13181D9}"/>
              </a:ext>
            </a:extLst>
          </p:cNvPr>
          <p:cNvSpPr/>
          <p:nvPr/>
        </p:nvSpPr>
        <p:spPr>
          <a:xfrm>
            <a:off x="1981200" y="4202729"/>
            <a:ext cx="21335523" cy="792205"/>
          </a:xfrm>
          <a:prstGeom prst="rect">
            <a:avLst/>
          </a:prstGeom>
        </p:spPr>
        <p:txBody>
          <a:bodyPr wrap="square">
            <a:spAutoFit/>
          </a:bodyPr>
          <a:lstStyle/>
          <a:p>
            <a:pPr>
              <a:lnSpc>
                <a:spcPct val="115000"/>
              </a:lnSpc>
              <a:spcBef>
                <a:spcPts val="600"/>
              </a:spcBef>
              <a:spcAft>
                <a:spcPts val="800"/>
              </a:spcAft>
              <a:tabLst>
                <a:tab pos="629920" algn="l"/>
              </a:tabLst>
            </a:pPr>
            <a:r>
              <a:rPr lang="en-US" sz="4400" dirty="0" err="1">
                <a:latin typeface="Tahoma" panose="020B0604030504040204" pitchFamily="34" charset="0"/>
                <a:ea typeface="Tahoma" panose="020B0604030504040204" pitchFamily="34" charset="0"/>
                <a:cs typeface="Tahoma" panose="020B0604030504040204" pitchFamily="34" charset="0"/>
              </a:rPr>
              <a:t>Lập</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khoảng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cách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từ</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đỉnh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tới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3. </a:t>
            </a:r>
            <a:endParaRPr lang="vi-VN" sz="4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910CACA1-E81A-4732-8709-158E37D7D3F9}"/>
              </a:ext>
            </a:extLst>
          </p:cNvPr>
          <p:cNvGrpSpPr/>
          <p:nvPr/>
        </p:nvGrpSpPr>
        <p:grpSpPr>
          <a:xfrm>
            <a:off x="632798" y="1878129"/>
            <a:ext cx="7596802" cy="935974"/>
            <a:chOff x="739068" y="1515168"/>
            <a:chExt cx="9473319" cy="968444"/>
          </a:xfrm>
        </p:grpSpPr>
        <p:sp>
          <p:nvSpPr>
            <p:cNvPr id="26" name="Freeform 71">
              <a:extLst>
                <a:ext uri="{FF2B5EF4-FFF2-40B4-BE49-F238E27FC236}">
                  <a16:creationId xmlns:a16="http://schemas.microsoft.com/office/drawing/2014/main" id="{29F08122-1F48-4E5D-AE7C-7608DC9A7814}"/>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27" name="Group 26">
              <a:extLst>
                <a:ext uri="{FF2B5EF4-FFF2-40B4-BE49-F238E27FC236}">
                  <a16:creationId xmlns:a16="http://schemas.microsoft.com/office/drawing/2014/main" id="{BF0134D4-B727-4CAD-9F37-3534E9A495FC}"/>
                </a:ext>
              </a:extLst>
            </p:cNvPr>
            <p:cNvGrpSpPr/>
            <p:nvPr/>
          </p:nvGrpSpPr>
          <p:grpSpPr>
            <a:xfrm>
              <a:off x="739068" y="1515168"/>
              <a:ext cx="7431590" cy="960327"/>
              <a:chOff x="739068" y="1515168"/>
              <a:chExt cx="7431590" cy="960327"/>
            </a:xfrm>
          </p:grpSpPr>
          <p:sp>
            <p:nvSpPr>
              <p:cNvPr id="28" name="Freeform 71">
                <a:extLst>
                  <a:ext uri="{FF2B5EF4-FFF2-40B4-BE49-F238E27FC236}">
                    <a16:creationId xmlns:a16="http://schemas.microsoft.com/office/drawing/2014/main" id="{B74DBA12-0A67-4D08-83F5-1D18BF78672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9" name="Oval 72">
                <a:extLst>
                  <a:ext uri="{FF2B5EF4-FFF2-40B4-BE49-F238E27FC236}">
                    <a16:creationId xmlns:a16="http://schemas.microsoft.com/office/drawing/2014/main" id="{A4E2365D-662A-4D8A-BB4E-12A7B9037047}"/>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0" name="Freeform 73">
                <a:extLst>
                  <a:ext uri="{FF2B5EF4-FFF2-40B4-BE49-F238E27FC236}">
                    <a16:creationId xmlns:a16="http://schemas.microsoft.com/office/drawing/2014/main" id="{0A9D851F-AF38-4EC7-995B-83C0B2E41C05}"/>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1" name="Freeform 74">
                <a:extLst>
                  <a:ext uri="{FF2B5EF4-FFF2-40B4-BE49-F238E27FC236}">
                    <a16:creationId xmlns:a16="http://schemas.microsoft.com/office/drawing/2014/main" id="{08587F32-1978-4453-80E5-17107CA025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2" name="Freeform 75">
                <a:extLst>
                  <a:ext uri="{FF2B5EF4-FFF2-40B4-BE49-F238E27FC236}">
                    <a16:creationId xmlns:a16="http://schemas.microsoft.com/office/drawing/2014/main" id="{DB048557-12B2-424A-BC08-8F30E34688D8}"/>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3" name="Freeform 76">
                <a:extLst>
                  <a:ext uri="{FF2B5EF4-FFF2-40B4-BE49-F238E27FC236}">
                    <a16:creationId xmlns:a16="http://schemas.microsoft.com/office/drawing/2014/main" id="{4DFCCDFF-B583-42CE-A182-7360E0F596F0}"/>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4" name="Freeform 77">
                <a:extLst>
                  <a:ext uri="{FF2B5EF4-FFF2-40B4-BE49-F238E27FC236}">
                    <a16:creationId xmlns:a16="http://schemas.microsoft.com/office/drawing/2014/main" id="{957146F1-5E72-4C25-9D66-BD4694D142B4}"/>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5" name="Freeform 78">
                <a:extLst>
                  <a:ext uri="{FF2B5EF4-FFF2-40B4-BE49-F238E27FC236}">
                    <a16:creationId xmlns:a16="http://schemas.microsoft.com/office/drawing/2014/main" id="{8583F7CC-203E-45CA-AFC8-17BDFD0E5BF5}"/>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6" name="Freeform 79">
                <a:extLst>
                  <a:ext uri="{FF2B5EF4-FFF2-40B4-BE49-F238E27FC236}">
                    <a16:creationId xmlns:a16="http://schemas.microsoft.com/office/drawing/2014/main" id="{8ACFF3D8-E4EF-4EAC-B7F1-58DF7BBCD94B}"/>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7" name="Freeform 80">
                <a:extLst>
                  <a:ext uri="{FF2B5EF4-FFF2-40B4-BE49-F238E27FC236}">
                    <a16:creationId xmlns:a16="http://schemas.microsoft.com/office/drawing/2014/main" id="{C66CC8FD-2B72-4ECE-8487-AF403BD7FB1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8" name="Freeform 81">
                <a:extLst>
                  <a:ext uri="{FF2B5EF4-FFF2-40B4-BE49-F238E27FC236}">
                    <a16:creationId xmlns:a16="http://schemas.microsoft.com/office/drawing/2014/main" id="{722415EB-9B99-46A8-B0DA-D37848FA7A9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9" name="Freeform 82">
                <a:extLst>
                  <a:ext uri="{FF2B5EF4-FFF2-40B4-BE49-F238E27FC236}">
                    <a16:creationId xmlns:a16="http://schemas.microsoft.com/office/drawing/2014/main" id="{F1BC17C5-3A48-4C4A-99D6-43D0B4855B4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40" name="TextBox 39">
                <a:extLst>
                  <a:ext uri="{FF2B5EF4-FFF2-40B4-BE49-F238E27FC236}">
                    <a16:creationId xmlns:a16="http://schemas.microsoft.com/office/drawing/2014/main" id="{8EAAE9AB-FECC-4966-BC52-3A3E64357A85}"/>
                  </a:ext>
                </a:extLst>
              </p:cNvPr>
              <p:cNvSpPr txBox="1"/>
              <p:nvPr/>
            </p:nvSpPr>
            <p:spPr>
              <a:xfrm>
                <a:off x="2527546" y="1551121"/>
                <a:ext cx="5643112" cy="796134"/>
              </a:xfrm>
              <a:prstGeom prst="rect">
                <a:avLst/>
              </a:prstGeom>
              <a:noFill/>
            </p:spPr>
            <p:txBody>
              <a:bodyPr wrap="square" rtlCol="0">
                <a:spAutoFit/>
              </a:bodyPr>
              <a:lstStyle/>
              <a:p>
                <a:pPr algn="ctr"/>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VÍ DỤ</a:t>
                </a:r>
              </a:p>
            </p:txBody>
          </p:sp>
        </p:grpSp>
      </p:grpSp>
      <p:grpSp>
        <p:nvGrpSpPr>
          <p:cNvPr id="41" name="Group 40">
            <a:extLst>
              <a:ext uri="{FF2B5EF4-FFF2-40B4-BE49-F238E27FC236}">
                <a16:creationId xmlns:a16="http://schemas.microsoft.com/office/drawing/2014/main" id="{B191910F-FE43-4C7C-8436-E64B63907DC5}"/>
              </a:ext>
            </a:extLst>
          </p:cNvPr>
          <p:cNvGrpSpPr/>
          <p:nvPr/>
        </p:nvGrpSpPr>
        <p:grpSpPr>
          <a:xfrm>
            <a:off x="566932" y="6080483"/>
            <a:ext cx="23163974" cy="5550045"/>
            <a:chOff x="1222851" y="5331408"/>
            <a:chExt cx="23543736" cy="5328976"/>
          </a:xfrm>
        </p:grpSpPr>
        <p:sp>
          <p:nvSpPr>
            <p:cNvPr id="42" name="Rounded Rectangle 24">
              <a:extLst>
                <a:ext uri="{FF2B5EF4-FFF2-40B4-BE49-F238E27FC236}">
                  <a16:creationId xmlns:a16="http://schemas.microsoft.com/office/drawing/2014/main" id="{5B9B8F61-3576-437C-B9F4-AB2965DB2CC4}"/>
                </a:ext>
              </a:extLst>
            </p:cNvPr>
            <p:cNvSpPr/>
            <p:nvPr/>
          </p:nvSpPr>
          <p:spPr>
            <a:xfrm>
              <a:off x="1224549" y="5601639"/>
              <a:ext cx="23542038" cy="505874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0">
              <a:extLst>
                <a:ext uri="{FF2B5EF4-FFF2-40B4-BE49-F238E27FC236}">
                  <a16:creationId xmlns:a16="http://schemas.microsoft.com/office/drawing/2014/main" id="{44BDB3FD-9D89-4F20-BB34-0585AE4EAC48}"/>
                </a:ext>
              </a:extLst>
            </p:cNvPr>
            <p:cNvGrpSpPr/>
            <p:nvPr/>
          </p:nvGrpSpPr>
          <p:grpSpPr>
            <a:xfrm>
              <a:off x="1222851" y="5331408"/>
              <a:ext cx="3305109" cy="841174"/>
              <a:chOff x="1224542" y="6305967"/>
              <a:chExt cx="3305491" cy="845462"/>
            </a:xfrm>
          </p:grpSpPr>
          <p:sp>
            <p:nvSpPr>
              <p:cNvPr id="44" name="Freeform 20">
                <a:extLst>
                  <a:ext uri="{FF2B5EF4-FFF2-40B4-BE49-F238E27FC236}">
                    <a16:creationId xmlns:a16="http://schemas.microsoft.com/office/drawing/2014/main" id="{CC6DEA59-7373-410C-9294-C2800E01899E}"/>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5" name="TextBox 44">
                <a:extLst>
                  <a:ext uri="{FF2B5EF4-FFF2-40B4-BE49-F238E27FC236}">
                    <a16:creationId xmlns:a16="http://schemas.microsoft.com/office/drawing/2014/main" id="{26196802-84C7-4ACE-91A3-DA0006E181F0}"/>
                  </a:ext>
                </a:extLst>
              </p:cNvPr>
              <p:cNvSpPr txBox="1"/>
              <p:nvPr/>
            </p:nvSpPr>
            <p:spPr>
              <a:xfrm>
                <a:off x="2091562" y="6305967"/>
                <a:ext cx="2278188" cy="817157"/>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46" name="Round Diagonal Corner Rectangle 28">
                <a:extLst>
                  <a:ext uri="{FF2B5EF4-FFF2-40B4-BE49-F238E27FC236}">
                    <a16:creationId xmlns:a16="http://schemas.microsoft.com/office/drawing/2014/main" id="{42289408-7052-4CF7-A9DE-6BBC18EF2E77}"/>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5">
                <a:extLst>
                  <a:ext uri="{FF2B5EF4-FFF2-40B4-BE49-F238E27FC236}">
                    <a16:creationId xmlns:a16="http://schemas.microsoft.com/office/drawing/2014/main" id="{28A2CA8E-5F1C-4FC3-AB11-55C1208D69F6}"/>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D1AC4AA-A34F-43C9-8CA9-0DE1EFDB74D4}"/>
                  </a:ext>
                </a:extLst>
              </p:cNvPr>
              <p:cNvSpPr txBox="1"/>
              <p:nvPr/>
            </p:nvSpPr>
            <p:spPr>
              <a:xfrm>
                <a:off x="14835262" y="7531473"/>
                <a:ext cx="4724400" cy="767454"/>
              </a:xfrm>
              <a:prstGeom prst="rect">
                <a:avLst/>
              </a:prstGeom>
              <a:noFill/>
            </p:spPr>
            <p:txBody>
              <a:bodyPr wrap="square">
                <a:spAutoFit/>
              </a:bodyPr>
              <a:lstStyle/>
              <a:p>
                <a14:m>
                  <m:oMath xmlns:m="http://schemas.openxmlformats.org/officeDocument/2006/math">
                    <m:sSup>
                      <m:sSupPr>
                        <m:ctrlPr>
                          <a:rPr lang="en-US" sz="4400" i="1" smtClean="0">
                            <a:latin typeface="Cambria Math" panose="02040503050406030204" pitchFamily="18" charset="0"/>
                          </a:rPr>
                        </m:ctrlPr>
                      </m:sSupPr>
                      <m:e>
                        <m:r>
                          <a:rPr lang="en-US" sz="4400">
                            <a:latin typeface="Cambria Math" panose="02040503050406030204" pitchFamily="18" charset="0"/>
                          </a:rPr>
                          <m:t>𝑦</m:t>
                        </m:r>
                      </m:e>
                      <m:sup>
                        <m:r>
                          <a:rPr lang="en-US" sz="4400">
                            <a:latin typeface="Cambria Math" panose="02040503050406030204" pitchFamily="18" charset="0"/>
                          </a:rPr>
                          <m:t>2</m:t>
                        </m:r>
                      </m:sup>
                    </m:sSup>
                    <m:r>
                      <a:rPr lang="en-US" sz="4400">
                        <a:latin typeface="Cambria Math" panose="02040503050406030204" pitchFamily="18" charset="0"/>
                      </a:rPr>
                      <m:t>=2</m:t>
                    </m:r>
                    <m:r>
                      <a:rPr lang="en-US" sz="4400">
                        <a:latin typeface="Cambria Math" panose="02040503050406030204" pitchFamily="18" charset="0"/>
                      </a:rPr>
                      <m:t>𝑝𝑥</m:t>
                    </m:r>
                    <m:r>
                      <m:rPr>
                        <m:nor/>
                      </m:rPr>
                      <a:rPr lang="en-US" sz="4400"/>
                      <m:t>  </m:t>
                    </m:r>
                    <m:d>
                      <m:dPr>
                        <m:ctrlPr>
                          <a:rPr lang="en-US" sz="4400" i="1">
                            <a:latin typeface="Cambria Math" panose="02040503050406030204" pitchFamily="18" charset="0"/>
                          </a:rPr>
                        </m:ctrlPr>
                      </m:dPr>
                      <m:e>
                        <m:r>
                          <a:rPr lang="en-US" sz="4400">
                            <a:latin typeface="Cambria Math" panose="02040503050406030204" pitchFamily="18" charset="0"/>
                          </a:rPr>
                          <m:t>𝑝</m:t>
                        </m:r>
                        <m:r>
                          <a:rPr lang="en-US" sz="4400">
                            <a:latin typeface="Cambria Math" panose="02040503050406030204" pitchFamily="18" charset="0"/>
                          </a:rPr>
                          <m:t>&gt;0</m:t>
                        </m:r>
                      </m:e>
                    </m:d>
                  </m:oMath>
                </a14:m>
                <a:r>
                  <a:rPr lang="en-US" dirty="0"/>
                  <a:t>. </a:t>
                </a:r>
              </a:p>
            </p:txBody>
          </p:sp>
        </mc:Choice>
        <mc:Fallback xmlns="">
          <p:sp>
            <p:nvSpPr>
              <p:cNvPr id="48" name="TextBox 47">
                <a:extLst>
                  <a:ext uri="{FF2B5EF4-FFF2-40B4-BE49-F238E27FC236}">
                    <a16:creationId xmlns:a16="http://schemas.microsoft.com/office/drawing/2014/main" id="{BD1AC4AA-A34F-43C9-8CA9-0DE1EFDB74D4}"/>
                  </a:ext>
                </a:extLst>
              </p:cNvPr>
              <p:cNvSpPr txBox="1">
                <a:spLocks noRot="1" noChangeAspect="1" noMove="1" noResize="1" noEditPoints="1" noAdjustHandles="1" noChangeArrowheads="1" noChangeShapeType="1" noTextEdit="1"/>
              </p:cNvSpPr>
              <p:nvPr/>
            </p:nvSpPr>
            <p:spPr>
              <a:xfrm>
                <a:off x="14835262" y="7531473"/>
                <a:ext cx="4724400" cy="767454"/>
              </a:xfrm>
              <a:prstGeom prst="rect">
                <a:avLst/>
              </a:prstGeom>
              <a:blipFill>
                <a:blip r:embed="rId3"/>
                <a:stretch>
                  <a:fillRect t="-13492" r="-5161" b="-37302"/>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F33C0FD1-37CB-464A-914C-F832A1C03B7C}"/>
              </a:ext>
            </a:extLst>
          </p:cNvPr>
          <p:cNvSpPr txBox="1"/>
          <p:nvPr/>
        </p:nvSpPr>
        <p:spPr>
          <a:xfrm>
            <a:off x="1761067" y="7501094"/>
            <a:ext cx="13048795" cy="769441"/>
          </a:xfrm>
          <a:prstGeom prst="rect">
            <a:avLst/>
          </a:prstGeom>
          <a:noFill/>
        </p:spPr>
        <p:txBody>
          <a:bodyPr wrap="square">
            <a:spAutoFit/>
          </a:bodyPr>
          <a:lstStyle/>
          <a:p>
            <a:r>
              <a:rPr lang="en-US" sz="4400" dirty="0" err="1">
                <a:latin typeface="Tahoma" panose="020B0604030504040204" pitchFamily="34" charset="0"/>
                <a:ea typeface="Tahoma" panose="020B0604030504040204" pitchFamily="34" charset="0"/>
                <a:cs typeface="Tahoma" panose="020B0604030504040204" pitchFamily="34" charset="0"/>
              </a:rPr>
              <a:t>Giả</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sử</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dạng</a:t>
            </a:r>
            <a:r>
              <a:rPr lang="en-US" sz="4400"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4A11553-9E6A-4C6B-A212-5939355E97FA}"/>
                  </a:ext>
                </a:extLst>
              </p:cNvPr>
              <p:cNvSpPr txBox="1"/>
              <p:nvPr/>
            </p:nvSpPr>
            <p:spPr>
              <a:xfrm>
                <a:off x="1752600" y="8256846"/>
                <a:ext cx="21335999" cy="1371722"/>
              </a:xfrm>
              <a:prstGeom prst="rect">
                <a:avLst/>
              </a:prstGeom>
              <a:noFill/>
            </p:spPr>
            <p:txBody>
              <a:bodyPr wrap="square">
                <a:spAutoFit/>
              </a:bodyPr>
              <a:lstStyle/>
              <a:p>
                <a:pPr lvl="0" algn="just">
                  <a:lnSpc>
                    <a:spcPct val="135000"/>
                  </a:lnSpc>
                </a:pPr>
                <a:r>
                  <a:rPr lang="en-US" sz="4400" dirty="0">
                    <a:latin typeface="Tahoma" panose="020B0604030504040204" pitchFamily="34" charset="0"/>
                    <a:ea typeface="Tahoma" panose="020B0604030504040204" pitchFamily="34" charset="0"/>
                    <a:cs typeface="Tahoma" panose="020B0604030504040204" pitchFamily="34" charset="0"/>
                  </a:rPr>
                  <a:t>Vì </a:t>
                </a:r>
                <a:r>
                  <a:rPr lang="en-US" sz="4400" dirty="0" err="1">
                    <a:latin typeface="Tahoma" panose="020B0604030504040204" pitchFamily="34" charset="0"/>
                    <a:ea typeface="Tahoma" panose="020B0604030504040204" pitchFamily="34" charset="0"/>
                    <a:cs typeface="Tahoma" panose="020B0604030504040204" pitchFamily="34" charset="0"/>
                  </a:rPr>
                  <a:t>khoảng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cách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giữa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4400" b="0" i="0" smtClean="0">
                        <a:latin typeface="Cambria Math" panose="02040503050406030204" pitchFamily="18" charset="0"/>
                      </a:rPr>
                      <m:t>F</m:t>
                    </m:r>
                    <m:d>
                      <m:dPr>
                        <m:ctrlPr>
                          <a:rPr lang="en-US" sz="4400" i="1">
                            <a:latin typeface="Cambria Math" panose="02040503050406030204" pitchFamily="18" charset="0"/>
                          </a:rPr>
                        </m:ctrlPr>
                      </m:dPr>
                      <m:e>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𝑝</m:t>
                            </m:r>
                          </m:num>
                          <m:den>
                            <m:r>
                              <a:rPr lang="en-US" sz="4400" i="1">
                                <a:latin typeface="Cambria Math" panose="02040503050406030204" pitchFamily="18" charset="0"/>
                                <a:ea typeface="Cambria Math" panose="02040503050406030204" pitchFamily="18" charset="0"/>
                              </a:rPr>
                              <m:t>2</m:t>
                            </m:r>
                          </m:den>
                        </m:f>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0</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đỉnh</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a:latin typeface="Cambria Math" panose="02040503050406030204" pitchFamily="18" charset="0"/>
                      </a:rPr>
                      <m:t>𝑂</m:t>
                    </m:r>
                    <m:d>
                      <m:dPr>
                        <m:ctrlPr>
                          <a:rPr lang="en-US" sz="4400" i="1">
                            <a:latin typeface="Cambria Math" panose="02040503050406030204" pitchFamily="18" charset="0"/>
                          </a:rPr>
                        </m:ctrlPr>
                      </m:dPr>
                      <m:e>
                        <m:r>
                          <a:rPr lang="en-US" sz="4400">
                            <a:latin typeface="Cambria Math" panose="02040503050406030204" pitchFamily="18" charset="0"/>
                          </a:rPr>
                          <m:t>0</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0</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3 </a:t>
                </a:r>
                <a:r>
                  <a:rPr lang="en-US" sz="4400" dirty="0" err="1">
                    <a:latin typeface="Tahoma" panose="020B0604030504040204" pitchFamily="34" charset="0"/>
                    <a:ea typeface="Tahoma" panose="020B0604030504040204" pitchFamily="34" charset="0"/>
                    <a:cs typeface="Tahoma" panose="020B0604030504040204" pitchFamily="34" charset="0"/>
                  </a:rPr>
                  <a:t>nên</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𝑝</m:t>
                        </m:r>
                      </m:num>
                      <m:den>
                        <m:r>
                          <a:rPr lang="en-US" sz="4400" i="1">
                            <a:latin typeface="Cambria Math" panose="02040503050406030204" pitchFamily="18" charset="0"/>
                            <a:ea typeface="Cambria Math" panose="02040503050406030204" pitchFamily="18" charset="0"/>
                          </a:rPr>
                          <m:t>2</m:t>
                        </m:r>
                      </m:den>
                    </m:f>
                    <m:r>
                      <a:rPr lang="en-US" sz="4400" b="0" i="1" smtClean="0">
                        <a:latin typeface="Cambria Math" panose="02040503050406030204" pitchFamily="18" charset="0"/>
                        <a:ea typeface="Cambria Math" panose="02040503050406030204" pitchFamily="18" charset="0"/>
                      </a:rPr>
                      <m:t>=3</m:t>
                    </m:r>
                    <m:r>
                      <a:rPr lang="en-US" sz="4400" i="1">
                        <a:latin typeface="Cambria Math" panose="02040503050406030204" pitchFamily="18" charset="0"/>
                        <a:ea typeface="Cambria Math" panose="02040503050406030204" pitchFamily="18" charset="0"/>
                      </a:rPr>
                      <m:t> </m:t>
                    </m:r>
                  </m:oMath>
                </a14:m>
                <a:r>
                  <a:rPr lang="en-US" sz="4400" dirty="0">
                    <a:latin typeface="Tahoma" panose="020B0604030504040204" pitchFamily="34" charset="0"/>
                    <a:ea typeface="Tahoma" panose="020B0604030504040204" pitchFamily="34" charset="0"/>
                    <a:cs typeface="Tahoma" panose="020B0604030504040204" pitchFamily="34" charset="0"/>
                  </a:rPr>
                  <a:t>⇒ 𝑝 = 6. </a:t>
                </a:r>
              </a:p>
            </p:txBody>
          </p:sp>
        </mc:Choice>
        <mc:Fallback xmlns="">
          <p:sp>
            <p:nvSpPr>
              <p:cNvPr id="50" name="TextBox 49">
                <a:extLst>
                  <a:ext uri="{FF2B5EF4-FFF2-40B4-BE49-F238E27FC236}">
                    <a16:creationId xmlns:a16="http://schemas.microsoft.com/office/drawing/2014/main" id="{A4A11553-9E6A-4C6B-A212-5939355E97FA}"/>
                  </a:ext>
                </a:extLst>
              </p:cNvPr>
              <p:cNvSpPr txBox="1">
                <a:spLocks noRot="1" noChangeAspect="1" noMove="1" noResize="1" noEditPoints="1" noAdjustHandles="1" noChangeArrowheads="1" noChangeShapeType="1" noTextEdit="1"/>
              </p:cNvSpPr>
              <p:nvPr/>
            </p:nvSpPr>
            <p:spPr>
              <a:xfrm>
                <a:off x="1752600" y="8256846"/>
                <a:ext cx="21335999" cy="1371722"/>
              </a:xfrm>
              <a:prstGeom prst="rect">
                <a:avLst/>
              </a:prstGeom>
              <a:blipFill>
                <a:blip r:embed="rId4"/>
                <a:stretch>
                  <a:fillRect l="-1172" b="-7556"/>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5CBB3F2C-C02E-4A17-AFF8-855F755FCD48}"/>
              </a:ext>
            </a:extLst>
          </p:cNvPr>
          <p:cNvSpPr txBox="1"/>
          <p:nvPr/>
        </p:nvSpPr>
        <p:spPr>
          <a:xfrm>
            <a:off x="1752600" y="9747519"/>
            <a:ext cx="13818636" cy="769441"/>
          </a:xfrm>
          <a:prstGeom prst="rect">
            <a:avLst/>
          </a:prstGeom>
          <a:noFill/>
        </p:spPr>
        <p:txBody>
          <a:bodyPr wrap="square">
            <a:spAutoFit/>
          </a:bodyPr>
          <a:lstStyle/>
          <a:p>
            <a:r>
              <a:rPr lang="en-US" sz="4400" dirty="0" err="1">
                <a:latin typeface="Tahoma" panose="020B0604030504040204" pitchFamily="34" charset="0"/>
                <a:ea typeface="Tahoma" panose="020B0604030504040204" pitchFamily="34" charset="0"/>
                <a:cs typeface="Tahoma" panose="020B0604030504040204" pitchFamily="34" charset="0"/>
              </a:rPr>
              <a:t>Vậy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là</a:t>
            </a:r>
            <a:r>
              <a:rPr lang="en-US" sz="4400"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12B5A05F-DCA7-4180-9F60-075A292F28A5}"/>
                  </a:ext>
                </a:extLst>
              </p:cNvPr>
              <p:cNvSpPr txBox="1"/>
              <p:nvPr/>
            </p:nvSpPr>
            <p:spPr>
              <a:xfrm>
                <a:off x="12141287" y="9747518"/>
                <a:ext cx="3117980" cy="769441"/>
              </a:xfrm>
              <a:prstGeom prst="rect">
                <a:avLst/>
              </a:prstGeom>
              <a:noFill/>
            </p:spPr>
            <p:txBody>
              <a:bodyPr wrap="square">
                <a:spAutoFit/>
              </a:bodyPr>
              <a:lstStyle/>
              <a:p>
                <a14:m>
                  <m:oMath xmlns:m="http://schemas.openxmlformats.org/officeDocument/2006/math">
                    <m:sSup>
                      <m:sSupPr>
                        <m:ctrlPr>
                          <a:rPr lang="en-US" sz="4400" i="1" smtClean="0">
                            <a:latin typeface="Cambria Math" panose="02040503050406030204" pitchFamily="18" charset="0"/>
                          </a:rPr>
                        </m:ctrlPr>
                      </m:sSupPr>
                      <m:e>
                        <m:r>
                          <a:rPr lang="en-US" sz="4400">
                            <a:latin typeface="Cambria Math" panose="02040503050406030204" pitchFamily="18" charset="0"/>
                          </a:rPr>
                          <m:t>𝑦</m:t>
                        </m:r>
                      </m:e>
                      <m:sup>
                        <m:r>
                          <a:rPr lang="en-US" sz="4400">
                            <a:latin typeface="Cambria Math" panose="02040503050406030204" pitchFamily="18" charset="0"/>
                          </a:rPr>
                          <m:t>2</m:t>
                        </m:r>
                      </m:sup>
                    </m:sSup>
                    <m:r>
                      <a:rPr lang="en-US" sz="4400">
                        <a:latin typeface="Cambria Math" panose="02040503050406030204" pitchFamily="18" charset="0"/>
                      </a:rPr>
                      <m:t>=</m:t>
                    </m:r>
                    <m:r>
                      <a:rPr lang="en-US" sz="4400" b="0" i="0" smtClean="0">
                        <a:latin typeface="Cambria Math" panose="02040503050406030204" pitchFamily="18" charset="0"/>
                      </a:rPr>
                      <m:t>1</m:t>
                    </m:r>
                    <m:r>
                      <a:rPr lang="en-US" sz="4400">
                        <a:latin typeface="Cambria Math" panose="02040503050406030204" pitchFamily="18" charset="0"/>
                      </a:rPr>
                      <m:t>2</m:t>
                    </m:r>
                    <m:r>
                      <a:rPr lang="en-US" sz="4400">
                        <a:latin typeface="Cambria Math" panose="02040503050406030204" pitchFamily="18" charset="0"/>
                      </a:rPr>
                      <m:t>𝑥</m:t>
                    </m:r>
                    <m:r>
                      <m:rPr>
                        <m:nor/>
                      </m:rPr>
                      <a:rPr lang="en-US" sz="4400">
                        <a:latin typeface="Tahoma" panose="020B0604030504040204" pitchFamily="34" charset="0"/>
                        <a:ea typeface="Tahoma" panose="020B0604030504040204" pitchFamily="34" charset="0"/>
                        <a:cs typeface="Tahoma" panose="020B0604030504040204" pitchFamily="34" charset="0"/>
                      </a:rPr>
                      <m:t> </m:t>
                    </m:r>
                  </m:oMath>
                </a14:m>
                <a:r>
                  <a:rPr lang="en-US" sz="4400"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54" name="TextBox 53">
                <a:extLst>
                  <a:ext uri="{FF2B5EF4-FFF2-40B4-BE49-F238E27FC236}">
                    <a16:creationId xmlns:a16="http://schemas.microsoft.com/office/drawing/2014/main" id="{12B5A05F-DCA7-4180-9F60-075A292F28A5}"/>
                  </a:ext>
                </a:extLst>
              </p:cNvPr>
              <p:cNvSpPr txBox="1">
                <a:spLocks noRot="1" noChangeAspect="1" noMove="1" noResize="1" noEditPoints="1" noAdjustHandles="1" noChangeArrowheads="1" noChangeShapeType="1" noTextEdit="1"/>
              </p:cNvSpPr>
              <p:nvPr/>
            </p:nvSpPr>
            <p:spPr>
              <a:xfrm>
                <a:off x="12141287" y="9747518"/>
                <a:ext cx="3117980" cy="769441"/>
              </a:xfrm>
              <a:prstGeom prst="rect">
                <a:avLst/>
              </a:prstGeom>
              <a:blipFill>
                <a:blip r:embed="rId5"/>
                <a:stretch>
                  <a:fillRect t="-16667" r="-391" b="-36508"/>
                </a:stretch>
              </a:blipFill>
            </p:spPr>
            <p:txBody>
              <a:bodyPr/>
              <a:lstStyle/>
              <a:p>
                <a:r>
                  <a:rPr lang="en-US">
                    <a:noFill/>
                  </a:rPr>
                  <a:t> </a:t>
                </a:r>
              </a:p>
            </p:txBody>
          </p:sp>
        </mc:Fallback>
      </mc:AlternateContent>
    </p:spTree>
    <p:extLst>
      <p:ext uri="{BB962C8B-B14F-4D97-AF65-F5344CB8AC3E}">
        <p14:creationId xmlns:p14="http://schemas.microsoft.com/office/powerpoint/2010/main" val="129279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8" grpId="0"/>
      <p:bldP spid="49" grpId="0"/>
      <p:bldP spid="50"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C47FCD2-B8C3-436E-B669-BB9389B5E1BA}"/>
              </a:ext>
            </a:extLst>
          </p:cNvPr>
          <p:cNvGrpSpPr/>
          <p:nvPr/>
        </p:nvGrpSpPr>
        <p:grpSpPr>
          <a:xfrm>
            <a:off x="566932" y="3082428"/>
            <a:ext cx="23187420" cy="2912742"/>
            <a:chOff x="1177638" y="2491133"/>
            <a:chExt cx="23512749" cy="2915828"/>
          </a:xfrm>
        </p:grpSpPr>
        <p:sp>
          <p:nvSpPr>
            <p:cNvPr id="8" name="Rounded Rectangle 10">
              <a:extLst>
                <a:ext uri="{FF2B5EF4-FFF2-40B4-BE49-F238E27FC236}">
                  <a16:creationId xmlns:a16="http://schemas.microsoft.com/office/drawing/2014/main" id="{B03BC450-EA91-4E6B-A077-72AFB0487CAD}"/>
                </a:ext>
              </a:extLst>
            </p:cNvPr>
            <p:cNvSpPr/>
            <p:nvPr/>
          </p:nvSpPr>
          <p:spPr>
            <a:xfrm>
              <a:off x="1177638" y="2895122"/>
              <a:ext cx="23512749" cy="251183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6C122723-EB0B-475F-AD57-045EB7B9DC5B}"/>
                </a:ext>
              </a:extLst>
            </p:cNvPr>
            <p:cNvGrpSpPr/>
            <p:nvPr/>
          </p:nvGrpSpPr>
          <p:grpSpPr>
            <a:xfrm>
              <a:off x="1177638" y="2491133"/>
              <a:ext cx="6456603" cy="896323"/>
              <a:chOff x="1177638" y="2491133"/>
              <a:chExt cx="6456603" cy="896323"/>
            </a:xfrm>
          </p:grpSpPr>
          <p:sp>
            <p:nvSpPr>
              <p:cNvPr id="12" name="Freeform 20">
                <a:extLst>
                  <a:ext uri="{FF2B5EF4-FFF2-40B4-BE49-F238E27FC236}">
                    <a16:creationId xmlns:a16="http://schemas.microsoft.com/office/drawing/2014/main" id="{B8547641-1349-48AE-B2E2-1DD65B95AE26}"/>
                  </a:ext>
                </a:extLst>
              </p:cNvPr>
              <p:cNvSpPr>
                <a:spLocks/>
              </p:cNvSpPr>
              <p:nvPr/>
            </p:nvSpPr>
            <p:spPr bwMode="auto">
              <a:xfrm rot="16200000" flipV="1">
                <a:off x="3840890" y="370596"/>
                <a:ext cx="767196" cy="5266524"/>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EC214210-9BB8-4DED-B0C3-FD17811F1BC2}"/>
                  </a:ext>
                </a:extLst>
              </p:cNvPr>
              <p:cNvSpPr txBox="1"/>
              <p:nvPr/>
            </p:nvSpPr>
            <p:spPr>
              <a:xfrm>
                <a:off x="2367718" y="2609563"/>
                <a:ext cx="5266523" cy="770257"/>
              </a:xfrm>
              <a:prstGeom prst="rect">
                <a:avLst/>
              </a:prstGeom>
              <a:noFill/>
            </p:spPr>
            <p:txBody>
              <a:bodyPr wrap="square" rtlCol="0">
                <a:spAutoFit/>
              </a:bodyPr>
              <a:lstStyle/>
              <a:p>
                <a:r>
                  <a:rPr lang="en-US" sz="4400" b="1" dirty="0">
                    <a:solidFill>
                      <a:schemeClr val="bg1"/>
                    </a:solidFill>
                    <a:latin typeface="Tahoma" pitchFamily="34" charset="0"/>
                    <a:ea typeface="Tahoma" pitchFamily="34" charset="0"/>
                    <a:cs typeface="Tahoma" pitchFamily="34" charset="0"/>
                  </a:rPr>
                  <a:t>LUYỆN TẬP 1</a:t>
                </a:r>
                <a:r>
                  <a:rPr lang="vi-VN" sz="4400" b="1" dirty="0">
                    <a:solidFill>
                      <a:schemeClr val="bg1"/>
                    </a:solidFill>
                    <a:latin typeface="Tahoma" pitchFamily="34" charset="0"/>
                    <a:ea typeface="Tahoma" pitchFamily="34" charset="0"/>
                    <a:cs typeface="Tahoma" pitchFamily="34" charset="0"/>
                  </a:rPr>
                  <a:t>:</a:t>
                </a:r>
                <a:endParaRPr lang="en-US" sz="3600" i="1" dirty="0">
                  <a:solidFill>
                    <a:schemeClr val="bg1"/>
                  </a:solidFill>
                  <a:latin typeface="Tahoma" pitchFamily="34" charset="0"/>
                  <a:ea typeface="Tahoma" pitchFamily="34" charset="0"/>
                  <a:cs typeface="Tahoma" pitchFamily="34" charset="0"/>
                </a:endParaRPr>
              </a:p>
            </p:txBody>
          </p:sp>
          <p:sp>
            <p:nvSpPr>
              <p:cNvPr id="14" name="Round Diagonal Corner Rectangle 14">
                <a:extLst>
                  <a:ext uri="{FF2B5EF4-FFF2-40B4-BE49-F238E27FC236}">
                    <a16:creationId xmlns:a16="http://schemas.microsoft.com/office/drawing/2014/main" id="{E29E20AD-A2EB-49F3-AC5B-47A64F1EC993}"/>
                  </a:ext>
                </a:extLst>
              </p:cNvPr>
              <p:cNvSpPr/>
              <p:nvPr/>
            </p:nvSpPr>
            <p:spPr>
              <a:xfrm flipV="1">
                <a:off x="1177638" y="2491133"/>
                <a:ext cx="912132" cy="88868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a:extLst>
                  <a:ext uri="{FF2B5EF4-FFF2-40B4-BE49-F238E27FC236}">
                    <a16:creationId xmlns:a16="http://schemas.microsoft.com/office/drawing/2014/main" id="{650FF229-8792-4C99-98C5-C582DDDE5973}"/>
                  </a:ext>
                </a:extLst>
              </p:cNvPr>
              <p:cNvGrpSpPr/>
              <p:nvPr/>
            </p:nvGrpSpPr>
            <p:grpSpPr>
              <a:xfrm>
                <a:off x="1305304" y="2598000"/>
                <a:ext cx="693827" cy="641071"/>
                <a:chOff x="7440266" y="3398551"/>
                <a:chExt cx="757238" cy="765175"/>
              </a:xfrm>
              <a:solidFill>
                <a:srgbClr val="999158"/>
              </a:solidFill>
            </p:grpSpPr>
            <p:sp>
              <p:nvSpPr>
                <p:cNvPr id="16" name="Freeform 15">
                  <a:extLst>
                    <a:ext uri="{FF2B5EF4-FFF2-40B4-BE49-F238E27FC236}">
                      <a16:creationId xmlns:a16="http://schemas.microsoft.com/office/drawing/2014/main" id="{B1B93818-5CF0-4A3D-AC18-511EB9133007}"/>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CA9BBC0A-761F-49AF-AF0C-7B9C459F95E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id="{B2427E87-728C-4DF3-AB35-5AAB2293493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3D03A13A-DA5A-48C2-A732-49FD718202B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BBEBB131-F4FF-44E4-8483-0468EECDD0B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2FACBB9F-2214-4734-80AB-7FAB22BC2374}"/>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7CDFBCEB-E2CA-4137-99F7-930DABE51C4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DE224C9-2D0F-4BC2-B504-53AAA13181D9}"/>
                  </a:ext>
                </a:extLst>
              </p:cNvPr>
              <p:cNvSpPr/>
              <p:nvPr/>
            </p:nvSpPr>
            <p:spPr>
              <a:xfrm>
                <a:off x="3144255" y="3949094"/>
                <a:ext cx="19487145" cy="1599540"/>
              </a:xfrm>
              <a:prstGeom prst="rect">
                <a:avLst/>
              </a:prstGeom>
            </p:spPr>
            <p:txBody>
              <a:bodyPr wrap="square">
                <a:spAutoFit/>
              </a:bodyPr>
              <a:lstStyle/>
              <a:p>
                <a:pPr>
                  <a:lnSpc>
                    <a:spcPct val="115000"/>
                  </a:lnSpc>
                  <a:spcBef>
                    <a:spcPts val="600"/>
                  </a:spcBef>
                  <a:spcAft>
                    <a:spcPts val="800"/>
                  </a:spcAft>
                  <a:tabLst>
                    <a:tab pos="629920" algn="l"/>
                  </a:tabLst>
                </a:pPr>
                <a:r>
                  <a:rPr lang="en-US" sz="4400" dirty="0">
                    <a:latin typeface="Tahoma" panose="020B0604030504040204" pitchFamily="34" charset="0"/>
                    <a:ea typeface="Tahoma" panose="020B0604030504040204" pitchFamily="34" charset="0"/>
                    <a:cs typeface="Tahoma" panose="020B0604030504040204" pitchFamily="34" charset="0"/>
                  </a:rPr>
                  <a:t>Trong </a:t>
                </a:r>
                <a:r>
                  <a:rPr lang="en-US" sz="4400" dirty="0" err="1">
                    <a:latin typeface="Tahoma" panose="020B0604030504040204" pitchFamily="34" charset="0"/>
                    <a:ea typeface="Tahoma" panose="020B0604030504040204" pitchFamily="34" charset="0"/>
                    <a:cs typeface="Tahoma" panose="020B0604030504040204" pitchFamily="34" charset="0"/>
                  </a:rPr>
                  <a:t>mặt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phẳng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tọa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độ</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a:latin typeface="Cambria Math" panose="02040503050406030204" pitchFamily="18" charset="0"/>
                      </a:rPr>
                      <m:t>𝑂</m:t>
                    </m:r>
                    <m:r>
                      <a:rPr lang="en-US" sz="4400" b="0" i="1" smtClean="0">
                        <a:latin typeface="Cambria Math" panose="02040503050406030204" pitchFamily="18" charset="0"/>
                      </a:rPr>
                      <m:t>𝑥𝑦</m:t>
                    </m:r>
                  </m:oMath>
                </a14:m>
                <a:r>
                  <a:rPr lang="en-US" sz="4400" i="1"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(P)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a:t>
                </a:r>
                <a:r>
                  <a:rPr lang="en-US" sz="4400" dirty="0">
                    <a:latin typeface="Tahoma" panose="020B0604030504040204" pitchFamily="34" charset="0"/>
                    <a:ea typeface="Tahoma" panose="020B0604030504040204" pitchFamily="34" charset="0"/>
                    <a:cs typeface="Tahoma" panose="020B0604030504040204" pitchFamily="34" charset="0"/>
                  </a:rPr>
                  <a:t> qua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4400" b="0" i="0" smtClean="0">
                        <a:latin typeface="Cambria Math" panose="02040503050406030204" pitchFamily="18" charset="0"/>
                      </a:rPr>
                      <m:t>A</m:t>
                    </m:r>
                    <m:d>
                      <m:dPr>
                        <m:ctrlPr>
                          <a:rPr lang="en-US" sz="4400" i="1">
                            <a:latin typeface="Cambria Math" panose="02040503050406030204" pitchFamily="18" charset="0"/>
                          </a:rPr>
                        </m:ctrlPr>
                      </m:dPr>
                      <m:e>
                        <m:r>
                          <a:rPr lang="en-US" sz="4400" b="0" i="0" smtClean="0">
                            <a:latin typeface="Cambria Math" panose="02040503050406030204" pitchFamily="18" charset="0"/>
                          </a:rPr>
                          <m:t>6</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m:t>
                        </m:r>
                        <m:r>
                          <m:rPr>
                            <m:nor/>
                          </m:rPr>
                          <a:rPr lang="en-US" sz="4400" b="0" i="0" smtClean="0">
                            <a:latin typeface="Tahoma" panose="020B0604030504040204" pitchFamily="34" charset="0"/>
                            <a:ea typeface="Tahoma" panose="020B0604030504040204" pitchFamily="34" charset="0"/>
                            <a:cs typeface="Tahoma" panose="020B0604030504040204" pitchFamily="34" charset="0"/>
                          </a:rPr>
                          <m:t>6</m:t>
                        </m:r>
                      </m:e>
                    </m:d>
                    <m:r>
                      <a:rPr lang="en-US" sz="4400" b="0" i="0" smtClean="0">
                        <a:latin typeface="Cambria Math" panose="02040503050406030204" pitchFamily="18" charset="0"/>
                      </a:rPr>
                      <m:t>.   </m:t>
                    </m:r>
                  </m:oMath>
                </a14:m>
                <a:r>
                  <a:rPr lang="en-US" sz="4400" dirty="0" err="1">
                    <a:latin typeface="Tahoma" panose="020B0604030504040204" pitchFamily="34" charset="0"/>
                    <a:ea typeface="Tahoma" panose="020B0604030504040204" pitchFamily="34" charset="0"/>
                    <a:cs typeface="Tahoma" panose="020B0604030504040204" pitchFamily="34" charset="0"/>
                  </a:rPr>
                  <a:t>Tìm</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tham</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đường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chuẩn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(P). </a:t>
                </a:r>
                <a:endParaRPr lang="vi-VN" sz="4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a:extLst>
                  <a:ext uri="{FF2B5EF4-FFF2-40B4-BE49-F238E27FC236}">
                    <a16:creationId xmlns:a16="http://schemas.microsoft.com/office/drawing/2014/main" id="{2DE224C9-2D0F-4BC2-B504-53AAA13181D9}"/>
                  </a:ext>
                </a:extLst>
              </p:cNvPr>
              <p:cNvSpPr>
                <a:spLocks noRot="1" noChangeAspect="1" noMove="1" noResize="1" noEditPoints="1" noAdjustHandles="1" noChangeArrowheads="1" noChangeShapeType="1" noTextEdit="1"/>
              </p:cNvSpPr>
              <p:nvPr/>
            </p:nvSpPr>
            <p:spPr>
              <a:xfrm>
                <a:off x="3144255" y="3949094"/>
                <a:ext cx="19487145" cy="1599540"/>
              </a:xfrm>
              <a:prstGeom prst="rect">
                <a:avLst/>
              </a:prstGeom>
              <a:blipFill>
                <a:blip r:embed="rId3"/>
                <a:stretch>
                  <a:fillRect l="-1282" t="-6489" r="-1752" b="-15649"/>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B191910F-FE43-4C7C-8436-E64B63907DC5}"/>
              </a:ext>
            </a:extLst>
          </p:cNvPr>
          <p:cNvGrpSpPr/>
          <p:nvPr/>
        </p:nvGrpSpPr>
        <p:grpSpPr>
          <a:xfrm>
            <a:off x="590378" y="6291789"/>
            <a:ext cx="23163974" cy="7119411"/>
            <a:chOff x="1222851" y="5331408"/>
            <a:chExt cx="23543736" cy="5328976"/>
          </a:xfrm>
        </p:grpSpPr>
        <p:sp>
          <p:nvSpPr>
            <p:cNvPr id="42" name="Rounded Rectangle 24">
              <a:extLst>
                <a:ext uri="{FF2B5EF4-FFF2-40B4-BE49-F238E27FC236}">
                  <a16:creationId xmlns:a16="http://schemas.microsoft.com/office/drawing/2014/main" id="{5B9B8F61-3576-437C-B9F4-AB2965DB2CC4}"/>
                </a:ext>
              </a:extLst>
            </p:cNvPr>
            <p:cNvSpPr/>
            <p:nvPr/>
          </p:nvSpPr>
          <p:spPr>
            <a:xfrm>
              <a:off x="1224549" y="5601639"/>
              <a:ext cx="23542038" cy="505874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0">
              <a:extLst>
                <a:ext uri="{FF2B5EF4-FFF2-40B4-BE49-F238E27FC236}">
                  <a16:creationId xmlns:a16="http://schemas.microsoft.com/office/drawing/2014/main" id="{44BDB3FD-9D89-4F20-BB34-0585AE4EAC48}"/>
                </a:ext>
              </a:extLst>
            </p:cNvPr>
            <p:cNvGrpSpPr/>
            <p:nvPr/>
          </p:nvGrpSpPr>
          <p:grpSpPr>
            <a:xfrm>
              <a:off x="1222851" y="5331408"/>
              <a:ext cx="3305109" cy="841174"/>
              <a:chOff x="1224542" y="6305967"/>
              <a:chExt cx="3305491" cy="845462"/>
            </a:xfrm>
          </p:grpSpPr>
          <p:sp>
            <p:nvSpPr>
              <p:cNvPr id="44" name="Freeform 20">
                <a:extLst>
                  <a:ext uri="{FF2B5EF4-FFF2-40B4-BE49-F238E27FC236}">
                    <a16:creationId xmlns:a16="http://schemas.microsoft.com/office/drawing/2014/main" id="{CC6DEA59-7373-410C-9294-C2800E01899E}"/>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5" name="TextBox 44">
                <a:extLst>
                  <a:ext uri="{FF2B5EF4-FFF2-40B4-BE49-F238E27FC236}">
                    <a16:creationId xmlns:a16="http://schemas.microsoft.com/office/drawing/2014/main" id="{26196802-84C7-4ACE-91A3-DA0006E181F0}"/>
                  </a:ext>
                </a:extLst>
              </p:cNvPr>
              <p:cNvSpPr txBox="1"/>
              <p:nvPr/>
            </p:nvSpPr>
            <p:spPr>
              <a:xfrm>
                <a:off x="2091562" y="6305967"/>
                <a:ext cx="2278188" cy="817157"/>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46" name="Round Diagonal Corner Rectangle 28">
                <a:extLst>
                  <a:ext uri="{FF2B5EF4-FFF2-40B4-BE49-F238E27FC236}">
                    <a16:creationId xmlns:a16="http://schemas.microsoft.com/office/drawing/2014/main" id="{42289408-7052-4CF7-A9DE-6BBC18EF2E77}"/>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5">
                <a:extLst>
                  <a:ext uri="{FF2B5EF4-FFF2-40B4-BE49-F238E27FC236}">
                    <a16:creationId xmlns:a16="http://schemas.microsoft.com/office/drawing/2014/main" id="{28A2CA8E-5F1C-4FC3-AB11-55C1208D69F6}"/>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D1AC4AA-A34F-43C9-8CA9-0DE1EFDB74D4}"/>
                  </a:ext>
                </a:extLst>
              </p:cNvPr>
              <p:cNvSpPr txBox="1"/>
              <p:nvPr/>
            </p:nvSpPr>
            <p:spPr>
              <a:xfrm>
                <a:off x="14939440" y="7495670"/>
                <a:ext cx="4724400" cy="767454"/>
              </a:xfrm>
              <a:prstGeom prst="rect">
                <a:avLst/>
              </a:prstGeom>
              <a:noFill/>
            </p:spPr>
            <p:txBody>
              <a:bodyPr wrap="square">
                <a:spAutoFit/>
              </a:bodyPr>
              <a:lstStyle/>
              <a:p>
                <a14:m>
                  <m:oMath xmlns:m="http://schemas.openxmlformats.org/officeDocument/2006/math">
                    <m:sSup>
                      <m:sSupPr>
                        <m:ctrlPr>
                          <a:rPr lang="en-US" sz="4400" i="1" smtClean="0">
                            <a:latin typeface="Cambria Math" panose="02040503050406030204" pitchFamily="18" charset="0"/>
                          </a:rPr>
                        </m:ctrlPr>
                      </m:sSupPr>
                      <m:e>
                        <m:r>
                          <a:rPr lang="en-US" sz="4400">
                            <a:latin typeface="Cambria Math" panose="02040503050406030204" pitchFamily="18" charset="0"/>
                          </a:rPr>
                          <m:t>𝑦</m:t>
                        </m:r>
                      </m:e>
                      <m:sup>
                        <m:r>
                          <a:rPr lang="en-US" sz="4400">
                            <a:latin typeface="Cambria Math" panose="02040503050406030204" pitchFamily="18" charset="0"/>
                          </a:rPr>
                          <m:t>2</m:t>
                        </m:r>
                      </m:sup>
                    </m:sSup>
                    <m:r>
                      <a:rPr lang="en-US" sz="4400">
                        <a:latin typeface="Cambria Math" panose="02040503050406030204" pitchFamily="18" charset="0"/>
                      </a:rPr>
                      <m:t>=2</m:t>
                    </m:r>
                    <m:r>
                      <a:rPr lang="en-US" sz="4400">
                        <a:latin typeface="Cambria Math" panose="02040503050406030204" pitchFamily="18" charset="0"/>
                      </a:rPr>
                      <m:t>𝑝𝑥</m:t>
                    </m:r>
                    <m:r>
                      <m:rPr>
                        <m:nor/>
                      </m:rPr>
                      <a:rPr lang="en-US" sz="4400"/>
                      <m:t>  </m:t>
                    </m:r>
                    <m:d>
                      <m:dPr>
                        <m:ctrlPr>
                          <a:rPr lang="en-US" sz="4400" i="1">
                            <a:latin typeface="Cambria Math" panose="02040503050406030204" pitchFamily="18" charset="0"/>
                          </a:rPr>
                        </m:ctrlPr>
                      </m:dPr>
                      <m:e>
                        <m:r>
                          <a:rPr lang="en-US" sz="4400">
                            <a:latin typeface="Cambria Math" panose="02040503050406030204" pitchFamily="18" charset="0"/>
                          </a:rPr>
                          <m:t>𝑝</m:t>
                        </m:r>
                        <m:r>
                          <a:rPr lang="en-US" sz="4400">
                            <a:latin typeface="Cambria Math" panose="02040503050406030204" pitchFamily="18" charset="0"/>
                          </a:rPr>
                          <m:t>&gt;0</m:t>
                        </m:r>
                      </m:e>
                    </m:d>
                  </m:oMath>
                </a14:m>
                <a:r>
                  <a:rPr lang="en-US" dirty="0"/>
                  <a:t>. </a:t>
                </a:r>
              </a:p>
            </p:txBody>
          </p:sp>
        </mc:Choice>
        <mc:Fallback xmlns="">
          <p:sp>
            <p:nvSpPr>
              <p:cNvPr id="48" name="TextBox 47">
                <a:extLst>
                  <a:ext uri="{FF2B5EF4-FFF2-40B4-BE49-F238E27FC236}">
                    <a16:creationId xmlns:a16="http://schemas.microsoft.com/office/drawing/2014/main" id="{BD1AC4AA-A34F-43C9-8CA9-0DE1EFDB74D4}"/>
                  </a:ext>
                </a:extLst>
              </p:cNvPr>
              <p:cNvSpPr txBox="1">
                <a:spLocks noRot="1" noChangeAspect="1" noMove="1" noResize="1" noEditPoints="1" noAdjustHandles="1" noChangeArrowheads="1" noChangeShapeType="1" noTextEdit="1"/>
              </p:cNvSpPr>
              <p:nvPr/>
            </p:nvSpPr>
            <p:spPr>
              <a:xfrm>
                <a:off x="14939440" y="7495670"/>
                <a:ext cx="4724400" cy="767454"/>
              </a:xfrm>
              <a:prstGeom prst="rect">
                <a:avLst/>
              </a:prstGeom>
              <a:blipFill>
                <a:blip r:embed="rId4"/>
                <a:stretch>
                  <a:fillRect t="-13600" r="-5161" b="-38400"/>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F33C0FD1-37CB-464A-914C-F832A1C03B7C}"/>
              </a:ext>
            </a:extLst>
          </p:cNvPr>
          <p:cNvSpPr txBox="1"/>
          <p:nvPr/>
        </p:nvSpPr>
        <p:spPr>
          <a:xfrm>
            <a:off x="2057400" y="7482431"/>
            <a:ext cx="13420529" cy="769441"/>
          </a:xfrm>
          <a:prstGeom prst="rect">
            <a:avLst/>
          </a:prstGeom>
          <a:noFill/>
        </p:spPr>
        <p:txBody>
          <a:bodyPr wrap="square">
            <a:spAutoFit/>
          </a:bodyPr>
          <a:lstStyle/>
          <a:p>
            <a:r>
              <a:rPr lang="en-US" sz="4400" dirty="0" err="1">
                <a:latin typeface="Tahoma" panose="020B0604030504040204" pitchFamily="34" charset="0"/>
                <a:ea typeface="Tahoma" panose="020B0604030504040204" pitchFamily="34" charset="0"/>
                <a:cs typeface="Tahoma" panose="020B0604030504040204" pitchFamily="34" charset="0"/>
              </a:rPr>
              <a:t>Giả</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sử</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dạng</a:t>
            </a:r>
            <a:r>
              <a:rPr lang="en-US" sz="4400"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4A11553-9E6A-4C6B-A212-5939355E97FA}"/>
                  </a:ext>
                </a:extLst>
              </p:cNvPr>
              <p:cNvSpPr txBox="1"/>
              <p:nvPr/>
            </p:nvSpPr>
            <p:spPr>
              <a:xfrm>
                <a:off x="2057400" y="8342405"/>
                <a:ext cx="17846352" cy="951094"/>
              </a:xfrm>
              <a:prstGeom prst="rect">
                <a:avLst/>
              </a:prstGeom>
              <a:noFill/>
            </p:spPr>
            <p:txBody>
              <a:bodyPr wrap="square">
                <a:spAutoFit/>
              </a:bodyPr>
              <a:lstStyle/>
              <a:p>
                <a:pPr algn="just">
                  <a:lnSpc>
                    <a:spcPct val="135000"/>
                  </a:lnSpc>
                </a:pPr>
                <a:r>
                  <a:rPr lang="en-US" sz="4400" dirty="0">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d>
                      <m:dPr>
                        <m:ctrlPr>
                          <a:rPr lang="en-US" sz="4400" i="1">
                            <a:latin typeface="Cambria Math" panose="02040503050406030204" pitchFamily="18" charset="0"/>
                          </a:rPr>
                        </m:ctrlPr>
                      </m:dPr>
                      <m:e>
                        <m:r>
                          <a:rPr lang="en-US" sz="4400" i="1">
                            <a:latin typeface="Cambria Math" panose="02040503050406030204" pitchFamily="18" charset="0"/>
                          </a:rPr>
                          <m:t>𝑃</m:t>
                        </m:r>
                      </m:e>
                    </m:d>
                    <m:r>
                      <m:rPr>
                        <m:nor/>
                      </m:rPr>
                      <a:rPr lang="en-US" sz="4400" b="0" i="0" smtClean="0">
                        <a:latin typeface="Tahoma" panose="020B0604030504040204" pitchFamily="34" charset="0"/>
                        <a:ea typeface="Tahoma" panose="020B0604030504040204" pitchFamily="34" charset="0"/>
                        <a:cs typeface="Tahoma" panose="020B0604030504040204" pitchFamily="34" charset="0"/>
                      </a:rPr>
                      <m:t> </m:t>
                    </m:r>
                    <m:r>
                      <m:rPr>
                        <m:nor/>
                      </m:rPr>
                      <a:rPr lang="en-US" sz="4400">
                        <a:latin typeface="Tahoma" panose="020B0604030504040204" pitchFamily="34" charset="0"/>
                        <a:ea typeface="Tahoma" panose="020B0604030504040204" pitchFamily="34" charset="0"/>
                        <a:cs typeface="Tahoma" panose="020B0604030504040204" pitchFamily="34" charset="0"/>
                      </a:rPr>
                      <m:t>đ</m:t>
                    </m:r>
                    <m:r>
                      <m:rPr>
                        <m:nor/>
                      </m:rPr>
                      <a:rPr lang="en-US" sz="4400">
                        <a:latin typeface="Tahoma" panose="020B0604030504040204" pitchFamily="34" charset="0"/>
                        <a:ea typeface="Tahoma" panose="020B0604030504040204" pitchFamily="34" charset="0"/>
                        <a:cs typeface="Tahoma" panose="020B0604030504040204" pitchFamily="34" charset="0"/>
                      </a:rPr>
                      <m:t>i</m:t>
                    </m:r>
                    <m:r>
                      <m:rPr>
                        <m:nor/>
                      </m:rPr>
                      <a:rPr lang="en-US" sz="4400">
                        <a:latin typeface="Tahoma" panose="020B0604030504040204" pitchFamily="34" charset="0"/>
                        <a:ea typeface="Tahoma" panose="020B0604030504040204" pitchFamily="34" charset="0"/>
                        <a:cs typeface="Tahoma" panose="020B0604030504040204" pitchFamily="34" charset="0"/>
                      </a:rPr>
                      <m:t> </m:t>
                    </m:r>
                    <m:r>
                      <m:rPr>
                        <m:nor/>
                      </m:rPr>
                      <a:rPr lang="en-US" sz="4400">
                        <a:latin typeface="Tahoma" panose="020B0604030504040204" pitchFamily="34" charset="0"/>
                        <a:ea typeface="Tahoma" panose="020B0604030504040204" pitchFamily="34" charset="0"/>
                        <a:cs typeface="Tahoma" panose="020B0604030504040204" pitchFamily="34" charset="0"/>
                      </a:rPr>
                      <m:t>qua</m:t>
                    </m:r>
                    <m:r>
                      <m:rPr>
                        <m:nor/>
                      </m:rPr>
                      <a:rPr lang="en-US" sz="4400">
                        <a:latin typeface="Tahoma" panose="020B0604030504040204" pitchFamily="34" charset="0"/>
                        <a:ea typeface="Tahoma" panose="020B0604030504040204" pitchFamily="34" charset="0"/>
                        <a:cs typeface="Tahoma" panose="020B0604030504040204" pitchFamily="34" charset="0"/>
                      </a:rPr>
                      <m:t> đ</m:t>
                    </m:r>
                    <m:r>
                      <m:rPr>
                        <m:nor/>
                      </m:rPr>
                      <a:rPr lang="en-US" sz="4400">
                        <a:latin typeface="Tahoma" panose="020B0604030504040204" pitchFamily="34" charset="0"/>
                        <a:ea typeface="Tahoma" panose="020B0604030504040204" pitchFamily="34" charset="0"/>
                        <a:cs typeface="Tahoma" panose="020B0604030504040204" pitchFamily="34" charset="0"/>
                      </a:rPr>
                      <m:t>i</m:t>
                    </m:r>
                    <m:r>
                      <m:rPr>
                        <m:nor/>
                      </m:rPr>
                      <a:rPr lang="en-US" sz="4400">
                        <a:latin typeface="Tahoma" panose="020B0604030504040204" pitchFamily="34" charset="0"/>
                        <a:ea typeface="Tahoma" panose="020B0604030504040204" pitchFamily="34" charset="0"/>
                        <a:cs typeface="Tahoma" panose="020B0604030504040204" pitchFamily="34" charset="0"/>
                      </a:rPr>
                      <m:t>ể</m:t>
                    </m:r>
                    <m:r>
                      <m:rPr>
                        <m:nor/>
                      </m:rPr>
                      <a:rPr lang="en-US" sz="4400">
                        <a:latin typeface="Tahoma" panose="020B0604030504040204" pitchFamily="34" charset="0"/>
                        <a:ea typeface="Tahoma" panose="020B0604030504040204" pitchFamily="34" charset="0"/>
                        <a:cs typeface="Tahoma" panose="020B0604030504040204" pitchFamily="34" charset="0"/>
                      </a:rPr>
                      <m:t>m</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𝐴</m:t>
                    </m:r>
                    <m:d>
                      <m:dPr>
                        <m:ctrlPr>
                          <a:rPr lang="en-US" sz="4400" i="1">
                            <a:latin typeface="Cambria Math" panose="02040503050406030204" pitchFamily="18" charset="0"/>
                          </a:rPr>
                        </m:ctrlPr>
                      </m:dPr>
                      <m:e>
                        <m:r>
                          <a:rPr lang="en-US" sz="4400" i="1">
                            <a:latin typeface="Cambria Math" panose="02040503050406030204" pitchFamily="18" charset="0"/>
                          </a:rPr>
                          <m:t>6</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6</m:t>
                        </m:r>
                      </m:e>
                    </m:d>
                    <m:r>
                      <m:rPr>
                        <m:nor/>
                      </m:rPr>
                      <a:rPr lang="en-US" sz="4400">
                        <a:latin typeface="Tahoma" panose="020B0604030504040204" pitchFamily="34" charset="0"/>
                        <a:ea typeface="Tahoma" panose="020B0604030504040204" pitchFamily="34" charset="0"/>
                        <a:cs typeface="Tahoma" panose="020B0604030504040204" pitchFamily="34" charset="0"/>
                      </a:rPr>
                      <m:t> </m:t>
                    </m:r>
                    <m:r>
                      <m:rPr>
                        <m:nor/>
                      </m:rPr>
                      <a:rPr lang="en-US" sz="4400">
                        <a:latin typeface="Tahoma" panose="020B0604030504040204" pitchFamily="34" charset="0"/>
                        <a:ea typeface="Tahoma" panose="020B0604030504040204" pitchFamily="34" charset="0"/>
                        <a:cs typeface="Tahoma" panose="020B0604030504040204" pitchFamily="34" charset="0"/>
                      </a:rPr>
                      <m:t>n</m:t>
                    </m:r>
                    <m:r>
                      <m:rPr>
                        <m:nor/>
                      </m:rPr>
                      <a:rPr lang="en-US" sz="4400">
                        <a:latin typeface="Tahoma" panose="020B0604030504040204" pitchFamily="34" charset="0"/>
                        <a:ea typeface="Tahoma" panose="020B0604030504040204" pitchFamily="34" charset="0"/>
                        <a:cs typeface="Tahoma" panose="020B0604030504040204" pitchFamily="34" charset="0"/>
                      </a:rPr>
                      <m:t>ê</m:t>
                    </m:r>
                    <m:r>
                      <m:rPr>
                        <m:nor/>
                      </m:rPr>
                      <a:rPr lang="en-US" sz="4400">
                        <a:latin typeface="Tahoma" panose="020B0604030504040204" pitchFamily="34" charset="0"/>
                        <a:ea typeface="Tahoma" panose="020B0604030504040204" pitchFamily="34" charset="0"/>
                        <a:cs typeface="Tahoma" panose="020B0604030504040204" pitchFamily="34" charset="0"/>
                      </a:rPr>
                      <m:t>n</m:t>
                    </m:r>
                    <m:r>
                      <m:rPr>
                        <m:nor/>
                      </m:rPr>
                      <a:rPr lang="en-US" sz="4400">
                        <a:latin typeface="Tahoma" panose="020B0604030504040204" pitchFamily="34" charset="0"/>
                        <a:ea typeface="Tahoma" panose="020B0604030504040204" pitchFamily="34" charset="0"/>
                        <a:cs typeface="Tahoma" panose="020B0604030504040204" pitchFamily="34" charset="0"/>
                      </a:rPr>
                      <m:t> </m:t>
                    </m:r>
                    <m:sSup>
                      <m:sSupPr>
                        <m:ctrlPr>
                          <a:rPr lang="en-US" sz="4400" i="1">
                            <a:latin typeface="Cambria Math" panose="02040503050406030204" pitchFamily="18" charset="0"/>
                          </a:rPr>
                        </m:ctrlPr>
                      </m:sSupPr>
                      <m:e>
                        <m:r>
                          <a:rPr lang="en-US" sz="4400" i="1">
                            <a:latin typeface="Cambria Math" panose="02040503050406030204" pitchFamily="18" charset="0"/>
                          </a:rPr>
                          <m:t>6</m:t>
                        </m:r>
                      </m:e>
                      <m:sup>
                        <m:r>
                          <a:rPr lang="en-US" sz="4400" i="1">
                            <a:latin typeface="Cambria Math" panose="02040503050406030204" pitchFamily="18" charset="0"/>
                          </a:rPr>
                          <m:t>2</m:t>
                        </m:r>
                      </m:sup>
                    </m:sSup>
                    <m:r>
                      <a:rPr lang="en-US" sz="4400" i="1">
                        <a:latin typeface="Cambria Math" panose="02040503050406030204" pitchFamily="18" charset="0"/>
                      </a:rPr>
                      <m:t>=2.</m:t>
                    </m:r>
                    <m:r>
                      <a:rPr lang="en-US" sz="4400" i="1">
                        <a:latin typeface="Cambria Math" panose="02040503050406030204" pitchFamily="18" charset="0"/>
                      </a:rPr>
                      <m:t>𝑝</m:t>
                    </m:r>
                    <m:r>
                      <a:rPr lang="en-US" sz="4400" i="1">
                        <a:latin typeface="Cambria Math" panose="02040503050406030204" pitchFamily="18" charset="0"/>
                      </a:rPr>
                      <m:t>.6⇒</m:t>
                    </m:r>
                    <m:r>
                      <a:rPr lang="en-US" sz="4400" i="1">
                        <a:latin typeface="Cambria Math" panose="02040503050406030204" pitchFamily="18" charset="0"/>
                      </a:rPr>
                      <m:t>𝑝</m:t>
                    </m:r>
                    <m:r>
                      <a:rPr lang="en-US" sz="4400" i="1">
                        <a:latin typeface="Cambria Math" panose="02040503050406030204" pitchFamily="18" charset="0"/>
                      </a:rPr>
                      <m:t>=3</m:t>
                    </m:r>
                    <m:r>
                      <m:rPr>
                        <m:nor/>
                      </m:rPr>
                      <a:rPr lang="en-US" sz="4400">
                        <a:latin typeface="Tahoma" panose="020B0604030504040204" pitchFamily="34" charset="0"/>
                        <a:ea typeface="Tahoma" panose="020B0604030504040204" pitchFamily="34" charset="0"/>
                        <a:cs typeface="Tahoma" panose="020B0604030504040204" pitchFamily="34" charset="0"/>
                      </a:rPr>
                      <m:t>.</m:t>
                    </m:r>
                  </m:oMath>
                </a14:m>
                <a:endParaRPr lang="en-US" sz="4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TextBox 49">
                <a:extLst>
                  <a:ext uri="{FF2B5EF4-FFF2-40B4-BE49-F238E27FC236}">
                    <a16:creationId xmlns:a16="http://schemas.microsoft.com/office/drawing/2014/main" id="{A4A11553-9E6A-4C6B-A212-5939355E97FA}"/>
                  </a:ext>
                </a:extLst>
              </p:cNvPr>
              <p:cNvSpPr txBox="1">
                <a:spLocks noRot="1" noChangeAspect="1" noMove="1" noResize="1" noEditPoints="1" noAdjustHandles="1" noChangeArrowheads="1" noChangeShapeType="1" noTextEdit="1"/>
              </p:cNvSpPr>
              <p:nvPr/>
            </p:nvSpPr>
            <p:spPr>
              <a:xfrm>
                <a:off x="2057400" y="8342405"/>
                <a:ext cx="17846352" cy="951094"/>
              </a:xfrm>
              <a:prstGeom prst="rect">
                <a:avLst/>
              </a:prstGeom>
              <a:blipFill>
                <a:blip r:embed="rId5"/>
                <a:stretch>
                  <a:fillRect l="-1401" b="-28846"/>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5CBB3F2C-C02E-4A17-AFF8-855F755FCD48}"/>
              </a:ext>
            </a:extLst>
          </p:cNvPr>
          <p:cNvSpPr txBox="1"/>
          <p:nvPr/>
        </p:nvSpPr>
        <p:spPr>
          <a:xfrm>
            <a:off x="2057400" y="9441359"/>
            <a:ext cx="4892351" cy="769441"/>
          </a:xfrm>
          <a:prstGeom prst="rect">
            <a:avLst/>
          </a:prstGeom>
          <a:noFill/>
        </p:spPr>
        <p:txBody>
          <a:bodyPr wrap="square">
            <a:spAutoFit/>
          </a:bodyPr>
          <a:lstStyle/>
          <a:p>
            <a:r>
              <a:rPr lang="en-US" sz="4400" dirty="0" err="1">
                <a:latin typeface="Tahoma" panose="020B0604030504040204" pitchFamily="34" charset="0"/>
                <a:ea typeface="Tahoma" panose="020B0604030504040204" pitchFamily="34" charset="0"/>
                <a:cs typeface="Tahoma" panose="020B0604030504040204" pitchFamily="34" charset="0"/>
              </a:rPr>
              <a:t>Vậy</a:t>
            </a:r>
            <a:r>
              <a:rPr lang="en-US" sz="4400" dirty="0">
                <a:latin typeface="Tahoma" panose="020B0604030504040204" pitchFamily="34" charset="0"/>
                <a:ea typeface="Tahoma" panose="020B0604030504040204" pitchFamily="34" charset="0"/>
                <a:cs typeface="Tahoma" panose="020B0604030504040204" pitchFamily="34" charset="0"/>
              </a:rPr>
              <a:t> ta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20CB2E9-6BF4-43AB-88F9-7FF30159CA58}"/>
                  </a:ext>
                </a:extLst>
              </p:cNvPr>
              <p:cNvSpPr txBox="1"/>
              <p:nvPr/>
            </p:nvSpPr>
            <p:spPr>
              <a:xfrm>
                <a:off x="2286000" y="11149178"/>
                <a:ext cx="12192000" cy="1135375"/>
              </a:xfrm>
              <a:prstGeom prst="rect">
                <a:avLst/>
              </a:prstGeom>
              <a:noFill/>
            </p:spPr>
            <p:txBody>
              <a:bodyPr wrap="square">
                <a:spAutoFit/>
              </a:bodyPr>
              <a:lstStyle/>
              <a:p>
                <a:pPr indent="629920">
                  <a:lnSpc>
                    <a:spcPct val="107000"/>
                  </a:lnSpc>
                  <a:spcAft>
                    <a:spcPts val="800"/>
                  </a:spcAft>
                </a:pPr>
                <a:r>
                  <a:rPr lang="en-US" sz="4400" dirty="0" err="1">
                    <a:latin typeface="Tahoma" panose="020B0604030504040204" pitchFamily="34" charset="0"/>
                    <a:ea typeface="Tahoma" panose="020B0604030504040204" pitchFamily="34" charset="0"/>
                    <a:cs typeface="Tahoma" panose="020B0604030504040204" pitchFamily="34" charset="0"/>
                  </a:rPr>
                  <a:t>Đường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chuẩn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là</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𝑥</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m:t>
                        </m:r>
                        <m:r>
                          <a:rPr lang="en-US" sz="4400" i="1">
                            <a:latin typeface="Cambria Math" panose="02040503050406030204" pitchFamily="18" charset="0"/>
                          </a:rPr>
                          <m:t>𝑝</m:t>
                        </m:r>
                      </m:num>
                      <m:den>
                        <m:r>
                          <a:rPr lang="en-US" sz="4400" i="1">
                            <a:latin typeface="Cambria Math" panose="02040503050406030204" pitchFamily="18" charset="0"/>
                          </a:rPr>
                          <m:t>2</m:t>
                        </m:r>
                      </m:den>
                    </m:f>
                    <m:r>
                      <a:rPr lang="en-US" sz="4400" i="1">
                        <a:latin typeface="Cambria Math" panose="02040503050406030204" pitchFamily="18" charset="0"/>
                      </a:rPr>
                      <m:t>⇔</m:t>
                    </m:r>
                    <m:r>
                      <a:rPr lang="en-US" sz="4400" i="1">
                        <a:latin typeface="Cambria Math" panose="02040503050406030204" pitchFamily="18" charset="0"/>
                      </a:rPr>
                      <m:t>𝑥</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−3</m:t>
                        </m:r>
                      </m:num>
                      <m:den>
                        <m:r>
                          <a:rPr lang="en-US" sz="4400" i="1">
                            <a:latin typeface="Cambria Math" panose="02040503050406030204" pitchFamily="18" charset="0"/>
                          </a:rPr>
                          <m:t>2</m:t>
                        </m:r>
                      </m:den>
                    </m:f>
                  </m:oMath>
                </a14:m>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720CB2E9-6BF4-43AB-88F9-7FF30159CA58}"/>
                  </a:ext>
                </a:extLst>
              </p:cNvPr>
              <p:cNvSpPr txBox="1">
                <a:spLocks noRot="1" noChangeAspect="1" noMove="1" noResize="1" noEditPoints="1" noAdjustHandles="1" noChangeArrowheads="1" noChangeShapeType="1" noTextEdit="1"/>
              </p:cNvSpPr>
              <p:nvPr/>
            </p:nvSpPr>
            <p:spPr>
              <a:xfrm>
                <a:off x="2286000" y="11149178"/>
                <a:ext cx="12192000" cy="1135375"/>
              </a:xfrm>
              <a:prstGeom prst="rect">
                <a:avLst/>
              </a:prstGeom>
              <a:blipFill>
                <a:blip r:embed="rId6"/>
                <a:stretch>
                  <a:fillRect b="-10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721AA57-9193-4FFD-92A5-38C865E08423}"/>
                  </a:ext>
                </a:extLst>
              </p:cNvPr>
              <p:cNvSpPr txBox="1"/>
              <p:nvPr/>
            </p:nvSpPr>
            <p:spPr>
              <a:xfrm>
                <a:off x="2286000" y="10295953"/>
                <a:ext cx="12192000" cy="768031"/>
              </a:xfrm>
              <a:prstGeom prst="rect">
                <a:avLst/>
              </a:prstGeom>
              <a:noFill/>
            </p:spPr>
            <p:txBody>
              <a:bodyPr wrap="square">
                <a:spAutoFit/>
              </a:bodyPr>
              <a:lstStyle/>
              <a:p>
                <a:pPr indent="629920">
                  <a:lnSpc>
                    <a:spcPct val="107000"/>
                  </a:lnSpc>
                  <a:spcAft>
                    <a:spcPts val="800"/>
                  </a:spcAft>
                </a:pPr>
                <a:r>
                  <a:rPr lang="en-US" sz="4400" dirty="0" err="1">
                    <a:effectLst/>
                    <a:latin typeface="Tahoma" panose="020B0604030504040204" pitchFamily="34" charset="0"/>
                    <a:ea typeface="Tahoma" panose="020B0604030504040204" pitchFamily="34" charset="0"/>
                    <a:cs typeface="Tahoma" panose="020B0604030504040204" pitchFamily="34" charset="0"/>
                  </a:rPr>
                  <a:t>Tham</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số</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tiêu</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là</a:t>
                </a:r>
                <a:r>
                  <a:rPr lang="en-US" sz="44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TextBox 54">
                <a:extLst>
                  <a:ext uri="{FF2B5EF4-FFF2-40B4-BE49-F238E27FC236}">
                    <a16:creationId xmlns:a16="http://schemas.microsoft.com/office/drawing/2014/main" id="{7721AA57-9193-4FFD-92A5-38C865E08423}"/>
                  </a:ext>
                </a:extLst>
              </p:cNvPr>
              <p:cNvSpPr txBox="1">
                <a:spLocks noRot="1" noChangeAspect="1" noMove="1" noResize="1" noEditPoints="1" noAdjustHandles="1" noChangeArrowheads="1" noChangeShapeType="1" noTextEdit="1"/>
              </p:cNvSpPr>
              <p:nvPr/>
            </p:nvSpPr>
            <p:spPr>
              <a:xfrm>
                <a:off x="2286000" y="10295953"/>
                <a:ext cx="12192000" cy="768031"/>
              </a:xfrm>
              <a:prstGeom prst="rect">
                <a:avLst/>
              </a:prstGeom>
              <a:blipFill>
                <a:blip r:embed="rId7"/>
                <a:stretch>
                  <a:fillRect t="-19048" b="-34921"/>
                </a:stretch>
              </a:blipFill>
            </p:spPr>
            <p:txBody>
              <a:bodyPr/>
              <a:lstStyle/>
              <a:p>
                <a:r>
                  <a:rPr lang="en-US">
                    <a:noFill/>
                  </a:rPr>
                  <a:t> </a:t>
                </a:r>
              </a:p>
            </p:txBody>
          </p:sp>
        </mc:Fallback>
      </mc:AlternateContent>
      <p:grpSp>
        <p:nvGrpSpPr>
          <p:cNvPr id="56" name="Group 55">
            <a:extLst>
              <a:ext uri="{FF2B5EF4-FFF2-40B4-BE49-F238E27FC236}">
                <a16:creationId xmlns:a16="http://schemas.microsoft.com/office/drawing/2014/main" id="{4C471F15-60AD-4CC4-8357-2D4342C93D4E}"/>
              </a:ext>
            </a:extLst>
          </p:cNvPr>
          <p:cNvGrpSpPr/>
          <p:nvPr/>
        </p:nvGrpSpPr>
        <p:grpSpPr>
          <a:xfrm>
            <a:off x="632798" y="1878129"/>
            <a:ext cx="8892202" cy="935974"/>
            <a:chOff x="739068" y="1515168"/>
            <a:chExt cx="9473319" cy="968444"/>
          </a:xfrm>
        </p:grpSpPr>
        <p:sp>
          <p:nvSpPr>
            <p:cNvPr id="57" name="Freeform 71">
              <a:extLst>
                <a:ext uri="{FF2B5EF4-FFF2-40B4-BE49-F238E27FC236}">
                  <a16:creationId xmlns:a16="http://schemas.microsoft.com/office/drawing/2014/main" id="{1940D649-A611-4382-B9FA-F4593D77AB7D}"/>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58" name="Group 57">
              <a:extLst>
                <a:ext uri="{FF2B5EF4-FFF2-40B4-BE49-F238E27FC236}">
                  <a16:creationId xmlns:a16="http://schemas.microsoft.com/office/drawing/2014/main" id="{F9E9A81A-E71B-4401-A20E-881D421A8122}"/>
                </a:ext>
              </a:extLst>
            </p:cNvPr>
            <p:cNvGrpSpPr/>
            <p:nvPr/>
          </p:nvGrpSpPr>
          <p:grpSpPr>
            <a:xfrm>
              <a:off x="739068" y="1515168"/>
              <a:ext cx="7974099" cy="960327"/>
              <a:chOff x="739068" y="1515168"/>
              <a:chExt cx="7974099" cy="960327"/>
            </a:xfrm>
          </p:grpSpPr>
          <p:sp>
            <p:nvSpPr>
              <p:cNvPr id="59" name="Freeform 71">
                <a:extLst>
                  <a:ext uri="{FF2B5EF4-FFF2-40B4-BE49-F238E27FC236}">
                    <a16:creationId xmlns:a16="http://schemas.microsoft.com/office/drawing/2014/main" id="{2E6FFA7B-885F-42FE-8737-D47B392E9180}"/>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0" name="Oval 72">
                <a:extLst>
                  <a:ext uri="{FF2B5EF4-FFF2-40B4-BE49-F238E27FC236}">
                    <a16:creationId xmlns:a16="http://schemas.microsoft.com/office/drawing/2014/main" id="{061A5550-5996-416B-9BB9-FC0951ACC4A5}"/>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1" name="Freeform 73">
                <a:extLst>
                  <a:ext uri="{FF2B5EF4-FFF2-40B4-BE49-F238E27FC236}">
                    <a16:creationId xmlns:a16="http://schemas.microsoft.com/office/drawing/2014/main" id="{A9205F84-0654-498D-AB8E-4B3E93F7F755}"/>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2" name="Freeform 74">
                <a:extLst>
                  <a:ext uri="{FF2B5EF4-FFF2-40B4-BE49-F238E27FC236}">
                    <a16:creationId xmlns:a16="http://schemas.microsoft.com/office/drawing/2014/main" id="{A05616FF-F19A-4D05-A3F9-A3129602E92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3" name="Freeform 75">
                <a:extLst>
                  <a:ext uri="{FF2B5EF4-FFF2-40B4-BE49-F238E27FC236}">
                    <a16:creationId xmlns:a16="http://schemas.microsoft.com/office/drawing/2014/main" id="{A3DCBE06-FAB0-4FD4-8943-40E9180A2C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4" name="Freeform 76">
                <a:extLst>
                  <a:ext uri="{FF2B5EF4-FFF2-40B4-BE49-F238E27FC236}">
                    <a16:creationId xmlns:a16="http://schemas.microsoft.com/office/drawing/2014/main" id="{D3542E59-C56D-48A2-B1F9-B7BA7FCEC4F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5" name="Freeform 77">
                <a:extLst>
                  <a:ext uri="{FF2B5EF4-FFF2-40B4-BE49-F238E27FC236}">
                    <a16:creationId xmlns:a16="http://schemas.microsoft.com/office/drawing/2014/main" id="{B8BC8140-F12A-4A16-9F97-E964E0297CC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6" name="Freeform 78">
                <a:extLst>
                  <a:ext uri="{FF2B5EF4-FFF2-40B4-BE49-F238E27FC236}">
                    <a16:creationId xmlns:a16="http://schemas.microsoft.com/office/drawing/2014/main" id="{13572399-A6B1-4E5A-B222-684B147A0AE7}"/>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7" name="Freeform 79">
                <a:extLst>
                  <a:ext uri="{FF2B5EF4-FFF2-40B4-BE49-F238E27FC236}">
                    <a16:creationId xmlns:a16="http://schemas.microsoft.com/office/drawing/2014/main" id="{4DDC17BD-CDF2-43DA-A96E-FC8346F54B8C}"/>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8" name="Freeform 80">
                <a:extLst>
                  <a:ext uri="{FF2B5EF4-FFF2-40B4-BE49-F238E27FC236}">
                    <a16:creationId xmlns:a16="http://schemas.microsoft.com/office/drawing/2014/main" id="{81652AFD-2425-45FF-9FF0-D89AE17FC884}"/>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9" name="Freeform 81">
                <a:extLst>
                  <a:ext uri="{FF2B5EF4-FFF2-40B4-BE49-F238E27FC236}">
                    <a16:creationId xmlns:a16="http://schemas.microsoft.com/office/drawing/2014/main" id="{76BFA2C0-718C-469F-887D-8F6C94A8E9B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0" name="Freeform 82">
                <a:extLst>
                  <a:ext uri="{FF2B5EF4-FFF2-40B4-BE49-F238E27FC236}">
                    <a16:creationId xmlns:a16="http://schemas.microsoft.com/office/drawing/2014/main" id="{4D18F59E-07D8-4ECA-98A0-E94C6FD991F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1" name="TextBox 70">
                <a:extLst>
                  <a:ext uri="{FF2B5EF4-FFF2-40B4-BE49-F238E27FC236}">
                    <a16:creationId xmlns:a16="http://schemas.microsoft.com/office/drawing/2014/main" id="{6C4B275F-1B1E-49D9-A906-34140A352309}"/>
                  </a:ext>
                </a:extLst>
              </p:cNvPr>
              <p:cNvSpPr txBox="1"/>
              <p:nvPr/>
            </p:nvSpPr>
            <p:spPr>
              <a:xfrm>
                <a:off x="2527544" y="1551121"/>
                <a:ext cx="6185623" cy="796134"/>
              </a:xfrm>
              <a:prstGeom prst="rect">
                <a:avLst/>
              </a:prstGeom>
              <a:noFill/>
            </p:spPr>
            <p:txBody>
              <a:bodyPr wrap="square" rtlCol="0">
                <a:spAutoFit/>
              </a:bodyPr>
              <a:lstStyle/>
              <a:p>
                <a:pPr algn="ctr"/>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LUYỆN TẬP </a:t>
                </a:r>
              </a:p>
            </p:txBody>
          </p:sp>
        </p:grpSp>
      </p:grpSp>
    </p:spTree>
    <p:extLst>
      <p:ext uri="{BB962C8B-B14F-4D97-AF65-F5344CB8AC3E}">
        <p14:creationId xmlns:p14="http://schemas.microsoft.com/office/powerpoint/2010/main" val="719300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arn(inVertical)">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8" grpId="0"/>
      <p:bldP spid="49" grpId="0"/>
      <p:bldP spid="50" grpId="0"/>
      <p:bldP spid="53" grpId="0"/>
      <p:bldP spid="51"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0999" y="3990200"/>
                <a:ext cx="17172709" cy="9497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FF0000"/>
                    </a:solidFill>
                  </a:rPr>
                  <a:t>      HĐ2:</a:t>
                </a:r>
                <a:r>
                  <a:rPr lang="en-US" b="1" dirty="0"/>
                  <a:t> </a:t>
                </a:r>
              </a:p>
              <a:p>
                <a:pPr marL="0" indent="0">
                  <a:buNone/>
                </a:pPr>
                <a:r>
                  <a:rPr lang="en-US" dirty="0"/>
                  <a:t>        </a:t>
                </a:r>
                <a:r>
                  <a:rPr lang="en-US" sz="4400" dirty="0">
                    <a:latin typeface="Tahoma" panose="020B0604030504040204" pitchFamily="34" charset="0"/>
                    <a:ea typeface="Tahoma" panose="020B0604030504040204" pitchFamily="34" charset="0"/>
                    <a:cs typeface="Tahoma" panose="020B0604030504040204" pitchFamily="34" charset="0"/>
                  </a:rPr>
                  <a:t>Cho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i="1">
                            <a:latin typeface="Cambria Math" panose="02040503050406030204" pitchFamily="18" charset="0"/>
                          </a:rPr>
                        </m:ctrlPr>
                      </m:sSupPr>
                      <m:e>
                        <m:r>
                          <a:rPr lang="en-US" sz="4400" i="1">
                            <a:latin typeface="Cambria Math" panose="02040503050406030204" pitchFamily="18" charset="0"/>
                          </a:rPr>
                          <m:t>𝑦</m:t>
                        </m:r>
                      </m:e>
                      <m:sup>
                        <m:r>
                          <a:rPr lang="en-US" sz="4400" i="1">
                            <a:latin typeface="Cambria Math" panose="02040503050406030204" pitchFamily="18" charset="0"/>
                          </a:rPr>
                          <m:t>2</m:t>
                        </m:r>
                      </m:sup>
                    </m:sSup>
                    <m:r>
                      <a:rPr lang="en-US" sz="4400" i="1">
                        <a:latin typeface="Cambria Math" panose="02040503050406030204" pitchFamily="18" charset="0"/>
                      </a:rPr>
                      <m:t>=2</m:t>
                    </m:r>
                    <m:r>
                      <a:rPr lang="en-US" sz="4400" i="1">
                        <a:latin typeface="Cambria Math" panose="02040503050406030204" pitchFamily="18" charset="0"/>
                      </a:rPr>
                      <m:t>𝑝𝑥</m:t>
                    </m:r>
                  </m:oMath>
                </a14:m>
                <a:r>
                  <a:rPr lang="en-US" sz="4400" dirty="0">
                    <a:latin typeface="Tahoma" panose="020B0604030504040204" pitchFamily="34" charset="0"/>
                    <a:ea typeface="Tahoma" panose="020B0604030504040204" pitchFamily="34" charset="0"/>
                    <a:cs typeface="Tahoma" panose="020B0604030504040204" pitchFamily="34" charset="0"/>
                  </a:rPr>
                  <a:t> (H.3.19).</a:t>
                </a:r>
              </a:p>
              <a:p>
                <a:pPr marL="0" indent="0">
                  <a:buNone/>
                </a:pPr>
                <a:endParaRPr lang="en-US" dirty="0"/>
              </a:p>
              <a:p>
                <a:pPr marL="742950" lvl="0" indent="-742950">
                  <a:buAutoNum type="alphaLcParenR"/>
                </a:pPr>
                <a:r>
                  <a:rPr lang="en-US" sz="4400" dirty="0">
                    <a:latin typeface="Tahoma" panose="020B0604030504040204" pitchFamily="34" charset="0"/>
                    <a:ea typeface="Tahoma" panose="020B0604030504040204" pitchFamily="34" charset="0"/>
                    <a:cs typeface="Tahoma" panose="020B0604030504040204" pitchFamily="34" charset="0"/>
                  </a:rPr>
                  <a:t>N</a:t>
                </a:r>
                <a:r>
                  <a:rPr lang="vi-VN" sz="4400" dirty="0">
                    <a:latin typeface="Tahoma" panose="020B0604030504040204" pitchFamily="34" charset="0"/>
                    <a:ea typeface="Tahoma" panose="020B0604030504040204" pitchFamily="34" charset="0"/>
                    <a:cs typeface="Tahoma" panose="020B0604030504040204" pitchFamily="34" charset="0"/>
                  </a:rPr>
                  <a:t>ê</a:t>
                </a:r>
                <a:r>
                  <a:rPr lang="en-US" sz="4400" dirty="0">
                    <a:latin typeface="Tahoma" panose="020B0604030504040204" pitchFamily="34" charset="0"/>
                    <a:ea typeface="Tahoma" panose="020B0604030504040204" pitchFamily="34" charset="0"/>
                    <a:cs typeface="Tahoma" panose="020B0604030504040204" pitchFamily="34" charset="0"/>
                  </a:rPr>
                  <a:t>u </a:t>
                </a:r>
                <a:r>
                  <a:rPr lang="en-US" sz="4400" dirty="0" err="1">
                    <a:latin typeface="Tahoma" panose="020B0604030504040204" pitchFamily="34" charset="0"/>
                    <a:ea typeface="Tahoma" panose="020B0604030504040204" pitchFamily="34" charset="0"/>
                    <a:cs typeface="Tahoma" panose="020B0604030504040204" pitchFamily="34" charset="0"/>
                  </a:rPr>
                  <a:t>tọa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độ</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đường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chuẩn</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𝛥</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a:t>
                </a:r>
              </a:p>
              <a:p>
                <a:pPr marL="0" lvl="0" indent="0">
                  <a:buNone/>
                </a:pPr>
                <a:endParaRPr lang="en-US" sz="4400"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sz="4400" dirty="0">
                    <a:latin typeface="Tahoma" panose="020B0604030504040204" pitchFamily="34" charset="0"/>
                    <a:ea typeface="Tahoma" panose="020B0604030504040204" pitchFamily="34" charset="0"/>
                    <a:cs typeface="Tahoma" panose="020B0604030504040204" pitchFamily="34" charset="0"/>
                  </a:rPr>
                  <a:t>b) Cho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d>
                      <m:dPr>
                        <m:ctrlPr>
                          <a:rPr lang="en-US" sz="4400" i="1">
                            <a:latin typeface="Cambria Math" panose="02040503050406030204" pitchFamily="18" charset="0"/>
                          </a:rPr>
                        </m:ctrlPr>
                      </m:dPr>
                      <m:e>
                        <m:sSub>
                          <m:sSubPr>
                            <m:ctrlPr>
                              <a:rPr lang="en-US" sz="4400" i="1">
                                <a:latin typeface="Cambria Math" panose="02040503050406030204" pitchFamily="18" charset="0"/>
                              </a:rPr>
                            </m:ctrlPr>
                          </m:sSubPr>
                          <m:e>
                            <m:r>
                              <a:rPr lang="en-US" sz="4400" i="1">
                                <a:latin typeface="Cambria Math" panose="02040503050406030204" pitchFamily="18" charset="0"/>
                              </a:rPr>
                              <m:t>𝑥</m:t>
                            </m:r>
                          </m:e>
                          <m:sub>
                            <m:r>
                              <a:rPr lang="en-US" sz="4400" i="1">
                                <a:latin typeface="Cambria Math" panose="02040503050406030204" pitchFamily="18" charset="0"/>
                              </a:rPr>
                              <m:t>0</m:t>
                            </m:r>
                          </m:sub>
                        </m:sSub>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i="1">
                                <a:latin typeface="Cambria Math" panose="02040503050406030204" pitchFamily="18" charset="0"/>
                              </a:rPr>
                              <m:t>0</m:t>
                            </m:r>
                          </m:sub>
                        </m:sSub>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thuộc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Hãy</a:t>
                </a:r>
                <a:r>
                  <a:rPr lang="en-US" sz="4400" dirty="0">
                    <a:latin typeface="Tahoma" panose="020B0604030504040204" pitchFamily="34" charset="0"/>
                    <a:ea typeface="Tahoma" panose="020B0604030504040204" pitchFamily="34" charset="0"/>
                    <a:cs typeface="Tahoma" panose="020B0604030504040204" pitchFamily="34" charset="0"/>
                  </a:rPr>
                  <a:t> so </a:t>
                </a:r>
                <a:r>
                  <a:rPr lang="en-US" sz="4400" dirty="0" err="1">
                    <a:latin typeface="Tahoma" panose="020B0604030504040204" pitchFamily="34" charset="0"/>
                    <a:ea typeface="Tahoma" panose="020B0604030504040204" pitchFamily="34" charset="0"/>
                    <a:cs typeface="Tahoma" panose="020B0604030504040204" pitchFamily="34" charset="0"/>
                  </a:rPr>
                  <a:t>sánh</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với</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𝑑</m:t>
                    </m:r>
                    <m:d>
                      <m:dPr>
                        <m:ctrlPr>
                          <a:rPr lang="en-US" sz="4400" i="1">
                            <a:latin typeface="Cambria Math" panose="02040503050406030204" pitchFamily="18" charset="0"/>
                          </a:rPr>
                        </m:ctrlPr>
                      </m:dPr>
                      <m:e>
                        <m:r>
                          <a:rPr lang="en-US" sz="4400" i="1">
                            <a:latin typeface="Cambria Math" panose="02040503050406030204" pitchFamily="18" charset="0"/>
                          </a:rPr>
                          <m:t>𝑀</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𝛥</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từ</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tính</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theo</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𝑥</m:t>
                        </m:r>
                      </m:e>
                      <m:sub>
                        <m:r>
                          <a:rPr lang="en-US" sz="4400" i="1">
                            <a:latin typeface="Cambria Math" panose="02040503050406030204" pitchFamily="18" charset="0"/>
                          </a:rPr>
                          <m:t>0</m:t>
                        </m:r>
                      </m:sub>
                    </m:sSub>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i="1">
                            <a:latin typeface="Cambria Math" panose="02040503050406030204" pitchFamily="18" charset="0"/>
                          </a:rPr>
                          <m:t>0</m:t>
                        </m:r>
                      </m:sub>
                    </m:sSub>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Độ</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dài</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gọi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bán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kính</a:t>
                </a:r>
                <a:r>
                  <a:rPr lang="en-US" sz="4400" dirty="0">
                    <a:latin typeface="Tahoma" panose="020B0604030504040204" pitchFamily="34" charset="0"/>
                    <a:ea typeface="Tahoma" panose="020B0604030504040204" pitchFamily="34" charset="0"/>
                    <a:cs typeface="Tahoma" panose="020B0604030504040204" pitchFamily="34" charset="0"/>
                  </a:rPr>
                  <a:t> qua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oMath>
                </a14:m>
                <a:r>
                  <a:rPr lang="en-US" sz="44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0999" y="3990200"/>
                <a:ext cx="17172709" cy="9497200"/>
              </a:xfrm>
              <a:prstGeom prst="rect">
                <a:avLst/>
              </a:prstGeom>
              <a:blipFill>
                <a:blip r:embed="rId3"/>
                <a:stretch>
                  <a:fillRect l="-1383" t="-2115" r="-2234"/>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7678400" y="3990200"/>
            <a:ext cx="6373091" cy="9497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grpSp>
        <p:nvGrpSpPr>
          <p:cNvPr id="4" name="Group 3">
            <a:extLst>
              <a:ext uri="{FF2B5EF4-FFF2-40B4-BE49-F238E27FC236}">
                <a16:creationId xmlns:a16="http://schemas.microsoft.com/office/drawing/2014/main" id="{6C4C2A1A-FBF3-4C05-96A5-1651DB3D8643}"/>
              </a:ext>
            </a:extLst>
          </p:cNvPr>
          <p:cNvGrpSpPr/>
          <p:nvPr/>
        </p:nvGrpSpPr>
        <p:grpSpPr>
          <a:xfrm>
            <a:off x="6400800" y="1475102"/>
            <a:ext cx="13746537" cy="1205201"/>
            <a:chOff x="71819" y="148683"/>
            <a:chExt cx="6395438" cy="824094"/>
          </a:xfrm>
        </p:grpSpPr>
        <p:pic>
          <p:nvPicPr>
            <p:cNvPr id="5" name="Picture 4">
              <a:extLst>
                <a:ext uri="{FF2B5EF4-FFF2-40B4-BE49-F238E27FC236}">
                  <a16:creationId xmlns:a16="http://schemas.microsoft.com/office/drawing/2014/main" id="{14624A5A-3E44-4C6A-8865-49296B060601}"/>
                </a:ext>
              </a:extLst>
            </p:cNvPr>
            <p:cNvPicPr>
              <a:picLocks noChangeAspect="1"/>
            </p:cNvPicPr>
            <p:nvPr/>
          </p:nvPicPr>
          <p:blipFill>
            <a:blip r:embed="rId4"/>
            <a:stretch>
              <a:fillRect/>
            </a:stretch>
          </p:blipFill>
          <p:spPr>
            <a:xfrm>
              <a:off x="71819" y="148683"/>
              <a:ext cx="6395438" cy="824094"/>
            </a:xfrm>
            <a:prstGeom prst="rect">
              <a:avLst/>
            </a:prstGeom>
          </p:spPr>
        </p:pic>
        <p:sp>
          <p:nvSpPr>
            <p:cNvPr id="6" name="TextBox 321">
              <a:extLst>
                <a:ext uri="{FF2B5EF4-FFF2-40B4-BE49-F238E27FC236}">
                  <a16:creationId xmlns:a16="http://schemas.microsoft.com/office/drawing/2014/main" id="{91948075-319B-4BB3-ABC8-6AA54031B2C7}"/>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B. </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HÌNH </a:t>
              </a: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THÀNH KIẾN THỨC</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a16="http://schemas.microsoft.com/office/drawing/2014/main" id="{A828692D-B767-4ED9-92E3-A5660A8E078A}"/>
              </a:ext>
            </a:extLst>
          </p:cNvPr>
          <p:cNvSpPr txBox="1"/>
          <p:nvPr/>
        </p:nvSpPr>
        <p:spPr>
          <a:xfrm>
            <a:off x="7447283" y="1551727"/>
            <a:ext cx="476412" cy="784830"/>
          </a:xfrm>
          <a:prstGeom prst="rect">
            <a:avLst/>
          </a:prstGeom>
          <a:noFill/>
        </p:spPr>
        <p:txBody>
          <a:bodyPr wrap="none" rtlCol="0">
            <a:spAutoFit/>
          </a:bodyPr>
          <a:lstStyle/>
          <a:p>
            <a:r>
              <a:rPr lang="en-US" sz="4500" b="1" dirty="0">
                <a:solidFill>
                  <a:schemeClr val="bg1"/>
                </a:solidFill>
              </a:rPr>
              <a:t>7</a:t>
            </a:r>
          </a:p>
        </p:txBody>
      </p:sp>
      <p:sp>
        <p:nvSpPr>
          <p:cNvPr id="9" name="Title 1">
            <a:extLst>
              <a:ext uri="{FF2B5EF4-FFF2-40B4-BE49-F238E27FC236}">
                <a16:creationId xmlns:a16="http://schemas.microsoft.com/office/drawing/2014/main" id="{ADB6DFD9-5F2B-44CC-99FA-5CEFBA0AE657}"/>
              </a:ext>
            </a:extLst>
          </p:cNvPr>
          <p:cNvSpPr txBox="1">
            <a:spLocks/>
          </p:cNvSpPr>
          <p:nvPr/>
        </p:nvSpPr>
        <p:spPr>
          <a:xfrm>
            <a:off x="381000" y="2875246"/>
            <a:ext cx="16764000" cy="92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5000" b="1" dirty="0"/>
              <a:t>2. BÁN KÍNH QUA TIÊU, TÂM SAI VÀ ĐƯỜNG CHUẨN</a:t>
            </a:r>
            <a:endParaRPr lang="en-US" sz="5000" dirty="0"/>
          </a:p>
        </p:txBody>
      </p:sp>
      <p:sp>
        <p:nvSpPr>
          <p:cNvPr id="2" name="Action Button: Go Forward or Next 1">
            <a:hlinkClick r:id="" action="ppaction://hlinkshowjump?jump=nextslide" highlightClick="1"/>
            <a:extLst>
              <a:ext uri="{FF2B5EF4-FFF2-40B4-BE49-F238E27FC236}">
                <a16:creationId xmlns:a16="http://schemas.microsoft.com/office/drawing/2014/main" id="{552A52B7-C413-4A49-AFC2-794987A386A5}"/>
              </a:ext>
            </a:extLst>
          </p:cNvPr>
          <p:cNvSpPr/>
          <p:nvPr/>
        </p:nvSpPr>
        <p:spPr>
          <a:xfrm>
            <a:off x="457200" y="4084215"/>
            <a:ext cx="685800" cy="64018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58077EB-BA93-4BF0-8190-CA90BB06EF2E}"/>
              </a:ext>
            </a:extLst>
          </p:cNvPr>
          <p:cNvPicPr/>
          <p:nvPr/>
        </p:nvPicPr>
        <p:blipFill>
          <a:blip r:embed="rId5">
            <a:extLst>
              <a:ext uri="{28A0092B-C50C-407E-A947-70E740481C1C}">
                <a14:useLocalDpi xmlns:a14="http://schemas.microsoft.com/office/drawing/2010/main" val="0"/>
              </a:ext>
            </a:extLst>
          </a:blip>
          <a:stretch>
            <a:fillRect/>
          </a:stretch>
        </p:blipFill>
        <p:spPr>
          <a:xfrm>
            <a:off x="18017024" y="4724400"/>
            <a:ext cx="5909776" cy="5181599"/>
          </a:xfrm>
          <a:prstGeom prst="rect">
            <a:avLst/>
          </a:prstGeom>
        </p:spPr>
      </p:pic>
    </p:spTree>
    <p:extLst>
      <p:ext uri="{BB962C8B-B14F-4D97-AF65-F5344CB8AC3E}">
        <p14:creationId xmlns:p14="http://schemas.microsoft.com/office/powerpoint/2010/main" val="398158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nodePh="1">
                                  <p:stCondLst>
                                    <p:cond delay="0"/>
                                  </p:stCondLst>
                                  <p:endCondLst>
                                    <p:cond evt="begin" delay="0">
                                      <p:tn val="16"/>
                                    </p:cond>
                                  </p:end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up)">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22" presetClass="entr" presetSubtype="1" fill="hold" nodeType="withEffect">
                                  <p:stCondLst>
                                    <p:cond delay="0"/>
                                  </p:stCondLst>
                                  <p:childTnLst>
                                    <p:set>
                                      <p:cBhvr>
                                        <p:cTn id="25" dur="1" fill="hold">
                                          <p:stCondLst>
                                            <p:cond delay="0"/>
                                          </p:stCondLst>
                                        </p:cTn>
                                        <p:tgtEl>
                                          <p:spTgt spid="99">
                                            <p:txEl>
                                              <p:pRg st="0" end="0"/>
                                            </p:txEl>
                                          </p:spTgt>
                                        </p:tgtEl>
                                        <p:attrNameLst>
                                          <p:attrName>style.visibility</p:attrName>
                                        </p:attrNameLst>
                                      </p:cBhvr>
                                      <p:to>
                                        <p:strVal val="visible"/>
                                      </p:to>
                                    </p:set>
                                    <p:animEffect transition="in" filter="wipe(up)">
                                      <p:cBhvr>
                                        <p:cTn id="26" dur="500"/>
                                        <p:tgtEl>
                                          <p:spTgt spid="9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1" end="1"/>
                                            </p:txEl>
                                          </p:spTgt>
                                        </p:tgtEl>
                                        <p:attrNameLst>
                                          <p:attrName>style.visibility</p:attrName>
                                        </p:attrNameLst>
                                      </p:cBhvr>
                                      <p:to>
                                        <p:strVal val="visible"/>
                                      </p:to>
                                    </p:set>
                                    <p:animEffect transition="in" filter="wipe(up)">
                                      <p:cBhvr>
                                        <p:cTn id="31" dur="500"/>
                                        <p:tgtEl>
                                          <p:spTgt spid="99">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9">
                                            <p:txEl>
                                              <p:pRg st="3" end="3"/>
                                            </p:txEl>
                                          </p:spTgt>
                                        </p:tgtEl>
                                        <p:attrNameLst>
                                          <p:attrName>style.visibility</p:attrName>
                                        </p:attrNameLst>
                                      </p:cBhvr>
                                      <p:to>
                                        <p:strVal val="visible"/>
                                      </p:to>
                                    </p:set>
                                    <p:animEffect transition="in" filter="barn(inVertical)">
                                      <p:cBhvr>
                                        <p:cTn id="39" dur="500"/>
                                        <p:tgtEl>
                                          <p:spTgt spid="9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9">
                                            <p:txEl>
                                              <p:pRg st="5" end="5"/>
                                            </p:txEl>
                                          </p:spTgt>
                                        </p:tgtEl>
                                        <p:attrNameLst>
                                          <p:attrName>style.visibility</p:attrName>
                                        </p:attrNameLst>
                                      </p:cBhvr>
                                      <p:to>
                                        <p:strVal val="visible"/>
                                      </p:to>
                                    </p:set>
                                    <p:animEffect transition="in" filter="barn(inVertical)">
                                      <p:cBhvr>
                                        <p:cTn id="44"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9"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3504</TotalTime>
  <Words>2404</Words>
  <Application>Microsoft Office PowerPoint</Application>
  <PresentationFormat>Custom</PresentationFormat>
  <Paragraphs>242</Paragraphs>
  <Slides>22</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Yu Gothic UI Semilight</vt:lpstr>
      <vt:lpstr>Arial</vt:lpstr>
      <vt:lpstr>Bahnschrift SemiBold SemiConden</vt:lpstr>
      <vt:lpstr>Calibri</vt:lpstr>
      <vt:lpstr>Calibri Light</vt:lpstr>
      <vt:lpstr>Cambria Math</vt:lpstr>
      <vt:lpstr>Symbol</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2013-08-31T11:42:51Z</dcterms:created>
  <dcterms:modified xsi:type="dcterms:W3CDTF">2023-12-21T08:36:22Z</dcterms:modified>
</cp:coreProperties>
</file>