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4" r:id="rId2"/>
    <p:sldId id="301" r:id="rId3"/>
    <p:sldId id="391" r:id="rId4"/>
    <p:sldId id="418" r:id="rId5"/>
    <p:sldId id="425" r:id="rId6"/>
    <p:sldId id="414" r:id="rId7"/>
    <p:sldId id="419" r:id="rId8"/>
    <p:sldId id="420" r:id="rId9"/>
    <p:sldId id="421" r:id="rId10"/>
    <p:sldId id="422" r:id="rId11"/>
    <p:sldId id="423" r:id="rId12"/>
    <p:sldId id="424" r:id="rId13"/>
    <p:sldId id="426" r:id="rId14"/>
    <p:sldId id="427" r:id="rId15"/>
    <p:sldId id="376" r:id="rId16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153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65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65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4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96F6-B364-4FF1-AD6C-1D1FCEF9E89E}" type="datetime1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38A-0A93-4BA0-B7D1-7826C0C6438A}" type="datetime1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D98-B0E0-4BF7-AB67-2C9E43E434C1}" type="datetime1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F639-5AEB-4E4D-B149-D72FDB44C82B}" type="datetime1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F3EB-9BCD-4B6E-A46F-CC8726C11DA4}" type="datetime1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B698-5208-44EF-87F7-75FD445BA92C}" type="datetime1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2AC0-DA0E-4652-AE38-2E3F1ABEA033}" type="datetime1">
              <a:rPr lang="en-US" smtClean="0"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A18-9D9F-483B-8FF4-9F38A99B656B}" type="datetime1">
              <a:rPr lang="en-US" smtClean="0"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E4E-6982-46EB-8D38-89B7BEFA4ED4}" type="datetime1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2E96-B79C-48D2-A779-7E7318350AE1}" type="datetime1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C50-DEB7-407C-BD7B-DBF91D3E6C28}" type="datetime1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qkkich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9958718C-C54E-49A6-B7C2-F6FC4841B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2" y="1539876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26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LOẠI QUANG PHỔ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DD03992-5BC6-4B9D-8AC9-8E8DDF13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AF85B51A-D46C-46FA-AA6A-A07ABC79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A1BB0DD-8668-4FD4-93DE-A4C68D21EC61}"/>
              </a:ext>
            </a:extLst>
          </p:cNvPr>
          <p:cNvSpPr/>
          <p:nvPr/>
        </p:nvSpPr>
        <p:spPr>
          <a:xfrm>
            <a:off x="4648897" y="4902625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3590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4053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QUANG PHỔ VẠCH PHÁT XẠ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61" y="1447800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a. </a:t>
            </a:r>
            <a:r>
              <a:rPr lang="en-US" b="1" dirty="0" err="1">
                <a:solidFill>
                  <a:srgbClr val="00FF00"/>
                </a:solidFill>
              </a:rPr>
              <a:t>Định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nghĩa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68" y="1952552"/>
            <a:ext cx="4540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Là các vạch màu riêng lẻ, ngăn cách nhau bởi những khoảng tối. 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857001" y="2895599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b. </a:t>
            </a:r>
            <a:r>
              <a:rPr lang="en-US" b="1" dirty="0" err="1">
                <a:solidFill>
                  <a:srgbClr val="00FF00"/>
                </a:solidFill>
              </a:rPr>
              <a:t>Nguồn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phát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501" y="3657600"/>
            <a:ext cx="4703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Do chất khí ở áp suất thấp phát ra, khi bị kích thích bằng nhiệt, hay bằng điện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casswww.ucsd.edu/archive/public/tutorial/images/physics/em_ab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7" b="35402"/>
          <a:stretch/>
        </p:blipFill>
        <p:spPr bwMode="auto">
          <a:xfrm>
            <a:off x="6094412" y="3126431"/>
            <a:ext cx="5797491" cy="13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ô-đun đèn 35 W LPS/SOX khi hoạt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80" y="5025263"/>
            <a:ext cx="41910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èn natri áp suất cao đang hoạt độ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4659698"/>
            <a:ext cx="2100322" cy="15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9232" y="624444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Đèn Na</a:t>
            </a:r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7733575" y="6244442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Đèn Hg</a:t>
            </a:r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5"/>
          <a:stretch/>
        </p:blipFill>
        <p:spPr bwMode="auto">
          <a:xfrm>
            <a:off x="5561012" y="618967"/>
            <a:ext cx="6241798" cy="211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1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4053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QUANG PHỔ VẠCH PHÁT XẠ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61" y="1447800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a. </a:t>
            </a:r>
            <a:r>
              <a:rPr lang="en-US" b="1" dirty="0" err="1">
                <a:solidFill>
                  <a:srgbClr val="00FF00"/>
                </a:solidFill>
              </a:rPr>
              <a:t>Đặc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điểm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68" y="1952552"/>
            <a:ext cx="5105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Mỗi nguyên tố hoá học cho một quang phổ vạch phát xạ đặc trưng cho nguyên tố đó.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218" name="Picture 2" descr="Mẫu nguyên tử Bo (Bohr), các tiên đề của Bo về cấu tạo nguyê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2" y="923940"/>
            <a:ext cx="51720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ài 5. Các loại quang phổ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1" y="3214959"/>
            <a:ext cx="5286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82084" y="2707226"/>
            <a:ext cx="1187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Hiđrô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55021" y="4654035"/>
            <a:ext cx="1187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Natri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5868" y="5115700"/>
            <a:ext cx="5279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chemeClr val="bg1"/>
                </a:solidFill>
              </a:rPr>
              <a:t>(</a:t>
            </a:r>
            <a:r>
              <a:rPr lang="nl-NL" dirty="0">
                <a:solidFill>
                  <a:schemeClr val="bg1"/>
                </a:solidFill>
              </a:rPr>
              <a:t>nguyên tố </a:t>
            </a:r>
            <a:r>
              <a:rPr lang="vi-VN" dirty="0">
                <a:solidFill>
                  <a:schemeClr val="bg1"/>
                </a:solidFill>
              </a:rPr>
              <a:t>khác nhau cho quang phổ vạch phát xạ khác nhau về: số lượng, vị trí hay mầu sắc và độ sáng tỉ đối giữa các vạch)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307" y="3697643"/>
            <a:ext cx="5105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Ví dụ: quang phổ của Hiđrô gồm bốn vạch đỏ, lam, lam, chàm tím trong vùng ánh sáng nhìn thấy</a:t>
            </a:r>
            <a:r>
              <a:rPr lang="nl-NL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3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4115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QUANG PHỔ VẠCH HẤP THỤ</a:t>
            </a:r>
          </a:p>
        </p:txBody>
      </p:sp>
      <p:sp>
        <p:nvSpPr>
          <p:cNvPr id="6" name="Rectangle 5"/>
          <p:cNvSpPr/>
          <p:nvPr/>
        </p:nvSpPr>
        <p:spPr>
          <a:xfrm>
            <a:off x="791447" y="1264881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a. </a:t>
            </a:r>
            <a:r>
              <a:rPr lang="en-US" b="1" dirty="0" err="1">
                <a:solidFill>
                  <a:srgbClr val="00FF00"/>
                </a:solidFill>
              </a:rPr>
              <a:t>Định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nghĩa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447" y="1726546"/>
            <a:ext cx="4617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Là </a:t>
            </a:r>
            <a:r>
              <a:rPr lang="vi-VN" dirty="0">
                <a:solidFill>
                  <a:schemeClr val="bg1"/>
                </a:solidFill>
              </a:rPr>
              <a:t>các vạch tối trên nền quang </a:t>
            </a:r>
          </a:p>
          <a:p>
            <a:r>
              <a:rPr lang="vi-VN" dirty="0">
                <a:solidFill>
                  <a:schemeClr val="bg1"/>
                </a:solidFill>
              </a:rPr>
              <a:t>phổ liên tục</a:t>
            </a: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870027" y="4343400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b. </a:t>
            </a:r>
            <a:r>
              <a:rPr lang="en-US" b="1" dirty="0" err="1">
                <a:solidFill>
                  <a:srgbClr val="00FF00"/>
                </a:solidFill>
              </a:rPr>
              <a:t>Đặc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điểm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10242" name="Picture 2" descr="Phiếu học tập 26 - Các loại quang phổ - VL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18" y="4740773"/>
            <a:ext cx="4217916" cy="12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ài 5. Các loại quang phổ. - vatlyvm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9"/>
          <a:stretch/>
        </p:blipFill>
        <p:spPr bwMode="auto">
          <a:xfrm>
            <a:off x="6684876" y="2783548"/>
            <a:ext cx="4630750" cy="12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28" y="2552716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b. </a:t>
            </a:r>
            <a:r>
              <a:rPr lang="en-US" b="1" dirty="0" err="1">
                <a:solidFill>
                  <a:srgbClr val="00FF00"/>
                </a:solidFill>
              </a:rPr>
              <a:t>Cách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tạo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ra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7236" y="3128591"/>
            <a:ext cx="537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Chiếu ánh sáng trắng qua đám khí ở nhiệt độ thấp hơn nhiệt độ nguồn ánh sáng trắng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8386" y="4805065"/>
            <a:ext cx="5105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Mỗi nguyên tố hoá học cho một quang phổ vạch </a:t>
            </a:r>
            <a:r>
              <a:rPr lang="vi-VN" dirty="0">
                <a:solidFill>
                  <a:schemeClr val="bg1"/>
                </a:solidFill>
              </a:rPr>
              <a:t>hấp thụ</a:t>
            </a:r>
            <a:r>
              <a:rPr lang="nl-NL" dirty="0">
                <a:solidFill>
                  <a:schemeClr val="bg1"/>
                </a:solidFill>
              </a:rPr>
              <a:t> đặc trưng cho nguyên tố đó.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5"/>
          <a:stretch/>
        </p:blipFill>
        <p:spPr bwMode="auto">
          <a:xfrm>
            <a:off x="6476926" y="616434"/>
            <a:ext cx="4838700" cy="129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35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F639-5AEB-4E4D-B149-D72FDB44C82B}" type="datetime1">
              <a:rPr lang="en-US" smtClean="0"/>
              <a:t>15/9/2021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124"/>
          <a:stretch/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Quang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mặt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phổ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tục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F639-5AEB-4E4D-B149-D72FDB44C82B}" type="datetime1">
              <a:rPr lang="en-US" smtClean="0"/>
              <a:t>15/9/2021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1817252"/>
            <a:ext cx="5572638" cy="309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1851523"/>
            <a:ext cx="5157026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0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5079" y="716504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03F6-814D-4199-BCEA-616920F96740}" type="datetime1">
              <a:rPr lang="en-US" smtClean="0"/>
              <a:t>15/9/2021</a:t>
            </a:fld>
            <a:endParaRPr lang="en-US"/>
          </a:p>
        </p:txBody>
      </p:sp>
      <p:pic>
        <p:nvPicPr>
          <p:cNvPr id="4" name="Picture 2" descr="Vì sao màu sắc các sao lại khác nhau?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1600200"/>
            <a:ext cx="6096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81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277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MÁY QUANG PHỔ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61" y="1447800"/>
            <a:ext cx="967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a. </a:t>
            </a:r>
            <a:r>
              <a:rPr lang="en-US" b="1" dirty="0" err="1">
                <a:solidFill>
                  <a:srgbClr val="00FF00"/>
                </a:solidFill>
              </a:rPr>
              <a:t>Định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nghĩa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7753" y="1909465"/>
            <a:ext cx="9472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Là dụng cụ dùng để phân tích một chùm sáng phức tạp thành những thành phần đơn sắc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 descr="Máy quang phổ-Cấu tạo,nguyên lí hoạt động,cách sử dụng &amp; nơi cung cấ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124200"/>
            <a:ext cx="4800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Ánh sáng đơn sắc là gì? Định nghĩa và ứng dụng quan trọ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195638"/>
            <a:ext cx="261911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7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277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MÁY QUANG PHỔ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61" y="1447800"/>
            <a:ext cx="967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a. </a:t>
            </a:r>
            <a:r>
              <a:rPr lang="en-US" b="1" dirty="0" err="1">
                <a:solidFill>
                  <a:srgbClr val="00FF00"/>
                </a:solidFill>
              </a:rPr>
              <a:t>Cấu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tạo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7753" y="1909465"/>
            <a:ext cx="2464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Ống chuẩn trực</a:t>
            </a:r>
          </a:p>
          <a:p>
            <a:r>
              <a:rPr lang="nl-NL" dirty="0">
                <a:solidFill>
                  <a:schemeClr val="bg1"/>
                </a:solidFill>
              </a:rPr>
              <a:t>Hệ tán sắc</a:t>
            </a:r>
          </a:p>
          <a:p>
            <a:r>
              <a:rPr lang="nl-NL" dirty="0">
                <a:solidFill>
                  <a:schemeClr val="bg1"/>
                </a:solidFill>
              </a:rPr>
              <a:t>Buồng ảnh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098" name="Picture 2" descr="Câu 1 trang 205 sgk Vật Lí 12 nâng cao | Hay nhất Giải bài tập Vật Lí 12  nâng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569268"/>
            <a:ext cx="596494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42994" y="2971800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+ ống chuẩn trực</a:t>
            </a:r>
            <a:r>
              <a:rPr lang="nl-NL" dirty="0">
                <a:solidFill>
                  <a:schemeClr val="bg1"/>
                </a:solidFill>
              </a:rPr>
              <a:t> có tác dụng làm cho chùm ánh sáng cần phân tích thành chùm ánh sáng song song; 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rgbClr val="FFFF00"/>
                </a:solidFill>
              </a:rPr>
              <a:t>+ Hệ tán sắc </a:t>
            </a:r>
            <a:r>
              <a:rPr lang="nl-NL" dirty="0">
                <a:solidFill>
                  <a:schemeClr val="bg1"/>
                </a:solidFill>
              </a:rPr>
              <a:t>là lăng kính có tác dụng phân tích chùm ánh sáng song song phức tạp thành nhiều chùm tia đơn sắc khác nhau;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rgbClr val="FFFF00"/>
                </a:solidFill>
              </a:rPr>
              <a:t>+ Buồng tối </a:t>
            </a:r>
            <a:r>
              <a:rPr lang="nl-NL" dirty="0">
                <a:solidFill>
                  <a:schemeClr val="bg1"/>
                </a:solidFill>
              </a:rPr>
              <a:t>có tác dụng tạo các vạch quang phổ của các ánh sáng đơn sắc lên kính ảnh (hoặc phim ảnh).</a:t>
            </a:r>
            <a:endParaRPr lang="vi-V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0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277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MÁY QUANG PHỔ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61" y="1447800"/>
            <a:ext cx="967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b. </a:t>
            </a:r>
            <a:r>
              <a:rPr lang="en-US" b="1" dirty="0" err="1">
                <a:solidFill>
                  <a:srgbClr val="00FF00"/>
                </a:solidFill>
              </a:rPr>
              <a:t>Cấu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tạo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7753" y="1909465"/>
            <a:ext cx="2693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Ống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chuẩn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trực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Hệ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tán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sắc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Buống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ảnh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 descr="C:\Users\Admin\Desktop\cau-1-trang-205-sgk-vat-ly-12-nang-cao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57" y="1125864"/>
            <a:ext cx="6096000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62944" y="3303868"/>
            <a:ext cx="967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c. </a:t>
            </a:r>
            <a:r>
              <a:rPr lang="en-US" b="1" dirty="0" err="1">
                <a:solidFill>
                  <a:srgbClr val="00FF00"/>
                </a:solidFill>
              </a:rPr>
              <a:t>Nguyên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tắc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hoạt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động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3743" y="4010104"/>
            <a:ext cx="269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Theo </a:t>
            </a:r>
            <a:r>
              <a:rPr lang="en-US" b="1" dirty="0" err="1">
                <a:solidFill>
                  <a:schemeClr val="bg1"/>
                </a:solidFill>
              </a:rPr>
              <a:t>hiện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tượng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tán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sắc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ánh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sáng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C:\Users\SONY\Desktop\may-quang-ph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8" y="3765534"/>
            <a:ext cx="5824784" cy="260459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2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2093" y="779714"/>
            <a:ext cx="1806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QUANG PHỔ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812" y="2957009"/>
            <a:ext cx="5175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Tập hợp các vạch quang phổ chụp được tạo thành quang phổ của nguồn sáng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 descr="Các loại quang phổ - Lý thuyết Vật Lý 12 đầy đủ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92" y="1010546"/>
            <a:ext cx="4191000" cy="11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g phổ vạch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8"/>
          <a:stretch/>
        </p:blipFill>
        <p:spPr bwMode="auto">
          <a:xfrm>
            <a:off x="7085796" y="2936132"/>
            <a:ext cx="4383496" cy="950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Quang phổ vạch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6"/>
          <a:stretch/>
        </p:blipFill>
        <p:spPr bwMode="auto">
          <a:xfrm>
            <a:off x="7182044" y="4500265"/>
            <a:ext cx="4383496" cy="1186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847012" y="2380152"/>
            <a:ext cx="258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Quang phổ liên tục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0967" y="4038600"/>
            <a:ext cx="348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Quang phổ vạch phát xạ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0966" y="5934979"/>
            <a:ext cx="3838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Quang phổ vạch hấp thụ</a:t>
            </a:r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7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3331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QUANG PHỔ LIÊN TỤC</a:t>
            </a:r>
          </a:p>
        </p:txBody>
      </p:sp>
      <p:sp>
        <p:nvSpPr>
          <p:cNvPr id="6" name="Rectangle 5"/>
          <p:cNvSpPr/>
          <p:nvPr/>
        </p:nvSpPr>
        <p:spPr>
          <a:xfrm>
            <a:off x="805561" y="1447800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a. </a:t>
            </a:r>
            <a:r>
              <a:rPr lang="en-US" b="1" dirty="0" err="1">
                <a:solidFill>
                  <a:srgbClr val="00FF00"/>
                </a:solidFill>
              </a:rPr>
              <a:t>Định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nghĩa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668" y="1952552"/>
            <a:ext cx="640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Quang phổ liên tục là một dải có màu từ đỏ đến tím nối liền nhau một cách liên tục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836668" y="2799207"/>
            <a:ext cx="967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b. </a:t>
            </a:r>
            <a:r>
              <a:rPr lang="en-US" b="1" dirty="0" err="1">
                <a:solidFill>
                  <a:srgbClr val="00FF00"/>
                </a:solidFill>
              </a:rPr>
              <a:t>Nguồn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phát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1412" y="329427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Là các chất rắn, lỏng, khí có áp suất lớn, bị nung nóng phát ra. 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11" name="Picture 10" descr="Các loại quang phổ - Lý thuyết Vật Lý 12 đầy đủ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875170"/>
            <a:ext cx="4191000" cy="114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ó thể bạn không tin nhưng kẻ thay thế đèn LED lại là bóng đèn sợi đốt -  KhoaHoc.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" y="4419600"/>
            <a:ext cx="240214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y Trình Sản Xuất Thé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40" y="4170789"/>
            <a:ext cx="3812349" cy="18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hiệt độ trên bề mặt của mặt trời là bao nhiêu? - Benh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84" y="3961197"/>
            <a:ext cx="2956210" cy="20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6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44" y="803216"/>
            <a:ext cx="3331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QUANG PHỔ LIÊN TỤC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069" y="1264881"/>
            <a:ext cx="277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c. </a:t>
            </a:r>
            <a:r>
              <a:rPr lang="en-US" b="1" dirty="0" err="1">
                <a:solidFill>
                  <a:srgbClr val="00FF00"/>
                </a:solidFill>
              </a:rPr>
              <a:t>Đặc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 err="1">
                <a:solidFill>
                  <a:srgbClr val="00FF00"/>
                </a:solidFill>
              </a:rPr>
              <a:t>điểm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557" y="1737564"/>
            <a:ext cx="640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Không phụ thuộc bản chất nguồn. Chỉ phụ thuộc nhiệt độ chất phát sáng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7" name="AutoShape 2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4" descr="Tia hồng ngoại là gì? Ứng dụng của tia hồng ngoại trong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6" name="Picture 2" descr="Xác định Nhiệt độ Của Ngôi Sao Như Thế Nào? - Thiên Văn Học Đà Nẵ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56" y="3810000"/>
            <a:ext cx="4995752" cy="27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hiệt độ màu và phân loại ánh sáng cung cấp bởi đèn 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7" y="3798187"/>
            <a:ext cx="6286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ố Lò Rèn đỏ lửa trong ngày Hà Nội nóng 40 độ 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44105" r="37418"/>
          <a:stretch/>
        </p:blipFill>
        <p:spPr bwMode="auto">
          <a:xfrm>
            <a:off x="7136659" y="803216"/>
            <a:ext cx="3970751" cy="25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7557" y="2667000"/>
            <a:ext cx="640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Nhiệt độ càng cao cường động sáng càng tăng </a:t>
            </a:r>
            <a:r>
              <a:rPr lang="nl-NL">
                <a:solidFill>
                  <a:schemeClr val="bg1"/>
                </a:solidFill>
              </a:rPr>
              <a:t>và vùng </a:t>
            </a:r>
            <a:r>
              <a:rPr lang="nl-NL" dirty="0">
                <a:solidFill>
                  <a:schemeClr val="bg1"/>
                </a:solidFill>
              </a:rPr>
              <a:t>sáng nhất có bước sóng cằng ngắn.</a:t>
            </a:r>
            <a:endParaRPr lang="vi-V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8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03F6-814D-4199-BCEA-616920F96740}" type="datetime1">
              <a:rPr lang="en-US" smtClean="0"/>
              <a:t>15/9/2021</a:t>
            </a:fld>
            <a:endParaRPr lang="en-US"/>
          </a:p>
        </p:txBody>
      </p:sp>
      <p:pic>
        <p:nvPicPr>
          <p:cNvPr id="4" name="Picture 2" descr="Vì sao màu sắc các sao lại khác nhau?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371600"/>
            <a:ext cx="6096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6412" y="1371600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Màu sao và nhiệt độ bề mặt (°C)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dirty="0">
                <a:solidFill>
                  <a:schemeClr val="bg1"/>
                </a:solidFill>
              </a:rPr>
              <a:t>Lam 40.000 - 25.000</a:t>
            </a:r>
          </a:p>
          <a:p>
            <a:r>
              <a:rPr lang="vi-VN" dirty="0">
                <a:solidFill>
                  <a:schemeClr val="bg1"/>
                </a:solidFill>
              </a:rPr>
              <a:t>Trắng xanh 25.000 - 12.000</a:t>
            </a:r>
          </a:p>
          <a:p>
            <a:r>
              <a:rPr lang="vi-VN" dirty="0">
                <a:solidFill>
                  <a:schemeClr val="bg1"/>
                </a:solidFill>
              </a:rPr>
              <a:t>Trắng 11.500 - 7.700</a:t>
            </a:r>
          </a:p>
          <a:p>
            <a:r>
              <a:rPr lang="vi-VN" dirty="0">
                <a:solidFill>
                  <a:schemeClr val="bg1"/>
                </a:solidFill>
              </a:rPr>
              <a:t>Trắng vàng 7.600 - 6.100</a:t>
            </a:r>
          </a:p>
          <a:p>
            <a:r>
              <a:rPr lang="vi-VN" dirty="0">
                <a:solidFill>
                  <a:schemeClr val="bg1"/>
                </a:solidFill>
              </a:rPr>
              <a:t>Vàng 6.000 - 5.000</a:t>
            </a:r>
          </a:p>
          <a:p>
            <a:r>
              <a:rPr lang="vi-VN" dirty="0">
                <a:solidFill>
                  <a:schemeClr val="bg1"/>
                </a:solidFill>
              </a:rPr>
              <a:t>Da cam 4.900 - 3.700</a:t>
            </a:r>
          </a:p>
          <a:p>
            <a:r>
              <a:rPr lang="vi-VN" dirty="0">
                <a:solidFill>
                  <a:schemeClr val="bg1"/>
                </a:solidFill>
              </a:rPr>
              <a:t>Đỏ 3.600 - 2.600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909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1.6|15|46.2|4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8.9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5.5|20.3|4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5.3|24.4|8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3.4|45|1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5|11.7|2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607</Words>
  <PresentationFormat>Tùy chỉnh</PresentationFormat>
  <Paragraphs>80</Paragraphs>
  <Slides>15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Quang phổ của ánh sáng mặt trời quan sát được trên trái đất là quang phổ liên tục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2021-09-15T04:43:59Z</dcterms:modified>
</cp:coreProperties>
</file>