
<file path=[Content_Types].xml><?xml version="1.0" encoding="utf-8"?>
<Types xmlns="http://schemas.openxmlformats.org/package/2006/content-types">
  <Default Extension="png" ContentType="image/png"/>
  <Default Extension="mp3" ContentType="audio/unknown"/>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64" r:id="rId3"/>
    <p:sldId id="266" r:id="rId4"/>
    <p:sldId id="268" r:id="rId5"/>
    <p:sldId id="269" r:id="rId6"/>
    <p:sldId id="273" r:id="rId7"/>
    <p:sldId id="276" r:id="rId8"/>
    <p:sldId id="281" r:id="rId9"/>
    <p:sldId id="280" r:id="rId10"/>
    <p:sldId id="278"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7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C5269E5-2546-49E1-ADC5-0208432335C7}" type="datetimeFigureOut">
              <a:rPr lang="en-US" smtClean="0"/>
              <a:t>12/24/2020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670D1A-2FD8-4552-B98B-75F2223210F9}" type="slidenum">
              <a:rPr lang="en-US" smtClean="0"/>
              <a:t>‹#›</a:t>
            </a:fld>
            <a:endParaRPr lang="en-US"/>
          </a:p>
        </p:txBody>
      </p:sp>
    </p:spTree>
    <p:extLst>
      <p:ext uri="{BB962C8B-B14F-4D97-AF65-F5344CB8AC3E}">
        <p14:creationId xmlns:p14="http://schemas.microsoft.com/office/powerpoint/2010/main" val="1285828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2A9C60-F08B-4D6B-9518-C3D8A28266DA}" type="datetimeFigureOut">
              <a:rPr lang="en-US" smtClean="0"/>
              <a:t>12/24/2020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98495B-DEC7-4434-929D-EBD5D1602468}" type="slidenum">
              <a:rPr lang="en-US" smtClean="0"/>
              <a:t>‹#›</a:t>
            </a:fld>
            <a:endParaRPr lang="en-US"/>
          </a:p>
        </p:txBody>
      </p:sp>
    </p:spTree>
    <p:extLst>
      <p:ext uri="{BB962C8B-B14F-4D97-AF65-F5344CB8AC3E}">
        <p14:creationId xmlns:p14="http://schemas.microsoft.com/office/powerpoint/2010/main" val="59235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A05166-3239-4B01-92AB-53898741A88F}"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7FFC-5FCE-4874-BDF0-37B7967B53E4}" type="slidenum">
              <a:rPr lang="en-US" smtClean="0"/>
              <a:t>‹#›</a:t>
            </a:fld>
            <a:endParaRPr lang="en-US"/>
          </a:p>
        </p:txBody>
      </p:sp>
    </p:spTree>
    <p:extLst>
      <p:ext uri="{BB962C8B-B14F-4D97-AF65-F5344CB8AC3E}">
        <p14:creationId xmlns:p14="http://schemas.microsoft.com/office/powerpoint/2010/main" val="316315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A05166-3239-4B01-92AB-53898741A88F}"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7FFC-5FCE-4874-BDF0-37B7967B53E4}" type="slidenum">
              <a:rPr lang="en-US" smtClean="0"/>
              <a:t>‹#›</a:t>
            </a:fld>
            <a:endParaRPr lang="en-US"/>
          </a:p>
        </p:txBody>
      </p:sp>
    </p:spTree>
    <p:extLst>
      <p:ext uri="{BB962C8B-B14F-4D97-AF65-F5344CB8AC3E}">
        <p14:creationId xmlns:p14="http://schemas.microsoft.com/office/powerpoint/2010/main" val="15875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A05166-3239-4B01-92AB-53898741A88F}"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7FFC-5FCE-4874-BDF0-37B7967B53E4}" type="slidenum">
              <a:rPr lang="en-US" smtClean="0"/>
              <a:t>‹#›</a:t>
            </a:fld>
            <a:endParaRPr lang="en-US"/>
          </a:p>
        </p:txBody>
      </p:sp>
    </p:spTree>
    <p:extLst>
      <p:ext uri="{BB962C8B-B14F-4D97-AF65-F5344CB8AC3E}">
        <p14:creationId xmlns:p14="http://schemas.microsoft.com/office/powerpoint/2010/main" val="127692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A05166-3239-4B01-92AB-53898741A88F}"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7FFC-5FCE-4874-BDF0-37B7967B53E4}" type="slidenum">
              <a:rPr lang="en-US" smtClean="0"/>
              <a:t>‹#›</a:t>
            </a:fld>
            <a:endParaRPr lang="en-US"/>
          </a:p>
        </p:txBody>
      </p:sp>
    </p:spTree>
    <p:extLst>
      <p:ext uri="{BB962C8B-B14F-4D97-AF65-F5344CB8AC3E}">
        <p14:creationId xmlns:p14="http://schemas.microsoft.com/office/powerpoint/2010/main" val="150752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A05166-3239-4B01-92AB-53898741A88F}" type="datetimeFigureOut">
              <a:rPr lang="en-US" smtClean="0"/>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07FFC-5FCE-4874-BDF0-37B7967B53E4}" type="slidenum">
              <a:rPr lang="en-US" smtClean="0"/>
              <a:t>‹#›</a:t>
            </a:fld>
            <a:endParaRPr lang="en-US"/>
          </a:p>
        </p:txBody>
      </p:sp>
    </p:spTree>
    <p:extLst>
      <p:ext uri="{BB962C8B-B14F-4D97-AF65-F5344CB8AC3E}">
        <p14:creationId xmlns:p14="http://schemas.microsoft.com/office/powerpoint/2010/main" val="369805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A05166-3239-4B01-92AB-53898741A88F}"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07FFC-5FCE-4874-BDF0-37B7967B53E4}" type="slidenum">
              <a:rPr lang="en-US" smtClean="0"/>
              <a:t>‹#›</a:t>
            </a:fld>
            <a:endParaRPr lang="en-US"/>
          </a:p>
        </p:txBody>
      </p:sp>
    </p:spTree>
    <p:extLst>
      <p:ext uri="{BB962C8B-B14F-4D97-AF65-F5344CB8AC3E}">
        <p14:creationId xmlns:p14="http://schemas.microsoft.com/office/powerpoint/2010/main" val="350032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A05166-3239-4B01-92AB-53898741A88F}" type="datetimeFigureOut">
              <a:rPr lang="en-US" smtClean="0"/>
              <a:t>12/24/2020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07FFC-5FCE-4874-BDF0-37B7967B53E4}" type="slidenum">
              <a:rPr lang="en-US" smtClean="0"/>
              <a:t>‹#›</a:t>
            </a:fld>
            <a:endParaRPr lang="en-US"/>
          </a:p>
        </p:txBody>
      </p:sp>
    </p:spTree>
    <p:extLst>
      <p:ext uri="{BB962C8B-B14F-4D97-AF65-F5344CB8AC3E}">
        <p14:creationId xmlns:p14="http://schemas.microsoft.com/office/powerpoint/2010/main" val="260154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A05166-3239-4B01-92AB-53898741A88F}" type="datetimeFigureOut">
              <a:rPr lang="en-US" smtClean="0"/>
              <a:t>12/24/2020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07FFC-5FCE-4874-BDF0-37B7967B53E4}" type="slidenum">
              <a:rPr lang="en-US" smtClean="0"/>
              <a:t>‹#›</a:t>
            </a:fld>
            <a:endParaRPr lang="en-US"/>
          </a:p>
        </p:txBody>
      </p:sp>
    </p:spTree>
    <p:extLst>
      <p:ext uri="{BB962C8B-B14F-4D97-AF65-F5344CB8AC3E}">
        <p14:creationId xmlns:p14="http://schemas.microsoft.com/office/powerpoint/2010/main" val="260732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05166-3239-4B01-92AB-53898741A88F}" type="datetimeFigureOut">
              <a:rPr lang="en-US" smtClean="0"/>
              <a:t>12/24/2020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07FFC-5FCE-4874-BDF0-37B7967B53E4}" type="slidenum">
              <a:rPr lang="en-US" smtClean="0"/>
              <a:t>‹#›</a:t>
            </a:fld>
            <a:endParaRPr lang="en-US"/>
          </a:p>
        </p:txBody>
      </p:sp>
    </p:spTree>
    <p:extLst>
      <p:ext uri="{BB962C8B-B14F-4D97-AF65-F5344CB8AC3E}">
        <p14:creationId xmlns:p14="http://schemas.microsoft.com/office/powerpoint/2010/main" val="3818668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05166-3239-4B01-92AB-53898741A88F}"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07FFC-5FCE-4874-BDF0-37B7967B53E4}" type="slidenum">
              <a:rPr lang="en-US" smtClean="0"/>
              <a:t>‹#›</a:t>
            </a:fld>
            <a:endParaRPr lang="en-US"/>
          </a:p>
        </p:txBody>
      </p:sp>
    </p:spTree>
    <p:extLst>
      <p:ext uri="{BB962C8B-B14F-4D97-AF65-F5344CB8AC3E}">
        <p14:creationId xmlns:p14="http://schemas.microsoft.com/office/powerpoint/2010/main" val="3991307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A05166-3239-4B01-92AB-53898741A88F}" type="datetimeFigureOut">
              <a:rPr lang="en-US" smtClean="0"/>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07FFC-5FCE-4874-BDF0-37B7967B53E4}" type="slidenum">
              <a:rPr lang="en-US" smtClean="0"/>
              <a:t>‹#›</a:t>
            </a:fld>
            <a:endParaRPr lang="en-US"/>
          </a:p>
        </p:txBody>
      </p:sp>
    </p:spTree>
    <p:extLst>
      <p:ext uri="{BB962C8B-B14F-4D97-AF65-F5344CB8AC3E}">
        <p14:creationId xmlns:p14="http://schemas.microsoft.com/office/powerpoint/2010/main" val="1598709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05166-3239-4B01-92AB-53898741A88F}" type="datetimeFigureOut">
              <a:rPr lang="en-US" smtClean="0"/>
              <a:t>12/24/2020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07FFC-5FCE-4874-BDF0-37B7967B53E4}" type="slidenum">
              <a:rPr lang="en-US" smtClean="0"/>
              <a:t>‹#›</a:t>
            </a:fld>
            <a:endParaRPr lang="en-US"/>
          </a:p>
        </p:txBody>
      </p:sp>
    </p:spTree>
    <p:extLst>
      <p:ext uri="{BB962C8B-B14F-4D97-AF65-F5344CB8AC3E}">
        <p14:creationId xmlns:p14="http://schemas.microsoft.com/office/powerpoint/2010/main" val="1067715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E:\Anh\Ha%20Van\Ba%20ngon%20nen%20lung%20linh%20-%20Phuong%20Thao%20&amp;%20Ngoc%20Le%201(Ban%20thau%20moi)-%5bwWw.HaySo1.Com%5d.wav" TargetMode="External"/><Relationship Id="rId1" Type="http://schemas.openxmlformats.org/officeDocument/2006/relationships/tags" Target="../tags/tag1.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6.jpeg"/><Relationship Id="rId3" Type="http://schemas.openxmlformats.org/officeDocument/2006/relationships/slideLayout" Target="../slideLayouts/slideLayout2.xml"/><Relationship Id="rId7" Type="http://schemas.openxmlformats.org/officeDocument/2006/relationships/image" Target="../media/image30.jpeg"/><Relationship Id="rId12" Type="http://schemas.openxmlformats.org/officeDocument/2006/relationships/image" Target="../media/image35.jpe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hyperlink" Target="http://upload.wikimedia.org/wikipedia/commons/1/1f/Sapa3.jpg" TargetMode="External"/><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32.jpe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Ba ngon nen lung linh - Phuong Thao &amp; Ngoc Le 1(Ban thau moi)-[wWw.HaySo1.Com].wav">
            <a:hlinkClick r:id="" action="ppaction://media"/>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86106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12800" indent="-812800" eaLnBrk="1" hangingPunct="1">
              <a:spcBef>
                <a:spcPct val="20000"/>
              </a:spcBef>
              <a:buFontTx/>
              <a:buChar char="•"/>
            </a:pPr>
            <a:r>
              <a:rPr lang="en-US" sz="3200">
                <a:cs typeface="Arial" charset="0"/>
              </a:rPr>
              <a:t> </a:t>
            </a:r>
          </a:p>
        </p:txBody>
      </p:sp>
      <p:pic>
        <p:nvPicPr>
          <p:cNvPr id="2052" name="Picture 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25146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6"/>
          <p:cNvSpPr txBox="1">
            <a:spLocks noChangeArrowheads="1"/>
          </p:cNvSpPr>
          <p:nvPr/>
        </p:nvSpPr>
        <p:spPr bwMode="auto">
          <a:xfrm>
            <a:off x="152400" y="533400"/>
            <a:ext cx="8153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sz="9600" b="1">
                <a:solidFill>
                  <a:srgbClr val="CC0000"/>
                </a:solidFill>
                <a:latin typeface="Arial" charset="0"/>
                <a:cs typeface="Arial" charset="0"/>
              </a:rPr>
              <a:t>   </a:t>
            </a:r>
            <a:r>
              <a:rPr lang="en-US" sz="8000" b="1">
                <a:solidFill>
                  <a:srgbClr val="CC0000"/>
                </a:solidFill>
                <a:latin typeface="Arial" charset="0"/>
                <a:cs typeface="Arial" charset="0"/>
              </a:rPr>
              <a:t>CHÀO MỪNG</a:t>
            </a:r>
          </a:p>
        </p:txBody>
      </p:sp>
      <p:sp>
        <p:nvSpPr>
          <p:cNvPr id="2055" name="Rectangle 9"/>
          <p:cNvSpPr>
            <a:spLocks noChangeArrowheads="1"/>
          </p:cNvSpPr>
          <p:nvPr/>
        </p:nvSpPr>
        <p:spPr bwMode="auto">
          <a:xfrm>
            <a:off x="0" y="5562600"/>
            <a:ext cx="9144000" cy="1295400"/>
          </a:xfrm>
          <a:prstGeom prst="rect">
            <a:avLst/>
          </a:prstGeom>
          <a:gradFill rotWithShape="1">
            <a:gsLst>
              <a:gs pos="0">
                <a:schemeClr val="bg1"/>
              </a:gs>
              <a:gs pos="100000">
                <a:srgbClr val="00CC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r>
              <a:rPr lang="en-CA" i="1">
                <a:latin typeface="Arial" charset="0"/>
                <a:cs typeface="Arial" charset="0"/>
              </a:rPr>
              <a:t>                                                                </a:t>
            </a:r>
            <a:r>
              <a:rPr lang="en-CA" i="1" smtClean="0">
                <a:latin typeface="Arial" charset="0"/>
                <a:cs typeface="Arial" charset="0"/>
              </a:rPr>
              <a:t>       </a:t>
            </a:r>
            <a:r>
              <a:rPr lang="en-CA" sz="2000" b="1" i="1" smtClean="0">
                <a:latin typeface="Arial" charset="0"/>
                <a:cs typeface="Arial" charset="0"/>
              </a:rPr>
              <a:t>Quản Bạ, tháng 12 năm 2020</a:t>
            </a:r>
            <a:endParaRPr lang="en-CA" sz="2000" b="1" i="1">
              <a:latin typeface="Arial" charset="0"/>
              <a:cs typeface="Arial" charset="0"/>
            </a:endParaRPr>
          </a:p>
        </p:txBody>
      </p:sp>
      <p:pic>
        <p:nvPicPr>
          <p:cNvPr id="2056" name="Picture 10"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3750" y="5026025"/>
            <a:ext cx="200025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WordArt 10"/>
          <p:cNvSpPr>
            <a:spLocks noChangeArrowheads="1" noChangeShapeType="1" noTextEdit="1"/>
          </p:cNvSpPr>
          <p:nvPr/>
        </p:nvSpPr>
        <p:spPr bwMode="auto">
          <a:xfrm>
            <a:off x="228600" y="1981200"/>
            <a:ext cx="8763000" cy="2514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178"/>
              </a:avLst>
            </a:prstTxWarp>
          </a:bodyPr>
          <a:lstStyle/>
          <a:p>
            <a:pPr algn="ctr"/>
            <a:r>
              <a:rPr lang="en-US" sz="3600" b="1" kern="10" smtClean="0">
                <a:solidFill>
                  <a:srgbClr val="0000CC"/>
                </a:solidFill>
                <a:effectLst>
                  <a:outerShdw dist="53882" dir="2700000" algn="ctr" rotWithShape="0">
                    <a:srgbClr val="C0C0C0">
                      <a:alpha val="79999"/>
                    </a:srgbClr>
                  </a:outerShdw>
                </a:effectLst>
                <a:latin typeface="Times New Roman"/>
                <a:cs typeface="Times New Roman"/>
              </a:rPr>
              <a:t>Các thầy cô giáo về dự giờ</a:t>
            </a:r>
            <a:endParaRPr lang="en-US" sz="3600" b="1" kern="10">
              <a:solidFill>
                <a:srgbClr val="0000CC"/>
              </a:solidFill>
              <a:effectLst>
                <a:outerShdw dist="53882" dir="2700000" algn="ctr" rotWithShape="0">
                  <a:srgbClr val="C0C0C0">
                    <a:alpha val="79999"/>
                  </a:srgbClr>
                </a:outerShdw>
              </a:effectLst>
              <a:latin typeface="Times New Roman"/>
              <a:cs typeface="Times New Roman"/>
            </a:endParaRPr>
          </a:p>
        </p:txBody>
      </p:sp>
      <p:sp>
        <p:nvSpPr>
          <p:cNvPr id="2" name="Rectangle 1"/>
          <p:cNvSpPr/>
          <p:nvPr/>
        </p:nvSpPr>
        <p:spPr>
          <a:xfrm>
            <a:off x="957506" y="4653610"/>
            <a:ext cx="7348294" cy="830997"/>
          </a:xfrm>
          <a:prstGeom prst="rect">
            <a:avLst/>
          </a:prstGeom>
        </p:spPr>
        <p:txBody>
          <a:bodyPr wrap="none">
            <a:spAutoFit/>
          </a:bodyPr>
          <a:lstStyle/>
          <a:p>
            <a:r>
              <a:rPr lang="nl-NL" sz="4800" b="1" smtClean="0">
                <a:solidFill>
                  <a:srgbClr val="002060"/>
                </a:solidFill>
                <a:latin typeface="Times New Roman" pitchFamily="18" charset="0"/>
                <a:cs typeface="Times New Roman" pitchFamily="18" charset="0"/>
              </a:rPr>
              <a:t>MÔN NGỮ VĂN - LỚP 9B</a:t>
            </a:r>
            <a:endParaRPr lang="en-US" sz="4800">
              <a:solidFill>
                <a:srgbClr val="002060"/>
              </a:solidFill>
            </a:endParaRPr>
          </a:p>
        </p:txBody>
      </p:sp>
    </p:spTree>
    <p:custDataLst>
      <p:tags r:id="rId1"/>
    </p:custDataLst>
    <p:extLst>
      <p:ext uri="{BB962C8B-B14F-4D97-AF65-F5344CB8AC3E}">
        <p14:creationId xmlns:p14="http://schemas.microsoft.com/office/powerpoint/2010/main" val="780640980"/>
      </p:ext>
    </p:extLst>
  </p:cSld>
  <p:clrMapOvr>
    <a:masterClrMapping/>
  </p:clrMapOvr>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4505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l="2344" t="14583" r="9224" b="15625"/>
          <a:stretch>
            <a:fillRect/>
          </a:stretch>
        </p:blipFill>
        <p:spPr bwMode="auto">
          <a:xfrm>
            <a:off x="381000" y="0"/>
            <a:ext cx="845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143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EJ1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3300"/>
          </a:solidFill>
          <a:ln>
            <a:noFill/>
          </a:ln>
          <a:extLst>
            <a:ext uri="{91240B29-F687-4F45-9708-019B960494DF}">
              <a14:hiddenLine xmlns:a14="http://schemas.microsoft.com/office/drawing/2010/main" w="9525">
                <a:solidFill>
                  <a:srgbClr val="000066"/>
                </a:solidFill>
                <a:miter lim="800000"/>
                <a:headEnd/>
                <a:tailEnd/>
              </a14:hiddenLine>
            </a:ext>
          </a:extLst>
        </p:spPr>
      </p:pic>
      <p:sp>
        <p:nvSpPr>
          <p:cNvPr id="45062" name="Text Box 6"/>
          <p:cNvSpPr txBox="1">
            <a:spLocks noChangeArrowheads="1"/>
          </p:cNvSpPr>
          <p:nvPr/>
        </p:nvSpPr>
        <p:spPr bwMode="auto">
          <a:xfrm>
            <a:off x="0" y="1416050"/>
            <a:ext cx="81534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9600" b="1">
                <a:solidFill>
                  <a:srgbClr val="CC0000"/>
                </a:solidFill>
              </a:rPr>
              <a:t>   </a:t>
            </a:r>
            <a:r>
              <a:rPr lang="en-US" sz="5400" b="1">
                <a:solidFill>
                  <a:srgbClr val="CC0000"/>
                </a:solidFill>
                <a:latin typeface="Times New Roman" pitchFamily="18" charset="0"/>
              </a:rPr>
              <a:t>GIỜ HỌC KẾT THÚC</a:t>
            </a:r>
            <a:endParaRPr lang="en-US" sz="5400" b="1">
              <a:solidFill>
                <a:srgbClr val="CC0000"/>
              </a:solidFill>
            </a:endParaRPr>
          </a:p>
        </p:txBody>
      </p:sp>
      <p:sp>
        <p:nvSpPr>
          <p:cNvPr id="36868" name="WordArt 4"/>
          <p:cNvSpPr>
            <a:spLocks noChangeArrowheads="1" noChangeShapeType="1" noTextEdit="1"/>
          </p:cNvSpPr>
          <p:nvPr/>
        </p:nvSpPr>
        <p:spPr bwMode="auto">
          <a:xfrm>
            <a:off x="1600200" y="3024188"/>
            <a:ext cx="6019800" cy="8620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0"/>
                <a:gd name="adj2" fmla="val 0"/>
              </a:avLst>
            </a:prstTxWarp>
          </a:bodyPr>
          <a:lstStyle/>
          <a:p>
            <a:pPr algn="ctr"/>
            <a:r>
              <a:rPr lang="vi-VN" sz="4400" kern="10">
                <a:solidFill>
                  <a:srgbClr val="0000CC"/>
                </a:solidFill>
                <a:effectLst>
                  <a:outerShdw dist="53882" dir="2700000" algn="ctr" rotWithShape="0">
                    <a:srgbClr val="C0C0C0">
                      <a:alpha val="80000"/>
                    </a:srgbClr>
                  </a:outerShdw>
                </a:effectLst>
                <a:latin typeface="Times New Roman"/>
                <a:cs typeface="Times New Roman"/>
              </a:rPr>
              <a:t>Xin chân thành cảm ơn các cô giáo và các em!</a:t>
            </a:r>
            <a:endParaRPr lang="en-US" sz="4400" kern="10">
              <a:solidFill>
                <a:srgbClr val="0000CC"/>
              </a:solidFill>
              <a:effectLst>
                <a:outerShdw dist="53882" dir="2700000" algn="ctr" rotWithShape="0">
                  <a:srgbClr val="C0C0C0">
                    <a:alpha val="80000"/>
                  </a:srgbClr>
                </a:outerShdw>
              </a:effectLst>
              <a:latin typeface="Times New Roman"/>
              <a:cs typeface="Times New Roman"/>
            </a:endParaRPr>
          </a:p>
        </p:txBody>
      </p:sp>
      <p:sp>
        <p:nvSpPr>
          <p:cNvPr id="45064" name="Text Box 8"/>
          <p:cNvSpPr txBox="1">
            <a:spLocks noChangeArrowheads="1"/>
          </p:cNvSpPr>
          <p:nvPr/>
        </p:nvSpPr>
        <p:spPr bwMode="auto">
          <a:xfrm>
            <a:off x="1295400" y="4175125"/>
            <a:ext cx="6400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sz="3000" b="1">
                <a:solidFill>
                  <a:srgbClr val="FF0000"/>
                </a:solidFill>
                <a:latin typeface="Times New Roman" pitchFamily="18" charset="0"/>
              </a:rPr>
              <a:t>Chúc các em học giỏi!</a:t>
            </a:r>
          </a:p>
        </p:txBody>
      </p:sp>
    </p:spTree>
    <p:extLst>
      <p:ext uri="{BB962C8B-B14F-4D97-AF65-F5344CB8AC3E}">
        <p14:creationId xmlns:p14="http://schemas.microsoft.com/office/powerpoint/2010/main" val="2178189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Cove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402"/>
          <a:stretch/>
        </p:blipFill>
        <p:spPr bwMode="auto">
          <a:xfrm>
            <a:off x="6748464" y="3405927"/>
            <a:ext cx="2039936" cy="298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4171102"/>
            <a:ext cx="20447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352800"/>
            <a:ext cx="2357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1338" y="4625127"/>
            <a:ext cx="2505075" cy="108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Cove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942" r="8720"/>
          <a:stretch/>
        </p:blipFill>
        <p:spPr bwMode="auto">
          <a:xfrm rot="20788705">
            <a:off x="-133179" y="4316087"/>
            <a:ext cx="2256792" cy="2387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5105400"/>
            <a:ext cx="1981200" cy="76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2946" y="3477129"/>
            <a:ext cx="18383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66925" y="4702914"/>
            <a:ext cx="2582863" cy="119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descr="Cove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8127"/>
          <a:stretch/>
        </p:blipFill>
        <p:spPr bwMode="auto">
          <a:xfrm>
            <a:off x="5903990" y="1275659"/>
            <a:ext cx="3000376" cy="213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Cove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3691"/>
          <a:stretch/>
        </p:blipFill>
        <p:spPr bwMode="auto">
          <a:xfrm>
            <a:off x="5867400" y="1275659"/>
            <a:ext cx="3011410" cy="159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73489" y="1272327"/>
            <a:ext cx="29622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descr="Cove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7830" t="-6052" r="-1583" b="-2481"/>
          <a:stretch/>
        </p:blipFill>
        <p:spPr bwMode="auto">
          <a:xfrm>
            <a:off x="5943600" y="215902"/>
            <a:ext cx="3043238" cy="161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5"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20561" y="819264"/>
            <a:ext cx="141605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6" descr="Cove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6357"/>
          <a:stretch/>
        </p:blipFill>
        <p:spPr bwMode="auto">
          <a:xfrm>
            <a:off x="1154906" y="1543790"/>
            <a:ext cx="1824037"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7" descr="Cove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3295"/>
          <a:stretch/>
        </p:blipFill>
        <p:spPr bwMode="auto">
          <a:xfrm>
            <a:off x="370278" y="759564"/>
            <a:ext cx="2585997"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8" descr="Cove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r="16122"/>
          <a:stretch/>
        </p:blipFill>
        <p:spPr bwMode="auto">
          <a:xfrm>
            <a:off x="2943224" y="1217086"/>
            <a:ext cx="1706564" cy="1503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 descr="Cove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1" b="51665"/>
          <a:stretch/>
        </p:blipFill>
        <p:spPr bwMode="auto">
          <a:xfrm rot="20487600">
            <a:off x="2722944" y="2097873"/>
            <a:ext cx="2482052" cy="261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0" descr="Cov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48179" y="4504477"/>
            <a:ext cx="1181021" cy="1750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44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ox(ou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2"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right)">
                                      <p:cBhvr>
                                        <p:cTn id="13" dur="500"/>
                                        <p:tgtEl>
                                          <p:spTgt spid="24"/>
                                        </p:tgtEl>
                                      </p:cBhvr>
                                    </p:animEffect>
                                  </p:childTnLst>
                                </p:cTn>
                              </p:par>
                              <p:par>
                                <p:cTn id="14" presetID="22" presetClass="entr" presetSubtype="2"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500"/>
                                        <p:tgtEl>
                                          <p:spTgt spid="23"/>
                                        </p:tgtEl>
                                      </p:cBhvr>
                                    </p:animEffect>
                                  </p:childTnLst>
                                </p:cTn>
                              </p:par>
                              <p:par>
                                <p:cTn id="17" presetID="22" presetClass="entr" presetSubtype="2"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right)">
                                      <p:cBhvr>
                                        <p:cTn id="19" dur="500"/>
                                        <p:tgtEl>
                                          <p:spTgt spid="22"/>
                                        </p:tgtEl>
                                      </p:cBhvr>
                                    </p:animEffect>
                                  </p:childTnLst>
                                </p:cTn>
                              </p:par>
                              <p:par>
                                <p:cTn id="20" presetID="22" presetClass="entr" presetSubtype="8"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righ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righ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left)">
                                      <p:cBhvr>
                                        <p:cTn id="64" dur="5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left)">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20762"/>
          </a:xfrm>
        </p:spPr>
        <p:txBody>
          <a:bodyPr>
            <a:normAutofit/>
          </a:bodyPr>
          <a:lstStyle/>
          <a:p>
            <a:r>
              <a:rPr lang="en-US" sz="2400" b="1" smtClean="0">
                <a:latin typeface="Times New Roman" pitchFamily="18" charset="0"/>
                <a:cs typeface="Times New Roman" pitchFamily="18" charset="0"/>
              </a:rPr>
              <a:t>THẢO LUẬN NHÓM 5 PHÚT</a:t>
            </a:r>
            <a:endParaRPr lang="en-US" sz="2400" b="1">
              <a:latin typeface="Times New Roman" pitchFamily="18" charset="0"/>
              <a:cs typeface="Times New Roman" pitchFamily="18" charset="0"/>
            </a:endParaRPr>
          </a:p>
        </p:txBody>
      </p:sp>
      <p:sp>
        <p:nvSpPr>
          <p:cNvPr id="4" name="Title 1"/>
          <p:cNvSpPr txBox="1">
            <a:spLocks/>
          </p:cNvSpPr>
          <p:nvPr/>
        </p:nvSpPr>
        <p:spPr>
          <a:xfrm>
            <a:off x="228600" y="533400"/>
            <a:ext cx="8686800" cy="6172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smtClean="0">
                <a:latin typeface="Times New Roman" pitchFamily="18" charset="0"/>
                <a:cs typeface="Times New Roman" pitchFamily="18" charset="0"/>
              </a:rPr>
              <a:t>* Nhóm 1: </a:t>
            </a:r>
            <a:r>
              <a:rPr lang="en-US" sz="2000" smtClean="0">
                <a:latin typeface="Times New Roman" pitchFamily="18" charset="0"/>
                <a:cs typeface="Times New Roman" pitchFamily="18" charset="0"/>
              </a:rPr>
              <a:t>a, Ông họa sĩ:</a:t>
            </a:r>
          </a:p>
          <a:p>
            <a:pPr algn="just"/>
            <a:r>
              <a:rPr lang="en-US" sz="2000">
                <a:latin typeface="Times New Roman" pitchFamily="18" charset="0"/>
                <a:cs typeface="Times New Roman" pitchFamily="18" charset="0"/>
              </a:rPr>
              <a:t>- Khi tiếp xúc với anh thanh niên ông họa sĩ có:</a:t>
            </a:r>
          </a:p>
          <a:p>
            <a:pPr algn="just"/>
            <a:r>
              <a:rPr lang="en-US" sz="2000">
                <a:latin typeface="Times New Roman" pitchFamily="18" charset="0"/>
                <a:cs typeface="Times New Roman" pitchFamily="18" charset="0"/>
              </a:rPr>
              <a:t>+ Cảm xúc: </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pPr algn="just"/>
            <a:r>
              <a:rPr lang="en-US" sz="2000">
                <a:latin typeface="Times New Roman" pitchFamily="18" charset="0"/>
                <a:cs typeface="Times New Roman" pitchFamily="18" charset="0"/>
              </a:rPr>
              <a:t>+ Suy nghĩ: </a:t>
            </a:r>
            <a:r>
              <a:rPr lang="en-US"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a:p>
            <a:pPr algn="just"/>
            <a:r>
              <a:rPr lang="en-US" sz="2000">
                <a:latin typeface="Times New Roman" pitchFamily="18" charset="0"/>
                <a:cs typeface="Times New Roman" pitchFamily="18" charset="0"/>
              </a:rPr>
              <a:t>-&gt; </a:t>
            </a:r>
            <a:r>
              <a:rPr lang="en-US" sz="2000" smtClean="0">
                <a:latin typeface="Times New Roman" pitchFamily="18" charset="0"/>
                <a:cs typeface="Times New Roman" pitchFamily="18" charset="0"/>
              </a:rPr>
              <a:t>Họa sĩ là người như thế nào? …………………………………………..................</a:t>
            </a:r>
            <a:endParaRPr lang="en-US" sz="2000">
              <a:latin typeface="Times New Roman" pitchFamily="18" charset="0"/>
              <a:cs typeface="Times New Roman" pitchFamily="18" charset="0"/>
            </a:endParaRPr>
          </a:p>
          <a:p>
            <a:pPr algn="just"/>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Trong truyện ông có </a:t>
            </a:r>
            <a:r>
              <a:rPr lang="en-US" sz="2000">
                <a:latin typeface="Times New Roman" pitchFamily="18" charset="0"/>
                <a:cs typeface="Times New Roman" pitchFamily="18" charset="0"/>
              </a:rPr>
              <a:t>vai </a:t>
            </a:r>
            <a:r>
              <a:rPr lang="en-US" sz="2000" smtClean="0">
                <a:latin typeface="Times New Roman" pitchFamily="18" charset="0"/>
                <a:cs typeface="Times New Roman" pitchFamily="18" charset="0"/>
              </a:rPr>
              <a:t>trò gì?................................................................................</a:t>
            </a:r>
            <a:endParaRPr lang="en-US" sz="2000" b="1" smtClean="0">
              <a:latin typeface="Times New Roman" pitchFamily="18" charset="0"/>
              <a:cs typeface="Times New Roman" pitchFamily="18" charset="0"/>
            </a:endParaRPr>
          </a:p>
          <a:p>
            <a:pPr algn="l">
              <a:spcBef>
                <a:spcPts val="600"/>
              </a:spcBef>
            </a:pPr>
            <a:r>
              <a:rPr lang="en-US" sz="2000" b="1">
                <a:solidFill>
                  <a:srgbClr val="0000CC"/>
                </a:solidFill>
                <a:latin typeface="Times New Roman" pitchFamily="18" charset="0"/>
                <a:cs typeface="Times New Roman" pitchFamily="18" charset="0"/>
              </a:rPr>
              <a:t>* </a:t>
            </a:r>
            <a:r>
              <a:rPr lang="en-US" sz="2000" b="1" smtClean="0">
                <a:solidFill>
                  <a:srgbClr val="0000CC"/>
                </a:solidFill>
                <a:latin typeface="Times New Roman" pitchFamily="18" charset="0"/>
                <a:cs typeface="Times New Roman" pitchFamily="18" charset="0"/>
              </a:rPr>
              <a:t>Nhóm </a:t>
            </a:r>
            <a:r>
              <a:rPr lang="en-US" sz="2000" b="1">
                <a:solidFill>
                  <a:srgbClr val="0000CC"/>
                </a:solidFill>
                <a:latin typeface="Times New Roman" pitchFamily="18" charset="0"/>
                <a:cs typeface="Times New Roman" pitchFamily="18" charset="0"/>
              </a:rPr>
              <a:t>2</a:t>
            </a:r>
            <a:r>
              <a:rPr lang="en-US" sz="2000" b="1" smtClean="0">
                <a:solidFill>
                  <a:srgbClr val="0000CC"/>
                </a:solidFill>
                <a:latin typeface="Times New Roman" pitchFamily="18" charset="0"/>
                <a:cs typeface="Times New Roman" pitchFamily="18" charset="0"/>
              </a:rPr>
              <a:t>: </a:t>
            </a:r>
            <a:r>
              <a:rPr lang="en-US" sz="2000" smtClean="0">
                <a:solidFill>
                  <a:srgbClr val="0000CC"/>
                </a:solidFill>
                <a:latin typeface="Times New Roman" pitchFamily="18" charset="0"/>
                <a:cs typeface="Times New Roman" pitchFamily="18" charset="0"/>
              </a:rPr>
              <a:t>b, Cô kĩ sư:</a:t>
            </a:r>
            <a:endParaRPr lang="en-US" sz="2000">
              <a:solidFill>
                <a:srgbClr val="0000CC"/>
              </a:solidFill>
              <a:latin typeface="Times New Roman" pitchFamily="18" charset="0"/>
              <a:cs typeface="Times New Roman" pitchFamily="18" charset="0"/>
            </a:endParaRPr>
          </a:p>
          <a:p>
            <a:pPr algn="l"/>
            <a:r>
              <a:rPr lang="en-US" sz="2000" smtClean="0">
                <a:solidFill>
                  <a:srgbClr val="0000CC"/>
                </a:solidFill>
                <a:latin typeface="Times New Roman" pitchFamily="18" charset="0"/>
                <a:cs typeface="Times New Roman" pitchFamily="18" charset="0"/>
              </a:rPr>
              <a:t>- Hoàn cảnh:……………………………………………………….............................</a:t>
            </a:r>
          </a:p>
          <a:p>
            <a:pPr algn="l"/>
            <a:r>
              <a:rPr lang="en-US" sz="2000" smtClean="0">
                <a:solidFill>
                  <a:srgbClr val="0000CC"/>
                </a:solidFill>
                <a:latin typeface="Times New Roman" pitchFamily="18" charset="0"/>
                <a:cs typeface="Times New Roman" pitchFamily="18" charset="0"/>
              </a:rPr>
              <a:t>- Khi gặp anh thanh niên cô có những cảm xúc và suy nghĩ gì? …………………...</a:t>
            </a:r>
          </a:p>
          <a:p>
            <a:pPr algn="l"/>
            <a:r>
              <a:rPr lang="en-US" sz="2000" smtClean="0">
                <a:solidFill>
                  <a:srgbClr val="0000CC"/>
                </a:solidFill>
                <a:latin typeface="Times New Roman" pitchFamily="18" charset="0"/>
                <a:cs typeface="Times New Roman" pitchFamily="18" charset="0"/>
              </a:rPr>
              <a:t>- Những điều ấy có tác động như thế nào đối với cảm nhận của cô về cuộc sống?............................................................................................................................</a:t>
            </a:r>
            <a:endParaRPr lang="en-US" sz="2000" b="1" smtClean="0">
              <a:solidFill>
                <a:srgbClr val="0000CC"/>
              </a:solidFill>
              <a:latin typeface="Times New Roman" pitchFamily="18" charset="0"/>
              <a:cs typeface="Times New Roman" pitchFamily="18" charset="0"/>
            </a:endParaRPr>
          </a:p>
          <a:p>
            <a:pPr algn="l">
              <a:spcBef>
                <a:spcPts val="600"/>
              </a:spcBef>
            </a:pPr>
            <a:r>
              <a:rPr lang="en-US" sz="2000" b="1" smtClean="0">
                <a:latin typeface="Times New Roman" pitchFamily="18" charset="0"/>
                <a:cs typeface="Times New Roman" pitchFamily="18" charset="0"/>
              </a:rPr>
              <a:t>* </a:t>
            </a:r>
            <a:r>
              <a:rPr lang="en-US" sz="2000" b="1">
                <a:latin typeface="Times New Roman" pitchFamily="18" charset="0"/>
                <a:cs typeface="Times New Roman" pitchFamily="18" charset="0"/>
              </a:rPr>
              <a:t>Nhóm 3</a:t>
            </a:r>
            <a:r>
              <a:rPr lang="en-US" sz="2000" b="1" smtClean="0">
                <a:latin typeface="Times New Roman" pitchFamily="18" charset="0"/>
                <a:cs typeface="Times New Roman" pitchFamily="18" charset="0"/>
              </a:rPr>
              <a:t> : </a:t>
            </a:r>
            <a:r>
              <a:rPr lang="en-US" sz="2000" smtClean="0">
                <a:latin typeface="Times New Roman" pitchFamily="18" charset="0"/>
                <a:cs typeface="Times New Roman" pitchFamily="18" charset="0"/>
              </a:rPr>
              <a:t>c, Bác lái xe:</a:t>
            </a:r>
            <a:endParaRPr lang="en-US" sz="2000">
              <a:latin typeface="Times New Roman" pitchFamily="18" charset="0"/>
              <a:cs typeface="Times New Roman" pitchFamily="18" charset="0"/>
            </a:endParaRPr>
          </a:p>
          <a:p>
            <a:pPr algn="l"/>
            <a:r>
              <a:rPr lang="en-US" sz="2000" smtClean="0">
                <a:latin typeface="Times New Roman" pitchFamily="18" charset="0"/>
                <a:cs typeface="Times New Roman" pitchFamily="18" charset="0"/>
              </a:rPr>
              <a:t>- Là người có tính cách như thế nào?..........................................................................</a:t>
            </a:r>
          </a:p>
          <a:p>
            <a:pPr algn="l"/>
            <a:r>
              <a:rPr lang="en-US" sz="2000" smtClean="0">
                <a:latin typeface="Times New Roman" pitchFamily="18" charset="0"/>
                <a:cs typeface="Times New Roman" pitchFamily="18" charset="0"/>
              </a:rPr>
              <a:t>- Vai trò của Bác lái xe trong truyện?..........................................................................</a:t>
            </a:r>
          </a:p>
          <a:p>
            <a:pPr algn="l">
              <a:spcBef>
                <a:spcPts val="600"/>
              </a:spcBef>
            </a:pPr>
            <a:r>
              <a:rPr lang="en-US" sz="2000" b="1" smtClean="0">
                <a:solidFill>
                  <a:srgbClr val="0000CC"/>
                </a:solidFill>
                <a:latin typeface="Times New Roman" pitchFamily="18" charset="0"/>
                <a:cs typeface="Times New Roman" pitchFamily="18" charset="0"/>
              </a:rPr>
              <a:t>* Nhóm 4 </a:t>
            </a:r>
            <a:r>
              <a:rPr lang="en-US" sz="2000" b="1">
                <a:solidFill>
                  <a:srgbClr val="0000CC"/>
                </a:solidFill>
                <a:latin typeface="Times New Roman" pitchFamily="18" charset="0"/>
                <a:cs typeface="Times New Roman" pitchFamily="18" charset="0"/>
              </a:rPr>
              <a:t>: </a:t>
            </a:r>
            <a:r>
              <a:rPr lang="en-US" sz="2000" smtClean="0">
                <a:solidFill>
                  <a:srgbClr val="0000CC"/>
                </a:solidFill>
                <a:latin typeface="Times New Roman" pitchFamily="18" charset="0"/>
                <a:cs typeface="Times New Roman" pitchFamily="18" charset="0"/>
              </a:rPr>
              <a:t>d, Các nhân vật xuất hiện qua lời kể của anh thanh niên:</a:t>
            </a:r>
          </a:p>
          <a:p>
            <a:pPr algn="l">
              <a:spcBef>
                <a:spcPts val="0"/>
              </a:spcBef>
            </a:pPr>
            <a:r>
              <a:rPr lang="en-US" sz="2000" smtClean="0">
                <a:solidFill>
                  <a:srgbClr val="0000CC"/>
                </a:solidFill>
                <a:latin typeface="Times New Roman" pitchFamily="18" charset="0"/>
                <a:cs typeface="Times New Roman" pitchFamily="18" charset="0"/>
              </a:rPr>
              <a:t>- Ông kĩ sư vườn rau có việc làm gì tốt đẹp?..............................................................</a:t>
            </a:r>
          </a:p>
          <a:p>
            <a:pPr algn="l">
              <a:spcBef>
                <a:spcPts val="0"/>
              </a:spcBef>
            </a:pPr>
            <a:r>
              <a:rPr lang="en-US" sz="2000">
                <a:solidFill>
                  <a:srgbClr val="0000CC"/>
                </a:solidFill>
                <a:latin typeface="Times New Roman" pitchFamily="18" charset="0"/>
                <a:cs typeface="Times New Roman" pitchFamily="18" charset="0"/>
              </a:rPr>
              <a:t>+</a:t>
            </a:r>
            <a:r>
              <a:rPr lang="en-US" sz="2000" smtClean="0">
                <a:solidFill>
                  <a:srgbClr val="0000CC"/>
                </a:solidFill>
                <a:latin typeface="Times New Roman" pitchFamily="18" charset="0"/>
                <a:cs typeface="Times New Roman" pitchFamily="18" charset="0"/>
              </a:rPr>
              <a:t> Việc làm ấy khiến anh thanh niên có cảm nhận gì?.................................................</a:t>
            </a:r>
          </a:p>
          <a:p>
            <a:pPr algn="l">
              <a:spcBef>
                <a:spcPts val="0"/>
              </a:spcBef>
            </a:pPr>
            <a:r>
              <a:rPr lang="en-US" sz="2000" smtClean="0">
                <a:solidFill>
                  <a:srgbClr val="0000CC"/>
                </a:solidFill>
                <a:latin typeface="Times New Roman" pitchFamily="18" charset="0"/>
                <a:cs typeface="Times New Roman" pitchFamily="18" charset="0"/>
              </a:rPr>
              <a:t>- Đồng chí nghiên cứu bản đồ sét có tư thế, hành động và hoàn cảnh như thế nào?...</a:t>
            </a:r>
          </a:p>
          <a:p>
            <a:pPr algn="l">
              <a:spcBef>
                <a:spcPts val="0"/>
              </a:spcBef>
            </a:pPr>
            <a:r>
              <a:rPr lang="en-US" sz="2000" smtClean="0">
                <a:solidFill>
                  <a:srgbClr val="0000CC"/>
                </a:solidFill>
                <a:latin typeface="Times New Roman" pitchFamily="18" charset="0"/>
                <a:cs typeface="Times New Roman" pitchFamily="18" charset="0"/>
              </a:rPr>
              <a:t>-&gt; Việc làm của họ có ý nghĩa gì với cuộc sống và tổ quốc?.......................................</a:t>
            </a:r>
            <a:endParaRPr lang="en-US" sz="2000">
              <a:solidFill>
                <a:srgbClr val="0000CC"/>
              </a:solidFill>
              <a:latin typeface="Times New Roman" pitchFamily="18" charset="0"/>
              <a:cs typeface="Times New Roman" pitchFamily="18" charset="0"/>
            </a:endParaRPr>
          </a:p>
          <a:p>
            <a:pPr algn="l"/>
            <a:endParaRPr lang="en-US" sz="2000" smtClean="0">
              <a:latin typeface="Times New Roman" pitchFamily="18" charset="0"/>
              <a:cs typeface="Times New Roman" pitchFamily="18" charset="0"/>
            </a:endParaRPr>
          </a:p>
          <a:p>
            <a:pPr marL="342900" indent="-342900" algn="l">
              <a:buFontTx/>
              <a:buChar char="-"/>
            </a:pPr>
            <a:endParaRPr lang="en-US" sz="2000" smtClean="0">
              <a:latin typeface="Times New Roman" pitchFamily="18" charset="0"/>
              <a:cs typeface="Times New Roman" pitchFamily="18" charset="0"/>
            </a:endParaRPr>
          </a:p>
          <a:p>
            <a:pPr algn="l"/>
            <a:endParaRPr lang="en-US" sz="2000" smtClean="0">
              <a:latin typeface="Times New Roman" pitchFamily="18" charset="0"/>
              <a:cs typeface="Times New Roman" pitchFamily="18" charset="0"/>
            </a:endParaRPr>
          </a:p>
          <a:p>
            <a:pPr marL="457200" indent="-457200" algn="l">
              <a:buFontTx/>
              <a:buChar char="-"/>
            </a:pP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764645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normAutofit/>
          </a:bodyPr>
          <a:lstStyle/>
          <a:p>
            <a:r>
              <a:rPr lang="en-US" sz="2400" b="1" smtClean="0">
                <a:latin typeface="Times New Roman" pitchFamily="18" charset="0"/>
                <a:cs typeface="Times New Roman" pitchFamily="18" charset="0"/>
              </a:rPr>
              <a:t>ĐÁP ÁN THẢO LUẬN NHÓM</a:t>
            </a:r>
            <a:endParaRPr lang="en-US" sz="2400" b="1">
              <a:latin typeface="Times New Roman" pitchFamily="18" charset="0"/>
              <a:cs typeface="Times New Roman" pitchFamily="18" charset="0"/>
            </a:endParaRPr>
          </a:p>
        </p:txBody>
      </p:sp>
      <p:sp>
        <p:nvSpPr>
          <p:cNvPr id="4" name="Title 1"/>
          <p:cNvSpPr txBox="1">
            <a:spLocks/>
          </p:cNvSpPr>
          <p:nvPr/>
        </p:nvSpPr>
        <p:spPr>
          <a:xfrm>
            <a:off x="381000" y="1600200"/>
            <a:ext cx="5791200" cy="510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b="1" smtClean="0">
                <a:latin typeface="Times New Roman" pitchFamily="18" charset="0"/>
                <a:cs typeface="Times New Roman" pitchFamily="18" charset="0"/>
              </a:rPr>
              <a:t>Nhóm 1: </a:t>
            </a:r>
            <a:r>
              <a:rPr lang="en-US" sz="2200" smtClean="0">
                <a:latin typeface="Times New Roman" pitchFamily="18" charset="0"/>
                <a:cs typeface="Times New Roman" pitchFamily="18" charset="0"/>
              </a:rPr>
              <a:t>a, Ông họa sĩ:</a:t>
            </a:r>
          </a:p>
          <a:p>
            <a:pPr algn="just"/>
            <a:r>
              <a:rPr lang="en-US" sz="2200" smtClean="0">
                <a:latin typeface="Times New Roman" pitchFamily="18" charset="0"/>
                <a:cs typeface="Times New Roman" pitchFamily="18" charset="0"/>
              </a:rPr>
              <a:t>- Khi tiếp xúc với anh thanh niên ông họa sĩ có:</a:t>
            </a:r>
          </a:p>
          <a:p>
            <a:pPr algn="just"/>
            <a:r>
              <a:rPr lang="en-US" sz="2200" smtClean="0">
                <a:latin typeface="Times New Roman" pitchFamily="18" charset="0"/>
                <a:cs typeface="Times New Roman" pitchFamily="18" charset="0"/>
              </a:rPr>
              <a:t>+ Cảm xúc: Xúc động mạnh, ngạc nhiên, cảm động và bị cuốn hút, bối rối, thích thú… </a:t>
            </a:r>
          </a:p>
          <a:p>
            <a:pPr algn="just"/>
            <a:r>
              <a:rPr lang="en-US" sz="2200" smtClean="0">
                <a:latin typeface="Times New Roman" pitchFamily="18" charset="0"/>
                <a:cs typeface="Times New Roman" pitchFamily="18" charset="0"/>
              </a:rPr>
              <a:t>+ Suy nghĩ: đã bắt gặp một điều vẫn ao ước được biết, một nét mới đủ là giá trị một chuyến đi dài, một cơ hội hãn hữu cho sáng tác, thấy người thanh niên thật đáng yêu, làm cho ông nhọc với những suy nghĩ về anh…</a:t>
            </a:r>
          </a:p>
          <a:p>
            <a:pPr algn="just"/>
            <a:r>
              <a:rPr lang="en-US" sz="2200" smtClean="0">
                <a:latin typeface="Times New Roman" pitchFamily="18" charset="0"/>
                <a:cs typeface="Times New Roman" pitchFamily="18" charset="0"/>
              </a:rPr>
              <a:t>-&gt; Là một người từng trải, một nghệ sĩ chân chính, khát khao sáng tạo, đam mê cháy bỏng và có những suy nghĩ sâu sắc về nghệ thuật.</a:t>
            </a:r>
            <a:endParaRPr lang="en-US" sz="2400" smtClean="0">
              <a:latin typeface="Times New Roman" pitchFamily="18" charset="0"/>
              <a:cs typeface="Times New Roman" pitchFamily="18" charset="0"/>
            </a:endParaRPr>
          </a:p>
          <a:p>
            <a:pPr algn="just"/>
            <a:r>
              <a:rPr lang="en-US" sz="2400" smtClean="0">
                <a:latin typeface="Times New Roman" pitchFamily="18" charset="0"/>
                <a:cs typeface="Times New Roman" pitchFamily="18" charset="0"/>
              </a:rPr>
              <a:t>+ Ông họa sĩ có vai trò: Làm cho anh thanh niên hiện lên rõ nét, ấn tượng hơn.</a:t>
            </a:r>
          </a:p>
          <a:p>
            <a:pPr algn="just"/>
            <a:endParaRPr lang="en-US" sz="2400" smtClean="0">
              <a:latin typeface="Times New Roman" pitchFamily="18" charset="0"/>
              <a:cs typeface="Times New Roman" pitchFamily="18" charset="0"/>
            </a:endParaRPr>
          </a:p>
          <a:p>
            <a:pPr algn="just"/>
            <a:endParaRPr lang="en-US" sz="2400" smtClean="0">
              <a:latin typeface="Times New Roman" pitchFamily="18" charset="0"/>
              <a:cs typeface="Times New Roman" pitchFamily="18" charset="0"/>
            </a:endParaRPr>
          </a:p>
          <a:p>
            <a:pPr marL="457200" indent="-457200" algn="just">
              <a:buFontTx/>
              <a:buChar char="-"/>
            </a:pPr>
            <a:endParaRPr lang="en-US" sz="2400">
              <a:latin typeface="Times New Roman" pitchFamily="18" charset="0"/>
              <a:cs typeface="Times New Roman" pitchFamily="18" charset="0"/>
            </a:endParaRPr>
          </a:p>
        </p:txBody>
      </p:sp>
      <p:pic>
        <p:nvPicPr>
          <p:cNvPr id="5" name="Picture 8" descr="Lang le Sa P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72200" y="1295400"/>
            <a:ext cx="2819400" cy="4953000"/>
          </a:xfrm>
          <a:ln>
            <a:solidFill>
              <a:srgbClr val="0000FF"/>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5918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1020762"/>
          </a:xfrm>
        </p:spPr>
        <p:txBody>
          <a:bodyPr>
            <a:normAutofit/>
          </a:bodyPr>
          <a:lstStyle/>
          <a:p>
            <a:r>
              <a:rPr lang="en-US" sz="2400" b="1" smtClean="0">
                <a:latin typeface="Times New Roman" pitchFamily="18" charset="0"/>
                <a:cs typeface="Times New Roman" pitchFamily="18" charset="0"/>
              </a:rPr>
              <a:t>ĐÁP ÁN THẢO LUẬN NHÓM</a:t>
            </a:r>
            <a:endParaRPr lang="en-US" sz="2400" b="1">
              <a:latin typeface="Times New Roman" pitchFamily="18" charset="0"/>
              <a:cs typeface="Times New Roman" pitchFamily="18" charset="0"/>
            </a:endParaRPr>
          </a:p>
        </p:txBody>
      </p:sp>
      <p:sp>
        <p:nvSpPr>
          <p:cNvPr id="4" name="Title 1"/>
          <p:cNvSpPr txBox="1">
            <a:spLocks/>
          </p:cNvSpPr>
          <p:nvPr/>
        </p:nvSpPr>
        <p:spPr>
          <a:xfrm>
            <a:off x="304800" y="1447800"/>
            <a:ext cx="5943600" cy="51054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b="1" smtClean="0">
                <a:latin typeface="Times New Roman" pitchFamily="18" charset="0"/>
                <a:cs typeface="Times New Roman" pitchFamily="18" charset="0"/>
              </a:rPr>
              <a:t>Nhóm </a:t>
            </a:r>
            <a:r>
              <a:rPr lang="en-US" sz="2200" b="1">
                <a:latin typeface="Times New Roman" pitchFamily="18" charset="0"/>
                <a:cs typeface="Times New Roman" pitchFamily="18" charset="0"/>
              </a:rPr>
              <a:t>2</a:t>
            </a:r>
            <a:r>
              <a:rPr lang="en-US" sz="2200" b="1" smtClean="0">
                <a:latin typeface="Times New Roman" pitchFamily="18" charset="0"/>
                <a:cs typeface="Times New Roman" pitchFamily="18" charset="0"/>
              </a:rPr>
              <a:t>: </a:t>
            </a:r>
            <a:r>
              <a:rPr lang="en-US" sz="2200" smtClean="0">
                <a:latin typeface="Times New Roman" pitchFamily="18" charset="0"/>
                <a:cs typeface="Times New Roman" pitchFamily="18" charset="0"/>
              </a:rPr>
              <a:t>b, Cô kĩ sư nông nghiệp:</a:t>
            </a:r>
          </a:p>
          <a:p>
            <a:pPr algn="just"/>
            <a:r>
              <a:rPr lang="en-US" sz="2400" smtClean="0">
                <a:latin typeface="Times New Roman" pitchFamily="18" charset="0"/>
                <a:cs typeface="Times New Roman" pitchFamily="18" charset="0"/>
              </a:rPr>
              <a:t>- Hoàn cảnh: Là sinh viên mới tốt nghiệp, vừa từ bỏ mối tình nhạt nhẽo, xung phong lên vùng cao công tác. </a:t>
            </a:r>
          </a:p>
          <a:p>
            <a:pPr algn="just"/>
            <a:r>
              <a:rPr lang="en-US" sz="2400" smtClean="0">
                <a:latin typeface="Times New Roman" pitchFamily="18" charset="0"/>
                <a:cs typeface="Times New Roman" pitchFamily="18" charset="0"/>
              </a:rPr>
              <a:t>- Khi </a:t>
            </a:r>
            <a:r>
              <a:rPr lang="en-US" sz="2400">
                <a:latin typeface="Times New Roman" pitchFamily="18" charset="0"/>
                <a:cs typeface="Times New Roman" pitchFamily="18" charset="0"/>
              </a:rPr>
              <a:t>gặp anh thanh niên cô có những cảm xúc và suy </a:t>
            </a:r>
            <a:r>
              <a:rPr lang="en-US" sz="2400" smtClean="0">
                <a:latin typeface="Times New Roman" pitchFamily="18" charset="0"/>
                <a:cs typeface="Times New Roman" pitchFamily="18" charset="0"/>
              </a:rPr>
              <a:t>nghĩ: từ tò mò đến bàng hoàng; làm cô hiểu thêm cuộc sống tuyệt đẹp của anh và những người anh kể; đánh giá đúng và yên tâm về quyết định của mình; hàm ơn, háo hức và mơ mộng ngẫu nhiên…</a:t>
            </a:r>
          </a:p>
          <a:p>
            <a:pPr algn="just"/>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Những điều </a:t>
            </a:r>
            <a:r>
              <a:rPr lang="en-US" sz="2400" smtClean="0">
                <a:latin typeface="Times New Roman" pitchFamily="18" charset="0"/>
                <a:cs typeface="Times New Roman" pitchFamily="18" charset="0"/>
              </a:rPr>
              <a:t>ấy như tiếp cho cô thêm sức mạnh, niềm tin và thắp sáng hi vọng lớn lao.</a:t>
            </a:r>
          </a:p>
          <a:p>
            <a:pPr marL="457200" indent="-457200" algn="just">
              <a:buFontTx/>
              <a:buChar char="-"/>
            </a:pPr>
            <a:endParaRPr lang="en-US" sz="2400">
              <a:latin typeface="Times New Roman" pitchFamily="18" charset="0"/>
              <a:cs typeface="Times New Roman" pitchFamily="18" charset="0"/>
            </a:endParaRPr>
          </a:p>
        </p:txBody>
      </p:sp>
      <p:pic>
        <p:nvPicPr>
          <p:cNvPr id="5" name="Picture 8" descr="Lang le Sa P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248400" y="1600200"/>
            <a:ext cx="2661443" cy="4191000"/>
          </a:xfrm>
          <a:ln>
            <a:solidFill>
              <a:srgbClr val="0000FF"/>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400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normAutofit/>
          </a:bodyPr>
          <a:lstStyle/>
          <a:p>
            <a:r>
              <a:rPr lang="en-US" sz="2400" b="1" smtClean="0">
                <a:latin typeface="Times New Roman" pitchFamily="18" charset="0"/>
                <a:cs typeface="Times New Roman" pitchFamily="18" charset="0"/>
              </a:rPr>
              <a:t>ĐÁP ÁN THẢO LUẬN NHÓM</a:t>
            </a:r>
            <a:endParaRPr lang="en-US" sz="2400" b="1">
              <a:latin typeface="Times New Roman" pitchFamily="18" charset="0"/>
              <a:cs typeface="Times New Roman" pitchFamily="18" charset="0"/>
            </a:endParaRPr>
          </a:p>
        </p:txBody>
      </p:sp>
      <p:sp>
        <p:nvSpPr>
          <p:cNvPr id="4" name="Title 1"/>
          <p:cNvSpPr txBox="1">
            <a:spLocks/>
          </p:cNvSpPr>
          <p:nvPr/>
        </p:nvSpPr>
        <p:spPr>
          <a:xfrm>
            <a:off x="304800" y="685800"/>
            <a:ext cx="8610600" cy="1600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200" b="1" smtClean="0">
                <a:latin typeface="Times New Roman" pitchFamily="18" charset="0"/>
                <a:cs typeface="Times New Roman" pitchFamily="18" charset="0"/>
              </a:rPr>
              <a:t>Nhóm </a:t>
            </a:r>
            <a:r>
              <a:rPr lang="en-US" sz="2200" b="1">
                <a:latin typeface="Times New Roman" pitchFamily="18" charset="0"/>
                <a:cs typeface="Times New Roman" pitchFamily="18" charset="0"/>
              </a:rPr>
              <a:t>3</a:t>
            </a:r>
            <a:r>
              <a:rPr lang="en-US" sz="2200" b="1" smtClean="0">
                <a:latin typeface="Times New Roman" pitchFamily="18" charset="0"/>
                <a:cs typeface="Times New Roman" pitchFamily="18" charset="0"/>
              </a:rPr>
              <a:t>: </a:t>
            </a:r>
            <a:r>
              <a:rPr lang="en-US" sz="2200">
                <a:latin typeface="Times New Roman" pitchFamily="18" charset="0"/>
                <a:cs typeface="Times New Roman" pitchFamily="18" charset="0"/>
              </a:rPr>
              <a:t>c</a:t>
            </a:r>
            <a:r>
              <a:rPr lang="en-US" sz="2200" smtClean="0">
                <a:latin typeface="Times New Roman" pitchFamily="18" charset="0"/>
                <a:cs typeface="Times New Roman" pitchFamily="18" charset="0"/>
              </a:rPr>
              <a:t>, Bác lái xe:</a:t>
            </a:r>
          </a:p>
          <a:p>
            <a:pPr algn="just"/>
            <a:r>
              <a:rPr lang="en-US" sz="2400" smtClean="0">
                <a:latin typeface="Times New Roman" pitchFamily="18" charset="0"/>
                <a:cs typeface="Times New Roman" pitchFamily="18" charset="0"/>
              </a:rPr>
              <a:t>- Là người có tính cách vui vẻ, tốt bụng, yêu nghề</a:t>
            </a:r>
          </a:p>
          <a:p>
            <a:pPr algn="just"/>
            <a:r>
              <a:rPr lang="en-US" sz="2400" smtClean="0">
                <a:latin typeface="Times New Roman" pitchFamily="18" charset="0"/>
                <a:cs typeface="Times New Roman" pitchFamily="18" charset="0"/>
              </a:rPr>
              <a:t>- Trong truyện ông có vai trò dẫn dắt, làm cầu nối trực tiếp giúp nhân vật anh thanh niên xuất hiện, đồng thời kết nối anh với cuộc sống: mua sách giúp anh, dừng xe để cho anh trò chuyện, giới thiệu anh cho mọi người….</a:t>
            </a:r>
          </a:p>
          <a:p>
            <a:pPr algn="just"/>
            <a:endParaRPr lang="en-US" sz="2400" smtClean="0">
              <a:latin typeface="Times New Roman" pitchFamily="18" charset="0"/>
              <a:cs typeface="Times New Roman" pitchFamily="18" charset="0"/>
            </a:endParaRPr>
          </a:p>
          <a:p>
            <a:pPr algn="just"/>
            <a:endParaRPr lang="en-US" sz="2400" smtClean="0">
              <a:latin typeface="Times New Roman" pitchFamily="18" charset="0"/>
              <a:cs typeface="Times New Roman" pitchFamily="18" charset="0"/>
            </a:endParaRPr>
          </a:p>
          <a:p>
            <a:pPr marL="457200" indent="-457200" algn="just">
              <a:buFontTx/>
              <a:buChar char="-"/>
            </a:pPr>
            <a:endParaRPr lang="en-US" sz="2400">
              <a:latin typeface="Times New Roman" pitchFamily="18" charset="0"/>
              <a:cs typeface="Times New Roman" pitchFamily="18" charset="0"/>
            </a:endParaRPr>
          </a:p>
        </p:txBody>
      </p:sp>
      <p:sp>
        <p:nvSpPr>
          <p:cNvPr id="5" name="Title 1"/>
          <p:cNvSpPr txBox="1">
            <a:spLocks/>
          </p:cNvSpPr>
          <p:nvPr/>
        </p:nvSpPr>
        <p:spPr>
          <a:xfrm>
            <a:off x="304800" y="3048000"/>
            <a:ext cx="8610600" cy="37338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spcBef>
                <a:spcPts val="600"/>
              </a:spcBef>
            </a:pPr>
            <a:r>
              <a:rPr lang="en-US" sz="2200" b="1" smtClean="0">
                <a:solidFill>
                  <a:srgbClr val="0000CC"/>
                </a:solidFill>
                <a:latin typeface="Times New Roman" pitchFamily="18" charset="0"/>
                <a:cs typeface="Times New Roman" pitchFamily="18" charset="0"/>
              </a:rPr>
              <a:t>Nhóm </a:t>
            </a:r>
            <a:r>
              <a:rPr lang="en-US" sz="2200" b="1">
                <a:solidFill>
                  <a:srgbClr val="0000CC"/>
                </a:solidFill>
                <a:latin typeface="Times New Roman" pitchFamily="18" charset="0"/>
                <a:cs typeface="Times New Roman" pitchFamily="18" charset="0"/>
              </a:rPr>
              <a:t>4</a:t>
            </a:r>
            <a:r>
              <a:rPr lang="en-US" sz="2200" b="1" smtClean="0">
                <a:solidFill>
                  <a:srgbClr val="0000CC"/>
                </a:solidFill>
                <a:latin typeface="Times New Roman" pitchFamily="18" charset="0"/>
                <a:cs typeface="Times New Roman" pitchFamily="18" charset="0"/>
              </a:rPr>
              <a:t>: </a:t>
            </a:r>
            <a:r>
              <a:rPr lang="en-US" sz="2400">
                <a:solidFill>
                  <a:srgbClr val="0000CC"/>
                </a:solidFill>
                <a:latin typeface="Times New Roman" pitchFamily="18" charset="0"/>
                <a:cs typeface="Times New Roman" pitchFamily="18" charset="0"/>
              </a:rPr>
              <a:t>d, Các nhân vật xuất hiện qua lời kể của anh thanh niên:</a:t>
            </a:r>
          </a:p>
          <a:p>
            <a:pPr algn="just">
              <a:spcBef>
                <a:spcPts val="0"/>
              </a:spcBef>
            </a:pPr>
            <a:r>
              <a:rPr lang="en-US" sz="2400" smtClean="0">
                <a:solidFill>
                  <a:srgbClr val="0000CC"/>
                </a:solidFill>
                <a:latin typeface="Times New Roman" pitchFamily="18" charset="0"/>
                <a:cs typeface="Times New Roman" pitchFamily="18" charset="0"/>
              </a:rPr>
              <a:t>- Ông </a:t>
            </a:r>
            <a:r>
              <a:rPr lang="en-US" sz="2400">
                <a:solidFill>
                  <a:srgbClr val="0000CC"/>
                </a:solidFill>
                <a:latin typeface="Times New Roman" pitchFamily="18" charset="0"/>
                <a:cs typeface="Times New Roman" pitchFamily="18" charset="0"/>
              </a:rPr>
              <a:t>kĩ sư vườn </a:t>
            </a:r>
            <a:r>
              <a:rPr lang="en-US" sz="2400" smtClean="0">
                <a:solidFill>
                  <a:srgbClr val="0000CC"/>
                </a:solidFill>
                <a:latin typeface="Times New Roman" pitchFamily="18" charset="0"/>
                <a:cs typeface="Times New Roman" pitchFamily="18" charset="0"/>
              </a:rPr>
              <a:t>rau: Rình xem cách ong thụ phấn cho cây su hào rồi tự đi thụ phấn cho từng cây tạo ra giống su hào to hơn, ngọt hơn.</a:t>
            </a:r>
          </a:p>
          <a:p>
            <a:pPr algn="just">
              <a:spcBef>
                <a:spcPts val="0"/>
              </a:spcBef>
            </a:pPr>
            <a:r>
              <a:rPr lang="en-US" sz="2400" smtClean="0">
                <a:solidFill>
                  <a:srgbClr val="0000CC"/>
                </a:solidFill>
                <a:latin typeface="Times New Roman" pitchFamily="18" charset="0"/>
                <a:cs typeface="Times New Roman" pitchFamily="18" charset="0"/>
              </a:rPr>
              <a:t>+ </a:t>
            </a:r>
            <a:r>
              <a:rPr lang="en-US" sz="2400">
                <a:solidFill>
                  <a:srgbClr val="0000CC"/>
                </a:solidFill>
                <a:latin typeface="Times New Roman" pitchFamily="18" charset="0"/>
                <a:cs typeface="Times New Roman" pitchFamily="18" charset="0"/>
              </a:rPr>
              <a:t>Việc làm ấy khiến anh thanh niên </a:t>
            </a:r>
            <a:r>
              <a:rPr lang="en-US" sz="2400" smtClean="0">
                <a:solidFill>
                  <a:srgbClr val="0000CC"/>
                </a:solidFill>
                <a:latin typeface="Times New Roman" pitchFamily="18" charset="0"/>
                <a:cs typeface="Times New Roman" pitchFamily="18" charset="0"/>
              </a:rPr>
              <a:t>cảm thấy cuộc đời đẹp quá</a:t>
            </a:r>
            <a:endParaRPr lang="en-US" sz="2400">
              <a:solidFill>
                <a:srgbClr val="0000CC"/>
              </a:solidFill>
              <a:latin typeface="Times New Roman" pitchFamily="18" charset="0"/>
              <a:cs typeface="Times New Roman" pitchFamily="18" charset="0"/>
            </a:endParaRPr>
          </a:p>
          <a:p>
            <a:pPr algn="just">
              <a:spcBef>
                <a:spcPts val="0"/>
              </a:spcBef>
            </a:pPr>
            <a:r>
              <a:rPr lang="en-US" sz="2400" smtClean="0">
                <a:solidFill>
                  <a:srgbClr val="0000CC"/>
                </a:solidFill>
                <a:latin typeface="Times New Roman" pitchFamily="18" charset="0"/>
                <a:cs typeface="Times New Roman" pitchFamily="18" charset="0"/>
              </a:rPr>
              <a:t>- Đồng </a:t>
            </a:r>
            <a:r>
              <a:rPr lang="en-US" sz="2400">
                <a:solidFill>
                  <a:srgbClr val="0000CC"/>
                </a:solidFill>
                <a:latin typeface="Times New Roman" pitchFamily="18" charset="0"/>
                <a:cs typeface="Times New Roman" pitchFamily="18" charset="0"/>
              </a:rPr>
              <a:t>chí nghiên cứu bản đồ </a:t>
            </a:r>
            <a:r>
              <a:rPr lang="en-US" sz="2400" smtClean="0">
                <a:solidFill>
                  <a:srgbClr val="0000CC"/>
                </a:solidFill>
                <a:latin typeface="Times New Roman" pitchFamily="18" charset="0"/>
                <a:cs typeface="Times New Roman" pitchFamily="18" charset="0"/>
              </a:rPr>
              <a:t>sét: </a:t>
            </a:r>
          </a:p>
          <a:p>
            <a:pPr algn="just">
              <a:spcBef>
                <a:spcPts val="0"/>
              </a:spcBef>
            </a:pPr>
            <a:r>
              <a:rPr lang="en-US" sz="2400" smtClean="0">
                <a:solidFill>
                  <a:srgbClr val="0000CC"/>
                </a:solidFill>
                <a:latin typeface="Times New Roman" pitchFamily="18" charset="0"/>
                <a:cs typeface="Times New Roman" pitchFamily="18" charset="0"/>
              </a:rPr>
              <a:t>+ Tư thế: sẵn sàng chờ sét, nghe tiếng sét là choáng choàng chạy ra</a:t>
            </a:r>
          </a:p>
          <a:p>
            <a:pPr algn="just">
              <a:spcBef>
                <a:spcPts val="0"/>
              </a:spcBef>
            </a:pPr>
            <a:r>
              <a:rPr lang="en-US" sz="2400" smtClean="0">
                <a:solidFill>
                  <a:srgbClr val="0000CC"/>
                </a:solidFill>
                <a:latin typeface="Times New Roman" pitchFamily="18" charset="0"/>
                <a:cs typeface="Times New Roman" pitchFamily="18" charset="0"/>
              </a:rPr>
              <a:t>+ Hoàn cảnh: 11 năm không lấy vợ, trán hói dần, còn bản đồ sét thì sắp hoàn thành.</a:t>
            </a:r>
            <a:endParaRPr lang="en-US" sz="2400">
              <a:solidFill>
                <a:srgbClr val="0000CC"/>
              </a:solidFill>
              <a:latin typeface="Times New Roman" pitchFamily="18" charset="0"/>
              <a:cs typeface="Times New Roman" pitchFamily="18" charset="0"/>
            </a:endParaRPr>
          </a:p>
          <a:p>
            <a:pPr algn="just">
              <a:spcBef>
                <a:spcPts val="0"/>
              </a:spcBef>
            </a:pPr>
            <a:r>
              <a:rPr lang="en-US" sz="2400" smtClean="0">
                <a:solidFill>
                  <a:srgbClr val="0000CC"/>
                </a:solidFill>
                <a:latin typeface="Times New Roman" pitchFamily="18" charset="0"/>
                <a:cs typeface="Times New Roman" pitchFamily="18" charset="0"/>
              </a:rPr>
              <a:t>-&gt; Ý nghĩa: Họ say mê lao động, lặng lẽ cống hiến, có lý tưởng sống cao đẹp.</a:t>
            </a:r>
          </a:p>
          <a:p>
            <a:pPr marL="457200" indent="-457200" algn="just">
              <a:buFontTx/>
              <a:buChar char="-"/>
            </a:pPr>
            <a:endParaRPr lang="en-US" sz="2400">
              <a:solidFill>
                <a:srgbClr val="0000CC"/>
              </a:solidFill>
              <a:latin typeface="Times New Roman" pitchFamily="18" charset="0"/>
              <a:cs typeface="Times New Roman"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629" r="28715" b="16649"/>
          <a:stretch/>
        </p:blipFill>
        <p:spPr>
          <a:xfrm>
            <a:off x="228600" y="156148"/>
            <a:ext cx="2438400" cy="2815652"/>
          </a:xfrm>
          <a:prstGeom prst="rect">
            <a:avLst/>
          </a:prstGeom>
        </p:spPr>
      </p:pic>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
            <a:ext cx="2743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2667000" y="152400"/>
            <a:ext cx="2743200" cy="327131"/>
          </a:xfrm>
          <a:prstGeom prst="rect">
            <a:avLst/>
          </a:prstGeom>
          <a:solidFill>
            <a:schemeClr val="accent5">
              <a:lumMod val="20000"/>
              <a:lumOff val="80000"/>
            </a:schemeClr>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700" b="1">
                <a:latin typeface="Times New Roman" pitchFamily="18" charset="0"/>
                <a:cs typeface="Times New Roman" pitchFamily="18" charset="0"/>
              </a:rPr>
              <a:t>A</a:t>
            </a:r>
            <a:r>
              <a:rPr lang="en-US" sz="1700" b="1" smtClean="0">
                <a:latin typeface="Times New Roman" pitchFamily="18" charset="0"/>
                <a:cs typeface="Times New Roman" pitchFamily="18" charset="0"/>
              </a:rPr>
              <a:t>nh </a:t>
            </a:r>
            <a:r>
              <a:rPr lang="en-US" sz="1700" b="1">
                <a:latin typeface="Times New Roman" pitchFamily="18" charset="0"/>
                <a:cs typeface="Times New Roman" pitchFamily="18" charset="0"/>
              </a:rPr>
              <a:t>kĩ sư nghiên </a:t>
            </a:r>
            <a:r>
              <a:rPr lang="en-US" sz="1700" b="1" smtClean="0">
                <a:latin typeface="Times New Roman" pitchFamily="18" charset="0"/>
                <a:cs typeface="Times New Roman" pitchFamily="18" charset="0"/>
              </a:rPr>
              <a:t>cứu </a:t>
            </a:r>
            <a:r>
              <a:rPr lang="en-US" sz="1700" b="1">
                <a:latin typeface="Times New Roman" pitchFamily="18" charset="0"/>
                <a:cs typeface="Times New Roman" pitchFamily="18" charset="0"/>
              </a:rPr>
              <a:t>sét</a:t>
            </a:r>
          </a:p>
        </p:txBody>
      </p:sp>
      <p:pic>
        <p:nvPicPr>
          <p:cNvPr id="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410200" y="152400"/>
            <a:ext cx="2590799" cy="2819400"/>
          </a:xfr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1400" y="156148"/>
            <a:ext cx="1524000" cy="2815652"/>
          </a:xfrm>
          <a:prstGeom prst="rect">
            <a:avLst/>
          </a:prstGeom>
        </p:spPr>
      </p:pic>
      <p:sp>
        <p:nvSpPr>
          <p:cNvPr id="9" name="Title 1"/>
          <p:cNvSpPr txBox="1">
            <a:spLocks/>
          </p:cNvSpPr>
          <p:nvPr/>
        </p:nvSpPr>
        <p:spPr>
          <a:xfrm>
            <a:off x="5410200" y="2362200"/>
            <a:ext cx="3505200" cy="609600"/>
          </a:xfrm>
          <a:prstGeom prst="rect">
            <a:avLst/>
          </a:prstGeom>
          <a:solidFill>
            <a:schemeClr val="accent5">
              <a:lumMod val="20000"/>
              <a:lumOff val="8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1600" b="1" smtClean="0">
                <a:latin typeface="Times New Roman" panose="02020603050405020304" pitchFamily="18" charset="0"/>
                <a:cs typeface="Times New Roman" panose="02020603050405020304" pitchFamily="18" charset="0"/>
              </a:rPr>
              <a:t>Anh bạn đồng nghiệp </a:t>
            </a:r>
          </a:p>
          <a:p>
            <a:pPr>
              <a:defRPr/>
            </a:pPr>
            <a:r>
              <a:rPr lang="en-US" sz="1600" b="1" smtClean="0">
                <a:latin typeface="Times New Roman" panose="02020603050405020304" pitchFamily="18" charset="0"/>
                <a:cs typeface="Times New Roman" panose="02020603050405020304" pitchFamily="18" charset="0"/>
              </a:rPr>
              <a:t>trên đỉnh Phan-xi-păng</a:t>
            </a:r>
          </a:p>
        </p:txBody>
      </p:sp>
      <p:sp>
        <p:nvSpPr>
          <p:cNvPr id="11" name="Title 1"/>
          <p:cNvSpPr txBox="1">
            <a:spLocks/>
          </p:cNvSpPr>
          <p:nvPr/>
        </p:nvSpPr>
        <p:spPr bwMode="auto">
          <a:xfrm>
            <a:off x="228600" y="152400"/>
            <a:ext cx="2438400" cy="331033"/>
          </a:xfrm>
          <a:prstGeom prst="rect">
            <a:avLst/>
          </a:prstGeom>
          <a:solidFill>
            <a:schemeClr val="accent5">
              <a:lumMod val="20000"/>
              <a:lumOff val="80000"/>
            </a:schemeClr>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a:latin typeface="Times New Roman" pitchFamily="18" charset="0"/>
                <a:cs typeface="Times New Roman" pitchFamily="18" charset="0"/>
              </a:rPr>
              <a:t>A</a:t>
            </a:r>
            <a:r>
              <a:rPr lang="en-US" b="1" smtClean="0">
                <a:latin typeface="Times New Roman" pitchFamily="18" charset="0"/>
                <a:cs typeface="Times New Roman" pitchFamily="18" charset="0"/>
              </a:rPr>
              <a:t>nh </a:t>
            </a:r>
            <a:r>
              <a:rPr lang="en-US" b="1">
                <a:latin typeface="Times New Roman" pitchFamily="18" charset="0"/>
                <a:cs typeface="Times New Roman" pitchFamily="18" charset="0"/>
              </a:rPr>
              <a:t>kĩ sư </a:t>
            </a:r>
            <a:r>
              <a:rPr lang="en-US" b="1" smtClean="0">
                <a:latin typeface="Times New Roman" pitchFamily="18" charset="0"/>
                <a:cs typeface="Times New Roman" pitchFamily="18" charset="0"/>
              </a:rPr>
              <a:t>vườn rau</a:t>
            </a:r>
            <a:endParaRPr lang="en-US" b="1">
              <a:latin typeface="Times New Roman" pitchFamily="18" charset="0"/>
              <a:cs typeface="Times New Roman" pitchFamily="18" charset="0"/>
            </a:endParaRPr>
          </a:p>
        </p:txBody>
      </p:sp>
      <p:pic>
        <p:nvPicPr>
          <p:cNvPr id="12" name="Picture 1"/>
          <p:cNvPicPr>
            <a:picLocks noChangeAspect="1"/>
          </p:cNvPicPr>
          <p:nvPr/>
        </p:nvPicPr>
        <p:blipFill rotWithShape="1">
          <a:blip r:embed="rId6">
            <a:extLst>
              <a:ext uri="{28A0092B-C50C-407E-A947-70E740481C1C}">
                <a14:useLocalDpi xmlns:a14="http://schemas.microsoft.com/office/drawing/2010/main" val="0"/>
              </a:ext>
            </a:extLst>
          </a:blip>
          <a:srcRect l="16107" t="4219" r="33125" b="3269"/>
          <a:stretch/>
        </p:blipFill>
        <p:spPr bwMode="auto">
          <a:xfrm>
            <a:off x="228600" y="2971800"/>
            <a:ext cx="8686800" cy="3810000"/>
          </a:xfrm>
          <a:prstGeom prst="rect">
            <a:avLst/>
          </a:prstGeom>
          <a:solidFill>
            <a:schemeClr val="tx1"/>
          </a:solidFill>
          <a:ln>
            <a:noFill/>
          </a:ln>
        </p:spPr>
      </p:pic>
      <p:sp>
        <p:nvSpPr>
          <p:cNvPr id="13" name="Title 1"/>
          <p:cNvSpPr txBox="1">
            <a:spLocks/>
          </p:cNvSpPr>
          <p:nvPr/>
        </p:nvSpPr>
        <p:spPr bwMode="auto">
          <a:xfrm>
            <a:off x="2981325" y="2971800"/>
            <a:ext cx="4857750" cy="806970"/>
          </a:xfrm>
          <a:prstGeom prst="rect">
            <a:avLst/>
          </a:prstGeom>
          <a:solidFill>
            <a:srgbClr val="0000CC"/>
          </a:solidFill>
          <a:ln>
            <a:noFill/>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smtClean="0">
                <a:solidFill>
                  <a:schemeClr val="bg1"/>
                </a:solidFill>
                <a:latin typeface="Times New Roman" pitchFamily="18" charset="0"/>
                <a:cs typeface="Times New Roman" pitchFamily="18" charset="0"/>
              </a:rPr>
              <a:t>Nhân </a:t>
            </a:r>
            <a:r>
              <a:rPr lang="en-US" sz="3600">
                <a:solidFill>
                  <a:schemeClr val="bg1"/>
                </a:solidFill>
                <a:latin typeface="Times New Roman" pitchFamily="18" charset="0"/>
                <a:cs typeface="Times New Roman" pitchFamily="18" charset="0"/>
              </a:rPr>
              <a:t>vật bác lái xe</a:t>
            </a:r>
          </a:p>
        </p:txBody>
      </p:sp>
    </p:spTree>
    <p:extLst>
      <p:ext uri="{BB962C8B-B14F-4D97-AF65-F5344CB8AC3E}">
        <p14:creationId xmlns:p14="http://schemas.microsoft.com/office/powerpoint/2010/main" val="224518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42" presetClass="exit" presetSubtype="0" fill="hold" grpId="0" nodeType="withEffect">
                                  <p:stCondLst>
                                    <p:cond delay="0"/>
                                  </p:stCondLst>
                                  <p:childTnLst>
                                    <p:animEffect transition="out" filter="fade">
                                      <p:cBhvr>
                                        <p:cTn id="17" dur="1000"/>
                                        <p:tgtEl>
                                          <p:spTgt spid="4"/>
                                        </p:tgtEl>
                                      </p:cBhvr>
                                    </p:animEffect>
                                    <p:anim calcmode="lin" valueType="num">
                                      <p:cBhvr>
                                        <p:cTn id="18" dur="1000"/>
                                        <p:tgtEl>
                                          <p:spTgt spid="4"/>
                                        </p:tgtEl>
                                        <p:attrNameLst>
                                          <p:attrName>ppt_x</p:attrName>
                                        </p:attrNameLst>
                                      </p:cBhvr>
                                      <p:tavLst>
                                        <p:tav tm="0">
                                          <p:val>
                                            <p:strVal val="ppt_x"/>
                                          </p:val>
                                        </p:tav>
                                        <p:tav tm="100000">
                                          <p:val>
                                            <p:strVal val="ppt_x"/>
                                          </p:val>
                                        </p:tav>
                                      </p:tavLst>
                                    </p:anim>
                                    <p:anim calcmode="lin" valueType="num">
                                      <p:cBhvr>
                                        <p:cTn id="19" dur="1000"/>
                                        <p:tgtEl>
                                          <p:spTgt spid="4"/>
                                        </p:tgtEl>
                                        <p:attrNameLst>
                                          <p:attrName>ppt_y</p:attrName>
                                        </p:attrNameLst>
                                      </p:cBhvr>
                                      <p:tavLst>
                                        <p:tav tm="0">
                                          <p:val>
                                            <p:strVal val="ppt_y"/>
                                          </p:val>
                                        </p:tav>
                                        <p:tav tm="100000">
                                          <p:val>
                                            <p:strVal val="ppt_y+.1"/>
                                          </p:val>
                                        </p:tav>
                                      </p:tavLst>
                                    </p:anim>
                                    <p:set>
                                      <p:cBhvr>
                                        <p:cTn id="20" dur="1" fill="hold">
                                          <p:stCondLst>
                                            <p:cond delay="999"/>
                                          </p:stCondLst>
                                        </p:cTn>
                                        <p:tgtEl>
                                          <p:spTgt spid="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6" presetClass="entr" presetSubtype="16"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par>
                                <p:cTn id="33" presetID="6" presetClass="entr" presetSubtype="16"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par>
                                <p:cTn id="39" presetID="6" presetClass="entr" presetSubtype="16"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ircle(in)">
                                      <p:cBhvr>
                                        <p:cTn id="41" dur="2000"/>
                                        <p:tgtEl>
                                          <p:spTgt spid="8"/>
                                        </p:tgtEl>
                                      </p:cBhvr>
                                    </p:animEffect>
                                  </p:childTnLst>
                                </p:cTn>
                              </p:par>
                              <p:par>
                                <p:cTn id="42" presetID="6" presetClass="entr" presetSubtype="16"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circle(in)">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9" grpId="0" animBg="1"/>
      <p:bldP spid="11" grpId="0" animBg="1"/>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www.asianatravel.com.vn/files/images/sapa_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44450" y="0"/>
            <a:ext cx="918845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000" b="1" smtClean="0">
                <a:solidFill>
                  <a:srgbClr val="002060"/>
                </a:solidFill>
              </a:rPr>
              <a:t>Chìm trong làn mây bồng bềnh, thị trấn Sa Pa như một thành phố </a:t>
            </a:r>
            <a:endParaRPr lang="en-US" sz="2000" b="1" smtClean="0">
              <a:solidFill>
                <a:srgbClr val="002060"/>
              </a:solidFill>
            </a:endParaRPr>
          </a:p>
          <a:p>
            <a:r>
              <a:rPr lang="vi-VN" sz="2000" b="1" smtClean="0">
                <a:solidFill>
                  <a:srgbClr val="002060"/>
                </a:solidFill>
              </a:rPr>
              <a:t>trong sương huyền ảo, một bức tranh sơn thủy hữu tình. </a:t>
            </a:r>
          </a:p>
        </p:txBody>
      </p:sp>
      <p:pic>
        <p:nvPicPr>
          <p:cNvPr id="6" name="Picture 2" descr="File:Sapa3.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82708" y="0"/>
            <a:ext cx="8915400" cy="144780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vi-VN" sz="3600" smtClean="0"/>
              <a:t/>
            </a:r>
            <a:br>
              <a:rPr lang="vi-VN" sz="3600" smtClean="0"/>
            </a:br>
            <a:r>
              <a:rPr lang="vi-VN" sz="4700" smtClean="0">
                <a:solidFill>
                  <a:srgbClr val="FF0000"/>
                </a:solidFill>
              </a:rPr>
              <a:t>Nơi đây, có thứ tài nguyên vô giá đó là khí hậu trong lành </a:t>
            </a:r>
            <a:endParaRPr lang="en-US" sz="4700" smtClean="0">
              <a:solidFill>
                <a:srgbClr val="FF0000"/>
              </a:solidFill>
            </a:endParaRPr>
          </a:p>
          <a:p>
            <a:pPr>
              <a:defRPr/>
            </a:pPr>
            <a:r>
              <a:rPr lang="vi-VN" sz="4700" smtClean="0">
                <a:solidFill>
                  <a:srgbClr val="FF0000"/>
                </a:solidFill>
              </a:rPr>
              <a:t>mát mẻ, mang nhiều sắc thái đa dạng.</a:t>
            </a:r>
            <a:r>
              <a:rPr lang="vi-VN" sz="4700" smtClean="0"/>
              <a:t/>
            </a:r>
            <a:br>
              <a:rPr lang="vi-VN" sz="4700" smtClean="0"/>
            </a:br>
            <a:endParaRPr lang="vi-VN" sz="4700"/>
          </a:p>
        </p:txBody>
      </p:sp>
      <p:pic>
        <p:nvPicPr>
          <p:cNvPr id="11" name="Picture 8" descr="D:\HD\Tran Van\Fanxipan-08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0"/>
            <a:ext cx="461660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
          <p:cNvSpPr txBox="1">
            <a:spLocks noChangeArrowheads="1"/>
          </p:cNvSpPr>
          <p:nvPr/>
        </p:nvSpPr>
        <p:spPr bwMode="auto">
          <a:xfrm>
            <a:off x="82708" y="6156364"/>
            <a:ext cx="43038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VNI-Times" pitchFamily="2" charset="0"/>
                <a:cs typeface="Arial" charset="0"/>
              </a:defRPr>
            </a:lvl1pPr>
            <a:lvl2pPr marL="742950" indent="-285750" eaLnBrk="0" hangingPunct="0">
              <a:defRPr sz="2800" b="1">
                <a:solidFill>
                  <a:schemeClr val="tx1"/>
                </a:solidFill>
                <a:latin typeface="VNI-Times" pitchFamily="2" charset="0"/>
                <a:cs typeface="Arial" charset="0"/>
              </a:defRPr>
            </a:lvl2pPr>
            <a:lvl3pPr marL="1143000" indent="-228600" eaLnBrk="0" hangingPunct="0">
              <a:defRPr sz="2800" b="1">
                <a:solidFill>
                  <a:schemeClr val="tx1"/>
                </a:solidFill>
                <a:latin typeface="VNI-Times" pitchFamily="2" charset="0"/>
                <a:cs typeface="Arial" charset="0"/>
              </a:defRPr>
            </a:lvl3pPr>
            <a:lvl4pPr marL="1600200" indent="-228600" eaLnBrk="0" hangingPunct="0">
              <a:defRPr sz="2800" b="1">
                <a:solidFill>
                  <a:schemeClr val="tx1"/>
                </a:solidFill>
                <a:latin typeface="VNI-Times" pitchFamily="2" charset="0"/>
                <a:cs typeface="Arial" charset="0"/>
              </a:defRPr>
            </a:lvl4pPr>
            <a:lvl5pPr marL="2057400" indent="-228600" eaLnBrk="0" hangingPunct="0">
              <a:defRPr sz="2800" b="1">
                <a:solidFill>
                  <a:schemeClr val="tx1"/>
                </a:solidFill>
                <a:latin typeface="VNI-Times" pitchFamily="2" charset="0"/>
                <a:cs typeface="Arial" charset="0"/>
              </a:defRPr>
            </a:lvl5pPr>
            <a:lvl6pPr marL="2514600" indent="-228600" eaLnBrk="0" fontAlgn="base" hangingPunct="0">
              <a:spcBef>
                <a:spcPct val="0"/>
              </a:spcBef>
              <a:spcAft>
                <a:spcPct val="0"/>
              </a:spcAft>
              <a:defRPr sz="2800" b="1">
                <a:solidFill>
                  <a:schemeClr val="tx1"/>
                </a:solidFill>
                <a:latin typeface="VNI-Times" pitchFamily="2" charset="0"/>
                <a:cs typeface="Arial" charset="0"/>
              </a:defRPr>
            </a:lvl6pPr>
            <a:lvl7pPr marL="2971800" indent="-228600" eaLnBrk="0" fontAlgn="base" hangingPunct="0">
              <a:spcBef>
                <a:spcPct val="0"/>
              </a:spcBef>
              <a:spcAft>
                <a:spcPct val="0"/>
              </a:spcAft>
              <a:defRPr sz="2800" b="1">
                <a:solidFill>
                  <a:schemeClr val="tx1"/>
                </a:solidFill>
                <a:latin typeface="VNI-Times" pitchFamily="2" charset="0"/>
                <a:cs typeface="Arial" charset="0"/>
              </a:defRPr>
            </a:lvl7pPr>
            <a:lvl8pPr marL="3429000" indent="-228600" eaLnBrk="0" fontAlgn="base" hangingPunct="0">
              <a:spcBef>
                <a:spcPct val="0"/>
              </a:spcBef>
              <a:spcAft>
                <a:spcPct val="0"/>
              </a:spcAft>
              <a:defRPr sz="2800" b="1">
                <a:solidFill>
                  <a:schemeClr val="tx1"/>
                </a:solidFill>
                <a:latin typeface="VNI-Times" pitchFamily="2" charset="0"/>
                <a:cs typeface="Arial" charset="0"/>
              </a:defRPr>
            </a:lvl8pPr>
            <a:lvl9pPr marL="3886200" indent="-228600" eaLnBrk="0" fontAlgn="base" hangingPunct="0">
              <a:spcBef>
                <a:spcPct val="0"/>
              </a:spcBef>
              <a:spcAft>
                <a:spcPct val="0"/>
              </a:spcAft>
              <a:defRPr sz="2800" b="1">
                <a:solidFill>
                  <a:schemeClr val="tx1"/>
                </a:solidFill>
                <a:latin typeface="VNI-Times" pitchFamily="2" charset="0"/>
                <a:cs typeface="Arial" charset="0"/>
              </a:defRPr>
            </a:lvl9pPr>
          </a:lstStyle>
          <a:p>
            <a:pPr algn="ctr" eaLnBrk="1" hangingPunct="1"/>
            <a:r>
              <a:rPr lang="en-US" sz="2400">
                <a:solidFill>
                  <a:schemeClr val="bg1"/>
                </a:solidFill>
                <a:latin typeface="Times New Roman" pitchFamily="18" charset="0"/>
                <a:cs typeface="Times New Roman" pitchFamily="18" charset="0"/>
              </a:rPr>
              <a:t>Yên Sơn (Cao 2600m)</a:t>
            </a:r>
          </a:p>
        </p:txBody>
      </p:sp>
      <p:pic>
        <p:nvPicPr>
          <p:cNvPr id="13" name="Content Placeholder 12"/>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4533900" y="0"/>
            <a:ext cx="4679792" cy="6858000"/>
          </a:xfrm>
        </p:spPr>
      </p:pic>
      <p:sp>
        <p:nvSpPr>
          <p:cNvPr id="14" name="Text Box 2"/>
          <p:cNvSpPr txBox="1">
            <a:spLocks noChangeArrowheads="1"/>
          </p:cNvSpPr>
          <p:nvPr/>
        </p:nvSpPr>
        <p:spPr bwMode="auto">
          <a:xfrm>
            <a:off x="4267200" y="6217919"/>
            <a:ext cx="525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VNI-Times" pitchFamily="2" charset="0"/>
                <a:cs typeface="Arial" charset="0"/>
              </a:defRPr>
            </a:lvl1pPr>
            <a:lvl2pPr marL="742950" indent="-285750" eaLnBrk="0" hangingPunct="0">
              <a:defRPr sz="2800" b="1">
                <a:solidFill>
                  <a:schemeClr val="tx1"/>
                </a:solidFill>
                <a:latin typeface="VNI-Times" pitchFamily="2" charset="0"/>
                <a:cs typeface="Arial" charset="0"/>
              </a:defRPr>
            </a:lvl2pPr>
            <a:lvl3pPr marL="1143000" indent="-228600" eaLnBrk="0" hangingPunct="0">
              <a:defRPr sz="2800" b="1">
                <a:solidFill>
                  <a:schemeClr val="tx1"/>
                </a:solidFill>
                <a:latin typeface="VNI-Times" pitchFamily="2" charset="0"/>
                <a:cs typeface="Arial" charset="0"/>
              </a:defRPr>
            </a:lvl3pPr>
            <a:lvl4pPr marL="1600200" indent="-228600" eaLnBrk="0" hangingPunct="0">
              <a:defRPr sz="2800" b="1">
                <a:solidFill>
                  <a:schemeClr val="tx1"/>
                </a:solidFill>
                <a:latin typeface="VNI-Times" pitchFamily="2" charset="0"/>
                <a:cs typeface="Arial" charset="0"/>
              </a:defRPr>
            </a:lvl4pPr>
            <a:lvl5pPr marL="2057400" indent="-228600" eaLnBrk="0" hangingPunct="0">
              <a:defRPr sz="2800" b="1">
                <a:solidFill>
                  <a:schemeClr val="tx1"/>
                </a:solidFill>
                <a:latin typeface="VNI-Times" pitchFamily="2" charset="0"/>
                <a:cs typeface="Arial" charset="0"/>
              </a:defRPr>
            </a:lvl5pPr>
            <a:lvl6pPr marL="2514600" indent="-228600" eaLnBrk="0" fontAlgn="base" hangingPunct="0">
              <a:spcBef>
                <a:spcPct val="0"/>
              </a:spcBef>
              <a:spcAft>
                <a:spcPct val="0"/>
              </a:spcAft>
              <a:defRPr sz="2800" b="1">
                <a:solidFill>
                  <a:schemeClr val="tx1"/>
                </a:solidFill>
                <a:latin typeface="VNI-Times" pitchFamily="2" charset="0"/>
                <a:cs typeface="Arial" charset="0"/>
              </a:defRPr>
            </a:lvl6pPr>
            <a:lvl7pPr marL="2971800" indent="-228600" eaLnBrk="0" fontAlgn="base" hangingPunct="0">
              <a:spcBef>
                <a:spcPct val="0"/>
              </a:spcBef>
              <a:spcAft>
                <a:spcPct val="0"/>
              </a:spcAft>
              <a:defRPr sz="2800" b="1">
                <a:solidFill>
                  <a:schemeClr val="tx1"/>
                </a:solidFill>
                <a:latin typeface="VNI-Times" pitchFamily="2" charset="0"/>
                <a:cs typeface="Arial" charset="0"/>
              </a:defRPr>
            </a:lvl7pPr>
            <a:lvl8pPr marL="3429000" indent="-228600" eaLnBrk="0" fontAlgn="base" hangingPunct="0">
              <a:spcBef>
                <a:spcPct val="0"/>
              </a:spcBef>
              <a:spcAft>
                <a:spcPct val="0"/>
              </a:spcAft>
              <a:defRPr sz="2800" b="1">
                <a:solidFill>
                  <a:schemeClr val="tx1"/>
                </a:solidFill>
                <a:latin typeface="VNI-Times" pitchFamily="2" charset="0"/>
                <a:cs typeface="Arial" charset="0"/>
              </a:defRPr>
            </a:lvl8pPr>
            <a:lvl9pPr marL="3886200" indent="-228600" eaLnBrk="0" fontAlgn="base" hangingPunct="0">
              <a:spcBef>
                <a:spcPct val="0"/>
              </a:spcBef>
              <a:spcAft>
                <a:spcPct val="0"/>
              </a:spcAft>
              <a:defRPr sz="2800" b="1">
                <a:solidFill>
                  <a:schemeClr val="tx1"/>
                </a:solidFill>
                <a:latin typeface="VNI-Times" pitchFamily="2" charset="0"/>
                <a:cs typeface="Arial" charset="0"/>
              </a:defRPr>
            </a:lvl9pPr>
          </a:lstStyle>
          <a:p>
            <a:pPr algn="ctr" eaLnBrk="1" hangingPunct="1"/>
            <a:r>
              <a:rPr lang="en-US" sz="2400" smtClean="0">
                <a:solidFill>
                  <a:schemeClr val="bg1"/>
                </a:solidFill>
                <a:latin typeface="Times New Roman" pitchFamily="18" charset="0"/>
                <a:cs typeface="Times New Roman" pitchFamily="18" charset="0"/>
              </a:rPr>
              <a:t>Đỉnh Phan-xi-păng </a:t>
            </a:r>
            <a:r>
              <a:rPr lang="en-US" sz="240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Cao 3143m</a:t>
            </a:r>
            <a:r>
              <a:rPr lang="en-US" sz="2400">
                <a:solidFill>
                  <a:schemeClr val="bg1"/>
                </a:solidFill>
                <a:latin typeface="Times New Roman" pitchFamily="18" charset="0"/>
                <a:cs typeface="Times New Roman" pitchFamily="18" charset="0"/>
              </a:rPr>
              <a:t>)</a:t>
            </a:r>
          </a:p>
        </p:txBody>
      </p:sp>
      <p:pic>
        <p:nvPicPr>
          <p:cNvPr id="15" name="Picture 2" descr="HÃ¬nh áº£nh Äáº¹p SaPa - ThÃ¡c Báº¡c"/>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50" y="0"/>
            <a:ext cx="9264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p:nvSpPr>
        <p:spPr bwMode="auto">
          <a:xfrm>
            <a:off x="3423690" y="6033829"/>
            <a:ext cx="343431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vi-VN" sz="3200">
                <a:latin typeface="Times New Roman" pitchFamily="18" charset="0"/>
                <a:cs typeface="Times New Roman" pitchFamily="18" charset="0"/>
              </a:rPr>
              <a:t>Sa Pa - Thác Bạc</a:t>
            </a:r>
          </a:p>
        </p:txBody>
      </p:sp>
      <p:pic>
        <p:nvPicPr>
          <p:cNvPr id="17" name="Picture 2" descr="Káº¿t quáº£ hÃ¬nh áº£nh cho hinh anh nha tho o sa p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50" y="0"/>
            <a:ext cx="9264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âIM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15875"/>
            <a:ext cx="92964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4"/>
          <p:cNvSpPr txBox="1">
            <a:spLocks noChangeArrowheads="1"/>
          </p:cNvSpPr>
          <p:nvPr/>
        </p:nvSpPr>
        <p:spPr bwMode="auto">
          <a:xfrm>
            <a:off x="-44450" y="6217919"/>
            <a:ext cx="6324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US" altLang="vi-VN" i="1">
                <a:solidFill>
                  <a:schemeClr val="bg1"/>
                </a:solidFill>
                <a:latin typeface="Times New Roman" pitchFamily="18" charset="0"/>
                <a:cs typeface="Times New Roman" pitchFamily="18" charset="0"/>
              </a:rPr>
              <a:t>Sa Pa bắt đầu với những rặng đào.</a:t>
            </a:r>
          </a:p>
        </p:txBody>
      </p:sp>
      <p:pic>
        <p:nvPicPr>
          <p:cNvPr id="21" name="Picture 3" descr="danbò"/>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
          <p:cNvSpPr txBox="1">
            <a:spLocks noChangeArrowheads="1"/>
          </p:cNvSpPr>
          <p:nvPr/>
        </p:nvSpPr>
        <p:spPr bwMode="auto">
          <a:xfrm>
            <a:off x="457200" y="6182380"/>
            <a:ext cx="83913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US" altLang="vi-VN" sz="2800" b="1" i="1">
                <a:latin typeface="Times New Roman" pitchFamily="18" charset="0"/>
                <a:cs typeface="Times New Roman" pitchFamily="18" charset="0"/>
              </a:rPr>
              <a:t>N</a:t>
            </a:r>
            <a:r>
              <a:rPr lang="en-US" altLang="vi-VN" sz="2800" b="1" i="1" smtClean="0">
                <a:latin typeface="Times New Roman" pitchFamily="18" charset="0"/>
                <a:cs typeface="Times New Roman" pitchFamily="18" charset="0"/>
              </a:rPr>
              <a:t>hững </a:t>
            </a:r>
            <a:r>
              <a:rPr lang="en-US" altLang="vi-VN" sz="2800" b="1" i="1">
                <a:latin typeface="Times New Roman" pitchFamily="18" charset="0"/>
                <a:cs typeface="Times New Roman" pitchFamily="18" charset="0"/>
              </a:rPr>
              <a:t>đàn bò lang cổ </a:t>
            </a:r>
            <a:r>
              <a:rPr lang="en-US" altLang="vi-VN" sz="2800" b="1" i="1" smtClean="0">
                <a:latin typeface="Times New Roman" pitchFamily="18" charset="0"/>
                <a:cs typeface="Times New Roman" pitchFamily="18" charset="0"/>
              </a:rPr>
              <a:t>ở </a:t>
            </a:r>
            <a:r>
              <a:rPr lang="en-US" altLang="vi-VN" sz="2800" b="1" i="1">
                <a:latin typeface="Times New Roman" pitchFamily="18" charset="0"/>
                <a:cs typeface="Times New Roman" pitchFamily="18" charset="0"/>
              </a:rPr>
              <a:t>các đồng cỏ trong </a:t>
            </a:r>
            <a:r>
              <a:rPr lang="en-US" altLang="vi-VN" sz="2800" b="1" i="1" smtClean="0">
                <a:latin typeface="Times New Roman" pitchFamily="18" charset="0"/>
                <a:cs typeface="Times New Roman" pitchFamily="18" charset="0"/>
              </a:rPr>
              <a:t>thung lũng</a:t>
            </a:r>
            <a:endParaRPr lang="en-US" altLang="vi-VN" sz="2800" b="1" i="1">
              <a:latin typeface="Times New Roman" pitchFamily="18" charset="0"/>
              <a:cs typeface="Times New Roman" pitchFamily="18" charset="0"/>
            </a:endParaRPr>
          </a:p>
        </p:txBody>
      </p:sp>
      <p:pic>
        <p:nvPicPr>
          <p:cNvPr id="23" name="Picture 3" descr="NATUR0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46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76199" y="6349425"/>
            <a:ext cx="9296400" cy="584775"/>
          </a:xfrm>
          <a:prstGeom prst="rect">
            <a:avLst/>
          </a:prstGeom>
          <a:solidFill>
            <a:schemeClr val="tx2"/>
          </a:solidFill>
          <a:ln>
            <a:noFill/>
          </a:ln>
          <a:effec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pt-BR" altLang="vi-VN" sz="2400">
                <a:latin typeface=".VnTime" pitchFamily="34" charset="0"/>
              </a:rPr>
              <a:t> </a:t>
            </a:r>
            <a:r>
              <a:rPr lang="pt-BR" altLang="vi-VN" b="1" i="1" smtClean="0">
                <a:solidFill>
                  <a:schemeClr val="bg1"/>
                </a:solidFill>
                <a:latin typeface=".VnTime" pitchFamily="34" charset="0"/>
              </a:rPr>
              <a:t>N¾ng </a:t>
            </a:r>
            <a:r>
              <a:rPr lang="pt-BR" altLang="vi-VN" b="1" i="1">
                <a:solidFill>
                  <a:schemeClr val="bg1"/>
                </a:solidFill>
                <a:latin typeface=".VnTime" pitchFamily="34" charset="0"/>
              </a:rPr>
              <a:t>b©y giê b¾t ®Çu len tíi, ®èt ch¸y rõng </a:t>
            </a:r>
            <a:r>
              <a:rPr lang="pt-BR" altLang="vi-VN" b="1" i="1" smtClean="0">
                <a:solidFill>
                  <a:schemeClr val="bg1"/>
                </a:solidFill>
                <a:latin typeface=".VnTime" pitchFamily="34" charset="0"/>
              </a:rPr>
              <a:t>c©y. </a:t>
            </a:r>
            <a:endParaRPr lang="en-US" altLang="vi-VN" b="1" i="1">
              <a:solidFill>
                <a:schemeClr val="bg1"/>
              </a:solidFill>
              <a:latin typeface=".VnTime" pitchFamily="34" charset="0"/>
            </a:endParaRPr>
          </a:p>
        </p:txBody>
      </p:sp>
      <p:pic>
        <p:nvPicPr>
          <p:cNvPr id="3" name="Song-Nhu-Nhung-Doa-Hoa-Truong-My-Anh.mp3">
            <a:hlinkClick r:id="" action="ppaction://media"/>
          </p:cNvPr>
          <p:cNvPicPr>
            <a:picLocks noChangeAspect="1"/>
          </p:cNvPicPr>
          <p:nvPr>
            <a:audioFile r:link="rId1"/>
            <p:extLst>
              <p:ext uri="{DAA4B4D4-6D71-4841-9C94-3DE7FCFB9230}">
                <p14:media xmlns:p14="http://schemas.microsoft.com/office/powerpoint/2010/main" r:embed="rId2">
                  <p14:trim st="169384.4352" end="22906.0971"/>
                </p14:media>
              </p:ext>
            </p:extLst>
          </p:nvPr>
        </p:nvPicPr>
        <p:blipFill>
          <a:blip r:embed="rId14"/>
          <a:stretch>
            <a:fillRect/>
          </a:stretch>
        </p:blipFill>
        <p:spPr>
          <a:xfrm>
            <a:off x="7086600" y="5105400"/>
            <a:ext cx="609600" cy="609600"/>
          </a:xfrm>
          <a:prstGeom prst="rect">
            <a:avLst/>
          </a:prstGeom>
        </p:spPr>
      </p:pic>
    </p:spTree>
    <p:extLst>
      <p:ext uri="{BB962C8B-B14F-4D97-AF65-F5344CB8AC3E}">
        <p14:creationId xmlns:p14="http://schemas.microsoft.com/office/powerpoint/2010/main" val="386134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279" fill="hold"/>
                                        <p:tgtEl>
                                          <p:spTgt spid="3"/>
                                        </p:tgtEl>
                                      </p:cBhvr>
                                    </p:cmd>
                                  </p:childTnLst>
                                </p:cTn>
                              </p:par>
                              <p:par>
                                <p:cTn id="7" presetID="8"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diamond(in)">
                                      <p:cBhvr>
                                        <p:cTn id="9" dur="2000"/>
                                        <p:tgtEl>
                                          <p:spTgt spid="4"/>
                                        </p:tgtEl>
                                      </p:cBhvr>
                                    </p:animEffect>
                                  </p:childTnLst>
                                </p:cTn>
                              </p:par>
                              <p:par>
                                <p:cTn id="10" presetID="2" presetClass="entr" presetSubtype="2"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000" fill="hold"/>
                                        <p:tgtEl>
                                          <p:spTgt spid="7"/>
                                        </p:tgtEl>
                                        <p:attrNameLst>
                                          <p:attrName>ppt_x</p:attrName>
                                        </p:attrNameLst>
                                      </p:cBhvr>
                                      <p:tavLst>
                                        <p:tav tm="0">
                                          <p:val>
                                            <p:strVal val="0-#ppt_w/2"/>
                                          </p:val>
                                        </p:tav>
                                        <p:tav tm="100000">
                                          <p:val>
                                            <p:strVal val="#ppt_x"/>
                                          </p:val>
                                        </p:tav>
                                      </p:tavLst>
                                    </p:anim>
                                    <p:anim calcmode="lin" valueType="num">
                                      <p:cBhvr additive="base">
                                        <p:cTn id="22"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20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ircle(in)">
                                      <p:cBhvr>
                                        <p:cTn id="41" dur="2000"/>
                                        <p:tgtEl>
                                          <p:spTgt spid="15"/>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par>
                                <p:cTn id="72" presetID="22" presetClass="entr" presetSubtype="4"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3" fill="hold" display="0">
                  <p:stCondLst>
                    <p:cond delay="indefinite"/>
                  </p:stCondLst>
                  <p:endCondLst>
                    <p:cond evt="onStopAudio" delay="0">
                      <p:tgtEl>
                        <p:sldTgt/>
                      </p:tgtEl>
                    </p:cond>
                  </p:endCondLst>
                </p:cTn>
                <p:tgtEl>
                  <p:spTgt spid="3"/>
                </p:tgtEl>
              </p:cMediaNode>
            </p:audio>
          </p:childTnLst>
        </p:cTn>
      </p:par>
    </p:tnLst>
    <p:bldLst>
      <p:bldP spid="5" grpId="0" animBg="1"/>
      <p:bldP spid="7" grpId="0"/>
      <p:bldP spid="12" grpId="0"/>
      <p:bldP spid="14" grpId="0"/>
      <p:bldP spid="16" grpId="0"/>
      <p:bldP spid="18" grpId="0"/>
      <p:bldP spid="20"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838200"/>
            <a:ext cx="7848600" cy="4401205"/>
          </a:xfrm>
          <a:prstGeom prst="rect">
            <a:avLst/>
          </a:prstGeom>
        </p:spPr>
        <p:txBody>
          <a:bodyPr wrap="square">
            <a:spAutoFit/>
          </a:bodyPr>
          <a:lstStyle/>
          <a:p>
            <a:pPr algn="ctr"/>
            <a:r>
              <a:rPr lang="en-US" sz="4000" b="1">
                <a:latin typeface="Times New Roman" pitchFamily="18" charset="0"/>
                <a:cs typeface="Times New Roman" pitchFamily="18" charset="0"/>
              </a:rPr>
              <a:t>THẢO LUẬN </a:t>
            </a:r>
            <a:r>
              <a:rPr lang="en-US" sz="4000" b="1">
                <a:latin typeface="Times New Roman" pitchFamily="18" charset="0"/>
                <a:cs typeface="Times New Roman" pitchFamily="18" charset="0"/>
              </a:rPr>
              <a:t>NHÓM </a:t>
            </a:r>
            <a:r>
              <a:rPr lang="en-US" sz="4000" b="1" smtClean="0">
                <a:latin typeface="Times New Roman" pitchFamily="18" charset="0"/>
                <a:cs typeface="Times New Roman" pitchFamily="18" charset="0"/>
              </a:rPr>
              <a:t>3 </a:t>
            </a:r>
            <a:r>
              <a:rPr lang="en-US" sz="4000" b="1">
                <a:latin typeface="Times New Roman" pitchFamily="18" charset="0"/>
                <a:cs typeface="Times New Roman" pitchFamily="18" charset="0"/>
              </a:rPr>
              <a:t>PHÚT</a:t>
            </a:r>
            <a:endParaRPr lang="nl-NL" sz="4000" smtClean="0">
              <a:latin typeface="Times New Roman" pitchFamily="18" charset="0"/>
              <a:cs typeface="Times New Roman" pitchFamily="18" charset="0"/>
            </a:endParaRPr>
          </a:p>
          <a:p>
            <a:endParaRPr lang="nl-NL" sz="4000" smtClean="0">
              <a:latin typeface="Times New Roman" pitchFamily="18" charset="0"/>
              <a:cs typeface="Times New Roman" pitchFamily="18" charset="0"/>
            </a:endParaRPr>
          </a:p>
          <a:p>
            <a:pPr algn="just"/>
            <a:r>
              <a:rPr lang="nl-NL" sz="4000" smtClean="0">
                <a:latin typeface="Times New Roman" pitchFamily="18" charset="0"/>
                <a:cs typeface="Times New Roman" pitchFamily="18" charset="0"/>
              </a:rPr>
              <a:t>+ </a:t>
            </a:r>
            <a:r>
              <a:rPr lang="nl-NL" sz="4000">
                <a:latin typeface="Times New Roman" pitchFamily="18" charset="0"/>
                <a:cs typeface="Times New Roman" pitchFamily="18" charset="0"/>
              </a:rPr>
              <a:t>Nhóm 1</a:t>
            </a:r>
            <a:r>
              <a:rPr lang="nl-NL" sz="4000">
                <a:latin typeface="Times New Roman" pitchFamily="18" charset="0"/>
                <a:cs typeface="Times New Roman" pitchFamily="18" charset="0"/>
              </a:rPr>
              <a:t>, </a:t>
            </a:r>
            <a:r>
              <a:rPr lang="nl-NL" sz="4000" smtClean="0">
                <a:latin typeface="Times New Roman" pitchFamily="18" charset="0"/>
                <a:cs typeface="Times New Roman" pitchFamily="18" charset="0"/>
              </a:rPr>
              <a:t>2 : </a:t>
            </a:r>
            <a:r>
              <a:rPr lang="nl-NL" sz="4000">
                <a:latin typeface="Times New Roman" pitchFamily="18" charset="0"/>
                <a:cs typeface="Times New Roman" pitchFamily="18" charset="0"/>
              </a:rPr>
              <a:t>K</a:t>
            </a:r>
            <a:r>
              <a:rPr lang="nl-NL" sz="4000" smtClean="0">
                <a:latin typeface="Times New Roman" pitchFamily="18" charset="0"/>
                <a:cs typeface="Times New Roman" pitchFamily="18" charset="0"/>
              </a:rPr>
              <a:t>hái </a:t>
            </a:r>
            <a:r>
              <a:rPr lang="nl-NL" sz="4000">
                <a:latin typeface="Times New Roman" pitchFamily="18" charset="0"/>
                <a:cs typeface="Times New Roman" pitchFamily="18" charset="0"/>
              </a:rPr>
              <a:t>quát đặc điểm nghệ thuật chính của truyện?</a:t>
            </a:r>
            <a:endParaRPr lang="en-US" sz="4000">
              <a:latin typeface="Times New Roman" pitchFamily="18" charset="0"/>
              <a:cs typeface="Times New Roman" pitchFamily="18" charset="0"/>
            </a:endParaRPr>
          </a:p>
          <a:p>
            <a:pPr algn="just"/>
            <a:endParaRPr lang="nl-NL" sz="4000" smtClean="0">
              <a:latin typeface="Times New Roman" pitchFamily="18" charset="0"/>
              <a:cs typeface="Times New Roman" pitchFamily="18" charset="0"/>
            </a:endParaRPr>
          </a:p>
          <a:p>
            <a:pPr algn="just"/>
            <a:r>
              <a:rPr lang="nl-NL" sz="4000" smtClean="0">
                <a:latin typeface="Times New Roman" pitchFamily="18" charset="0"/>
                <a:cs typeface="Times New Roman" pitchFamily="18" charset="0"/>
              </a:rPr>
              <a:t>+ </a:t>
            </a:r>
            <a:r>
              <a:rPr lang="nl-NL" sz="4000">
                <a:latin typeface="Times New Roman" pitchFamily="18" charset="0"/>
                <a:cs typeface="Times New Roman" pitchFamily="18" charset="0"/>
              </a:rPr>
              <a:t>Nhóm 3, 4 </a:t>
            </a:r>
            <a:r>
              <a:rPr lang="nl-NL" sz="4000">
                <a:latin typeface="Times New Roman" pitchFamily="18" charset="0"/>
                <a:cs typeface="Times New Roman" pitchFamily="18" charset="0"/>
              </a:rPr>
              <a:t>: </a:t>
            </a:r>
            <a:r>
              <a:rPr lang="nl-NL" sz="4000" smtClean="0">
                <a:latin typeface="Times New Roman" pitchFamily="18" charset="0"/>
                <a:cs typeface="Times New Roman" pitchFamily="18" charset="0"/>
              </a:rPr>
              <a:t>Khái </a:t>
            </a:r>
            <a:r>
              <a:rPr lang="nl-NL" sz="4000">
                <a:latin typeface="Times New Roman" pitchFamily="18" charset="0"/>
                <a:cs typeface="Times New Roman" pitchFamily="18" charset="0"/>
              </a:rPr>
              <a:t>quát nội dung, ý nghĩa của truyện ?</a:t>
            </a:r>
            <a:endParaRPr lang="en-US" sz="4000">
              <a:latin typeface="Times New Roman" pitchFamily="18" charset="0"/>
              <a:cs typeface="Times New Roman" pitchFamily="18" charset="0"/>
            </a:endParaRPr>
          </a:p>
        </p:txBody>
      </p:sp>
    </p:spTree>
    <p:extLst>
      <p:ext uri="{BB962C8B-B14F-4D97-AF65-F5344CB8AC3E}">
        <p14:creationId xmlns:p14="http://schemas.microsoft.com/office/powerpoint/2010/main" val="3993248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81000" y="1965325"/>
            <a:ext cx="84595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fr-FR" altLang="vi-VN" sz="2400" b="0">
                <a:latin typeface="Times New Roman" pitchFamily="18" charset="0"/>
                <a:cs typeface="Times New Roman" pitchFamily="18" charset="0"/>
              </a:rPr>
              <a:t>- Nghệ thuật </a:t>
            </a:r>
            <a:r>
              <a:rPr lang="fr-FR" altLang="vi-VN" sz="2400" b="0" u="sng">
                <a:latin typeface="Times New Roman" pitchFamily="18" charset="0"/>
                <a:cs typeface="Times New Roman" pitchFamily="18" charset="0"/>
              </a:rPr>
              <a:t>tả cảnh thiên nhiên</a:t>
            </a:r>
            <a:r>
              <a:rPr lang="fr-FR" altLang="vi-VN" sz="2400" b="0">
                <a:latin typeface="Times New Roman" pitchFamily="18" charset="0"/>
                <a:cs typeface="Times New Roman" pitchFamily="18" charset="0"/>
              </a:rPr>
              <a:t> đặc sắc; miêu tả nhân vật với nhiều điểm nhìn.</a:t>
            </a:r>
            <a:endParaRPr lang="en-US" altLang="vi-VN" sz="2400" b="0">
              <a:latin typeface="Times New Roman" pitchFamily="18" charset="0"/>
              <a:cs typeface="Times New Roman" pitchFamily="18" charset="0"/>
            </a:endParaRPr>
          </a:p>
        </p:txBody>
      </p:sp>
      <p:sp>
        <p:nvSpPr>
          <p:cNvPr id="80899" name="Rectangle 5"/>
          <p:cNvSpPr>
            <a:spLocks noChangeArrowheads="1"/>
          </p:cNvSpPr>
          <p:nvPr/>
        </p:nvSpPr>
        <p:spPr bwMode="auto">
          <a:xfrm>
            <a:off x="246062" y="228600"/>
            <a:ext cx="36250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vi-VN" sz="2400" b="1">
                <a:solidFill>
                  <a:srgbClr val="0000FF"/>
                </a:solidFill>
                <a:latin typeface="Times New Roman" pitchFamily="18" charset="0"/>
                <a:cs typeface="Times New Roman" pitchFamily="18" charset="0"/>
              </a:rPr>
              <a:t> </a:t>
            </a:r>
            <a:r>
              <a:rPr lang="en-US" altLang="vi-VN" sz="2400" b="1" smtClean="0">
                <a:solidFill>
                  <a:srgbClr val="0000FF"/>
                </a:solidFill>
                <a:latin typeface="Times New Roman" pitchFamily="18" charset="0"/>
                <a:cs typeface="Times New Roman" pitchFamily="18" charset="0"/>
              </a:rPr>
              <a:t>1. Nghệ </a:t>
            </a:r>
            <a:r>
              <a:rPr lang="en-US" altLang="vi-VN" sz="2400" b="1">
                <a:solidFill>
                  <a:srgbClr val="0000FF"/>
                </a:solidFill>
                <a:latin typeface="Times New Roman" pitchFamily="18" charset="0"/>
                <a:cs typeface="Times New Roman" pitchFamily="18" charset="0"/>
              </a:rPr>
              <a:t>thuật:</a:t>
            </a:r>
          </a:p>
        </p:txBody>
      </p:sp>
      <p:sp>
        <p:nvSpPr>
          <p:cNvPr id="7" name="Rectangle 6"/>
          <p:cNvSpPr>
            <a:spLocks noChangeArrowheads="1"/>
          </p:cNvSpPr>
          <p:nvPr/>
        </p:nvSpPr>
        <p:spPr bwMode="auto">
          <a:xfrm>
            <a:off x="314325" y="831850"/>
            <a:ext cx="8523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fr-FR" altLang="vi-VN" sz="2400" b="0">
                <a:latin typeface="Times New Roman" pitchFamily="18" charset="0"/>
                <a:cs typeface="Times New Roman" pitchFamily="18" charset="0"/>
              </a:rPr>
              <a:t>- Tạo </a:t>
            </a:r>
            <a:r>
              <a:rPr lang="fr-FR" altLang="vi-VN" sz="2400" b="0" u="sng">
                <a:latin typeface="Times New Roman" pitchFamily="18" charset="0"/>
                <a:cs typeface="Times New Roman" pitchFamily="18" charset="0"/>
              </a:rPr>
              <a:t>tình huống truyện tự nhiên, tình cờ, hấp dẫn.</a:t>
            </a:r>
            <a:endParaRPr lang="en-US" altLang="vi-VN" sz="2400" b="0">
              <a:latin typeface="Times New Roman" pitchFamily="18" charset="0"/>
              <a:cs typeface="Times New Roman" pitchFamily="18" charset="0"/>
            </a:endParaRPr>
          </a:p>
        </p:txBody>
      </p:sp>
      <p:sp>
        <p:nvSpPr>
          <p:cNvPr id="8" name="Rectangle 7"/>
          <p:cNvSpPr>
            <a:spLocks noChangeArrowheads="1"/>
          </p:cNvSpPr>
          <p:nvPr/>
        </p:nvSpPr>
        <p:spPr bwMode="auto">
          <a:xfrm>
            <a:off x="349250" y="1411288"/>
            <a:ext cx="8489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fr-FR" altLang="vi-VN" sz="2400" b="0">
                <a:latin typeface="Times New Roman" pitchFamily="18" charset="0"/>
                <a:cs typeface="Times New Roman" pitchFamily="18" charset="0"/>
              </a:rPr>
              <a:t>- Xây dựng </a:t>
            </a:r>
            <a:r>
              <a:rPr lang="fr-FR" altLang="vi-VN" sz="2400" b="0" u="sng">
                <a:latin typeface="Times New Roman" pitchFamily="18" charset="0"/>
                <a:cs typeface="Times New Roman" pitchFamily="18" charset="0"/>
              </a:rPr>
              <a:t>đối thoại, độc thoại và độc thoại nội tâm</a:t>
            </a:r>
            <a:r>
              <a:rPr lang="fr-FR" altLang="vi-VN" sz="2400" b="0">
                <a:latin typeface="Times New Roman" pitchFamily="18" charset="0"/>
                <a:cs typeface="Times New Roman" pitchFamily="18" charset="0"/>
              </a:rPr>
              <a:t>.</a:t>
            </a:r>
            <a:endParaRPr lang="en-US" altLang="vi-VN" sz="2400" b="0">
              <a:latin typeface="Times New Roman" pitchFamily="18" charset="0"/>
              <a:cs typeface="Times New Roman" pitchFamily="18" charset="0"/>
            </a:endParaRPr>
          </a:p>
        </p:txBody>
      </p:sp>
      <p:sp>
        <p:nvSpPr>
          <p:cNvPr id="9" name="Rectangle 8"/>
          <p:cNvSpPr>
            <a:spLocks noChangeArrowheads="1"/>
          </p:cNvSpPr>
          <p:nvPr/>
        </p:nvSpPr>
        <p:spPr bwMode="auto">
          <a:xfrm>
            <a:off x="404812" y="2911475"/>
            <a:ext cx="60347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fr-FR" altLang="vi-VN" sz="2400" b="0">
                <a:latin typeface="Times New Roman" pitchFamily="18" charset="0"/>
                <a:cs typeface="Times New Roman" pitchFamily="18" charset="0"/>
              </a:rPr>
              <a:t>- Kết hợp giữa </a:t>
            </a:r>
            <a:r>
              <a:rPr lang="fr-FR" altLang="vi-VN" sz="2400" b="0" u="sng">
                <a:latin typeface="Times New Roman" pitchFamily="18" charset="0"/>
                <a:cs typeface="Times New Roman" pitchFamily="18" charset="0"/>
              </a:rPr>
              <a:t>kể với tả và nghị luận</a:t>
            </a:r>
            <a:r>
              <a:rPr lang="fr-FR" altLang="vi-VN" sz="2400" b="0">
                <a:latin typeface="Times New Roman" pitchFamily="18" charset="0"/>
                <a:cs typeface="Times New Roman" pitchFamily="18" charset="0"/>
              </a:rPr>
              <a:t>.</a:t>
            </a:r>
            <a:endParaRPr lang="en-US" altLang="vi-VN" sz="2400" b="0">
              <a:latin typeface="Times New Roman" pitchFamily="18" charset="0"/>
              <a:cs typeface="Times New Roman" pitchFamily="18" charset="0"/>
            </a:endParaRPr>
          </a:p>
        </p:txBody>
      </p:sp>
      <p:sp>
        <p:nvSpPr>
          <p:cNvPr id="10" name="Rectangle 9"/>
          <p:cNvSpPr>
            <a:spLocks noChangeArrowheads="1"/>
          </p:cNvSpPr>
          <p:nvPr/>
        </p:nvSpPr>
        <p:spPr bwMode="auto">
          <a:xfrm>
            <a:off x="417512" y="3421063"/>
            <a:ext cx="8322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fr-FR" altLang="vi-VN" sz="2400" b="0">
                <a:latin typeface="Times New Roman" pitchFamily="18" charset="0"/>
                <a:cs typeface="Times New Roman" pitchFamily="18" charset="0"/>
              </a:rPr>
              <a:t>- Tạo tính </a:t>
            </a:r>
            <a:r>
              <a:rPr lang="fr-FR" altLang="vi-VN" sz="2400" b="0" u="sng">
                <a:latin typeface="Times New Roman" pitchFamily="18" charset="0"/>
                <a:cs typeface="Times New Roman" pitchFamily="18" charset="0"/>
              </a:rPr>
              <a:t>chất trữ tình</a:t>
            </a:r>
            <a:r>
              <a:rPr lang="fr-FR" altLang="vi-VN" sz="2400" b="0">
                <a:latin typeface="Times New Roman" pitchFamily="18" charset="0"/>
                <a:cs typeface="Times New Roman" pitchFamily="18" charset="0"/>
              </a:rPr>
              <a:t> trong tác phẩm truyện.</a:t>
            </a:r>
            <a:endParaRPr lang="en-US" altLang="vi-VN" sz="2400" b="0">
              <a:latin typeface="Times New Roman" pitchFamily="18" charset="0"/>
              <a:cs typeface="Times New Roman" pitchFamily="18" charset="0"/>
            </a:endParaRPr>
          </a:p>
        </p:txBody>
      </p:sp>
      <p:sp>
        <p:nvSpPr>
          <p:cNvPr id="11" name="Rectangle 10"/>
          <p:cNvSpPr>
            <a:spLocks noChangeArrowheads="1"/>
          </p:cNvSpPr>
          <p:nvPr/>
        </p:nvSpPr>
        <p:spPr bwMode="auto">
          <a:xfrm>
            <a:off x="349250" y="4568825"/>
            <a:ext cx="84246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hangingPunct="1"/>
            <a:r>
              <a:rPr lang="en-US" altLang="vi-VN" sz="2400"/>
              <a:t>   </a:t>
            </a:r>
            <a:r>
              <a:rPr lang="fr-FR" altLang="vi-VN" sz="2400" b="0" i="1">
                <a:latin typeface="Times New Roman" pitchFamily="18" charset="0"/>
                <a:cs typeface="Times New Roman" pitchFamily="18" charset="0"/>
              </a:rPr>
              <a:t>Lặng lẽ Sa Pa</a:t>
            </a:r>
            <a:r>
              <a:rPr lang="fr-FR" altLang="vi-VN" sz="2400" b="0">
                <a:latin typeface="Times New Roman" pitchFamily="18" charset="0"/>
                <a:cs typeface="Times New Roman" pitchFamily="18" charset="0"/>
              </a:rPr>
              <a:t> là câu chuyện về cuộc gặp gỡ với những con người trong một chuyến đi thực tế của nhân vật ông họa sĩ, qua đó, tác giả </a:t>
            </a:r>
            <a:r>
              <a:rPr lang="fr-FR" altLang="vi-VN" sz="2400" u="sng" smtClean="0">
                <a:latin typeface="Times New Roman" pitchFamily="18" charset="0"/>
                <a:cs typeface="Times New Roman" pitchFamily="18" charset="0"/>
              </a:rPr>
              <a:t>bày tỏ</a:t>
            </a:r>
            <a:r>
              <a:rPr lang="fr-FR" altLang="vi-VN" sz="2400" b="0" u="sng" smtClean="0">
                <a:latin typeface="Times New Roman" pitchFamily="18" charset="0"/>
                <a:cs typeface="Times New Roman" pitchFamily="18" charset="0"/>
              </a:rPr>
              <a:t> sự ngợi ca</a:t>
            </a:r>
            <a:r>
              <a:rPr lang="fr-FR" altLang="vi-VN" sz="2400" b="0" smtClean="0">
                <a:latin typeface="Times New Roman" pitchFamily="18" charset="0"/>
                <a:cs typeface="Times New Roman" pitchFamily="18" charset="0"/>
              </a:rPr>
              <a:t>, </a:t>
            </a:r>
            <a:r>
              <a:rPr lang="fr-FR" altLang="vi-VN" sz="2400" u="sng" smtClean="0">
                <a:latin typeface="Times New Roman" pitchFamily="18" charset="0"/>
                <a:cs typeface="Times New Roman" pitchFamily="18" charset="0"/>
              </a:rPr>
              <a:t>niềm </a:t>
            </a:r>
            <a:r>
              <a:rPr lang="fr-FR" altLang="vi-VN" sz="2400" u="sng">
                <a:latin typeface="Times New Roman" pitchFamily="18" charset="0"/>
                <a:cs typeface="Times New Roman" pitchFamily="18" charset="0"/>
              </a:rPr>
              <a:t>yêu mến đối với những con người có lẽ sống cao đẹp</a:t>
            </a:r>
            <a:r>
              <a:rPr lang="fr-FR" altLang="vi-VN" sz="2400">
                <a:latin typeface="Times New Roman" pitchFamily="18" charset="0"/>
                <a:cs typeface="Times New Roman" pitchFamily="18" charset="0"/>
              </a:rPr>
              <a:t> đang </a:t>
            </a:r>
            <a:r>
              <a:rPr lang="fr-FR" altLang="vi-VN" sz="2400" u="sng">
                <a:latin typeface="Times New Roman" pitchFamily="18" charset="0"/>
                <a:cs typeface="Times New Roman" pitchFamily="18" charset="0"/>
              </a:rPr>
              <a:t>lặng lẽ quên mình cống hiến cho Tổ </a:t>
            </a:r>
            <a:r>
              <a:rPr lang="fr-FR" altLang="vi-VN" sz="2400" u="sng" smtClean="0">
                <a:latin typeface="Times New Roman" pitchFamily="18" charset="0"/>
                <a:cs typeface="Times New Roman" pitchFamily="18" charset="0"/>
              </a:rPr>
              <a:t>quốc</a:t>
            </a:r>
            <a:r>
              <a:rPr lang="fr-FR" altLang="vi-VN" sz="2400" smtClean="0">
                <a:latin typeface="Times New Roman" pitchFamily="18" charset="0"/>
                <a:cs typeface="Times New Roman" pitchFamily="18" charset="0"/>
              </a:rPr>
              <a:t> trong công cuộc xây dựng chủ nghĩa xã hội ở miền Bắc.</a:t>
            </a:r>
            <a:endParaRPr lang="en-US" altLang="vi-VN" sz="2400">
              <a:latin typeface="Times New Roman" pitchFamily="18" charset="0"/>
              <a:cs typeface="Times New Roman" pitchFamily="18" charset="0"/>
            </a:endParaRPr>
          </a:p>
        </p:txBody>
      </p:sp>
      <p:sp>
        <p:nvSpPr>
          <p:cNvPr id="12" name="Rectangle 11"/>
          <p:cNvSpPr>
            <a:spLocks noChangeArrowheads="1"/>
          </p:cNvSpPr>
          <p:nvPr/>
        </p:nvSpPr>
        <p:spPr bwMode="auto">
          <a:xfrm>
            <a:off x="288925" y="4110335"/>
            <a:ext cx="5098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vi-VN" sz="2400" b="1" smtClean="0">
                <a:solidFill>
                  <a:srgbClr val="0000FF"/>
                </a:solidFill>
                <a:latin typeface="Times New Roman" pitchFamily="18" charset="0"/>
                <a:cs typeface="Times New Roman" pitchFamily="18" charset="0"/>
              </a:rPr>
              <a:t>2. Nội dung, ý </a:t>
            </a:r>
            <a:r>
              <a:rPr lang="en-US" altLang="vi-VN" sz="2400" b="1">
                <a:solidFill>
                  <a:srgbClr val="0000FF"/>
                </a:solidFill>
                <a:latin typeface="Times New Roman" pitchFamily="18" charset="0"/>
                <a:cs typeface="Times New Roman" pitchFamily="18" charset="0"/>
              </a:rPr>
              <a:t>nghĩa văn bản:</a:t>
            </a:r>
          </a:p>
        </p:txBody>
      </p:sp>
    </p:spTree>
    <p:extLst>
      <p:ext uri="{BB962C8B-B14F-4D97-AF65-F5344CB8AC3E}">
        <p14:creationId xmlns:p14="http://schemas.microsoft.com/office/powerpoint/2010/main" val="3435744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arn(inVertical)">
                                      <p:cBhvr>
                                        <p:cTn id="7" dur="500"/>
                                        <p:tgtEl>
                                          <p:spTgt spid="8089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circle(in)">
                                      <p:cBhvr>
                                        <p:cTn id="16" dur="2000"/>
                                        <p:tgtEl>
                                          <p:spTgt spid="4">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xit" presetSubtype="0" fill="hold" grpId="1" nodeType="clickEffect">
                                  <p:stCondLst>
                                    <p:cond delay="0"/>
                                  </p:stCondLst>
                                  <p:childTnLst>
                                    <p:animEffect transition="out" filter="fade">
                                      <p:cBhvr>
                                        <p:cTn id="41" dur="1000"/>
                                        <p:tgtEl>
                                          <p:spTgt spid="80899"/>
                                        </p:tgtEl>
                                      </p:cBhvr>
                                    </p:animEffect>
                                    <p:anim calcmode="lin" valueType="num">
                                      <p:cBhvr>
                                        <p:cTn id="42" dur="1000"/>
                                        <p:tgtEl>
                                          <p:spTgt spid="80899"/>
                                        </p:tgtEl>
                                        <p:attrNameLst>
                                          <p:attrName>ppt_x</p:attrName>
                                        </p:attrNameLst>
                                      </p:cBhvr>
                                      <p:tavLst>
                                        <p:tav tm="0">
                                          <p:val>
                                            <p:strVal val="ppt_x"/>
                                          </p:val>
                                        </p:tav>
                                        <p:tav tm="100000">
                                          <p:val>
                                            <p:strVal val="ppt_x"/>
                                          </p:val>
                                        </p:tav>
                                      </p:tavLst>
                                    </p:anim>
                                    <p:anim calcmode="lin" valueType="num">
                                      <p:cBhvr>
                                        <p:cTn id="43" dur="1000"/>
                                        <p:tgtEl>
                                          <p:spTgt spid="80899"/>
                                        </p:tgtEl>
                                        <p:attrNameLst>
                                          <p:attrName>ppt_y</p:attrName>
                                        </p:attrNameLst>
                                      </p:cBhvr>
                                      <p:tavLst>
                                        <p:tav tm="0">
                                          <p:val>
                                            <p:strVal val="ppt_y"/>
                                          </p:val>
                                        </p:tav>
                                        <p:tav tm="100000">
                                          <p:val>
                                            <p:strVal val="ppt_y+.1"/>
                                          </p:val>
                                        </p:tav>
                                      </p:tavLst>
                                    </p:anim>
                                    <p:set>
                                      <p:cBhvr>
                                        <p:cTn id="44" dur="1" fill="hold">
                                          <p:stCondLst>
                                            <p:cond delay="999"/>
                                          </p:stCondLst>
                                        </p:cTn>
                                        <p:tgtEl>
                                          <p:spTgt spid="80899"/>
                                        </p:tgtEl>
                                        <p:attrNameLst>
                                          <p:attrName>style.visibility</p:attrName>
                                        </p:attrNameLst>
                                      </p:cBhvr>
                                      <p:to>
                                        <p:strVal val="hidden"/>
                                      </p:to>
                                    </p:set>
                                  </p:childTnLst>
                                </p:cTn>
                              </p:par>
                              <p:par>
                                <p:cTn id="45" presetID="42" presetClass="exit" presetSubtype="0" fill="hold" grpId="1" nodeType="withEffect">
                                  <p:stCondLst>
                                    <p:cond delay="0"/>
                                  </p:stCondLst>
                                  <p:childTnLst>
                                    <p:animEffect transition="out" filter="fade">
                                      <p:cBhvr>
                                        <p:cTn id="46" dur="1000"/>
                                        <p:tgtEl>
                                          <p:spTgt spid="7"/>
                                        </p:tgtEl>
                                      </p:cBhvr>
                                    </p:animEffect>
                                    <p:anim calcmode="lin" valueType="num">
                                      <p:cBhvr>
                                        <p:cTn id="47" dur="1000"/>
                                        <p:tgtEl>
                                          <p:spTgt spid="7"/>
                                        </p:tgtEl>
                                        <p:attrNameLst>
                                          <p:attrName>ppt_x</p:attrName>
                                        </p:attrNameLst>
                                      </p:cBhvr>
                                      <p:tavLst>
                                        <p:tav tm="0">
                                          <p:val>
                                            <p:strVal val="ppt_x"/>
                                          </p:val>
                                        </p:tav>
                                        <p:tav tm="100000">
                                          <p:val>
                                            <p:strVal val="ppt_x"/>
                                          </p:val>
                                        </p:tav>
                                      </p:tavLst>
                                    </p:anim>
                                    <p:anim calcmode="lin" valueType="num">
                                      <p:cBhvr>
                                        <p:cTn id="48" dur="1000"/>
                                        <p:tgtEl>
                                          <p:spTgt spid="7"/>
                                        </p:tgtEl>
                                        <p:attrNameLst>
                                          <p:attrName>ppt_y</p:attrName>
                                        </p:attrNameLst>
                                      </p:cBhvr>
                                      <p:tavLst>
                                        <p:tav tm="0">
                                          <p:val>
                                            <p:strVal val="ppt_y"/>
                                          </p:val>
                                        </p:tav>
                                        <p:tav tm="100000">
                                          <p:val>
                                            <p:strVal val="ppt_y+.1"/>
                                          </p:val>
                                        </p:tav>
                                      </p:tavLst>
                                    </p:anim>
                                    <p:set>
                                      <p:cBhvr>
                                        <p:cTn id="49" dur="1" fill="hold">
                                          <p:stCondLst>
                                            <p:cond delay="999"/>
                                          </p:stCondLst>
                                        </p:cTn>
                                        <p:tgtEl>
                                          <p:spTgt spid="7"/>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8"/>
                                        </p:tgtEl>
                                      </p:cBhvr>
                                    </p:animEffect>
                                    <p:anim calcmode="lin" valueType="num">
                                      <p:cBhvr>
                                        <p:cTn id="52" dur="1000"/>
                                        <p:tgtEl>
                                          <p:spTgt spid="8"/>
                                        </p:tgtEl>
                                        <p:attrNameLst>
                                          <p:attrName>ppt_x</p:attrName>
                                        </p:attrNameLst>
                                      </p:cBhvr>
                                      <p:tavLst>
                                        <p:tav tm="0">
                                          <p:val>
                                            <p:strVal val="ppt_x"/>
                                          </p:val>
                                        </p:tav>
                                        <p:tav tm="100000">
                                          <p:val>
                                            <p:strVal val="ppt_x"/>
                                          </p:val>
                                        </p:tav>
                                      </p:tavLst>
                                    </p:anim>
                                    <p:anim calcmode="lin" valueType="num">
                                      <p:cBhvr>
                                        <p:cTn id="53" dur="1000"/>
                                        <p:tgtEl>
                                          <p:spTgt spid="8"/>
                                        </p:tgtEl>
                                        <p:attrNameLst>
                                          <p:attrName>ppt_y</p:attrName>
                                        </p:attrNameLst>
                                      </p:cBhvr>
                                      <p:tavLst>
                                        <p:tav tm="0">
                                          <p:val>
                                            <p:strVal val="ppt_y"/>
                                          </p:val>
                                        </p:tav>
                                        <p:tav tm="100000">
                                          <p:val>
                                            <p:strVal val="ppt_y+.1"/>
                                          </p:val>
                                        </p:tav>
                                      </p:tavLst>
                                    </p:anim>
                                    <p:set>
                                      <p:cBhvr>
                                        <p:cTn id="54" dur="1" fill="hold">
                                          <p:stCondLst>
                                            <p:cond delay="999"/>
                                          </p:stCondLst>
                                        </p:cTn>
                                        <p:tgtEl>
                                          <p:spTgt spid="8"/>
                                        </p:tgtEl>
                                        <p:attrNameLst>
                                          <p:attrName>style.visibility</p:attrName>
                                        </p:attrNameLst>
                                      </p:cBhvr>
                                      <p:to>
                                        <p:strVal val="hidden"/>
                                      </p:to>
                                    </p:set>
                                  </p:childTnLst>
                                </p:cTn>
                              </p:par>
                              <p:par>
                                <p:cTn id="55" presetID="42" presetClass="exit" presetSubtype="0" fill="hold" grpId="0" nodeType="withEffect">
                                  <p:stCondLst>
                                    <p:cond delay="0"/>
                                  </p:stCondLst>
                                  <p:childTnLst>
                                    <p:animEffect transition="out" filter="fade">
                                      <p:cBhvr>
                                        <p:cTn id="56" dur="1000"/>
                                        <p:tgtEl>
                                          <p:spTgt spid="4">
                                            <p:txEl>
                                              <p:pRg st="0" end="0"/>
                                            </p:txEl>
                                          </p:spTgt>
                                        </p:tgtEl>
                                      </p:cBhvr>
                                    </p:animEffect>
                                    <p:anim calcmode="lin" valueType="num">
                                      <p:cBhvr>
                                        <p:cTn id="57"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p:tgtEl>
                                          <p:spTgt spid="4">
                                            <p:txEl>
                                              <p:pRg st="0" end="0"/>
                                            </p:txEl>
                                          </p:spTgt>
                                        </p:tgtEl>
                                        <p:attrNameLst>
                                          <p:attrName>ppt_y</p:attrName>
                                        </p:attrNameLst>
                                      </p:cBhvr>
                                      <p:tavLst>
                                        <p:tav tm="0">
                                          <p:val>
                                            <p:strVal val="ppt_y"/>
                                          </p:val>
                                        </p:tav>
                                        <p:tav tm="100000">
                                          <p:val>
                                            <p:strVal val="ppt_y+.1"/>
                                          </p:val>
                                        </p:tav>
                                      </p:tavLst>
                                    </p:anim>
                                    <p:set>
                                      <p:cBhvr>
                                        <p:cTn id="59" dur="1" fill="hold">
                                          <p:stCondLst>
                                            <p:cond delay="999"/>
                                          </p:stCondLst>
                                        </p:cTn>
                                        <p:tgtEl>
                                          <p:spTgt spid="4">
                                            <p:txEl>
                                              <p:pRg st="0" end="0"/>
                                            </p:txEl>
                                          </p:spTgt>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9"/>
                                        </p:tgtEl>
                                      </p:cBhvr>
                                    </p:animEffect>
                                    <p:anim calcmode="lin" valueType="num">
                                      <p:cBhvr>
                                        <p:cTn id="62" dur="1000"/>
                                        <p:tgtEl>
                                          <p:spTgt spid="9"/>
                                        </p:tgtEl>
                                        <p:attrNameLst>
                                          <p:attrName>ppt_x</p:attrName>
                                        </p:attrNameLst>
                                      </p:cBhvr>
                                      <p:tavLst>
                                        <p:tav tm="0">
                                          <p:val>
                                            <p:strVal val="ppt_x"/>
                                          </p:val>
                                        </p:tav>
                                        <p:tav tm="100000">
                                          <p:val>
                                            <p:strVal val="ppt_x"/>
                                          </p:val>
                                        </p:tav>
                                      </p:tavLst>
                                    </p:anim>
                                    <p:anim calcmode="lin" valueType="num">
                                      <p:cBhvr>
                                        <p:cTn id="63" dur="1000"/>
                                        <p:tgtEl>
                                          <p:spTgt spid="9"/>
                                        </p:tgtEl>
                                        <p:attrNameLst>
                                          <p:attrName>ppt_y</p:attrName>
                                        </p:attrNameLst>
                                      </p:cBhvr>
                                      <p:tavLst>
                                        <p:tav tm="0">
                                          <p:val>
                                            <p:strVal val="ppt_y"/>
                                          </p:val>
                                        </p:tav>
                                        <p:tav tm="100000">
                                          <p:val>
                                            <p:strVal val="ppt_y+.1"/>
                                          </p:val>
                                        </p:tav>
                                      </p:tavLst>
                                    </p:anim>
                                    <p:set>
                                      <p:cBhvr>
                                        <p:cTn id="64" dur="1" fill="hold">
                                          <p:stCondLst>
                                            <p:cond delay="999"/>
                                          </p:stCondLst>
                                        </p:cTn>
                                        <p:tgtEl>
                                          <p:spTgt spid="9"/>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0"/>
                                        </p:tgtEl>
                                      </p:cBhvr>
                                    </p:animEffect>
                                    <p:anim calcmode="lin" valueType="num">
                                      <p:cBhvr>
                                        <p:cTn id="67" dur="1000"/>
                                        <p:tgtEl>
                                          <p:spTgt spid="10"/>
                                        </p:tgtEl>
                                        <p:attrNameLst>
                                          <p:attrName>ppt_x</p:attrName>
                                        </p:attrNameLst>
                                      </p:cBhvr>
                                      <p:tavLst>
                                        <p:tav tm="0">
                                          <p:val>
                                            <p:strVal val="ppt_x"/>
                                          </p:val>
                                        </p:tav>
                                        <p:tav tm="100000">
                                          <p:val>
                                            <p:strVal val="ppt_x"/>
                                          </p:val>
                                        </p:tav>
                                      </p:tavLst>
                                    </p:anim>
                                    <p:anim calcmode="lin" valueType="num">
                                      <p:cBhvr>
                                        <p:cTn id="68" dur="1000"/>
                                        <p:tgtEl>
                                          <p:spTgt spid="10"/>
                                        </p:tgtEl>
                                        <p:attrNameLst>
                                          <p:attrName>ppt_y</p:attrName>
                                        </p:attrNameLst>
                                      </p:cBhvr>
                                      <p:tavLst>
                                        <p:tav tm="0">
                                          <p:val>
                                            <p:strVal val="ppt_y"/>
                                          </p:val>
                                        </p:tav>
                                        <p:tav tm="100000">
                                          <p:val>
                                            <p:strVal val="ppt_y+.1"/>
                                          </p:val>
                                        </p:tav>
                                      </p:tavLst>
                                    </p:anim>
                                    <p:set>
                                      <p:cBhvr>
                                        <p:cTn id="69" dur="1" fill="hold">
                                          <p:stCondLst>
                                            <p:cond delay="999"/>
                                          </p:stCondLst>
                                        </p:cTn>
                                        <p:tgtEl>
                                          <p:spTgt spid="10"/>
                                        </p:tgtEl>
                                        <p:attrNameLst>
                                          <p:attrName>style.visibility</p:attrName>
                                        </p:attrNameLst>
                                      </p:cBhvr>
                                      <p:to>
                                        <p:strVal val="hidden"/>
                                      </p:to>
                                    </p:set>
                                  </p:childTnLst>
                                </p:cTn>
                              </p:par>
                              <p:par>
                                <p:cTn id="70" presetID="42" presetClass="exit" presetSubtype="0" fill="hold" grpId="1" nodeType="withEffect">
                                  <p:stCondLst>
                                    <p:cond delay="0"/>
                                  </p:stCondLst>
                                  <p:childTnLst>
                                    <p:animEffect transition="out" filter="fade">
                                      <p:cBhvr>
                                        <p:cTn id="71" dur="1000"/>
                                        <p:tgtEl>
                                          <p:spTgt spid="12"/>
                                        </p:tgtEl>
                                      </p:cBhvr>
                                    </p:animEffect>
                                    <p:anim calcmode="lin" valueType="num">
                                      <p:cBhvr>
                                        <p:cTn id="72" dur="1000"/>
                                        <p:tgtEl>
                                          <p:spTgt spid="12"/>
                                        </p:tgtEl>
                                        <p:attrNameLst>
                                          <p:attrName>ppt_x</p:attrName>
                                        </p:attrNameLst>
                                      </p:cBhvr>
                                      <p:tavLst>
                                        <p:tav tm="0">
                                          <p:val>
                                            <p:strVal val="ppt_x"/>
                                          </p:val>
                                        </p:tav>
                                        <p:tav tm="100000">
                                          <p:val>
                                            <p:strVal val="ppt_x"/>
                                          </p:val>
                                        </p:tav>
                                      </p:tavLst>
                                    </p:anim>
                                    <p:anim calcmode="lin" valueType="num">
                                      <p:cBhvr>
                                        <p:cTn id="73" dur="1000"/>
                                        <p:tgtEl>
                                          <p:spTgt spid="12"/>
                                        </p:tgtEl>
                                        <p:attrNameLst>
                                          <p:attrName>ppt_y</p:attrName>
                                        </p:attrNameLst>
                                      </p:cBhvr>
                                      <p:tavLst>
                                        <p:tav tm="0">
                                          <p:val>
                                            <p:strVal val="ppt_y"/>
                                          </p:val>
                                        </p:tav>
                                        <p:tav tm="100000">
                                          <p:val>
                                            <p:strVal val="ppt_y+.1"/>
                                          </p:val>
                                        </p:tav>
                                      </p:tavLst>
                                    </p:anim>
                                    <p:set>
                                      <p:cBhvr>
                                        <p:cTn id="74" dur="1" fill="hold">
                                          <p:stCondLst>
                                            <p:cond delay="999"/>
                                          </p:stCondLst>
                                        </p:cTn>
                                        <p:tgtEl>
                                          <p:spTgt spid="12"/>
                                        </p:tgtEl>
                                        <p:attrNameLst>
                                          <p:attrName>style.visibility</p:attrName>
                                        </p:attrNameLst>
                                      </p:cBhvr>
                                      <p:to>
                                        <p:strVal val="hidden"/>
                                      </p:to>
                                    </p:set>
                                  </p:childTnLst>
                                </p:cTn>
                              </p:par>
                              <p:par>
                                <p:cTn id="75" presetID="42" presetClass="exit" presetSubtype="0" fill="hold" grpId="1" nodeType="withEffect">
                                  <p:stCondLst>
                                    <p:cond delay="0"/>
                                  </p:stCondLst>
                                  <p:childTnLst>
                                    <p:animEffect transition="out" filter="fade">
                                      <p:cBhvr>
                                        <p:cTn id="76" dur="1000"/>
                                        <p:tgtEl>
                                          <p:spTgt spid="11"/>
                                        </p:tgtEl>
                                      </p:cBhvr>
                                    </p:animEffect>
                                    <p:anim calcmode="lin" valueType="num">
                                      <p:cBhvr>
                                        <p:cTn id="77" dur="1000"/>
                                        <p:tgtEl>
                                          <p:spTgt spid="11"/>
                                        </p:tgtEl>
                                        <p:attrNameLst>
                                          <p:attrName>ppt_x</p:attrName>
                                        </p:attrNameLst>
                                      </p:cBhvr>
                                      <p:tavLst>
                                        <p:tav tm="0">
                                          <p:val>
                                            <p:strVal val="ppt_x"/>
                                          </p:val>
                                        </p:tav>
                                        <p:tav tm="100000">
                                          <p:val>
                                            <p:strVal val="ppt_x"/>
                                          </p:val>
                                        </p:tav>
                                      </p:tavLst>
                                    </p:anim>
                                    <p:anim calcmode="lin" valueType="num">
                                      <p:cBhvr>
                                        <p:cTn id="78" dur="1000"/>
                                        <p:tgtEl>
                                          <p:spTgt spid="11"/>
                                        </p:tgtEl>
                                        <p:attrNameLst>
                                          <p:attrName>ppt_y</p:attrName>
                                        </p:attrNameLst>
                                      </p:cBhvr>
                                      <p:tavLst>
                                        <p:tav tm="0">
                                          <p:val>
                                            <p:strVal val="ppt_y"/>
                                          </p:val>
                                        </p:tav>
                                        <p:tav tm="100000">
                                          <p:val>
                                            <p:strVal val="ppt_y+.1"/>
                                          </p:val>
                                        </p:tav>
                                      </p:tavLst>
                                    </p:anim>
                                    <p:set>
                                      <p:cBhvr>
                                        <p:cTn id="79"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80899" grpId="0"/>
      <p:bldP spid="80899"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2064083047,D:\BAI DAY  CNTT\Choi Chu  Van 7\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1078</Words>
  <Application>Microsoft Office PowerPoint</Application>
  <PresentationFormat>On-screen Show (4:3)</PresentationFormat>
  <Paragraphs>82</Paragraphs>
  <Slides>11</Slides>
  <Notes>0</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THẢO LUẬN NHÓM 5 PHÚT</vt:lpstr>
      <vt:lpstr>ĐÁP ÁN THẢO LUẬN NHÓM</vt:lpstr>
      <vt:lpstr>ĐÁP ÁN THẢO LUẬN NHÓM</vt:lpstr>
      <vt:lpstr>ĐÁP ÁN THẢO LUẬN NHÓM</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258</cp:revision>
  <cp:lastPrinted>2020-12-24T06:29:35Z</cp:lastPrinted>
  <dcterms:created xsi:type="dcterms:W3CDTF">2020-12-23T00:55:51Z</dcterms:created>
  <dcterms:modified xsi:type="dcterms:W3CDTF">2020-12-24T14:05:16Z</dcterms:modified>
</cp:coreProperties>
</file>