
<file path=[Content_Types].xml><?xml version="1.0" encoding="utf-8"?>
<Types xmlns="http://schemas.openxmlformats.org/package/2006/content-types">
  <Default Extension="png" ContentType="image/png"/>
  <Default Extension="mp3" ContentType="audio/m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20"/>
  </p:notesMasterIdLst>
  <p:sldIdLst>
    <p:sldId id="256" r:id="rId2"/>
    <p:sldId id="257" r:id="rId3"/>
    <p:sldId id="287" r:id="rId4"/>
    <p:sldId id="258" r:id="rId5"/>
    <p:sldId id="261" r:id="rId6"/>
    <p:sldId id="323" r:id="rId7"/>
    <p:sldId id="312" r:id="rId8"/>
    <p:sldId id="324" r:id="rId9"/>
    <p:sldId id="311" r:id="rId10"/>
    <p:sldId id="308" r:id="rId11"/>
    <p:sldId id="260" r:id="rId12"/>
    <p:sldId id="321" r:id="rId13"/>
    <p:sldId id="330" r:id="rId14"/>
    <p:sldId id="331" r:id="rId15"/>
    <p:sldId id="332" r:id="rId16"/>
    <p:sldId id="333" r:id="rId17"/>
    <p:sldId id="309" r:id="rId18"/>
    <p:sldId id="310" r:id="rId19"/>
  </p:sldIdLst>
  <p:sldSz cx="9144000" cy="5143500" type="screen16x9"/>
  <p:notesSz cx="6858000" cy="9144000"/>
  <p:embeddedFontLst>
    <p:embeddedFont>
      <p:font typeface="Cambria Math" panose="02040503050406030204" pitchFamily="18" charset="0"/>
      <p:regular r:id="rId21"/>
    </p:embeddedFont>
    <p:embeddedFont>
      <p:font typeface="Crete Round" panose="020B0604020202020204" charset="0"/>
      <p:regular r:id="rId22"/>
      <p:italic r:id="rId23"/>
    </p:embeddedFont>
    <p:embeddedFont>
      <p:font typeface="Montserrat Medium"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48">
          <p15:clr>
            <a:srgbClr val="9AA0A6"/>
          </p15:clr>
        </p15:guide>
        <p15:guide id="2" orient="horz" pos="2812">
          <p15:clr>
            <a:srgbClr val="9AA0A6"/>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A8A8D4C-B0A5-49B5-B69D-9F822B575276}">
  <a:tblStyle styleId="{0A8A8D4C-B0A5-49B5-B69D-9F822B57527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00" autoAdjust="0"/>
    <p:restoredTop sz="94660"/>
  </p:normalViewPr>
  <p:slideViewPr>
    <p:cSldViewPr snapToGrid="0">
      <p:cViewPr varScale="1">
        <p:scale>
          <a:sx n="142" d="100"/>
          <a:sy n="142" d="100"/>
        </p:scale>
        <p:origin x="234" y="126"/>
      </p:cViewPr>
      <p:guideLst>
        <p:guide orient="horz" pos="648"/>
        <p:guide orient="horz" pos="2812"/>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502510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0453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5157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98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7048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7127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2112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1e383062838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1e383062838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8895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4"/>
        <p:cNvGrpSpPr/>
        <p:nvPr/>
      </p:nvGrpSpPr>
      <p:grpSpPr>
        <a:xfrm>
          <a:off x="0" y="0"/>
          <a:ext cx="0" cy="0"/>
          <a:chOff x="0" y="0"/>
          <a:chExt cx="0" cy="0"/>
        </a:xfrm>
      </p:grpSpPr>
      <p:sp>
        <p:nvSpPr>
          <p:cNvPr id="2435" name="Google Shape;2435;g1e383062838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6" name="Google Shape;2436;g1e383062838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7834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e383062838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e38306283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5189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9136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e383062838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e38306283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9225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8"/>
        <p:cNvGrpSpPr/>
        <p:nvPr/>
      </p:nvGrpSpPr>
      <p:grpSpPr>
        <a:xfrm>
          <a:off x="0" y="0"/>
          <a:ext cx="0" cy="0"/>
          <a:chOff x="0" y="0"/>
          <a:chExt cx="0" cy="0"/>
        </a:xfrm>
      </p:grpSpPr>
      <p:sp>
        <p:nvSpPr>
          <p:cNvPr id="1559" name="Google Shape;1559;g1e383062838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0" name="Google Shape;1560;g1e383062838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4470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e4957916e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e4957916e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4917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3860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3600066">
            <a:off x="5556989"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rot="-7199923">
            <a:off x="-2388729" y="1296864"/>
            <a:ext cx="7132141" cy="4273582"/>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384000" y="1073488"/>
            <a:ext cx="5040000" cy="18471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SzPts val="6000"/>
              <a:buNone/>
              <a:defRPr sz="6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3924000" y="2996788"/>
            <a:ext cx="3960000" cy="400200"/>
          </a:xfrm>
          <a:prstGeom prst="rect">
            <a:avLst/>
          </a:prstGeom>
          <a:solidFill>
            <a:schemeClr val="accent5"/>
          </a:solidFill>
          <a:ln>
            <a:noFill/>
          </a:ln>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18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800"/>
              <a:buNone/>
              <a:defRPr sz="1800">
                <a:solidFill>
                  <a:schemeClr val="dk1"/>
                </a:solidFill>
              </a:defRPr>
            </a:lvl2pPr>
            <a:lvl3pPr lvl="2" algn="ctr" rtl="0">
              <a:lnSpc>
                <a:spcPct val="100000"/>
              </a:lnSpc>
              <a:spcBef>
                <a:spcPts val="0"/>
              </a:spcBef>
              <a:spcAft>
                <a:spcPts val="0"/>
              </a:spcAft>
              <a:buClr>
                <a:schemeClr val="dk1"/>
              </a:buClr>
              <a:buSzPts val="1800"/>
              <a:buNone/>
              <a:defRPr sz="1800">
                <a:solidFill>
                  <a:schemeClr val="dk1"/>
                </a:solidFill>
              </a:defRPr>
            </a:lvl3pPr>
            <a:lvl4pPr lvl="3" algn="ctr" rtl="0">
              <a:lnSpc>
                <a:spcPct val="100000"/>
              </a:lnSpc>
              <a:spcBef>
                <a:spcPts val="0"/>
              </a:spcBef>
              <a:spcAft>
                <a:spcPts val="0"/>
              </a:spcAft>
              <a:buClr>
                <a:schemeClr val="dk1"/>
              </a:buClr>
              <a:buSzPts val="1800"/>
              <a:buNone/>
              <a:defRPr sz="1800">
                <a:solidFill>
                  <a:schemeClr val="dk1"/>
                </a:solidFill>
              </a:defRPr>
            </a:lvl4pPr>
            <a:lvl5pPr lvl="4" algn="ctr" rtl="0">
              <a:lnSpc>
                <a:spcPct val="100000"/>
              </a:lnSpc>
              <a:spcBef>
                <a:spcPts val="0"/>
              </a:spcBef>
              <a:spcAft>
                <a:spcPts val="0"/>
              </a:spcAft>
              <a:buClr>
                <a:schemeClr val="dk1"/>
              </a:buClr>
              <a:buSzPts val="1800"/>
              <a:buNone/>
              <a:defRPr sz="1800">
                <a:solidFill>
                  <a:schemeClr val="dk1"/>
                </a:solidFill>
              </a:defRPr>
            </a:lvl5pPr>
            <a:lvl6pPr lvl="5" algn="ctr" rtl="0">
              <a:lnSpc>
                <a:spcPct val="100000"/>
              </a:lnSpc>
              <a:spcBef>
                <a:spcPts val="0"/>
              </a:spcBef>
              <a:spcAft>
                <a:spcPts val="0"/>
              </a:spcAft>
              <a:buClr>
                <a:schemeClr val="dk1"/>
              </a:buClr>
              <a:buSzPts val="1800"/>
              <a:buNone/>
              <a:defRPr sz="1800">
                <a:solidFill>
                  <a:schemeClr val="dk1"/>
                </a:solidFill>
              </a:defRPr>
            </a:lvl6pPr>
            <a:lvl7pPr lvl="6" algn="ctr" rtl="0">
              <a:lnSpc>
                <a:spcPct val="100000"/>
              </a:lnSpc>
              <a:spcBef>
                <a:spcPts val="0"/>
              </a:spcBef>
              <a:spcAft>
                <a:spcPts val="0"/>
              </a:spcAft>
              <a:buClr>
                <a:schemeClr val="dk1"/>
              </a:buClr>
              <a:buSzPts val="1800"/>
              <a:buNone/>
              <a:defRPr sz="1800">
                <a:solidFill>
                  <a:schemeClr val="dk1"/>
                </a:solidFill>
              </a:defRPr>
            </a:lvl7pPr>
            <a:lvl8pPr lvl="7" algn="ctr" rtl="0">
              <a:lnSpc>
                <a:spcPct val="100000"/>
              </a:lnSpc>
              <a:spcBef>
                <a:spcPts val="0"/>
              </a:spcBef>
              <a:spcAft>
                <a:spcPts val="0"/>
              </a:spcAft>
              <a:buClr>
                <a:schemeClr val="dk1"/>
              </a:buClr>
              <a:buSzPts val="1800"/>
              <a:buNone/>
              <a:defRPr sz="1800">
                <a:solidFill>
                  <a:schemeClr val="dk1"/>
                </a:solidFill>
              </a:defRPr>
            </a:lvl8pPr>
            <a:lvl9pPr lvl="8" algn="ctr" rtl="0">
              <a:lnSpc>
                <a:spcPct val="100000"/>
              </a:lnSpc>
              <a:spcBef>
                <a:spcPts val="0"/>
              </a:spcBef>
              <a:spcAft>
                <a:spcPts val="0"/>
              </a:spcAft>
              <a:buClr>
                <a:schemeClr val="dk1"/>
              </a:buClr>
              <a:buSzPts val="1800"/>
              <a:buNone/>
              <a:defRPr sz="1800">
                <a:solidFill>
                  <a:schemeClr val="dk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rot="7199923" flipH="1">
            <a:off x="4400588" y="1296864"/>
            <a:ext cx="7132141" cy="4273582"/>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rot="-3600066" flipH="1">
            <a:off x="-2627981"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5"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txBox="1">
            <a:spLocks noGrp="1"/>
          </p:cNvSpPr>
          <p:nvPr>
            <p:ph type="title"/>
          </p:nvPr>
        </p:nvSpPr>
        <p:spPr>
          <a:xfrm>
            <a:off x="719994" y="1643025"/>
            <a:ext cx="4176000" cy="160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5200"/>
              <a:buNone/>
              <a:defRPr sz="4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 name="Google Shape;19;p3"/>
          <p:cNvSpPr txBox="1">
            <a:spLocks noGrp="1"/>
          </p:cNvSpPr>
          <p:nvPr>
            <p:ph type="title" idx="2" hasCustomPrompt="1"/>
          </p:nvPr>
        </p:nvSpPr>
        <p:spPr>
          <a:xfrm>
            <a:off x="2361594" y="750225"/>
            <a:ext cx="892800" cy="892800"/>
          </a:xfrm>
          <a:prstGeom prst="rect">
            <a:avLst/>
          </a:prstGeom>
          <a:solidFill>
            <a:schemeClr val="accent5"/>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5200"/>
              <a:buNone/>
              <a:defRPr sz="4600" b="1"/>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0" name="Google Shape;20;p3"/>
          <p:cNvSpPr txBox="1">
            <a:spLocks noGrp="1"/>
          </p:cNvSpPr>
          <p:nvPr>
            <p:ph type="subTitle" idx="1"/>
          </p:nvPr>
        </p:nvSpPr>
        <p:spPr>
          <a:xfrm>
            <a:off x="719994" y="3320025"/>
            <a:ext cx="4176000" cy="400200"/>
          </a:xfrm>
          <a:prstGeom prst="rect">
            <a:avLst/>
          </a:prstGeom>
          <a:solidFill>
            <a:schemeClr val="accent5"/>
          </a:solid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8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5"/>
          <p:cNvSpPr/>
          <p:nvPr/>
        </p:nvSpPr>
        <p:spPr>
          <a:xfrm rot="3600066">
            <a:off x="5556989"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5"/>
          <p:cNvSpPr/>
          <p:nvPr/>
        </p:nvSpPr>
        <p:spPr>
          <a:xfrm rot="-7199934">
            <a:off x="-2627986" y="2609973"/>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5"/>
          <p:cNvSpPr/>
          <p:nvPr/>
        </p:nvSpPr>
        <p:spPr>
          <a:xfrm>
            <a:off x="0" y="4603500"/>
            <a:ext cx="9144000" cy="540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5"/>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5"/>
          <p:cNvSpPr txBox="1">
            <a:spLocks noGrp="1"/>
          </p:cNvSpPr>
          <p:nvPr>
            <p:ph type="title"/>
          </p:nvPr>
        </p:nvSpPr>
        <p:spPr>
          <a:xfrm>
            <a:off x="720000" y="540000"/>
            <a:ext cx="77040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4" name="Google Shape;34;p5"/>
          <p:cNvSpPr txBox="1">
            <a:spLocks noGrp="1"/>
          </p:cNvSpPr>
          <p:nvPr>
            <p:ph type="title" idx="2"/>
          </p:nvPr>
        </p:nvSpPr>
        <p:spPr>
          <a:xfrm>
            <a:off x="936000" y="1902063"/>
            <a:ext cx="3528000" cy="554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5" name="Google Shape;35;p5"/>
          <p:cNvSpPr txBox="1">
            <a:spLocks noGrp="1"/>
          </p:cNvSpPr>
          <p:nvPr>
            <p:ph type="subTitle" idx="1"/>
          </p:nvPr>
        </p:nvSpPr>
        <p:spPr>
          <a:xfrm>
            <a:off x="936000" y="2379963"/>
            <a:ext cx="3528000" cy="1262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36" name="Google Shape;36;p5"/>
          <p:cNvSpPr txBox="1">
            <a:spLocks noGrp="1"/>
          </p:cNvSpPr>
          <p:nvPr>
            <p:ph type="title" idx="3"/>
          </p:nvPr>
        </p:nvSpPr>
        <p:spPr>
          <a:xfrm>
            <a:off x="4680000" y="1902063"/>
            <a:ext cx="3528000" cy="554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7" name="Google Shape;37;p5"/>
          <p:cNvSpPr txBox="1">
            <a:spLocks noGrp="1"/>
          </p:cNvSpPr>
          <p:nvPr>
            <p:ph type="subTitle" idx="4"/>
          </p:nvPr>
        </p:nvSpPr>
        <p:spPr>
          <a:xfrm>
            <a:off x="4680000" y="2379963"/>
            <a:ext cx="3528000" cy="1262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p:nvPr/>
        </p:nvSpPr>
        <p:spPr>
          <a:xfrm rot="-3600066" flipH="1">
            <a:off x="-2627986"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6"/>
          <p:cNvSpPr/>
          <p:nvPr/>
        </p:nvSpPr>
        <p:spPr>
          <a:xfrm rot="7199934" flipH="1">
            <a:off x="5556989" y="2609973"/>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6"/>
          <p:cNvSpPr/>
          <p:nvPr/>
        </p:nvSpPr>
        <p:spPr>
          <a:xfrm>
            <a:off x="0" y="4603500"/>
            <a:ext cx="9144000" cy="540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6"/>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6"/>
          <p:cNvSpPr txBox="1">
            <a:spLocks noGrp="1"/>
          </p:cNvSpPr>
          <p:nvPr>
            <p:ph type="title"/>
          </p:nvPr>
        </p:nvSpPr>
        <p:spPr>
          <a:xfrm>
            <a:off x="720000" y="540000"/>
            <a:ext cx="7704000" cy="67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7"/>
        <p:cNvGrpSpPr/>
        <p:nvPr/>
      </p:nvGrpSpPr>
      <p:grpSpPr>
        <a:xfrm>
          <a:off x="0" y="0"/>
          <a:ext cx="0" cy="0"/>
          <a:chOff x="0" y="0"/>
          <a:chExt cx="0" cy="0"/>
        </a:xfrm>
      </p:grpSpPr>
      <p:sp>
        <p:nvSpPr>
          <p:cNvPr id="58" name="Google Shape;58;p9"/>
          <p:cNvSpPr/>
          <p:nvPr/>
        </p:nvSpPr>
        <p:spPr>
          <a:xfrm rot="-7199923">
            <a:off x="-2388729" y="1296864"/>
            <a:ext cx="7132141" cy="4273582"/>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9"/>
          <p:cNvSpPr/>
          <p:nvPr/>
        </p:nvSpPr>
        <p:spPr>
          <a:xfrm rot="3600066">
            <a:off x="5556989"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9"/>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9"/>
          <p:cNvSpPr txBox="1">
            <a:spLocks noGrp="1"/>
          </p:cNvSpPr>
          <p:nvPr>
            <p:ph type="subTitle" idx="1"/>
          </p:nvPr>
        </p:nvSpPr>
        <p:spPr>
          <a:xfrm>
            <a:off x="5004000" y="2217750"/>
            <a:ext cx="3420000" cy="1477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62" name="Google Shape;62;p9"/>
          <p:cNvSpPr txBox="1">
            <a:spLocks noGrp="1"/>
          </p:cNvSpPr>
          <p:nvPr>
            <p:ph type="title"/>
          </p:nvPr>
        </p:nvSpPr>
        <p:spPr>
          <a:xfrm>
            <a:off x="5004000" y="1448250"/>
            <a:ext cx="3420000" cy="769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38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6"/>
        <p:cNvGrpSpPr/>
        <p:nvPr/>
      </p:nvGrpSpPr>
      <p:grpSpPr>
        <a:xfrm>
          <a:off x="0" y="0"/>
          <a:ext cx="0" cy="0"/>
          <a:chOff x="0" y="0"/>
          <a:chExt cx="0" cy="0"/>
        </a:xfrm>
      </p:grpSpPr>
      <p:sp>
        <p:nvSpPr>
          <p:cNvPr id="67" name="Google Shape;67;p11"/>
          <p:cNvSpPr/>
          <p:nvPr/>
        </p:nvSpPr>
        <p:spPr>
          <a:xfrm rot="-3600066" flipH="1">
            <a:off x="-2627986"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1"/>
          <p:cNvSpPr/>
          <p:nvPr/>
        </p:nvSpPr>
        <p:spPr>
          <a:xfrm rot="7199934" flipH="1">
            <a:off x="5556989" y="2609973"/>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1"/>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1"/>
          <p:cNvSpPr txBox="1">
            <a:spLocks noGrp="1"/>
          </p:cNvSpPr>
          <p:nvPr>
            <p:ph type="title" hasCustomPrompt="1"/>
          </p:nvPr>
        </p:nvSpPr>
        <p:spPr>
          <a:xfrm>
            <a:off x="1332000" y="1335963"/>
            <a:ext cx="6480000" cy="1293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0000"/>
              <a:buNone/>
              <a:defRPr sz="72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71" name="Google Shape;71;p11"/>
          <p:cNvSpPr txBox="1">
            <a:spLocks noGrp="1"/>
          </p:cNvSpPr>
          <p:nvPr>
            <p:ph type="subTitle" idx="1"/>
          </p:nvPr>
        </p:nvSpPr>
        <p:spPr>
          <a:xfrm>
            <a:off x="2052000" y="2705163"/>
            <a:ext cx="5040000" cy="431100"/>
          </a:xfrm>
          <a:prstGeom prst="rect">
            <a:avLst/>
          </a:prstGeom>
          <a:solidFill>
            <a:schemeClr val="accent5"/>
          </a:solid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600"/>
              <a:buNone/>
              <a:defRPr sz="1600">
                <a:solidFill>
                  <a:schemeClr val="dk1"/>
                </a:solidFill>
              </a:defRPr>
            </a:lvl2pPr>
            <a:lvl3pPr lvl="2" algn="ctr" rtl="0">
              <a:lnSpc>
                <a:spcPct val="100000"/>
              </a:lnSpc>
              <a:spcBef>
                <a:spcPts val="0"/>
              </a:spcBef>
              <a:spcAft>
                <a:spcPts val="0"/>
              </a:spcAft>
              <a:buClr>
                <a:schemeClr val="dk1"/>
              </a:buClr>
              <a:buSzPts val="1600"/>
              <a:buNone/>
              <a:defRPr sz="1600">
                <a:solidFill>
                  <a:schemeClr val="dk1"/>
                </a:solidFill>
              </a:defRPr>
            </a:lvl3pPr>
            <a:lvl4pPr lvl="3" algn="ctr" rtl="0">
              <a:lnSpc>
                <a:spcPct val="100000"/>
              </a:lnSpc>
              <a:spcBef>
                <a:spcPts val="0"/>
              </a:spcBef>
              <a:spcAft>
                <a:spcPts val="0"/>
              </a:spcAft>
              <a:buClr>
                <a:schemeClr val="dk1"/>
              </a:buClr>
              <a:buSzPts val="1600"/>
              <a:buNone/>
              <a:defRPr sz="1600">
                <a:solidFill>
                  <a:schemeClr val="dk1"/>
                </a:solidFill>
              </a:defRPr>
            </a:lvl4pPr>
            <a:lvl5pPr lvl="4" algn="ctr" rtl="0">
              <a:lnSpc>
                <a:spcPct val="100000"/>
              </a:lnSpc>
              <a:spcBef>
                <a:spcPts val="0"/>
              </a:spcBef>
              <a:spcAft>
                <a:spcPts val="0"/>
              </a:spcAft>
              <a:buClr>
                <a:schemeClr val="dk1"/>
              </a:buClr>
              <a:buSzPts val="1600"/>
              <a:buNone/>
              <a:defRPr sz="1600">
                <a:solidFill>
                  <a:schemeClr val="dk1"/>
                </a:solidFill>
              </a:defRPr>
            </a:lvl5pPr>
            <a:lvl6pPr lvl="5" algn="ctr" rtl="0">
              <a:lnSpc>
                <a:spcPct val="100000"/>
              </a:lnSpc>
              <a:spcBef>
                <a:spcPts val="0"/>
              </a:spcBef>
              <a:spcAft>
                <a:spcPts val="0"/>
              </a:spcAft>
              <a:buClr>
                <a:schemeClr val="dk1"/>
              </a:buClr>
              <a:buSzPts val="1600"/>
              <a:buNone/>
              <a:defRPr sz="1600">
                <a:solidFill>
                  <a:schemeClr val="dk1"/>
                </a:solidFill>
              </a:defRPr>
            </a:lvl6pPr>
            <a:lvl7pPr lvl="6" algn="ctr" rtl="0">
              <a:lnSpc>
                <a:spcPct val="100000"/>
              </a:lnSpc>
              <a:spcBef>
                <a:spcPts val="0"/>
              </a:spcBef>
              <a:spcAft>
                <a:spcPts val="0"/>
              </a:spcAft>
              <a:buClr>
                <a:schemeClr val="dk1"/>
              </a:buClr>
              <a:buSzPts val="1600"/>
              <a:buNone/>
              <a:defRPr sz="1600">
                <a:solidFill>
                  <a:schemeClr val="dk1"/>
                </a:solidFill>
              </a:defRPr>
            </a:lvl7pPr>
            <a:lvl8pPr lvl="7" algn="ctr" rtl="0">
              <a:lnSpc>
                <a:spcPct val="100000"/>
              </a:lnSpc>
              <a:spcBef>
                <a:spcPts val="0"/>
              </a:spcBef>
              <a:spcAft>
                <a:spcPts val="0"/>
              </a:spcAft>
              <a:buClr>
                <a:schemeClr val="dk1"/>
              </a:buClr>
              <a:buSzPts val="1600"/>
              <a:buNone/>
              <a:defRPr sz="1600">
                <a:solidFill>
                  <a:schemeClr val="dk1"/>
                </a:solidFill>
              </a:defRPr>
            </a:lvl8pPr>
            <a:lvl9pPr lvl="8" algn="ctr" rtl="0">
              <a:lnSpc>
                <a:spcPct val="100000"/>
              </a:lnSpc>
              <a:spcBef>
                <a:spcPts val="0"/>
              </a:spcBef>
              <a:spcAft>
                <a:spcPts val="0"/>
              </a:spcAft>
              <a:buClr>
                <a:schemeClr val="dk1"/>
              </a:buClr>
              <a:buSzPts val="1600"/>
              <a:buNone/>
              <a:defRPr sz="1600">
                <a:solidFill>
                  <a:schemeClr val="dk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_11_1">
    <p:spTree>
      <p:nvGrpSpPr>
        <p:cNvPr id="1" name="Shape 73"/>
        <p:cNvGrpSpPr/>
        <p:nvPr/>
      </p:nvGrpSpPr>
      <p:grpSpPr>
        <a:xfrm>
          <a:off x="0" y="0"/>
          <a:ext cx="0" cy="0"/>
          <a:chOff x="0" y="0"/>
          <a:chExt cx="0" cy="0"/>
        </a:xfrm>
      </p:grpSpPr>
      <p:sp>
        <p:nvSpPr>
          <p:cNvPr id="74" name="Google Shape;74;p13"/>
          <p:cNvSpPr/>
          <p:nvPr/>
        </p:nvSpPr>
        <p:spPr>
          <a:xfrm rot="3600066">
            <a:off x="5556989"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rot="-7199934">
            <a:off x="-2627986" y="2609973"/>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0" y="4603500"/>
            <a:ext cx="9144000" cy="540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txBox="1">
            <a:spLocks noGrp="1"/>
          </p:cNvSpPr>
          <p:nvPr>
            <p:ph type="title"/>
          </p:nvPr>
        </p:nvSpPr>
        <p:spPr>
          <a:xfrm>
            <a:off x="1752300" y="1587600"/>
            <a:ext cx="2663400" cy="5541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9" name="Google Shape;79;p13"/>
          <p:cNvSpPr txBox="1">
            <a:spLocks noGrp="1"/>
          </p:cNvSpPr>
          <p:nvPr>
            <p:ph type="title" idx="2" hasCustomPrompt="1"/>
          </p:nvPr>
        </p:nvSpPr>
        <p:spPr>
          <a:xfrm>
            <a:off x="1028500" y="1587600"/>
            <a:ext cx="647700" cy="554100"/>
          </a:xfrm>
          <a:prstGeom prst="rect">
            <a:avLst/>
          </a:prstGeom>
          <a:solidFill>
            <a:schemeClr val="accent5"/>
          </a:solidFill>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80" name="Google Shape;80;p13"/>
          <p:cNvSpPr txBox="1">
            <a:spLocks noGrp="1"/>
          </p:cNvSpPr>
          <p:nvPr>
            <p:ph type="subTitle" idx="1"/>
          </p:nvPr>
        </p:nvSpPr>
        <p:spPr>
          <a:xfrm>
            <a:off x="1752300" y="2065500"/>
            <a:ext cx="2663400" cy="615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81" name="Google Shape;81;p13"/>
          <p:cNvSpPr txBox="1">
            <a:spLocks noGrp="1"/>
          </p:cNvSpPr>
          <p:nvPr>
            <p:ph type="title" idx="3"/>
          </p:nvPr>
        </p:nvSpPr>
        <p:spPr>
          <a:xfrm>
            <a:off x="5448600" y="1587600"/>
            <a:ext cx="2663400" cy="5541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2" name="Google Shape;82;p13"/>
          <p:cNvSpPr txBox="1">
            <a:spLocks noGrp="1"/>
          </p:cNvSpPr>
          <p:nvPr>
            <p:ph type="title" idx="4" hasCustomPrompt="1"/>
          </p:nvPr>
        </p:nvSpPr>
        <p:spPr>
          <a:xfrm>
            <a:off x="4724350" y="1587600"/>
            <a:ext cx="647700" cy="554100"/>
          </a:xfrm>
          <a:prstGeom prst="rect">
            <a:avLst/>
          </a:prstGeom>
          <a:solidFill>
            <a:schemeClr val="accent5"/>
          </a:solidFill>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83" name="Google Shape;83;p13"/>
          <p:cNvSpPr txBox="1">
            <a:spLocks noGrp="1"/>
          </p:cNvSpPr>
          <p:nvPr>
            <p:ph type="subTitle" idx="5"/>
          </p:nvPr>
        </p:nvSpPr>
        <p:spPr>
          <a:xfrm>
            <a:off x="5448600" y="2065500"/>
            <a:ext cx="2663400" cy="615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84" name="Google Shape;84;p13"/>
          <p:cNvSpPr txBox="1">
            <a:spLocks noGrp="1"/>
          </p:cNvSpPr>
          <p:nvPr>
            <p:ph type="title" idx="6"/>
          </p:nvPr>
        </p:nvSpPr>
        <p:spPr>
          <a:xfrm>
            <a:off x="1752797" y="3096000"/>
            <a:ext cx="2663400" cy="5541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5" name="Google Shape;85;p13"/>
          <p:cNvSpPr txBox="1">
            <a:spLocks noGrp="1"/>
          </p:cNvSpPr>
          <p:nvPr>
            <p:ph type="title" idx="7" hasCustomPrompt="1"/>
          </p:nvPr>
        </p:nvSpPr>
        <p:spPr>
          <a:xfrm>
            <a:off x="1028860" y="3096000"/>
            <a:ext cx="647700" cy="554100"/>
          </a:xfrm>
          <a:prstGeom prst="rect">
            <a:avLst/>
          </a:prstGeom>
          <a:solidFill>
            <a:schemeClr val="accent5"/>
          </a:solidFill>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86" name="Google Shape;86;p13"/>
          <p:cNvSpPr txBox="1">
            <a:spLocks noGrp="1"/>
          </p:cNvSpPr>
          <p:nvPr>
            <p:ph type="subTitle" idx="8"/>
          </p:nvPr>
        </p:nvSpPr>
        <p:spPr>
          <a:xfrm>
            <a:off x="1752797" y="3573900"/>
            <a:ext cx="2663400" cy="615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87" name="Google Shape;87;p13"/>
          <p:cNvSpPr txBox="1">
            <a:spLocks noGrp="1"/>
          </p:cNvSpPr>
          <p:nvPr>
            <p:ph type="title" idx="9"/>
          </p:nvPr>
        </p:nvSpPr>
        <p:spPr>
          <a:xfrm>
            <a:off x="5449098" y="3096000"/>
            <a:ext cx="2663400" cy="5541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8" name="Google Shape;88;p13"/>
          <p:cNvSpPr txBox="1">
            <a:spLocks noGrp="1"/>
          </p:cNvSpPr>
          <p:nvPr>
            <p:ph type="title" idx="13" hasCustomPrompt="1"/>
          </p:nvPr>
        </p:nvSpPr>
        <p:spPr>
          <a:xfrm>
            <a:off x="4724710" y="3096000"/>
            <a:ext cx="647700" cy="554100"/>
          </a:xfrm>
          <a:prstGeom prst="rect">
            <a:avLst/>
          </a:prstGeom>
          <a:solidFill>
            <a:schemeClr val="accent5"/>
          </a:solidFill>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89" name="Google Shape;89;p13"/>
          <p:cNvSpPr txBox="1">
            <a:spLocks noGrp="1"/>
          </p:cNvSpPr>
          <p:nvPr>
            <p:ph type="subTitle" idx="14"/>
          </p:nvPr>
        </p:nvSpPr>
        <p:spPr>
          <a:xfrm>
            <a:off x="5449098" y="3573900"/>
            <a:ext cx="2663400" cy="615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90" name="Google Shape;90;p13"/>
          <p:cNvSpPr txBox="1">
            <a:spLocks noGrp="1"/>
          </p:cNvSpPr>
          <p:nvPr>
            <p:ph type="title" idx="15"/>
          </p:nvPr>
        </p:nvSpPr>
        <p:spPr>
          <a:xfrm>
            <a:off x="720000" y="540000"/>
            <a:ext cx="77040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8">
    <p:spTree>
      <p:nvGrpSpPr>
        <p:cNvPr id="1" name="Shape 254"/>
        <p:cNvGrpSpPr/>
        <p:nvPr/>
      </p:nvGrpSpPr>
      <p:grpSpPr>
        <a:xfrm>
          <a:off x="0" y="0"/>
          <a:ext cx="0" cy="0"/>
          <a:chOff x="0" y="0"/>
          <a:chExt cx="0" cy="0"/>
        </a:xfrm>
      </p:grpSpPr>
      <p:sp>
        <p:nvSpPr>
          <p:cNvPr id="255" name="Google Shape;255;p31"/>
          <p:cNvSpPr/>
          <p:nvPr/>
        </p:nvSpPr>
        <p:spPr>
          <a:xfrm rot="3600066">
            <a:off x="5556989"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1"/>
          <p:cNvSpPr/>
          <p:nvPr/>
        </p:nvSpPr>
        <p:spPr>
          <a:xfrm rot="-7199923">
            <a:off x="-2388729" y="1296864"/>
            <a:ext cx="7132141" cy="4273582"/>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1"/>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8_1">
    <p:spTree>
      <p:nvGrpSpPr>
        <p:cNvPr id="1" name="Shape 258"/>
        <p:cNvGrpSpPr/>
        <p:nvPr/>
      </p:nvGrpSpPr>
      <p:grpSpPr>
        <a:xfrm>
          <a:off x="0" y="0"/>
          <a:ext cx="0" cy="0"/>
          <a:chOff x="0" y="0"/>
          <a:chExt cx="0" cy="0"/>
        </a:xfrm>
      </p:grpSpPr>
      <p:sp>
        <p:nvSpPr>
          <p:cNvPr id="259" name="Google Shape;259;p32"/>
          <p:cNvSpPr/>
          <p:nvPr/>
        </p:nvSpPr>
        <p:spPr>
          <a:xfrm rot="-3600066" flipH="1">
            <a:off x="-2627986"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2"/>
          <p:cNvSpPr/>
          <p:nvPr/>
        </p:nvSpPr>
        <p:spPr>
          <a:xfrm rot="7199934" flipH="1">
            <a:off x="5556989" y="2609973"/>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2"/>
          <p:cNvSpPr/>
          <p:nvPr/>
        </p:nvSpPr>
        <p:spPr>
          <a:xfrm>
            <a:off x="0" y="4603500"/>
            <a:ext cx="9144000" cy="540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2"/>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76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3200"/>
              <a:buFont typeface="Crete Round"/>
              <a:buNone/>
              <a:defRPr sz="3200" b="1">
                <a:solidFill>
                  <a:schemeClr val="accent1"/>
                </a:solidFill>
                <a:latin typeface="Crete Round"/>
                <a:ea typeface="Crete Round"/>
                <a:cs typeface="Crete Round"/>
                <a:sym typeface="Crete Round"/>
              </a:defRPr>
            </a:lvl1pPr>
            <a:lvl2pPr lvl="1"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2pPr>
            <a:lvl3pPr lvl="2"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3pPr>
            <a:lvl4pPr lvl="3"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4pPr>
            <a:lvl5pPr lvl="4"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5pPr>
            <a:lvl6pPr lvl="5"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6pPr>
            <a:lvl7pPr lvl="6"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7pPr>
            <a:lvl8pPr lvl="7"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8pPr>
            <a:lvl9pPr lvl="8"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9pPr>
          </a:lstStyle>
          <a:p>
            <a:endParaRPr/>
          </a:p>
        </p:txBody>
      </p:sp>
      <p:sp>
        <p:nvSpPr>
          <p:cNvPr id="7" name="Google Shape;7;p1"/>
          <p:cNvSpPr txBox="1">
            <a:spLocks noGrp="1"/>
          </p:cNvSpPr>
          <p:nvPr>
            <p:ph type="body" idx="1"/>
          </p:nvPr>
        </p:nvSpPr>
        <p:spPr>
          <a:xfrm>
            <a:off x="720000" y="1216800"/>
            <a:ext cx="7704000" cy="33867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1pPr>
            <a:lvl2pPr marL="914400" lvl="1"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2pPr>
            <a:lvl3pPr marL="1371600" lvl="2"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3pPr>
            <a:lvl4pPr marL="1828800" lvl="3"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4pPr>
            <a:lvl5pPr marL="2286000" lvl="4"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5pPr>
            <a:lvl6pPr marL="2743200" lvl="5"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6pPr>
            <a:lvl7pPr marL="3200400" lvl="6"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7pPr>
            <a:lvl8pPr marL="3657600" lvl="7"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8pPr>
            <a:lvl9pPr marL="4114800" lvl="8" indent="-317500" rtl="0">
              <a:lnSpc>
                <a:spcPct val="100000"/>
              </a:lnSpc>
              <a:spcBef>
                <a:spcPts val="1600"/>
              </a:spcBef>
              <a:spcAft>
                <a:spcPts val="160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5" r:id="rId5"/>
    <p:sldLayoutId id="2147483657" r:id="rId6"/>
    <p:sldLayoutId id="2147483659" r:id="rId7"/>
    <p:sldLayoutId id="2147483677" r:id="rId8"/>
    <p:sldLayoutId id="214748367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microsoft.com/office/2007/relationships/media" Target="../media/media2.mp3"/><Relationship Id="rId7" Type="http://schemas.openxmlformats.org/officeDocument/2006/relationships/image" Target="../media/image19.png"/><Relationship Id="rId12" Type="http://schemas.openxmlformats.org/officeDocument/2006/relationships/image" Target="../media/image23.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notesSlide" Target="../notesSlides/notesSlide9.xml"/><Relationship Id="rId10" Type="http://schemas.openxmlformats.org/officeDocument/2006/relationships/image" Target="../media/image16.png"/><Relationship Id="rId4" Type="http://schemas.openxmlformats.org/officeDocument/2006/relationships/slideLayout" Target="../slideLayouts/slideLayout2.xml"/><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microsoft.com/office/2007/relationships/media" Target="../media/media2.mp3"/><Relationship Id="rId7" Type="http://schemas.openxmlformats.org/officeDocument/2006/relationships/image" Target="../media/image25.png"/><Relationship Id="rId12" Type="http://schemas.openxmlformats.org/officeDocument/2006/relationships/image" Target="../media/image23.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4.png"/><Relationship Id="rId11" Type="http://schemas.openxmlformats.org/officeDocument/2006/relationships/image" Target="../media/image22.png"/><Relationship Id="rId5" Type="http://schemas.openxmlformats.org/officeDocument/2006/relationships/notesSlide" Target="../notesSlides/notesSlide10.xml"/><Relationship Id="rId10" Type="http://schemas.openxmlformats.org/officeDocument/2006/relationships/image" Target="../media/image16.png"/><Relationship Id="rId4" Type="http://schemas.openxmlformats.org/officeDocument/2006/relationships/slideLayout" Target="../slideLayouts/slideLayout2.xml"/><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3.png"/><Relationship Id="rId3" Type="http://schemas.microsoft.com/office/2007/relationships/media" Target="../media/media2.mp3"/><Relationship Id="rId7" Type="http://schemas.openxmlformats.org/officeDocument/2006/relationships/image" Target="../media/image30.png"/><Relationship Id="rId12" Type="http://schemas.openxmlformats.org/officeDocument/2006/relationships/image" Target="../media/image28.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9.png"/><Relationship Id="rId11" Type="http://schemas.openxmlformats.org/officeDocument/2006/relationships/image" Target="../media/image22.png"/><Relationship Id="rId5" Type="http://schemas.openxmlformats.org/officeDocument/2006/relationships/notesSlide" Target="../notesSlides/notesSlide11.xml"/><Relationship Id="rId10" Type="http://schemas.openxmlformats.org/officeDocument/2006/relationships/image" Target="../media/image16.png"/><Relationship Id="rId4" Type="http://schemas.openxmlformats.org/officeDocument/2006/relationships/slideLayout" Target="../slideLayouts/slideLayout2.xml"/><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13" Type="http://schemas.microsoft.com/office/2007/relationships/hdphoto" Target="../media/hdphoto2.wdp"/><Relationship Id="rId3" Type="http://schemas.microsoft.com/office/2007/relationships/media" Target="../media/media2.mp3"/><Relationship Id="rId7" Type="http://schemas.openxmlformats.org/officeDocument/2006/relationships/image" Target="../media/image35.png"/><Relationship Id="rId12" Type="http://schemas.openxmlformats.org/officeDocument/2006/relationships/image" Target="../media/image33.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34.png"/><Relationship Id="rId11" Type="http://schemas.openxmlformats.org/officeDocument/2006/relationships/image" Target="../media/image22.png"/><Relationship Id="rId5" Type="http://schemas.openxmlformats.org/officeDocument/2006/relationships/notesSlide" Target="../notesSlides/notesSlide12.xml"/><Relationship Id="rId10" Type="http://schemas.openxmlformats.org/officeDocument/2006/relationships/image" Target="../media/image16.png"/><Relationship Id="rId4" Type="http://schemas.openxmlformats.org/officeDocument/2006/relationships/slideLayout" Target="../slideLayouts/slideLayout2.xml"/><Relationship Id="rId9" Type="http://schemas.openxmlformats.org/officeDocument/2006/relationships/image" Target="../media/image37.png"/><Relationship Id="rId14"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38.png"/><Relationship Id="rId3" Type="http://schemas.microsoft.com/office/2007/relationships/media" Target="../media/media2.mp3"/><Relationship Id="rId7" Type="http://schemas.openxmlformats.org/officeDocument/2006/relationships/image" Target="../media/image40.png"/><Relationship Id="rId12" Type="http://schemas.openxmlformats.org/officeDocument/2006/relationships/image" Target="../media/image23.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39.png"/><Relationship Id="rId11" Type="http://schemas.openxmlformats.org/officeDocument/2006/relationships/image" Target="../media/image22.png"/><Relationship Id="rId5" Type="http://schemas.openxmlformats.org/officeDocument/2006/relationships/notesSlide" Target="../notesSlides/notesSlide13.xml"/><Relationship Id="rId10" Type="http://schemas.openxmlformats.org/officeDocument/2006/relationships/image" Target="../media/image16.png"/><Relationship Id="rId4" Type="http://schemas.openxmlformats.org/officeDocument/2006/relationships/slideLayout" Target="../slideLayouts/slideLayout2.xml"/><Relationship Id="rId9" Type="http://schemas.openxmlformats.org/officeDocument/2006/relationships/image" Target="../media/image42.png"/><Relationship Id="rId1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4" name="Google Shape;274;p36"/>
          <p:cNvSpPr txBox="1">
            <a:spLocks noGrp="1"/>
          </p:cNvSpPr>
          <p:nvPr>
            <p:ph type="ctrTitle"/>
          </p:nvPr>
        </p:nvSpPr>
        <p:spPr>
          <a:xfrm>
            <a:off x="560353" y="1365335"/>
            <a:ext cx="7824291" cy="1847100"/>
          </a:xfrm>
          <a:prstGeom prst="rect">
            <a:avLst/>
          </a:prstGeom>
        </p:spPr>
        <p:txBody>
          <a:bodyPr spcFirstLastPara="1" wrap="square" lIns="90000" tIns="91425" rIns="90000" bIns="91425" anchor="t" anchorCtr="0">
            <a:noAutofit/>
          </a:bodyPr>
          <a:lstStyle/>
          <a:p>
            <a:pPr marL="0" lvl="0" indent="0" algn="ctr" rtl="0">
              <a:lnSpc>
                <a:spcPct val="150000"/>
              </a:lnSpc>
              <a:spcBef>
                <a:spcPts val="0"/>
              </a:spcBef>
              <a:spcAft>
                <a:spcPts val="0"/>
              </a:spcAft>
              <a:buNone/>
            </a:pPr>
            <a:r>
              <a:rPr lang="vi-VN" sz="4000" dirty="0" smtClean="0">
                <a:solidFill>
                  <a:srgbClr val="C00000"/>
                </a:solidFill>
                <a:latin typeface="+mn-lt"/>
              </a:rPr>
              <a:t>CHÀO MỪNG CẢ </a:t>
            </a:r>
            <a:r>
              <a:rPr lang="vi-VN" sz="4000" smtClean="0">
                <a:solidFill>
                  <a:srgbClr val="C00000"/>
                </a:solidFill>
                <a:latin typeface="+mn-lt"/>
              </a:rPr>
              <a:t>LỚP </a:t>
            </a:r>
            <a:r>
              <a:rPr lang="en-US" sz="4000" smtClean="0">
                <a:solidFill>
                  <a:srgbClr val="C00000"/>
                </a:solidFill>
                <a:latin typeface="+mn-lt"/>
              </a:rPr>
              <a:t/>
            </a:r>
            <a:br>
              <a:rPr lang="en-US" sz="4000" smtClean="0">
                <a:solidFill>
                  <a:srgbClr val="C00000"/>
                </a:solidFill>
                <a:latin typeface="+mn-lt"/>
              </a:rPr>
            </a:br>
            <a:r>
              <a:rPr lang="vi-VN" sz="4000" smtClean="0">
                <a:solidFill>
                  <a:srgbClr val="C00000"/>
                </a:solidFill>
                <a:latin typeface="+mn-lt"/>
              </a:rPr>
              <a:t>ĐẾN </a:t>
            </a:r>
            <a:r>
              <a:rPr lang="vi-VN" sz="4000" dirty="0" smtClean="0">
                <a:solidFill>
                  <a:srgbClr val="C00000"/>
                </a:solidFill>
                <a:latin typeface="+mn-lt"/>
              </a:rPr>
              <a:t>VỚI BÀI </a:t>
            </a:r>
            <a:r>
              <a:rPr lang="vi-VN" sz="4000" smtClean="0">
                <a:solidFill>
                  <a:srgbClr val="C00000"/>
                </a:solidFill>
                <a:latin typeface="+mn-lt"/>
              </a:rPr>
              <a:t>HỌC MÔN </a:t>
            </a:r>
            <a:r>
              <a:rPr lang="en-US" sz="4000" smtClean="0">
                <a:solidFill>
                  <a:srgbClr val="C00000"/>
                </a:solidFill>
                <a:latin typeface="+mn-lt"/>
              </a:rPr>
              <a:t>TOÁN</a:t>
            </a:r>
            <a:r>
              <a:rPr lang="vi-VN" sz="4000" smtClean="0">
                <a:solidFill>
                  <a:srgbClr val="C00000"/>
                </a:solidFill>
                <a:latin typeface="+mn-lt"/>
              </a:rPr>
              <a:t>!</a:t>
            </a:r>
            <a:endParaRPr sz="4000" dirty="0">
              <a:solidFill>
                <a:srgbClr val="C00000"/>
              </a:solidFill>
              <a:latin typeface="+mn-lt"/>
            </a:endParaRPr>
          </a:p>
        </p:txBody>
      </p:sp>
      <p:grpSp>
        <p:nvGrpSpPr>
          <p:cNvPr id="360" name="Google Shape;360;p36"/>
          <p:cNvGrpSpPr/>
          <p:nvPr/>
        </p:nvGrpSpPr>
        <p:grpSpPr>
          <a:xfrm flipH="1">
            <a:off x="6868028" y="3955312"/>
            <a:ext cx="2275972" cy="1188188"/>
            <a:chOff x="1699200" y="2989250"/>
            <a:chExt cx="1062000" cy="592125"/>
          </a:xfrm>
        </p:grpSpPr>
        <p:sp>
          <p:nvSpPr>
            <p:cNvPr id="361" name="Google Shape;361;p36"/>
            <p:cNvSpPr/>
            <p:nvPr/>
          </p:nvSpPr>
          <p:spPr>
            <a:xfrm>
              <a:off x="1772525" y="3383300"/>
              <a:ext cx="919000" cy="198075"/>
            </a:xfrm>
            <a:custGeom>
              <a:avLst/>
              <a:gdLst/>
              <a:ahLst/>
              <a:cxnLst/>
              <a:rect l="l" t="t" r="r" b="b"/>
              <a:pathLst>
                <a:path w="36760" h="7923" extrusionOk="0">
                  <a:moveTo>
                    <a:pt x="36749" y="0"/>
                  </a:moveTo>
                  <a:lnTo>
                    <a:pt x="3936" y="44"/>
                  </a:lnTo>
                  <a:cubicBezTo>
                    <a:pt x="2850" y="45"/>
                    <a:pt x="1862" y="485"/>
                    <a:pt x="1152" y="1201"/>
                  </a:cubicBezTo>
                  <a:cubicBezTo>
                    <a:pt x="441" y="1914"/>
                    <a:pt x="0" y="2899"/>
                    <a:pt x="2" y="3989"/>
                  </a:cubicBezTo>
                  <a:cubicBezTo>
                    <a:pt x="4" y="6163"/>
                    <a:pt x="1767" y="7923"/>
                    <a:pt x="3941" y="7923"/>
                  </a:cubicBezTo>
                  <a:cubicBezTo>
                    <a:pt x="3943" y="7923"/>
                    <a:pt x="3945" y="7923"/>
                    <a:pt x="3947" y="7923"/>
                  </a:cubicBezTo>
                  <a:lnTo>
                    <a:pt x="36759" y="7880"/>
                  </a:lnTo>
                  <a:lnTo>
                    <a:pt x="36757" y="6758"/>
                  </a:lnTo>
                  <a:lnTo>
                    <a:pt x="35890" y="6759"/>
                  </a:lnTo>
                  <a:lnTo>
                    <a:pt x="35883" y="1297"/>
                  </a:lnTo>
                  <a:lnTo>
                    <a:pt x="36751" y="1296"/>
                  </a:lnTo>
                  <a:lnTo>
                    <a:pt x="367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6"/>
            <p:cNvSpPr/>
            <p:nvPr/>
          </p:nvSpPr>
          <p:spPr>
            <a:xfrm>
              <a:off x="1856050" y="3415725"/>
              <a:ext cx="819350" cy="137500"/>
            </a:xfrm>
            <a:custGeom>
              <a:avLst/>
              <a:gdLst/>
              <a:ahLst/>
              <a:cxnLst/>
              <a:rect l="l" t="t" r="r" b="b"/>
              <a:pathLst>
                <a:path w="32774" h="5500" extrusionOk="0">
                  <a:moveTo>
                    <a:pt x="32767" y="0"/>
                  </a:moveTo>
                  <a:lnTo>
                    <a:pt x="2658" y="39"/>
                  </a:lnTo>
                  <a:cubicBezTo>
                    <a:pt x="1923" y="40"/>
                    <a:pt x="1260" y="346"/>
                    <a:pt x="778" y="840"/>
                  </a:cubicBezTo>
                  <a:cubicBezTo>
                    <a:pt x="298" y="1338"/>
                    <a:pt x="1" y="2019"/>
                    <a:pt x="2" y="2774"/>
                  </a:cubicBezTo>
                  <a:cubicBezTo>
                    <a:pt x="4" y="4279"/>
                    <a:pt x="1193" y="5500"/>
                    <a:pt x="2661" y="5500"/>
                  </a:cubicBezTo>
                  <a:cubicBezTo>
                    <a:pt x="2662" y="5500"/>
                    <a:pt x="2664" y="5500"/>
                    <a:pt x="2665" y="5500"/>
                  </a:cubicBezTo>
                  <a:lnTo>
                    <a:pt x="32774" y="5461"/>
                  </a:lnTo>
                  <a:lnTo>
                    <a:pt x="327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6"/>
            <p:cNvSpPr/>
            <p:nvPr/>
          </p:nvSpPr>
          <p:spPr>
            <a:xfrm>
              <a:off x="1931600" y="3450300"/>
              <a:ext cx="743700" cy="21850"/>
            </a:xfrm>
            <a:custGeom>
              <a:avLst/>
              <a:gdLst/>
              <a:ahLst/>
              <a:cxnLst/>
              <a:rect l="l" t="t" r="r" b="b"/>
              <a:pathLst>
                <a:path w="29748" h="874" extrusionOk="0">
                  <a:moveTo>
                    <a:pt x="29747" y="0"/>
                  </a:moveTo>
                  <a:lnTo>
                    <a:pt x="417" y="38"/>
                  </a:lnTo>
                  <a:cubicBezTo>
                    <a:pt x="188" y="39"/>
                    <a:pt x="0" y="226"/>
                    <a:pt x="0" y="455"/>
                  </a:cubicBezTo>
                  <a:lnTo>
                    <a:pt x="0" y="457"/>
                  </a:lnTo>
                  <a:cubicBezTo>
                    <a:pt x="1" y="686"/>
                    <a:pt x="189" y="873"/>
                    <a:pt x="418" y="873"/>
                  </a:cubicBezTo>
                  <a:lnTo>
                    <a:pt x="29748" y="835"/>
                  </a:lnTo>
                  <a:lnTo>
                    <a:pt x="29747" y="0"/>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6"/>
            <p:cNvSpPr/>
            <p:nvPr/>
          </p:nvSpPr>
          <p:spPr>
            <a:xfrm>
              <a:off x="1931675" y="3501675"/>
              <a:ext cx="743700" cy="21850"/>
            </a:xfrm>
            <a:custGeom>
              <a:avLst/>
              <a:gdLst/>
              <a:ahLst/>
              <a:cxnLst/>
              <a:rect l="l" t="t" r="r" b="b"/>
              <a:pathLst>
                <a:path w="29748" h="874" extrusionOk="0">
                  <a:moveTo>
                    <a:pt x="29747" y="0"/>
                  </a:moveTo>
                  <a:lnTo>
                    <a:pt x="416" y="39"/>
                  </a:lnTo>
                  <a:cubicBezTo>
                    <a:pt x="188" y="39"/>
                    <a:pt x="0" y="227"/>
                    <a:pt x="0" y="455"/>
                  </a:cubicBezTo>
                  <a:lnTo>
                    <a:pt x="0" y="458"/>
                  </a:lnTo>
                  <a:cubicBezTo>
                    <a:pt x="0" y="687"/>
                    <a:pt x="188" y="874"/>
                    <a:pt x="415" y="874"/>
                  </a:cubicBezTo>
                  <a:cubicBezTo>
                    <a:pt x="416" y="874"/>
                    <a:pt x="416" y="874"/>
                    <a:pt x="417" y="874"/>
                  </a:cubicBezTo>
                  <a:lnTo>
                    <a:pt x="29748" y="836"/>
                  </a:lnTo>
                  <a:lnTo>
                    <a:pt x="29747" y="0"/>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6"/>
            <p:cNvSpPr/>
            <p:nvPr/>
          </p:nvSpPr>
          <p:spPr>
            <a:xfrm>
              <a:off x="1699200" y="3186400"/>
              <a:ext cx="919000" cy="198100"/>
            </a:xfrm>
            <a:custGeom>
              <a:avLst/>
              <a:gdLst/>
              <a:ahLst/>
              <a:cxnLst/>
              <a:rect l="l" t="t" r="r" b="b"/>
              <a:pathLst>
                <a:path w="36760" h="7924" extrusionOk="0">
                  <a:moveTo>
                    <a:pt x="36749" y="1"/>
                  </a:moveTo>
                  <a:lnTo>
                    <a:pt x="3937" y="44"/>
                  </a:lnTo>
                  <a:cubicBezTo>
                    <a:pt x="2850" y="45"/>
                    <a:pt x="1864" y="486"/>
                    <a:pt x="1152" y="1201"/>
                  </a:cubicBezTo>
                  <a:cubicBezTo>
                    <a:pt x="442" y="1914"/>
                    <a:pt x="1" y="2899"/>
                    <a:pt x="3" y="3989"/>
                  </a:cubicBezTo>
                  <a:cubicBezTo>
                    <a:pt x="6" y="6163"/>
                    <a:pt x="1768" y="7923"/>
                    <a:pt x="3941" y="7923"/>
                  </a:cubicBezTo>
                  <a:cubicBezTo>
                    <a:pt x="3943" y="7923"/>
                    <a:pt x="3945" y="7923"/>
                    <a:pt x="3947" y="7923"/>
                  </a:cubicBezTo>
                  <a:lnTo>
                    <a:pt x="36760" y="7881"/>
                  </a:lnTo>
                  <a:lnTo>
                    <a:pt x="36759" y="6759"/>
                  </a:lnTo>
                  <a:lnTo>
                    <a:pt x="35891" y="6760"/>
                  </a:lnTo>
                  <a:lnTo>
                    <a:pt x="35884" y="1298"/>
                  </a:lnTo>
                  <a:lnTo>
                    <a:pt x="36751" y="1297"/>
                  </a:lnTo>
                  <a:lnTo>
                    <a:pt x="367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6"/>
            <p:cNvSpPr/>
            <p:nvPr/>
          </p:nvSpPr>
          <p:spPr>
            <a:xfrm>
              <a:off x="1782750" y="3218825"/>
              <a:ext cx="819350" cy="137550"/>
            </a:xfrm>
            <a:custGeom>
              <a:avLst/>
              <a:gdLst/>
              <a:ahLst/>
              <a:cxnLst/>
              <a:rect l="l" t="t" r="r" b="b"/>
              <a:pathLst>
                <a:path w="32774" h="5502" extrusionOk="0">
                  <a:moveTo>
                    <a:pt x="32767" y="1"/>
                  </a:moveTo>
                  <a:lnTo>
                    <a:pt x="2657" y="40"/>
                  </a:lnTo>
                  <a:cubicBezTo>
                    <a:pt x="1923" y="40"/>
                    <a:pt x="1260" y="348"/>
                    <a:pt x="777" y="841"/>
                  </a:cubicBezTo>
                  <a:cubicBezTo>
                    <a:pt x="297" y="1338"/>
                    <a:pt x="0" y="2020"/>
                    <a:pt x="1" y="2775"/>
                  </a:cubicBezTo>
                  <a:cubicBezTo>
                    <a:pt x="3" y="4280"/>
                    <a:pt x="1194" y="5501"/>
                    <a:pt x="2663" y="5501"/>
                  </a:cubicBezTo>
                  <a:cubicBezTo>
                    <a:pt x="2663" y="5501"/>
                    <a:pt x="2664" y="5501"/>
                    <a:pt x="2664" y="5501"/>
                  </a:cubicBezTo>
                  <a:lnTo>
                    <a:pt x="32773" y="5462"/>
                  </a:lnTo>
                  <a:lnTo>
                    <a:pt x="327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6"/>
            <p:cNvSpPr/>
            <p:nvPr/>
          </p:nvSpPr>
          <p:spPr>
            <a:xfrm>
              <a:off x="1858275" y="3253400"/>
              <a:ext cx="743725" cy="21850"/>
            </a:xfrm>
            <a:custGeom>
              <a:avLst/>
              <a:gdLst/>
              <a:ahLst/>
              <a:cxnLst/>
              <a:rect l="l" t="t" r="r" b="b"/>
              <a:pathLst>
                <a:path w="29749" h="874" extrusionOk="0">
                  <a:moveTo>
                    <a:pt x="29747" y="1"/>
                  </a:moveTo>
                  <a:lnTo>
                    <a:pt x="417" y="38"/>
                  </a:lnTo>
                  <a:cubicBezTo>
                    <a:pt x="188" y="38"/>
                    <a:pt x="1" y="226"/>
                    <a:pt x="2" y="455"/>
                  </a:cubicBezTo>
                  <a:lnTo>
                    <a:pt x="2" y="457"/>
                  </a:lnTo>
                  <a:cubicBezTo>
                    <a:pt x="2" y="686"/>
                    <a:pt x="189" y="874"/>
                    <a:pt x="418" y="874"/>
                  </a:cubicBezTo>
                  <a:lnTo>
                    <a:pt x="29748" y="836"/>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6"/>
            <p:cNvSpPr/>
            <p:nvPr/>
          </p:nvSpPr>
          <p:spPr>
            <a:xfrm>
              <a:off x="1858350" y="3304775"/>
              <a:ext cx="743725" cy="21850"/>
            </a:xfrm>
            <a:custGeom>
              <a:avLst/>
              <a:gdLst/>
              <a:ahLst/>
              <a:cxnLst/>
              <a:rect l="l" t="t" r="r" b="b"/>
              <a:pathLst>
                <a:path w="29749" h="874" extrusionOk="0">
                  <a:moveTo>
                    <a:pt x="29747" y="1"/>
                  </a:moveTo>
                  <a:lnTo>
                    <a:pt x="417" y="39"/>
                  </a:lnTo>
                  <a:cubicBezTo>
                    <a:pt x="188" y="39"/>
                    <a:pt x="1" y="228"/>
                    <a:pt x="1" y="457"/>
                  </a:cubicBezTo>
                  <a:lnTo>
                    <a:pt x="1" y="459"/>
                  </a:lnTo>
                  <a:cubicBezTo>
                    <a:pt x="1" y="687"/>
                    <a:pt x="188" y="874"/>
                    <a:pt x="416" y="874"/>
                  </a:cubicBezTo>
                  <a:cubicBezTo>
                    <a:pt x="417" y="874"/>
                    <a:pt x="418" y="874"/>
                    <a:pt x="418" y="874"/>
                  </a:cubicBezTo>
                  <a:lnTo>
                    <a:pt x="29748" y="837"/>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6"/>
            <p:cNvSpPr/>
            <p:nvPr/>
          </p:nvSpPr>
          <p:spPr>
            <a:xfrm>
              <a:off x="1842225" y="2989250"/>
              <a:ext cx="918975" cy="198075"/>
            </a:xfrm>
            <a:custGeom>
              <a:avLst/>
              <a:gdLst/>
              <a:ahLst/>
              <a:cxnLst/>
              <a:rect l="l" t="t" r="r" b="b"/>
              <a:pathLst>
                <a:path w="36759" h="7923" extrusionOk="0">
                  <a:moveTo>
                    <a:pt x="36748" y="1"/>
                  </a:moveTo>
                  <a:lnTo>
                    <a:pt x="3937" y="43"/>
                  </a:lnTo>
                  <a:cubicBezTo>
                    <a:pt x="2849" y="44"/>
                    <a:pt x="1863" y="485"/>
                    <a:pt x="1152" y="1200"/>
                  </a:cubicBezTo>
                  <a:cubicBezTo>
                    <a:pt x="441" y="1913"/>
                    <a:pt x="1" y="2898"/>
                    <a:pt x="2" y="3988"/>
                  </a:cubicBezTo>
                  <a:cubicBezTo>
                    <a:pt x="5" y="6162"/>
                    <a:pt x="1767" y="7922"/>
                    <a:pt x="3940" y="7922"/>
                  </a:cubicBezTo>
                  <a:cubicBezTo>
                    <a:pt x="3942" y="7922"/>
                    <a:pt x="3944" y="7922"/>
                    <a:pt x="3946" y="7922"/>
                  </a:cubicBezTo>
                  <a:lnTo>
                    <a:pt x="36759" y="7880"/>
                  </a:lnTo>
                  <a:lnTo>
                    <a:pt x="36758" y="6758"/>
                  </a:lnTo>
                  <a:lnTo>
                    <a:pt x="35891" y="6760"/>
                  </a:lnTo>
                  <a:lnTo>
                    <a:pt x="35883" y="1297"/>
                  </a:lnTo>
                  <a:lnTo>
                    <a:pt x="36750" y="1296"/>
                  </a:lnTo>
                  <a:lnTo>
                    <a:pt x="367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6"/>
            <p:cNvSpPr/>
            <p:nvPr/>
          </p:nvSpPr>
          <p:spPr>
            <a:xfrm>
              <a:off x="1925775" y="3021650"/>
              <a:ext cx="819350" cy="137550"/>
            </a:xfrm>
            <a:custGeom>
              <a:avLst/>
              <a:gdLst/>
              <a:ahLst/>
              <a:cxnLst/>
              <a:rect l="l" t="t" r="r" b="b"/>
              <a:pathLst>
                <a:path w="32774" h="5502" extrusionOk="0">
                  <a:moveTo>
                    <a:pt x="32766" y="1"/>
                  </a:moveTo>
                  <a:lnTo>
                    <a:pt x="2657" y="40"/>
                  </a:lnTo>
                  <a:cubicBezTo>
                    <a:pt x="1922" y="41"/>
                    <a:pt x="1260" y="348"/>
                    <a:pt x="777" y="842"/>
                  </a:cubicBezTo>
                  <a:cubicBezTo>
                    <a:pt x="297" y="1338"/>
                    <a:pt x="0" y="2020"/>
                    <a:pt x="1" y="2775"/>
                  </a:cubicBezTo>
                  <a:cubicBezTo>
                    <a:pt x="2" y="4280"/>
                    <a:pt x="1192" y="5501"/>
                    <a:pt x="2661" y="5501"/>
                  </a:cubicBezTo>
                  <a:cubicBezTo>
                    <a:pt x="2662" y="5501"/>
                    <a:pt x="2663" y="5501"/>
                    <a:pt x="2664" y="5501"/>
                  </a:cubicBezTo>
                  <a:lnTo>
                    <a:pt x="32773" y="5462"/>
                  </a:lnTo>
                  <a:lnTo>
                    <a:pt x="327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6"/>
            <p:cNvSpPr/>
            <p:nvPr/>
          </p:nvSpPr>
          <p:spPr>
            <a:xfrm>
              <a:off x="2001300" y="3056225"/>
              <a:ext cx="743725" cy="21850"/>
            </a:xfrm>
            <a:custGeom>
              <a:avLst/>
              <a:gdLst/>
              <a:ahLst/>
              <a:cxnLst/>
              <a:rect l="l" t="t" r="r" b="b"/>
              <a:pathLst>
                <a:path w="29749" h="874" extrusionOk="0">
                  <a:moveTo>
                    <a:pt x="29747" y="1"/>
                  </a:moveTo>
                  <a:lnTo>
                    <a:pt x="416" y="39"/>
                  </a:lnTo>
                  <a:cubicBezTo>
                    <a:pt x="188" y="39"/>
                    <a:pt x="1" y="226"/>
                    <a:pt x="1" y="455"/>
                  </a:cubicBezTo>
                  <a:lnTo>
                    <a:pt x="1" y="457"/>
                  </a:lnTo>
                  <a:cubicBezTo>
                    <a:pt x="1" y="686"/>
                    <a:pt x="189" y="874"/>
                    <a:pt x="417" y="874"/>
                  </a:cubicBezTo>
                  <a:lnTo>
                    <a:pt x="29748" y="836"/>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6"/>
            <p:cNvSpPr/>
            <p:nvPr/>
          </p:nvSpPr>
          <p:spPr>
            <a:xfrm>
              <a:off x="2001350" y="3107625"/>
              <a:ext cx="743725" cy="21850"/>
            </a:xfrm>
            <a:custGeom>
              <a:avLst/>
              <a:gdLst/>
              <a:ahLst/>
              <a:cxnLst/>
              <a:rect l="l" t="t" r="r" b="b"/>
              <a:pathLst>
                <a:path w="29749" h="874" extrusionOk="0">
                  <a:moveTo>
                    <a:pt x="29747" y="1"/>
                  </a:moveTo>
                  <a:lnTo>
                    <a:pt x="417" y="38"/>
                  </a:lnTo>
                  <a:cubicBezTo>
                    <a:pt x="188" y="39"/>
                    <a:pt x="1" y="227"/>
                    <a:pt x="2" y="456"/>
                  </a:cubicBezTo>
                  <a:lnTo>
                    <a:pt x="2" y="458"/>
                  </a:lnTo>
                  <a:cubicBezTo>
                    <a:pt x="2" y="686"/>
                    <a:pt x="188" y="873"/>
                    <a:pt x="416" y="873"/>
                  </a:cubicBezTo>
                  <a:cubicBezTo>
                    <a:pt x="417" y="873"/>
                    <a:pt x="418" y="873"/>
                    <a:pt x="418" y="873"/>
                  </a:cubicBezTo>
                  <a:lnTo>
                    <a:pt x="29748" y="836"/>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3"/>
          <a:stretch>
            <a:fillRect/>
          </a:stretch>
        </p:blipFill>
        <p:spPr>
          <a:xfrm rot="20560160">
            <a:off x="33251" y="137026"/>
            <a:ext cx="2194560" cy="11950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1"/>
        <p:cNvGrpSpPr/>
        <p:nvPr/>
      </p:nvGrpSpPr>
      <p:grpSpPr>
        <a:xfrm>
          <a:off x="0" y="0"/>
          <a:ext cx="0" cy="0"/>
          <a:chOff x="0" y="0"/>
          <a:chExt cx="0" cy="0"/>
        </a:xfrm>
      </p:grpSpPr>
      <p:sp>
        <p:nvSpPr>
          <p:cNvPr id="4" name="TextBox 3"/>
          <p:cNvSpPr txBox="1"/>
          <p:nvPr/>
        </p:nvSpPr>
        <p:spPr>
          <a:xfrm>
            <a:off x="237733" y="182004"/>
            <a:ext cx="8906267" cy="901593"/>
          </a:xfrm>
          <a:prstGeom prst="rect">
            <a:avLst/>
          </a:prstGeom>
          <a:noFill/>
        </p:spPr>
        <p:txBody>
          <a:bodyPr wrap="square" rtlCol="0">
            <a:spAutoFit/>
          </a:bodyPr>
          <a:lstStyle/>
          <a:p>
            <a:pPr algn="ctr">
              <a:lnSpc>
                <a:spcPct val="150000"/>
              </a:lnSpc>
            </a:pPr>
            <a:r>
              <a:rPr lang="vi-VN" sz="4000" b="1" dirty="0" smtClean="0">
                <a:solidFill>
                  <a:srgbClr val="C00000"/>
                </a:solidFill>
              </a:rPr>
              <a:t>LUYỆN TẬP</a:t>
            </a:r>
            <a:endParaRPr lang="en-US" sz="4000" b="1" dirty="0">
              <a:solidFill>
                <a:srgbClr val="C00000"/>
              </a:solidFill>
            </a:endParaRPr>
          </a:p>
        </p:txBody>
      </p:sp>
      <p:grpSp>
        <p:nvGrpSpPr>
          <p:cNvPr id="6" name="Group 5"/>
          <p:cNvGrpSpPr/>
          <p:nvPr/>
        </p:nvGrpSpPr>
        <p:grpSpPr>
          <a:xfrm>
            <a:off x="327970" y="1326349"/>
            <a:ext cx="8524513" cy="3495623"/>
            <a:chOff x="714051" y="1397292"/>
            <a:chExt cx="7197660" cy="3189975"/>
          </a:xfrm>
        </p:grpSpPr>
        <p:grpSp>
          <p:nvGrpSpPr>
            <p:cNvPr id="52" name="Group 11"/>
            <p:cNvGrpSpPr/>
            <p:nvPr/>
          </p:nvGrpSpPr>
          <p:grpSpPr>
            <a:xfrm>
              <a:off x="714051" y="1397292"/>
              <a:ext cx="7197660" cy="3189975"/>
              <a:chOff x="-187970" y="-228196"/>
              <a:chExt cx="10172207" cy="3633598"/>
            </a:xfrm>
            <a:solidFill>
              <a:schemeClr val="accent1">
                <a:lumMod val="40000"/>
                <a:lumOff val="60000"/>
              </a:schemeClr>
            </a:solidFill>
          </p:grpSpPr>
          <p:sp>
            <p:nvSpPr>
              <p:cNvPr id="53" name="Freeform 12"/>
              <p:cNvSpPr/>
              <p:nvPr/>
            </p:nvSpPr>
            <p:spPr>
              <a:xfrm>
                <a:off x="-187970" y="-228196"/>
                <a:ext cx="10172207" cy="3633598"/>
              </a:xfrm>
              <a:custGeom>
                <a:avLst/>
                <a:gdLst/>
                <a:ahLst/>
                <a:cxnLst/>
                <a:rect l="l" t="t" r="r" b="b"/>
                <a:pathLst>
                  <a:path w="6238240" h="2112010">
                    <a:moveTo>
                      <a:pt x="5615940" y="1541780"/>
                    </a:moveTo>
                    <a:cubicBezTo>
                      <a:pt x="5615940" y="1535430"/>
                      <a:pt x="5617210" y="1530350"/>
                      <a:pt x="5617210" y="1522730"/>
                    </a:cubicBezTo>
                    <a:lnTo>
                      <a:pt x="5617210" y="490220"/>
                    </a:lnTo>
                    <a:cubicBezTo>
                      <a:pt x="5617210" y="220980"/>
                      <a:pt x="5407660" y="0"/>
                      <a:pt x="5151120" y="0"/>
                    </a:cubicBezTo>
                    <a:lnTo>
                      <a:pt x="467360" y="0"/>
                    </a:lnTo>
                    <a:cubicBezTo>
                      <a:pt x="210820" y="0"/>
                      <a:pt x="0" y="220980"/>
                      <a:pt x="0" y="490220"/>
                    </a:cubicBezTo>
                    <a:lnTo>
                      <a:pt x="0" y="1522730"/>
                    </a:lnTo>
                    <a:cubicBezTo>
                      <a:pt x="0" y="1791970"/>
                      <a:pt x="209550" y="2012950"/>
                      <a:pt x="466090" y="2012950"/>
                    </a:cubicBezTo>
                    <a:lnTo>
                      <a:pt x="5149850" y="2012950"/>
                    </a:lnTo>
                    <a:cubicBezTo>
                      <a:pt x="5262880" y="2012950"/>
                      <a:pt x="5367020" y="1969770"/>
                      <a:pt x="5447030" y="1899920"/>
                    </a:cubicBezTo>
                    <a:cubicBezTo>
                      <a:pt x="5577840" y="1971040"/>
                      <a:pt x="5890260" y="2112010"/>
                      <a:pt x="6236970" y="1905000"/>
                    </a:cubicBezTo>
                    <a:cubicBezTo>
                      <a:pt x="6238240" y="1905000"/>
                      <a:pt x="5925820" y="1906270"/>
                      <a:pt x="5615940" y="1541780"/>
                    </a:cubicBezTo>
                    <a:lnTo>
                      <a:pt x="5615940" y="1541780"/>
                    </a:lnTo>
                    <a:close/>
                  </a:path>
                </a:pathLst>
              </a:custGeom>
              <a:grpFill/>
            </p:spPr>
          </p:sp>
        </p:grpSp>
        <p:sp>
          <p:nvSpPr>
            <p:cNvPr id="3" name="Rectangle 2"/>
            <p:cNvSpPr/>
            <p:nvPr/>
          </p:nvSpPr>
          <p:spPr>
            <a:xfrm>
              <a:off x="874783" y="1489589"/>
              <a:ext cx="6161984" cy="1284959"/>
            </a:xfrm>
            <a:prstGeom prst="rect">
              <a:avLst/>
            </a:prstGeom>
          </p:spPr>
          <p:txBody>
            <a:bodyPr wrap="square">
              <a:spAutoFit/>
            </a:bodyPr>
            <a:lstStyle/>
            <a:p>
              <a:pPr algn="just">
                <a:lnSpc>
                  <a:spcPct val="150000"/>
                </a:lnSpc>
              </a:pPr>
              <a:r>
                <a:rPr lang="vi-VN" sz="2100" b="1" dirty="0"/>
                <a:t>Bài tập:</a:t>
              </a:r>
            </a:p>
            <a:p>
              <a:pPr algn="just">
                <a:lnSpc>
                  <a:spcPct val="150000"/>
                </a:lnSpc>
              </a:pPr>
              <a:r>
                <a:rPr lang="vi-VN" sz="1800" dirty="0"/>
                <a:t>Một người cắm một cái cọc vuông góc với mặt đất sao cho bóng của đỉnh cọc trùng với bóng của ngọn cây. </a:t>
              </a:r>
            </a:p>
          </p:txBody>
        </p:sp>
      </p:grpSp>
      <p:grpSp>
        <p:nvGrpSpPr>
          <p:cNvPr id="36" name="Google Shape;1649;p52"/>
          <p:cNvGrpSpPr/>
          <p:nvPr/>
        </p:nvGrpSpPr>
        <p:grpSpPr>
          <a:xfrm>
            <a:off x="7816247" y="720360"/>
            <a:ext cx="1009285" cy="450243"/>
            <a:chOff x="185200" y="3097975"/>
            <a:chExt cx="1239100" cy="619375"/>
          </a:xfrm>
        </p:grpSpPr>
        <p:sp>
          <p:nvSpPr>
            <p:cNvPr id="37" name="Google Shape;1650;p52"/>
            <p:cNvSpPr/>
            <p:nvPr/>
          </p:nvSpPr>
          <p:spPr>
            <a:xfrm>
              <a:off x="238775" y="3381000"/>
              <a:ext cx="1172550" cy="310125"/>
            </a:xfrm>
            <a:custGeom>
              <a:avLst/>
              <a:gdLst/>
              <a:ahLst/>
              <a:cxnLst/>
              <a:rect l="l" t="t" r="r" b="b"/>
              <a:pathLst>
                <a:path w="46902" h="12405" extrusionOk="0">
                  <a:moveTo>
                    <a:pt x="11434" y="1"/>
                  </a:moveTo>
                  <a:lnTo>
                    <a:pt x="1" y="1411"/>
                  </a:lnTo>
                  <a:lnTo>
                    <a:pt x="1" y="7238"/>
                  </a:lnTo>
                  <a:lnTo>
                    <a:pt x="22609" y="12405"/>
                  </a:lnTo>
                  <a:lnTo>
                    <a:pt x="46892" y="5419"/>
                  </a:lnTo>
                  <a:lnTo>
                    <a:pt x="46901" y="5293"/>
                  </a:lnTo>
                  <a:lnTo>
                    <a:pt x="46901" y="833"/>
                  </a:lnTo>
                  <a:lnTo>
                    <a:pt x="114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51;p52"/>
            <p:cNvSpPr/>
            <p:nvPr/>
          </p:nvSpPr>
          <p:spPr>
            <a:xfrm>
              <a:off x="238775" y="3381000"/>
              <a:ext cx="1172550" cy="310125"/>
            </a:xfrm>
            <a:custGeom>
              <a:avLst/>
              <a:gdLst/>
              <a:ahLst/>
              <a:cxnLst/>
              <a:rect l="l" t="t" r="r" b="b"/>
              <a:pathLst>
                <a:path w="46902" h="12405" extrusionOk="0">
                  <a:moveTo>
                    <a:pt x="11434" y="1"/>
                  </a:moveTo>
                  <a:lnTo>
                    <a:pt x="1" y="1411"/>
                  </a:lnTo>
                  <a:lnTo>
                    <a:pt x="1" y="7238"/>
                  </a:lnTo>
                  <a:lnTo>
                    <a:pt x="22609" y="12405"/>
                  </a:lnTo>
                  <a:lnTo>
                    <a:pt x="46892" y="5419"/>
                  </a:lnTo>
                  <a:lnTo>
                    <a:pt x="46901" y="5293"/>
                  </a:lnTo>
                  <a:lnTo>
                    <a:pt x="46901" y="833"/>
                  </a:lnTo>
                  <a:lnTo>
                    <a:pt x="11434" y="1"/>
                  </a:lnTo>
                  <a:close/>
                </a:path>
              </a:pathLst>
            </a:custGeom>
            <a:solidFill>
              <a:srgbClr val="093F51">
                <a:alpha val="30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52;p52"/>
            <p:cNvSpPr/>
            <p:nvPr/>
          </p:nvSpPr>
          <p:spPr>
            <a:xfrm>
              <a:off x="215825" y="3418800"/>
              <a:ext cx="617950" cy="266275"/>
            </a:xfrm>
            <a:custGeom>
              <a:avLst/>
              <a:gdLst/>
              <a:ahLst/>
              <a:cxnLst/>
              <a:rect l="l" t="t" r="r" b="b"/>
              <a:pathLst>
                <a:path w="24718" h="10651" extrusionOk="0">
                  <a:moveTo>
                    <a:pt x="2192" y="0"/>
                  </a:moveTo>
                  <a:cubicBezTo>
                    <a:pt x="1973" y="0"/>
                    <a:pt x="1811" y="22"/>
                    <a:pt x="1713" y="69"/>
                  </a:cubicBezTo>
                  <a:cubicBezTo>
                    <a:pt x="0" y="882"/>
                    <a:pt x="1280" y="5809"/>
                    <a:pt x="1280" y="5809"/>
                  </a:cubicBezTo>
                  <a:lnTo>
                    <a:pt x="24718" y="10651"/>
                  </a:lnTo>
                  <a:lnTo>
                    <a:pt x="24718" y="5954"/>
                  </a:lnTo>
                  <a:cubicBezTo>
                    <a:pt x="24718" y="5954"/>
                    <a:pt x="5794" y="0"/>
                    <a:pt x="2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53;p52"/>
            <p:cNvSpPr/>
            <p:nvPr/>
          </p:nvSpPr>
          <p:spPr>
            <a:xfrm>
              <a:off x="215825" y="3418800"/>
              <a:ext cx="617950" cy="266275"/>
            </a:xfrm>
            <a:custGeom>
              <a:avLst/>
              <a:gdLst/>
              <a:ahLst/>
              <a:cxnLst/>
              <a:rect l="l" t="t" r="r" b="b"/>
              <a:pathLst>
                <a:path w="24718" h="10651" extrusionOk="0">
                  <a:moveTo>
                    <a:pt x="2192" y="0"/>
                  </a:moveTo>
                  <a:cubicBezTo>
                    <a:pt x="1973" y="0"/>
                    <a:pt x="1811" y="22"/>
                    <a:pt x="1713" y="69"/>
                  </a:cubicBezTo>
                  <a:cubicBezTo>
                    <a:pt x="0" y="882"/>
                    <a:pt x="1280" y="5809"/>
                    <a:pt x="1280" y="5809"/>
                  </a:cubicBezTo>
                  <a:lnTo>
                    <a:pt x="24718" y="10651"/>
                  </a:lnTo>
                  <a:lnTo>
                    <a:pt x="24718" y="5954"/>
                  </a:lnTo>
                  <a:cubicBezTo>
                    <a:pt x="24718" y="5954"/>
                    <a:pt x="5794" y="0"/>
                    <a:pt x="2192" y="0"/>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654;p52"/>
            <p:cNvSpPr/>
            <p:nvPr/>
          </p:nvSpPr>
          <p:spPr>
            <a:xfrm>
              <a:off x="247825" y="3315400"/>
              <a:ext cx="1171850" cy="252275"/>
            </a:xfrm>
            <a:custGeom>
              <a:avLst/>
              <a:gdLst/>
              <a:ahLst/>
              <a:cxnLst/>
              <a:rect l="l" t="t" r="r" b="b"/>
              <a:pathLst>
                <a:path w="46874" h="10091" extrusionOk="0">
                  <a:moveTo>
                    <a:pt x="24938" y="0"/>
                  </a:moveTo>
                  <a:lnTo>
                    <a:pt x="4630" y="4018"/>
                  </a:lnTo>
                  <a:lnTo>
                    <a:pt x="0" y="3044"/>
                  </a:lnTo>
                  <a:lnTo>
                    <a:pt x="0" y="4935"/>
                  </a:lnTo>
                  <a:lnTo>
                    <a:pt x="23438" y="10090"/>
                  </a:lnTo>
                  <a:lnTo>
                    <a:pt x="46874" y="4304"/>
                  </a:lnTo>
                  <a:lnTo>
                    <a:pt x="46874" y="2415"/>
                  </a:lnTo>
                  <a:lnTo>
                    <a:pt x="42514" y="3449"/>
                  </a:lnTo>
                  <a:lnTo>
                    <a:pt x="249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655;p52"/>
            <p:cNvSpPr/>
            <p:nvPr/>
          </p:nvSpPr>
          <p:spPr>
            <a:xfrm>
              <a:off x="247825" y="3268175"/>
              <a:ext cx="1171850" cy="252225"/>
            </a:xfrm>
            <a:custGeom>
              <a:avLst/>
              <a:gdLst/>
              <a:ahLst/>
              <a:cxnLst/>
              <a:rect l="l" t="t" r="r" b="b"/>
              <a:pathLst>
                <a:path w="46874" h="10089" extrusionOk="0">
                  <a:moveTo>
                    <a:pt x="24938" y="0"/>
                  </a:moveTo>
                  <a:lnTo>
                    <a:pt x="0" y="4933"/>
                  </a:lnTo>
                  <a:lnTo>
                    <a:pt x="23438" y="10089"/>
                  </a:lnTo>
                  <a:lnTo>
                    <a:pt x="46874" y="4304"/>
                  </a:lnTo>
                  <a:lnTo>
                    <a:pt x="249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656;p52"/>
            <p:cNvSpPr/>
            <p:nvPr/>
          </p:nvSpPr>
          <p:spPr>
            <a:xfrm>
              <a:off x="217375" y="3391325"/>
              <a:ext cx="1206925" cy="326025"/>
            </a:xfrm>
            <a:custGeom>
              <a:avLst/>
              <a:gdLst/>
              <a:ahLst/>
              <a:cxnLst/>
              <a:rect l="l" t="t" r="r" b="b"/>
              <a:pathLst>
                <a:path w="48277" h="13041" extrusionOk="0">
                  <a:moveTo>
                    <a:pt x="1161" y="1"/>
                  </a:moveTo>
                  <a:cubicBezTo>
                    <a:pt x="998" y="1"/>
                    <a:pt x="522" y="138"/>
                    <a:pt x="184" y="1637"/>
                  </a:cubicBezTo>
                  <a:cubicBezTo>
                    <a:pt x="47" y="2242"/>
                    <a:pt x="2" y="3069"/>
                    <a:pt x="1" y="3906"/>
                  </a:cubicBezTo>
                  <a:cubicBezTo>
                    <a:pt x="1" y="3940"/>
                    <a:pt x="49" y="6751"/>
                    <a:pt x="502" y="7428"/>
                  </a:cubicBezTo>
                  <a:lnTo>
                    <a:pt x="24241" y="13041"/>
                  </a:lnTo>
                  <a:lnTo>
                    <a:pt x="48276" y="6075"/>
                  </a:lnTo>
                  <a:lnTo>
                    <a:pt x="48276" y="4690"/>
                  </a:lnTo>
                  <a:lnTo>
                    <a:pt x="46333" y="5204"/>
                  </a:lnTo>
                  <a:cubicBezTo>
                    <a:pt x="46333" y="5204"/>
                    <a:pt x="24704" y="11047"/>
                    <a:pt x="24383" y="11047"/>
                  </a:cubicBezTo>
                  <a:cubicBezTo>
                    <a:pt x="24091" y="11047"/>
                    <a:pt x="5427" y="7220"/>
                    <a:pt x="1821" y="6524"/>
                  </a:cubicBezTo>
                  <a:cubicBezTo>
                    <a:pt x="1097" y="4762"/>
                    <a:pt x="1889" y="1894"/>
                    <a:pt x="1889" y="1894"/>
                  </a:cubicBezTo>
                  <a:lnTo>
                    <a:pt x="1655" y="1166"/>
                  </a:lnTo>
                  <a:lnTo>
                    <a:pt x="1651" y="1168"/>
                  </a:lnTo>
                  <a:cubicBezTo>
                    <a:pt x="2115" y="487"/>
                    <a:pt x="1218" y="7"/>
                    <a:pt x="1218" y="7"/>
                  </a:cubicBezTo>
                  <a:cubicBezTo>
                    <a:pt x="1218" y="7"/>
                    <a:pt x="1198" y="1"/>
                    <a:pt x="1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657;p52"/>
            <p:cNvSpPr/>
            <p:nvPr/>
          </p:nvSpPr>
          <p:spPr>
            <a:xfrm>
              <a:off x="281025" y="3500275"/>
              <a:ext cx="103525" cy="152400"/>
            </a:xfrm>
            <a:custGeom>
              <a:avLst/>
              <a:gdLst/>
              <a:ahLst/>
              <a:cxnLst/>
              <a:rect l="l" t="t" r="r" b="b"/>
              <a:pathLst>
                <a:path w="4141" h="6096" extrusionOk="0">
                  <a:moveTo>
                    <a:pt x="568" y="1"/>
                  </a:moveTo>
                  <a:cubicBezTo>
                    <a:pt x="568" y="1"/>
                    <a:pt x="1" y="5219"/>
                    <a:pt x="270" y="5219"/>
                  </a:cubicBezTo>
                  <a:cubicBezTo>
                    <a:pt x="271" y="5219"/>
                    <a:pt x="273" y="5219"/>
                    <a:pt x="274" y="5219"/>
                  </a:cubicBezTo>
                  <a:cubicBezTo>
                    <a:pt x="555" y="5163"/>
                    <a:pt x="1851" y="4042"/>
                    <a:pt x="1851" y="4042"/>
                  </a:cubicBezTo>
                  <a:cubicBezTo>
                    <a:pt x="1851" y="4042"/>
                    <a:pt x="3336" y="6096"/>
                    <a:pt x="3508" y="6096"/>
                  </a:cubicBezTo>
                  <a:cubicBezTo>
                    <a:pt x="3519" y="6096"/>
                    <a:pt x="3524" y="6088"/>
                    <a:pt x="3524" y="6072"/>
                  </a:cubicBezTo>
                  <a:cubicBezTo>
                    <a:pt x="3524" y="5788"/>
                    <a:pt x="4141" y="787"/>
                    <a:pt x="4141" y="787"/>
                  </a:cubicBezTo>
                  <a:lnTo>
                    <a:pt x="5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658;p52"/>
            <p:cNvSpPr/>
            <p:nvPr/>
          </p:nvSpPr>
          <p:spPr>
            <a:xfrm>
              <a:off x="198200" y="3210825"/>
              <a:ext cx="1172525" cy="310100"/>
            </a:xfrm>
            <a:custGeom>
              <a:avLst/>
              <a:gdLst/>
              <a:ahLst/>
              <a:cxnLst/>
              <a:rect l="l" t="t" r="r" b="b"/>
              <a:pathLst>
                <a:path w="46901" h="12404" extrusionOk="0">
                  <a:moveTo>
                    <a:pt x="35467" y="0"/>
                  </a:moveTo>
                  <a:lnTo>
                    <a:pt x="0" y="832"/>
                  </a:lnTo>
                  <a:lnTo>
                    <a:pt x="0" y="5292"/>
                  </a:lnTo>
                  <a:lnTo>
                    <a:pt x="10" y="5418"/>
                  </a:lnTo>
                  <a:lnTo>
                    <a:pt x="24292" y="12403"/>
                  </a:lnTo>
                  <a:lnTo>
                    <a:pt x="46901" y="7237"/>
                  </a:lnTo>
                  <a:lnTo>
                    <a:pt x="46901" y="1410"/>
                  </a:lnTo>
                  <a:lnTo>
                    <a:pt x="354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659;p52"/>
            <p:cNvSpPr/>
            <p:nvPr/>
          </p:nvSpPr>
          <p:spPr>
            <a:xfrm>
              <a:off x="198200" y="3210825"/>
              <a:ext cx="1172525" cy="310100"/>
            </a:xfrm>
            <a:custGeom>
              <a:avLst/>
              <a:gdLst/>
              <a:ahLst/>
              <a:cxnLst/>
              <a:rect l="l" t="t" r="r" b="b"/>
              <a:pathLst>
                <a:path w="46901" h="12404" extrusionOk="0">
                  <a:moveTo>
                    <a:pt x="35467" y="0"/>
                  </a:moveTo>
                  <a:lnTo>
                    <a:pt x="0" y="832"/>
                  </a:lnTo>
                  <a:lnTo>
                    <a:pt x="0" y="5292"/>
                  </a:lnTo>
                  <a:lnTo>
                    <a:pt x="10" y="5418"/>
                  </a:lnTo>
                  <a:lnTo>
                    <a:pt x="24292" y="12403"/>
                  </a:lnTo>
                  <a:lnTo>
                    <a:pt x="46901" y="7237"/>
                  </a:lnTo>
                  <a:lnTo>
                    <a:pt x="46901" y="1410"/>
                  </a:lnTo>
                  <a:lnTo>
                    <a:pt x="35467" y="0"/>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660;p52"/>
            <p:cNvSpPr/>
            <p:nvPr/>
          </p:nvSpPr>
          <p:spPr>
            <a:xfrm>
              <a:off x="775725" y="3248600"/>
              <a:ext cx="617975" cy="266275"/>
            </a:xfrm>
            <a:custGeom>
              <a:avLst/>
              <a:gdLst/>
              <a:ahLst/>
              <a:cxnLst/>
              <a:rect l="l" t="t" r="r" b="b"/>
              <a:pathLst>
                <a:path w="24719" h="10651" extrusionOk="0">
                  <a:moveTo>
                    <a:pt x="22526" y="0"/>
                  </a:moveTo>
                  <a:cubicBezTo>
                    <a:pt x="18924" y="0"/>
                    <a:pt x="1" y="5954"/>
                    <a:pt x="1" y="5954"/>
                  </a:cubicBezTo>
                  <a:lnTo>
                    <a:pt x="1" y="10651"/>
                  </a:lnTo>
                  <a:lnTo>
                    <a:pt x="23438" y="5809"/>
                  </a:lnTo>
                  <a:cubicBezTo>
                    <a:pt x="23438" y="5809"/>
                    <a:pt x="24718" y="882"/>
                    <a:pt x="23005" y="69"/>
                  </a:cubicBezTo>
                  <a:cubicBezTo>
                    <a:pt x="22907" y="22"/>
                    <a:pt x="22745" y="0"/>
                    <a:pt x="22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661;p52"/>
            <p:cNvSpPr/>
            <p:nvPr/>
          </p:nvSpPr>
          <p:spPr>
            <a:xfrm>
              <a:off x="189825" y="3145200"/>
              <a:ext cx="1171875" cy="252250"/>
            </a:xfrm>
            <a:custGeom>
              <a:avLst/>
              <a:gdLst/>
              <a:ahLst/>
              <a:cxnLst/>
              <a:rect l="l" t="t" r="r" b="b"/>
              <a:pathLst>
                <a:path w="46875" h="10090" extrusionOk="0">
                  <a:moveTo>
                    <a:pt x="21936" y="0"/>
                  </a:moveTo>
                  <a:lnTo>
                    <a:pt x="4360" y="3449"/>
                  </a:lnTo>
                  <a:lnTo>
                    <a:pt x="1" y="2415"/>
                  </a:lnTo>
                  <a:lnTo>
                    <a:pt x="1" y="4305"/>
                  </a:lnTo>
                  <a:lnTo>
                    <a:pt x="23437" y="10090"/>
                  </a:lnTo>
                  <a:lnTo>
                    <a:pt x="46874" y="4934"/>
                  </a:lnTo>
                  <a:lnTo>
                    <a:pt x="46874" y="3045"/>
                  </a:lnTo>
                  <a:lnTo>
                    <a:pt x="42244" y="4018"/>
                  </a:lnTo>
                  <a:lnTo>
                    <a:pt x="219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662;p52"/>
            <p:cNvSpPr/>
            <p:nvPr/>
          </p:nvSpPr>
          <p:spPr>
            <a:xfrm>
              <a:off x="185200" y="3221150"/>
              <a:ext cx="1206925" cy="326025"/>
            </a:xfrm>
            <a:custGeom>
              <a:avLst/>
              <a:gdLst/>
              <a:ahLst/>
              <a:cxnLst/>
              <a:rect l="l" t="t" r="r" b="b"/>
              <a:pathLst>
                <a:path w="48277" h="13041" extrusionOk="0">
                  <a:moveTo>
                    <a:pt x="47116" y="0"/>
                  </a:moveTo>
                  <a:cubicBezTo>
                    <a:pt x="47080" y="0"/>
                    <a:pt x="47059" y="7"/>
                    <a:pt x="47059" y="7"/>
                  </a:cubicBezTo>
                  <a:cubicBezTo>
                    <a:pt x="47059" y="7"/>
                    <a:pt x="46162" y="487"/>
                    <a:pt x="46626" y="1167"/>
                  </a:cubicBezTo>
                  <a:lnTo>
                    <a:pt x="46622" y="1166"/>
                  </a:lnTo>
                  <a:lnTo>
                    <a:pt x="46389" y="1894"/>
                  </a:lnTo>
                  <a:cubicBezTo>
                    <a:pt x="46389" y="1894"/>
                    <a:pt x="47180" y="4761"/>
                    <a:pt x="46457" y="6523"/>
                  </a:cubicBezTo>
                  <a:cubicBezTo>
                    <a:pt x="42850" y="7219"/>
                    <a:pt x="24186" y="11046"/>
                    <a:pt x="23895" y="11046"/>
                  </a:cubicBezTo>
                  <a:cubicBezTo>
                    <a:pt x="23573" y="11046"/>
                    <a:pt x="1944" y="5203"/>
                    <a:pt x="1944" y="5203"/>
                  </a:cubicBezTo>
                  <a:lnTo>
                    <a:pt x="1" y="4690"/>
                  </a:lnTo>
                  <a:lnTo>
                    <a:pt x="1" y="6075"/>
                  </a:lnTo>
                  <a:lnTo>
                    <a:pt x="24036" y="13041"/>
                  </a:lnTo>
                  <a:lnTo>
                    <a:pt x="47776" y="7427"/>
                  </a:lnTo>
                  <a:cubicBezTo>
                    <a:pt x="48228" y="6750"/>
                    <a:pt x="48277" y="3939"/>
                    <a:pt x="48277" y="3905"/>
                  </a:cubicBezTo>
                  <a:cubicBezTo>
                    <a:pt x="48277" y="3068"/>
                    <a:pt x="48230" y="2241"/>
                    <a:pt x="48093" y="1636"/>
                  </a:cubicBezTo>
                  <a:cubicBezTo>
                    <a:pt x="47755" y="137"/>
                    <a:pt x="47279" y="0"/>
                    <a:pt x="471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663;p52"/>
            <p:cNvSpPr/>
            <p:nvPr/>
          </p:nvSpPr>
          <p:spPr>
            <a:xfrm>
              <a:off x="189825" y="3097975"/>
              <a:ext cx="1171875" cy="252250"/>
            </a:xfrm>
            <a:custGeom>
              <a:avLst/>
              <a:gdLst/>
              <a:ahLst/>
              <a:cxnLst/>
              <a:rect l="l" t="t" r="r" b="b"/>
              <a:pathLst>
                <a:path w="46875" h="10090" extrusionOk="0">
                  <a:moveTo>
                    <a:pt x="21936" y="0"/>
                  </a:moveTo>
                  <a:lnTo>
                    <a:pt x="1" y="4304"/>
                  </a:lnTo>
                  <a:lnTo>
                    <a:pt x="23437" y="10090"/>
                  </a:lnTo>
                  <a:lnTo>
                    <a:pt x="46874" y="4934"/>
                  </a:lnTo>
                  <a:lnTo>
                    <a:pt x="219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664;p52"/>
            <p:cNvSpPr/>
            <p:nvPr/>
          </p:nvSpPr>
          <p:spPr>
            <a:xfrm>
              <a:off x="640475" y="3192350"/>
              <a:ext cx="527525" cy="116200"/>
            </a:xfrm>
            <a:custGeom>
              <a:avLst/>
              <a:gdLst/>
              <a:ahLst/>
              <a:cxnLst/>
              <a:rect l="l" t="t" r="r" b="b"/>
              <a:pathLst>
                <a:path w="21101" h="4648" extrusionOk="0">
                  <a:moveTo>
                    <a:pt x="15056" y="0"/>
                  </a:moveTo>
                  <a:lnTo>
                    <a:pt x="1" y="3312"/>
                  </a:lnTo>
                  <a:lnTo>
                    <a:pt x="5411" y="4647"/>
                  </a:lnTo>
                  <a:lnTo>
                    <a:pt x="21101" y="1196"/>
                  </a:lnTo>
                  <a:lnTo>
                    <a:pt x="150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4" name="Hình ảnh 1"/>
          <p:cNvPicPr/>
          <p:nvPr/>
        </p:nvPicPr>
        <p:blipFill rotWithShape="1">
          <a:blip r:embed="rId3" cstate="print">
            <a:extLst>
              <a:ext uri="{28A0092B-C50C-407E-A947-70E740481C1C}">
                <a14:useLocalDpi xmlns:a14="http://schemas.microsoft.com/office/drawing/2010/main" val="0"/>
              </a:ext>
            </a:extLst>
          </a:blip>
          <a:srcRect t="5051" b="4503"/>
          <a:stretch/>
        </p:blipFill>
        <p:spPr bwMode="auto">
          <a:xfrm>
            <a:off x="5072004" y="2713447"/>
            <a:ext cx="2892885" cy="1676400"/>
          </a:xfrm>
          <a:prstGeom prst="rect">
            <a:avLst/>
          </a:prstGeom>
          <a:noFill/>
          <a:ln>
            <a:noFill/>
          </a:ln>
          <a:extLst>
            <a:ext uri="{53640926-AAD7-44D8-BBD7-CCE9431645EC}">
              <a14:shadowObscured xmlns:a14="http://schemas.microsoft.com/office/drawing/2010/main"/>
            </a:ext>
          </a:extLst>
        </p:spPr>
      </p:pic>
      <p:sp>
        <p:nvSpPr>
          <p:cNvPr id="2" name="Rectangle 1"/>
          <p:cNvSpPr/>
          <p:nvPr/>
        </p:nvSpPr>
        <p:spPr>
          <a:xfrm>
            <a:off x="515786" y="2713447"/>
            <a:ext cx="4644726" cy="1754326"/>
          </a:xfrm>
          <a:prstGeom prst="rect">
            <a:avLst/>
          </a:prstGeom>
        </p:spPr>
        <p:txBody>
          <a:bodyPr wrap="square">
            <a:spAutoFit/>
          </a:bodyPr>
          <a:lstStyle/>
          <a:p>
            <a:pPr lvl="0" algn="just">
              <a:lnSpc>
                <a:spcPct val="150000"/>
              </a:lnSpc>
            </a:pPr>
            <a:r>
              <a:rPr lang="vi-VN" sz="1800" dirty="0"/>
              <a:t>Biết cọc cao 1,5m so với mặt đất, chân cọc cách gốc cây 8m và cách bóng của đỉnh cọc 2m. Tính chiều cao của cây. (Kết quả làm tròn đến chữ số thập phân thứ nhất).</a:t>
            </a:r>
          </a:p>
        </p:txBody>
      </p:sp>
    </p:spTree>
    <p:extLst>
      <p:ext uri="{BB962C8B-B14F-4D97-AF65-F5344CB8AC3E}">
        <p14:creationId xmlns:p14="http://schemas.microsoft.com/office/powerpoint/2010/main" val="391320030"/>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anim calcmode="lin" valueType="num">
                                      <p:cBhvr>
                                        <p:cTn id="18" dur="500" fill="hold"/>
                                        <p:tgtEl>
                                          <p:spTgt spid="54"/>
                                        </p:tgtEl>
                                        <p:attrNameLst>
                                          <p:attrName>ppt_x</p:attrName>
                                        </p:attrNameLst>
                                      </p:cBhvr>
                                      <p:tavLst>
                                        <p:tav tm="0">
                                          <p:val>
                                            <p:strVal val="#ppt_x"/>
                                          </p:val>
                                        </p:tav>
                                        <p:tav tm="100000">
                                          <p:val>
                                            <p:strVal val="#ppt_x"/>
                                          </p:val>
                                        </p:tav>
                                      </p:tavLst>
                                    </p:anim>
                                    <p:anim calcmode="lin" valueType="num">
                                      <p:cBhvr>
                                        <p:cTn id="19" dur="500" fill="hold"/>
                                        <p:tgtEl>
                                          <p:spTgt spid="5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anim calcmode="lin" valueType="num">
                                      <p:cBhvr>
                                        <p:cTn id="23" dur="500" fill="hold"/>
                                        <p:tgtEl>
                                          <p:spTgt spid="2"/>
                                        </p:tgtEl>
                                        <p:attrNameLst>
                                          <p:attrName>ppt_x</p:attrName>
                                        </p:attrNameLst>
                                      </p:cBhvr>
                                      <p:tavLst>
                                        <p:tav tm="0">
                                          <p:val>
                                            <p:strVal val="#ppt_x"/>
                                          </p:val>
                                        </p:tav>
                                        <p:tav tm="100000">
                                          <p:val>
                                            <p:strVal val="#ppt_x"/>
                                          </p:val>
                                        </p:tav>
                                      </p:tavLst>
                                    </p:anim>
                                    <p:anim calcmode="lin" valueType="num">
                                      <p:cBhvr>
                                        <p:cTn id="2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8" name="Rectangle 7"/>
          <p:cNvSpPr/>
          <p:nvPr/>
        </p:nvSpPr>
        <p:spPr>
          <a:xfrm>
            <a:off x="611384" y="428455"/>
            <a:ext cx="726481" cy="3847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1" i="1" u="sng" strike="noStrike" kern="0" cap="none" spc="0" normalizeH="0" baseline="0" noProof="0" dirty="0" smtClean="0">
                <a:ln>
                  <a:noFill/>
                </a:ln>
                <a:solidFill>
                  <a:srgbClr val="4C2E8C">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Giải:</a:t>
            </a:r>
            <a:endParaRPr kumimoji="0" lang="en-US" sz="1900" b="1" i="1" u="sng" strike="noStrike" kern="0" cap="none" spc="0" normalizeH="0" baseline="0" noProof="0" dirty="0">
              <a:ln>
                <a:noFill/>
              </a:ln>
              <a:solidFill>
                <a:srgbClr val="4C2E8C">
                  <a:lumMod val="75000"/>
                </a:srgbClr>
              </a:solidFill>
              <a:effectLst/>
              <a:uLnTx/>
              <a:uFillTx/>
              <a:sym typeface="Arial"/>
            </a:endParaRPr>
          </a:p>
        </p:txBody>
      </p:sp>
      <p:pic>
        <p:nvPicPr>
          <p:cNvPr id="9" name="Hình ảnh 1"/>
          <p:cNvPicPr/>
          <p:nvPr/>
        </p:nvPicPr>
        <p:blipFill rotWithShape="1">
          <a:blip r:embed="rId3" cstate="print">
            <a:extLst>
              <a:ext uri="{28A0092B-C50C-407E-A947-70E740481C1C}">
                <a14:useLocalDpi xmlns:a14="http://schemas.microsoft.com/office/drawing/2010/main" val="0"/>
              </a:ext>
            </a:extLst>
          </a:blip>
          <a:srcRect t="5051" b="4503"/>
          <a:stretch/>
        </p:blipFill>
        <p:spPr bwMode="auto">
          <a:xfrm>
            <a:off x="190831" y="1469647"/>
            <a:ext cx="3633747" cy="2140247"/>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2" name="Rectangle 1"/>
              <p:cNvSpPr/>
              <p:nvPr/>
            </p:nvSpPr>
            <p:spPr>
              <a:xfrm>
                <a:off x="4340545" y="1204760"/>
                <a:ext cx="4098898" cy="3508396"/>
              </a:xfrm>
              <a:prstGeom prst="rect">
                <a:avLst/>
              </a:prstGeom>
            </p:spPr>
            <p:txBody>
              <a:bodyPr wrap="square">
                <a:spAutoFit/>
              </a:bodyPr>
              <a:lstStyle/>
              <a:p>
                <a:pPr algn="just">
                  <a:lnSpc>
                    <a:spcPct val="150000"/>
                  </a:lnSpc>
                  <a:spcBef>
                    <a:spcPts val="300"/>
                  </a:spcBef>
                  <a:spcAft>
                    <a:spcPts val="300"/>
                  </a:spcAft>
                  <a:tabLst>
                    <a:tab pos="360045" algn="l"/>
                    <a:tab pos="720090" algn="l"/>
                  </a:tabLst>
                </a:pPr>
                <a:r>
                  <a:rPr lang="fr-FR" sz="1900" dirty="0" smtClean="0">
                    <a:latin typeface="+mn-lt"/>
                    <a:ea typeface="Times New Roman" panose="02020603050405020304" pitchFamily="18" charset="0"/>
                    <a:cs typeface="Times New Roman" panose="02020603050405020304" pitchFamily="18" charset="0"/>
                  </a:rPr>
                  <a:t>Xét tam giác </a:t>
                </a:r>
                <a14:m>
                  <m:oMath xmlns:m="http://schemas.openxmlformats.org/officeDocument/2006/math">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𝐴𝐵𝐸</m:t>
                    </m:r>
                  </m:oMath>
                </a14:m>
                <a:r>
                  <a:rPr lang="fr-FR" sz="1900" dirty="0">
                    <a:effectLst/>
                    <a:latin typeface="+mn-lt"/>
                    <a:ea typeface="Times New Roman" panose="02020603050405020304" pitchFamily="18" charset="0"/>
                    <a:cs typeface="Times New Roman" panose="02020603050405020304" pitchFamily="18" charset="0"/>
                  </a:rPr>
                  <a:t> có </a:t>
                </a:r>
                <a14:m>
                  <m:oMath xmlns:m="http://schemas.openxmlformats.org/officeDocument/2006/math">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𝐶𝐷</m:t>
                    </m:r>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 // </m:t>
                    </m:r>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𝐴𝐵</m:t>
                    </m:r>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fr-FR" sz="1900" dirty="0" smtClean="0">
                  <a:effectLst/>
                  <a:latin typeface="+mn-lt"/>
                  <a:ea typeface="Times New Roman" panose="02020603050405020304" pitchFamily="18" charset="0"/>
                  <a:cs typeface="Times New Roman" panose="02020603050405020304" pitchFamily="18" charset="0"/>
                </a:endParaRPr>
              </a:p>
              <a:p>
                <a:pPr algn="just">
                  <a:lnSpc>
                    <a:spcPct val="150000"/>
                  </a:lnSpc>
                  <a:spcBef>
                    <a:spcPts val="300"/>
                  </a:spcBef>
                  <a:spcAft>
                    <a:spcPts val="300"/>
                  </a:spcAft>
                  <a:tabLst>
                    <a:tab pos="360045" algn="l"/>
                    <a:tab pos="720090" algn="l"/>
                  </a:tabLst>
                </a:pPr>
                <a:r>
                  <a:rPr lang="fr-FR" sz="1900" dirty="0" smtClean="0">
                    <a:effectLst/>
                    <a:latin typeface="+mn-lt"/>
                    <a:ea typeface="Times New Roman" panose="02020603050405020304" pitchFamily="18" charset="0"/>
                    <a:cs typeface="Times New Roman" panose="02020603050405020304" pitchFamily="18" charset="0"/>
                  </a:rPr>
                  <a:t>(</a:t>
                </a:r>
                <a:r>
                  <a:rPr lang="fr-FR" sz="1900" dirty="0">
                    <a:effectLst/>
                    <a:latin typeface="+mn-lt"/>
                    <a:ea typeface="Times New Roman" panose="02020603050405020304" pitchFamily="18" charset="0"/>
                    <a:cs typeface="Times New Roman" panose="02020603050405020304" pitchFamily="18" charset="0"/>
                  </a:rPr>
                  <a:t>cùng vuông góc với mặt đất)</a:t>
                </a:r>
                <a:endParaRPr lang="en-US" sz="1900" dirty="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tabLst>
                    <a:tab pos="360045" algn="l"/>
                    <a:tab pos="720090" algn="l"/>
                  </a:tabLst>
                </a:pPr>
                <a14:m>
                  <m:oMath xmlns:m="http://schemas.openxmlformats.org/officeDocument/2006/math">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9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𝐶𝐷</m:t>
                        </m:r>
                      </m:num>
                      <m:den>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𝐴𝐵</m:t>
                        </m:r>
                      </m:den>
                    </m:f>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9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𝐸𝐶</m:t>
                        </m:r>
                      </m:num>
                      <m:den>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𝐸𝐴</m:t>
                        </m:r>
                      </m:den>
                    </m:f>
                  </m:oMath>
                </a14:m>
                <a:r>
                  <a:rPr lang="fr-FR" sz="1900" dirty="0">
                    <a:effectLst/>
                    <a:latin typeface="+mn-lt"/>
                    <a:ea typeface="Times New Roman" panose="02020603050405020304" pitchFamily="18" charset="0"/>
                    <a:cs typeface="Times New Roman" panose="02020603050405020304" pitchFamily="18" charset="0"/>
                  </a:rPr>
                  <a:t> (hệ quả của định lí Ta-lét)</a:t>
                </a:r>
                <a:endParaRPr lang="en-US" sz="1900" dirty="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tabLst>
                    <a:tab pos="360045" algn="l"/>
                    <a:tab pos="720090" algn="l"/>
                  </a:tabLst>
                </a:pPr>
                <a14:m>
                  <m:oMath xmlns:m="http://schemas.openxmlformats.org/officeDocument/2006/math">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9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1,5</m:t>
                        </m:r>
                      </m:num>
                      <m:den>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𝐴𝐵</m:t>
                        </m:r>
                      </m:den>
                    </m:f>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9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2</m:t>
                        </m:r>
                      </m:num>
                      <m:den>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2+8</m:t>
                        </m:r>
                      </m:den>
                    </m:f>
                  </m:oMath>
                </a14:m>
                <a:r>
                  <a:rPr lang="en-US" sz="1900" dirty="0">
                    <a:effectLst/>
                    <a:latin typeface="+mn-lt"/>
                    <a:ea typeface="Times New Roman" panose="02020603050405020304" pitchFamily="18" charset="0"/>
                    <a:cs typeface="Times New Roman" panose="02020603050405020304" pitchFamily="18" charset="0"/>
                  </a:rPr>
                  <a:t> </a:t>
                </a:r>
                <a:endParaRPr lang="en-US" sz="1900" dirty="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tabLst>
                    <a:tab pos="360045" algn="l"/>
                    <a:tab pos="720090" algn="l"/>
                  </a:tabLst>
                </a:pPr>
                <a14:m>
                  <m:oMath xmlns:m="http://schemas.openxmlformats.org/officeDocument/2006/math">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𝐴𝐵</m:t>
                    </m:r>
                    <m:r>
                      <a:rPr lang="en-US" sz="1900" i="1">
                        <a:effectLst/>
                        <a:latin typeface="Cambria Math" panose="02040503050406030204" pitchFamily="18" charset="0"/>
                        <a:ea typeface="Times New Roman" panose="02020603050405020304" pitchFamily="18" charset="0"/>
                        <a:cs typeface="Times New Roman" panose="02020603050405020304" pitchFamily="18" charset="0"/>
                      </a:rPr>
                      <m:t>=7,5</m:t>
                    </m:r>
                  </m:oMath>
                </a14:m>
                <a:r>
                  <a:rPr lang="fr-FR" sz="1900" dirty="0">
                    <a:effectLst/>
                    <a:latin typeface="+mn-lt"/>
                    <a:ea typeface="Times New Roman" panose="02020603050405020304" pitchFamily="18" charset="0"/>
                    <a:cs typeface="Times New Roman" panose="02020603050405020304" pitchFamily="18" charset="0"/>
                  </a:rPr>
                  <a:t> (m)</a:t>
                </a:r>
                <a:endParaRPr lang="en-US" sz="1900" dirty="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tabLst>
                    <a:tab pos="360045" algn="l"/>
                    <a:tab pos="720090" algn="l"/>
                  </a:tabLst>
                </a:pPr>
                <a:r>
                  <a:rPr lang="fr-FR" sz="1900" dirty="0">
                    <a:effectLst/>
                    <a:latin typeface="+mn-lt"/>
                    <a:ea typeface="Times New Roman" panose="02020603050405020304" pitchFamily="18" charset="0"/>
                    <a:cs typeface="Times New Roman" panose="02020603050405020304" pitchFamily="18" charset="0"/>
                  </a:rPr>
                  <a:t>Vậy chiều cao của cây là 7,5 (m).</a:t>
                </a:r>
                <a:endParaRPr lang="en-US" sz="1900" dirty="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340545" y="1204760"/>
                <a:ext cx="4098898" cy="3508396"/>
              </a:xfrm>
              <a:prstGeom prst="rect">
                <a:avLst/>
              </a:prstGeom>
              <a:blipFill rotWithShape="0">
                <a:blip r:embed="rId4"/>
                <a:stretch>
                  <a:fillRect l="-1339" r="-149" b="-522"/>
                </a:stretch>
              </a:blipFill>
            </p:spPr>
            <p:txBody>
              <a:bodyPr/>
              <a:lstStyle/>
              <a:p>
                <a:r>
                  <a:rPr lang="en-US">
                    <a:noFill/>
                  </a:rPr>
                  <a:t> </a:t>
                </a:r>
              </a:p>
            </p:txBody>
          </p:sp>
        </mc:Fallback>
      </mc:AlternateContent>
      <p:grpSp>
        <p:nvGrpSpPr>
          <p:cNvPr id="11" name="Google Shape;1649;p52"/>
          <p:cNvGrpSpPr/>
          <p:nvPr/>
        </p:nvGrpSpPr>
        <p:grpSpPr>
          <a:xfrm>
            <a:off x="7824198" y="395693"/>
            <a:ext cx="1009285" cy="450243"/>
            <a:chOff x="185200" y="3097975"/>
            <a:chExt cx="1239100" cy="619375"/>
          </a:xfrm>
        </p:grpSpPr>
        <p:sp>
          <p:nvSpPr>
            <p:cNvPr id="15" name="Google Shape;1650;p52"/>
            <p:cNvSpPr/>
            <p:nvPr/>
          </p:nvSpPr>
          <p:spPr>
            <a:xfrm>
              <a:off x="238775" y="3381000"/>
              <a:ext cx="1172550" cy="310125"/>
            </a:xfrm>
            <a:custGeom>
              <a:avLst/>
              <a:gdLst/>
              <a:ahLst/>
              <a:cxnLst/>
              <a:rect l="l" t="t" r="r" b="b"/>
              <a:pathLst>
                <a:path w="46902" h="12405" extrusionOk="0">
                  <a:moveTo>
                    <a:pt x="11434" y="1"/>
                  </a:moveTo>
                  <a:lnTo>
                    <a:pt x="1" y="1411"/>
                  </a:lnTo>
                  <a:lnTo>
                    <a:pt x="1" y="7238"/>
                  </a:lnTo>
                  <a:lnTo>
                    <a:pt x="22609" y="12405"/>
                  </a:lnTo>
                  <a:lnTo>
                    <a:pt x="46892" y="5419"/>
                  </a:lnTo>
                  <a:lnTo>
                    <a:pt x="46901" y="5293"/>
                  </a:lnTo>
                  <a:lnTo>
                    <a:pt x="46901" y="833"/>
                  </a:lnTo>
                  <a:lnTo>
                    <a:pt x="114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51;p52"/>
            <p:cNvSpPr/>
            <p:nvPr/>
          </p:nvSpPr>
          <p:spPr>
            <a:xfrm>
              <a:off x="238775" y="3381000"/>
              <a:ext cx="1172550" cy="310125"/>
            </a:xfrm>
            <a:custGeom>
              <a:avLst/>
              <a:gdLst/>
              <a:ahLst/>
              <a:cxnLst/>
              <a:rect l="l" t="t" r="r" b="b"/>
              <a:pathLst>
                <a:path w="46902" h="12405" extrusionOk="0">
                  <a:moveTo>
                    <a:pt x="11434" y="1"/>
                  </a:moveTo>
                  <a:lnTo>
                    <a:pt x="1" y="1411"/>
                  </a:lnTo>
                  <a:lnTo>
                    <a:pt x="1" y="7238"/>
                  </a:lnTo>
                  <a:lnTo>
                    <a:pt x="22609" y="12405"/>
                  </a:lnTo>
                  <a:lnTo>
                    <a:pt x="46892" y="5419"/>
                  </a:lnTo>
                  <a:lnTo>
                    <a:pt x="46901" y="5293"/>
                  </a:lnTo>
                  <a:lnTo>
                    <a:pt x="46901" y="833"/>
                  </a:lnTo>
                  <a:lnTo>
                    <a:pt x="11434" y="1"/>
                  </a:lnTo>
                  <a:close/>
                </a:path>
              </a:pathLst>
            </a:custGeom>
            <a:solidFill>
              <a:srgbClr val="093F51">
                <a:alpha val="30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652;p52"/>
            <p:cNvSpPr/>
            <p:nvPr/>
          </p:nvSpPr>
          <p:spPr>
            <a:xfrm>
              <a:off x="215825" y="3418800"/>
              <a:ext cx="617950" cy="266275"/>
            </a:xfrm>
            <a:custGeom>
              <a:avLst/>
              <a:gdLst/>
              <a:ahLst/>
              <a:cxnLst/>
              <a:rect l="l" t="t" r="r" b="b"/>
              <a:pathLst>
                <a:path w="24718" h="10651" extrusionOk="0">
                  <a:moveTo>
                    <a:pt x="2192" y="0"/>
                  </a:moveTo>
                  <a:cubicBezTo>
                    <a:pt x="1973" y="0"/>
                    <a:pt x="1811" y="22"/>
                    <a:pt x="1713" y="69"/>
                  </a:cubicBezTo>
                  <a:cubicBezTo>
                    <a:pt x="0" y="882"/>
                    <a:pt x="1280" y="5809"/>
                    <a:pt x="1280" y="5809"/>
                  </a:cubicBezTo>
                  <a:lnTo>
                    <a:pt x="24718" y="10651"/>
                  </a:lnTo>
                  <a:lnTo>
                    <a:pt x="24718" y="5954"/>
                  </a:lnTo>
                  <a:cubicBezTo>
                    <a:pt x="24718" y="5954"/>
                    <a:pt x="5794" y="0"/>
                    <a:pt x="2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653;p52"/>
            <p:cNvSpPr/>
            <p:nvPr/>
          </p:nvSpPr>
          <p:spPr>
            <a:xfrm>
              <a:off x="215825" y="3418800"/>
              <a:ext cx="617950" cy="266275"/>
            </a:xfrm>
            <a:custGeom>
              <a:avLst/>
              <a:gdLst/>
              <a:ahLst/>
              <a:cxnLst/>
              <a:rect l="l" t="t" r="r" b="b"/>
              <a:pathLst>
                <a:path w="24718" h="10651" extrusionOk="0">
                  <a:moveTo>
                    <a:pt x="2192" y="0"/>
                  </a:moveTo>
                  <a:cubicBezTo>
                    <a:pt x="1973" y="0"/>
                    <a:pt x="1811" y="22"/>
                    <a:pt x="1713" y="69"/>
                  </a:cubicBezTo>
                  <a:cubicBezTo>
                    <a:pt x="0" y="882"/>
                    <a:pt x="1280" y="5809"/>
                    <a:pt x="1280" y="5809"/>
                  </a:cubicBezTo>
                  <a:lnTo>
                    <a:pt x="24718" y="10651"/>
                  </a:lnTo>
                  <a:lnTo>
                    <a:pt x="24718" y="5954"/>
                  </a:lnTo>
                  <a:cubicBezTo>
                    <a:pt x="24718" y="5954"/>
                    <a:pt x="5794" y="0"/>
                    <a:pt x="2192" y="0"/>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654;p52"/>
            <p:cNvSpPr/>
            <p:nvPr/>
          </p:nvSpPr>
          <p:spPr>
            <a:xfrm>
              <a:off x="247825" y="3315400"/>
              <a:ext cx="1171850" cy="252275"/>
            </a:xfrm>
            <a:custGeom>
              <a:avLst/>
              <a:gdLst/>
              <a:ahLst/>
              <a:cxnLst/>
              <a:rect l="l" t="t" r="r" b="b"/>
              <a:pathLst>
                <a:path w="46874" h="10091" extrusionOk="0">
                  <a:moveTo>
                    <a:pt x="24938" y="0"/>
                  </a:moveTo>
                  <a:lnTo>
                    <a:pt x="4630" y="4018"/>
                  </a:lnTo>
                  <a:lnTo>
                    <a:pt x="0" y="3044"/>
                  </a:lnTo>
                  <a:lnTo>
                    <a:pt x="0" y="4935"/>
                  </a:lnTo>
                  <a:lnTo>
                    <a:pt x="23438" y="10090"/>
                  </a:lnTo>
                  <a:lnTo>
                    <a:pt x="46874" y="4304"/>
                  </a:lnTo>
                  <a:lnTo>
                    <a:pt x="46874" y="2415"/>
                  </a:lnTo>
                  <a:lnTo>
                    <a:pt x="42514" y="3449"/>
                  </a:lnTo>
                  <a:lnTo>
                    <a:pt x="249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655;p52"/>
            <p:cNvSpPr/>
            <p:nvPr/>
          </p:nvSpPr>
          <p:spPr>
            <a:xfrm>
              <a:off x="247825" y="3268175"/>
              <a:ext cx="1171850" cy="252225"/>
            </a:xfrm>
            <a:custGeom>
              <a:avLst/>
              <a:gdLst/>
              <a:ahLst/>
              <a:cxnLst/>
              <a:rect l="l" t="t" r="r" b="b"/>
              <a:pathLst>
                <a:path w="46874" h="10089" extrusionOk="0">
                  <a:moveTo>
                    <a:pt x="24938" y="0"/>
                  </a:moveTo>
                  <a:lnTo>
                    <a:pt x="0" y="4933"/>
                  </a:lnTo>
                  <a:lnTo>
                    <a:pt x="23438" y="10089"/>
                  </a:lnTo>
                  <a:lnTo>
                    <a:pt x="46874" y="4304"/>
                  </a:lnTo>
                  <a:lnTo>
                    <a:pt x="249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656;p52"/>
            <p:cNvSpPr/>
            <p:nvPr/>
          </p:nvSpPr>
          <p:spPr>
            <a:xfrm>
              <a:off x="217375" y="3391325"/>
              <a:ext cx="1206925" cy="326025"/>
            </a:xfrm>
            <a:custGeom>
              <a:avLst/>
              <a:gdLst/>
              <a:ahLst/>
              <a:cxnLst/>
              <a:rect l="l" t="t" r="r" b="b"/>
              <a:pathLst>
                <a:path w="48277" h="13041" extrusionOk="0">
                  <a:moveTo>
                    <a:pt x="1161" y="1"/>
                  </a:moveTo>
                  <a:cubicBezTo>
                    <a:pt x="998" y="1"/>
                    <a:pt x="522" y="138"/>
                    <a:pt x="184" y="1637"/>
                  </a:cubicBezTo>
                  <a:cubicBezTo>
                    <a:pt x="47" y="2242"/>
                    <a:pt x="2" y="3069"/>
                    <a:pt x="1" y="3906"/>
                  </a:cubicBezTo>
                  <a:cubicBezTo>
                    <a:pt x="1" y="3940"/>
                    <a:pt x="49" y="6751"/>
                    <a:pt x="502" y="7428"/>
                  </a:cubicBezTo>
                  <a:lnTo>
                    <a:pt x="24241" y="13041"/>
                  </a:lnTo>
                  <a:lnTo>
                    <a:pt x="48276" y="6075"/>
                  </a:lnTo>
                  <a:lnTo>
                    <a:pt x="48276" y="4690"/>
                  </a:lnTo>
                  <a:lnTo>
                    <a:pt x="46333" y="5204"/>
                  </a:lnTo>
                  <a:cubicBezTo>
                    <a:pt x="46333" y="5204"/>
                    <a:pt x="24704" y="11047"/>
                    <a:pt x="24383" y="11047"/>
                  </a:cubicBezTo>
                  <a:cubicBezTo>
                    <a:pt x="24091" y="11047"/>
                    <a:pt x="5427" y="7220"/>
                    <a:pt x="1821" y="6524"/>
                  </a:cubicBezTo>
                  <a:cubicBezTo>
                    <a:pt x="1097" y="4762"/>
                    <a:pt x="1889" y="1894"/>
                    <a:pt x="1889" y="1894"/>
                  </a:cubicBezTo>
                  <a:lnTo>
                    <a:pt x="1655" y="1166"/>
                  </a:lnTo>
                  <a:lnTo>
                    <a:pt x="1651" y="1168"/>
                  </a:lnTo>
                  <a:cubicBezTo>
                    <a:pt x="2115" y="487"/>
                    <a:pt x="1218" y="7"/>
                    <a:pt x="1218" y="7"/>
                  </a:cubicBezTo>
                  <a:cubicBezTo>
                    <a:pt x="1218" y="7"/>
                    <a:pt x="1198" y="1"/>
                    <a:pt x="1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657;p52"/>
            <p:cNvSpPr/>
            <p:nvPr/>
          </p:nvSpPr>
          <p:spPr>
            <a:xfrm>
              <a:off x="281025" y="3500275"/>
              <a:ext cx="103525" cy="152400"/>
            </a:xfrm>
            <a:custGeom>
              <a:avLst/>
              <a:gdLst/>
              <a:ahLst/>
              <a:cxnLst/>
              <a:rect l="l" t="t" r="r" b="b"/>
              <a:pathLst>
                <a:path w="4141" h="6096" extrusionOk="0">
                  <a:moveTo>
                    <a:pt x="568" y="1"/>
                  </a:moveTo>
                  <a:cubicBezTo>
                    <a:pt x="568" y="1"/>
                    <a:pt x="1" y="5219"/>
                    <a:pt x="270" y="5219"/>
                  </a:cubicBezTo>
                  <a:cubicBezTo>
                    <a:pt x="271" y="5219"/>
                    <a:pt x="273" y="5219"/>
                    <a:pt x="274" y="5219"/>
                  </a:cubicBezTo>
                  <a:cubicBezTo>
                    <a:pt x="555" y="5163"/>
                    <a:pt x="1851" y="4042"/>
                    <a:pt x="1851" y="4042"/>
                  </a:cubicBezTo>
                  <a:cubicBezTo>
                    <a:pt x="1851" y="4042"/>
                    <a:pt x="3336" y="6096"/>
                    <a:pt x="3508" y="6096"/>
                  </a:cubicBezTo>
                  <a:cubicBezTo>
                    <a:pt x="3519" y="6096"/>
                    <a:pt x="3524" y="6088"/>
                    <a:pt x="3524" y="6072"/>
                  </a:cubicBezTo>
                  <a:cubicBezTo>
                    <a:pt x="3524" y="5788"/>
                    <a:pt x="4141" y="787"/>
                    <a:pt x="4141" y="787"/>
                  </a:cubicBezTo>
                  <a:lnTo>
                    <a:pt x="5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658;p52"/>
            <p:cNvSpPr/>
            <p:nvPr/>
          </p:nvSpPr>
          <p:spPr>
            <a:xfrm>
              <a:off x="198200" y="3210825"/>
              <a:ext cx="1172525" cy="310100"/>
            </a:xfrm>
            <a:custGeom>
              <a:avLst/>
              <a:gdLst/>
              <a:ahLst/>
              <a:cxnLst/>
              <a:rect l="l" t="t" r="r" b="b"/>
              <a:pathLst>
                <a:path w="46901" h="12404" extrusionOk="0">
                  <a:moveTo>
                    <a:pt x="35467" y="0"/>
                  </a:moveTo>
                  <a:lnTo>
                    <a:pt x="0" y="832"/>
                  </a:lnTo>
                  <a:lnTo>
                    <a:pt x="0" y="5292"/>
                  </a:lnTo>
                  <a:lnTo>
                    <a:pt x="10" y="5418"/>
                  </a:lnTo>
                  <a:lnTo>
                    <a:pt x="24292" y="12403"/>
                  </a:lnTo>
                  <a:lnTo>
                    <a:pt x="46901" y="7237"/>
                  </a:lnTo>
                  <a:lnTo>
                    <a:pt x="46901" y="1410"/>
                  </a:lnTo>
                  <a:lnTo>
                    <a:pt x="354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659;p52"/>
            <p:cNvSpPr/>
            <p:nvPr/>
          </p:nvSpPr>
          <p:spPr>
            <a:xfrm>
              <a:off x="198200" y="3210825"/>
              <a:ext cx="1172525" cy="310100"/>
            </a:xfrm>
            <a:custGeom>
              <a:avLst/>
              <a:gdLst/>
              <a:ahLst/>
              <a:cxnLst/>
              <a:rect l="l" t="t" r="r" b="b"/>
              <a:pathLst>
                <a:path w="46901" h="12404" extrusionOk="0">
                  <a:moveTo>
                    <a:pt x="35467" y="0"/>
                  </a:moveTo>
                  <a:lnTo>
                    <a:pt x="0" y="832"/>
                  </a:lnTo>
                  <a:lnTo>
                    <a:pt x="0" y="5292"/>
                  </a:lnTo>
                  <a:lnTo>
                    <a:pt x="10" y="5418"/>
                  </a:lnTo>
                  <a:lnTo>
                    <a:pt x="24292" y="12403"/>
                  </a:lnTo>
                  <a:lnTo>
                    <a:pt x="46901" y="7237"/>
                  </a:lnTo>
                  <a:lnTo>
                    <a:pt x="46901" y="1410"/>
                  </a:lnTo>
                  <a:lnTo>
                    <a:pt x="35467" y="0"/>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660;p52"/>
            <p:cNvSpPr/>
            <p:nvPr/>
          </p:nvSpPr>
          <p:spPr>
            <a:xfrm>
              <a:off x="775725" y="3248600"/>
              <a:ext cx="617975" cy="266275"/>
            </a:xfrm>
            <a:custGeom>
              <a:avLst/>
              <a:gdLst/>
              <a:ahLst/>
              <a:cxnLst/>
              <a:rect l="l" t="t" r="r" b="b"/>
              <a:pathLst>
                <a:path w="24719" h="10651" extrusionOk="0">
                  <a:moveTo>
                    <a:pt x="22526" y="0"/>
                  </a:moveTo>
                  <a:cubicBezTo>
                    <a:pt x="18924" y="0"/>
                    <a:pt x="1" y="5954"/>
                    <a:pt x="1" y="5954"/>
                  </a:cubicBezTo>
                  <a:lnTo>
                    <a:pt x="1" y="10651"/>
                  </a:lnTo>
                  <a:lnTo>
                    <a:pt x="23438" y="5809"/>
                  </a:lnTo>
                  <a:cubicBezTo>
                    <a:pt x="23438" y="5809"/>
                    <a:pt x="24718" y="882"/>
                    <a:pt x="23005" y="69"/>
                  </a:cubicBezTo>
                  <a:cubicBezTo>
                    <a:pt x="22907" y="22"/>
                    <a:pt x="22745" y="0"/>
                    <a:pt x="22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661;p52"/>
            <p:cNvSpPr/>
            <p:nvPr/>
          </p:nvSpPr>
          <p:spPr>
            <a:xfrm>
              <a:off x="189825" y="3145200"/>
              <a:ext cx="1171875" cy="252250"/>
            </a:xfrm>
            <a:custGeom>
              <a:avLst/>
              <a:gdLst/>
              <a:ahLst/>
              <a:cxnLst/>
              <a:rect l="l" t="t" r="r" b="b"/>
              <a:pathLst>
                <a:path w="46875" h="10090" extrusionOk="0">
                  <a:moveTo>
                    <a:pt x="21936" y="0"/>
                  </a:moveTo>
                  <a:lnTo>
                    <a:pt x="4360" y="3449"/>
                  </a:lnTo>
                  <a:lnTo>
                    <a:pt x="1" y="2415"/>
                  </a:lnTo>
                  <a:lnTo>
                    <a:pt x="1" y="4305"/>
                  </a:lnTo>
                  <a:lnTo>
                    <a:pt x="23437" y="10090"/>
                  </a:lnTo>
                  <a:lnTo>
                    <a:pt x="46874" y="4934"/>
                  </a:lnTo>
                  <a:lnTo>
                    <a:pt x="46874" y="3045"/>
                  </a:lnTo>
                  <a:lnTo>
                    <a:pt x="42244" y="4018"/>
                  </a:lnTo>
                  <a:lnTo>
                    <a:pt x="219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662;p52"/>
            <p:cNvSpPr/>
            <p:nvPr/>
          </p:nvSpPr>
          <p:spPr>
            <a:xfrm>
              <a:off x="185200" y="3221150"/>
              <a:ext cx="1206925" cy="326025"/>
            </a:xfrm>
            <a:custGeom>
              <a:avLst/>
              <a:gdLst/>
              <a:ahLst/>
              <a:cxnLst/>
              <a:rect l="l" t="t" r="r" b="b"/>
              <a:pathLst>
                <a:path w="48277" h="13041" extrusionOk="0">
                  <a:moveTo>
                    <a:pt x="47116" y="0"/>
                  </a:moveTo>
                  <a:cubicBezTo>
                    <a:pt x="47080" y="0"/>
                    <a:pt x="47059" y="7"/>
                    <a:pt x="47059" y="7"/>
                  </a:cubicBezTo>
                  <a:cubicBezTo>
                    <a:pt x="47059" y="7"/>
                    <a:pt x="46162" y="487"/>
                    <a:pt x="46626" y="1167"/>
                  </a:cubicBezTo>
                  <a:lnTo>
                    <a:pt x="46622" y="1166"/>
                  </a:lnTo>
                  <a:lnTo>
                    <a:pt x="46389" y="1894"/>
                  </a:lnTo>
                  <a:cubicBezTo>
                    <a:pt x="46389" y="1894"/>
                    <a:pt x="47180" y="4761"/>
                    <a:pt x="46457" y="6523"/>
                  </a:cubicBezTo>
                  <a:cubicBezTo>
                    <a:pt x="42850" y="7219"/>
                    <a:pt x="24186" y="11046"/>
                    <a:pt x="23895" y="11046"/>
                  </a:cubicBezTo>
                  <a:cubicBezTo>
                    <a:pt x="23573" y="11046"/>
                    <a:pt x="1944" y="5203"/>
                    <a:pt x="1944" y="5203"/>
                  </a:cubicBezTo>
                  <a:lnTo>
                    <a:pt x="1" y="4690"/>
                  </a:lnTo>
                  <a:lnTo>
                    <a:pt x="1" y="6075"/>
                  </a:lnTo>
                  <a:lnTo>
                    <a:pt x="24036" y="13041"/>
                  </a:lnTo>
                  <a:lnTo>
                    <a:pt x="47776" y="7427"/>
                  </a:lnTo>
                  <a:cubicBezTo>
                    <a:pt x="48228" y="6750"/>
                    <a:pt x="48277" y="3939"/>
                    <a:pt x="48277" y="3905"/>
                  </a:cubicBezTo>
                  <a:cubicBezTo>
                    <a:pt x="48277" y="3068"/>
                    <a:pt x="48230" y="2241"/>
                    <a:pt x="48093" y="1636"/>
                  </a:cubicBezTo>
                  <a:cubicBezTo>
                    <a:pt x="47755" y="137"/>
                    <a:pt x="47279" y="0"/>
                    <a:pt x="471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663;p52"/>
            <p:cNvSpPr/>
            <p:nvPr/>
          </p:nvSpPr>
          <p:spPr>
            <a:xfrm>
              <a:off x="189825" y="3097975"/>
              <a:ext cx="1171875" cy="252250"/>
            </a:xfrm>
            <a:custGeom>
              <a:avLst/>
              <a:gdLst/>
              <a:ahLst/>
              <a:cxnLst/>
              <a:rect l="l" t="t" r="r" b="b"/>
              <a:pathLst>
                <a:path w="46875" h="10090" extrusionOk="0">
                  <a:moveTo>
                    <a:pt x="21936" y="0"/>
                  </a:moveTo>
                  <a:lnTo>
                    <a:pt x="1" y="4304"/>
                  </a:lnTo>
                  <a:lnTo>
                    <a:pt x="23437" y="10090"/>
                  </a:lnTo>
                  <a:lnTo>
                    <a:pt x="46874" y="4934"/>
                  </a:lnTo>
                  <a:lnTo>
                    <a:pt x="219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64;p52"/>
            <p:cNvSpPr/>
            <p:nvPr/>
          </p:nvSpPr>
          <p:spPr>
            <a:xfrm>
              <a:off x="640475" y="3192350"/>
              <a:ext cx="527525" cy="116200"/>
            </a:xfrm>
            <a:custGeom>
              <a:avLst/>
              <a:gdLst/>
              <a:ahLst/>
              <a:cxnLst/>
              <a:rect l="l" t="t" r="r" b="b"/>
              <a:pathLst>
                <a:path w="21101" h="4648" extrusionOk="0">
                  <a:moveTo>
                    <a:pt x="15056" y="0"/>
                  </a:moveTo>
                  <a:lnTo>
                    <a:pt x="1" y="3312"/>
                  </a:lnTo>
                  <a:lnTo>
                    <a:pt x="5411" y="4647"/>
                  </a:lnTo>
                  <a:lnTo>
                    <a:pt x="21101" y="1196"/>
                  </a:lnTo>
                  <a:lnTo>
                    <a:pt x="150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5" dur="500"/>
                                        <p:tgtEl>
                                          <p:spTgt spid="2">
                                            <p:txEl>
                                              <p:pRg st="0" end="0"/>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wipe(left)">
                                      <p:cBhvr>
                                        <p:cTn id="28" dur="500"/>
                                        <p:tgtEl>
                                          <p:spTgt spid="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wipe(down)">
                                      <p:cBhvr>
                                        <p:cTn id="33" dur="500"/>
                                        <p:tgtEl>
                                          <p:spTgt spid="2">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barn(inVertical)">
                                      <p:cBhvr>
                                        <p:cTn id="3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22" name="TextBox 9"/>
          <p:cNvSpPr txBox="1"/>
          <p:nvPr/>
        </p:nvSpPr>
        <p:spPr>
          <a:xfrm>
            <a:off x="2674611" y="364812"/>
            <a:ext cx="3797056" cy="461665"/>
          </a:xfrm>
          <a:prstGeom prst="rect">
            <a:avLst/>
          </a:prstGeom>
        </p:spPr>
        <p:txBody>
          <a:bodyPr wrap="square" lIns="0" tIns="0" rIns="0" bIns="0" rtlCol="0" anchor="t">
            <a:spAutoFit/>
          </a:bodyPr>
          <a:lstStyle/>
          <a:p>
            <a:pPr algn="ctr">
              <a:buClrTx/>
              <a:buFontTx/>
              <a:buNone/>
              <a:defRPr/>
            </a:pPr>
            <a:r>
              <a:rPr lang="en-US" sz="3000" b="1" kern="1200" dirty="0">
                <a:solidFill>
                  <a:srgbClr val="C00000"/>
                </a:solidFill>
                <a:latin typeface="Arial" panose="020B0604020202020204" pitchFamily="34" charset="0"/>
                <a:cs typeface="Arial" panose="020B0604020202020204" pitchFamily="34" charset="0"/>
              </a:rPr>
              <a:t>Câu hỏi trắc nghiệm</a:t>
            </a:r>
          </a:p>
        </p:txBody>
      </p:sp>
      <p:sp>
        <p:nvSpPr>
          <p:cNvPr id="23" name="Rectangle 22"/>
          <p:cNvSpPr/>
          <p:nvPr/>
        </p:nvSpPr>
        <p:spPr>
          <a:xfrm>
            <a:off x="429257" y="1106010"/>
            <a:ext cx="8287764" cy="1015663"/>
          </a:xfrm>
          <a:prstGeom prst="rect">
            <a:avLst/>
          </a:prstGeom>
        </p:spPr>
        <p:txBody>
          <a:bodyPr wrap="square">
            <a:spAutoFit/>
          </a:bodyPr>
          <a:lstStyle/>
          <a:p>
            <a:pPr algn="just">
              <a:lnSpc>
                <a:spcPct val="150000"/>
              </a:lnSpc>
              <a:buClrTx/>
              <a:buFontTx/>
              <a:buNone/>
            </a:pPr>
            <a:r>
              <a:rPr lang="vi-VN" sz="2000" b="1" kern="1200" dirty="0">
                <a:solidFill>
                  <a:prstClr val="black"/>
                </a:solidFill>
                <a:latin typeface="Arial" panose="020B0604020202020204" pitchFamily="34" charset="0"/>
                <a:ea typeface="Arial" panose="020B0604020202020204" pitchFamily="34" charset="0"/>
                <a:cs typeface="Arial" panose="020B0604020202020204" pitchFamily="34" charset="0"/>
              </a:rPr>
              <a:t>Câu 1. </a:t>
            </a:r>
            <a:r>
              <a:rPr lang="vi-VN" sz="2000" kern="1200" dirty="0">
                <a:solidFill>
                  <a:prstClr val="black"/>
                </a:solidFill>
                <a:latin typeface="Arial" panose="020B0604020202020204" pitchFamily="34" charset="0"/>
                <a:ea typeface="Arial" panose="020B0604020202020204" pitchFamily="34" charset="0"/>
                <a:cs typeface="Arial" panose="020B0604020202020204" pitchFamily="34" charset="0"/>
              </a:rPr>
              <a:t>Để đo chiều cao của một ngọn cây, ta có thể sử dụng dụng cụ nào sau đây?</a:t>
            </a:r>
          </a:p>
        </p:txBody>
      </p:sp>
      <p:sp>
        <p:nvSpPr>
          <p:cNvPr id="24" name="Flowchart: Terminator 6"/>
          <p:cNvSpPr/>
          <p:nvPr/>
        </p:nvSpPr>
        <p:spPr>
          <a:xfrm>
            <a:off x="5381381" y="2429450"/>
            <a:ext cx="2765061" cy="80358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p:sp>
        <p:nvSpPr>
          <p:cNvPr id="25" name="Flowchart: Terminator 6"/>
          <p:cNvSpPr/>
          <p:nvPr/>
        </p:nvSpPr>
        <p:spPr>
          <a:xfrm>
            <a:off x="882143" y="3580937"/>
            <a:ext cx="2765061" cy="786755"/>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p:sp>
        <p:nvSpPr>
          <p:cNvPr id="26" name="Flowchart: Terminator 6"/>
          <p:cNvSpPr/>
          <p:nvPr/>
        </p:nvSpPr>
        <p:spPr>
          <a:xfrm>
            <a:off x="882143" y="2429450"/>
            <a:ext cx="2782707" cy="80358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p:sp>
        <p:nvSpPr>
          <p:cNvPr id="27" name="Flowchart: Terminator 6"/>
          <p:cNvSpPr/>
          <p:nvPr/>
        </p:nvSpPr>
        <p:spPr>
          <a:xfrm>
            <a:off x="5376781" y="3539071"/>
            <a:ext cx="2764641" cy="80358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mc:AlternateContent xmlns:mc="http://schemas.openxmlformats.org/markup-compatibility/2006" xmlns:a14="http://schemas.microsoft.com/office/drawing/2010/main">
        <mc:Choice Requires="a14">
          <p:sp>
            <p:nvSpPr>
              <p:cNvPr id="28" name="Rectangle 27"/>
              <p:cNvSpPr/>
              <p:nvPr/>
            </p:nvSpPr>
            <p:spPr>
              <a:xfrm>
                <a:off x="5376781" y="3438351"/>
                <a:ext cx="2828965" cy="959430"/>
              </a:xfrm>
              <a:prstGeom prst="rect">
                <a:avLst/>
              </a:prstGeom>
            </p:spPr>
            <p:txBody>
              <a:bodyPr wrap="square">
                <a:spAutoFit/>
              </a:bodyPr>
              <a:lstStyle/>
              <a:p>
                <a:pPr marR="15240" algn="just">
                  <a:lnSpc>
                    <a:spcPct val="150000"/>
                  </a:lnSpc>
                  <a:spcBef>
                    <a:spcPts val="150"/>
                  </a:spcBef>
                  <a:spcAft>
                    <a:spcPts val="150"/>
                  </a:spcAft>
                  <a:buClrTx/>
                </a:pPr>
                <a14:m>
                  <m:oMathPara xmlns:m="http://schemas.openxmlformats.org/officeDocument/2006/math">
                    <m:oMathParaPr>
                      <m:jc m:val="center"/>
                    </m:oMathParaPr>
                    <m:oMath xmlns:m="http://schemas.openxmlformats.org/officeDocument/2006/math">
                      <m:r>
                        <m:rPr>
                          <m:nor/>
                        </m:rPr>
                        <a:rPr lang="vi-VN" sz="1900" kern="1200">
                          <a:solidFill>
                            <a:prstClr val="black"/>
                          </a:solidFill>
                          <a:latin typeface="Arial" panose="020B0604020202020204" pitchFamily="34" charset="0"/>
                          <a:ea typeface="Arial" panose="020B0604020202020204" pitchFamily="34" charset="0"/>
                          <a:cs typeface="Arial" panose="020B0604020202020204" pitchFamily="34" charset="0"/>
                        </a:rPr>
                        <m:t>D</m:t>
                      </m:r>
                      <m:r>
                        <m:rPr>
                          <m:nor/>
                        </m:rPr>
                        <a:rPr lang="vi-VN" sz="1900" kern="1200">
                          <a:solidFill>
                            <a:prstClr val="black"/>
                          </a:solidFill>
                          <a:latin typeface="Arial" panose="020B0604020202020204" pitchFamily="34" charset="0"/>
                          <a:ea typeface="Arial" panose="020B0604020202020204" pitchFamily="34" charset="0"/>
                          <a:cs typeface="Arial" panose="020B0604020202020204" pitchFamily="34" charset="0"/>
                        </a:rPr>
                        <m:t>. </m:t>
                      </m:r>
                      <m:r>
                        <m:rPr>
                          <m:nor/>
                        </m:rPr>
                        <a:rPr lang="vi-VN" sz="1900" kern="1200">
                          <a:solidFill>
                            <a:prstClr val="black"/>
                          </a:solidFill>
                          <a:latin typeface="Arial" panose="020B0604020202020204" pitchFamily="34" charset="0"/>
                          <a:ea typeface="Arial" panose="020B0604020202020204" pitchFamily="34" charset="0"/>
                          <a:cs typeface="Arial" panose="020B0604020202020204" pitchFamily="34" charset="0"/>
                        </a:rPr>
                        <m:t>Th</m:t>
                      </m:r>
                      <m:r>
                        <m:rPr>
                          <m:nor/>
                        </m:rPr>
                        <a:rPr lang="vi-VN" sz="1900" kern="1200">
                          <a:solidFill>
                            <a:prstClr val="black"/>
                          </a:solidFill>
                          <a:latin typeface="Arial" panose="020B0604020202020204" pitchFamily="34" charset="0"/>
                          <a:ea typeface="Arial" panose="020B0604020202020204" pitchFamily="34" charset="0"/>
                          <a:cs typeface="Arial" panose="020B0604020202020204" pitchFamily="34" charset="0"/>
                        </a:rPr>
                        <m:t>ướ</m:t>
                      </m:r>
                      <m:r>
                        <m:rPr>
                          <m:nor/>
                        </m:rPr>
                        <a:rPr lang="vi-VN" sz="1900" kern="1200">
                          <a:solidFill>
                            <a:prstClr val="black"/>
                          </a:solidFill>
                          <a:latin typeface="Arial" panose="020B0604020202020204" pitchFamily="34" charset="0"/>
                          <a:ea typeface="Arial" panose="020B0604020202020204" pitchFamily="34" charset="0"/>
                          <a:cs typeface="Arial" panose="020B0604020202020204" pitchFamily="34" charset="0"/>
                        </a:rPr>
                        <m:t>c</m:t>
                      </m:r>
                      <m:r>
                        <m:rPr>
                          <m:nor/>
                        </m:rPr>
                        <a:rPr lang="vi-VN" sz="1900" kern="1200">
                          <a:solidFill>
                            <a:prstClr val="black"/>
                          </a:solidFill>
                          <a:latin typeface="Arial" panose="020B0604020202020204" pitchFamily="34" charset="0"/>
                          <a:ea typeface="Arial" panose="020B0604020202020204" pitchFamily="34" charset="0"/>
                          <a:cs typeface="Arial" panose="020B0604020202020204" pitchFamily="34" charset="0"/>
                        </a:rPr>
                        <m:t> </m:t>
                      </m:r>
                      <m:r>
                        <m:rPr>
                          <m:nor/>
                        </m:rPr>
                        <a:rPr lang="vi-VN" sz="1900" kern="1200">
                          <a:solidFill>
                            <a:prstClr val="black"/>
                          </a:solidFill>
                          <a:latin typeface="Arial" panose="020B0604020202020204" pitchFamily="34" charset="0"/>
                          <a:ea typeface="Arial" panose="020B0604020202020204" pitchFamily="34" charset="0"/>
                          <a:cs typeface="Arial" panose="020B0604020202020204" pitchFamily="34" charset="0"/>
                        </a:rPr>
                        <m:t>d</m:t>
                      </m:r>
                      <m:r>
                        <m:rPr>
                          <m:nor/>
                        </m:rPr>
                        <a:rPr lang="vi-VN" sz="1900" kern="1200">
                          <a:solidFill>
                            <a:prstClr val="black"/>
                          </a:solidFill>
                          <a:latin typeface="Arial" panose="020B0604020202020204" pitchFamily="34" charset="0"/>
                          <a:ea typeface="Arial" panose="020B0604020202020204" pitchFamily="34" charset="0"/>
                          <a:cs typeface="Arial" panose="020B0604020202020204" pitchFamily="34" charset="0"/>
                        </a:rPr>
                        <m:t>â</m:t>
                      </m:r>
                      <m:r>
                        <m:rPr>
                          <m:nor/>
                        </m:rPr>
                        <a:rPr lang="vi-VN" sz="1900" kern="1200">
                          <a:solidFill>
                            <a:prstClr val="black"/>
                          </a:solidFill>
                          <a:latin typeface="Arial" panose="020B0604020202020204" pitchFamily="34" charset="0"/>
                          <a:ea typeface="Arial" panose="020B0604020202020204" pitchFamily="34" charset="0"/>
                          <a:cs typeface="Arial" panose="020B0604020202020204" pitchFamily="34" charset="0"/>
                        </a:rPr>
                        <m:t>y</m:t>
                      </m:r>
                      <m:r>
                        <m:rPr>
                          <m:nor/>
                        </m:rPr>
                        <a:rPr lang="vi-VN" sz="1900" kern="1200">
                          <a:solidFill>
                            <a:prstClr val="black"/>
                          </a:solidFill>
                          <a:latin typeface="Arial" panose="020B0604020202020204" pitchFamily="34" charset="0"/>
                          <a:ea typeface="Arial" panose="020B0604020202020204" pitchFamily="34" charset="0"/>
                          <a:cs typeface="Arial" panose="020B0604020202020204" pitchFamily="34" charset="0"/>
                        </a:rPr>
                        <m:t> </m:t>
                      </m:r>
                      <m:r>
                        <m:rPr>
                          <m:nor/>
                        </m:rPr>
                        <a:rPr lang="vi-VN" sz="1900" kern="1200">
                          <a:solidFill>
                            <a:prstClr val="black"/>
                          </a:solidFill>
                          <a:latin typeface="Arial" panose="020B0604020202020204" pitchFamily="34" charset="0"/>
                          <a:ea typeface="Arial" panose="020B0604020202020204" pitchFamily="34" charset="0"/>
                          <a:cs typeface="Arial" panose="020B0604020202020204" pitchFamily="34" charset="0"/>
                        </a:rPr>
                        <m:t>v</m:t>
                      </m:r>
                      <m:r>
                        <m:rPr>
                          <m:nor/>
                        </m:rPr>
                        <a:rPr lang="vi-VN" sz="1900" kern="1200">
                          <a:solidFill>
                            <a:prstClr val="black"/>
                          </a:solidFill>
                          <a:latin typeface="Arial" panose="020B0604020202020204" pitchFamily="34" charset="0"/>
                          <a:ea typeface="Arial" panose="020B0604020202020204" pitchFamily="34" charset="0"/>
                          <a:cs typeface="Arial" panose="020B0604020202020204" pitchFamily="34" charset="0"/>
                        </a:rPr>
                        <m:t>à đị</m:t>
                      </m:r>
                      <m:r>
                        <m:rPr>
                          <m:nor/>
                        </m:rPr>
                        <a:rPr lang="vi-VN" sz="1900" kern="1200">
                          <a:solidFill>
                            <a:prstClr val="black"/>
                          </a:solidFill>
                          <a:latin typeface="Arial" panose="020B0604020202020204" pitchFamily="34" charset="0"/>
                          <a:ea typeface="Arial" panose="020B0604020202020204" pitchFamily="34" charset="0"/>
                          <a:cs typeface="Arial" panose="020B0604020202020204" pitchFamily="34" charset="0"/>
                        </a:rPr>
                        <m:t>nh</m:t>
                      </m:r>
                      <m:r>
                        <m:rPr>
                          <m:nor/>
                        </m:rPr>
                        <a:rPr lang="vi-VN" sz="1900" kern="1200">
                          <a:solidFill>
                            <a:prstClr val="black"/>
                          </a:solidFill>
                          <a:latin typeface="Arial" panose="020B0604020202020204" pitchFamily="34" charset="0"/>
                          <a:ea typeface="Arial" panose="020B0604020202020204" pitchFamily="34" charset="0"/>
                          <a:cs typeface="Arial" panose="020B0604020202020204" pitchFamily="34" charset="0"/>
                        </a:rPr>
                        <m:t> </m:t>
                      </m:r>
                      <m:r>
                        <m:rPr>
                          <m:nor/>
                        </m:rPr>
                        <a:rPr lang="vi-VN" sz="1900" kern="1200">
                          <a:solidFill>
                            <a:prstClr val="black"/>
                          </a:solidFill>
                          <a:latin typeface="Arial" panose="020B0604020202020204" pitchFamily="34" charset="0"/>
                          <a:ea typeface="Arial" panose="020B0604020202020204" pitchFamily="34" charset="0"/>
                          <a:cs typeface="Arial" panose="020B0604020202020204" pitchFamily="34" charset="0"/>
                        </a:rPr>
                        <m:t>l</m:t>
                      </m:r>
                      <m:r>
                        <m:rPr>
                          <m:nor/>
                        </m:rPr>
                        <a:rPr lang="vi-VN" sz="1900" kern="1200">
                          <a:solidFill>
                            <a:prstClr val="black"/>
                          </a:solidFill>
                          <a:latin typeface="Arial" panose="020B0604020202020204" pitchFamily="34" charset="0"/>
                          <a:ea typeface="Arial" panose="020B0604020202020204" pitchFamily="34" charset="0"/>
                          <a:cs typeface="Arial" panose="020B0604020202020204" pitchFamily="34" charset="0"/>
                        </a:rPr>
                        <m:t>í </m:t>
                      </m:r>
                      <m:r>
                        <m:rPr>
                          <m:nor/>
                        </m:rPr>
                        <a:rPr lang="vi-VN" sz="1900" kern="1200">
                          <a:solidFill>
                            <a:prstClr val="black"/>
                          </a:solidFill>
                          <a:latin typeface="Arial" panose="020B0604020202020204" pitchFamily="34" charset="0"/>
                          <a:ea typeface="Arial" panose="020B0604020202020204" pitchFamily="34" charset="0"/>
                          <a:cs typeface="Arial" panose="020B0604020202020204" pitchFamily="34" charset="0"/>
                        </a:rPr>
                        <m:t>Thales</m:t>
                      </m:r>
                    </m:oMath>
                  </m:oMathPara>
                </a14:m>
                <a:endParaRPr lang="en-US" sz="190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5376781" y="3438351"/>
                <a:ext cx="2828965" cy="959430"/>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5376781" y="2519772"/>
                <a:ext cx="2734402" cy="578813"/>
              </a:xfrm>
              <a:prstGeom prst="rect">
                <a:avLst/>
              </a:prstGeom>
            </p:spPr>
            <p:txBody>
              <a:bodyPr wrap="none">
                <a:spAutoFit/>
              </a:bodyPr>
              <a:lstStyle/>
              <a:p>
                <a:pPr marR="15240" algn="just">
                  <a:lnSpc>
                    <a:spcPct val="150000"/>
                  </a:lnSpc>
                  <a:spcBef>
                    <a:spcPts val="150"/>
                  </a:spcBef>
                  <a:spcAft>
                    <a:spcPts val="150"/>
                  </a:spcAft>
                  <a:buClrTx/>
                </a:pPr>
                <a14:m>
                  <m:oMathPara xmlns:m="http://schemas.openxmlformats.org/officeDocument/2006/math">
                    <m:oMathParaPr>
                      <m:jc m:val="centerGroup"/>
                    </m:oMathParaPr>
                    <m:oMath xmlns:m="http://schemas.openxmlformats.org/officeDocument/2006/math">
                      <m:r>
                        <m:rPr>
                          <m:nor/>
                        </m:rPr>
                        <a:rPr lang="fr-FR" sz="1900" kern="1200">
                          <a:solidFill>
                            <a:prstClr val="black"/>
                          </a:solidFill>
                          <a:latin typeface="Arial" panose="020B0604020202020204" pitchFamily="34" charset="0"/>
                          <a:ea typeface="Arial" panose="020B0604020202020204" pitchFamily="34" charset="0"/>
                          <a:cs typeface="Arial" panose="020B0604020202020204" pitchFamily="34" charset="0"/>
                        </a:rPr>
                        <m:t>C</m:t>
                      </m:r>
                      <m:r>
                        <m:rPr>
                          <m:nor/>
                        </m:rPr>
                        <a:rPr lang="fr-FR" sz="1900" kern="1200">
                          <a:solidFill>
                            <a:prstClr val="black"/>
                          </a:solidFill>
                          <a:latin typeface="Arial" panose="020B0604020202020204" pitchFamily="34" charset="0"/>
                          <a:ea typeface="Arial" panose="020B0604020202020204" pitchFamily="34" charset="0"/>
                          <a:cs typeface="Arial" panose="020B0604020202020204" pitchFamily="34" charset="0"/>
                        </a:rPr>
                        <m:t>. </m:t>
                      </m:r>
                      <m:r>
                        <m:rPr>
                          <m:nor/>
                        </m:rPr>
                        <a:rPr lang="fr-FR" sz="1900" kern="1200">
                          <a:solidFill>
                            <a:prstClr val="black"/>
                          </a:solidFill>
                          <a:latin typeface="Arial" panose="020B0604020202020204" pitchFamily="34" charset="0"/>
                          <a:ea typeface="Arial" panose="020B0604020202020204" pitchFamily="34" charset="0"/>
                          <a:cs typeface="Arial" panose="020B0604020202020204" pitchFamily="34" charset="0"/>
                        </a:rPr>
                        <m:t>Thi</m:t>
                      </m:r>
                      <m:r>
                        <m:rPr>
                          <m:nor/>
                        </m:rPr>
                        <a:rPr lang="fr-FR" sz="1900" kern="1200">
                          <a:solidFill>
                            <a:prstClr val="black"/>
                          </a:solidFill>
                          <a:latin typeface="Arial" panose="020B0604020202020204" pitchFamily="34" charset="0"/>
                          <a:ea typeface="Arial" panose="020B0604020202020204" pitchFamily="34" charset="0"/>
                          <a:cs typeface="Arial" panose="020B0604020202020204" pitchFamily="34" charset="0"/>
                        </a:rPr>
                        <m:t>ế</m:t>
                      </m:r>
                      <m:r>
                        <m:rPr>
                          <m:nor/>
                        </m:rPr>
                        <a:rPr lang="fr-FR" sz="1900" kern="1200">
                          <a:solidFill>
                            <a:prstClr val="black"/>
                          </a:solidFill>
                          <a:latin typeface="Arial" panose="020B0604020202020204" pitchFamily="34" charset="0"/>
                          <a:ea typeface="Arial" panose="020B0604020202020204" pitchFamily="34" charset="0"/>
                          <a:cs typeface="Arial" panose="020B0604020202020204" pitchFamily="34" charset="0"/>
                        </a:rPr>
                        <m:t>t</m:t>
                      </m:r>
                      <m:r>
                        <m:rPr>
                          <m:nor/>
                        </m:rPr>
                        <a:rPr lang="fr-FR" sz="1900" kern="1200">
                          <a:solidFill>
                            <a:prstClr val="black"/>
                          </a:solidFill>
                          <a:latin typeface="Arial" panose="020B0604020202020204" pitchFamily="34" charset="0"/>
                          <a:ea typeface="Arial" panose="020B0604020202020204" pitchFamily="34" charset="0"/>
                          <a:cs typeface="Arial" panose="020B0604020202020204" pitchFamily="34" charset="0"/>
                        </a:rPr>
                        <m:t> </m:t>
                      </m:r>
                      <m:r>
                        <m:rPr>
                          <m:nor/>
                        </m:rPr>
                        <a:rPr lang="fr-FR" sz="1900" kern="1200">
                          <a:solidFill>
                            <a:prstClr val="black"/>
                          </a:solidFill>
                          <a:latin typeface="Arial" panose="020B0604020202020204" pitchFamily="34" charset="0"/>
                          <a:ea typeface="Arial" panose="020B0604020202020204" pitchFamily="34" charset="0"/>
                          <a:cs typeface="Arial" panose="020B0604020202020204" pitchFamily="34" charset="0"/>
                        </a:rPr>
                        <m:t>b</m:t>
                      </m:r>
                      <m:r>
                        <m:rPr>
                          <m:nor/>
                        </m:rPr>
                        <a:rPr lang="fr-FR" sz="1900" kern="1200">
                          <a:solidFill>
                            <a:prstClr val="black"/>
                          </a:solidFill>
                          <a:latin typeface="Arial" panose="020B0604020202020204" pitchFamily="34" charset="0"/>
                          <a:ea typeface="Arial" panose="020B0604020202020204" pitchFamily="34" charset="0"/>
                          <a:cs typeface="Arial" panose="020B0604020202020204" pitchFamily="34" charset="0"/>
                        </a:rPr>
                        <m:t>ị đị</m:t>
                      </m:r>
                      <m:r>
                        <m:rPr>
                          <m:nor/>
                        </m:rPr>
                        <a:rPr lang="fr-FR" sz="1900" kern="1200">
                          <a:solidFill>
                            <a:prstClr val="black"/>
                          </a:solidFill>
                          <a:latin typeface="Arial" panose="020B0604020202020204" pitchFamily="34" charset="0"/>
                          <a:ea typeface="Arial" panose="020B0604020202020204" pitchFamily="34" charset="0"/>
                          <a:cs typeface="Arial" panose="020B0604020202020204" pitchFamily="34" charset="0"/>
                        </a:rPr>
                        <m:t>nh</m:t>
                      </m:r>
                      <m:r>
                        <m:rPr>
                          <m:nor/>
                        </m:rPr>
                        <a:rPr lang="fr-FR" sz="1900" kern="1200">
                          <a:solidFill>
                            <a:prstClr val="black"/>
                          </a:solidFill>
                          <a:latin typeface="Arial" panose="020B0604020202020204" pitchFamily="34" charset="0"/>
                          <a:ea typeface="Arial" panose="020B0604020202020204" pitchFamily="34" charset="0"/>
                          <a:cs typeface="Arial" panose="020B0604020202020204" pitchFamily="34" charset="0"/>
                        </a:rPr>
                        <m:t> </m:t>
                      </m:r>
                      <m:r>
                        <m:rPr>
                          <m:nor/>
                        </m:rPr>
                        <a:rPr lang="fr-FR" sz="1900" kern="1200">
                          <a:solidFill>
                            <a:prstClr val="black"/>
                          </a:solidFill>
                          <a:latin typeface="Arial" panose="020B0604020202020204" pitchFamily="34" charset="0"/>
                          <a:ea typeface="Arial" panose="020B0604020202020204" pitchFamily="34" charset="0"/>
                          <a:cs typeface="Arial" panose="020B0604020202020204" pitchFamily="34" charset="0"/>
                        </a:rPr>
                        <m:t>v</m:t>
                      </m:r>
                      <m:r>
                        <m:rPr>
                          <m:nor/>
                        </m:rPr>
                        <a:rPr lang="fr-FR" sz="1900" kern="1200">
                          <a:solidFill>
                            <a:prstClr val="black"/>
                          </a:solidFill>
                          <a:latin typeface="Arial" panose="020B0604020202020204" pitchFamily="34" charset="0"/>
                          <a:ea typeface="Arial" panose="020B0604020202020204" pitchFamily="34" charset="0"/>
                          <a:cs typeface="Arial" panose="020B0604020202020204" pitchFamily="34" charset="0"/>
                        </a:rPr>
                        <m:t>ị </m:t>
                      </m:r>
                      <m:r>
                        <m:rPr>
                          <m:nor/>
                        </m:rPr>
                        <a:rPr lang="fr-FR" sz="1900" kern="1200">
                          <a:solidFill>
                            <a:prstClr val="black"/>
                          </a:solidFill>
                          <a:latin typeface="Arial" panose="020B0604020202020204" pitchFamily="34" charset="0"/>
                          <a:ea typeface="Arial" panose="020B0604020202020204" pitchFamily="34" charset="0"/>
                          <a:cs typeface="Arial" panose="020B0604020202020204" pitchFamily="34" charset="0"/>
                        </a:rPr>
                        <m:t>GPS</m:t>
                      </m:r>
                    </m:oMath>
                  </m:oMathPara>
                </a14:m>
                <a:endParaRPr lang="en-US" sz="190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9" name="Rectangle 28"/>
              <p:cNvSpPr>
                <a:spLocks noRot="1" noChangeAspect="1" noMove="1" noResize="1" noEditPoints="1" noAdjustHandles="1" noChangeArrowheads="1" noChangeShapeType="1" noTextEdit="1"/>
              </p:cNvSpPr>
              <p:nvPr/>
            </p:nvSpPr>
            <p:spPr>
              <a:xfrm>
                <a:off x="5376781" y="2519772"/>
                <a:ext cx="2734402" cy="578813"/>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1593543" y="2527742"/>
                <a:ext cx="1312539" cy="556563"/>
              </a:xfrm>
              <a:prstGeom prst="rect">
                <a:avLst/>
              </a:prstGeom>
            </p:spPr>
            <p:txBody>
              <a:bodyPr wrap="none">
                <a:spAutoFit/>
              </a:bodyPr>
              <a:lstStyle/>
              <a:p>
                <a:pPr marR="15240" algn="just">
                  <a:lnSpc>
                    <a:spcPct val="150000"/>
                  </a:lnSpc>
                  <a:spcBef>
                    <a:spcPts val="150"/>
                  </a:spcBef>
                  <a:spcAft>
                    <a:spcPts val="150"/>
                  </a:spcAft>
                  <a:buClrTx/>
                </a:pPr>
                <a14:m>
                  <m:oMathPara xmlns:m="http://schemas.openxmlformats.org/officeDocument/2006/math">
                    <m:oMathParaPr>
                      <m:jc m:val="centerGroup"/>
                    </m:oMathParaPr>
                    <m:oMath xmlns:m="http://schemas.openxmlformats.org/officeDocument/2006/math">
                      <m:r>
                        <m:rPr>
                          <m:nor/>
                        </m:rPr>
                        <a:rPr lang="en-US" sz="1900" kern="1200">
                          <a:solidFill>
                            <a:prstClr val="black"/>
                          </a:solidFill>
                          <a:latin typeface="Arial" panose="020B0604020202020204" pitchFamily="34" charset="0"/>
                          <a:ea typeface="Times New Roman" panose="02020603050405020304" pitchFamily="18" charset="0"/>
                          <a:cs typeface="Arial" panose="020B0604020202020204" pitchFamily="34" charset="0"/>
                        </a:rPr>
                        <m:t>A</m:t>
                      </m:r>
                      <m:r>
                        <m:rPr>
                          <m:nor/>
                        </m:rPr>
                        <a:rPr lang="en-US" sz="1900" kern="1200">
                          <a:solidFill>
                            <a:prstClr val="black"/>
                          </a:solidFill>
                          <a:latin typeface="Arial" panose="020B0604020202020204" pitchFamily="34" charset="0"/>
                          <a:ea typeface="Times New Roman" panose="02020603050405020304" pitchFamily="18" charset="0"/>
                          <a:cs typeface="Arial" panose="020B0604020202020204" pitchFamily="34" charset="0"/>
                        </a:rPr>
                        <m:t>. </m:t>
                      </m:r>
                      <m:r>
                        <m:rPr>
                          <m:nor/>
                        </m:rPr>
                        <a:rPr lang="en-US" sz="1900" kern="1200">
                          <a:solidFill>
                            <a:prstClr val="black"/>
                          </a:solidFill>
                          <a:latin typeface="Arial" panose="020B0604020202020204" pitchFamily="34" charset="0"/>
                          <a:ea typeface="Times New Roman" panose="02020603050405020304" pitchFamily="18" charset="0"/>
                          <a:cs typeface="Arial" panose="020B0604020202020204" pitchFamily="34" charset="0"/>
                        </a:rPr>
                        <m:t>La</m:t>
                      </m:r>
                      <m:r>
                        <m:rPr>
                          <m:nor/>
                        </m:rPr>
                        <a:rPr lang="en-US" sz="1900" kern="1200">
                          <a:solidFill>
                            <a:prstClr val="black"/>
                          </a:solidFill>
                          <a:latin typeface="Arial" panose="020B0604020202020204" pitchFamily="34" charset="0"/>
                          <a:ea typeface="Times New Roman" panose="02020603050405020304" pitchFamily="18" charset="0"/>
                          <a:cs typeface="Arial" panose="020B0604020202020204" pitchFamily="34" charset="0"/>
                        </a:rPr>
                        <m:t> </m:t>
                      </m:r>
                      <m:r>
                        <m:rPr>
                          <m:nor/>
                        </m:rPr>
                        <a:rPr lang="en-US" sz="1900" kern="1200">
                          <a:solidFill>
                            <a:prstClr val="black"/>
                          </a:solidFill>
                          <a:latin typeface="Arial" panose="020B0604020202020204" pitchFamily="34" charset="0"/>
                          <a:ea typeface="Times New Roman" panose="02020603050405020304" pitchFamily="18" charset="0"/>
                          <a:cs typeface="Arial" panose="020B0604020202020204" pitchFamily="34" charset="0"/>
                        </a:rPr>
                        <m:t>b</m:t>
                      </m:r>
                      <m:r>
                        <m:rPr>
                          <m:nor/>
                        </m:rPr>
                        <a:rPr lang="en-US" sz="1900" kern="1200">
                          <a:solidFill>
                            <a:prstClr val="black"/>
                          </a:solidFill>
                          <a:latin typeface="Arial" panose="020B0604020202020204" pitchFamily="34" charset="0"/>
                          <a:ea typeface="Times New Roman" panose="02020603050405020304" pitchFamily="18" charset="0"/>
                          <a:cs typeface="Arial" panose="020B0604020202020204" pitchFamily="34" charset="0"/>
                        </a:rPr>
                        <m:t>à</m:t>
                      </m:r>
                      <m:r>
                        <m:rPr>
                          <m:nor/>
                        </m:rPr>
                        <a:rPr lang="en-US" sz="1900" kern="1200">
                          <a:solidFill>
                            <a:prstClr val="black"/>
                          </a:solidFill>
                          <a:latin typeface="Arial" panose="020B0604020202020204" pitchFamily="34" charset="0"/>
                          <a:ea typeface="Times New Roman" panose="02020603050405020304" pitchFamily="18" charset="0"/>
                          <a:cs typeface="Arial" panose="020B0604020202020204" pitchFamily="34" charset="0"/>
                        </a:rPr>
                        <m:t>n</m:t>
                      </m:r>
                    </m:oMath>
                  </m:oMathPara>
                </a14:m>
                <a:endParaRPr lang="en-US" sz="190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0" name="Rectangle 29"/>
              <p:cNvSpPr>
                <a:spLocks noRot="1" noChangeAspect="1" noMove="1" noResize="1" noEditPoints="1" noAdjustHandles="1" noChangeArrowheads="1" noChangeShapeType="1" noTextEdit="1"/>
              </p:cNvSpPr>
              <p:nvPr/>
            </p:nvSpPr>
            <p:spPr>
              <a:xfrm>
                <a:off x="1593543" y="2527742"/>
                <a:ext cx="1312539" cy="556563"/>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1374719" y="3684491"/>
                <a:ext cx="1714892" cy="556563"/>
              </a:xfrm>
              <a:prstGeom prst="rect">
                <a:avLst/>
              </a:prstGeom>
            </p:spPr>
            <p:txBody>
              <a:bodyPr wrap="none">
                <a:spAutoFit/>
              </a:bodyPr>
              <a:lstStyle/>
              <a:p>
                <a:pPr marR="15240" algn="just">
                  <a:lnSpc>
                    <a:spcPct val="150000"/>
                  </a:lnSpc>
                  <a:spcBef>
                    <a:spcPts val="150"/>
                  </a:spcBef>
                  <a:spcAft>
                    <a:spcPts val="150"/>
                  </a:spcAft>
                  <a:buClrTx/>
                </a:pPr>
                <a14:m>
                  <m:oMathPara xmlns:m="http://schemas.openxmlformats.org/officeDocument/2006/math">
                    <m:oMathParaPr>
                      <m:jc m:val="centerGroup"/>
                    </m:oMathParaPr>
                    <m:oMath xmlns:m="http://schemas.openxmlformats.org/officeDocument/2006/math">
                      <m:r>
                        <m:rPr>
                          <m:nor/>
                        </m:rPr>
                        <a:rPr lang="vi-VN" sz="1900" kern="1200">
                          <a:solidFill>
                            <a:prstClr val="black"/>
                          </a:solidFill>
                          <a:latin typeface="Arial" panose="020B0604020202020204" pitchFamily="34" charset="0"/>
                          <a:ea typeface="Times New Roman" panose="02020603050405020304" pitchFamily="18" charset="0"/>
                          <a:cs typeface="Arial" panose="020B0604020202020204" pitchFamily="34" charset="0"/>
                        </a:rPr>
                        <m:t>B</m:t>
                      </m:r>
                      <m:r>
                        <m:rPr>
                          <m:nor/>
                        </m:rPr>
                        <a:rPr lang="vi-VN" sz="1900" kern="1200">
                          <a:solidFill>
                            <a:prstClr val="black"/>
                          </a:solidFill>
                          <a:latin typeface="Arial" panose="020B0604020202020204" pitchFamily="34" charset="0"/>
                          <a:ea typeface="Times New Roman" panose="02020603050405020304" pitchFamily="18" charset="0"/>
                          <a:cs typeface="Arial" panose="020B0604020202020204" pitchFamily="34" charset="0"/>
                        </a:rPr>
                        <m:t>. </m:t>
                      </m:r>
                      <m:r>
                        <m:rPr>
                          <m:nor/>
                        </m:rPr>
                        <a:rPr lang="vi-VN" sz="1900" kern="1200">
                          <a:solidFill>
                            <a:prstClr val="black"/>
                          </a:solidFill>
                          <a:latin typeface="Arial" panose="020B0604020202020204" pitchFamily="34" charset="0"/>
                          <a:ea typeface="Times New Roman" panose="02020603050405020304" pitchFamily="18" charset="0"/>
                          <a:cs typeface="Arial" panose="020B0604020202020204" pitchFamily="34" charset="0"/>
                        </a:rPr>
                        <m:t>C</m:t>
                      </m:r>
                      <m:r>
                        <m:rPr>
                          <m:nor/>
                        </m:rPr>
                        <a:rPr lang="vi-VN" sz="1900" kern="1200">
                          <a:solidFill>
                            <a:prstClr val="black"/>
                          </a:solidFill>
                          <a:latin typeface="Arial" panose="020B0604020202020204" pitchFamily="34" charset="0"/>
                          <a:ea typeface="Times New Roman" panose="02020603050405020304" pitchFamily="18" charset="0"/>
                          <a:cs typeface="Arial" panose="020B0604020202020204" pitchFamily="34" charset="0"/>
                        </a:rPr>
                        <m:t>â</m:t>
                      </m:r>
                      <m:r>
                        <m:rPr>
                          <m:nor/>
                        </m:rPr>
                        <a:rPr lang="vi-VN" sz="1900" kern="1200">
                          <a:solidFill>
                            <a:prstClr val="black"/>
                          </a:solidFill>
                          <a:latin typeface="Arial" panose="020B0604020202020204" pitchFamily="34" charset="0"/>
                          <a:ea typeface="Times New Roman" panose="02020603050405020304" pitchFamily="18" charset="0"/>
                          <a:cs typeface="Arial" panose="020B0604020202020204" pitchFamily="34" charset="0"/>
                        </a:rPr>
                        <m:t>y</m:t>
                      </m:r>
                      <m:r>
                        <m:rPr>
                          <m:nor/>
                        </m:rPr>
                        <a:rPr lang="vi-VN" sz="1900" kern="1200">
                          <a:solidFill>
                            <a:prstClr val="black"/>
                          </a:solidFill>
                          <a:latin typeface="Arial" panose="020B0604020202020204" pitchFamily="34" charset="0"/>
                          <a:ea typeface="Times New Roman" panose="02020603050405020304" pitchFamily="18" charset="0"/>
                          <a:cs typeface="Arial" panose="020B0604020202020204" pitchFamily="34" charset="0"/>
                        </a:rPr>
                        <m:t> </m:t>
                      </m:r>
                      <m:r>
                        <m:rPr>
                          <m:nor/>
                        </m:rPr>
                        <a:rPr lang="vi-VN" sz="1900" kern="1200">
                          <a:solidFill>
                            <a:prstClr val="black"/>
                          </a:solidFill>
                          <a:latin typeface="Arial" panose="020B0604020202020204" pitchFamily="34" charset="0"/>
                          <a:ea typeface="Times New Roman" panose="02020603050405020304" pitchFamily="18" charset="0"/>
                          <a:cs typeface="Arial" panose="020B0604020202020204" pitchFamily="34" charset="0"/>
                        </a:rPr>
                        <m:t>th</m:t>
                      </m:r>
                      <m:r>
                        <m:rPr>
                          <m:nor/>
                        </m:rPr>
                        <a:rPr lang="vi-VN" sz="1900" kern="1200">
                          <a:solidFill>
                            <a:prstClr val="black"/>
                          </a:solidFill>
                          <a:latin typeface="Arial" panose="020B0604020202020204" pitchFamily="34" charset="0"/>
                          <a:ea typeface="Times New Roman" panose="02020603050405020304" pitchFamily="18" charset="0"/>
                          <a:cs typeface="Arial" panose="020B0604020202020204" pitchFamily="34" charset="0"/>
                        </a:rPr>
                        <m:t>ướ</m:t>
                      </m:r>
                      <m:r>
                        <m:rPr>
                          <m:nor/>
                        </m:rPr>
                        <a:rPr lang="vi-VN" sz="1900" kern="1200">
                          <a:solidFill>
                            <a:prstClr val="black"/>
                          </a:solidFill>
                          <a:latin typeface="Arial" panose="020B0604020202020204" pitchFamily="34" charset="0"/>
                          <a:ea typeface="Times New Roman" panose="02020603050405020304" pitchFamily="18" charset="0"/>
                          <a:cs typeface="Arial" panose="020B0604020202020204" pitchFamily="34" charset="0"/>
                        </a:rPr>
                        <m:t>c</m:t>
                      </m:r>
                    </m:oMath>
                  </m:oMathPara>
                </a14:m>
                <a:endParaRPr lang="en-US" sz="190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1374719" y="3684491"/>
                <a:ext cx="1714892" cy="556563"/>
              </a:xfrm>
              <a:prstGeom prst="rect">
                <a:avLst/>
              </a:prstGeom>
              <a:blipFill rotWithShape="0">
                <a:blip r:embed="rId9"/>
                <a:stretch>
                  <a:fillRect/>
                </a:stretch>
              </a:blipFill>
            </p:spPr>
            <p:txBody>
              <a:bodyPr/>
              <a:lstStyle/>
              <a:p>
                <a:r>
                  <a:rPr lang="en-US">
                    <a:noFill/>
                  </a:rPr>
                  <a:t> </a:t>
                </a:r>
              </a:p>
            </p:txBody>
          </p:sp>
        </mc:Fallback>
      </mc:AlternateContent>
      <p:pic>
        <p:nvPicPr>
          <p:cNvPr id="32"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10"/>
          <a:stretch>
            <a:fillRect/>
          </a:stretch>
        </p:blipFill>
        <p:spPr>
          <a:xfrm>
            <a:off x="-904056" y="425937"/>
            <a:ext cx="457200" cy="457200"/>
          </a:xfrm>
          <a:prstGeom prst="rect">
            <a:avLst/>
          </a:prstGeom>
        </p:spPr>
      </p:pic>
      <p:pic>
        <p:nvPicPr>
          <p:cNvPr id="3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914083" y="1159505"/>
            <a:ext cx="457200" cy="457200"/>
          </a:xfrm>
          <a:prstGeom prst="rect">
            <a:avLst/>
          </a:prstGeom>
        </p:spPr>
      </p:pic>
      <p:pic>
        <p:nvPicPr>
          <p:cNvPr id="34"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904056" y="1893073"/>
            <a:ext cx="457200" cy="457200"/>
          </a:xfrm>
          <a:prstGeom prst="rect">
            <a:avLst/>
          </a:prstGeom>
        </p:spPr>
      </p:pic>
      <p:pic>
        <p:nvPicPr>
          <p:cNvPr id="35"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887534" y="2651835"/>
            <a:ext cx="457200" cy="457200"/>
          </a:xfrm>
          <a:prstGeom prst="rect">
            <a:avLst/>
          </a:prstGeom>
        </p:spPr>
      </p:pic>
      <p:pic>
        <p:nvPicPr>
          <p:cNvPr id="37" name="Picture 36"/>
          <p:cNvPicPr>
            <a:picLocks noChangeAspect="1"/>
          </p:cNvPicPr>
          <p:nvPr/>
        </p:nvPicPr>
        <p:blipFill>
          <a:blip r:embed="rId12"/>
          <a:stretch>
            <a:fillRect/>
          </a:stretch>
        </p:blipFill>
        <p:spPr>
          <a:xfrm>
            <a:off x="4085023" y="3227410"/>
            <a:ext cx="802238" cy="768811"/>
          </a:xfrm>
          <a:prstGeom prst="rect">
            <a:avLst/>
          </a:prstGeom>
        </p:spPr>
      </p:pic>
    </p:spTree>
    <p:extLst>
      <p:ext uri="{BB962C8B-B14F-4D97-AF65-F5344CB8AC3E}">
        <p14:creationId xmlns:p14="http://schemas.microsoft.com/office/powerpoint/2010/main" val="30689766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up)">
                                      <p:cBhvr>
                                        <p:cTn id="12" dur="500"/>
                                        <p:tgtEl>
                                          <p:spTgt spid="23"/>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anim calcmode="lin" valueType="num">
                                      <p:cBhvr>
                                        <p:cTn id="17" dur="500" fill="hold"/>
                                        <p:tgtEl>
                                          <p:spTgt spid="26"/>
                                        </p:tgtEl>
                                        <p:attrNameLst>
                                          <p:attrName>ppt_x</p:attrName>
                                        </p:attrNameLst>
                                      </p:cBhvr>
                                      <p:tavLst>
                                        <p:tav tm="0">
                                          <p:val>
                                            <p:strVal val="#ppt_x"/>
                                          </p:val>
                                        </p:tav>
                                        <p:tav tm="100000">
                                          <p:val>
                                            <p:strVal val="#ppt_x"/>
                                          </p:val>
                                        </p:tav>
                                      </p:tavLst>
                                    </p:anim>
                                    <p:anim calcmode="lin" valueType="num">
                                      <p:cBhvr>
                                        <p:cTn id="18" dur="5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strVal val="#ppt_x"/>
                                          </p:val>
                                        </p:tav>
                                        <p:tav tm="100000">
                                          <p:val>
                                            <p:strVal val="#ppt_x"/>
                                          </p:val>
                                        </p:tav>
                                      </p:tavLst>
                                    </p:anim>
                                    <p:anim calcmode="lin" valueType="num">
                                      <p:cBhvr>
                                        <p:cTn id="23" dur="500" fill="hold"/>
                                        <p:tgtEl>
                                          <p:spTgt spid="30"/>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strVal val="#ppt_x"/>
                                          </p:val>
                                        </p:tav>
                                        <p:tav tm="100000">
                                          <p:val>
                                            <p:strVal val="#ppt_x"/>
                                          </p:val>
                                        </p:tav>
                                      </p:tavLst>
                                    </p:anim>
                                    <p:anim calcmode="lin" valueType="num">
                                      <p:cBhvr>
                                        <p:cTn id="29" dur="5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anim calcmode="lin" valueType="num">
                                      <p:cBhvr>
                                        <p:cTn id="33" dur="500" fill="hold"/>
                                        <p:tgtEl>
                                          <p:spTgt spid="31"/>
                                        </p:tgtEl>
                                        <p:attrNameLst>
                                          <p:attrName>ppt_x</p:attrName>
                                        </p:attrNameLst>
                                      </p:cBhvr>
                                      <p:tavLst>
                                        <p:tav tm="0">
                                          <p:val>
                                            <p:strVal val="#ppt_x"/>
                                          </p:val>
                                        </p:tav>
                                        <p:tav tm="100000">
                                          <p:val>
                                            <p:strVal val="#ppt_x"/>
                                          </p:val>
                                        </p:tav>
                                      </p:tavLst>
                                    </p:anim>
                                    <p:anim calcmode="lin" valueType="num">
                                      <p:cBhvr>
                                        <p:cTn id="34" dur="500" fill="hold"/>
                                        <p:tgtEl>
                                          <p:spTgt spid="31"/>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anim calcmode="lin" valueType="num">
                                      <p:cBhvr>
                                        <p:cTn id="39" dur="500" fill="hold"/>
                                        <p:tgtEl>
                                          <p:spTgt spid="24"/>
                                        </p:tgtEl>
                                        <p:attrNameLst>
                                          <p:attrName>ppt_x</p:attrName>
                                        </p:attrNameLst>
                                      </p:cBhvr>
                                      <p:tavLst>
                                        <p:tav tm="0">
                                          <p:val>
                                            <p:strVal val="#ppt_x"/>
                                          </p:val>
                                        </p:tav>
                                        <p:tav tm="100000">
                                          <p:val>
                                            <p:strVal val="#ppt_x"/>
                                          </p:val>
                                        </p:tav>
                                      </p:tavLst>
                                    </p:anim>
                                    <p:anim calcmode="lin" valueType="num">
                                      <p:cBhvr>
                                        <p:cTn id="40" dur="500" fill="hold"/>
                                        <p:tgtEl>
                                          <p:spTgt spid="2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anim calcmode="lin" valueType="num">
                                      <p:cBhvr>
                                        <p:cTn id="44" dur="500" fill="hold"/>
                                        <p:tgtEl>
                                          <p:spTgt spid="29"/>
                                        </p:tgtEl>
                                        <p:attrNameLst>
                                          <p:attrName>ppt_x</p:attrName>
                                        </p:attrNameLst>
                                      </p:cBhvr>
                                      <p:tavLst>
                                        <p:tav tm="0">
                                          <p:val>
                                            <p:strVal val="#ppt_x"/>
                                          </p:val>
                                        </p:tav>
                                        <p:tav tm="100000">
                                          <p:val>
                                            <p:strVal val="#ppt_x"/>
                                          </p:val>
                                        </p:tav>
                                      </p:tavLst>
                                    </p:anim>
                                    <p:anim calcmode="lin" valueType="num">
                                      <p:cBhvr>
                                        <p:cTn id="45" dur="500" fill="hold"/>
                                        <p:tgtEl>
                                          <p:spTgt spid="29"/>
                                        </p:tgtEl>
                                        <p:attrNameLst>
                                          <p:attrName>ppt_y</p:attrName>
                                        </p:attrNameLst>
                                      </p:cBhvr>
                                      <p:tavLst>
                                        <p:tav tm="0">
                                          <p:val>
                                            <p:strVal val="#ppt_y+.1"/>
                                          </p:val>
                                        </p:tav>
                                        <p:tav tm="100000">
                                          <p:val>
                                            <p:strVal val="#ppt_y"/>
                                          </p:val>
                                        </p:tav>
                                      </p:tavLst>
                                    </p:anim>
                                  </p:childTnLst>
                                </p:cTn>
                              </p:par>
                            </p:childTnLst>
                          </p:cTn>
                        </p:par>
                        <p:par>
                          <p:cTn id="46" fill="hold">
                            <p:stCondLst>
                              <p:cond delay="200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anim calcmode="lin" valueType="num">
                                      <p:cBhvr>
                                        <p:cTn id="50" dur="500" fill="hold"/>
                                        <p:tgtEl>
                                          <p:spTgt spid="27"/>
                                        </p:tgtEl>
                                        <p:attrNameLst>
                                          <p:attrName>ppt_x</p:attrName>
                                        </p:attrNameLst>
                                      </p:cBhvr>
                                      <p:tavLst>
                                        <p:tav tm="0">
                                          <p:val>
                                            <p:strVal val="#ppt_x"/>
                                          </p:val>
                                        </p:tav>
                                        <p:tav tm="100000">
                                          <p:val>
                                            <p:strVal val="#ppt_x"/>
                                          </p:val>
                                        </p:tav>
                                      </p:tavLst>
                                    </p:anim>
                                    <p:anim calcmode="lin" valueType="num">
                                      <p:cBhvr>
                                        <p:cTn id="51" dur="500" fill="hold"/>
                                        <p:tgtEl>
                                          <p:spTgt spid="27"/>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anim calcmode="lin" valueType="num">
                                      <p:cBhvr>
                                        <p:cTn id="55" dur="500" fill="hold"/>
                                        <p:tgtEl>
                                          <p:spTgt spid="28"/>
                                        </p:tgtEl>
                                        <p:attrNameLst>
                                          <p:attrName>ppt_x</p:attrName>
                                        </p:attrNameLst>
                                      </p:cBhvr>
                                      <p:tavLst>
                                        <p:tav tm="0">
                                          <p:val>
                                            <p:strVal val="#ppt_x"/>
                                          </p:val>
                                        </p:tav>
                                        <p:tav tm="100000">
                                          <p:val>
                                            <p:strVal val="#ppt_x"/>
                                          </p:val>
                                        </p:tav>
                                      </p:tavLst>
                                    </p:anim>
                                    <p:anim calcmode="lin" valueType="num">
                                      <p:cBhvr>
                                        <p:cTn id="56"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7" restart="whenNotActive" fill="hold" evtFilter="cancelBubble" nodeType="interactiveSeq">
                <p:stCondLst>
                  <p:cond evt="onClick" delay="0">
                    <p:tgtEl>
                      <p:spTgt spid="24"/>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2000" fill="hold"/>
                                        <p:tgtEl>
                                          <p:spTgt spid="24"/>
                                        </p:tgtEl>
                                        <p:attrNameLst>
                                          <p:attrName>fillcolor</p:attrName>
                                        </p:attrNameLst>
                                      </p:cBhvr>
                                      <p:to>
                                        <a:srgbClr val="FF0000"/>
                                      </p:to>
                                    </p:animClr>
                                    <p:set>
                                      <p:cBhvr>
                                        <p:cTn id="62" dur="2000" fill="hold"/>
                                        <p:tgtEl>
                                          <p:spTgt spid="24"/>
                                        </p:tgtEl>
                                        <p:attrNameLst>
                                          <p:attrName>fill.type</p:attrName>
                                        </p:attrNameLst>
                                      </p:cBhvr>
                                      <p:to>
                                        <p:strVal val="solid"/>
                                      </p:to>
                                    </p:set>
                                    <p:set>
                                      <p:cBhvr>
                                        <p:cTn id="63" dur="2000" fill="hold"/>
                                        <p:tgtEl>
                                          <p:spTgt spid="24"/>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2992" fill="hold"/>
                                        <p:tgtEl>
                                          <p:spTgt spid="35"/>
                                        </p:tgtEl>
                                      </p:cBhvr>
                                    </p:cmd>
                                  </p:childTnLst>
                                </p:cTn>
                              </p:par>
                            </p:childTnLst>
                          </p:cTn>
                        </p:par>
                      </p:childTnLst>
                    </p:cTn>
                  </p:par>
                </p:childTnLst>
              </p:cTn>
              <p:nextCondLst>
                <p:cond evt="onClick" delay="0">
                  <p:tgtEl>
                    <p:spTgt spid="24"/>
                  </p:tgtEl>
                </p:cond>
              </p:nextCondLst>
            </p:seq>
            <p:seq concurrent="1" nextAc="seek">
              <p:cTn id="66" restart="whenNotActive" fill="hold" evtFilter="cancelBubble" nodeType="interactiveSeq">
                <p:stCondLst>
                  <p:cond evt="onClick" delay="0">
                    <p:tgtEl>
                      <p:spTgt spid="25"/>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1500" fill="hold"/>
                                        <p:tgtEl>
                                          <p:spTgt spid="25"/>
                                        </p:tgtEl>
                                        <p:attrNameLst>
                                          <p:attrName>fillcolor</p:attrName>
                                        </p:attrNameLst>
                                      </p:cBhvr>
                                      <p:to>
                                        <a:srgbClr val="FF0000"/>
                                      </p:to>
                                    </p:animClr>
                                    <p:set>
                                      <p:cBhvr>
                                        <p:cTn id="71" dur="1500" fill="hold"/>
                                        <p:tgtEl>
                                          <p:spTgt spid="25"/>
                                        </p:tgtEl>
                                        <p:attrNameLst>
                                          <p:attrName>fill.type</p:attrName>
                                        </p:attrNameLst>
                                      </p:cBhvr>
                                      <p:to>
                                        <p:strVal val="solid"/>
                                      </p:to>
                                    </p:set>
                                    <p:set>
                                      <p:cBhvr>
                                        <p:cTn id="72" dur="1500" fill="hold"/>
                                        <p:tgtEl>
                                          <p:spTgt spid="25"/>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2992" fill="hold"/>
                                        <p:tgtEl>
                                          <p:spTgt spid="34"/>
                                        </p:tgtEl>
                                      </p:cBhvr>
                                    </p:cmd>
                                  </p:childTnLst>
                                </p:cTn>
                              </p:par>
                            </p:childTnLst>
                          </p:cTn>
                        </p:par>
                      </p:childTnLst>
                    </p:cTn>
                  </p:par>
                </p:childTnLst>
              </p:cTn>
              <p:nextCondLst>
                <p:cond evt="onClick" delay="0">
                  <p:tgtEl>
                    <p:spTgt spid="25"/>
                  </p:tgtEl>
                </p:cond>
              </p:nextCondLst>
            </p:seq>
            <p:seq concurrent="1" nextAc="seek">
              <p:cTn id="75" restart="whenNotActive" fill="hold" evtFilter="cancelBubble" nodeType="interactiveSeq">
                <p:stCondLst>
                  <p:cond evt="onClick" delay="0">
                    <p:tgtEl>
                      <p:spTgt spid="26"/>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000" fill="hold"/>
                                        <p:tgtEl>
                                          <p:spTgt spid="26"/>
                                        </p:tgtEl>
                                        <p:attrNameLst>
                                          <p:attrName>fillcolor</p:attrName>
                                        </p:attrNameLst>
                                      </p:cBhvr>
                                      <p:to>
                                        <a:srgbClr val="FF0000"/>
                                      </p:to>
                                    </p:animClr>
                                    <p:set>
                                      <p:cBhvr>
                                        <p:cTn id="80" dur="2000" fill="hold"/>
                                        <p:tgtEl>
                                          <p:spTgt spid="26"/>
                                        </p:tgtEl>
                                        <p:attrNameLst>
                                          <p:attrName>fill.type</p:attrName>
                                        </p:attrNameLst>
                                      </p:cBhvr>
                                      <p:to>
                                        <p:strVal val="solid"/>
                                      </p:to>
                                    </p:set>
                                    <p:set>
                                      <p:cBhvr>
                                        <p:cTn id="81" dur="2000" fill="hold"/>
                                        <p:tgtEl>
                                          <p:spTgt spid="26"/>
                                        </p:tgtEl>
                                        <p:attrNameLst>
                                          <p:attrName>fill.on</p:attrName>
                                        </p:attrNameLst>
                                      </p:cBhvr>
                                      <p:to>
                                        <p:strVal val="true"/>
                                      </p:to>
                                    </p:set>
                                  </p:childTnLst>
                                </p:cTn>
                              </p:par>
                              <p:par>
                                <p:cTn id="82" presetID="1" presetClass="mediacall" presetSubtype="0" fill="hold" nodeType="withEffect">
                                  <p:stCondLst>
                                    <p:cond delay="0"/>
                                  </p:stCondLst>
                                  <p:childTnLst>
                                    <p:cmd type="call" cmd="playFrom(0.0)">
                                      <p:cBhvr>
                                        <p:cTn id="83" dur="2992" fill="hold"/>
                                        <p:tgtEl>
                                          <p:spTgt spid="33"/>
                                        </p:tgtEl>
                                      </p:cBhvr>
                                    </p:cmd>
                                  </p:childTnLst>
                                </p:cTn>
                              </p:par>
                            </p:childTnLst>
                          </p:cTn>
                        </p:par>
                      </p:childTnLst>
                    </p:cTn>
                  </p:par>
                </p:childTnLst>
              </p:cTn>
              <p:nextCondLst>
                <p:cond evt="onClick" delay="0">
                  <p:tgtEl>
                    <p:spTgt spid="26"/>
                  </p:tgtEl>
                </p:cond>
              </p:nextCondLst>
            </p:seq>
            <p:seq concurrent="1" nextAc="seek">
              <p:cTn id="84" restart="whenNotActive" fill="hold" evtFilter="cancelBubble" nodeType="interactiveSeq">
                <p:stCondLst>
                  <p:cond evt="onClick" delay="0">
                    <p:tgtEl>
                      <p:spTgt spid="27"/>
                    </p:tgtEl>
                  </p:cond>
                </p:stCondLst>
                <p:endSync evt="end" delay="0">
                  <p:rtn val="all"/>
                </p:endSync>
                <p:childTnLst>
                  <p:par>
                    <p:cTn id="85" fill="hold">
                      <p:stCondLst>
                        <p:cond delay="0"/>
                      </p:stCondLst>
                      <p:childTnLst>
                        <p:par>
                          <p:cTn id="86" fill="hold">
                            <p:stCondLst>
                              <p:cond delay="0"/>
                            </p:stCondLst>
                            <p:childTnLst>
                              <p:par>
                                <p:cTn id="87" presetID="3" presetClass="mediacall" presetSubtype="0" fill="hold" nodeType="withEffect">
                                  <p:stCondLst>
                                    <p:cond delay="0"/>
                                  </p:stCondLst>
                                  <p:childTnLst>
                                    <p:cmd type="call" cmd="stop">
                                      <p:cBhvr>
                                        <p:cTn id="88" dur="1" fill="hold"/>
                                        <p:tgtEl>
                                          <p:spTgt spid="32"/>
                                        </p:tgtEl>
                                      </p:cBhvr>
                                    </p:cmd>
                                  </p:childTnLst>
                                </p:cTn>
                              </p:par>
                              <p:par>
                                <p:cTn id="89" presetID="3" presetClass="mediacall" presetSubtype="0" fill="hold" nodeType="withEffect">
                                  <p:stCondLst>
                                    <p:cond delay="0"/>
                                  </p:stCondLst>
                                  <p:childTnLst>
                                    <p:cmd type="call" cmd="stop">
                                      <p:cBhvr>
                                        <p:cTn id="90" dur="1" fill="hold"/>
                                        <p:tgtEl>
                                          <p:spTgt spid="32"/>
                                        </p:tgtEl>
                                      </p:cBhvr>
                                    </p:cmd>
                                  </p:childTnLst>
                                </p:cTn>
                              </p:par>
                              <p:par>
                                <p:cTn id="91" presetID="3" presetClass="mediacall" presetSubtype="0" fill="hold" nodeType="withEffect">
                                  <p:stCondLst>
                                    <p:cond delay="0"/>
                                  </p:stCondLst>
                                  <p:childTnLst>
                                    <p:cmd type="call" cmd="stop">
                                      <p:cBhvr>
                                        <p:cTn id="92" dur="1" fill="hold"/>
                                        <p:tgtEl>
                                          <p:spTgt spid="32"/>
                                        </p:tgtEl>
                                      </p:cBhvr>
                                    </p:cmd>
                                  </p:childTnLst>
                                </p:cTn>
                              </p:par>
                              <p:par>
                                <p:cTn id="93" presetID="2" presetClass="mediacall" presetSubtype="0" fill="hold" nodeType="withEffect">
                                  <p:stCondLst>
                                    <p:cond delay="0"/>
                                  </p:stCondLst>
                                  <p:childTnLst>
                                    <p:cmd type="call" cmd="togglePause">
                                      <p:cBhvr>
                                        <p:cTn id="94" dur="1" fill="hold"/>
                                        <p:tgtEl>
                                          <p:spTgt spid="32"/>
                                        </p:tgtEl>
                                      </p:cBhvr>
                                    </p:cmd>
                                  </p:childTnLst>
                                </p:cTn>
                              </p:par>
                              <p:par>
                                <p:cTn id="95" presetID="1" presetClass="emph" presetSubtype="2" fill="hold" nodeType="withEffect">
                                  <p:stCondLst>
                                    <p:cond delay="0"/>
                                  </p:stCondLst>
                                  <p:childTnLst>
                                    <p:animClr clrSpc="rgb" dir="cw">
                                      <p:cBhvr>
                                        <p:cTn id="96" dur="2000" fill="hold"/>
                                        <p:tgtEl>
                                          <p:spTgt spid="27"/>
                                        </p:tgtEl>
                                        <p:attrNameLst>
                                          <p:attrName>fillcolor</p:attrName>
                                        </p:attrNameLst>
                                      </p:cBhvr>
                                      <p:to>
                                        <a:srgbClr val="A8D08D"/>
                                      </p:to>
                                    </p:animClr>
                                    <p:set>
                                      <p:cBhvr>
                                        <p:cTn id="97" dur="2000" fill="hold"/>
                                        <p:tgtEl>
                                          <p:spTgt spid="27"/>
                                        </p:tgtEl>
                                        <p:attrNameLst>
                                          <p:attrName>fill.type</p:attrName>
                                        </p:attrNameLst>
                                      </p:cBhvr>
                                      <p:to>
                                        <p:strVal val="solid"/>
                                      </p:to>
                                    </p:set>
                                    <p:set>
                                      <p:cBhvr>
                                        <p:cTn id="98" dur="20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audio>
              <p:cMediaNode vol="80000">
                <p:cTn id="99" fill="hold" display="0">
                  <p:stCondLst>
                    <p:cond delay="indefinite"/>
                  </p:stCondLst>
                  <p:endCondLst>
                    <p:cond evt="onStopAudio" delay="0">
                      <p:tgtEl>
                        <p:sldTgt/>
                      </p:tgtEl>
                    </p:cond>
                  </p:endCondLst>
                </p:cTn>
                <p:tgtEl>
                  <p:spTgt spid="32"/>
                </p:tgtEl>
              </p:cMediaNode>
            </p:audio>
            <p:audio>
              <p:cMediaNode vol="80000">
                <p:cTn id="100" fill="hold" display="0">
                  <p:stCondLst>
                    <p:cond delay="indefinite"/>
                  </p:stCondLst>
                  <p:endCondLst>
                    <p:cond evt="onStopAudio" delay="0">
                      <p:tgtEl>
                        <p:sldTgt/>
                      </p:tgtEl>
                    </p:cond>
                  </p:endCondLst>
                </p:cTn>
                <p:tgtEl>
                  <p:spTgt spid="33"/>
                </p:tgtEl>
              </p:cMediaNode>
            </p:audio>
            <p:audio>
              <p:cMediaNode vol="80000">
                <p:cTn id="101" fill="hold" display="0">
                  <p:stCondLst>
                    <p:cond delay="indefinite"/>
                  </p:stCondLst>
                  <p:endCondLst>
                    <p:cond evt="onStopAudio" delay="0">
                      <p:tgtEl>
                        <p:sldTgt/>
                      </p:tgtEl>
                    </p:cond>
                  </p:endCondLst>
                </p:cTn>
                <p:tgtEl>
                  <p:spTgt spid="34"/>
                </p:tgtEl>
              </p:cMediaNode>
            </p:audio>
            <p:audio>
              <p:cMediaNode vol="80000">
                <p:cTn id="102" fill="hold" display="0">
                  <p:stCondLst>
                    <p:cond delay="indefinite"/>
                  </p:stCondLst>
                  <p:endCondLst>
                    <p:cond evt="onStopAudio" delay="0">
                      <p:tgtEl>
                        <p:sldTgt/>
                      </p:tgtEl>
                    </p:cond>
                  </p:endCondLst>
                </p:cTn>
                <p:tgtEl>
                  <p:spTgt spid="35"/>
                </p:tgtEl>
              </p:cMediaNode>
            </p:audio>
          </p:childTnLst>
        </p:cTn>
      </p:par>
    </p:tnLst>
    <p:bldLst>
      <p:bldP spid="22" grpId="0"/>
      <p:bldP spid="23" grpId="0"/>
      <p:bldP spid="24" grpId="0" animBg="1"/>
      <p:bldP spid="25" grpId="0" animBg="1"/>
      <p:bldP spid="26" grpId="0" animBg="1"/>
      <p:bldP spid="27" grpId="0" animBg="1"/>
      <p:bldP spid="28" grpId="0"/>
      <p:bldP spid="29" grpId="0"/>
      <p:bldP spid="3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22" name="TextBox 9"/>
          <p:cNvSpPr txBox="1"/>
          <p:nvPr/>
        </p:nvSpPr>
        <p:spPr>
          <a:xfrm>
            <a:off x="2674611" y="364812"/>
            <a:ext cx="3797056" cy="461665"/>
          </a:xfrm>
          <a:prstGeom prst="rect">
            <a:avLst/>
          </a:prstGeom>
        </p:spPr>
        <p:txBody>
          <a:bodyPr wrap="square" lIns="0" tIns="0" rIns="0" bIns="0" rtlCol="0" anchor="t">
            <a:spAutoFit/>
          </a:bodyPr>
          <a:lstStyle/>
          <a:p>
            <a:pPr algn="ctr">
              <a:buClrTx/>
              <a:buFontTx/>
              <a:buNone/>
              <a:defRPr/>
            </a:pPr>
            <a:r>
              <a:rPr lang="en-US" sz="3000" b="1" kern="1200" dirty="0">
                <a:solidFill>
                  <a:srgbClr val="C00000"/>
                </a:solidFill>
                <a:latin typeface="Arial" panose="020B0604020202020204" pitchFamily="34" charset="0"/>
                <a:cs typeface="Arial" panose="020B0604020202020204" pitchFamily="34" charset="0"/>
              </a:rPr>
              <a:t>Câu hỏi trắc nghiệm</a:t>
            </a:r>
          </a:p>
        </p:txBody>
      </p:sp>
      <p:sp>
        <p:nvSpPr>
          <p:cNvPr id="23" name="Rectangle 22"/>
          <p:cNvSpPr/>
          <p:nvPr/>
        </p:nvSpPr>
        <p:spPr>
          <a:xfrm>
            <a:off x="429257" y="951015"/>
            <a:ext cx="8287764" cy="1353897"/>
          </a:xfrm>
          <a:prstGeom prst="rect">
            <a:avLst/>
          </a:prstGeom>
        </p:spPr>
        <p:txBody>
          <a:bodyPr wrap="square">
            <a:spAutoFit/>
          </a:bodyPr>
          <a:lstStyle/>
          <a:p>
            <a:pPr algn="just">
              <a:lnSpc>
                <a:spcPct val="150000"/>
              </a:lnSpc>
              <a:buClrTx/>
              <a:buFontTx/>
              <a:buNone/>
            </a:pPr>
            <a:r>
              <a:rPr lang="vi-VN" sz="1900" b="1" kern="1200" dirty="0">
                <a:solidFill>
                  <a:prstClr val="black"/>
                </a:solidFill>
                <a:latin typeface="Arial" panose="020B0604020202020204" pitchFamily="34" charset="0"/>
                <a:ea typeface="Arial" panose="020B0604020202020204" pitchFamily="34" charset="0"/>
                <a:cs typeface="Arial" panose="020B0604020202020204" pitchFamily="34" charset="0"/>
              </a:rPr>
              <a:t>Câu 2. </a:t>
            </a:r>
            <a:r>
              <a:rPr lang="vi-VN" sz="1900" kern="1200" dirty="0">
                <a:solidFill>
                  <a:prstClr val="black"/>
                </a:solidFill>
                <a:latin typeface="Arial" panose="020B0604020202020204" pitchFamily="34" charset="0"/>
                <a:ea typeface="Arial" panose="020B0604020202020204" pitchFamily="34" charset="0"/>
                <a:cs typeface="Arial" panose="020B0604020202020204" pitchFamily="34" charset="0"/>
              </a:rPr>
              <a:t>Trên mặt đất, một người quan sát cao 1,7m đứng cách một cây cột cao 20m một khoảng 10m. Tính khoảng cách giữa mắt người quan sát và đỉnh cột.</a:t>
            </a:r>
          </a:p>
        </p:txBody>
      </p:sp>
      <p:sp>
        <p:nvSpPr>
          <p:cNvPr id="24" name="Flowchart: Terminator 6"/>
          <p:cNvSpPr/>
          <p:nvPr/>
        </p:nvSpPr>
        <p:spPr>
          <a:xfrm>
            <a:off x="5381381" y="2580525"/>
            <a:ext cx="2765061" cy="80358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p:sp>
        <p:nvSpPr>
          <p:cNvPr id="25" name="Flowchart: Terminator 6"/>
          <p:cNvSpPr/>
          <p:nvPr/>
        </p:nvSpPr>
        <p:spPr>
          <a:xfrm>
            <a:off x="5381381" y="3767155"/>
            <a:ext cx="2765061" cy="786755"/>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p:sp>
        <p:nvSpPr>
          <p:cNvPr id="26" name="Flowchart: Terminator 6"/>
          <p:cNvSpPr/>
          <p:nvPr/>
        </p:nvSpPr>
        <p:spPr>
          <a:xfrm>
            <a:off x="882143" y="2580525"/>
            <a:ext cx="2782707" cy="80358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p:sp>
        <p:nvSpPr>
          <p:cNvPr id="27" name="Flowchart: Terminator 6"/>
          <p:cNvSpPr/>
          <p:nvPr/>
        </p:nvSpPr>
        <p:spPr>
          <a:xfrm>
            <a:off x="882143" y="3767155"/>
            <a:ext cx="2782707" cy="786755"/>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mc:AlternateContent xmlns:mc="http://schemas.openxmlformats.org/markup-compatibility/2006">
        <mc:Choice xmlns:a14="http://schemas.microsoft.com/office/drawing/2010/main" Requires="a14">
          <p:sp>
            <p:nvSpPr>
              <p:cNvPr id="28" name="Rectangle 27"/>
              <p:cNvSpPr/>
              <p:nvPr/>
            </p:nvSpPr>
            <p:spPr>
              <a:xfrm>
                <a:off x="859013" y="3882250"/>
                <a:ext cx="2828965" cy="556563"/>
              </a:xfrm>
              <a:prstGeom prst="rect">
                <a:avLst/>
              </a:prstGeom>
            </p:spPr>
            <p:txBody>
              <a:bodyPr wrap="square">
                <a:spAutoFit/>
              </a:bodyPr>
              <a:lstStyle/>
              <a:p>
                <a:pPr marR="15240" algn="just">
                  <a:lnSpc>
                    <a:spcPct val="150000"/>
                  </a:lnSpc>
                  <a:spcBef>
                    <a:spcPts val="150"/>
                  </a:spcBef>
                  <a:spcAft>
                    <a:spcPts val="150"/>
                  </a:spcAft>
                  <a:buClrTx/>
                </a:pPr>
                <a14:m>
                  <m:oMathPara xmlns:m="http://schemas.openxmlformats.org/officeDocument/2006/math">
                    <m:oMathParaPr>
                      <m:jc m:val="center"/>
                    </m:oMathParaPr>
                    <m:oMath xmlns:m="http://schemas.openxmlformats.org/officeDocument/2006/math">
                      <m:r>
                        <m:rPr>
                          <m:nor/>
                        </m:rPr>
                        <a:rPr lang="vi-VN" sz="1900" kern="1200">
                          <a:solidFill>
                            <a:prstClr val="black"/>
                          </a:solidFill>
                          <a:latin typeface="Arial" panose="020B0604020202020204" pitchFamily="34" charset="0"/>
                          <a:ea typeface="Arial" panose="020B0604020202020204" pitchFamily="34" charset="0"/>
                          <a:cs typeface="Arial" panose="020B0604020202020204" pitchFamily="34" charset="0"/>
                        </a:rPr>
                        <m:t>B</m:t>
                      </m:r>
                      <m:r>
                        <m:rPr>
                          <m:nor/>
                        </m:rPr>
                        <a:rPr lang="vi-VN" sz="1900" kern="1200">
                          <a:solidFill>
                            <a:prstClr val="black"/>
                          </a:solidFill>
                          <a:latin typeface="Arial" panose="020B0604020202020204" pitchFamily="34" charset="0"/>
                          <a:ea typeface="Arial" panose="020B0604020202020204" pitchFamily="34" charset="0"/>
                          <a:cs typeface="Arial" panose="020B0604020202020204" pitchFamily="34" charset="0"/>
                        </a:rPr>
                        <m:t>. 20,85 </m:t>
                      </m:r>
                      <m:r>
                        <m:rPr>
                          <m:nor/>
                        </m:rPr>
                        <a:rPr lang="vi-VN" sz="1900" kern="1200">
                          <a:solidFill>
                            <a:prstClr val="black"/>
                          </a:solidFill>
                          <a:latin typeface="Arial" panose="020B0604020202020204" pitchFamily="34" charset="0"/>
                          <a:ea typeface="Arial" panose="020B0604020202020204" pitchFamily="34" charset="0"/>
                          <a:cs typeface="Arial" panose="020B0604020202020204" pitchFamily="34" charset="0"/>
                        </a:rPr>
                        <m:t>m</m:t>
                      </m:r>
                    </m:oMath>
                  </m:oMathPara>
                </a14:m>
                <a:endParaRPr lang="en-US" sz="190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8" name="Rectangle 27"/>
              <p:cNvSpPr>
                <a:spLocks noRot="1" noChangeAspect="1" noMove="1" noResize="1" noEditPoints="1" noAdjustHandles="1" noChangeArrowheads="1" noChangeShapeType="1" noTextEdit="1"/>
              </p:cNvSpPr>
              <p:nvPr/>
            </p:nvSpPr>
            <p:spPr>
              <a:xfrm>
                <a:off x="859013" y="3882250"/>
                <a:ext cx="2828965" cy="556563"/>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Rectangle 28"/>
              <p:cNvSpPr/>
              <p:nvPr/>
            </p:nvSpPr>
            <p:spPr>
              <a:xfrm>
                <a:off x="6203020" y="2688393"/>
                <a:ext cx="1121782" cy="556563"/>
              </a:xfrm>
              <a:prstGeom prst="rect">
                <a:avLst/>
              </a:prstGeom>
            </p:spPr>
            <p:txBody>
              <a:bodyPr wrap="none">
                <a:spAutoFit/>
              </a:bodyPr>
              <a:lstStyle/>
              <a:p>
                <a:pPr marR="15240" algn="just">
                  <a:lnSpc>
                    <a:spcPct val="150000"/>
                  </a:lnSpc>
                  <a:spcBef>
                    <a:spcPts val="150"/>
                  </a:spcBef>
                  <a:spcAft>
                    <a:spcPts val="150"/>
                  </a:spcAft>
                  <a:buClrTx/>
                </a:pPr>
                <a14:m>
                  <m:oMathPara xmlns:m="http://schemas.openxmlformats.org/officeDocument/2006/math">
                    <m:oMathParaPr>
                      <m:jc m:val="centerGroup"/>
                    </m:oMathParaPr>
                    <m:oMath xmlns:m="http://schemas.openxmlformats.org/officeDocument/2006/math">
                      <m:r>
                        <m:rPr>
                          <m:nor/>
                        </m:rPr>
                        <a:rPr lang="fr-FR" sz="1900" kern="1200">
                          <a:solidFill>
                            <a:prstClr val="black"/>
                          </a:solidFill>
                          <a:latin typeface="Arial" panose="020B0604020202020204" pitchFamily="34" charset="0"/>
                          <a:ea typeface="Arial" panose="020B0604020202020204" pitchFamily="34" charset="0"/>
                          <a:cs typeface="Arial" panose="020B0604020202020204" pitchFamily="34" charset="0"/>
                        </a:rPr>
                        <m:t>C</m:t>
                      </m:r>
                      <m:r>
                        <m:rPr>
                          <m:nor/>
                        </m:rPr>
                        <a:rPr lang="fr-FR" sz="1900" kern="1200">
                          <a:solidFill>
                            <a:prstClr val="black"/>
                          </a:solidFill>
                          <a:latin typeface="Arial" panose="020B0604020202020204" pitchFamily="34" charset="0"/>
                          <a:ea typeface="Arial" panose="020B0604020202020204" pitchFamily="34" charset="0"/>
                          <a:cs typeface="Arial" panose="020B0604020202020204" pitchFamily="34" charset="0"/>
                        </a:rPr>
                        <m:t>. 20 </m:t>
                      </m:r>
                      <m:r>
                        <m:rPr>
                          <m:nor/>
                        </m:rPr>
                        <a:rPr lang="fr-FR" sz="1900" kern="1200">
                          <a:solidFill>
                            <a:prstClr val="black"/>
                          </a:solidFill>
                          <a:latin typeface="Arial" panose="020B0604020202020204" pitchFamily="34" charset="0"/>
                          <a:ea typeface="Arial" panose="020B0604020202020204" pitchFamily="34" charset="0"/>
                          <a:cs typeface="Arial" panose="020B0604020202020204" pitchFamily="34" charset="0"/>
                        </a:rPr>
                        <m:t>m</m:t>
                      </m:r>
                    </m:oMath>
                  </m:oMathPara>
                </a14:m>
                <a:endParaRPr lang="en-US" sz="190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9" name="Rectangle 28"/>
              <p:cNvSpPr>
                <a:spLocks noRot="1" noChangeAspect="1" noMove="1" noResize="1" noEditPoints="1" noAdjustHandles="1" noChangeArrowheads="1" noChangeShapeType="1" noTextEdit="1"/>
              </p:cNvSpPr>
              <p:nvPr/>
            </p:nvSpPr>
            <p:spPr>
              <a:xfrm>
                <a:off x="6203020" y="2688393"/>
                <a:ext cx="1121782" cy="556563"/>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1594344" y="2678817"/>
                <a:ext cx="1310936" cy="556563"/>
              </a:xfrm>
              <a:prstGeom prst="rect">
                <a:avLst/>
              </a:prstGeom>
            </p:spPr>
            <p:txBody>
              <a:bodyPr wrap="none">
                <a:spAutoFit/>
              </a:bodyPr>
              <a:lstStyle/>
              <a:p>
                <a:pPr marR="15240" algn="just">
                  <a:lnSpc>
                    <a:spcPct val="150000"/>
                  </a:lnSpc>
                  <a:spcBef>
                    <a:spcPts val="150"/>
                  </a:spcBef>
                  <a:spcAft>
                    <a:spcPts val="150"/>
                  </a:spcAft>
                  <a:buClrTx/>
                </a:pPr>
                <a14:m>
                  <m:oMathPara xmlns:m="http://schemas.openxmlformats.org/officeDocument/2006/math">
                    <m:oMathParaPr>
                      <m:jc m:val="centerGroup"/>
                    </m:oMathParaPr>
                    <m:oMath xmlns:m="http://schemas.openxmlformats.org/officeDocument/2006/math">
                      <m:r>
                        <m:rPr>
                          <m:nor/>
                        </m:rPr>
                        <a:rPr lang="en-US" sz="1900" kern="1200">
                          <a:solidFill>
                            <a:prstClr val="black"/>
                          </a:solidFill>
                          <a:latin typeface="Arial" panose="020B0604020202020204" pitchFamily="34" charset="0"/>
                          <a:ea typeface="Times New Roman" panose="02020603050405020304" pitchFamily="18" charset="0"/>
                          <a:cs typeface="Arial" panose="020B0604020202020204" pitchFamily="34" charset="0"/>
                        </a:rPr>
                        <m:t>A</m:t>
                      </m:r>
                      <m:r>
                        <m:rPr>
                          <m:nor/>
                        </m:rPr>
                        <a:rPr lang="en-US" sz="1900" kern="1200">
                          <a:solidFill>
                            <a:prstClr val="black"/>
                          </a:solidFill>
                          <a:latin typeface="Arial" panose="020B0604020202020204" pitchFamily="34" charset="0"/>
                          <a:ea typeface="Times New Roman" panose="02020603050405020304" pitchFamily="18" charset="0"/>
                          <a:cs typeface="Arial" panose="020B0604020202020204" pitchFamily="34" charset="0"/>
                        </a:rPr>
                        <m:t>. 18,3 </m:t>
                      </m:r>
                      <m:r>
                        <m:rPr>
                          <m:nor/>
                        </m:rPr>
                        <a:rPr lang="en-US" sz="1900" kern="1200">
                          <a:solidFill>
                            <a:prstClr val="black"/>
                          </a:solidFill>
                          <a:latin typeface="Arial" panose="020B0604020202020204" pitchFamily="34" charset="0"/>
                          <a:ea typeface="Times New Roman" panose="02020603050405020304" pitchFamily="18" charset="0"/>
                          <a:cs typeface="Arial" panose="020B0604020202020204" pitchFamily="34" charset="0"/>
                        </a:rPr>
                        <m:t>m</m:t>
                      </m:r>
                    </m:oMath>
                  </m:oMathPara>
                </a14:m>
                <a:endParaRPr lang="en-US" sz="190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0" name="Rectangle 29"/>
              <p:cNvSpPr>
                <a:spLocks noRot="1" noChangeAspect="1" noMove="1" noResize="1" noEditPoints="1" noAdjustHandles="1" noChangeArrowheads="1" noChangeShapeType="1" noTextEdit="1"/>
              </p:cNvSpPr>
              <p:nvPr/>
            </p:nvSpPr>
            <p:spPr>
              <a:xfrm>
                <a:off x="1594344" y="2678817"/>
                <a:ext cx="1310936" cy="556563"/>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Rectangle 30"/>
              <p:cNvSpPr/>
              <p:nvPr/>
            </p:nvSpPr>
            <p:spPr>
              <a:xfrm>
                <a:off x="6203020" y="3882250"/>
                <a:ext cx="1121782" cy="556563"/>
              </a:xfrm>
              <a:prstGeom prst="rect">
                <a:avLst/>
              </a:prstGeom>
            </p:spPr>
            <p:txBody>
              <a:bodyPr wrap="none">
                <a:spAutoFit/>
              </a:bodyPr>
              <a:lstStyle/>
              <a:p>
                <a:pPr marR="15240" algn="just">
                  <a:lnSpc>
                    <a:spcPct val="150000"/>
                  </a:lnSpc>
                  <a:spcBef>
                    <a:spcPts val="150"/>
                  </a:spcBef>
                  <a:spcAft>
                    <a:spcPts val="150"/>
                  </a:spcAft>
                  <a:buClrTx/>
                </a:pPr>
                <a14:m>
                  <m:oMathPara xmlns:m="http://schemas.openxmlformats.org/officeDocument/2006/math">
                    <m:oMathParaPr>
                      <m:jc m:val="centerGroup"/>
                    </m:oMathParaPr>
                    <m:oMath xmlns:m="http://schemas.openxmlformats.org/officeDocument/2006/math">
                      <m:r>
                        <m:rPr>
                          <m:nor/>
                        </m:rPr>
                        <a:rPr lang="vi-VN" sz="1900" kern="1200">
                          <a:solidFill>
                            <a:prstClr val="black"/>
                          </a:solidFill>
                          <a:latin typeface="Arial" panose="020B0604020202020204" pitchFamily="34" charset="0"/>
                          <a:ea typeface="Times New Roman" panose="02020603050405020304" pitchFamily="18" charset="0"/>
                          <a:cs typeface="Arial" panose="020B0604020202020204" pitchFamily="34" charset="0"/>
                        </a:rPr>
                        <m:t>D</m:t>
                      </m:r>
                      <m:r>
                        <m:rPr>
                          <m:nor/>
                        </m:rPr>
                        <a:rPr lang="vi-VN" sz="1900" kern="1200">
                          <a:solidFill>
                            <a:prstClr val="black"/>
                          </a:solidFill>
                          <a:latin typeface="Arial" panose="020B0604020202020204" pitchFamily="34" charset="0"/>
                          <a:ea typeface="Times New Roman" panose="02020603050405020304" pitchFamily="18" charset="0"/>
                          <a:cs typeface="Arial" panose="020B0604020202020204" pitchFamily="34" charset="0"/>
                        </a:rPr>
                        <m:t>. 18 </m:t>
                      </m:r>
                      <m:r>
                        <m:rPr>
                          <m:nor/>
                        </m:rPr>
                        <a:rPr lang="vi-VN" sz="1900" kern="1200">
                          <a:solidFill>
                            <a:prstClr val="black"/>
                          </a:solidFill>
                          <a:latin typeface="Arial" panose="020B0604020202020204" pitchFamily="34" charset="0"/>
                          <a:ea typeface="Times New Roman" panose="02020603050405020304" pitchFamily="18" charset="0"/>
                          <a:cs typeface="Arial" panose="020B0604020202020204" pitchFamily="34" charset="0"/>
                        </a:rPr>
                        <m:t>m</m:t>
                      </m:r>
                    </m:oMath>
                  </m:oMathPara>
                </a14:m>
                <a:endParaRPr lang="en-US" sz="190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31" name="Rectangle 30"/>
              <p:cNvSpPr>
                <a:spLocks noRot="1" noChangeAspect="1" noMove="1" noResize="1" noEditPoints="1" noAdjustHandles="1" noChangeArrowheads="1" noChangeShapeType="1" noTextEdit="1"/>
              </p:cNvSpPr>
              <p:nvPr/>
            </p:nvSpPr>
            <p:spPr>
              <a:xfrm>
                <a:off x="6203020" y="3882250"/>
                <a:ext cx="1121782" cy="556563"/>
              </a:xfrm>
              <a:prstGeom prst="rect">
                <a:avLst/>
              </a:prstGeom>
              <a:blipFill rotWithShape="0">
                <a:blip r:embed="rId9"/>
                <a:stretch>
                  <a:fillRect/>
                </a:stretch>
              </a:blipFill>
            </p:spPr>
            <p:txBody>
              <a:bodyPr/>
              <a:lstStyle/>
              <a:p>
                <a:r>
                  <a:rPr lang="en-US">
                    <a:noFill/>
                  </a:rPr>
                  <a:t> </a:t>
                </a:r>
              </a:p>
            </p:txBody>
          </p:sp>
        </mc:Fallback>
      </mc:AlternateContent>
      <p:pic>
        <p:nvPicPr>
          <p:cNvPr id="32"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10"/>
          <a:stretch>
            <a:fillRect/>
          </a:stretch>
        </p:blipFill>
        <p:spPr>
          <a:xfrm>
            <a:off x="-904056" y="425937"/>
            <a:ext cx="457200" cy="457200"/>
          </a:xfrm>
          <a:prstGeom prst="rect">
            <a:avLst/>
          </a:prstGeom>
        </p:spPr>
      </p:pic>
      <p:pic>
        <p:nvPicPr>
          <p:cNvPr id="3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914083" y="1159505"/>
            <a:ext cx="457200" cy="457200"/>
          </a:xfrm>
          <a:prstGeom prst="rect">
            <a:avLst/>
          </a:prstGeom>
        </p:spPr>
      </p:pic>
      <p:pic>
        <p:nvPicPr>
          <p:cNvPr id="34"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904056" y="1893073"/>
            <a:ext cx="457200" cy="457200"/>
          </a:xfrm>
          <a:prstGeom prst="rect">
            <a:avLst/>
          </a:prstGeom>
        </p:spPr>
      </p:pic>
      <p:pic>
        <p:nvPicPr>
          <p:cNvPr id="35"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887534" y="2651835"/>
            <a:ext cx="457200" cy="457200"/>
          </a:xfrm>
          <a:prstGeom prst="rect">
            <a:avLst/>
          </a:prstGeom>
        </p:spPr>
      </p:pic>
      <p:pic>
        <p:nvPicPr>
          <p:cNvPr id="3" name="Picture 2"/>
          <p:cNvPicPr>
            <a:picLocks noChangeAspect="1"/>
          </p:cNvPicPr>
          <p:nvPr/>
        </p:nvPicPr>
        <p:blipFill>
          <a:blip r:embed="rId12"/>
          <a:stretch>
            <a:fillRect/>
          </a:stretch>
        </p:blipFill>
        <p:spPr>
          <a:xfrm>
            <a:off x="4085023" y="3227410"/>
            <a:ext cx="802238" cy="768811"/>
          </a:xfrm>
          <a:prstGeom prst="rect">
            <a:avLst/>
          </a:prstGeom>
        </p:spPr>
      </p:pic>
    </p:spTree>
    <p:extLst>
      <p:ext uri="{BB962C8B-B14F-4D97-AF65-F5344CB8AC3E}">
        <p14:creationId xmlns:p14="http://schemas.microsoft.com/office/powerpoint/2010/main" val="1199153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anim calcmode="lin" valueType="num">
                                      <p:cBhvr>
                                        <p:cTn id="12" dur="500" fill="hold"/>
                                        <p:tgtEl>
                                          <p:spTgt spid="26"/>
                                        </p:tgtEl>
                                        <p:attrNameLst>
                                          <p:attrName>ppt_x</p:attrName>
                                        </p:attrNameLst>
                                      </p:cBhvr>
                                      <p:tavLst>
                                        <p:tav tm="0">
                                          <p:val>
                                            <p:strVal val="#ppt_x"/>
                                          </p:val>
                                        </p:tav>
                                        <p:tav tm="100000">
                                          <p:val>
                                            <p:strVal val="#ppt_x"/>
                                          </p:val>
                                        </p:tav>
                                      </p:tavLst>
                                    </p:anim>
                                    <p:anim calcmode="lin" valueType="num">
                                      <p:cBhvr>
                                        <p:cTn id="13" dur="500" fill="hold"/>
                                        <p:tgtEl>
                                          <p:spTgt spid="26"/>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anim calcmode="lin" valueType="num">
                                      <p:cBhvr>
                                        <p:cTn id="17" dur="500" fill="hold"/>
                                        <p:tgtEl>
                                          <p:spTgt spid="30"/>
                                        </p:tgtEl>
                                        <p:attrNameLst>
                                          <p:attrName>ppt_x</p:attrName>
                                        </p:attrNameLst>
                                      </p:cBhvr>
                                      <p:tavLst>
                                        <p:tav tm="0">
                                          <p:val>
                                            <p:strVal val="#ppt_x"/>
                                          </p:val>
                                        </p:tav>
                                        <p:tav tm="100000">
                                          <p:val>
                                            <p:strVal val="#ppt_x"/>
                                          </p:val>
                                        </p:tav>
                                      </p:tavLst>
                                    </p:anim>
                                    <p:anim calcmode="lin" valueType="num">
                                      <p:cBhvr>
                                        <p:cTn id="18" dur="5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anim calcmode="lin" valueType="num">
                                      <p:cBhvr>
                                        <p:cTn id="23" dur="500" fill="hold"/>
                                        <p:tgtEl>
                                          <p:spTgt spid="27"/>
                                        </p:tgtEl>
                                        <p:attrNameLst>
                                          <p:attrName>ppt_x</p:attrName>
                                        </p:attrNameLst>
                                      </p:cBhvr>
                                      <p:tavLst>
                                        <p:tav tm="0">
                                          <p:val>
                                            <p:strVal val="#ppt_x"/>
                                          </p:val>
                                        </p:tav>
                                        <p:tav tm="100000">
                                          <p:val>
                                            <p:strVal val="#ppt_x"/>
                                          </p:val>
                                        </p:tav>
                                      </p:tavLst>
                                    </p:anim>
                                    <p:anim calcmode="lin" valueType="num">
                                      <p:cBhvr>
                                        <p:cTn id="24" dur="500" fill="hold"/>
                                        <p:tgtEl>
                                          <p:spTgt spid="2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anim calcmode="lin" valueType="num">
                                      <p:cBhvr>
                                        <p:cTn id="28" dur="500" fill="hold"/>
                                        <p:tgtEl>
                                          <p:spTgt spid="28"/>
                                        </p:tgtEl>
                                        <p:attrNameLst>
                                          <p:attrName>ppt_x</p:attrName>
                                        </p:attrNameLst>
                                      </p:cBhvr>
                                      <p:tavLst>
                                        <p:tav tm="0">
                                          <p:val>
                                            <p:strVal val="#ppt_x"/>
                                          </p:val>
                                        </p:tav>
                                        <p:tav tm="100000">
                                          <p:val>
                                            <p:strVal val="#ppt_x"/>
                                          </p:val>
                                        </p:tav>
                                      </p:tavLst>
                                    </p:anim>
                                    <p:anim calcmode="lin" valueType="num">
                                      <p:cBhvr>
                                        <p:cTn id="29" dur="500" fill="hold"/>
                                        <p:tgtEl>
                                          <p:spTgt spid="28"/>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anim calcmode="lin" valueType="num">
                                      <p:cBhvr>
                                        <p:cTn id="34" dur="500" fill="hold"/>
                                        <p:tgtEl>
                                          <p:spTgt spid="24"/>
                                        </p:tgtEl>
                                        <p:attrNameLst>
                                          <p:attrName>ppt_x</p:attrName>
                                        </p:attrNameLst>
                                      </p:cBhvr>
                                      <p:tavLst>
                                        <p:tav tm="0">
                                          <p:val>
                                            <p:strVal val="#ppt_x"/>
                                          </p:val>
                                        </p:tav>
                                        <p:tav tm="100000">
                                          <p:val>
                                            <p:strVal val="#ppt_x"/>
                                          </p:val>
                                        </p:tav>
                                      </p:tavLst>
                                    </p:anim>
                                    <p:anim calcmode="lin" valueType="num">
                                      <p:cBhvr>
                                        <p:cTn id="35" dur="500" fill="hold"/>
                                        <p:tgtEl>
                                          <p:spTgt spid="24"/>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anim calcmode="lin" valueType="num">
                                      <p:cBhvr>
                                        <p:cTn id="39" dur="500" fill="hold"/>
                                        <p:tgtEl>
                                          <p:spTgt spid="29"/>
                                        </p:tgtEl>
                                        <p:attrNameLst>
                                          <p:attrName>ppt_x</p:attrName>
                                        </p:attrNameLst>
                                      </p:cBhvr>
                                      <p:tavLst>
                                        <p:tav tm="0">
                                          <p:val>
                                            <p:strVal val="#ppt_x"/>
                                          </p:val>
                                        </p:tav>
                                        <p:tav tm="100000">
                                          <p:val>
                                            <p:strVal val="#ppt_x"/>
                                          </p:val>
                                        </p:tav>
                                      </p:tavLst>
                                    </p:anim>
                                    <p:anim calcmode="lin" valueType="num">
                                      <p:cBhvr>
                                        <p:cTn id="40" dur="500" fill="hold"/>
                                        <p:tgtEl>
                                          <p:spTgt spid="29"/>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42" presetClass="entr" presetSubtype="0"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anim calcmode="lin" valueType="num">
                                      <p:cBhvr>
                                        <p:cTn id="45" dur="500" fill="hold"/>
                                        <p:tgtEl>
                                          <p:spTgt spid="25"/>
                                        </p:tgtEl>
                                        <p:attrNameLst>
                                          <p:attrName>ppt_x</p:attrName>
                                        </p:attrNameLst>
                                      </p:cBhvr>
                                      <p:tavLst>
                                        <p:tav tm="0">
                                          <p:val>
                                            <p:strVal val="#ppt_x"/>
                                          </p:val>
                                        </p:tav>
                                        <p:tav tm="100000">
                                          <p:val>
                                            <p:strVal val="#ppt_x"/>
                                          </p:val>
                                        </p:tav>
                                      </p:tavLst>
                                    </p:anim>
                                    <p:anim calcmode="lin" valueType="num">
                                      <p:cBhvr>
                                        <p:cTn id="46" dur="500" fill="hold"/>
                                        <p:tgtEl>
                                          <p:spTgt spid="25"/>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anim calcmode="lin" valueType="num">
                                      <p:cBhvr>
                                        <p:cTn id="50" dur="500" fill="hold"/>
                                        <p:tgtEl>
                                          <p:spTgt spid="31"/>
                                        </p:tgtEl>
                                        <p:attrNameLst>
                                          <p:attrName>ppt_x</p:attrName>
                                        </p:attrNameLst>
                                      </p:cBhvr>
                                      <p:tavLst>
                                        <p:tav tm="0">
                                          <p:val>
                                            <p:strVal val="#ppt_x"/>
                                          </p:val>
                                        </p:tav>
                                        <p:tav tm="100000">
                                          <p:val>
                                            <p:strVal val="#ppt_x"/>
                                          </p:val>
                                        </p:tav>
                                      </p:tavLst>
                                    </p:anim>
                                    <p:anim calcmode="lin" valueType="num">
                                      <p:cBhvr>
                                        <p:cTn id="51"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2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24"/>
                                        </p:tgtEl>
                                        <p:attrNameLst>
                                          <p:attrName>fillcolor</p:attrName>
                                        </p:attrNameLst>
                                      </p:cBhvr>
                                      <p:to>
                                        <a:srgbClr val="FF0000"/>
                                      </p:to>
                                    </p:animClr>
                                    <p:set>
                                      <p:cBhvr>
                                        <p:cTn id="57" dur="2000" fill="hold"/>
                                        <p:tgtEl>
                                          <p:spTgt spid="24"/>
                                        </p:tgtEl>
                                        <p:attrNameLst>
                                          <p:attrName>fill.type</p:attrName>
                                        </p:attrNameLst>
                                      </p:cBhvr>
                                      <p:to>
                                        <p:strVal val="solid"/>
                                      </p:to>
                                    </p:set>
                                    <p:set>
                                      <p:cBhvr>
                                        <p:cTn id="58" dur="2000" fill="hold"/>
                                        <p:tgtEl>
                                          <p:spTgt spid="2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92" fill="hold"/>
                                        <p:tgtEl>
                                          <p:spTgt spid="35"/>
                                        </p:tgtEl>
                                      </p:cBhvr>
                                    </p:cmd>
                                  </p:childTnLst>
                                </p:cTn>
                              </p:par>
                            </p:childTnLst>
                          </p:cTn>
                        </p:par>
                      </p:childTnLst>
                    </p:cTn>
                  </p:par>
                </p:childTnLst>
              </p:cTn>
              <p:nextCondLst>
                <p:cond evt="onClick" delay="0">
                  <p:tgtEl>
                    <p:spTgt spid="24"/>
                  </p:tgtEl>
                </p:cond>
              </p:nextCondLst>
            </p:seq>
            <p:seq concurrent="1" nextAc="seek">
              <p:cTn id="61" restart="whenNotActive" fill="hold" evtFilter="cancelBubble" nodeType="interactiveSeq">
                <p:stCondLst>
                  <p:cond evt="onClick" delay="0">
                    <p:tgtEl>
                      <p:spTgt spid="2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1500" fill="hold"/>
                                        <p:tgtEl>
                                          <p:spTgt spid="25"/>
                                        </p:tgtEl>
                                        <p:attrNameLst>
                                          <p:attrName>fillcolor</p:attrName>
                                        </p:attrNameLst>
                                      </p:cBhvr>
                                      <p:to>
                                        <a:srgbClr val="FF0000"/>
                                      </p:to>
                                    </p:animClr>
                                    <p:set>
                                      <p:cBhvr>
                                        <p:cTn id="66" dur="1500" fill="hold"/>
                                        <p:tgtEl>
                                          <p:spTgt spid="25"/>
                                        </p:tgtEl>
                                        <p:attrNameLst>
                                          <p:attrName>fill.type</p:attrName>
                                        </p:attrNameLst>
                                      </p:cBhvr>
                                      <p:to>
                                        <p:strVal val="solid"/>
                                      </p:to>
                                    </p:set>
                                    <p:set>
                                      <p:cBhvr>
                                        <p:cTn id="67" dur="1500" fill="hold"/>
                                        <p:tgtEl>
                                          <p:spTgt spid="2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992" fill="hold"/>
                                        <p:tgtEl>
                                          <p:spTgt spid="34"/>
                                        </p:tgtEl>
                                      </p:cBhvr>
                                    </p:cmd>
                                  </p:childTnLst>
                                </p:cTn>
                              </p:par>
                            </p:childTnLst>
                          </p:cTn>
                        </p:par>
                      </p:childTnLst>
                    </p:cTn>
                  </p:par>
                </p:childTnLst>
              </p:cTn>
              <p:nextCondLst>
                <p:cond evt="onClick" delay="0">
                  <p:tgtEl>
                    <p:spTgt spid="25"/>
                  </p:tgtEl>
                </p:cond>
              </p:nextCondLst>
            </p:seq>
            <p:seq concurrent="1" nextAc="seek">
              <p:cTn id="70" restart="whenNotActive" fill="hold" evtFilter="cancelBubble" nodeType="interactiveSeq">
                <p:stCondLst>
                  <p:cond evt="onClick" delay="0">
                    <p:tgtEl>
                      <p:spTgt spid="26"/>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000" fill="hold"/>
                                        <p:tgtEl>
                                          <p:spTgt spid="26"/>
                                        </p:tgtEl>
                                        <p:attrNameLst>
                                          <p:attrName>fillcolor</p:attrName>
                                        </p:attrNameLst>
                                      </p:cBhvr>
                                      <p:to>
                                        <a:srgbClr val="FF0000"/>
                                      </p:to>
                                    </p:animClr>
                                    <p:set>
                                      <p:cBhvr>
                                        <p:cTn id="75" dur="2000" fill="hold"/>
                                        <p:tgtEl>
                                          <p:spTgt spid="26"/>
                                        </p:tgtEl>
                                        <p:attrNameLst>
                                          <p:attrName>fill.type</p:attrName>
                                        </p:attrNameLst>
                                      </p:cBhvr>
                                      <p:to>
                                        <p:strVal val="solid"/>
                                      </p:to>
                                    </p:set>
                                    <p:set>
                                      <p:cBhvr>
                                        <p:cTn id="76" dur="2000" fill="hold"/>
                                        <p:tgtEl>
                                          <p:spTgt spid="26"/>
                                        </p:tgtEl>
                                        <p:attrNameLst>
                                          <p:attrName>fill.on</p:attrName>
                                        </p:attrNameLst>
                                      </p:cBhvr>
                                      <p:to>
                                        <p:strVal val="true"/>
                                      </p:to>
                                    </p:set>
                                  </p:childTnLst>
                                </p:cTn>
                              </p:par>
                              <p:par>
                                <p:cTn id="77" presetID="1" presetClass="mediacall" presetSubtype="0" fill="hold" nodeType="withEffect">
                                  <p:stCondLst>
                                    <p:cond delay="0"/>
                                  </p:stCondLst>
                                  <p:childTnLst>
                                    <p:cmd type="call" cmd="playFrom(0.0)">
                                      <p:cBhvr>
                                        <p:cTn id="78" dur="2992" fill="hold"/>
                                        <p:tgtEl>
                                          <p:spTgt spid="33"/>
                                        </p:tgtEl>
                                      </p:cBhvr>
                                    </p:cmd>
                                  </p:childTnLst>
                                </p:cTn>
                              </p:par>
                            </p:childTnLst>
                          </p:cTn>
                        </p:par>
                      </p:childTnLst>
                    </p:cTn>
                  </p:par>
                </p:childTnLst>
              </p:cTn>
              <p:nextCondLst>
                <p:cond evt="onClick" delay="0">
                  <p:tgtEl>
                    <p:spTgt spid="26"/>
                  </p:tgtEl>
                </p:cond>
              </p:nextCondLst>
            </p:seq>
            <p:seq concurrent="1" nextAc="seek">
              <p:cTn id="79" restart="whenNotActive" fill="hold" evtFilter="cancelBubble" nodeType="interactiveSeq">
                <p:stCondLst>
                  <p:cond evt="onClick" delay="0">
                    <p:tgtEl>
                      <p:spTgt spid="27"/>
                    </p:tgtEl>
                  </p:cond>
                </p:stCondLst>
                <p:endSync evt="end" delay="0">
                  <p:rtn val="all"/>
                </p:endSync>
                <p:childTnLst>
                  <p:par>
                    <p:cTn id="80" fill="hold">
                      <p:stCondLst>
                        <p:cond delay="0"/>
                      </p:stCondLst>
                      <p:childTnLst>
                        <p:par>
                          <p:cTn id="81" fill="hold">
                            <p:stCondLst>
                              <p:cond delay="0"/>
                            </p:stCondLst>
                            <p:childTnLst>
                              <p:par>
                                <p:cTn id="82" presetID="3" presetClass="mediacall" presetSubtype="0" fill="hold" nodeType="withEffect">
                                  <p:stCondLst>
                                    <p:cond delay="0"/>
                                  </p:stCondLst>
                                  <p:childTnLst>
                                    <p:cmd type="call" cmd="stop">
                                      <p:cBhvr>
                                        <p:cTn id="83" dur="1" fill="hold"/>
                                        <p:tgtEl>
                                          <p:spTgt spid="32"/>
                                        </p:tgtEl>
                                      </p:cBhvr>
                                    </p:cmd>
                                  </p:childTnLst>
                                </p:cTn>
                              </p:par>
                              <p:par>
                                <p:cTn id="84" presetID="3" presetClass="mediacall" presetSubtype="0" fill="hold" nodeType="withEffect">
                                  <p:stCondLst>
                                    <p:cond delay="0"/>
                                  </p:stCondLst>
                                  <p:childTnLst>
                                    <p:cmd type="call" cmd="stop">
                                      <p:cBhvr>
                                        <p:cTn id="85" dur="1" fill="hold"/>
                                        <p:tgtEl>
                                          <p:spTgt spid="32"/>
                                        </p:tgtEl>
                                      </p:cBhvr>
                                    </p:cmd>
                                  </p:childTnLst>
                                </p:cTn>
                              </p:par>
                              <p:par>
                                <p:cTn id="86" presetID="3" presetClass="mediacall" presetSubtype="0" fill="hold" nodeType="withEffect">
                                  <p:stCondLst>
                                    <p:cond delay="0"/>
                                  </p:stCondLst>
                                  <p:childTnLst>
                                    <p:cmd type="call" cmd="stop">
                                      <p:cBhvr>
                                        <p:cTn id="87" dur="1" fill="hold"/>
                                        <p:tgtEl>
                                          <p:spTgt spid="32"/>
                                        </p:tgtEl>
                                      </p:cBhvr>
                                    </p:cmd>
                                  </p:childTnLst>
                                </p:cTn>
                              </p:par>
                              <p:par>
                                <p:cTn id="88" presetID="2" presetClass="mediacall" presetSubtype="0" fill="hold" nodeType="withEffect">
                                  <p:stCondLst>
                                    <p:cond delay="0"/>
                                  </p:stCondLst>
                                  <p:childTnLst>
                                    <p:cmd type="call" cmd="togglePause">
                                      <p:cBhvr>
                                        <p:cTn id="89" dur="1" fill="hold"/>
                                        <p:tgtEl>
                                          <p:spTgt spid="32"/>
                                        </p:tgtEl>
                                      </p:cBhvr>
                                    </p:cmd>
                                  </p:childTnLst>
                                </p:cTn>
                              </p:par>
                              <p:par>
                                <p:cTn id="90" presetID="1" presetClass="emph" presetSubtype="2" fill="hold" nodeType="withEffect">
                                  <p:stCondLst>
                                    <p:cond delay="0"/>
                                  </p:stCondLst>
                                  <p:childTnLst>
                                    <p:animClr clrSpc="rgb" dir="cw">
                                      <p:cBhvr>
                                        <p:cTn id="91" dur="2000" fill="hold"/>
                                        <p:tgtEl>
                                          <p:spTgt spid="27"/>
                                        </p:tgtEl>
                                        <p:attrNameLst>
                                          <p:attrName>fillcolor</p:attrName>
                                        </p:attrNameLst>
                                      </p:cBhvr>
                                      <p:to>
                                        <a:srgbClr val="A8D08D"/>
                                      </p:to>
                                    </p:animClr>
                                    <p:set>
                                      <p:cBhvr>
                                        <p:cTn id="92" dur="2000" fill="hold"/>
                                        <p:tgtEl>
                                          <p:spTgt spid="27"/>
                                        </p:tgtEl>
                                        <p:attrNameLst>
                                          <p:attrName>fill.type</p:attrName>
                                        </p:attrNameLst>
                                      </p:cBhvr>
                                      <p:to>
                                        <p:strVal val="solid"/>
                                      </p:to>
                                    </p:set>
                                    <p:set>
                                      <p:cBhvr>
                                        <p:cTn id="93" dur="20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audio>
              <p:cMediaNode vol="80000">
                <p:cTn id="94" fill="hold" display="0">
                  <p:stCondLst>
                    <p:cond delay="indefinite"/>
                  </p:stCondLst>
                  <p:endCondLst>
                    <p:cond evt="onStopAudio" delay="0">
                      <p:tgtEl>
                        <p:sldTgt/>
                      </p:tgtEl>
                    </p:cond>
                  </p:endCondLst>
                </p:cTn>
                <p:tgtEl>
                  <p:spTgt spid="32"/>
                </p:tgtEl>
              </p:cMediaNode>
            </p:audio>
            <p:audio>
              <p:cMediaNode vol="80000">
                <p:cTn id="95" fill="hold" display="0">
                  <p:stCondLst>
                    <p:cond delay="indefinite"/>
                  </p:stCondLst>
                  <p:endCondLst>
                    <p:cond evt="onStopAudio" delay="0">
                      <p:tgtEl>
                        <p:sldTgt/>
                      </p:tgtEl>
                    </p:cond>
                  </p:endCondLst>
                </p:cTn>
                <p:tgtEl>
                  <p:spTgt spid="33"/>
                </p:tgtEl>
              </p:cMediaNode>
            </p:audio>
            <p:audio>
              <p:cMediaNode vol="80000">
                <p:cTn id="96" fill="hold" display="0">
                  <p:stCondLst>
                    <p:cond delay="indefinite"/>
                  </p:stCondLst>
                  <p:endCondLst>
                    <p:cond evt="onStopAudio" delay="0">
                      <p:tgtEl>
                        <p:sldTgt/>
                      </p:tgtEl>
                    </p:cond>
                  </p:endCondLst>
                </p:cTn>
                <p:tgtEl>
                  <p:spTgt spid="34"/>
                </p:tgtEl>
              </p:cMediaNode>
            </p:audio>
            <p:audio>
              <p:cMediaNode vol="80000">
                <p:cTn id="97" fill="hold" display="0">
                  <p:stCondLst>
                    <p:cond delay="indefinite"/>
                  </p:stCondLst>
                  <p:endCondLst>
                    <p:cond evt="onStopAudio" delay="0">
                      <p:tgtEl>
                        <p:sldTgt/>
                      </p:tgtEl>
                    </p:cond>
                  </p:endCondLst>
                </p:cTn>
                <p:tgtEl>
                  <p:spTgt spid="35"/>
                </p:tgtEl>
              </p:cMediaNode>
            </p:audio>
          </p:childTnLst>
        </p:cTn>
      </p:par>
    </p:tnLst>
    <p:bldLst>
      <p:bldP spid="23" grpId="0"/>
      <p:bldP spid="24" grpId="0" animBg="1"/>
      <p:bldP spid="25" grpId="0" animBg="1"/>
      <p:bldP spid="26" grpId="0" animBg="1"/>
      <p:bldP spid="27" grpId="0" animBg="1"/>
      <p:bldP spid="28" grpId="0"/>
      <p:bldP spid="29" grpId="0"/>
      <p:bldP spid="30"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22" name="TextBox 9"/>
          <p:cNvSpPr txBox="1"/>
          <p:nvPr/>
        </p:nvSpPr>
        <p:spPr>
          <a:xfrm>
            <a:off x="2674611" y="364812"/>
            <a:ext cx="3797056" cy="461665"/>
          </a:xfrm>
          <a:prstGeom prst="rect">
            <a:avLst/>
          </a:prstGeom>
        </p:spPr>
        <p:txBody>
          <a:bodyPr wrap="square" lIns="0" tIns="0" rIns="0" bIns="0" rtlCol="0" anchor="t">
            <a:spAutoFit/>
          </a:bodyPr>
          <a:lstStyle/>
          <a:p>
            <a:pPr algn="ctr">
              <a:buClrTx/>
              <a:buFontTx/>
              <a:buNone/>
              <a:defRPr/>
            </a:pPr>
            <a:r>
              <a:rPr lang="en-US" sz="3000" b="1" kern="1200" dirty="0">
                <a:solidFill>
                  <a:srgbClr val="C00000"/>
                </a:solidFill>
                <a:latin typeface="Arial" panose="020B0604020202020204" pitchFamily="34" charset="0"/>
                <a:cs typeface="Arial" panose="020B0604020202020204" pitchFamily="34" charset="0"/>
              </a:rPr>
              <a:t>Câu hỏi trắc nghiệm</a:t>
            </a:r>
          </a:p>
        </p:txBody>
      </p:sp>
      <p:sp>
        <p:nvSpPr>
          <p:cNvPr id="19" name="Rectangle 18"/>
          <p:cNvSpPr/>
          <p:nvPr/>
        </p:nvSpPr>
        <p:spPr>
          <a:xfrm>
            <a:off x="347869" y="872372"/>
            <a:ext cx="5256675" cy="2231060"/>
          </a:xfrm>
          <a:prstGeom prst="rect">
            <a:avLst/>
          </a:prstGeom>
        </p:spPr>
        <p:txBody>
          <a:bodyPr wrap="square">
            <a:spAutoFit/>
          </a:bodyPr>
          <a:lstStyle/>
          <a:p>
            <a:pPr algn="just">
              <a:lnSpc>
                <a:spcPct val="150000"/>
              </a:lnSpc>
              <a:buClrTx/>
              <a:buFontTx/>
              <a:buNone/>
            </a:pPr>
            <a:r>
              <a:rPr lang="vi-VN" sz="1900" b="1" kern="1200" dirty="0">
                <a:solidFill>
                  <a:prstClr val="black"/>
                </a:solidFill>
                <a:latin typeface="Arial" panose="020B0604020202020204" pitchFamily="34" charset="0"/>
                <a:ea typeface="Arial" panose="020B0604020202020204" pitchFamily="34" charset="0"/>
                <a:cs typeface="Arial" panose="020B0604020202020204" pitchFamily="34" charset="0"/>
              </a:rPr>
              <a:t>Câu 3. </a:t>
            </a:r>
            <a:r>
              <a:rPr lang="vi-VN" sz="1900" kern="1200" dirty="0">
                <a:solidFill>
                  <a:prstClr val="black"/>
                </a:solidFill>
                <a:latin typeface="Arial" panose="020B0604020202020204" pitchFamily="34" charset="0"/>
                <a:ea typeface="Arial" panose="020B0604020202020204" pitchFamily="34" charset="0"/>
                <a:cs typeface="Arial" panose="020B0604020202020204" pitchFamily="34" charset="0"/>
              </a:rPr>
              <a:t>Một cột đèn cao 10m chiếu sáng một cây xanh như hình bên dưới. Cây cách cột đèn 2m và có bóng trải dài dưới mặt đất là 4,8m. Tìm chiều cao của cây xanh đó (làm tròn đến mét). </a:t>
            </a:r>
          </a:p>
        </p:txBody>
      </p:sp>
      <p:sp>
        <p:nvSpPr>
          <p:cNvPr id="20" name="Flowchart: Terminator 6"/>
          <p:cNvSpPr/>
          <p:nvPr/>
        </p:nvSpPr>
        <p:spPr>
          <a:xfrm>
            <a:off x="5526689" y="3357280"/>
            <a:ext cx="2438770" cy="64657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p:sp>
        <p:nvSpPr>
          <p:cNvPr id="21" name="Flowchart: Terminator 6"/>
          <p:cNvSpPr/>
          <p:nvPr/>
        </p:nvSpPr>
        <p:spPr>
          <a:xfrm>
            <a:off x="5526689" y="4247720"/>
            <a:ext cx="2438770" cy="63304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p:sp>
        <p:nvSpPr>
          <p:cNvPr id="36" name="Flowchart: Terminator 6"/>
          <p:cNvSpPr/>
          <p:nvPr/>
        </p:nvSpPr>
        <p:spPr>
          <a:xfrm>
            <a:off x="974666" y="4232977"/>
            <a:ext cx="2454334" cy="64657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p:sp>
        <p:nvSpPr>
          <p:cNvPr id="37" name="Flowchart: Terminator 6"/>
          <p:cNvSpPr/>
          <p:nvPr/>
        </p:nvSpPr>
        <p:spPr>
          <a:xfrm>
            <a:off x="990600" y="3357279"/>
            <a:ext cx="2438400" cy="64657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mc:AlternateContent xmlns:mc="http://schemas.openxmlformats.org/markup-compatibility/2006" xmlns:a14="http://schemas.microsoft.com/office/drawing/2010/main">
        <mc:Choice Requires="a14">
          <p:sp>
            <p:nvSpPr>
              <p:cNvPr id="38" name="Rectangle 37"/>
              <p:cNvSpPr/>
              <p:nvPr/>
            </p:nvSpPr>
            <p:spPr>
              <a:xfrm>
                <a:off x="1806249" y="3381990"/>
                <a:ext cx="884537" cy="597151"/>
              </a:xfrm>
              <a:prstGeom prst="rect">
                <a:avLst/>
              </a:prstGeom>
            </p:spPr>
            <p:txBody>
              <a:bodyPr wrap="none">
                <a:spAutoFit/>
              </a:bodyPr>
              <a:lstStyle/>
              <a:p>
                <a:pPr marR="15240" algn="just">
                  <a:lnSpc>
                    <a:spcPct val="150000"/>
                  </a:lnSpc>
                  <a:spcBef>
                    <a:spcPts val="150"/>
                  </a:spcBef>
                  <a:spcAft>
                    <a:spcPts val="150"/>
                  </a:spcAft>
                  <a:buClrTx/>
                </a:pPr>
                <a14:m>
                  <m:oMathPara xmlns:m="http://schemas.openxmlformats.org/officeDocument/2006/math">
                    <m:oMathParaPr>
                      <m:jc m:val="centerGroup"/>
                    </m:oMathParaPr>
                    <m:oMath xmlns:m="http://schemas.openxmlformats.org/officeDocument/2006/math">
                      <m:r>
                        <m:rPr>
                          <m:nor/>
                        </m:rPr>
                        <a:rPr lang="fr-FR" sz="1850" kern="1200">
                          <a:solidFill>
                            <a:prstClr val="black"/>
                          </a:solidFill>
                          <a:latin typeface="Arial" panose="020B0604020202020204" pitchFamily="34" charset="0"/>
                          <a:ea typeface="Arial" panose="020B0604020202020204" pitchFamily="34" charset="0"/>
                          <a:cs typeface="Arial" panose="020B0604020202020204" pitchFamily="34" charset="0"/>
                        </a:rPr>
                        <m:t>A</m:t>
                      </m:r>
                      <m:r>
                        <m:rPr>
                          <m:nor/>
                        </m:rPr>
                        <a:rPr lang="fr-FR" sz="1850" kern="1200">
                          <a:solidFill>
                            <a:prstClr val="black"/>
                          </a:solidFill>
                          <a:latin typeface="Arial" panose="020B0604020202020204" pitchFamily="34" charset="0"/>
                          <a:ea typeface="Arial" panose="020B0604020202020204" pitchFamily="34" charset="0"/>
                          <a:cs typeface="Arial" panose="020B0604020202020204" pitchFamily="34" charset="0"/>
                        </a:rPr>
                        <m:t>. 7</m:t>
                      </m:r>
                      <m:r>
                        <m:rPr>
                          <m:nor/>
                        </m:rPr>
                        <a:rPr lang="fr-FR" sz="1850" kern="1200">
                          <a:solidFill>
                            <a:prstClr val="black"/>
                          </a:solidFill>
                          <a:latin typeface="Arial" panose="020B0604020202020204" pitchFamily="34" charset="0"/>
                          <a:ea typeface="Arial" panose="020B0604020202020204" pitchFamily="34" charset="0"/>
                          <a:cs typeface="Arial" panose="020B0604020202020204" pitchFamily="34" charset="0"/>
                        </a:rPr>
                        <m:t>m</m:t>
                      </m:r>
                      <m:r>
                        <m:rPr>
                          <m:nor/>
                        </m:rPr>
                        <a:rPr lang="fr-FR" sz="1850" kern="1200">
                          <a:solidFill>
                            <a:prstClr val="black"/>
                          </a:solidFill>
                          <a:latin typeface="Arial" panose="020B0604020202020204" pitchFamily="34" charset="0"/>
                          <a:ea typeface="Arial" panose="020B0604020202020204" pitchFamily="34" charset="0"/>
                          <a:cs typeface="Arial" panose="020B0604020202020204" pitchFamily="34" charset="0"/>
                        </a:rPr>
                        <m:t>	</m:t>
                      </m:r>
                    </m:oMath>
                  </m:oMathPara>
                </a14:m>
                <a:endParaRPr lang="en-US" sz="185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8" name="Rectangle 37"/>
              <p:cNvSpPr>
                <a:spLocks noRot="1" noChangeAspect="1" noMove="1" noResize="1" noEditPoints="1" noAdjustHandles="1" noChangeArrowheads="1" noChangeShapeType="1" noTextEdit="1"/>
              </p:cNvSpPr>
              <p:nvPr/>
            </p:nvSpPr>
            <p:spPr>
              <a:xfrm>
                <a:off x="1806249" y="3381990"/>
                <a:ext cx="884537" cy="597151"/>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6305426" y="3408056"/>
                <a:ext cx="897362" cy="545021"/>
              </a:xfrm>
              <a:prstGeom prst="rect">
                <a:avLst/>
              </a:prstGeom>
            </p:spPr>
            <p:txBody>
              <a:bodyPr wrap="none">
                <a:spAutoFit/>
              </a:bodyPr>
              <a:lstStyle/>
              <a:p>
                <a:pPr marR="15240" algn="just">
                  <a:lnSpc>
                    <a:spcPct val="150000"/>
                  </a:lnSpc>
                  <a:spcBef>
                    <a:spcPts val="150"/>
                  </a:spcBef>
                  <a:spcAft>
                    <a:spcPts val="150"/>
                  </a:spcAft>
                  <a:buClrTx/>
                </a:pPr>
                <a14:m>
                  <m:oMathPara xmlns:m="http://schemas.openxmlformats.org/officeDocument/2006/math">
                    <m:oMathParaPr>
                      <m:jc m:val="centerGroup"/>
                    </m:oMathParaPr>
                    <m:oMath xmlns:m="http://schemas.openxmlformats.org/officeDocument/2006/math">
                      <m:r>
                        <m:rPr>
                          <m:nor/>
                        </m:rPr>
                        <a:rPr lang="fr-FR" sz="1850" kern="1200">
                          <a:solidFill>
                            <a:prstClr val="black"/>
                          </a:solidFill>
                          <a:latin typeface="Arial" panose="020B0604020202020204" pitchFamily="34" charset="0"/>
                          <a:ea typeface="Arial" panose="020B0604020202020204" pitchFamily="34" charset="0"/>
                          <a:cs typeface="Arial" panose="020B0604020202020204" pitchFamily="34" charset="0"/>
                        </a:rPr>
                        <m:t>C</m:t>
                      </m:r>
                      <m:r>
                        <m:rPr>
                          <m:nor/>
                        </m:rPr>
                        <a:rPr lang="fr-FR" sz="1850" kern="1200">
                          <a:solidFill>
                            <a:prstClr val="black"/>
                          </a:solidFill>
                          <a:latin typeface="Arial" panose="020B0604020202020204" pitchFamily="34" charset="0"/>
                          <a:ea typeface="Arial" panose="020B0604020202020204" pitchFamily="34" charset="0"/>
                          <a:cs typeface="Arial" panose="020B0604020202020204" pitchFamily="34" charset="0"/>
                        </a:rPr>
                        <m:t>. 9</m:t>
                      </m:r>
                      <m:r>
                        <m:rPr>
                          <m:nor/>
                        </m:rPr>
                        <a:rPr lang="fr-FR" sz="1850" kern="1200">
                          <a:solidFill>
                            <a:prstClr val="black"/>
                          </a:solidFill>
                          <a:latin typeface="Arial" panose="020B0604020202020204" pitchFamily="34" charset="0"/>
                          <a:ea typeface="Arial" panose="020B0604020202020204" pitchFamily="34" charset="0"/>
                          <a:cs typeface="Arial" panose="020B0604020202020204" pitchFamily="34" charset="0"/>
                        </a:rPr>
                        <m:t>m</m:t>
                      </m:r>
                    </m:oMath>
                  </m:oMathPara>
                </a14:m>
                <a:endParaRPr lang="en-US" sz="185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9" name="Rectangle 38"/>
              <p:cNvSpPr>
                <a:spLocks noRot="1" noChangeAspect="1" noMove="1" noResize="1" noEditPoints="1" noAdjustHandles="1" noChangeArrowheads="1" noChangeShapeType="1" noTextEdit="1"/>
              </p:cNvSpPr>
              <p:nvPr/>
            </p:nvSpPr>
            <p:spPr>
              <a:xfrm>
                <a:off x="6305426" y="3408056"/>
                <a:ext cx="897362" cy="545021"/>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1769892" y="4247720"/>
                <a:ext cx="884538" cy="597151"/>
              </a:xfrm>
              <a:prstGeom prst="rect">
                <a:avLst/>
              </a:prstGeom>
            </p:spPr>
            <p:txBody>
              <a:bodyPr wrap="none">
                <a:spAutoFit/>
              </a:bodyPr>
              <a:lstStyle/>
              <a:p>
                <a:pPr marR="15240" algn="just">
                  <a:lnSpc>
                    <a:spcPct val="150000"/>
                  </a:lnSpc>
                  <a:spcBef>
                    <a:spcPts val="150"/>
                  </a:spcBef>
                  <a:spcAft>
                    <a:spcPts val="150"/>
                  </a:spcAft>
                  <a:buClrTx/>
                </a:pPr>
                <a14:m>
                  <m:oMathPara xmlns:m="http://schemas.openxmlformats.org/officeDocument/2006/math">
                    <m:oMathParaPr>
                      <m:jc m:val="centerGroup"/>
                    </m:oMathParaPr>
                    <m:oMath xmlns:m="http://schemas.openxmlformats.org/officeDocument/2006/math">
                      <m:r>
                        <m:rPr>
                          <m:nor/>
                        </m:rPr>
                        <a:rPr lang="fr-FR" sz="1850" kern="1200">
                          <a:solidFill>
                            <a:prstClr val="black"/>
                          </a:solidFill>
                          <a:latin typeface="Arial" panose="020B0604020202020204" pitchFamily="34" charset="0"/>
                          <a:ea typeface="Times New Roman" panose="02020603050405020304" pitchFamily="18" charset="0"/>
                          <a:cs typeface="Arial" panose="020B0604020202020204" pitchFamily="34" charset="0"/>
                        </a:rPr>
                        <m:t>B</m:t>
                      </m:r>
                      <m:r>
                        <m:rPr>
                          <m:nor/>
                        </m:rPr>
                        <a:rPr lang="fr-FR" sz="1850" kern="1200">
                          <a:solidFill>
                            <a:prstClr val="black"/>
                          </a:solidFill>
                          <a:latin typeface="Arial" panose="020B0604020202020204" pitchFamily="34" charset="0"/>
                          <a:ea typeface="Times New Roman" panose="02020603050405020304" pitchFamily="18" charset="0"/>
                          <a:cs typeface="Arial" panose="020B0604020202020204" pitchFamily="34" charset="0"/>
                        </a:rPr>
                        <m:t>. 8</m:t>
                      </m:r>
                      <m:r>
                        <m:rPr>
                          <m:nor/>
                        </m:rPr>
                        <a:rPr lang="fr-FR" sz="1850" kern="1200">
                          <a:solidFill>
                            <a:prstClr val="black"/>
                          </a:solidFill>
                          <a:latin typeface="Arial" panose="020B0604020202020204" pitchFamily="34" charset="0"/>
                          <a:ea typeface="Times New Roman" panose="02020603050405020304" pitchFamily="18" charset="0"/>
                          <a:cs typeface="Arial" panose="020B0604020202020204" pitchFamily="34" charset="0"/>
                        </a:rPr>
                        <m:t>m</m:t>
                      </m:r>
                      <m:r>
                        <m:rPr>
                          <m:nor/>
                        </m:rPr>
                        <a:rPr lang="fr-FR" sz="1850" kern="1200">
                          <a:solidFill>
                            <a:prstClr val="black"/>
                          </a:solidFill>
                          <a:latin typeface="Arial" panose="020B0604020202020204" pitchFamily="34" charset="0"/>
                          <a:ea typeface="Times New Roman" panose="02020603050405020304" pitchFamily="18" charset="0"/>
                          <a:cs typeface="Arial" panose="020B0604020202020204" pitchFamily="34" charset="0"/>
                        </a:rPr>
                        <m:t>	</m:t>
                      </m:r>
                    </m:oMath>
                  </m:oMathPara>
                </a14:m>
                <a:endParaRPr lang="en-US" sz="185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0" name="Rectangle 39"/>
              <p:cNvSpPr>
                <a:spLocks noRot="1" noChangeAspect="1" noMove="1" noResize="1" noEditPoints="1" noAdjustHandles="1" noChangeArrowheads="1" noChangeShapeType="1" noTextEdit="1"/>
              </p:cNvSpPr>
              <p:nvPr/>
            </p:nvSpPr>
            <p:spPr>
              <a:xfrm>
                <a:off x="1769892" y="4247720"/>
                <a:ext cx="884538" cy="597151"/>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6267326" y="4283834"/>
                <a:ext cx="1028808" cy="545021"/>
              </a:xfrm>
              <a:prstGeom prst="rect">
                <a:avLst/>
              </a:prstGeom>
            </p:spPr>
            <p:txBody>
              <a:bodyPr wrap="none">
                <a:spAutoFit/>
              </a:bodyPr>
              <a:lstStyle/>
              <a:p>
                <a:pPr marR="15240" algn="just">
                  <a:lnSpc>
                    <a:spcPct val="150000"/>
                  </a:lnSpc>
                  <a:spcBef>
                    <a:spcPts val="150"/>
                  </a:spcBef>
                  <a:spcAft>
                    <a:spcPts val="150"/>
                  </a:spcAft>
                  <a:buClrTx/>
                </a:pPr>
                <a14:m>
                  <m:oMathPara xmlns:m="http://schemas.openxmlformats.org/officeDocument/2006/math">
                    <m:oMathParaPr>
                      <m:jc m:val="centerGroup"/>
                    </m:oMathParaPr>
                    <m:oMath xmlns:m="http://schemas.openxmlformats.org/officeDocument/2006/math">
                      <m:r>
                        <m:rPr>
                          <m:nor/>
                        </m:rPr>
                        <a:rPr lang="fr-FR" sz="1850" kern="1200">
                          <a:solidFill>
                            <a:prstClr val="black"/>
                          </a:solidFill>
                          <a:latin typeface="Arial" panose="020B0604020202020204" pitchFamily="34" charset="0"/>
                          <a:ea typeface="Times New Roman" panose="02020603050405020304" pitchFamily="18" charset="0"/>
                          <a:cs typeface="Arial" panose="020B0604020202020204" pitchFamily="34" charset="0"/>
                        </a:rPr>
                        <m:t>D</m:t>
                      </m:r>
                      <m:r>
                        <m:rPr>
                          <m:nor/>
                        </m:rPr>
                        <a:rPr lang="fr-FR" sz="1850" kern="1200">
                          <a:solidFill>
                            <a:prstClr val="black"/>
                          </a:solidFill>
                          <a:latin typeface="Arial" panose="020B0604020202020204" pitchFamily="34" charset="0"/>
                          <a:ea typeface="Times New Roman" panose="02020603050405020304" pitchFamily="18" charset="0"/>
                          <a:cs typeface="Arial" panose="020B0604020202020204" pitchFamily="34" charset="0"/>
                        </a:rPr>
                        <m:t>. 10</m:t>
                      </m:r>
                      <m:r>
                        <m:rPr>
                          <m:nor/>
                        </m:rPr>
                        <a:rPr lang="fr-FR" sz="1850" kern="1200">
                          <a:solidFill>
                            <a:prstClr val="black"/>
                          </a:solidFill>
                          <a:latin typeface="Arial" panose="020B0604020202020204" pitchFamily="34" charset="0"/>
                          <a:ea typeface="Times New Roman" panose="02020603050405020304" pitchFamily="18" charset="0"/>
                          <a:cs typeface="Arial" panose="020B0604020202020204" pitchFamily="34" charset="0"/>
                        </a:rPr>
                        <m:t>m</m:t>
                      </m:r>
                    </m:oMath>
                  </m:oMathPara>
                </a14:m>
                <a:endParaRPr lang="en-US" sz="185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1" name="Rectangle 40"/>
              <p:cNvSpPr>
                <a:spLocks noRot="1" noChangeAspect="1" noMove="1" noResize="1" noEditPoints="1" noAdjustHandles="1" noChangeArrowheads="1" noChangeShapeType="1" noTextEdit="1"/>
              </p:cNvSpPr>
              <p:nvPr/>
            </p:nvSpPr>
            <p:spPr>
              <a:xfrm>
                <a:off x="6267326" y="4283834"/>
                <a:ext cx="1028808" cy="545021"/>
              </a:xfrm>
              <a:prstGeom prst="rect">
                <a:avLst/>
              </a:prstGeom>
              <a:blipFill rotWithShape="0">
                <a:blip r:embed="rId9"/>
                <a:stretch>
                  <a:fillRect/>
                </a:stretch>
              </a:blipFill>
            </p:spPr>
            <p:txBody>
              <a:bodyPr/>
              <a:lstStyle/>
              <a:p>
                <a:r>
                  <a:rPr lang="en-US">
                    <a:noFill/>
                  </a:rPr>
                  <a:t> </a:t>
                </a:r>
              </a:p>
            </p:txBody>
          </p:sp>
        </mc:Fallback>
      </mc:AlternateContent>
      <p:pic>
        <p:nvPicPr>
          <p:cNvPr id="42"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10"/>
          <a:stretch>
            <a:fillRect/>
          </a:stretch>
        </p:blipFill>
        <p:spPr>
          <a:xfrm>
            <a:off x="-904056" y="425937"/>
            <a:ext cx="457200" cy="457200"/>
          </a:xfrm>
          <a:prstGeom prst="rect">
            <a:avLst/>
          </a:prstGeom>
        </p:spPr>
      </p:pic>
      <p:pic>
        <p:nvPicPr>
          <p:cNvPr id="4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914083" y="1159505"/>
            <a:ext cx="457200" cy="457200"/>
          </a:xfrm>
          <a:prstGeom prst="rect">
            <a:avLst/>
          </a:prstGeom>
        </p:spPr>
      </p:pic>
      <p:pic>
        <p:nvPicPr>
          <p:cNvPr id="44"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904056" y="1893073"/>
            <a:ext cx="457200" cy="457200"/>
          </a:xfrm>
          <a:prstGeom prst="rect">
            <a:avLst/>
          </a:prstGeom>
        </p:spPr>
      </p:pic>
      <p:pic>
        <p:nvPicPr>
          <p:cNvPr id="45"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887534" y="2651835"/>
            <a:ext cx="457200" cy="457200"/>
          </a:xfrm>
          <a:prstGeom prst="rect">
            <a:avLst/>
          </a:prstGeom>
        </p:spPr>
      </p:pic>
      <p:pic>
        <p:nvPicPr>
          <p:cNvPr id="46" name="Picture 45" descr="A person walking on a pole&#10;&#10;Description automatically generated"/>
          <p:cNvPicPr/>
          <p:nvPr/>
        </p:nvPicPr>
        <p:blipFill>
          <a:blip r:embed="rId12"/>
          <a:stretch>
            <a:fillRect/>
          </a:stretch>
        </p:blipFill>
        <p:spPr>
          <a:xfrm>
            <a:off x="5718860" y="1031274"/>
            <a:ext cx="3047365" cy="1913255"/>
          </a:xfrm>
          <a:prstGeom prst="rect">
            <a:avLst/>
          </a:prstGeom>
        </p:spPr>
      </p:pic>
      <p:pic>
        <p:nvPicPr>
          <p:cNvPr id="47" name="Picture 46"/>
          <p:cNvPicPr>
            <a:picLocks noChangeAspect="1"/>
          </p:cNvPicPr>
          <p:nvPr/>
        </p:nvPicPr>
        <p:blipFill>
          <a:blip r:embed="rId13"/>
          <a:stretch>
            <a:fillRect/>
          </a:stretch>
        </p:blipFill>
        <p:spPr>
          <a:xfrm>
            <a:off x="4106267" y="3771802"/>
            <a:ext cx="743155" cy="712190"/>
          </a:xfrm>
          <a:prstGeom prst="rect">
            <a:avLst/>
          </a:prstGeom>
        </p:spPr>
      </p:pic>
    </p:spTree>
    <p:extLst>
      <p:ext uri="{BB962C8B-B14F-4D97-AF65-F5344CB8AC3E}">
        <p14:creationId xmlns:p14="http://schemas.microsoft.com/office/powerpoint/2010/main" val="4099974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par>
                                <p:cTn id="8" presetID="22" presetClass="entr" presetSubtype="1"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up)">
                                      <p:cBhvr>
                                        <p:cTn id="10" dur="500"/>
                                        <p:tgtEl>
                                          <p:spTgt spid="4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500"/>
                                        <p:tgtEl>
                                          <p:spTgt spid="37"/>
                                        </p:tgtEl>
                                      </p:cBhvr>
                                    </p:animEffect>
                                    <p:anim calcmode="lin" valueType="num">
                                      <p:cBhvr>
                                        <p:cTn id="15" dur="500" fill="hold"/>
                                        <p:tgtEl>
                                          <p:spTgt spid="37"/>
                                        </p:tgtEl>
                                        <p:attrNameLst>
                                          <p:attrName>ppt_x</p:attrName>
                                        </p:attrNameLst>
                                      </p:cBhvr>
                                      <p:tavLst>
                                        <p:tav tm="0">
                                          <p:val>
                                            <p:strVal val="#ppt_x"/>
                                          </p:val>
                                        </p:tav>
                                        <p:tav tm="100000">
                                          <p:val>
                                            <p:strVal val="#ppt_x"/>
                                          </p:val>
                                        </p:tav>
                                      </p:tavLst>
                                    </p:anim>
                                    <p:anim calcmode="lin" valueType="num">
                                      <p:cBhvr>
                                        <p:cTn id="16" dur="500" fill="hold"/>
                                        <p:tgtEl>
                                          <p:spTgt spid="3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anim calcmode="lin" valueType="num">
                                      <p:cBhvr>
                                        <p:cTn id="20" dur="500" fill="hold"/>
                                        <p:tgtEl>
                                          <p:spTgt spid="38"/>
                                        </p:tgtEl>
                                        <p:attrNameLst>
                                          <p:attrName>ppt_x</p:attrName>
                                        </p:attrNameLst>
                                      </p:cBhvr>
                                      <p:tavLst>
                                        <p:tav tm="0">
                                          <p:val>
                                            <p:strVal val="#ppt_x"/>
                                          </p:val>
                                        </p:tav>
                                        <p:tav tm="100000">
                                          <p:val>
                                            <p:strVal val="#ppt_x"/>
                                          </p:val>
                                        </p:tav>
                                      </p:tavLst>
                                    </p:anim>
                                    <p:anim calcmode="lin" valueType="num">
                                      <p:cBhvr>
                                        <p:cTn id="21" dur="500" fill="hold"/>
                                        <p:tgtEl>
                                          <p:spTgt spid="38"/>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anim calcmode="lin" valueType="num">
                                      <p:cBhvr>
                                        <p:cTn id="26" dur="500" fill="hold"/>
                                        <p:tgtEl>
                                          <p:spTgt spid="36"/>
                                        </p:tgtEl>
                                        <p:attrNameLst>
                                          <p:attrName>ppt_x</p:attrName>
                                        </p:attrNameLst>
                                      </p:cBhvr>
                                      <p:tavLst>
                                        <p:tav tm="0">
                                          <p:val>
                                            <p:strVal val="#ppt_x"/>
                                          </p:val>
                                        </p:tav>
                                        <p:tav tm="100000">
                                          <p:val>
                                            <p:strVal val="#ppt_x"/>
                                          </p:val>
                                        </p:tav>
                                      </p:tavLst>
                                    </p:anim>
                                    <p:anim calcmode="lin" valueType="num">
                                      <p:cBhvr>
                                        <p:cTn id="27" dur="500" fill="hold"/>
                                        <p:tgtEl>
                                          <p:spTgt spid="3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anim calcmode="lin" valueType="num">
                                      <p:cBhvr>
                                        <p:cTn id="31" dur="500" fill="hold"/>
                                        <p:tgtEl>
                                          <p:spTgt spid="40"/>
                                        </p:tgtEl>
                                        <p:attrNameLst>
                                          <p:attrName>ppt_x</p:attrName>
                                        </p:attrNameLst>
                                      </p:cBhvr>
                                      <p:tavLst>
                                        <p:tav tm="0">
                                          <p:val>
                                            <p:strVal val="#ppt_x"/>
                                          </p:val>
                                        </p:tav>
                                        <p:tav tm="100000">
                                          <p:val>
                                            <p:strVal val="#ppt_x"/>
                                          </p:val>
                                        </p:tav>
                                      </p:tavLst>
                                    </p:anim>
                                    <p:anim calcmode="lin" valueType="num">
                                      <p:cBhvr>
                                        <p:cTn id="32" dur="500" fill="hold"/>
                                        <p:tgtEl>
                                          <p:spTgt spid="40"/>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anim calcmode="lin" valueType="num">
                                      <p:cBhvr>
                                        <p:cTn id="37" dur="500" fill="hold"/>
                                        <p:tgtEl>
                                          <p:spTgt spid="20"/>
                                        </p:tgtEl>
                                        <p:attrNameLst>
                                          <p:attrName>ppt_x</p:attrName>
                                        </p:attrNameLst>
                                      </p:cBhvr>
                                      <p:tavLst>
                                        <p:tav tm="0">
                                          <p:val>
                                            <p:strVal val="#ppt_x"/>
                                          </p:val>
                                        </p:tav>
                                        <p:tav tm="100000">
                                          <p:val>
                                            <p:strVal val="#ppt_x"/>
                                          </p:val>
                                        </p:tav>
                                      </p:tavLst>
                                    </p:anim>
                                    <p:anim calcmode="lin" valueType="num">
                                      <p:cBhvr>
                                        <p:cTn id="38" dur="500" fill="hold"/>
                                        <p:tgtEl>
                                          <p:spTgt spid="2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anim calcmode="lin" valueType="num">
                                      <p:cBhvr>
                                        <p:cTn id="42" dur="500" fill="hold"/>
                                        <p:tgtEl>
                                          <p:spTgt spid="39"/>
                                        </p:tgtEl>
                                        <p:attrNameLst>
                                          <p:attrName>ppt_x</p:attrName>
                                        </p:attrNameLst>
                                      </p:cBhvr>
                                      <p:tavLst>
                                        <p:tav tm="0">
                                          <p:val>
                                            <p:strVal val="#ppt_x"/>
                                          </p:val>
                                        </p:tav>
                                        <p:tav tm="100000">
                                          <p:val>
                                            <p:strVal val="#ppt_x"/>
                                          </p:val>
                                        </p:tav>
                                      </p:tavLst>
                                    </p:anim>
                                    <p:anim calcmode="lin" valueType="num">
                                      <p:cBhvr>
                                        <p:cTn id="43" dur="500" fill="hold"/>
                                        <p:tgtEl>
                                          <p:spTgt spid="39"/>
                                        </p:tgtEl>
                                        <p:attrNameLst>
                                          <p:attrName>ppt_y</p:attrName>
                                        </p:attrNameLst>
                                      </p:cBhvr>
                                      <p:tavLst>
                                        <p:tav tm="0">
                                          <p:val>
                                            <p:strVal val="#ppt_y+.1"/>
                                          </p:val>
                                        </p:tav>
                                        <p:tav tm="100000">
                                          <p:val>
                                            <p:strVal val="#ppt_y"/>
                                          </p:val>
                                        </p:tav>
                                      </p:tavLst>
                                    </p:anim>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anim calcmode="lin" valueType="num">
                                      <p:cBhvr>
                                        <p:cTn id="48" dur="500" fill="hold"/>
                                        <p:tgtEl>
                                          <p:spTgt spid="21"/>
                                        </p:tgtEl>
                                        <p:attrNameLst>
                                          <p:attrName>ppt_x</p:attrName>
                                        </p:attrNameLst>
                                      </p:cBhvr>
                                      <p:tavLst>
                                        <p:tav tm="0">
                                          <p:val>
                                            <p:strVal val="#ppt_x"/>
                                          </p:val>
                                        </p:tav>
                                        <p:tav tm="100000">
                                          <p:val>
                                            <p:strVal val="#ppt_x"/>
                                          </p:val>
                                        </p:tav>
                                      </p:tavLst>
                                    </p:anim>
                                    <p:anim calcmode="lin" valueType="num">
                                      <p:cBhvr>
                                        <p:cTn id="49" dur="500" fill="hold"/>
                                        <p:tgtEl>
                                          <p:spTgt spid="2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anim calcmode="lin" valueType="num">
                                      <p:cBhvr>
                                        <p:cTn id="53" dur="500" fill="hold"/>
                                        <p:tgtEl>
                                          <p:spTgt spid="41"/>
                                        </p:tgtEl>
                                        <p:attrNameLst>
                                          <p:attrName>ppt_x</p:attrName>
                                        </p:attrNameLst>
                                      </p:cBhvr>
                                      <p:tavLst>
                                        <p:tav tm="0">
                                          <p:val>
                                            <p:strVal val="#ppt_x"/>
                                          </p:val>
                                        </p:tav>
                                        <p:tav tm="100000">
                                          <p:val>
                                            <p:strVal val="#ppt_x"/>
                                          </p:val>
                                        </p:tav>
                                      </p:tavLst>
                                    </p:anim>
                                    <p:anim calcmode="lin" valueType="num">
                                      <p:cBhvr>
                                        <p:cTn id="54" dur="5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5" restart="whenNotActive" fill="hold" evtFilter="cancelBubble" nodeType="interactiveSeq">
                <p:stCondLst>
                  <p:cond evt="onClick" delay="0">
                    <p:tgtEl>
                      <p:spTgt spid="20"/>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000" fill="hold"/>
                                        <p:tgtEl>
                                          <p:spTgt spid="20"/>
                                        </p:tgtEl>
                                        <p:attrNameLst>
                                          <p:attrName>fillcolor</p:attrName>
                                        </p:attrNameLst>
                                      </p:cBhvr>
                                      <p:to>
                                        <a:srgbClr val="FF0000"/>
                                      </p:to>
                                    </p:animClr>
                                    <p:set>
                                      <p:cBhvr>
                                        <p:cTn id="60" dur="2000" fill="hold"/>
                                        <p:tgtEl>
                                          <p:spTgt spid="20"/>
                                        </p:tgtEl>
                                        <p:attrNameLst>
                                          <p:attrName>fill.type</p:attrName>
                                        </p:attrNameLst>
                                      </p:cBhvr>
                                      <p:to>
                                        <p:strVal val="solid"/>
                                      </p:to>
                                    </p:set>
                                    <p:set>
                                      <p:cBhvr>
                                        <p:cTn id="61" dur="2000" fill="hold"/>
                                        <p:tgtEl>
                                          <p:spTgt spid="20"/>
                                        </p:tgtEl>
                                        <p:attrNameLst>
                                          <p:attrName>fill.on</p:attrName>
                                        </p:attrNameLst>
                                      </p:cBhvr>
                                      <p:to>
                                        <p:strVal val="true"/>
                                      </p:to>
                                    </p:set>
                                  </p:childTnLst>
                                </p:cTn>
                              </p:par>
                              <p:par>
                                <p:cTn id="62" presetID="1" presetClass="mediacall" presetSubtype="0" fill="hold" nodeType="withEffect">
                                  <p:stCondLst>
                                    <p:cond delay="0"/>
                                  </p:stCondLst>
                                  <p:childTnLst>
                                    <p:cmd type="call" cmd="playFrom(0.0)">
                                      <p:cBhvr>
                                        <p:cTn id="63" dur="2992" fill="hold"/>
                                        <p:tgtEl>
                                          <p:spTgt spid="45"/>
                                        </p:tgtEl>
                                      </p:cBhvr>
                                    </p:cmd>
                                  </p:childTnLst>
                                </p:cTn>
                              </p:par>
                            </p:childTnLst>
                          </p:cTn>
                        </p:par>
                      </p:childTnLst>
                    </p:cTn>
                  </p:par>
                </p:childTnLst>
              </p:cTn>
              <p:nextCondLst>
                <p:cond evt="onClick" delay="0">
                  <p:tgtEl>
                    <p:spTgt spid="20"/>
                  </p:tgtEl>
                </p:cond>
              </p:nextCondLst>
            </p:seq>
            <p:seq concurrent="1" nextAc="seek">
              <p:cTn id="64" restart="whenNotActive" fill="hold" evtFilter="cancelBubble" nodeType="interactiveSeq">
                <p:stCondLst>
                  <p:cond evt="onClick" delay="0">
                    <p:tgtEl>
                      <p:spTgt spid="21"/>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1500" fill="hold"/>
                                        <p:tgtEl>
                                          <p:spTgt spid="21"/>
                                        </p:tgtEl>
                                        <p:attrNameLst>
                                          <p:attrName>fillcolor</p:attrName>
                                        </p:attrNameLst>
                                      </p:cBhvr>
                                      <p:to>
                                        <a:srgbClr val="FF0000"/>
                                      </p:to>
                                    </p:animClr>
                                    <p:set>
                                      <p:cBhvr>
                                        <p:cTn id="69" dur="1500" fill="hold"/>
                                        <p:tgtEl>
                                          <p:spTgt spid="21"/>
                                        </p:tgtEl>
                                        <p:attrNameLst>
                                          <p:attrName>fill.type</p:attrName>
                                        </p:attrNameLst>
                                      </p:cBhvr>
                                      <p:to>
                                        <p:strVal val="solid"/>
                                      </p:to>
                                    </p:set>
                                    <p:set>
                                      <p:cBhvr>
                                        <p:cTn id="70" dur="1500" fill="hold"/>
                                        <p:tgtEl>
                                          <p:spTgt spid="21"/>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2992" fill="hold"/>
                                        <p:tgtEl>
                                          <p:spTgt spid="44"/>
                                        </p:tgtEl>
                                      </p:cBhvr>
                                    </p:cmd>
                                  </p:childTnLst>
                                </p:cTn>
                              </p:par>
                            </p:childTnLst>
                          </p:cTn>
                        </p:par>
                      </p:childTnLst>
                    </p:cTn>
                  </p:par>
                </p:childTnLst>
              </p:cTn>
              <p:nextCondLst>
                <p:cond evt="onClick" delay="0">
                  <p:tgtEl>
                    <p:spTgt spid="21"/>
                  </p:tgtEl>
                </p:cond>
              </p:nextCondLst>
            </p:seq>
            <p:seq concurrent="1" nextAc="seek">
              <p:cTn id="73" restart="whenNotActive" fill="hold" evtFilter="cancelBubble" nodeType="interactiveSeq">
                <p:stCondLst>
                  <p:cond evt="onClick" delay="0">
                    <p:tgtEl>
                      <p:spTgt spid="36"/>
                    </p:tgtEl>
                  </p:cond>
                </p:stCondLst>
                <p:endSync evt="end" delay="0">
                  <p:rtn val="all"/>
                </p:endSync>
                <p:childTnLst>
                  <p:par>
                    <p:cTn id="74" fill="hold">
                      <p:stCondLst>
                        <p:cond delay="0"/>
                      </p:stCondLst>
                      <p:childTnLst>
                        <p:par>
                          <p:cTn id="75" fill="hold">
                            <p:stCondLst>
                              <p:cond delay="0"/>
                            </p:stCondLst>
                            <p:childTnLst>
                              <p:par>
                                <p:cTn id="76" presetID="1" presetClass="emph" presetSubtype="2" fill="hold" nodeType="clickEffect">
                                  <p:stCondLst>
                                    <p:cond delay="0"/>
                                  </p:stCondLst>
                                  <p:childTnLst>
                                    <p:animClr clrSpc="rgb" dir="cw">
                                      <p:cBhvr>
                                        <p:cTn id="77" dur="2000" fill="hold"/>
                                        <p:tgtEl>
                                          <p:spTgt spid="36"/>
                                        </p:tgtEl>
                                        <p:attrNameLst>
                                          <p:attrName>fillcolor</p:attrName>
                                        </p:attrNameLst>
                                      </p:cBhvr>
                                      <p:to>
                                        <a:srgbClr val="FF0000"/>
                                      </p:to>
                                    </p:animClr>
                                    <p:set>
                                      <p:cBhvr>
                                        <p:cTn id="78" dur="2000" fill="hold"/>
                                        <p:tgtEl>
                                          <p:spTgt spid="36"/>
                                        </p:tgtEl>
                                        <p:attrNameLst>
                                          <p:attrName>fill.type</p:attrName>
                                        </p:attrNameLst>
                                      </p:cBhvr>
                                      <p:to>
                                        <p:strVal val="solid"/>
                                      </p:to>
                                    </p:set>
                                    <p:set>
                                      <p:cBhvr>
                                        <p:cTn id="79" dur="2000" fill="hold"/>
                                        <p:tgtEl>
                                          <p:spTgt spid="36"/>
                                        </p:tgtEl>
                                        <p:attrNameLst>
                                          <p:attrName>fill.on</p:attrName>
                                        </p:attrNameLst>
                                      </p:cBhvr>
                                      <p:to>
                                        <p:strVal val="true"/>
                                      </p:to>
                                    </p:set>
                                  </p:childTnLst>
                                </p:cTn>
                              </p:par>
                              <p:par>
                                <p:cTn id="80" presetID="1" presetClass="mediacall" presetSubtype="0" fill="hold" nodeType="withEffect">
                                  <p:stCondLst>
                                    <p:cond delay="0"/>
                                  </p:stCondLst>
                                  <p:childTnLst>
                                    <p:cmd type="call" cmd="playFrom(0.0)">
                                      <p:cBhvr>
                                        <p:cTn id="81" dur="2992" fill="hold"/>
                                        <p:tgtEl>
                                          <p:spTgt spid="43"/>
                                        </p:tgtEl>
                                      </p:cBhvr>
                                    </p:cmd>
                                  </p:childTnLst>
                                </p:cTn>
                              </p:par>
                            </p:childTnLst>
                          </p:cTn>
                        </p:par>
                      </p:childTnLst>
                    </p:cTn>
                  </p:par>
                </p:childTnLst>
              </p:cTn>
              <p:nextCondLst>
                <p:cond evt="onClick" delay="0">
                  <p:tgtEl>
                    <p:spTgt spid="36"/>
                  </p:tgtEl>
                </p:cond>
              </p:nextCondLst>
            </p:seq>
            <p:seq concurrent="1" nextAc="seek">
              <p:cTn id="82" restart="whenNotActive" fill="hold" evtFilter="cancelBubble" nodeType="interactiveSeq">
                <p:stCondLst>
                  <p:cond evt="onClick" delay="0">
                    <p:tgtEl>
                      <p:spTgt spid="37"/>
                    </p:tgtEl>
                  </p:cond>
                </p:stCondLst>
                <p:endSync evt="end" delay="0">
                  <p:rtn val="all"/>
                </p:endSync>
                <p:childTnLst>
                  <p:par>
                    <p:cTn id="83" fill="hold">
                      <p:stCondLst>
                        <p:cond delay="0"/>
                      </p:stCondLst>
                      <p:childTnLst>
                        <p:par>
                          <p:cTn id="84" fill="hold">
                            <p:stCondLst>
                              <p:cond delay="0"/>
                            </p:stCondLst>
                            <p:childTnLst>
                              <p:par>
                                <p:cTn id="85" presetID="3" presetClass="mediacall" presetSubtype="0" fill="hold" nodeType="withEffect">
                                  <p:stCondLst>
                                    <p:cond delay="0"/>
                                  </p:stCondLst>
                                  <p:childTnLst>
                                    <p:cmd type="call" cmd="stop">
                                      <p:cBhvr>
                                        <p:cTn id="86" dur="1" fill="hold"/>
                                        <p:tgtEl>
                                          <p:spTgt spid="42"/>
                                        </p:tgtEl>
                                      </p:cBhvr>
                                    </p:cmd>
                                  </p:childTnLst>
                                </p:cTn>
                              </p:par>
                              <p:par>
                                <p:cTn id="87" presetID="3" presetClass="mediacall" presetSubtype="0" fill="hold" nodeType="withEffect">
                                  <p:stCondLst>
                                    <p:cond delay="0"/>
                                  </p:stCondLst>
                                  <p:childTnLst>
                                    <p:cmd type="call" cmd="stop">
                                      <p:cBhvr>
                                        <p:cTn id="88" dur="1" fill="hold"/>
                                        <p:tgtEl>
                                          <p:spTgt spid="42"/>
                                        </p:tgtEl>
                                      </p:cBhvr>
                                    </p:cmd>
                                  </p:childTnLst>
                                </p:cTn>
                              </p:par>
                              <p:par>
                                <p:cTn id="89" presetID="3" presetClass="mediacall" presetSubtype="0" fill="hold" nodeType="withEffect">
                                  <p:stCondLst>
                                    <p:cond delay="0"/>
                                  </p:stCondLst>
                                  <p:childTnLst>
                                    <p:cmd type="call" cmd="stop">
                                      <p:cBhvr>
                                        <p:cTn id="90" dur="1" fill="hold"/>
                                        <p:tgtEl>
                                          <p:spTgt spid="42"/>
                                        </p:tgtEl>
                                      </p:cBhvr>
                                    </p:cmd>
                                  </p:childTnLst>
                                </p:cTn>
                              </p:par>
                              <p:par>
                                <p:cTn id="91" presetID="2" presetClass="mediacall" presetSubtype="0" fill="hold" nodeType="withEffect">
                                  <p:stCondLst>
                                    <p:cond delay="0"/>
                                  </p:stCondLst>
                                  <p:childTnLst>
                                    <p:cmd type="call" cmd="togglePause">
                                      <p:cBhvr>
                                        <p:cTn id="92" dur="1" fill="hold"/>
                                        <p:tgtEl>
                                          <p:spTgt spid="42"/>
                                        </p:tgtEl>
                                      </p:cBhvr>
                                    </p:cmd>
                                  </p:childTnLst>
                                </p:cTn>
                              </p:par>
                              <p:par>
                                <p:cTn id="93" presetID="1" presetClass="emph" presetSubtype="2" fill="hold" nodeType="withEffect">
                                  <p:stCondLst>
                                    <p:cond delay="0"/>
                                  </p:stCondLst>
                                  <p:childTnLst>
                                    <p:animClr clrSpc="rgb" dir="cw">
                                      <p:cBhvr>
                                        <p:cTn id="94" dur="2000" fill="hold"/>
                                        <p:tgtEl>
                                          <p:spTgt spid="37"/>
                                        </p:tgtEl>
                                        <p:attrNameLst>
                                          <p:attrName>fillcolor</p:attrName>
                                        </p:attrNameLst>
                                      </p:cBhvr>
                                      <p:to>
                                        <a:srgbClr val="A8D08D"/>
                                      </p:to>
                                    </p:animClr>
                                    <p:set>
                                      <p:cBhvr>
                                        <p:cTn id="95" dur="2000" fill="hold"/>
                                        <p:tgtEl>
                                          <p:spTgt spid="37"/>
                                        </p:tgtEl>
                                        <p:attrNameLst>
                                          <p:attrName>fill.type</p:attrName>
                                        </p:attrNameLst>
                                      </p:cBhvr>
                                      <p:to>
                                        <p:strVal val="solid"/>
                                      </p:to>
                                    </p:set>
                                    <p:set>
                                      <p:cBhvr>
                                        <p:cTn id="96" dur="2000" fill="hold"/>
                                        <p:tgtEl>
                                          <p:spTgt spid="37"/>
                                        </p:tgtEl>
                                        <p:attrNameLst>
                                          <p:attrName>fill.on</p:attrName>
                                        </p:attrNameLst>
                                      </p:cBhvr>
                                      <p:to>
                                        <p:strVal val="true"/>
                                      </p:to>
                                    </p:set>
                                  </p:childTnLst>
                                </p:cTn>
                              </p:par>
                            </p:childTnLst>
                          </p:cTn>
                        </p:par>
                      </p:childTnLst>
                    </p:cTn>
                  </p:par>
                </p:childTnLst>
              </p:cTn>
              <p:nextCondLst>
                <p:cond evt="onClick" delay="0">
                  <p:tgtEl>
                    <p:spTgt spid="37"/>
                  </p:tgtEl>
                </p:cond>
              </p:nextCondLst>
            </p:seq>
            <p:audio>
              <p:cMediaNode vol="80000">
                <p:cTn id="97" fill="hold" display="0">
                  <p:stCondLst>
                    <p:cond delay="indefinite"/>
                  </p:stCondLst>
                  <p:endCondLst>
                    <p:cond evt="onStopAudio" delay="0">
                      <p:tgtEl>
                        <p:sldTgt/>
                      </p:tgtEl>
                    </p:cond>
                  </p:endCondLst>
                </p:cTn>
                <p:tgtEl>
                  <p:spTgt spid="42"/>
                </p:tgtEl>
              </p:cMediaNode>
            </p:audio>
            <p:audio>
              <p:cMediaNode vol="80000">
                <p:cTn id="98" fill="hold" display="0">
                  <p:stCondLst>
                    <p:cond delay="indefinite"/>
                  </p:stCondLst>
                  <p:endCondLst>
                    <p:cond evt="onStopAudio" delay="0">
                      <p:tgtEl>
                        <p:sldTgt/>
                      </p:tgtEl>
                    </p:cond>
                  </p:endCondLst>
                </p:cTn>
                <p:tgtEl>
                  <p:spTgt spid="43"/>
                </p:tgtEl>
              </p:cMediaNode>
            </p:audio>
            <p:audio>
              <p:cMediaNode vol="80000">
                <p:cTn id="99" fill="hold" display="0">
                  <p:stCondLst>
                    <p:cond delay="indefinite"/>
                  </p:stCondLst>
                  <p:endCondLst>
                    <p:cond evt="onStopAudio" delay="0">
                      <p:tgtEl>
                        <p:sldTgt/>
                      </p:tgtEl>
                    </p:cond>
                  </p:endCondLst>
                </p:cTn>
                <p:tgtEl>
                  <p:spTgt spid="44"/>
                </p:tgtEl>
              </p:cMediaNode>
            </p:audio>
            <p:audio>
              <p:cMediaNode vol="80000">
                <p:cTn id="100" fill="hold" display="0">
                  <p:stCondLst>
                    <p:cond delay="indefinite"/>
                  </p:stCondLst>
                  <p:endCondLst>
                    <p:cond evt="onStopAudio" delay="0">
                      <p:tgtEl>
                        <p:sldTgt/>
                      </p:tgtEl>
                    </p:cond>
                  </p:endCondLst>
                </p:cTn>
                <p:tgtEl>
                  <p:spTgt spid="45"/>
                </p:tgtEl>
              </p:cMediaNode>
            </p:audio>
          </p:childTnLst>
        </p:cTn>
      </p:par>
    </p:tnLst>
    <p:bldLst>
      <p:bldP spid="19" grpId="0"/>
      <p:bldP spid="20" grpId="0" animBg="1"/>
      <p:bldP spid="21" grpId="0" animBg="1"/>
      <p:bldP spid="36" grpId="0" animBg="1"/>
      <p:bldP spid="37"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22" name="TextBox 9"/>
          <p:cNvSpPr txBox="1"/>
          <p:nvPr/>
        </p:nvSpPr>
        <p:spPr>
          <a:xfrm>
            <a:off x="2674611" y="364812"/>
            <a:ext cx="3797056" cy="461665"/>
          </a:xfrm>
          <a:prstGeom prst="rect">
            <a:avLst/>
          </a:prstGeom>
        </p:spPr>
        <p:txBody>
          <a:bodyPr wrap="square" lIns="0" tIns="0" rIns="0" bIns="0" rtlCol="0" anchor="t">
            <a:spAutoFit/>
          </a:bodyPr>
          <a:lstStyle/>
          <a:p>
            <a:pPr algn="ctr">
              <a:buClrTx/>
              <a:buFontTx/>
              <a:buNone/>
              <a:defRPr/>
            </a:pPr>
            <a:r>
              <a:rPr lang="en-US" sz="3000" b="1" kern="1200" dirty="0">
                <a:solidFill>
                  <a:srgbClr val="C00000"/>
                </a:solidFill>
                <a:latin typeface="Arial" panose="020B0604020202020204" pitchFamily="34" charset="0"/>
                <a:cs typeface="Arial" panose="020B0604020202020204" pitchFamily="34" charset="0"/>
              </a:rPr>
              <a:t>Câu hỏi trắc nghiệm</a:t>
            </a:r>
          </a:p>
        </p:txBody>
      </p:sp>
      <p:sp>
        <p:nvSpPr>
          <p:cNvPr id="19" name="Rectangle 18"/>
          <p:cNvSpPr/>
          <p:nvPr/>
        </p:nvSpPr>
        <p:spPr>
          <a:xfrm>
            <a:off x="494555" y="1189034"/>
            <a:ext cx="4725062" cy="1408078"/>
          </a:xfrm>
          <a:prstGeom prst="rect">
            <a:avLst/>
          </a:prstGeom>
        </p:spPr>
        <p:txBody>
          <a:bodyPr wrap="square">
            <a:spAutoFit/>
          </a:bodyPr>
          <a:lstStyle/>
          <a:p>
            <a:pPr algn="just">
              <a:lnSpc>
                <a:spcPct val="150000"/>
              </a:lnSpc>
              <a:buClrTx/>
              <a:buFontTx/>
              <a:buNone/>
            </a:pPr>
            <a:r>
              <a:rPr lang="vi-VN" sz="2000" b="1" kern="1200" dirty="0">
                <a:solidFill>
                  <a:prstClr val="black"/>
                </a:solidFill>
                <a:latin typeface="Arial" panose="020B0604020202020204" pitchFamily="34" charset="0"/>
                <a:ea typeface="Arial" panose="020B0604020202020204" pitchFamily="34" charset="0"/>
                <a:cs typeface="Arial" panose="020B0604020202020204" pitchFamily="34" charset="0"/>
              </a:rPr>
              <a:t>Câu 4. </a:t>
            </a:r>
            <a:r>
              <a:rPr lang="vi-VN" sz="2000" kern="1200" dirty="0">
                <a:solidFill>
                  <a:prstClr val="black"/>
                </a:solidFill>
                <a:latin typeface="Arial" panose="020B0604020202020204" pitchFamily="34" charset="0"/>
                <a:ea typeface="Arial" panose="020B0604020202020204" pitchFamily="34" charset="0"/>
                <a:cs typeface="Arial" panose="020B0604020202020204" pitchFamily="34" charset="0"/>
              </a:rPr>
              <a:t>Tính chiều cao AB của ngôi nhà. Biết cái cây có chiều cao ED = 2m và khoảng cách AE = 4m, EC = 2,5m.</a:t>
            </a:r>
          </a:p>
        </p:txBody>
      </p:sp>
      <p:sp>
        <p:nvSpPr>
          <p:cNvPr id="20" name="Flowchart: Terminator 6"/>
          <p:cNvSpPr/>
          <p:nvPr/>
        </p:nvSpPr>
        <p:spPr>
          <a:xfrm>
            <a:off x="990230" y="3283109"/>
            <a:ext cx="2438770" cy="64657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p:sp>
        <p:nvSpPr>
          <p:cNvPr id="21" name="Flowchart: Terminator 6"/>
          <p:cNvSpPr/>
          <p:nvPr/>
        </p:nvSpPr>
        <p:spPr>
          <a:xfrm>
            <a:off x="5526689" y="4192061"/>
            <a:ext cx="2438770" cy="63304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p:sp>
        <p:nvSpPr>
          <p:cNvPr id="36" name="Flowchart: Terminator 6"/>
          <p:cNvSpPr/>
          <p:nvPr/>
        </p:nvSpPr>
        <p:spPr>
          <a:xfrm>
            <a:off x="974666" y="4177318"/>
            <a:ext cx="2454334" cy="64657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p:sp>
        <p:nvSpPr>
          <p:cNvPr id="37" name="Flowchart: Terminator 6"/>
          <p:cNvSpPr/>
          <p:nvPr/>
        </p:nvSpPr>
        <p:spPr>
          <a:xfrm>
            <a:off x="5527059" y="3283109"/>
            <a:ext cx="2438400" cy="64657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mc:AlternateContent xmlns:mc="http://schemas.openxmlformats.org/markup-compatibility/2006" xmlns:a14="http://schemas.microsoft.com/office/drawing/2010/main">
        <mc:Choice Requires="a14">
          <p:sp>
            <p:nvSpPr>
              <p:cNvPr id="38" name="Rectangle 37"/>
              <p:cNvSpPr/>
              <p:nvPr/>
            </p:nvSpPr>
            <p:spPr>
              <a:xfrm>
                <a:off x="6204850" y="3314913"/>
                <a:ext cx="1160254" cy="545021"/>
              </a:xfrm>
              <a:prstGeom prst="rect">
                <a:avLst/>
              </a:prstGeom>
            </p:spPr>
            <p:txBody>
              <a:bodyPr wrap="none">
                <a:spAutoFit/>
              </a:bodyPr>
              <a:lstStyle/>
              <a:p>
                <a:pPr marR="15240" algn="just">
                  <a:lnSpc>
                    <a:spcPct val="150000"/>
                  </a:lnSpc>
                  <a:spcBef>
                    <a:spcPts val="150"/>
                  </a:spcBef>
                  <a:spcAft>
                    <a:spcPts val="150"/>
                  </a:spcAft>
                  <a:buClrTx/>
                </a:pPr>
                <a14:m>
                  <m:oMathPara xmlns:m="http://schemas.openxmlformats.org/officeDocument/2006/math">
                    <m:oMathParaPr>
                      <m:jc m:val="centerGroup"/>
                    </m:oMathParaPr>
                    <m:oMath xmlns:m="http://schemas.openxmlformats.org/officeDocument/2006/math">
                      <m:r>
                        <m:rPr>
                          <m:nor/>
                        </m:rPr>
                        <a:rPr lang="fr-FR" sz="1850" kern="1200">
                          <a:solidFill>
                            <a:prstClr val="black"/>
                          </a:solidFill>
                          <a:latin typeface="Arial" panose="020B0604020202020204" pitchFamily="34" charset="0"/>
                          <a:ea typeface="Arial" panose="020B0604020202020204" pitchFamily="34" charset="0"/>
                          <a:cs typeface="Arial" panose="020B0604020202020204" pitchFamily="34" charset="0"/>
                        </a:rPr>
                        <m:t>C</m:t>
                      </m:r>
                      <m:r>
                        <m:rPr>
                          <m:nor/>
                        </m:rPr>
                        <a:rPr lang="fr-FR" sz="1850" kern="1200">
                          <a:solidFill>
                            <a:prstClr val="black"/>
                          </a:solidFill>
                          <a:latin typeface="Arial" panose="020B0604020202020204" pitchFamily="34" charset="0"/>
                          <a:ea typeface="Arial" panose="020B0604020202020204" pitchFamily="34" charset="0"/>
                          <a:cs typeface="Arial" panose="020B0604020202020204" pitchFamily="34" charset="0"/>
                        </a:rPr>
                        <m:t>. 5,2 </m:t>
                      </m:r>
                      <m:r>
                        <m:rPr>
                          <m:nor/>
                        </m:rPr>
                        <a:rPr lang="fr-FR" sz="1850" kern="1200">
                          <a:solidFill>
                            <a:prstClr val="black"/>
                          </a:solidFill>
                          <a:latin typeface="Arial" panose="020B0604020202020204" pitchFamily="34" charset="0"/>
                          <a:ea typeface="Arial" panose="020B0604020202020204" pitchFamily="34" charset="0"/>
                          <a:cs typeface="Arial" panose="020B0604020202020204" pitchFamily="34" charset="0"/>
                        </a:rPr>
                        <m:t>m</m:t>
                      </m:r>
                    </m:oMath>
                  </m:oMathPara>
                </a14:m>
                <a:endParaRPr lang="en-US" sz="185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8" name="Rectangle 37"/>
              <p:cNvSpPr>
                <a:spLocks noRot="1" noChangeAspect="1" noMove="1" noResize="1" noEditPoints="1" noAdjustHandles="1" noChangeArrowheads="1" noChangeShapeType="1" noTextEdit="1"/>
              </p:cNvSpPr>
              <p:nvPr/>
            </p:nvSpPr>
            <p:spPr>
              <a:xfrm>
                <a:off x="6204850" y="3314913"/>
                <a:ext cx="1160254" cy="545021"/>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1578210" y="3325934"/>
                <a:ext cx="1278876" cy="545021"/>
              </a:xfrm>
              <a:prstGeom prst="rect">
                <a:avLst/>
              </a:prstGeom>
            </p:spPr>
            <p:txBody>
              <a:bodyPr wrap="none">
                <a:spAutoFit/>
              </a:bodyPr>
              <a:lstStyle/>
              <a:p>
                <a:pPr marR="15240" algn="just">
                  <a:lnSpc>
                    <a:spcPct val="150000"/>
                  </a:lnSpc>
                  <a:spcBef>
                    <a:spcPts val="150"/>
                  </a:spcBef>
                  <a:spcAft>
                    <a:spcPts val="150"/>
                  </a:spcAft>
                  <a:buClrTx/>
                </a:pPr>
                <a14:m>
                  <m:oMathPara xmlns:m="http://schemas.openxmlformats.org/officeDocument/2006/math">
                    <m:oMathParaPr>
                      <m:jc m:val="centerGroup"/>
                    </m:oMathParaPr>
                    <m:oMath xmlns:m="http://schemas.openxmlformats.org/officeDocument/2006/math">
                      <m:r>
                        <m:rPr>
                          <m:nor/>
                        </m:rPr>
                        <a:rPr lang="fr-FR" sz="1850" kern="1200">
                          <a:solidFill>
                            <a:prstClr val="black"/>
                          </a:solidFill>
                          <a:latin typeface="Arial" panose="020B0604020202020204" pitchFamily="34" charset="0"/>
                          <a:ea typeface="Arial" panose="020B0604020202020204" pitchFamily="34" charset="0"/>
                          <a:cs typeface="Arial" panose="020B0604020202020204" pitchFamily="34" charset="0"/>
                        </a:rPr>
                        <m:t>A</m:t>
                      </m:r>
                      <m:r>
                        <m:rPr>
                          <m:nor/>
                        </m:rPr>
                        <a:rPr lang="fr-FR" sz="1850" kern="1200">
                          <a:solidFill>
                            <a:prstClr val="black"/>
                          </a:solidFill>
                          <a:latin typeface="Arial" panose="020B0604020202020204" pitchFamily="34" charset="0"/>
                          <a:ea typeface="Arial" panose="020B0604020202020204" pitchFamily="34" charset="0"/>
                          <a:cs typeface="Arial" panose="020B0604020202020204" pitchFamily="34" charset="0"/>
                        </a:rPr>
                        <m:t>. 10,2 </m:t>
                      </m:r>
                      <m:r>
                        <m:rPr>
                          <m:nor/>
                        </m:rPr>
                        <a:rPr lang="fr-FR" sz="1850" kern="1200">
                          <a:solidFill>
                            <a:prstClr val="black"/>
                          </a:solidFill>
                          <a:latin typeface="Arial" panose="020B0604020202020204" pitchFamily="34" charset="0"/>
                          <a:ea typeface="Arial" panose="020B0604020202020204" pitchFamily="34" charset="0"/>
                          <a:cs typeface="Arial" panose="020B0604020202020204" pitchFamily="34" charset="0"/>
                        </a:rPr>
                        <m:t>m</m:t>
                      </m:r>
                    </m:oMath>
                  </m:oMathPara>
                </a14:m>
                <a:endParaRPr lang="en-US" sz="185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9" name="Rectangle 38"/>
              <p:cNvSpPr>
                <a:spLocks noRot="1" noChangeAspect="1" noMove="1" noResize="1" noEditPoints="1" noAdjustHandles="1" noChangeArrowheads="1" noChangeShapeType="1" noTextEdit="1"/>
              </p:cNvSpPr>
              <p:nvPr/>
            </p:nvSpPr>
            <p:spPr>
              <a:xfrm>
                <a:off x="1578210" y="3325934"/>
                <a:ext cx="1278876" cy="545021"/>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1769892" y="4192061"/>
                <a:ext cx="884538" cy="597151"/>
              </a:xfrm>
              <a:prstGeom prst="rect">
                <a:avLst/>
              </a:prstGeom>
            </p:spPr>
            <p:txBody>
              <a:bodyPr wrap="none">
                <a:spAutoFit/>
              </a:bodyPr>
              <a:lstStyle/>
              <a:p>
                <a:pPr marR="15240" algn="just">
                  <a:lnSpc>
                    <a:spcPct val="150000"/>
                  </a:lnSpc>
                  <a:spcBef>
                    <a:spcPts val="150"/>
                  </a:spcBef>
                  <a:spcAft>
                    <a:spcPts val="150"/>
                  </a:spcAft>
                  <a:buClrTx/>
                </a:pPr>
                <a14:m>
                  <m:oMathPara xmlns:m="http://schemas.openxmlformats.org/officeDocument/2006/math">
                    <m:oMathParaPr>
                      <m:jc m:val="centerGroup"/>
                    </m:oMathParaPr>
                    <m:oMath xmlns:m="http://schemas.openxmlformats.org/officeDocument/2006/math">
                      <m:r>
                        <m:rPr>
                          <m:nor/>
                        </m:rPr>
                        <a:rPr lang="fr-FR" sz="1850" kern="1200">
                          <a:solidFill>
                            <a:prstClr val="black"/>
                          </a:solidFill>
                          <a:latin typeface="Arial" panose="020B0604020202020204" pitchFamily="34" charset="0"/>
                          <a:ea typeface="Times New Roman" panose="02020603050405020304" pitchFamily="18" charset="0"/>
                          <a:cs typeface="Arial" panose="020B0604020202020204" pitchFamily="34" charset="0"/>
                        </a:rPr>
                        <m:t>B</m:t>
                      </m:r>
                      <m:r>
                        <m:rPr>
                          <m:nor/>
                        </m:rPr>
                        <a:rPr lang="fr-FR" sz="1850" kern="1200">
                          <a:solidFill>
                            <a:prstClr val="black"/>
                          </a:solidFill>
                          <a:latin typeface="Arial" panose="020B0604020202020204" pitchFamily="34" charset="0"/>
                          <a:ea typeface="Times New Roman" panose="02020603050405020304" pitchFamily="18" charset="0"/>
                          <a:cs typeface="Arial" panose="020B0604020202020204" pitchFamily="34" charset="0"/>
                        </a:rPr>
                        <m:t>. 7</m:t>
                      </m:r>
                      <m:r>
                        <m:rPr>
                          <m:nor/>
                        </m:rPr>
                        <a:rPr lang="fr-FR" sz="1850" kern="1200">
                          <a:solidFill>
                            <a:prstClr val="black"/>
                          </a:solidFill>
                          <a:latin typeface="Arial" panose="020B0604020202020204" pitchFamily="34" charset="0"/>
                          <a:ea typeface="Times New Roman" panose="02020603050405020304" pitchFamily="18" charset="0"/>
                          <a:cs typeface="Arial" panose="020B0604020202020204" pitchFamily="34" charset="0"/>
                        </a:rPr>
                        <m:t>m</m:t>
                      </m:r>
                      <m:r>
                        <m:rPr>
                          <m:nor/>
                        </m:rPr>
                        <a:rPr lang="fr-FR" sz="1850" kern="1200">
                          <a:solidFill>
                            <a:prstClr val="black"/>
                          </a:solidFill>
                          <a:latin typeface="Arial" panose="020B0604020202020204" pitchFamily="34" charset="0"/>
                          <a:ea typeface="Times New Roman" panose="02020603050405020304" pitchFamily="18" charset="0"/>
                          <a:cs typeface="Arial" panose="020B0604020202020204" pitchFamily="34" charset="0"/>
                        </a:rPr>
                        <m:t>	</m:t>
                      </m:r>
                    </m:oMath>
                  </m:oMathPara>
                </a14:m>
                <a:endParaRPr lang="en-US" sz="185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0" name="Rectangle 39"/>
              <p:cNvSpPr>
                <a:spLocks noRot="1" noChangeAspect="1" noMove="1" noResize="1" noEditPoints="1" noAdjustHandles="1" noChangeArrowheads="1" noChangeShapeType="1" noTextEdit="1"/>
              </p:cNvSpPr>
              <p:nvPr/>
            </p:nvSpPr>
            <p:spPr>
              <a:xfrm>
                <a:off x="1769892" y="4192061"/>
                <a:ext cx="884538" cy="597151"/>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6267326" y="4228175"/>
                <a:ext cx="1028808" cy="545021"/>
              </a:xfrm>
              <a:prstGeom prst="rect">
                <a:avLst/>
              </a:prstGeom>
            </p:spPr>
            <p:txBody>
              <a:bodyPr wrap="none">
                <a:spAutoFit/>
              </a:bodyPr>
              <a:lstStyle/>
              <a:p>
                <a:pPr marR="15240" algn="just">
                  <a:lnSpc>
                    <a:spcPct val="150000"/>
                  </a:lnSpc>
                  <a:spcBef>
                    <a:spcPts val="150"/>
                  </a:spcBef>
                  <a:spcAft>
                    <a:spcPts val="150"/>
                  </a:spcAft>
                  <a:buClrTx/>
                </a:pPr>
                <a14:m>
                  <m:oMathPara xmlns:m="http://schemas.openxmlformats.org/officeDocument/2006/math">
                    <m:oMathParaPr>
                      <m:jc m:val="centerGroup"/>
                    </m:oMathParaPr>
                    <m:oMath xmlns:m="http://schemas.openxmlformats.org/officeDocument/2006/math">
                      <m:r>
                        <m:rPr>
                          <m:nor/>
                        </m:rPr>
                        <a:rPr lang="fr-FR" sz="1850" kern="1200">
                          <a:solidFill>
                            <a:prstClr val="black"/>
                          </a:solidFill>
                          <a:latin typeface="Arial" panose="020B0604020202020204" pitchFamily="34" charset="0"/>
                          <a:ea typeface="Times New Roman" panose="02020603050405020304" pitchFamily="18" charset="0"/>
                          <a:cs typeface="Arial" panose="020B0604020202020204" pitchFamily="34" charset="0"/>
                        </a:rPr>
                        <m:t>D</m:t>
                      </m:r>
                      <m:r>
                        <m:rPr>
                          <m:nor/>
                        </m:rPr>
                        <a:rPr lang="fr-FR" sz="1850" kern="1200">
                          <a:solidFill>
                            <a:prstClr val="black"/>
                          </a:solidFill>
                          <a:latin typeface="Arial" panose="020B0604020202020204" pitchFamily="34" charset="0"/>
                          <a:ea typeface="Times New Roman" panose="02020603050405020304" pitchFamily="18" charset="0"/>
                          <a:cs typeface="Arial" panose="020B0604020202020204" pitchFamily="34" charset="0"/>
                        </a:rPr>
                        <m:t>. 10</m:t>
                      </m:r>
                      <m:r>
                        <m:rPr>
                          <m:nor/>
                        </m:rPr>
                        <a:rPr lang="fr-FR" sz="1850" kern="1200">
                          <a:solidFill>
                            <a:prstClr val="black"/>
                          </a:solidFill>
                          <a:latin typeface="Arial" panose="020B0604020202020204" pitchFamily="34" charset="0"/>
                          <a:ea typeface="Times New Roman" panose="02020603050405020304" pitchFamily="18" charset="0"/>
                          <a:cs typeface="Arial" panose="020B0604020202020204" pitchFamily="34" charset="0"/>
                        </a:rPr>
                        <m:t>m</m:t>
                      </m:r>
                    </m:oMath>
                  </m:oMathPara>
                </a14:m>
                <a:endParaRPr lang="en-US" sz="185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1" name="Rectangle 40"/>
              <p:cNvSpPr>
                <a:spLocks noRot="1" noChangeAspect="1" noMove="1" noResize="1" noEditPoints="1" noAdjustHandles="1" noChangeArrowheads="1" noChangeShapeType="1" noTextEdit="1"/>
              </p:cNvSpPr>
              <p:nvPr/>
            </p:nvSpPr>
            <p:spPr>
              <a:xfrm>
                <a:off x="6267326" y="4228175"/>
                <a:ext cx="1028808" cy="545021"/>
              </a:xfrm>
              <a:prstGeom prst="rect">
                <a:avLst/>
              </a:prstGeom>
              <a:blipFill rotWithShape="0">
                <a:blip r:embed="rId9"/>
                <a:stretch>
                  <a:fillRect/>
                </a:stretch>
              </a:blipFill>
            </p:spPr>
            <p:txBody>
              <a:bodyPr/>
              <a:lstStyle/>
              <a:p>
                <a:r>
                  <a:rPr lang="en-US">
                    <a:noFill/>
                  </a:rPr>
                  <a:t> </a:t>
                </a:r>
              </a:p>
            </p:txBody>
          </p:sp>
        </mc:Fallback>
      </mc:AlternateContent>
      <p:pic>
        <p:nvPicPr>
          <p:cNvPr id="42"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10"/>
          <a:stretch>
            <a:fillRect/>
          </a:stretch>
        </p:blipFill>
        <p:spPr>
          <a:xfrm>
            <a:off x="-904056" y="425937"/>
            <a:ext cx="457200" cy="457200"/>
          </a:xfrm>
          <a:prstGeom prst="rect">
            <a:avLst/>
          </a:prstGeom>
        </p:spPr>
      </p:pic>
      <p:pic>
        <p:nvPicPr>
          <p:cNvPr id="4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914083" y="1159505"/>
            <a:ext cx="457200" cy="457200"/>
          </a:xfrm>
          <a:prstGeom prst="rect">
            <a:avLst/>
          </a:prstGeom>
        </p:spPr>
      </p:pic>
      <p:pic>
        <p:nvPicPr>
          <p:cNvPr id="44"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904056" y="1893073"/>
            <a:ext cx="457200" cy="457200"/>
          </a:xfrm>
          <a:prstGeom prst="rect">
            <a:avLst/>
          </a:prstGeom>
        </p:spPr>
      </p:pic>
      <p:pic>
        <p:nvPicPr>
          <p:cNvPr id="45"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887534" y="2651835"/>
            <a:ext cx="457200" cy="457200"/>
          </a:xfrm>
          <a:prstGeom prst="rect">
            <a:avLst/>
          </a:prstGeom>
        </p:spPr>
      </p:pic>
      <p:pic>
        <p:nvPicPr>
          <p:cNvPr id="2" name="Picture 1"/>
          <p:cNvPicPr>
            <a:picLocks noChangeAspect="1"/>
          </p:cNvPicPr>
          <p:nvPr/>
        </p:nvPicPr>
        <p:blipFill>
          <a:blip r:embed="rId12">
            <a:extLst>
              <a:ext uri="{BEBA8EAE-BF5A-486C-A8C5-ECC9F3942E4B}">
                <a14:imgProps xmlns:a14="http://schemas.microsoft.com/office/drawing/2010/main">
                  <a14:imgLayer r:embed="rId13">
                    <a14:imgEffect>
                      <a14:sharpenSoften amount="50000"/>
                    </a14:imgEffect>
                    <a14:imgEffect>
                      <a14:brightnessContrast contrast="-40000"/>
                    </a14:imgEffect>
                  </a14:imgLayer>
                </a14:imgProps>
              </a:ext>
            </a:extLst>
          </a:blip>
          <a:stretch>
            <a:fillRect/>
          </a:stretch>
        </p:blipFill>
        <p:spPr>
          <a:xfrm>
            <a:off x="5526689" y="1159505"/>
            <a:ext cx="2993651" cy="1811400"/>
          </a:xfrm>
          <a:prstGeom prst="rect">
            <a:avLst/>
          </a:prstGeom>
        </p:spPr>
      </p:pic>
      <p:pic>
        <p:nvPicPr>
          <p:cNvPr id="18" name="Picture 17"/>
          <p:cNvPicPr>
            <a:picLocks noChangeAspect="1"/>
          </p:cNvPicPr>
          <p:nvPr/>
        </p:nvPicPr>
        <p:blipFill>
          <a:blip r:embed="rId14"/>
          <a:stretch>
            <a:fillRect/>
          </a:stretch>
        </p:blipFill>
        <p:spPr>
          <a:xfrm>
            <a:off x="4106267" y="3771802"/>
            <a:ext cx="743155" cy="712190"/>
          </a:xfrm>
          <a:prstGeom prst="rect">
            <a:avLst/>
          </a:prstGeom>
        </p:spPr>
      </p:pic>
    </p:spTree>
    <p:extLst>
      <p:ext uri="{BB962C8B-B14F-4D97-AF65-F5344CB8AC3E}">
        <p14:creationId xmlns:p14="http://schemas.microsoft.com/office/powerpoint/2010/main" val="4237930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par>
                                <p:cTn id="8" presetID="2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anim calcmode="lin" valueType="num">
                                      <p:cBhvr>
                                        <p:cTn id="15" dur="500" fill="hold"/>
                                        <p:tgtEl>
                                          <p:spTgt spid="20"/>
                                        </p:tgtEl>
                                        <p:attrNameLst>
                                          <p:attrName>ppt_x</p:attrName>
                                        </p:attrNameLst>
                                      </p:cBhvr>
                                      <p:tavLst>
                                        <p:tav tm="0">
                                          <p:val>
                                            <p:strVal val="#ppt_x"/>
                                          </p:val>
                                        </p:tav>
                                        <p:tav tm="100000">
                                          <p:val>
                                            <p:strVal val="#ppt_x"/>
                                          </p:val>
                                        </p:tav>
                                      </p:tavLst>
                                    </p:anim>
                                    <p:anim calcmode="lin" valueType="num">
                                      <p:cBhvr>
                                        <p:cTn id="16" dur="500" fill="hold"/>
                                        <p:tgtEl>
                                          <p:spTgt spid="2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anim calcmode="lin" valueType="num">
                                      <p:cBhvr>
                                        <p:cTn id="20" dur="500" fill="hold"/>
                                        <p:tgtEl>
                                          <p:spTgt spid="39"/>
                                        </p:tgtEl>
                                        <p:attrNameLst>
                                          <p:attrName>ppt_x</p:attrName>
                                        </p:attrNameLst>
                                      </p:cBhvr>
                                      <p:tavLst>
                                        <p:tav tm="0">
                                          <p:val>
                                            <p:strVal val="#ppt_x"/>
                                          </p:val>
                                        </p:tav>
                                        <p:tav tm="100000">
                                          <p:val>
                                            <p:strVal val="#ppt_x"/>
                                          </p:val>
                                        </p:tav>
                                      </p:tavLst>
                                    </p:anim>
                                    <p:anim calcmode="lin" valueType="num">
                                      <p:cBhvr>
                                        <p:cTn id="21" dur="500" fill="hold"/>
                                        <p:tgtEl>
                                          <p:spTgt spid="39"/>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anim calcmode="lin" valueType="num">
                                      <p:cBhvr>
                                        <p:cTn id="26" dur="500" fill="hold"/>
                                        <p:tgtEl>
                                          <p:spTgt spid="36"/>
                                        </p:tgtEl>
                                        <p:attrNameLst>
                                          <p:attrName>ppt_x</p:attrName>
                                        </p:attrNameLst>
                                      </p:cBhvr>
                                      <p:tavLst>
                                        <p:tav tm="0">
                                          <p:val>
                                            <p:strVal val="#ppt_x"/>
                                          </p:val>
                                        </p:tav>
                                        <p:tav tm="100000">
                                          <p:val>
                                            <p:strVal val="#ppt_x"/>
                                          </p:val>
                                        </p:tav>
                                      </p:tavLst>
                                    </p:anim>
                                    <p:anim calcmode="lin" valueType="num">
                                      <p:cBhvr>
                                        <p:cTn id="27" dur="500" fill="hold"/>
                                        <p:tgtEl>
                                          <p:spTgt spid="3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anim calcmode="lin" valueType="num">
                                      <p:cBhvr>
                                        <p:cTn id="31" dur="500" fill="hold"/>
                                        <p:tgtEl>
                                          <p:spTgt spid="40"/>
                                        </p:tgtEl>
                                        <p:attrNameLst>
                                          <p:attrName>ppt_x</p:attrName>
                                        </p:attrNameLst>
                                      </p:cBhvr>
                                      <p:tavLst>
                                        <p:tav tm="0">
                                          <p:val>
                                            <p:strVal val="#ppt_x"/>
                                          </p:val>
                                        </p:tav>
                                        <p:tav tm="100000">
                                          <p:val>
                                            <p:strVal val="#ppt_x"/>
                                          </p:val>
                                        </p:tav>
                                      </p:tavLst>
                                    </p:anim>
                                    <p:anim calcmode="lin" valueType="num">
                                      <p:cBhvr>
                                        <p:cTn id="32" dur="500" fill="hold"/>
                                        <p:tgtEl>
                                          <p:spTgt spid="40"/>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anim calcmode="lin" valueType="num">
                                      <p:cBhvr>
                                        <p:cTn id="37" dur="500" fill="hold"/>
                                        <p:tgtEl>
                                          <p:spTgt spid="37"/>
                                        </p:tgtEl>
                                        <p:attrNameLst>
                                          <p:attrName>ppt_x</p:attrName>
                                        </p:attrNameLst>
                                      </p:cBhvr>
                                      <p:tavLst>
                                        <p:tav tm="0">
                                          <p:val>
                                            <p:strVal val="#ppt_x"/>
                                          </p:val>
                                        </p:tav>
                                        <p:tav tm="100000">
                                          <p:val>
                                            <p:strVal val="#ppt_x"/>
                                          </p:val>
                                        </p:tav>
                                      </p:tavLst>
                                    </p:anim>
                                    <p:anim calcmode="lin" valueType="num">
                                      <p:cBhvr>
                                        <p:cTn id="38" dur="500" fill="hold"/>
                                        <p:tgtEl>
                                          <p:spTgt spid="37"/>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anim calcmode="lin" valueType="num">
                                      <p:cBhvr>
                                        <p:cTn id="42" dur="500" fill="hold"/>
                                        <p:tgtEl>
                                          <p:spTgt spid="38"/>
                                        </p:tgtEl>
                                        <p:attrNameLst>
                                          <p:attrName>ppt_x</p:attrName>
                                        </p:attrNameLst>
                                      </p:cBhvr>
                                      <p:tavLst>
                                        <p:tav tm="0">
                                          <p:val>
                                            <p:strVal val="#ppt_x"/>
                                          </p:val>
                                        </p:tav>
                                        <p:tav tm="100000">
                                          <p:val>
                                            <p:strVal val="#ppt_x"/>
                                          </p:val>
                                        </p:tav>
                                      </p:tavLst>
                                    </p:anim>
                                    <p:anim calcmode="lin" valueType="num">
                                      <p:cBhvr>
                                        <p:cTn id="43" dur="500" fill="hold"/>
                                        <p:tgtEl>
                                          <p:spTgt spid="38"/>
                                        </p:tgtEl>
                                        <p:attrNameLst>
                                          <p:attrName>ppt_y</p:attrName>
                                        </p:attrNameLst>
                                      </p:cBhvr>
                                      <p:tavLst>
                                        <p:tav tm="0">
                                          <p:val>
                                            <p:strVal val="#ppt_y+.1"/>
                                          </p:val>
                                        </p:tav>
                                        <p:tav tm="100000">
                                          <p:val>
                                            <p:strVal val="#ppt_y"/>
                                          </p:val>
                                        </p:tav>
                                      </p:tavLst>
                                    </p:anim>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anim calcmode="lin" valueType="num">
                                      <p:cBhvr>
                                        <p:cTn id="48" dur="500" fill="hold"/>
                                        <p:tgtEl>
                                          <p:spTgt spid="21"/>
                                        </p:tgtEl>
                                        <p:attrNameLst>
                                          <p:attrName>ppt_x</p:attrName>
                                        </p:attrNameLst>
                                      </p:cBhvr>
                                      <p:tavLst>
                                        <p:tav tm="0">
                                          <p:val>
                                            <p:strVal val="#ppt_x"/>
                                          </p:val>
                                        </p:tav>
                                        <p:tav tm="100000">
                                          <p:val>
                                            <p:strVal val="#ppt_x"/>
                                          </p:val>
                                        </p:tav>
                                      </p:tavLst>
                                    </p:anim>
                                    <p:anim calcmode="lin" valueType="num">
                                      <p:cBhvr>
                                        <p:cTn id="49" dur="500" fill="hold"/>
                                        <p:tgtEl>
                                          <p:spTgt spid="2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anim calcmode="lin" valueType="num">
                                      <p:cBhvr>
                                        <p:cTn id="53" dur="500" fill="hold"/>
                                        <p:tgtEl>
                                          <p:spTgt spid="41"/>
                                        </p:tgtEl>
                                        <p:attrNameLst>
                                          <p:attrName>ppt_x</p:attrName>
                                        </p:attrNameLst>
                                      </p:cBhvr>
                                      <p:tavLst>
                                        <p:tav tm="0">
                                          <p:val>
                                            <p:strVal val="#ppt_x"/>
                                          </p:val>
                                        </p:tav>
                                        <p:tav tm="100000">
                                          <p:val>
                                            <p:strVal val="#ppt_x"/>
                                          </p:val>
                                        </p:tav>
                                      </p:tavLst>
                                    </p:anim>
                                    <p:anim calcmode="lin" valueType="num">
                                      <p:cBhvr>
                                        <p:cTn id="54" dur="5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5" restart="whenNotActive" fill="hold" evtFilter="cancelBubble" nodeType="interactiveSeq">
                <p:stCondLst>
                  <p:cond evt="onClick" delay="0">
                    <p:tgtEl>
                      <p:spTgt spid="20"/>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000" fill="hold"/>
                                        <p:tgtEl>
                                          <p:spTgt spid="20"/>
                                        </p:tgtEl>
                                        <p:attrNameLst>
                                          <p:attrName>fillcolor</p:attrName>
                                        </p:attrNameLst>
                                      </p:cBhvr>
                                      <p:to>
                                        <a:srgbClr val="FF0000"/>
                                      </p:to>
                                    </p:animClr>
                                    <p:set>
                                      <p:cBhvr>
                                        <p:cTn id="60" dur="2000" fill="hold"/>
                                        <p:tgtEl>
                                          <p:spTgt spid="20"/>
                                        </p:tgtEl>
                                        <p:attrNameLst>
                                          <p:attrName>fill.type</p:attrName>
                                        </p:attrNameLst>
                                      </p:cBhvr>
                                      <p:to>
                                        <p:strVal val="solid"/>
                                      </p:to>
                                    </p:set>
                                    <p:set>
                                      <p:cBhvr>
                                        <p:cTn id="61" dur="2000" fill="hold"/>
                                        <p:tgtEl>
                                          <p:spTgt spid="20"/>
                                        </p:tgtEl>
                                        <p:attrNameLst>
                                          <p:attrName>fill.on</p:attrName>
                                        </p:attrNameLst>
                                      </p:cBhvr>
                                      <p:to>
                                        <p:strVal val="true"/>
                                      </p:to>
                                    </p:set>
                                  </p:childTnLst>
                                </p:cTn>
                              </p:par>
                              <p:par>
                                <p:cTn id="62" presetID="1" presetClass="mediacall" presetSubtype="0" fill="hold" nodeType="withEffect">
                                  <p:stCondLst>
                                    <p:cond delay="0"/>
                                  </p:stCondLst>
                                  <p:childTnLst>
                                    <p:cmd type="call" cmd="playFrom(0.0)">
                                      <p:cBhvr>
                                        <p:cTn id="63" dur="2992" fill="hold"/>
                                        <p:tgtEl>
                                          <p:spTgt spid="45"/>
                                        </p:tgtEl>
                                      </p:cBhvr>
                                    </p:cmd>
                                  </p:childTnLst>
                                </p:cTn>
                              </p:par>
                            </p:childTnLst>
                          </p:cTn>
                        </p:par>
                      </p:childTnLst>
                    </p:cTn>
                  </p:par>
                </p:childTnLst>
              </p:cTn>
              <p:nextCondLst>
                <p:cond evt="onClick" delay="0">
                  <p:tgtEl>
                    <p:spTgt spid="20"/>
                  </p:tgtEl>
                </p:cond>
              </p:nextCondLst>
            </p:seq>
            <p:seq concurrent="1" nextAc="seek">
              <p:cTn id="64" restart="whenNotActive" fill="hold" evtFilter="cancelBubble" nodeType="interactiveSeq">
                <p:stCondLst>
                  <p:cond evt="onClick" delay="0">
                    <p:tgtEl>
                      <p:spTgt spid="21"/>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1500" fill="hold"/>
                                        <p:tgtEl>
                                          <p:spTgt spid="21"/>
                                        </p:tgtEl>
                                        <p:attrNameLst>
                                          <p:attrName>fillcolor</p:attrName>
                                        </p:attrNameLst>
                                      </p:cBhvr>
                                      <p:to>
                                        <a:srgbClr val="FF0000"/>
                                      </p:to>
                                    </p:animClr>
                                    <p:set>
                                      <p:cBhvr>
                                        <p:cTn id="69" dur="1500" fill="hold"/>
                                        <p:tgtEl>
                                          <p:spTgt spid="21"/>
                                        </p:tgtEl>
                                        <p:attrNameLst>
                                          <p:attrName>fill.type</p:attrName>
                                        </p:attrNameLst>
                                      </p:cBhvr>
                                      <p:to>
                                        <p:strVal val="solid"/>
                                      </p:to>
                                    </p:set>
                                    <p:set>
                                      <p:cBhvr>
                                        <p:cTn id="70" dur="1500" fill="hold"/>
                                        <p:tgtEl>
                                          <p:spTgt spid="21"/>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2992" fill="hold"/>
                                        <p:tgtEl>
                                          <p:spTgt spid="44"/>
                                        </p:tgtEl>
                                      </p:cBhvr>
                                    </p:cmd>
                                  </p:childTnLst>
                                </p:cTn>
                              </p:par>
                            </p:childTnLst>
                          </p:cTn>
                        </p:par>
                      </p:childTnLst>
                    </p:cTn>
                  </p:par>
                </p:childTnLst>
              </p:cTn>
              <p:nextCondLst>
                <p:cond evt="onClick" delay="0">
                  <p:tgtEl>
                    <p:spTgt spid="21"/>
                  </p:tgtEl>
                </p:cond>
              </p:nextCondLst>
            </p:seq>
            <p:seq concurrent="1" nextAc="seek">
              <p:cTn id="73" restart="whenNotActive" fill="hold" evtFilter="cancelBubble" nodeType="interactiveSeq">
                <p:stCondLst>
                  <p:cond evt="onClick" delay="0">
                    <p:tgtEl>
                      <p:spTgt spid="36"/>
                    </p:tgtEl>
                  </p:cond>
                </p:stCondLst>
                <p:endSync evt="end" delay="0">
                  <p:rtn val="all"/>
                </p:endSync>
                <p:childTnLst>
                  <p:par>
                    <p:cTn id="74" fill="hold">
                      <p:stCondLst>
                        <p:cond delay="0"/>
                      </p:stCondLst>
                      <p:childTnLst>
                        <p:par>
                          <p:cTn id="75" fill="hold">
                            <p:stCondLst>
                              <p:cond delay="0"/>
                            </p:stCondLst>
                            <p:childTnLst>
                              <p:par>
                                <p:cTn id="76" presetID="1" presetClass="emph" presetSubtype="2" fill="hold" nodeType="clickEffect">
                                  <p:stCondLst>
                                    <p:cond delay="0"/>
                                  </p:stCondLst>
                                  <p:childTnLst>
                                    <p:animClr clrSpc="rgb" dir="cw">
                                      <p:cBhvr>
                                        <p:cTn id="77" dur="2000" fill="hold"/>
                                        <p:tgtEl>
                                          <p:spTgt spid="36"/>
                                        </p:tgtEl>
                                        <p:attrNameLst>
                                          <p:attrName>fillcolor</p:attrName>
                                        </p:attrNameLst>
                                      </p:cBhvr>
                                      <p:to>
                                        <a:srgbClr val="FF0000"/>
                                      </p:to>
                                    </p:animClr>
                                    <p:set>
                                      <p:cBhvr>
                                        <p:cTn id="78" dur="2000" fill="hold"/>
                                        <p:tgtEl>
                                          <p:spTgt spid="36"/>
                                        </p:tgtEl>
                                        <p:attrNameLst>
                                          <p:attrName>fill.type</p:attrName>
                                        </p:attrNameLst>
                                      </p:cBhvr>
                                      <p:to>
                                        <p:strVal val="solid"/>
                                      </p:to>
                                    </p:set>
                                    <p:set>
                                      <p:cBhvr>
                                        <p:cTn id="79" dur="2000" fill="hold"/>
                                        <p:tgtEl>
                                          <p:spTgt spid="36"/>
                                        </p:tgtEl>
                                        <p:attrNameLst>
                                          <p:attrName>fill.on</p:attrName>
                                        </p:attrNameLst>
                                      </p:cBhvr>
                                      <p:to>
                                        <p:strVal val="true"/>
                                      </p:to>
                                    </p:set>
                                  </p:childTnLst>
                                </p:cTn>
                              </p:par>
                              <p:par>
                                <p:cTn id="80" presetID="1" presetClass="mediacall" presetSubtype="0" fill="hold" nodeType="withEffect">
                                  <p:stCondLst>
                                    <p:cond delay="0"/>
                                  </p:stCondLst>
                                  <p:childTnLst>
                                    <p:cmd type="call" cmd="playFrom(0.0)">
                                      <p:cBhvr>
                                        <p:cTn id="81" dur="2992" fill="hold"/>
                                        <p:tgtEl>
                                          <p:spTgt spid="43"/>
                                        </p:tgtEl>
                                      </p:cBhvr>
                                    </p:cmd>
                                  </p:childTnLst>
                                </p:cTn>
                              </p:par>
                            </p:childTnLst>
                          </p:cTn>
                        </p:par>
                      </p:childTnLst>
                    </p:cTn>
                  </p:par>
                </p:childTnLst>
              </p:cTn>
              <p:nextCondLst>
                <p:cond evt="onClick" delay="0">
                  <p:tgtEl>
                    <p:spTgt spid="36"/>
                  </p:tgtEl>
                </p:cond>
              </p:nextCondLst>
            </p:seq>
            <p:seq concurrent="1" nextAc="seek">
              <p:cTn id="82" restart="whenNotActive" fill="hold" evtFilter="cancelBubble" nodeType="interactiveSeq">
                <p:stCondLst>
                  <p:cond evt="onClick" delay="0">
                    <p:tgtEl>
                      <p:spTgt spid="37"/>
                    </p:tgtEl>
                  </p:cond>
                </p:stCondLst>
                <p:endSync evt="end" delay="0">
                  <p:rtn val="all"/>
                </p:endSync>
                <p:childTnLst>
                  <p:par>
                    <p:cTn id="83" fill="hold">
                      <p:stCondLst>
                        <p:cond delay="0"/>
                      </p:stCondLst>
                      <p:childTnLst>
                        <p:par>
                          <p:cTn id="84" fill="hold">
                            <p:stCondLst>
                              <p:cond delay="0"/>
                            </p:stCondLst>
                            <p:childTnLst>
                              <p:par>
                                <p:cTn id="85" presetID="3" presetClass="mediacall" presetSubtype="0" fill="hold" nodeType="withEffect">
                                  <p:stCondLst>
                                    <p:cond delay="0"/>
                                  </p:stCondLst>
                                  <p:childTnLst>
                                    <p:cmd type="call" cmd="stop">
                                      <p:cBhvr>
                                        <p:cTn id="86" dur="1" fill="hold"/>
                                        <p:tgtEl>
                                          <p:spTgt spid="42"/>
                                        </p:tgtEl>
                                      </p:cBhvr>
                                    </p:cmd>
                                  </p:childTnLst>
                                </p:cTn>
                              </p:par>
                              <p:par>
                                <p:cTn id="87" presetID="3" presetClass="mediacall" presetSubtype="0" fill="hold" nodeType="withEffect">
                                  <p:stCondLst>
                                    <p:cond delay="0"/>
                                  </p:stCondLst>
                                  <p:childTnLst>
                                    <p:cmd type="call" cmd="stop">
                                      <p:cBhvr>
                                        <p:cTn id="88" dur="1" fill="hold"/>
                                        <p:tgtEl>
                                          <p:spTgt spid="42"/>
                                        </p:tgtEl>
                                      </p:cBhvr>
                                    </p:cmd>
                                  </p:childTnLst>
                                </p:cTn>
                              </p:par>
                              <p:par>
                                <p:cTn id="89" presetID="3" presetClass="mediacall" presetSubtype="0" fill="hold" nodeType="withEffect">
                                  <p:stCondLst>
                                    <p:cond delay="0"/>
                                  </p:stCondLst>
                                  <p:childTnLst>
                                    <p:cmd type="call" cmd="stop">
                                      <p:cBhvr>
                                        <p:cTn id="90" dur="1" fill="hold"/>
                                        <p:tgtEl>
                                          <p:spTgt spid="42"/>
                                        </p:tgtEl>
                                      </p:cBhvr>
                                    </p:cmd>
                                  </p:childTnLst>
                                </p:cTn>
                              </p:par>
                              <p:par>
                                <p:cTn id="91" presetID="2" presetClass="mediacall" presetSubtype="0" fill="hold" nodeType="withEffect">
                                  <p:stCondLst>
                                    <p:cond delay="0"/>
                                  </p:stCondLst>
                                  <p:childTnLst>
                                    <p:cmd type="call" cmd="togglePause">
                                      <p:cBhvr>
                                        <p:cTn id="92" dur="1" fill="hold"/>
                                        <p:tgtEl>
                                          <p:spTgt spid="42"/>
                                        </p:tgtEl>
                                      </p:cBhvr>
                                    </p:cmd>
                                  </p:childTnLst>
                                </p:cTn>
                              </p:par>
                              <p:par>
                                <p:cTn id="93" presetID="1" presetClass="emph" presetSubtype="2" fill="hold" nodeType="withEffect">
                                  <p:stCondLst>
                                    <p:cond delay="0"/>
                                  </p:stCondLst>
                                  <p:childTnLst>
                                    <p:animClr clrSpc="rgb" dir="cw">
                                      <p:cBhvr>
                                        <p:cTn id="94" dur="2000" fill="hold"/>
                                        <p:tgtEl>
                                          <p:spTgt spid="37"/>
                                        </p:tgtEl>
                                        <p:attrNameLst>
                                          <p:attrName>fillcolor</p:attrName>
                                        </p:attrNameLst>
                                      </p:cBhvr>
                                      <p:to>
                                        <a:srgbClr val="A8D08D"/>
                                      </p:to>
                                    </p:animClr>
                                    <p:set>
                                      <p:cBhvr>
                                        <p:cTn id="95" dur="2000" fill="hold"/>
                                        <p:tgtEl>
                                          <p:spTgt spid="37"/>
                                        </p:tgtEl>
                                        <p:attrNameLst>
                                          <p:attrName>fill.type</p:attrName>
                                        </p:attrNameLst>
                                      </p:cBhvr>
                                      <p:to>
                                        <p:strVal val="solid"/>
                                      </p:to>
                                    </p:set>
                                    <p:set>
                                      <p:cBhvr>
                                        <p:cTn id="96" dur="2000" fill="hold"/>
                                        <p:tgtEl>
                                          <p:spTgt spid="37"/>
                                        </p:tgtEl>
                                        <p:attrNameLst>
                                          <p:attrName>fill.on</p:attrName>
                                        </p:attrNameLst>
                                      </p:cBhvr>
                                      <p:to>
                                        <p:strVal val="true"/>
                                      </p:to>
                                    </p:set>
                                  </p:childTnLst>
                                </p:cTn>
                              </p:par>
                            </p:childTnLst>
                          </p:cTn>
                        </p:par>
                      </p:childTnLst>
                    </p:cTn>
                  </p:par>
                </p:childTnLst>
              </p:cTn>
              <p:nextCondLst>
                <p:cond evt="onClick" delay="0">
                  <p:tgtEl>
                    <p:spTgt spid="37"/>
                  </p:tgtEl>
                </p:cond>
              </p:nextCondLst>
            </p:seq>
            <p:audio>
              <p:cMediaNode vol="80000">
                <p:cTn id="97" fill="hold" display="0">
                  <p:stCondLst>
                    <p:cond delay="indefinite"/>
                  </p:stCondLst>
                  <p:endCondLst>
                    <p:cond evt="onStopAudio" delay="0">
                      <p:tgtEl>
                        <p:sldTgt/>
                      </p:tgtEl>
                    </p:cond>
                  </p:endCondLst>
                </p:cTn>
                <p:tgtEl>
                  <p:spTgt spid="42"/>
                </p:tgtEl>
              </p:cMediaNode>
            </p:audio>
            <p:audio>
              <p:cMediaNode vol="80000">
                <p:cTn id="98" fill="hold" display="0">
                  <p:stCondLst>
                    <p:cond delay="indefinite"/>
                  </p:stCondLst>
                  <p:endCondLst>
                    <p:cond evt="onStopAudio" delay="0">
                      <p:tgtEl>
                        <p:sldTgt/>
                      </p:tgtEl>
                    </p:cond>
                  </p:endCondLst>
                </p:cTn>
                <p:tgtEl>
                  <p:spTgt spid="43"/>
                </p:tgtEl>
              </p:cMediaNode>
            </p:audio>
            <p:audio>
              <p:cMediaNode vol="80000">
                <p:cTn id="99" fill="hold" display="0">
                  <p:stCondLst>
                    <p:cond delay="indefinite"/>
                  </p:stCondLst>
                  <p:endCondLst>
                    <p:cond evt="onStopAudio" delay="0">
                      <p:tgtEl>
                        <p:sldTgt/>
                      </p:tgtEl>
                    </p:cond>
                  </p:endCondLst>
                </p:cTn>
                <p:tgtEl>
                  <p:spTgt spid="44"/>
                </p:tgtEl>
              </p:cMediaNode>
            </p:audio>
            <p:audio>
              <p:cMediaNode vol="80000">
                <p:cTn id="100" fill="hold" display="0">
                  <p:stCondLst>
                    <p:cond delay="indefinite"/>
                  </p:stCondLst>
                  <p:endCondLst>
                    <p:cond evt="onStopAudio" delay="0">
                      <p:tgtEl>
                        <p:sldTgt/>
                      </p:tgtEl>
                    </p:cond>
                  </p:endCondLst>
                </p:cTn>
                <p:tgtEl>
                  <p:spTgt spid="45"/>
                </p:tgtEl>
              </p:cMediaNode>
            </p:audio>
          </p:childTnLst>
        </p:cTn>
      </p:par>
    </p:tnLst>
    <p:bldLst>
      <p:bldP spid="19" grpId="0"/>
      <p:bldP spid="20" grpId="0" animBg="1"/>
      <p:bldP spid="21" grpId="0" animBg="1"/>
      <p:bldP spid="36" grpId="0" animBg="1"/>
      <p:bldP spid="37" grpId="0" animBg="1"/>
      <p:bldP spid="38" grpId="0"/>
      <p:bldP spid="39" grpId="0"/>
      <p:bldP spid="40" grpId="0"/>
      <p:bldP spid="4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22" name="TextBox 9"/>
          <p:cNvSpPr txBox="1"/>
          <p:nvPr/>
        </p:nvSpPr>
        <p:spPr>
          <a:xfrm>
            <a:off x="2674611" y="364812"/>
            <a:ext cx="3797056" cy="461665"/>
          </a:xfrm>
          <a:prstGeom prst="rect">
            <a:avLst/>
          </a:prstGeom>
        </p:spPr>
        <p:txBody>
          <a:bodyPr wrap="square" lIns="0" tIns="0" rIns="0" bIns="0" rtlCol="0" anchor="t">
            <a:spAutoFit/>
          </a:bodyPr>
          <a:lstStyle/>
          <a:p>
            <a:pPr algn="ctr">
              <a:buClrTx/>
              <a:buFontTx/>
              <a:buNone/>
              <a:defRPr/>
            </a:pPr>
            <a:r>
              <a:rPr lang="en-US" sz="3000" b="1" kern="1200" dirty="0">
                <a:solidFill>
                  <a:srgbClr val="C00000"/>
                </a:solidFill>
                <a:latin typeface="Arial" panose="020B0604020202020204" pitchFamily="34" charset="0"/>
                <a:cs typeface="Arial" panose="020B0604020202020204" pitchFamily="34" charset="0"/>
              </a:rPr>
              <a:t>Câu hỏi trắc nghiệm</a:t>
            </a:r>
          </a:p>
        </p:txBody>
      </p:sp>
      <p:sp>
        <p:nvSpPr>
          <p:cNvPr id="19" name="Rectangle 18"/>
          <p:cNvSpPr/>
          <p:nvPr/>
        </p:nvSpPr>
        <p:spPr>
          <a:xfrm>
            <a:off x="300965" y="912172"/>
            <a:ext cx="6170702" cy="2285241"/>
          </a:xfrm>
          <a:prstGeom prst="rect">
            <a:avLst/>
          </a:prstGeom>
        </p:spPr>
        <p:txBody>
          <a:bodyPr wrap="square">
            <a:spAutoFit/>
          </a:bodyPr>
          <a:lstStyle/>
          <a:p>
            <a:pPr algn="just">
              <a:lnSpc>
                <a:spcPct val="150000"/>
              </a:lnSpc>
              <a:buClrTx/>
              <a:buFontTx/>
              <a:buNone/>
            </a:pPr>
            <a:r>
              <a:rPr lang="vi-VN" sz="1900" b="1" kern="1200" dirty="0">
                <a:solidFill>
                  <a:prstClr val="black"/>
                </a:solidFill>
                <a:latin typeface="Arial" panose="020B0604020202020204" pitchFamily="34" charset="0"/>
                <a:ea typeface="Arial" panose="020B0604020202020204" pitchFamily="34" charset="0"/>
                <a:cs typeface="Arial" panose="020B0604020202020204" pitchFamily="34" charset="0"/>
              </a:rPr>
              <a:t>Câu 5. </a:t>
            </a:r>
            <a:r>
              <a:rPr lang="vi-VN" sz="1900" kern="1200" dirty="0">
                <a:solidFill>
                  <a:prstClr val="black"/>
                </a:solidFill>
                <a:latin typeface="Arial" panose="020B0604020202020204" pitchFamily="34" charset="0"/>
                <a:ea typeface="Arial" panose="020B0604020202020204" pitchFamily="34" charset="0"/>
                <a:cs typeface="Arial" panose="020B0604020202020204" pitchFamily="34" charset="0"/>
              </a:rPr>
              <a:t>Một bạn học sinh thả diều ngoài đồng, cho biết đoạn dây diều từ tay bạn đến diều dài 170m và bạn đứng cách nơi diều được thả lên theo phương thẳng đứng là 80m. Tính độ cao của con diều so với mặt đất, biết tay bạn học sinh cách mặt đất </a:t>
            </a:r>
            <a:r>
              <a:rPr lang="vi-VN" sz="1900" kern="1200" dirty="0" smtClean="0">
                <a:solidFill>
                  <a:prstClr val="black"/>
                </a:solidFill>
                <a:latin typeface="Arial" panose="020B0604020202020204" pitchFamily="34" charset="0"/>
                <a:ea typeface="Arial" panose="020B0604020202020204" pitchFamily="34" charset="0"/>
                <a:cs typeface="Arial" panose="020B0604020202020204" pitchFamily="34" charset="0"/>
              </a:rPr>
              <a:t>2m</a:t>
            </a:r>
            <a:r>
              <a:rPr lang="en-US" sz="1900" kern="1200" dirty="0" smtClean="0">
                <a:solidFill>
                  <a:prstClr val="black"/>
                </a:solidFill>
                <a:latin typeface="Arial" panose="020B0604020202020204" pitchFamily="34" charset="0"/>
                <a:ea typeface="Arial" panose="020B0604020202020204" pitchFamily="34" charset="0"/>
                <a:cs typeface="Arial" panose="020B0604020202020204" pitchFamily="34" charset="0"/>
              </a:rPr>
              <a:t>.</a:t>
            </a:r>
            <a:endParaRPr lang="vi-VN" sz="1900" kern="1200" dirty="0">
              <a:solidFill>
                <a:prstClr val="black"/>
              </a:solidFill>
              <a:latin typeface="Arial" panose="020B0604020202020204" pitchFamily="34" charset="0"/>
              <a:ea typeface="Arial" panose="020B0604020202020204" pitchFamily="34" charset="0"/>
              <a:cs typeface="Arial" panose="020B0604020202020204" pitchFamily="34" charset="0"/>
            </a:endParaRPr>
          </a:p>
        </p:txBody>
      </p:sp>
      <p:sp>
        <p:nvSpPr>
          <p:cNvPr id="20" name="Flowchart: Terminator 6"/>
          <p:cNvSpPr/>
          <p:nvPr/>
        </p:nvSpPr>
        <p:spPr>
          <a:xfrm>
            <a:off x="990230" y="3330815"/>
            <a:ext cx="2438770" cy="64657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p:sp>
        <p:nvSpPr>
          <p:cNvPr id="21" name="Flowchart: Terminator 6"/>
          <p:cNvSpPr/>
          <p:nvPr/>
        </p:nvSpPr>
        <p:spPr>
          <a:xfrm>
            <a:off x="5526689" y="3344352"/>
            <a:ext cx="2438770" cy="63304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p:sp>
        <p:nvSpPr>
          <p:cNvPr id="36" name="Flowchart: Terminator 6"/>
          <p:cNvSpPr/>
          <p:nvPr/>
        </p:nvSpPr>
        <p:spPr>
          <a:xfrm>
            <a:off x="974666" y="4177318"/>
            <a:ext cx="2454334" cy="64657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p:sp>
        <p:nvSpPr>
          <p:cNvPr id="37" name="Flowchart: Terminator 6"/>
          <p:cNvSpPr/>
          <p:nvPr/>
        </p:nvSpPr>
        <p:spPr>
          <a:xfrm>
            <a:off x="5526688" y="4179334"/>
            <a:ext cx="2438771" cy="64657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endParaRPr>
          </a:p>
        </p:txBody>
      </p:sp>
      <mc:AlternateContent xmlns:mc="http://schemas.openxmlformats.org/markup-compatibility/2006" xmlns:a14="http://schemas.microsoft.com/office/drawing/2010/main">
        <mc:Choice Requires="a14">
          <p:sp>
            <p:nvSpPr>
              <p:cNvPr id="38" name="Rectangle 37"/>
              <p:cNvSpPr/>
              <p:nvPr/>
            </p:nvSpPr>
            <p:spPr>
              <a:xfrm>
                <a:off x="6165946" y="4239481"/>
                <a:ext cx="1160254" cy="545021"/>
              </a:xfrm>
              <a:prstGeom prst="rect">
                <a:avLst/>
              </a:prstGeom>
            </p:spPr>
            <p:txBody>
              <a:bodyPr wrap="none">
                <a:spAutoFit/>
              </a:bodyPr>
              <a:lstStyle/>
              <a:p>
                <a:pPr marR="15240" algn="just">
                  <a:lnSpc>
                    <a:spcPct val="150000"/>
                  </a:lnSpc>
                  <a:spcBef>
                    <a:spcPts val="150"/>
                  </a:spcBef>
                  <a:spcAft>
                    <a:spcPts val="150"/>
                  </a:spcAft>
                  <a:buClrTx/>
                </a:pPr>
                <a14:m>
                  <m:oMathPara xmlns:m="http://schemas.openxmlformats.org/officeDocument/2006/math">
                    <m:oMathParaPr>
                      <m:jc m:val="centerGroup"/>
                    </m:oMathParaPr>
                    <m:oMath xmlns:m="http://schemas.openxmlformats.org/officeDocument/2006/math">
                      <m:r>
                        <m:rPr>
                          <m:nor/>
                        </m:rPr>
                        <a:rPr lang="fr-FR" sz="1850" kern="1200">
                          <a:solidFill>
                            <a:prstClr val="black"/>
                          </a:solidFill>
                          <a:latin typeface="Arial" panose="020B0604020202020204" pitchFamily="34" charset="0"/>
                          <a:ea typeface="Arial" panose="020B0604020202020204" pitchFamily="34" charset="0"/>
                          <a:cs typeface="Arial" panose="020B0604020202020204" pitchFamily="34" charset="0"/>
                        </a:rPr>
                        <m:t>D</m:t>
                      </m:r>
                      <m:r>
                        <m:rPr>
                          <m:nor/>
                        </m:rPr>
                        <a:rPr lang="fr-FR" sz="1850" kern="1200">
                          <a:solidFill>
                            <a:prstClr val="black"/>
                          </a:solidFill>
                          <a:latin typeface="Arial" panose="020B0604020202020204" pitchFamily="34" charset="0"/>
                          <a:ea typeface="Arial" panose="020B0604020202020204" pitchFamily="34" charset="0"/>
                          <a:cs typeface="Arial" panose="020B0604020202020204" pitchFamily="34" charset="0"/>
                        </a:rPr>
                        <m:t>. 142</m:t>
                      </m:r>
                      <m:r>
                        <m:rPr>
                          <m:nor/>
                        </m:rPr>
                        <a:rPr lang="fr-FR" sz="1850" kern="1200">
                          <a:solidFill>
                            <a:prstClr val="black"/>
                          </a:solidFill>
                          <a:latin typeface="Arial" panose="020B0604020202020204" pitchFamily="34" charset="0"/>
                          <a:ea typeface="Arial" panose="020B0604020202020204" pitchFamily="34" charset="0"/>
                          <a:cs typeface="Arial" panose="020B0604020202020204" pitchFamily="34" charset="0"/>
                        </a:rPr>
                        <m:t>m</m:t>
                      </m:r>
                    </m:oMath>
                  </m:oMathPara>
                </a14:m>
                <a:endParaRPr lang="en-US" sz="185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8" name="Rectangle 37"/>
              <p:cNvSpPr>
                <a:spLocks noRot="1" noChangeAspect="1" noMove="1" noResize="1" noEditPoints="1" noAdjustHandles="1" noChangeArrowheads="1" noChangeShapeType="1" noTextEdit="1"/>
              </p:cNvSpPr>
              <p:nvPr/>
            </p:nvSpPr>
            <p:spPr>
              <a:xfrm>
                <a:off x="6165946" y="4239481"/>
                <a:ext cx="1160254" cy="545021"/>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1643933" y="3354400"/>
                <a:ext cx="1147430" cy="597151"/>
              </a:xfrm>
              <a:prstGeom prst="rect">
                <a:avLst/>
              </a:prstGeom>
            </p:spPr>
            <p:txBody>
              <a:bodyPr wrap="none">
                <a:spAutoFit/>
              </a:bodyPr>
              <a:lstStyle/>
              <a:p>
                <a:pPr marR="15240" algn="just">
                  <a:lnSpc>
                    <a:spcPct val="150000"/>
                  </a:lnSpc>
                  <a:spcBef>
                    <a:spcPts val="150"/>
                  </a:spcBef>
                  <a:spcAft>
                    <a:spcPts val="150"/>
                  </a:spcAft>
                  <a:buClrTx/>
                </a:pPr>
                <a14:m>
                  <m:oMathPara xmlns:m="http://schemas.openxmlformats.org/officeDocument/2006/math">
                    <m:oMathParaPr>
                      <m:jc m:val="centerGroup"/>
                    </m:oMathParaPr>
                    <m:oMath xmlns:m="http://schemas.openxmlformats.org/officeDocument/2006/math">
                      <m:r>
                        <m:rPr>
                          <m:nor/>
                        </m:rPr>
                        <a:rPr lang="fr-FR" sz="1850" kern="1200">
                          <a:solidFill>
                            <a:prstClr val="black"/>
                          </a:solidFill>
                          <a:latin typeface="Arial" panose="020B0604020202020204" pitchFamily="34" charset="0"/>
                          <a:ea typeface="Arial" panose="020B0604020202020204" pitchFamily="34" charset="0"/>
                          <a:cs typeface="Arial" panose="020B0604020202020204" pitchFamily="34" charset="0"/>
                        </a:rPr>
                        <m:t>A</m:t>
                      </m:r>
                      <m:r>
                        <m:rPr>
                          <m:nor/>
                        </m:rPr>
                        <a:rPr lang="fr-FR" sz="1850" kern="1200">
                          <a:solidFill>
                            <a:prstClr val="black"/>
                          </a:solidFill>
                          <a:latin typeface="Arial" panose="020B0604020202020204" pitchFamily="34" charset="0"/>
                          <a:ea typeface="Arial" panose="020B0604020202020204" pitchFamily="34" charset="0"/>
                          <a:cs typeface="Arial" panose="020B0604020202020204" pitchFamily="34" charset="0"/>
                        </a:rPr>
                        <m:t>. 152</m:t>
                      </m:r>
                      <m:r>
                        <m:rPr>
                          <m:nor/>
                        </m:rPr>
                        <a:rPr lang="fr-FR" sz="1850" kern="1200">
                          <a:solidFill>
                            <a:prstClr val="black"/>
                          </a:solidFill>
                          <a:latin typeface="Arial" panose="020B0604020202020204" pitchFamily="34" charset="0"/>
                          <a:ea typeface="Arial" panose="020B0604020202020204" pitchFamily="34" charset="0"/>
                          <a:cs typeface="Arial" panose="020B0604020202020204" pitchFamily="34" charset="0"/>
                        </a:rPr>
                        <m:t>m</m:t>
                      </m:r>
                      <m:r>
                        <m:rPr>
                          <m:nor/>
                        </m:rPr>
                        <a:rPr lang="fr-FR" sz="1850" kern="1200">
                          <a:solidFill>
                            <a:prstClr val="black"/>
                          </a:solidFill>
                          <a:latin typeface="Arial" panose="020B0604020202020204" pitchFamily="34" charset="0"/>
                          <a:ea typeface="Arial" panose="020B0604020202020204" pitchFamily="34" charset="0"/>
                          <a:cs typeface="Arial" panose="020B0604020202020204" pitchFamily="34" charset="0"/>
                        </a:rPr>
                        <m:t>	</m:t>
                      </m:r>
                    </m:oMath>
                  </m:oMathPara>
                </a14:m>
                <a:endParaRPr lang="en-US" sz="185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9" name="Rectangle 38"/>
              <p:cNvSpPr>
                <a:spLocks noRot="1" noChangeAspect="1" noMove="1" noResize="1" noEditPoints="1" noAdjustHandles="1" noChangeArrowheads="1" noChangeShapeType="1" noTextEdit="1"/>
              </p:cNvSpPr>
              <p:nvPr/>
            </p:nvSpPr>
            <p:spPr>
              <a:xfrm>
                <a:off x="1643933" y="3354400"/>
                <a:ext cx="1147430" cy="597151"/>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1643933" y="4250690"/>
                <a:ext cx="1081706" cy="466603"/>
              </a:xfrm>
              <a:prstGeom prst="rect">
                <a:avLst/>
              </a:prstGeom>
            </p:spPr>
            <p:txBody>
              <a:bodyPr wrap="none">
                <a:spAutoFit/>
              </a:bodyPr>
              <a:lstStyle/>
              <a:p>
                <a:pPr marR="15240" algn="just">
                  <a:lnSpc>
                    <a:spcPct val="150000"/>
                  </a:lnSpc>
                  <a:spcBef>
                    <a:spcPts val="150"/>
                  </a:spcBef>
                  <a:spcAft>
                    <a:spcPts val="150"/>
                  </a:spcAft>
                  <a:buClrTx/>
                </a:pPr>
                <a14:m>
                  <m:oMath xmlns:m="http://schemas.openxmlformats.org/officeDocument/2006/math">
                    <m:r>
                      <m:rPr>
                        <m:nor/>
                      </m:rPr>
                      <a:rPr lang="fr-FR" sz="1850" kern="1200">
                        <a:solidFill>
                          <a:prstClr val="black"/>
                        </a:solidFill>
                        <a:latin typeface="Arial" panose="020B0604020202020204" pitchFamily="34" charset="0"/>
                        <a:ea typeface="Times New Roman" panose="02020603050405020304" pitchFamily="18" charset="0"/>
                        <a:cs typeface="Arial" panose="020B0604020202020204" pitchFamily="34" charset="0"/>
                      </a:rPr>
                      <m:t>B</m:t>
                    </m:r>
                    <m:r>
                      <m:rPr>
                        <m:nor/>
                      </m:rPr>
                      <a:rPr lang="fr-FR" sz="1850" kern="1200">
                        <a:solidFill>
                          <a:prstClr val="black"/>
                        </a:solidFill>
                        <a:latin typeface="Arial" panose="020B0604020202020204" pitchFamily="34" charset="0"/>
                        <a:ea typeface="Times New Roman" panose="02020603050405020304" pitchFamily="18" charset="0"/>
                        <a:cs typeface="Arial" panose="020B0604020202020204" pitchFamily="34" charset="0"/>
                      </a:rPr>
                      <m:t>. 150</m:t>
                    </m:r>
                  </m:oMath>
                </a14:m>
                <a:r>
                  <a:rPr lang="en-US" sz="1850" kern="12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m</a:t>
                </a:r>
                <a:endParaRPr lang="en-US" sz="185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0" name="Rectangle 39"/>
              <p:cNvSpPr>
                <a:spLocks noRot="1" noChangeAspect="1" noMove="1" noResize="1" noEditPoints="1" noAdjustHandles="1" noChangeArrowheads="1" noChangeShapeType="1" noTextEdit="1"/>
              </p:cNvSpPr>
              <p:nvPr/>
            </p:nvSpPr>
            <p:spPr>
              <a:xfrm>
                <a:off x="1643933" y="4250690"/>
                <a:ext cx="1081706" cy="466603"/>
              </a:xfrm>
              <a:prstGeom prst="rect">
                <a:avLst/>
              </a:prstGeom>
              <a:blipFill rotWithShape="0">
                <a:blip r:embed="rId8"/>
                <a:stretch>
                  <a:fillRect r="-3390" b="-207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6165947" y="3342450"/>
                <a:ext cx="1160253" cy="597151"/>
              </a:xfrm>
              <a:prstGeom prst="rect">
                <a:avLst/>
              </a:prstGeom>
            </p:spPr>
            <p:txBody>
              <a:bodyPr wrap="none">
                <a:spAutoFit/>
              </a:bodyPr>
              <a:lstStyle/>
              <a:p>
                <a:pPr marR="15240" algn="just">
                  <a:lnSpc>
                    <a:spcPct val="150000"/>
                  </a:lnSpc>
                  <a:spcBef>
                    <a:spcPts val="150"/>
                  </a:spcBef>
                  <a:spcAft>
                    <a:spcPts val="150"/>
                  </a:spcAft>
                  <a:buClrTx/>
                </a:pPr>
                <a14:m>
                  <m:oMathPara xmlns:m="http://schemas.openxmlformats.org/officeDocument/2006/math">
                    <m:oMathParaPr>
                      <m:jc m:val="centerGroup"/>
                    </m:oMathParaPr>
                    <m:oMath xmlns:m="http://schemas.openxmlformats.org/officeDocument/2006/math">
                      <m:r>
                        <m:rPr>
                          <m:nor/>
                        </m:rPr>
                        <a:rPr lang="fr-FR" sz="1850" kern="1200">
                          <a:solidFill>
                            <a:prstClr val="black"/>
                          </a:solidFill>
                          <a:latin typeface="Arial" panose="020B0604020202020204" pitchFamily="34" charset="0"/>
                          <a:ea typeface="Times New Roman" panose="02020603050405020304" pitchFamily="18" charset="0"/>
                          <a:cs typeface="Arial" panose="020B0604020202020204" pitchFamily="34" charset="0"/>
                        </a:rPr>
                        <m:t>C</m:t>
                      </m:r>
                      <m:r>
                        <m:rPr>
                          <m:nor/>
                        </m:rPr>
                        <a:rPr lang="fr-FR" sz="1850" kern="1200">
                          <a:solidFill>
                            <a:prstClr val="black"/>
                          </a:solidFill>
                          <a:latin typeface="Arial" panose="020B0604020202020204" pitchFamily="34" charset="0"/>
                          <a:ea typeface="Times New Roman" panose="02020603050405020304" pitchFamily="18" charset="0"/>
                          <a:cs typeface="Arial" panose="020B0604020202020204" pitchFamily="34" charset="0"/>
                        </a:rPr>
                        <m:t>. 140</m:t>
                      </m:r>
                      <m:r>
                        <m:rPr>
                          <m:nor/>
                        </m:rPr>
                        <a:rPr lang="fr-FR" sz="1850" kern="1200">
                          <a:solidFill>
                            <a:prstClr val="black"/>
                          </a:solidFill>
                          <a:latin typeface="Arial" panose="020B0604020202020204" pitchFamily="34" charset="0"/>
                          <a:ea typeface="Times New Roman" panose="02020603050405020304" pitchFamily="18" charset="0"/>
                          <a:cs typeface="Arial" panose="020B0604020202020204" pitchFamily="34" charset="0"/>
                        </a:rPr>
                        <m:t>m</m:t>
                      </m:r>
                      <m:r>
                        <m:rPr>
                          <m:nor/>
                        </m:rPr>
                        <a:rPr lang="fr-FR" sz="1850" kern="1200">
                          <a:solidFill>
                            <a:prstClr val="black"/>
                          </a:solidFill>
                          <a:latin typeface="Arial" panose="020B0604020202020204" pitchFamily="34" charset="0"/>
                          <a:ea typeface="Times New Roman" panose="02020603050405020304" pitchFamily="18" charset="0"/>
                          <a:cs typeface="Arial" panose="020B0604020202020204" pitchFamily="34" charset="0"/>
                        </a:rPr>
                        <m:t>	</m:t>
                      </m:r>
                    </m:oMath>
                  </m:oMathPara>
                </a14:m>
                <a:endParaRPr lang="en-US" sz="1850" kern="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1" name="Rectangle 40"/>
              <p:cNvSpPr>
                <a:spLocks noRot="1" noChangeAspect="1" noMove="1" noResize="1" noEditPoints="1" noAdjustHandles="1" noChangeArrowheads="1" noChangeShapeType="1" noTextEdit="1"/>
              </p:cNvSpPr>
              <p:nvPr/>
            </p:nvSpPr>
            <p:spPr>
              <a:xfrm>
                <a:off x="6165947" y="3342450"/>
                <a:ext cx="1160253" cy="597151"/>
              </a:xfrm>
              <a:prstGeom prst="rect">
                <a:avLst/>
              </a:prstGeom>
              <a:blipFill rotWithShape="0">
                <a:blip r:embed="rId9"/>
                <a:stretch>
                  <a:fillRect/>
                </a:stretch>
              </a:blipFill>
            </p:spPr>
            <p:txBody>
              <a:bodyPr/>
              <a:lstStyle/>
              <a:p>
                <a:r>
                  <a:rPr lang="en-US">
                    <a:noFill/>
                  </a:rPr>
                  <a:t> </a:t>
                </a:r>
              </a:p>
            </p:txBody>
          </p:sp>
        </mc:Fallback>
      </mc:AlternateContent>
      <p:pic>
        <p:nvPicPr>
          <p:cNvPr id="42"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10"/>
          <a:stretch>
            <a:fillRect/>
          </a:stretch>
        </p:blipFill>
        <p:spPr>
          <a:xfrm>
            <a:off x="-904056" y="425937"/>
            <a:ext cx="457200" cy="457200"/>
          </a:xfrm>
          <a:prstGeom prst="rect">
            <a:avLst/>
          </a:prstGeom>
        </p:spPr>
      </p:pic>
      <p:pic>
        <p:nvPicPr>
          <p:cNvPr id="4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914083" y="1159505"/>
            <a:ext cx="457200" cy="457200"/>
          </a:xfrm>
          <a:prstGeom prst="rect">
            <a:avLst/>
          </a:prstGeom>
        </p:spPr>
      </p:pic>
      <p:pic>
        <p:nvPicPr>
          <p:cNvPr id="44"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904056" y="1893073"/>
            <a:ext cx="457200" cy="457200"/>
          </a:xfrm>
          <a:prstGeom prst="rect">
            <a:avLst/>
          </a:prstGeom>
        </p:spPr>
      </p:pic>
      <p:pic>
        <p:nvPicPr>
          <p:cNvPr id="45"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887534" y="2651835"/>
            <a:ext cx="457200" cy="457200"/>
          </a:xfrm>
          <a:prstGeom prst="rect">
            <a:avLst/>
          </a:prstGeom>
        </p:spPr>
      </p:pic>
      <p:pic>
        <p:nvPicPr>
          <p:cNvPr id="18" name="Picture 17"/>
          <p:cNvPicPr>
            <a:picLocks noChangeAspect="1"/>
          </p:cNvPicPr>
          <p:nvPr/>
        </p:nvPicPr>
        <p:blipFill>
          <a:blip r:embed="rId12"/>
          <a:stretch>
            <a:fillRect/>
          </a:stretch>
        </p:blipFill>
        <p:spPr>
          <a:xfrm>
            <a:off x="4106267" y="3771802"/>
            <a:ext cx="743155" cy="712190"/>
          </a:xfrm>
          <a:prstGeom prst="rect">
            <a:avLst/>
          </a:prstGeom>
        </p:spPr>
      </p:pic>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sharpenSoften amount="50000"/>
                    </a14:imgEffect>
                    <a14:imgEffect>
                      <a14:brightnessContrast contrast="-40000"/>
                    </a14:imgEffect>
                  </a14:imgLayer>
                </a14:imgProps>
              </a:ext>
            </a:extLst>
          </a:blip>
          <a:stretch>
            <a:fillRect/>
          </a:stretch>
        </p:blipFill>
        <p:spPr>
          <a:xfrm>
            <a:off x="6662498" y="1069566"/>
            <a:ext cx="2052902" cy="2094798"/>
          </a:xfrm>
          <a:prstGeom prst="rect">
            <a:avLst/>
          </a:prstGeom>
        </p:spPr>
      </p:pic>
    </p:spTree>
    <p:extLst>
      <p:ext uri="{BB962C8B-B14F-4D97-AF65-F5344CB8AC3E}">
        <p14:creationId xmlns:p14="http://schemas.microsoft.com/office/powerpoint/2010/main" val="1638506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par>
                                <p:cTn id="8" presetID="22"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anim calcmode="lin" valueType="num">
                                      <p:cBhvr>
                                        <p:cTn id="15" dur="500" fill="hold"/>
                                        <p:tgtEl>
                                          <p:spTgt spid="20"/>
                                        </p:tgtEl>
                                        <p:attrNameLst>
                                          <p:attrName>ppt_x</p:attrName>
                                        </p:attrNameLst>
                                      </p:cBhvr>
                                      <p:tavLst>
                                        <p:tav tm="0">
                                          <p:val>
                                            <p:strVal val="#ppt_x"/>
                                          </p:val>
                                        </p:tav>
                                        <p:tav tm="100000">
                                          <p:val>
                                            <p:strVal val="#ppt_x"/>
                                          </p:val>
                                        </p:tav>
                                      </p:tavLst>
                                    </p:anim>
                                    <p:anim calcmode="lin" valueType="num">
                                      <p:cBhvr>
                                        <p:cTn id="16" dur="500" fill="hold"/>
                                        <p:tgtEl>
                                          <p:spTgt spid="2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anim calcmode="lin" valueType="num">
                                      <p:cBhvr>
                                        <p:cTn id="20" dur="500" fill="hold"/>
                                        <p:tgtEl>
                                          <p:spTgt spid="39"/>
                                        </p:tgtEl>
                                        <p:attrNameLst>
                                          <p:attrName>ppt_x</p:attrName>
                                        </p:attrNameLst>
                                      </p:cBhvr>
                                      <p:tavLst>
                                        <p:tav tm="0">
                                          <p:val>
                                            <p:strVal val="#ppt_x"/>
                                          </p:val>
                                        </p:tav>
                                        <p:tav tm="100000">
                                          <p:val>
                                            <p:strVal val="#ppt_x"/>
                                          </p:val>
                                        </p:tav>
                                      </p:tavLst>
                                    </p:anim>
                                    <p:anim calcmode="lin" valueType="num">
                                      <p:cBhvr>
                                        <p:cTn id="21" dur="500" fill="hold"/>
                                        <p:tgtEl>
                                          <p:spTgt spid="39"/>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anim calcmode="lin" valueType="num">
                                      <p:cBhvr>
                                        <p:cTn id="26" dur="500" fill="hold"/>
                                        <p:tgtEl>
                                          <p:spTgt spid="36"/>
                                        </p:tgtEl>
                                        <p:attrNameLst>
                                          <p:attrName>ppt_x</p:attrName>
                                        </p:attrNameLst>
                                      </p:cBhvr>
                                      <p:tavLst>
                                        <p:tav tm="0">
                                          <p:val>
                                            <p:strVal val="#ppt_x"/>
                                          </p:val>
                                        </p:tav>
                                        <p:tav tm="100000">
                                          <p:val>
                                            <p:strVal val="#ppt_x"/>
                                          </p:val>
                                        </p:tav>
                                      </p:tavLst>
                                    </p:anim>
                                    <p:anim calcmode="lin" valueType="num">
                                      <p:cBhvr>
                                        <p:cTn id="27" dur="500" fill="hold"/>
                                        <p:tgtEl>
                                          <p:spTgt spid="3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anim calcmode="lin" valueType="num">
                                      <p:cBhvr>
                                        <p:cTn id="31" dur="500" fill="hold"/>
                                        <p:tgtEl>
                                          <p:spTgt spid="40"/>
                                        </p:tgtEl>
                                        <p:attrNameLst>
                                          <p:attrName>ppt_x</p:attrName>
                                        </p:attrNameLst>
                                      </p:cBhvr>
                                      <p:tavLst>
                                        <p:tav tm="0">
                                          <p:val>
                                            <p:strVal val="#ppt_x"/>
                                          </p:val>
                                        </p:tav>
                                        <p:tav tm="100000">
                                          <p:val>
                                            <p:strVal val="#ppt_x"/>
                                          </p:val>
                                        </p:tav>
                                      </p:tavLst>
                                    </p:anim>
                                    <p:anim calcmode="lin" valueType="num">
                                      <p:cBhvr>
                                        <p:cTn id="32" dur="500" fill="hold"/>
                                        <p:tgtEl>
                                          <p:spTgt spid="40"/>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anim calcmode="lin" valueType="num">
                                      <p:cBhvr>
                                        <p:cTn id="37" dur="500" fill="hold"/>
                                        <p:tgtEl>
                                          <p:spTgt spid="21"/>
                                        </p:tgtEl>
                                        <p:attrNameLst>
                                          <p:attrName>ppt_x</p:attrName>
                                        </p:attrNameLst>
                                      </p:cBhvr>
                                      <p:tavLst>
                                        <p:tav tm="0">
                                          <p:val>
                                            <p:strVal val="#ppt_x"/>
                                          </p:val>
                                        </p:tav>
                                        <p:tav tm="100000">
                                          <p:val>
                                            <p:strVal val="#ppt_x"/>
                                          </p:val>
                                        </p:tav>
                                      </p:tavLst>
                                    </p:anim>
                                    <p:anim calcmode="lin" valueType="num">
                                      <p:cBhvr>
                                        <p:cTn id="38" dur="500" fill="hold"/>
                                        <p:tgtEl>
                                          <p:spTgt spid="2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500"/>
                                        <p:tgtEl>
                                          <p:spTgt spid="41"/>
                                        </p:tgtEl>
                                      </p:cBhvr>
                                    </p:animEffect>
                                    <p:anim calcmode="lin" valueType="num">
                                      <p:cBhvr>
                                        <p:cTn id="42" dur="500" fill="hold"/>
                                        <p:tgtEl>
                                          <p:spTgt spid="41"/>
                                        </p:tgtEl>
                                        <p:attrNameLst>
                                          <p:attrName>ppt_x</p:attrName>
                                        </p:attrNameLst>
                                      </p:cBhvr>
                                      <p:tavLst>
                                        <p:tav tm="0">
                                          <p:val>
                                            <p:strVal val="#ppt_x"/>
                                          </p:val>
                                        </p:tav>
                                        <p:tav tm="100000">
                                          <p:val>
                                            <p:strVal val="#ppt_x"/>
                                          </p:val>
                                        </p:tav>
                                      </p:tavLst>
                                    </p:anim>
                                    <p:anim calcmode="lin" valueType="num">
                                      <p:cBhvr>
                                        <p:cTn id="43" dur="500" fill="hold"/>
                                        <p:tgtEl>
                                          <p:spTgt spid="41"/>
                                        </p:tgtEl>
                                        <p:attrNameLst>
                                          <p:attrName>ppt_y</p:attrName>
                                        </p:attrNameLst>
                                      </p:cBhvr>
                                      <p:tavLst>
                                        <p:tav tm="0">
                                          <p:val>
                                            <p:strVal val="#ppt_y+.1"/>
                                          </p:val>
                                        </p:tav>
                                        <p:tav tm="100000">
                                          <p:val>
                                            <p:strVal val="#ppt_y"/>
                                          </p:val>
                                        </p:tav>
                                      </p:tavLst>
                                    </p:anim>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anim calcmode="lin" valueType="num">
                                      <p:cBhvr>
                                        <p:cTn id="48" dur="500" fill="hold"/>
                                        <p:tgtEl>
                                          <p:spTgt spid="37"/>
                                        </p:tgtEl>
                                        <p:attrNameLst>
                                          <p:attrName>ppt_x</p:attrName>
                                        </p:attrNameLst>
                                      </p:cBhvr>
                                      <p:tavLst>
                                        <p:tav tm="0">
                                          <p:val>
                                            <p:strVal val="#ppt_x"/>
                                          </p:val>
                                        </p:tav>
                                        <p:tav tm="100000">
                                          <p:val>
                                            <p:strVal val="#ppt_x"/>
                                          </p:val>
                                        </p:tav>
                                      </p:tavLst>
                                    </p:anim>
                                    <p:anim calcmode="lin" valueType="num">
                                      <p:cBhvr>
                                        <p:cTn id="49" dur="500" fill="hold"/>
                                        <p:tgtEl>
                                          <p:spTgt spid="3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500"/>
                                        <p:tgtEl>
                                          <p:spTgt spid="38"/>
                                        </p:tgtEl>
                                      </p:cBhvr>
                                    </p:animEffect>
                                    <p:anim calcmode="lin" valueType="num">
                                      <p:cBhvr>
                                        <p:cTn id="53" dur="500" fill="hold"/>
                                        <p:tgtEl>
                                          <p:spTgt spid="38"/>
                                        </p:tgtEl>
                                        <p:attrNameLst>
                                          <p:attrName>ppt_x</p:attrName>
                                        </p:attrNameLst>
                                      </p:cBhvr>
                                      <p:tavLst>
                                        <p:tav tm="0">
                                          <p:val>
                                            <p:strVal val="#ppt_x"/>
                                          </p:val>
                                        </p:tav>
                                        <p:tav tm="100000">
                                          <p:val>
                                            <p:strVal val="#ppt_x"/>
                                          </p:val>
                                        </p:tav>
                                      </p:tavLst>
                                    </p:anim>
                                    <p:anim calcmode="lin" valueType="num">
                                      <p:cBhvr>
                                        <p:cTn id="54" dur="5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5" restart="whenNotActive" fill="hold" evtFilter="cancelBubble" nodeType="interactiveSeq">
                <p:stCondLst>
                  <p:cond evt="onClick" delay="0">
                    <p:tgtEl>
                      <p:spTgt spid="20"/>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000" fill="hold"/>
                                        <p:tgtEl>
                                          <p:spTgt spid="20"/>
                                        </p:tgtEl>
                                        <p:attrNameLst>
                                          <p:attrName>fillcolor</p:attrName>
                                        </p:attrNameLst>
                                      </p:cBhvr>
                                      <p:to>
                                        <a:srgbClr val="FF0000"/>
                                      </p:to>
                                    </p:animClr>
                                    <p:set>
                                      <p:cBhvr>
                                        <p:cTn id="60" dur="2000" fill="hold"/>
                                        <p:tgtEl>
                                          <p:spTgt spid="20"/>
                                        </p:tgtEl>
                                        <p:attrNameLst>
                                          <p:attrName>fill.type</p:attrName>
                                        </p:attrNameLst>
                                      </p:cBhvr>
                                      <p:to>
                                        <p:strVal val="solid"/>
                                      </p:to>
                                    </p:set>
                                    <p:set>
                                      <p:cBhvr>
                                        <p:cTn id="61" dur="2000" fill="hold"/>
                                        <p:tgtEl>
                                          <p:spTgt spid="20"/>
                                        </p:tgtEl>
                                        <p:attrNameLst>
                                          <p:attrName>fill.on</p:attrName>
                                        </p:attrNameLst>
                                      </p:cBhvr>
                                      <p:to>
                                        <p:strVal val="true"/>
                                      </p:to>
                                    </p:set>
                                  </p:childTnLst>
                                </p:cTn>
                              </p:par>
                              <p:par>
                                <p:cTn id="62" presetID="1" presetClass="mediacall" presetSubtype="0" fill="hold" nodeType="withEffect">
                                  <p:stCondLst>
                                    <p:cond delay="0"/>
                                  </p:stCondLst>
                                  <p:childTnLst>
                                    <p:cmd type="call" cmd="playFrom(0.0)">
                                      <p:cBhvr>
                                        <p:cTn id="63" dur="2992" fill="hold"/>
                                        <p:tgtEl>
                                          <p:spTgt spid="45"/>
                                        </p:tgtEl>
                                      </p:cBhvr>
                                    </p:cmd>
                                  </p:childTnLst>
                                </p:cTn>
                              </p:par>
                            </p:childTnLst>
                          </p:cTn>
                        </p:par>
                      </p:childTnLst>
                    </p:cTn>
                  </p:par>
                </p:childTnLst>
              </p:cTn>
              <p:nextCondLst>
                <p:cond evt="onClick" delay="0">
                  <p:tgtEl>
                    <p:spTgt spid="20"/>
                  </p:tgtEl>
                </p:cond>
              </p:nextCondLst>
            </p:seq>
            <p:seq concurrent="1" nextAc="seek">
              <p:cTn id="64" restart="whenNotActive" fill="hold" evtFilter="cancelBubble" nodeType="interactiveSeq">
                <p:stCondLst>
                  <p:cond evt="onClick" delay="0">
                    <p:tgtEl>
                      <p:spTgt spid="21"/>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1500" fill="hold"/>
                                        <p:tgtEl>
                                          <p:spTgt spid="21"/>
                                        </p:tgtEl>
                                        <p:attrNameLst>
                                          <p:attrName>fillcolor</p:attrName>
                                        </p:attrNameLst>
                                      </p:cBhvr>
                                      <p:to>
                                        <a:srgbClr val="FF0000"/>
                                      </p:to>
                                    </p:animClr>
                                    <p:set>
                                      <p:cBhvr>
                                        <p:cTn id="69" dur="1500" fill="hold"/>
                                        <p:tgtEl>
                                          <p:spTgt spid="21"/>
                                        </p:tgtEl>
                                        <p:attrNameLst>
                                          <p:attrName>fill.type</p:attrName>
                                        </p:attrNameLst>
                                      </p:cBhvr>
                                      <p:to>
                                        <p:strVal val="solid"/>
                                      </p:to>
                                    </p:set>
                                    <p:set>
                                      <p:cBhvr>
                                        <p:cTn id="70" dur="1500" fill="hold"/>
                                        <p:tgtEl>
                                          <p:spTgt spid="21"/>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2992" fill="hold"/>
                                        <p:tgtEl>
                                          <p:spTgt spid="44"/>
                                        </p:tgtEl>
                                      </p:cBhvr>
                                    </p:cmd>
                                  </p:childTnLst>
                                </p:cTn>
                              </p:par>
                            </p:childTnLst>
                          </p:cTn>
                        </p:par>
                      </p:childTnLst>
                    </p:cTn>
                  </p:par>
                </p:childTnLst>
              </p:cTn>
              <p:nextCondLst>
                <p:cond evt="onClick" delay="0">
                  <p:tgtEl>
                    <p:spTgt spid="21"/>
                  </p:tgtEl>
                </p:cond>
              </p:nextCondLst>
            </p:seq>
            <p:seq concurrent="1" nextAc="seek">
              <p:cTn id="73" restart="whenNotActive" fill="hold" evtFilter="cancelBubble" nodeType="interactiveSeq">
                <p:stCondLst>
                  <p:cond evt="onClick" delay="0">
                    <p:tgtEl>
                      <p:spTgt spid="36"/>
                    </p:tgtEl>
                  </p:cond>
                </p:stCondLst>
                <p:endSync evt="end" delay="0">
                  <p:rtn val="all"/>
                </p:endSync>
                <p:childTnLst>
                  <p:par>
                    <p:cTn id="74" fill="hold">
                      <p:stCondLst>
                        <p:cond delay="0"/>
                      </p:stCondLst>
                      <p:childTnLst>
                        <p:par>
                          <p:cTn id="75" fill="hold">
                            <p:stCondLst>
                              <p:cond delay="0"/>
                            </p:stCondLst>
                            <p:childTnLst>
                              <p:par>
                                <p:cTn id="76" presetID="1" presetClass="emph" presetSubtype="2" fill="hold" nodeType="clickEffect">
                                  <p:stCondLst>
                                    <p:cond delay="0"/>
                                  </p:stCondLst>
                                  <p:childTnLst>
                                    <p:animClr clrSpc="rgb" dir="cw">
                                      <p:cBhvr>
                                        <p:cTn id="77" dur="2000" fill="hold"/>
                                        <p:tgtEl>
                                          <p:spTgt spid="36"/>
                                        </p:tgtEl>
                                        <p:attrNameLst>
                                          <p:attrName>fillcolor</p:attrName>
                                        </p:attrNameLst>
                                      </p:cBhvr>
                                      <p:to>
                                        <a:srgbClr val="FF0000"/>
                                      </p:to>
                                    </p:animClr>
                                    <p:set>
                                      <p:cBhvr>
                                        <p:cTn id="78" dur="2000" fill="hold"/>
                                        <p:tgtEl>
                                          <p:spTgt spid="36"/>
                                        </p:tgtEl>
                                        <p:attrNameLst>
                                          <p:attrName>fill.type</p:attrName>
                                        </p:attrNameLst>
                                      </p:cBhvr>
                                      <p:to>
                                        <p:strVal val="solid"/>
                                      </p:to>
                                    </p:set>
                                    <p:set>
                                      <p:cBhvr>
                                        <p:cTn id="79" dur="2000" fill="hold"/>
                                        <p:tgtEl>
                                          <p:spTgt spid="36"/>
                                        </p:tgtEl>
                                        <p:attrNameLst>
                                          <p:attrName>fill.on</p:attrName>
                                        </p:attrNameLst>
                                      </p:cBhvr>
                                      <p:to>
                                        <p:strVal val="true"/>
                                      </p:to>
                                    </p:set>
                                  </p:childTnLst>
                                </p:cTn>
                              </p:par>
                              <p:par>
                                <p:cTn id="80" presetID="1" presetClass="mediacall" presetSubtype="0" fill="hold" nodeType="withEffect">
                                  <p:stCondLst>
                                    <p:cond delay="0"/>
                                  </p:stCondLst>
                                  <p:childTnLst>
                                    <p:cmd type="call" cmd="playFrom(0.0)">
                                      <p:cBhvr>
                                        <p:cTn id="81" dur="2992" fill="hold"/>
                                        <p:tgtEl>
                                          <p:spTgt spid="43"/>
                                        </p:tgtEl>
                                      </p:cBhvr>
                                    </p:cmd>
                                  </p:childTnLst>
                                </p:cTn>
                              </p:par>
                            </p:childTnLst>
                          </p:cTn>
                        </p:par>
                      </p:childTnLst>
                    </p:cTn>
                  </p:par>
                </p:childTnLst>
              </p:cTn>
              <p:nextCondLst>
                <p:cond evt="onClick" delay="0">
                  <p:tgtEl>
                    <p:spTgt spid="36"/>
                  </p:tgtEl>
                </p:cond>
              </p:nextCondLst>
            </p:seq>
            <p:seq concurrent="1" nextAc="seek">
              <p:cTn id="82" restart="whenNotActive" fill="hold" evtFilter="cancelBubble" nodeType="interactiveSeq">
                <p:stCondLst>
                  <p:cond evt="onClick" delay="0">
                    <p:tgtEl>
                      <p:spTgt spid="37"/>
                    </p:tgtEl>
                  </p:cond>
                </p:stCondLst>
                <p:endSync evt="end" delay="0">
                  <p:rtn val="all"/>
                </p:endSync>
                <p:childTnLst>
                  <p:par>
                    <p:cTn id="83" fill="hold">
                      <p:stCondLst>
                        <p:cond delay="0"/>
                      </p:stCondLst>
                      <p:childTnLst>
                        <p:par>
                          <p:cTn id="84" fill="hold">
                            <p:stCondLst>
                              <p:cond delay="0"/>
                            </p:stCondLst>
                            <p:childTnLst>
                              <p:par>
                                <p:cTn id="85" presetID="3" presetClass="mediacall" presetSubtype="0" fill="hold" nodeType="withEffect">
                                  <p:stCondLst>
                                    <p:cond delay="0"/>
                                  </p:stCondLst>
                                  <p:childTnLst>
                                    <p:cmd type="call" cmd="stop">
                                      <p:cBhvr>
                                        <p:cTn id="86" dur="1" fill="hold"/>
                                        <p:tgtEl>
                                          <p:spTgt spid="42"/>
                                        </p:tgtEl>
                                      </p:cBhvr>
                                    </p:cmd>
                                  </p:childTnLst>
                                </p:cTn>
                              </p:par>
                              <p:par>
                                <p:cTn id="87" presetID="3" presetClass="mediacall" presetSubtype="0" fill="hold" nodeType="withEffect">
                                  <p:stCondLst>
                                    <p:cond delay="0"/>
                                  </p:stCondLst>
                                  <p:childTnLst>
                                    <p:cmd type="call" cmd="stop">
                                      <p:cBhvr>
                                        <p:cTn id="88" dur="1" fill="hold"/>
                                        <p:tgtEl>
                                          <p:spTgt spid="42"/>
                                        </p:tgtEl>
                                      </p:cBhvr>
                                    </p:cmd>
                                  </p:childTnLst>
                                </p:cTn>
                              </p:par>
                              <p:par>
                                <p:cTn id="89" presetID="3" presetClass="mediacall" presetSubtype="0" fill="hold" nodeType="withEffect">
                                  <p:stCondLst>
                                    <p:cond delay="0"/>
                                  </p:stCondLst>
                                  <p:childTnLst>
                                    <p:cmd type="call" cmd="stop">
                                      <p:cBhvr>
                                        <p:cTn id="90" dur="1" fill="hold"/>
                                        <p:tgtEl>
                                          <p:spTgt spid="42"/>
                                        </p:tgtEl>
                                      </p:cBhvr>
                                    </p:cmd>
                                  </p:childTnLst>
                                </p:cTn>
                              </p:par>
                              <p:par>
                                <p:cTn id="91" presetID="2" presetClass="mediacall" presetSubtype="0" fill="hold" nodeType="withEffect">
                                  <p:stCondLst>
                                    <p:cond delay="0"/>
                                  </p:stCondLst>
                                  <p:childTnLst>
                                    <p:cmd type="call" cmd="togglePause">
                                      <p:cBhvr>
                                        <p:cTn id="92" dur="1" fill="hold"/>
                                        <p:tgtEl>
                                          <p:spTgt spid="42"/>
                                        </p:tgtEl>
                                      </p:cBhvr>
                                    </p:cmd>
                                  </p:childTnLst>
                                </p:cTn>
                              </p:par>
                              <p:par>
                                <p:cTn id="93" presetID="1" presetClass="emph" presetSubtype="2" fill="hold" nodeType="withEffect">
                                  <p:stCondLst>
                                    <p:cond delay="0"/>
                                  </p:stCondLst>
                                  <p:childTnLst>
                                    <p:animClr clrSpc="rgb" dir="cw">
                                      <p:cBhvr>
                                        <p:cTn id="94" dur="2000" fill="hold"/>
                                        <p:tgtEl>
                                          <p:spTgt spid="37"/>
                                        </p:tgtEl>
                                        <p:attrNameLst>
                                          <p:attrName>fillcolor</p:attrName>
                                        </p:attrNameLst>
                                      </p:cBhvr>
                                      <p:to>
                                        <a:srgbClr val="A8D08D"/>
                                      </p:to>
                                    </p:animClr>
                                    <p:set>
                                      <p:cBhvr>
                                        <p:cTn id="95" dur="2000" fill="hold"/>
                                        <p:tgtEl>
                                          <p:spTgt spid="37"/>
                                        </p:tgtEl>
                                        <p:attrNameLst>
                                          <p:attrName>fill.type</p:attrName>
                                        </p:attrNameLst>
                                      </p:cBhvr>
                                      <p:to>
                                        <p:strVal val="solid"/>
                                      </p:to>
                                    </p:set>
                                    <p:set>
                                      <p:cBhvr>
                                        <p:cTn id="96" dur="2000" fill="hold"/>
                                        <p:tgtEl>
                                          <p:spTgt spid="37"/>
                                        </p:tgtEl>
                                        <p:attrNameLst>
                                          <p:attrName>fill.on</p:attrName>
                                        </p:attrNameLst>
                                      </p:cBhvr>
                                      <p:to>
                                        <p:strVal val="true"/>
                                      </p:to>
                                    </p:set>
                                  </p:childTnLst>
                                </p:cTn>
                              </p:par>
                            </p:childTnLst>
                          </p:cTn>
                        </p:par>
                      </p:childTnLst>
                    </p:cTn>
                  </p:par>
                </p:childTnLst>
              </p:cTn>
              <p:nextCondLst>
                <p:cond evt="onClick" delay="0">
                  <p:tgtEl>
                    <p:spTgt spid="37"/>
                  </p:tgtEl>
                </p:cond>
              </p:nextCondLst>
            </p:seq>
            <p:audio>
              <p:cMediaNode vol="80000">
                <p:cTn id="97" fill="hold" display="0">
                  <p:stCondLst>
                    <p:cond delay="indefinite"/>
                  </p:stCondLst>
                  <p:endCondLst>
                    <p:cond evt="onStopAudio" delay="0">
                      <p:tgtEl>
                        <p:sldTgt/>
                      </p:tgtEl>
                    </p:cond>
                  </p:endCondLst>
                </p:cTn>
                <p:tgtEl>
                  <p:spTgt spid="42"/>
                </p:tgtEl>
              </p:cMediaNode>
            </p:audio>
            <p:audio>
              <p:cMediaNode vol="80000">
                <p:cTn id="98" fill="hold" display="0">
                  <p:stCondLst>
                    <p:cond delay="indefinite"/>
                  </p:stCondLst>
                  <p:endCondLst>
                    <p:cond evt="onStopAudio" delay="0">
                      <p:tgtEl>
                        <p:sldTgt/>
                      </p:tgtEl>
                    </p:cond>
                  </p:endCondLst>
                </p:cTn>
                <p:tgtEl>
                  <p:spTgt spid="43"/>
                </p:tgtEl>
              </p:cMediaNode>
            </p:audio>
            <p:audio>
              <p:cMediaNode vol="80000">
                <p:cTn id="99" fill="hold" display="0">
                  <p:stCondLst>
                    <p:cond delay="indefinite"/>
                  </p:stCondLst>
                  <p:endCondLst>
                    <p:cond evt="onStopAudio" delay="0">
                      <p:tgtEl>
                        <p:sldTgt/>
                      </p:tgtEl>
                    </p:cond>
                  </p:endCondLst>
                </p:cTn>
                <p:tgtEl>
                  <p:spTgt spid="44"/>
                </p:tgtEl>
              </p:cMediaNode>
            </p:audio>
            <p:audio>
              <p:cMediaNode vol="80000">
                <p:cTn id="100" fill="hold" display="0">
                  <p:stCondLst>
                    <p:cond delay="indefinite"/>
                  </p:stCondLst>
                  <p:endCondLst>
                    <p:cond evt="onStopAudio" delay="0">
                      <p:tgtEl>
                        <p:sldTgt/>
                      </p:tgtEl>
                    </p:cond>
                  </p:endCondLst>
                </p:cTn>
                <p:tgtEl>
                  <p:spTgt spid="45"/>
                </p:tgtEl>
              </p:cMediaNode>
            </p:audio>
          </p:childTnLst>
        </p:cTn>
      </p:par>
    </p:tnLst>
    <p:bldLst>
      <p:bldP spid="19" grpId="0"/>
      <p:bldP spid="20" grpId="0" animBg="1"/>
      <p:bldP spid="21" grpId="0" animBg="1"/>
      <p:bldP spid="36" grpId="0" animBg="1"/>
      <p:bldP spid="37" grpId="0" animBg="1"/>
      <p:bldP spid="38" grpId="0"/>
      <p:bldP spid="39" grpId="0"/>
      <p:bldP spid="40"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776" y="166924"/>
            <a:ext cx="8906267" cy="840871"/>
          </a:xfrm>
          <a:prstGeom prst="rect">
            <a:avLst/>
          </a:prstGeom>
          <a:noFill/>
        </p:spPr>
        <p:txBody>
          <a:bodyPr wrap="square" rtlCol="0">
            <a:spAutoFit/>
          </a:bodyPr>
          <a:lstStyle/>
          <a:p>
            <a:pPr algn="ctr">
              <a:lnSpc>
                <a:spcPct val="150000"/>
              </a:lnSpc>
            </a:pPr>
            <a:r>
              <a:rPr lang="vi-VN" sz="3700" b="1" dirty="0" smtClean="0">
                <a:solidFill>
                  <a:srgbClr val="C00000"/>
                </a:solidFill>
              </a:rPr>
              <a:t>HƯỚNG DẪN VỀ NHÀ</a:t>
            </a:r>
            <a:endParaRPr lang="en-US" sz="3700" b="1" dirty="0">
              <a:solidFill>
                <a:srgbClr val="C00000"/>
              </a:solidFill>
            </a:endParaRPr>
          </a:p>
        </p:txBody>
      </p:sp>
      <p:grpSp>
        <p:nvGrpSpPr>
          <p:cNvPr id="7" name="Group 6"/>
          <p:cNvGrpSpPr/>
          <p:nvPr/>
        </p:nvGrpSpPr>
        <p:grpSpPr>
          <a:xfrm>
            <a:off x="435612" y="1301313"/>
            <a:ext cx="1614115" cy="2830921"/>
            <a:chOff x="975826" y="1241350"/>
            <a:chExt cx="1614115" cy="2830921"/>
          </a:xfrm>
        </p:grpSpPr>
        <p:sp>
          <p:nvSpPr>
            <p:cNvPr id="5" name="Rounded Rectangle 4"/>
            <p:cNvSpPr/>
            <p:nvPr/>
          </p:nvSpPr>
          <p:spPr>
            <a:xfrm>
              <a:off x="975826" y="1637415"/>
              <a:ext cx="1614115" cy="2434856"/>
            </a:xfrm>
            <a:prstGeom prst="roundRect">
              <a:avLst/>
            </a:prstGeom>
            <a:solidFill>
              <a:schemeClr val="accent6"/>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387548" y="1241350"/>
              <a:ext cx="792127" cy="792127"/>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chemeClr val="accent6"/>
                  </a:solidFill>
                </a:rPr>
                <a:t>01</a:t>
              </a:r>
              <a:endParaRPr lang="en-US" sz="2400" b="1" dirty="0">
                <a:solidFill>
                  <a:schemeClr val="accent6"/>
                </a:solidFill>
              </a:endParaRPr>
            </a:p>
          </p:txBody>
        </p:sp>
      </p:grpSp>
      <p:grpSp>
        <p:nvGrpSpPr>
          <p:cNvPr id="8" name="Group 7"/>
          <p:cNvGrpSpPr/>
          <p:nvPr/>
        </p:nvGrpSpPr>
        <p:grpSpPr>
          <a:xfrm>
            <a:off x="2356064" y="1316180"/>
            <a:ext cx="1789043" cy="2819307"/>
            <a:chOff x="875070" y="1241350"/>
            <a:chExt cx="1789043" cy="2819307"/>
          </a:xfrm>
        </p:grpSpPr>
        <p:sp>
          <p:nvSpPr>
            <p:cNvPr id="9" name="Rounded Rectangle 8"/>
            <p:cNvSpPr/>
            <p:nvPr/>
          </p:nvSpPr>
          <p:spPr>
            <a:xfrm>
              <a:off x="875070" y="1625801"/>
              <a:ext cx="1789043" cy="2434856"/>
            </a:xfrm>
            <a:prstGeom prst="roundRect">
              <a:avLst/>
            </a:prstGeom>
            <a:solidFill>
              <a:schemeClr val="accent6"/>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387548" y="1241350"/>
              <a:ext cx="792127" cy="792127"/>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chemeClr val="accent6"/>
                  </a:solidFill>
                </a:rPr>
                <a:t>02</a:t>
              </a:r>
              <a:endParaRPr lang="en-US" sz="2400" b="1" dirty="0">
                <a:solidFill>
                  <a:schemeClr val="accent6"/>
                </a:solidFill>
              </a:endParaRPr>
            </a:p>
          </p:txBody>
        </p:sp>
      </p:grpSp>
      <p:grpSp>
        <p:nvGrpSpPr>
          <p:cNvPr id="11" name="Group 10"/>
          <p:cNvGrpSpPr/>
          <p:nvPr/>
        </p:nvGrpSpPr>
        <p:grpSpPr>
          <a:xfrm>
            <a:off x="4451443" y="1301312"/>
            <a:ext cx="4271135" cy="2830923"/>
            <a:chOff x="435933" y="1187018"/>
            <a:chExt cx="4271135" cy="2830923"/>
          </a:xfrm>
        </p:grpSpPr>
        <p:sp>
          <p:nvSpPr>
            <p:cNvPr id="12" name="Rounded Rectangle 11"/>
            <p:cNvSpPr/>
            <p:nvPr/>
          </p:nvSpPr>
          <p:spPr>
            <a:xfrm>
              <a:off x="435933" y="1583084"/>
              <a:ext cx="4271135" cy="2434857"/>
            </a:xfrm>
            <a:prstGeom prst="roundRect">
              <a:avLst/>
            </a:prstGeom>
            <a:solidFill>
              <a:schemeClr val="accent6"/>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175436" y="1187018"/>
              <a:ext cx="792127" cy="792127"/>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chemeClr val="accent6"/>
                  </a:solidFill>
                </a:rPr>
                <a:t>03</a:t>
              </a:r>
              <a:endParaRPr lang="en-US" sz="2400" b="1" dirty="0">
                <a:solidFill>
                  <a:schemeClr val="accent6"/>
                </a:solidFill>
              </a:endParaRPr>
            </a:p>
          </p:txBody>
        </p:sp>
      </p:grpSp>
      <p:sp>
        <p:nvSpPr>
          <p:cNvPr id="14" name="TextBox 13"/>
          <p:cNvSpPr txBox="1"/>
          <p:nvPr/>
        </p:nvSpPr>
        <p:spPr>
          <a:xfrm>
            <a:off x="283268" y="2271629"/>
            <a:ext cx="1911738" cy="1287532"/>
          </a:xfrm>
          <a:prstGeom prst="rect">
            <a:avLst/>
          </a:prstGeom>
          <a:noFill/>
        </p:spPr>
        <p:txBody>
          <a:bodyPr wrap="square" rtlCol="0">
            <a:spAutoFit/>
          </a:bodyPr>
          <a:lstStyle/>
          <a:p>
            <a:pPr algn="ctr">
              <a:lnSpc>
                <a:spcPct val="150000"/>
              </a:lnSpc>
            </a:pPr>
            <a:r>
              <a:rPr lang="vi-VN" sz="1800" dirty="0" smtClean="0"/>
              <a:t>Ôn tập </a:t>
            </a:r>
            <a:endParaRPr lang="en-US" sz="1800" dirty="0" smtClean="0"/>
          </a:p>
          <a:p>
            <a:pPr algn="ctr">
              <a:lnSpc>
                <a:spcPct val="150000"/>
              </a:lnSpc>
            </a:pPr>
            <a:r>
              <a:rPr lang="vi-VN" sz="1800" dirty="0" smtClean="0"/>
              <a:t>kiến thức </a:t>
            </a:r>
            <a:endParaRPr lang="en-US" sz="1800" dirty="0" smtClean="0"/>
          </a:p>
          <a:p>
            <a:pPr algn="ctr">
              <a:lnSpc>
                <a:spcPct val="150000"/>
              </a:lnSpc>
            </a:pPr>
            <a:r>
              <a:rPr lang="vi-VN" sz="1800" dirty="0" smtClean="0"/>
              <a:t>đã học</a:t>
            </a:r>
            <a:endParaRPr lang="en-US" sz="1800" dirty="0"/>
          </a:p>
        </p:txBody>
      </p:sp>
      <p:sp>
        <p:nvSpPr>
          <p:cNvPr id="15" name="TextBox 14"/>
          <p:cNvSpPr txBox="1"/>
          <p:nvPr/>
        </p:nvSpPr>
        <p:spPr>
          <a:xfrm>
            <a:off x="2347350" y="2271629"/>
            <a:ext cx="1797757" cy="1287532"/>
          </a:xfrm>
          <a:prstGeom prst="rect">
            <a:avLst/>
          </a:prstGeom>
          <a:noFill/>
        </p:spPr>
        <p:txBody>
          <a:bodyPr wrap="square" rtlCol="0">
            <a:spAutoFit/>
          </a:bodyPr>
          <a:lstStyle/>
          <a:p>
            <a:pPr algn="ctr">
              <a:lnSpc>
                <a:spcPct val="150000"/>
              </a:lnSpc>
            </a:pPr>
            <a:r>
              <a:rPr lang="vi-VN" sz="1800" dirty="0" smtClean="0"/>
              <a:t>Hoàn thành </a:t>
            </a:r>
            <a:endParaRPr lang="en-US" sz="1800" dirty="0" smtClean="0"/>
          </a:p>
          <a:p>
            <a:pPr algn="ctr">
              <a:lnSpc>
                <a:spcPct val="150000"/>
              </a:lnSpc>
            </a:pPr>
            <a:r>
              <a:rPr lang="vi-VN" sz="1800" dirty="0" smtClean="0"/>
              <a:t>bài tập </a:t>
            </a:r>
            <a:endParaRPr lang="en-US" sz="1800" dirty="0" smtClean="0"/>
          </a:p>
          <a:p>
            <a:pPr algn="ctr">
              <a:lnSpc>
                <a:spcPct val="150000"/>
              </a:lnSpc>
            </a:pPr>
            <a:r>
              <a:rPr lang="vi-VN" sz="1800" dirty="0" smtClean="0"/>
              <a:t>trong SBT</a:t>
            </a:r>
            <a:endParaRPr lang="en-US" sz="1800" dirty="0"/>
          </a:p>
        </p:txBody>
      </p:sp>
      <p:sp>
        <p:nvSpPr>
          <p:cNvPr id="16" name="TextBox 15"/>
          <p:cNvSpPr txBox="1"/>
          <p:nvPr/>
        </p:nvSpPr>
        <p:spPr>
          <a:xfrm>
            <a:off x="4553611" y="2235674"/>
            <a:ext cx="4066796" cy="1754326"/>
          </a:xfrm>
          <a:prstGeom prst="rect">
            <a:avLst/>
          </a:prstGeom>
          <a:noFill/>
        </p:spPr>
        <p:txBody>
          <a:bodyPr wrap="square" rtlCol="0">
            <a:spAutoFit/>
          </a:bodyPr>
          <a:lstStyle/>
          <a:p>
            <a:pPr algn="ctr">
              <a:lnSpc>
                <a:spcPct val="150000"/>
              </a:lnSpc>
            </a:pPr>
            <a:r>
              <a:rPr lang="vi-VN" sz="1800" dirty="0" smtClean="0"/>
              <a:t>Chuẩn bị bài sau:</a:t>
            </a:r>
          </a:p>
          <a:p>
            <a:pPr algn="ctr">
              <a:lnSpc>
                <a:spcPct val="150000"/>
              </a:lnSpc>
            </a:pPr>
            <a:r>
              <a:rPr lang="vi-VN" sz="1800" b="1" i="1" dirty="0"/>
              <a:t>Thực hành tính toán trên phân thức đại số và vẽ đồ thị hàm số với phần mềm Geogebra</a:t>
            </a:r>
            <a:endParaRPr lang="en-US" sz="1800" b="1" i="1" dirty="0"/>
          </a:p>
        </p:txBody>
      </p:sp>
      <p:pic>
        <p:nvPicPr>
          <p:cNvPr id="17" name="Picture 16"/>
          <p:cNvPicPr>
            <a:picLocks noChangeAspect="1"/>
          </p:cNvPicPr>
          <p:nvPr/>
        </p:nvPicPr>
        <p:blipFill>
          <a:blip r:embed="rId2"/>
          <a:stretch>
            <a:fillRect/>
          </a:stretch>
        </p:blipFill>
        <p:spPr>
          <a:xfrm>
            <a:off x="2202351" y="4562238"/>
            <a:ext cx="1065027" cy="535971"/>
          </a:xfrm>
          <a:prstGeom prst="rect">
            <a:avLst/>
          </a:prstGeom>
        </p:spPr>
      </p:pic>
      <p:pic>
        <p:nvPicPr>
          <p:cNvPr id="18" name="Picture 17"/>
          <p:cNvPicPr>
            <a:picLocks noChangeAspect="1"/>
          </p:cNvPicPr>
          <p:nvPr/>
        </p:nvPicPr>
        <p:blipFill>
          <a:blip r:embed="rId3"/>
          <a:stretch>
            <a:fillRect/>
          </a:stretch>
        </p:blipFill>
        <p:spPr>
          <a:xfrm>
            <a:off x="8046719" y="4311692"/>
            <a:ext cx="454419" cy="730857"/>
          </a:xfrm>
          <a:prstGeom prst="rect">
            <a:avLst/>
          </a:prstGeom>
        </p:spPr>
      </p:pic>
    </p:spTree>
    <p:extLst>
      <p:ext uri="{BB962C8B-B14F-4D97-AF65-F5344CB8AC3E}">
        <p14:creationId xmlns:p14="http://schemas.microsoft.com/office/powerpoint/2010/main" val="3705067636"/>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000"/>
                            </p:stCondLst>
                            <p:childTnLst>
                              <p:par>
                                <p:cTn id="20" presetID="14"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par>
                                <p:cTn id="23" presetID="14" presetClass="entr" presetSubtype="1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par>
                          <p:cTn id="26" fill="hold">
                            <p:stCondLst>
                              <p:cond delay="1500"/>
                            </p:stCondLst>
                            <p:childTnLst>
                              <p:par>
                                <p:cTn id="27" presetID="42"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strVal val="#ppt_x"/>
                                          </p:val>
                                        </p:tav>
                                        <p:tav tm="100000">
                                          <p:val>
                                            <p:strVal val="#ppt_x"/>
                                          </p:val>
                                        </p:tav>
                                      </p:tavLst>
                                    </p:anim>
                                    <p:anim calcmode="lin" valueType="num">
                                      <p:cBhvr>
                                        <p:cTn id="31" dur="500" fill="hold"/>
                                        <p:tgtEl>
                                          <p:spTgt spid="1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anim calcmode="lin" valueType="num">
                                      <p:cBhvr>
                                        <p:cTn id="35" dur="500" fill="hold"/>
                                        <p:tgtEl>
                                          <p:spTgt spid="11"/>
                                        </p:tgtEl>
                                        <p:attrNameLst>
                                          <p:attrName>ppt_x</p:attrName>
                                        </p:attrNameLst>
                                      </p:cBhvr>
                                      <p:tavLst>
                                        <p:tav tm="0">
                                          <p:val>
                                            <p:strVal val="#ppt_x"/>
                                          </p:val>
                                        </p:tav>
                                        <p:tav tm="100000">
                                          <p:val>
                                            <p:strVal val="#ppt_x"/>
                                          </p:val>
                                        </p:tav>
                                      </p:tavLst>
                                    </p:anim>
                                    <p:anim calcmode="lin" valueType="num">
                                      <p:cBhvr>
                                        <p:cTn id="36"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4" name="Google Shape;274;p36"/>
          <p:cNvSpPr txBox="1">
            <a:spLocks noGrp="1"/>
          </p:cNvSpPr>
          <p:nvPr>
            <p:ph type="ctrTitle"/>
          </p:nvPr>
        </p:nvSpPr>
        <p:spPr>
          <a:xfrm>
            <a:off x="381974" y="1294155"/>
            <a:ext cx="8369669" cy="1847100"/>
          </a:xfrm>
          <a:prstGeom prst="rect">
            <a:avLst/>
          </a:prstGeom>
        </p:spPr>
        <p:txBody>
          <a:bodyPr spcFirstLastPara="1" wrap="square" lIns="90000" tIns="91425" rIns="90000" bIns="91425" anchor="t" anchorCtr="0">
            <a:noAutofit/>
          </a:bodyPr>
          <a:lstStyle/>
          <a:p>
            <a:pPr marL="0" lvl="0" indent="0" algn="ctr" rtl="0">
              <a:lnSpc>
                <a:spcPct val="150000"/>
              </a:lnSpc>
              <a:spcBef>
                <a:spcPts val="0"/>
              </a:spcBef>
              <a:spcAft>
                <a:spcPts val="0"/>
              </a:spcAft>
              <a:buNone/>
            </a:pPr>
            <a:r>
              <a:rPr lang="vi-VN" sz="4400" dirty="0" smtClean="0">
                <a:solidFill>
                  <a:srgbClr val="C00000"/>
                </a:solidFill>
                <a:latin typeface="+mn-lt"/>
              </a:rPr>
              <a:t>CẢM ƠN CÁC EM ĐÃ </a:t>
            </a:r>
            <a:br>
              <a:rPr lang="vi-VN" sz="4400" dirty="0" smtClean="0">
                <a:solidFill>
                  <a:srgbClr val="C00000"/>
                </a:solidFill>
                <a:latin typeface="+mn-lt"/>
              </a:rPr>
            </a:br>
            <a:r>
              <a:rPr lang="vi-VN" sz="4400" dirty="0" smtClean="0">
                <a:solidFill>
                  <a:srgbClr val="C00000"/>
                </a:solidFill>
                <a:latin typeface="+mn-lt"/>
              </a:rPr>
              <a:t>THAM GIA TIẾT THỰC HÀNH!</a:t>
            </a:r>
            <a:endParaRPr sz="4400" dirty="0">
              <a:solidFill>
                <a:srgbClr val="C00000"/>
              </a:solidFill>
              <a:latin typeface="+mn-lt"/>
            </a:endParaRPr>
          </a:p>
        </p:txBody>
      </p:sp>
      <p:grpSp>
        <p:nvGrpSpPr>
          <p:cNvPr id="360" name="Google Shape;360;p36"/>
          <p:cNvGrpSpPr/>
          <p:nvPr/>
        </p:nvGrpSpPr>
        <p:grpSpPr>
          <a:xfrm flipH="1">
            <a:off x="6868028" y="3855360"/>
            <a:ext cx="2275972" cy="1188188"/>
            <a:chOff x="1699200" y="2989250"/>
            <a:chExt cx="1062000" cy="592125"/>
          </a:xfrm>
        </p:grpSpPr>
        <p:sp>
          <p:nvSpPr>
            <p:cNvPr id="361" name="Google Shape;361;p36"/>
            <p:cNvSpPr/>
            <p:nvPr/>
          </p:nvSpPr>
          <p:spPr>
            <a:xfrm>
              <a:off x="1772525" y="3383300"/>
              <a:ext cx="919000" cy="198075"/>
            </a:xfrm>
            <a:custGeom>
              <a:avLst/>
              <a:gdLst/>
              <a:ahLst/>
              <a:cxnLst/>
              <a:rect l="l" t="t" r="r" b="b"/>
              <a:pathLst>
                <a:path w="36760" h="7923" extrusionOk="0">
                  <a:moveTo>
                    <a:pt x="36749" y="0"/>
                  </a:moveTo>
                  <a:lnTo>
                    <a:pt x="3936" y="44"/>
                  </a:lnTo>
                  <a:cubicBezTo>
                    <a:pt x="2850" y="45"/>
                    <a:pt x="1862" y="485"/>
                    <a:pt x="1152" y="1201"/>
                  </a:cubicBezTo>
                  <a:cubicBezTo>
                    <a:pt x="441" y="1914"/>
                    <a:pt x="0" y="2899"/>
                    <a:pt x="2" y="3989"/>
                  </a:cubicBezTo>
                  <a:cubicBezTo>
                    <a:pt x="4" y="6163"/>
                    <a:pt x="1767" y="7923"/>
                    <a:pt x="3941" y="7923"/>
                  </a:cubicBezTo>
                  <a:cubicBezTo>
                    <a:pt x="3943" y="7923"/>
                    <a:pt x="3945" y="7923"/>
                    <a:pt x="3947" y="7923"/>
                  </a:cubicBezTo>
                  <a:lnTo>
                    <a:pt x="36759" y="7880"/>
                  </a:lnTo>
                  <a:lnTo>
                    <a:pt x="36757" y="6758"/>
                  </a:lnTo>
                  <a:lnTo>
                    <a:pt x="35890" y="6759"/>
                  </a:lnTo>
                  <a:lnTo>
                    <a:pt x="35883" y="1297"/>
                  </a:lnTo>
                  <a:lnTo>
                    <a:pt x="36751" y="1296"/>
                  </a:lnTo>
                  <a:lnTo>
                    <a:pt x="367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6"/>
            <p:cNvSpPr/>
            <p:nvPr/>
          </p:nvSpPr>
          <p:spPr>
            <a:xfrm>
              <a:off x="1856050" y="3415725"/>
              <a:ext cx="819350" cy="137500"/>
            </a:xfrm>
            <a:custGeom>
              <a:avLst/>
              <a:gdLst/>
              <a:ahLst/>
              <a:cxnLst/>
              <a:rect l="l" t="t" r="r" b="b"/>
              <a:pathLst>
                <a:path w="32774" h="5500" extrusionOk="0">
                  <a:moveTo>
                    <a:pt x="32767" y="0"/>
                  </a:moveTo>
                  <a:lnTo>
                    <a:pt x="2658" y="39"/>
                  </a:lnTo>
                  <a:cubicBezTo>
                    <a:pt x="1923" y="40"/>
                    <a:pt x="1260" y="346"/>
                    <a:pt x="778" y="840"/>
                  </a:cubicBezTo>
                  <a:cubicBezTo>
                    <a:pt x="298" y="1338"/>
                    <a:pt x="1" y="2019"/>
                    <a:pt x="2" y="2774"/>
                  </a:cubicBezTo>
                  <a:cubicBezTo>
                    <a:pt x="4" y="4279"/>
                    <a:pt x="1193" y="5500"/>
                    <a:pt x="2661" y="5500"/>
                  </a:cubicBezTo>
                  <a:cubicBezTo>
                    <a:pt x="2662" y="5500"/>
                    <a:pt x="2664" y="5500"/>
                    <a:pt x="2665" y="5500"/>
                  </a:cubicBezTo>
                  <a:lnTo>
                    <a:pt x="32774" y="5461"/>
                  </a:lnTo>
                  <a:lnTo>
                    <a:pt x="327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6"/>
            <p:cNvSpPr/>
            <p:nvPr/>
          </p:nvSpPr>
          <p:spPr>
            <a:xfrm>
              <a:off x="1931600" y="3450300"/>
              <a:ext cx="743700" cy="21850"/>
            </a:xfrm>
            <a:custGeom>
              <a:avLst/>
              <a:gdLst/>
              <a:ahLst/>
              <a:cxnLst/>
              <a:rect l="l" t="t" r="r" b="b"/>
              <a:pathLst>
                <a:path w="29748" h="874" extrusionOk="0">
                  <a:moveTo>
                    <a:pt x="29747" y="0"/>
                  </a:moveTo>
                  <a:lnTo>
                    <a:pt x="417" y="38"/>
                  </a:lnTo>
                  <a:cubicBezTo>
                    <a:pt x="188" y="39"/>
                    <a:pt x="0" y="226"/>
                    <a:pt x="0" y="455"/>
                  </a:cubicBezTo>
                  <a:lnTo>
                    <a:pt x="0" y="457"/>
                  </a:lnTo>
                  <a:cubicBezTo>
                    <a:pt x="1" y="686"/>
                    <a:pt x="189" y="873"/>
                    <a:pt x="418" y="873"/>
                  </a:cubicBezTo>
                  <a:lnTo>
                    <a:pt x="29748" y="835"/>
                  </a:lnTo>
                  <a:lnTo>
                    <a:pt x="29747" y="0"/>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6"/>
            <p:cNvSpPr/>
            <p:nvPr/>
          </p:nvSpPr>
          <p:spPr>
            <a:xfrm>
              <a:off x="1931675" y="3501675"/>
              <a:ext cx="743700" cy="21850"/>
            </a:xfrm>
            <a:custGeom>
              <a:avLst/>
              <a:gdLst/>
              <a:ahLst/>
              <a:cxnLst/>
              <a:rect l="l" t="t" r="r" b="b"/>
              <a:pathLst>
                <a:path w="29748" h="874" extrusionOk="0">
                  <a:moveTo>
                    <a:pt x="29747" y="0"/>
                  </a:moveTo>
                  <a:lnTo>
                    <a:pt x="416" y="39"/>
                  </a:lnTo>
                  <a:cubicBezTo>
                    <a:pt x="188" y="39"/>
                    <a:pt x="0" y="227"/>
                    <a:pt x="0" y="455"/>
                  </a:cubicBezTo>
                  <a:lnTo>
                    <a:pt x="0" y="458"/>
                  </a:lnTo>
                  <a:cubicBezTo>
                    <a:pt x="0" y="687"/>
                    <a:pt x="188" y="874"/>
                    <a:pt x="415" y="874"/>
                  </a:cubicBezTo>
                  <a:cubicBezTo>
                    <a:pt x="416" y="874"/>
                    <a:pt x="416" y="874"/>
                    <a:pt x="417" y="874"/>
                  </a:cubicBezTo>
                  <a:lnTo>
                    <a:pt x="29748" y="836"/>
                  </a:lnTo>
                  <a:lnTo>
                    <a:pt x="29747" y="0"/>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6"/>
            <p:cNvSpPr/>
            <p:nvPr/>
          </p:nvSpPr>
          <p:spPr>
            <a:xfrm>
              <a:off x="1699200" y="3186400"/>
              <a:ext cx="919000" cy="198100"/>
            </a:xfrm>
            <a:custGeom>
              <a:avLst/>
              <a:gdLst/>
              <a:ahLst/>
              <a:cxnLst/>
              <a:rect l="l" t="t" r="r" b="b"/>
              <a:pathLst>
                <a:path w="36760" h="7924" extrusionOk="0">
                  <a:moveTo>
                    <a:pt x="36749" y="1"/>
                  </a:moveTo>
                  <a:lnTo>
                    <a:pt x="3937" y="44"/>
                  </a:lnTo>
                  <a:cubicBezTo>
                    <a:pt x="2850" y="45"/>
                    <a:pt x="1864" y="486"/>
                    <a:pt x="1152" y="1201"/>
                  </a:cubicBezTo>
                  <a:cubicBezTo>
                    <a:pt x="442" y="1914"/>
                    <a:pt x="1" y="2899"/>
                    <a:pt x="3" y="3989"/>
                  </a:cubicBezTo>
                  <a:cubicBezTo>
                    <a:pt x="6" y="6163"/>
                    <a:pt x="1768" y="7923"/>
                    <a:pt x="3941" y="7923"/>
                  </a:cubicBezTo>
                  <a:cubicBezTo>
                    <a:pt x="3943" y="7923"/>
                    <a:pt x="3945" y="7923"/>
                    <a:pt x="3947" y="7923"/>
                  </a:cubicBezTo>
                  <a:lnTo>
                    <a:pt x="36760" y="7881"/>
                  </a:lnTo>
                  <a:lnTo>
                    <a:pt x="36759" y="6759"/>
                  </a:lnTo>
                  <a:lnTo>
                    <a:pt x="35891" y="6760"/>
                  </a:lnTo>
                  <a:lnTo>
                    <a:pt x="35884" y="1298"/>
                  </a:lnTo>
                  <a:lnTo>
                    <a:pt x="36751" y="1297"/>
                  </a:lnTo>
                  <a:lnTo>
                    <a:pt x="367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6"/>
            <p:cNvSpPr/>
            <p:nvPr/>
          </p:nvSpPr>
          <p:spPr>
            <a:xfrm>
              <a:off x="1782750" y="3218825"/>
              <a:ext cx="819350" cy="137550"/>
            </a:xfrm>
            <a:custGeom>
              <a:avLst/>
              <a:gdLst/>
              <a:ahLst/>
              <a:cxnLst/>
              <a:rect l="l" t="t" r="r" b="b"/>
              <a:pathLst>
                <a:path w="32774" h="5502" extrusionOk="0">
                  <a:moveTo>
                    <a:pt x="32767" y="1"/>
                  </a:moveTo>
                  <a:lnTo>
                    <a:pt x="2657" y="40"/>
                  </a:lnTo>
                  <a:cubicBezTo>
                    <a:pt x="1923" y="40"/>
                    <a:pt x="1260" y="348"/>
                    <a:pt x="777" y="841"/>
                  </a:cubicBezTo>
                  <a:cubicBezTo>
                    <a:pt x="297" y="1338"/>
                    <a:pt x="0" y="2020"/>
                    <a:pt x="1" y="2775"/>
                  </a:cubicBezTo>
                  <a:cubicBezTo>
                    <a:pt x="3" y="4280"/>
                    <a:pt x="1194" y="5501"/>
                    <a:pt x="2663" y="5501"/>
                  </a:cubicBezTo>
                  <a:cubicBezTo>
                    <a:pt x="2663" y="5501"/>
                    <a:pt x="2664" y="5501"/>
                    <a:pt x="2664" y="5501"/>
                  </a:cubicBezTo>
                  <a:lnTo>
                    <a:pt x="32773" y="5462"/>
                  </a:lnTo>
                  <a:lnTo>
                    <a:pt x="327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6"/>
            <p:cNvSpPr/>
            <p:nvPr/>
          </p:nvSpPr>
          <p:spPr>
            <a:xfrm>
              <a:off x="1858275" y="3253400"/>
              <a:ext cx="743725" cy="21850"/>
            </a:xfrm>
            <a:custGeom>
              <a:avLst/>
              <a:gdLst/>
              <a:ahLst/>
              <a:cxnLst/>
              <a:rect l="l" t="t" r="r" b="b"/>
              <a:pathLst>
                <a:path w="29749" h="874" extrusionOk="0">
                  <a:moveTo>
                    <a:pt x="29747" y="1"/>
                  </a:moveTo>
                  <a:lnTo>
                    <a:pt x="417" y="38"/>
                  </a:lnTo>
                  <a:cubicBezTo>
                    <a:pt x="188" y="38"/>
                    <a:pt x="1" y="226"/>
                    <a:pt x="2" y="455"/>
                  </a:cubicBezTo>
                  <a:lnTo>
                    <a:pt x="2" y="457"/>
                  </a:lnTo>
                  <a:cubicBezTo>
                    <a:pt x="2" y="686"/>
                    <a:pt x="189" y="874"/>
                    <a:pt x="418" y="874"/>
                  </a:cubicBezTo>
                  <a:lnTo>
                    <a:pt x="29748" y="836"/>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6"/>
            <p:cNvSpPr/>
            <p:nvPr/>
          </p:nvSpPr>
          <p:spPr>
            <a:xfrm>
              <a:off x="1858350" y="3304775"/>
              <a:ext cx="743725" cy="21850"/>
            </a:xfrm>
            <a:custGeom>
              <a:avLst/>
              <a:gdLst/>
              <a:ahLst/>
              <a:cxnLst/>
              <a:rect l="l" t="t" r="r" b="b"/>
              <a:pathLst>
                <a:path w="29749" h="874" extrusionOk="0">
                  <a:moveTo>
                    <a:pt x="29747" y="1"/>
                  </a:moveTo>
                  <a:lnTo>
                    <a:pt x="417" y="39"/>
                  </a:lnTo>
                  <a:cubicBezTo>
                    <a:pt x="188" y="39"/>
                    <a:pt x="1" y="228"/>
                    <a:pt x="1" y="457"/>
                  </a:cubicBezTo>
                  <a:lnTo>
                    <a:pt x="1" y="459"/>
                  </a:lnTo>
                  <a:cubicBezTo>
                    <a:pt x="1" y="687"/>
                    <a:pt x="188" y="874"/>
                    <a:pt x="416" y="874"/>
                  </a:cubicBezTo>
                  <a:cubicBezTo>
                    <a:pt x="417" y="874"/>
                    <a:pt x="418" y="874"/>
                    <a:pt x="418" y="874"/>
                  </a:cubicBezTo>
                  <a:lnTo>
                    <a:pt x="29748" y="837"/>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6"/>
            <p:cNvSpPr/>
            <p:nvPr/>
          </p:nvSpPr>
          <p:spPr>
            <a:xfrm>
              <a:off x="1842225" y="2989250"/>
              <a:ext cx="918975" cy="198075"/>
            </a:xfrm>
            <a:custGeom>
              <a:avLst/>
              <a:gdLst/>
              <a:ahLst/>
              <a:cxnLst/>
              <a:rect l="l" t="t" r="r" b="b"/>
              <a:pathLst>
                <a:path w="36759" h="7923" extrusionOk="0">
                  <a:moveTo>
                    <a:pt x="36748" y="1"/>
                  </a:moveTo>
                  <a:lnTo>
                    <a:pt x="3937" y="43"/>
                  </a:lnTo>
                  <a:cubicBezTo>
                    <a:pt x="2849" y="44"/>
                    <a:pt x="1863" y="485"/>
                    <a:pt x="1152" y="1200"/>
                  </a:cubicBezTo>
                  <a:cubicBezTo>
                    <a:pt x="441" y="1913"/>
                    <a:pt x="1" y="2898"/>
                    <a:pt x="2" y="3988"/>
                  </a:cubicBezTo>
                  <a:cubicBezTo>
                    <a:pt x="5" y="6162"/>
                    <a:pt x="1767" y="7922"/>
                    <a:pt x="3940" y="7922"/>
                  </a:cubicBezTo>
                  <a:cubicBezTo>
                    <a:pt x="3942" y="7922"/>
                    <a:pt x="3944" y="7922"/>
                    <a:pt x="3946" y="7922"/>
                  </a:cubicBezTo>
                  <a:lnTo>
                    <a:pt x="36759" y="7880"/>
                  </a:lnTo>
                  <a:lnTo>
                    <a:pt x="36758" y="6758"/>
                  </a:lnTo>
                  <a:lnTo>
                    <a:pt x="35891" y="6760"/>
                  </a:lnTo>
                  <a:lnTo>
                    <a:pt x="35883" y="1297"/>
                  </a:lnTo>
                  <a:lnTo>
                    <a:pt x="36750" y="1296"/>
                  </a:lnTo>
                  <a:lnTo>
                    <a:pt x="367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6"/>
            <p:cNvSpPr/>
            <p:nvPr/>
          </p:nvSpPr>
          <p:spPr>
            <a:xfrm>
              <a:off x="1925775" y="3021650"/>
              <a:ext cx="819350" cy="137550"/>
            </a:xfrm>
            <a:custGeom>
              <a:avLst/>
              <a:gdLst/>
              <a:ahLst/>
              <a:cxnLst/>
              <a:rect l="l" t="t" r="r" b="b"/>
              <a:pathLst>
                <a:path w="32774" h="5502" extrusionOk="0">
                  <a:moveTo>
                    <a:pt x="32766" y="1"/>
                  </a:moveTo>
                  <a:lnTo>
                    <a:pt x="2657" y="40"/>
                  </a:lnTo>
                  <a:cubicBezTo>
                    <a:pt x="1922" y="41"/>
                    <a:pt x="1260" y="348"/>
                    <a:pt x="777" y="842"/>
                  </a:cubicBezTo>
                  <a:cubicBezTo>
                    <a:pt x="297" y="1338"/>
                    <a:pt x="0" y="2020"/>
                    <a:pt x="1" y="2775"/>
                  </a:cubicBezTo>
                  <a:cubicBezTo>
                    <a:pt x="2" y="4280"/>
                    <a:pt x="1192" y="5501"/>
                    <a:pt x="2661" y="5501"/>
                  </a:cubicBezTo>
                  <a:cubicBezTo>
                    <a:pt x="2662" y="5501"/>
                    <a:pt x="2663" y="5501"/>
                    <a:pt x="2664" y="5501"/>
                  </a:cubicBezTo>
                  <a:lnTo>
                    <a:pt x="32773" y="5462"/>
                  </a:lnTo>
                  <a:lnTo>
                    <a:pt x="327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6"/>
            <p:cNvSpPr/>
            <p:nvPr/>
          </p:nvSpPr>
          <p:spPr>
            <a:xfrm>
              <a:off x="2001300" y="3056225"/>
              <a:ext cx="743725" cy="21850"/>
            </a:xfrm>
            <a:custGeom>
              <a:avLst/>
              <a:gdLst/>
              <a:ahLst/>
              <a:cxnLst/>
              <a:rect l="l" t="t" r="r" b="b"/>
              <a:pathLst>
                <a:path w="29749" h="874" extrusionOk="0">
                  <a:moveTo>
                    <a:pt x="29747" y="1"/>
                  </a:moveTo>
                  <a:lnTo>
                    <a:pt x="416" y="39"/>
                  </a:lnTo>
                  <a:cubicBezTo>
                    <a:pt x="188" y="39"/>
                    <a:pt x="1" y="226"/>
                    <a:pt x="1" y="455"/>
                  </a:cubicBezTo>
                  <a:lnTo>
                    <a:pt x="1" y="457"/>
                  </a:lnTo>
                  <a:cubicBezTo>
                    <a:pt x="1" y="686"/>
                    <a:pt x="189" y="874"/>
                    <a:pt x="417" y="874"/>
                  </a:cubicBezTo>
                  <a:lnTo>
                    <a:pt x="29748" y="836"/>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6"/>
            <p:cNvSpPr/>
            <p:nvPr/>
          </p:nvSpPr>
          <p:spPr>
            <a:xfrm>
              <a:off x="2001350" y="3107625"/>
              <a:ext cx="743725" cy="21850"/>
            </a:xfrm>
            <a:custGeom>
              <a:avLst/>
              <a:gdLst/>
              <a:ahLst/>
              <a:cxnLst/>
              <a:rect l="l" t="t" r="r" b="b"/>
              <a:pathLst>
                <a:path w="29749" h="874" extrusionOk="0">
                  <a:moveTo>
                    <a:pt x="29747" y="1"/>
                  </a:moveTo>
                  <a:lnTo>
                    <a:pt x="417" y="38"/>
                  </a:lnTo>
                  <a:cubicBezTo>
                    <a:pt x="188" y="39"/>
                    <a:pt x="1" y="227"/>
                    <a:pt x="2" y="456"/>
                  </a:cubicBezTo>
                  <a:lnTo>
                    <a:pt x="2" y="458"/>
                  </a:lnTo>
                  <a:cubicBezTo>
                    <a:pt x="2" y="686"/>
                    <a:pt x="188" y="873"/>
                    <a:pt x="416" y="873"/>
                  </a:cubicBezTo>
                  <a:cubicBezTo>
                    <a:pt x="417" y="873"/>
                    <a:pt x="418" y="873"/>
                    <a:pt x="418" y="873"/>
                  </a:cubicBezTo>
                  <a:lnTo>
                    <a:pt x="29748" y="836"/>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p:cNvPicPr>
            <a:picLocks noChangeAspect="1"/>
          </p:cNvPicPr>
          <p:nvPr/>
        </p:nvPicPr>
        <p:blipFill>
          <a:blip r:embed="rId3"/>
          <a:stretch>
            <a:fillRect/>
          </a:stretch>
        </p:blipFill>
        <p:spPr>
          <a:xfrm rot="1838057">
            <a:off x="159489" y="-49356"/>
            <a:ext cx="1445135" cy="1612341"/>
          </a:xfrm>
          <a:prstGeom prst="rect">
            <a:avLst/>
          </a:prstGeom>
        </p:spPr>
      </p:pic>
    </p:spTree>
    <p:extLst>
      <p:ext uri="{BB962C8B-B14F-4D97-AF65-F5344CB8AC3E}">
        <p14:creationId xmlns:p14="http://schemas.microsoft.com/office/powerpoint/2010/main" val="1408244723"/>
      </p:ext>
    </p:extLst>
  </p:cSld>
  <p:clrMapOvr>
    <a:masterClrMapping/>
  </p:clrMapOvr>
  <mc:AlternateContent xmlns:mc="http://schemas.openxmlformats.org/markup-compatibility/2006" xmlns:p14="http://schemas.microsoft.com/office/powerpoint/2010/main">
    <mc:Choice Requires="p14">
      <p:transition spd="med" p14:dur="700">
        <p14:doors dir="vert"/>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8" name="Google Shape;458;p37"/>
          <p:cNvSpPr txBox="1">
            <a:spLocks noGrp="1"/>
          </p:cNvSpPr>
          <p:nvPr>
            <p:ph type="title"/>
          </p:nvPr>
        </p:nvSpPr>
        <p:spPr>
          <a:xfrm>
            <a:off x="726817" y="560865"/>
            <a:ext cx="7704000" cy="677100"/>
          </a:xfrm>
          <a:prstGeom prst="rect">
            <a:avLst/>
          </a:prstGeom>
        </p:spPr>
        <p:txBody>
          <a:bodyPr spcFirstLastPara="1" wrap="square" lIns="90000" tIns="91425" rIns="90000" bIns="91425" anchor="t" anchorCtr="0">
            <a:noAutofit/>
          </a:bodyPr>
          <a:lstStyle/>
          <a:p>
            <a:pPr marL="0" lvl="0" indent="0" algn="ctr" rtl="0">
              <a:spcBef>
                <a:spcPts val="0"/>
              </a:spcBef>
              <a:spcAft>
                <a:spcPts val="0"/>
              </a:spcAft>
              <a:buNone/>
            </a:pPr>
            <a:r>
              <a:rPr lang="vi-VN" sz="3700" dirty="0" smtClean="0">
                <a:solidFill>
                  <a:srgbClr val="C00000"/>
                </a:solidFill>
                <a:latin typeface="+mn-lt"/>
              </a:rPr>
              <a:t>KHỞI ĐỘNG</a:t>
            </a:r>
            <a:endParaRPr sz="3700" dirty="0">
              <a:solidFill>
                <a:srgbClr val="C00000"/>
              </a:solidFill>
              <a:latin typeface="+mn-lt"/>
            </a:endParaRPr>
          </a:p>
        </p:txBody>
      </p:sp>
      <p:grpSp>
        <p:nvGrpSpPr>
          <p:cNvPr id="462" name="Google Shape;462;p37"/>
          <p:cNvGrpSpPr/>
          <p:nvPr/>
        </p:nvGrpSpPr>
        <p:grpSpPr>
          <a:xfrm>
            <a:off x="7941815" y="3709284"/>
            <a:ext cx="619209" cy="895696"/>
            <a:chOff x="5992975" y="3910925"/>
            <a:chExt cx="95350" cy="152675"/>
          </a:xfrm>
        </p:grpSpPr>
        <p:sp>
          <p:nvSpPr>
            <p:cNvPr id="463" name="Google Shape;463;p37"/>
            <p:cNvSpPr/>
            <p:nvPr/>
          </p:nvSpPr>
          <p:spPr>
            <a:xfrm>
              <a:off x="6005125" y="3927750"/>
              <a:ext cx="33600" cy="119875"/>
            </a:xfrm>
            <a:custGeom>
              <a:avLst/>
              <a:gdLst/>
              <a:ahLst/>
              <a:cxnLst/>
              <a:rect l="l" t="t" r="r" b="b"/>
              <a:pathLst>
                <a:path w="1344" h="4795" extrusionOk="0">
                  <a:moveTo>
                    <a:pt x="624" y="0"/>
                  </a:moveTo>
                  <a:lnTo>
                    <a:pt x="1" y="95"/>
                  </a:lnTo>
                  <a:lnTo>
                    <a:pt x="721" y="4795"/>
                  </a:lnTo>
                  <a:lnTo>
                    <a:pt x="1344" y="4698"/>
                  </a:lnTo>
                  <a:lnTo>
                    <a:pt x="6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7"/>
            <p:cNvSpPr/>
            <p:nvPr/>
          </p:nvSpPr>
          <p:spPr>
            <a:xfrm>
              <a:off x="6005125" y="3911750"/>
              <a:ext cx="15600" cy="18075"/>
            </a:xfrm>
            <a:custGeom>
              <a:avLst/>
              <a:gdLst/>
              <a:ahLst/>
              <a:cxnLst/>
              <a:rect l="l" t="t" r="r" b="b"/>
              <a:pathLst>
                <a:path w="624" h="723" extrusionOk="0">
                  <a:moveTo>
                    <a:pt x="209" y="1"/>
                  </a:moveTo>
                  <a:lnTo>
                    <a:pt x="138" y="247"/>
                  </a:lnTo>
                  <a:lnTo>
                    <a:pt x="1" y="723"/>
                  </a:lnTo>
                  <a:lnTo>
                    <a:pt x="1" y="723"/>
                  </a:lnTo>
                  <a:lnTo>
                    <a:pt x="624" y="628"/>
                  </a:lnTo>
                  <a:lnTo>
                    <a:pt x="351" y="215"/>
                  </a:lnTo>
                  <a:lnTo>
                    <a:pt x="2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7"/>
            <p:cNvSpPr/>
            <p:nvPr/>
          </p:nvSpPr>
          <p:spPr>
            <a:xfrm>
              <a:off x="6021825" y="4036650"/>
              <a:ext cx="16900" cy="10975"/>
            </a:xfrm>
            <a:custGeom>
              <a:avLst/>
              <a:gdLst/>
              <a:ahLst/>
              <a:cxnLst/>
              <a:rect l="l" t="t" r="r" b="b"/>
              <a:pathLst>
                <a:path w="676" h="439" extrusionOk="0">
                  <a:moveTo>
                    <a:pt x="623" y="1"/>
                  </a:moveTo>
                  <a:lnTo>
                    <a:pt x="0" y="97"/>
                  </a:lnTo>
                  <a:lnTo>
                    <a:pt x="53" y="439"/>
                  </a:lnTo>
                  <a:lnTo>
                    <a:pt x="676" y="342"/>
                  </a:lnTo>
                  <a:lnTo>
                    <a:pt x="623" y="1"/>
                  </a:lnTo>
                  <a:close/>
                </a:path>
              </a:pathLst>
            </a:custGeom>
            <a:solidFill>
              <a:srgbClr val="161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7"/>
            <p:cNvSpPr/>
            <p:nvPr/>
          </p:nvSpPr>
          <p:spPr>
            <a:xfrm>
              <a:off x="6023125" y="4044875"/>
              <a:ext cx="16575" cy="9075"/>
            </a:xfrm>
            <a:custGeom>
              <a:avLst/>
              <a:gdLst/>
              <a:ahLst/>
              <a:cxnLst/>
              <a:rect l="l" t="t" r="r" b="b"/>
              <a:pathLst>
                <a:path w="663" h="363" extrusionOk="0">
                  <a:moveTo>
                    <a:pt x="624" y="1"/>
                  </a:moveTo>
                  <a:lnTo>
                    <a:pt x="0" y="97"/>
                  </a:lnTo>
                  <a:lnTo>
                    <a:pt x="35" y="327"/>
                  </a:lnTo>
                  <a:cubicBezTo>
                    <a:pt x="39" y="347"/>
                    <a:pt x="56" y="363"/>
                    <a:pt x="77" y="363"/>
                  </a:cubicBezTo>
                  <a:cubicBezTo>
                    <a:pt x="79" y="363"/>
                    <a:pt x="81" y="362"/>
                    <a:pt x="84" y="362"/>
                  </a:cubicBezTo>
                  <a:lnTo>
                    <a:pt x="624" y="279"/>
                  </a:lnTo>
                  <a:cubicBezTo>
                    <a:pt x="647" y="276"/>
                    <a:pt x="662" y="254"/>
                    <a:pt x="659" y="232"/>
                  </a:cubicBezTo>
                  <a:lnTo>
                    <a:pt x="624" y="1"/>
                  </a:lnTo>
                  <a:close/>
                </a:path>
              </a:pathLst>
            </a:custGeom>
            <a:solidFill>
              <a:srgbClr val="7B5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7"/>
            <p:cNvSpPr/>
            <p:nvPr/>
          </p:nvSpPr>
          <p:spPr>
            <a:xfrm>
              <a:off x="6008550" y="3911750"/>
              <a:ext cx="5350" cy="6175"/>
            </a:xfrm>
            <a:custGeom>
              <a:avLst/>
              <a:gdLst/>
              <a:ahLst/>
              <a:cxnLst/>
              <a:rect l="l" t="t" r="r" b="b"/>
              <a:pathLst>
                <a:path w="214" h="247" extrusionOk="0">
                  <a:moveTo>
                    <a:pt x="72" y="1"/>
                  </a:moveTo>
                  <a:lnTo>
                    <a:pt x="1" y="247"/>
                  </a:lnTo>
                  <a:lnTo>
                    <a:pt x="214" y="215"/>
                  </a:lnTo>
                  <a:lnTo>
                    <a:pt x="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7"/>
            <p:cNvSpPr/>
            <p:nvPr/>
          </p:nvSpPr>
          <p:spPr>
            <a:xfrm>
              <a:off x="6021000" y="4030350"/>
              <a:ext cx="16550" cy="8525"/>
            </a:xfrm>
            <a:custGeom>
              <a:avLst/>
              <a:gdLst/>
              <a:ahLst/>
              <a:cxnLst/>
              <a:rect l="l" t="t" r="r" b="b"/>
              <a:pathLst>
                <a:path w="662" h="341" extrusionOk="0">
                  <a:moveTo>
                    <a:pt x="624" y="0"/>
                  </a:moveTo>
                  <a:lnTo>
                    <a:pt x="0" y="96"/>
                  </a:lnTo>
                  <a:lnTo>
                    <a:pt x="37" y="341"/>
                  </a:lnTo>
                  <a:lnTo>
                    <a:pt x="661" y="246"/>
                  </a:lnTo>
                  <a:lnTo>
                    <a:pt x="624" y="0"/>
                  </a:lnTo>
                  <a:close/>
                </a:path>
              </a:pathLst>
            </a:custGeom>
            <a:solidFill>
              <a:srgbClr val="4B1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7"/>
            <p:cNvSpPr/>
            <p:nvPr/>
          </p:nvSpPr>
          <p:spPr>
            <a:xfrm>
              <a:off x="6009800" y="3933625"/>
              <a:ext cx="15925" cy="89425"/>
            </a:xfrm>
            <a:custGeom>
              <a:avLst/>
              <a:gdLst/>
              <a:ahLst/>
              <a:cxnLst/>
              <a:rect l="l" t="t" r="r" b="b"/>
              <a:pathLst>
                <a:path w="637" h="3577" extrusionOk="0">
                  <a:moveTo>
                    <a:pt x="51" y="0"/>
                  </a:moveTo>
                  <a:cubicBezTo>
                    <a:pt x="49" y="0"/>
                    <a:pt x="46" y="1"/>
                    <a:pt x="44" y="1"/>
                  </a:cubicBezTo>
                  <a:cubicBezTo>
                    <a:pt x="18" y="5"/>
                    <a:pt x="0" y="30"/>
                    <a:pt x="4" y="56"/>
                  </a:cubicBezTo>
                  <a:lnTo>
                    <a:pt x="537" y="3535"/>
                  </a:lnTo>
                  <a:cubicBezTo>
                    <a:pt x="541" y="3559"/>
                    <a:pt x="561" y="3576"/>
                    <a:pt x="585" y="3576"/>
                  </a:cubicBezTo>
                  <a:cubicBezTo>
                    <a:pt x="587" y="3576"/>
                    <a:pt x="589" y="3576"/>
                    <a:pt x="592" y="3576"/>
                  </a:cubicBezTo>
                  <a:cubicBezTo>
                    <a:pt x="618" y="3572"/>
                    <a:pt x="636" y="3547"/>
                    <a:pt x="632" y="3521"/>
                  </a:cubicBezTo>
                  <a:lnTo>
                    <a:pt x="100" y="41"/>
                  </a:lnTo>
                  <a:cubicBezTo>
                    <a:pt x="96" y="18"/>
                    <a:pt x="75" y="0"/>
                    <a:pt x="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7"/>
            <p:cNvSpPr/>
            <p:nvPr/>
          </p:nvSpPr>
          <p:spPr>
            <a:xfrm>
              <a:off x="6015875" y="3932700"/>
              <a:ext cx="15925" cy="89400"/>
            </a:xfrm>
            <a:custGeom>
              <a:avLst/>
              <a:gdLst/>
              <a:ahLst/>
              <a:cxnLst/>
              <a:rect l="l" t="t" r="r" b="b"/>
              <a:pathLst>
                <a:path w="637" h="3576" extrusionOk="0">
                  <a:moveTo>
                    <a:pt x="53" y="0"/>
                  </a:moveTo>
                  <a:cubicBezTo>
                    <a:pt x="50" y="0"/>
                    <a:pt x="47" y="0"/>
                    <a:pt x="45" y="1"/>
                  </a:cubicBezTo>
                  <a:cubicBezTo>
                    <a:pt x="19" y="5"/>
                    <a:pt x="0" y="29"/>
                    <a:pt x="4" y="56"/>
                  </a:cubicBezTo>
                  <a:lnTo>
                    <a:pt x="537" y="3535"/>
                  </a:lnTo>
                  <a:cubicBezTo>
                    <a:pt x="541" y="3558"/>
                    <a:pt x="562" y="3576"/>
                    <a:pt x="585" y="3576"/>
                  </a:cubicBezTo>
                  <a:cubicBezTo>
                    <a:pt x="587" y="3576"/>
                    <a:pt x="590" y="3576"/>
                    <a:pt x="592" y="3575"/>
                  </a:cubicBezTo>
                  <a:cubicBezTo>
                    <a:pt x="619" y="3571"/>
                    <a:pt x="637" y="3546"/>
                    <a:pt x="632" y="3521"/>
                  </a:cubicBezTo>
                  <a:lnTo>
                    <a:pt x="100" y="41"/>
                  </a:lnTo>
                  <a:cubicBezTo>
                    <a:pt x="96" y="17"/>
                    <a:pt x="76" y="0"/>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7"/>
            <p:cNvSpPr/>
            <p:nvPr/>
          </p:nvSpPr>
          <p:spPr>
            <a:xfrm>
              <a:off x="6033150" y="3928000"/>
              <a:ext cx="16175" cy="118900"/>
            </a:xfrm>
            <a:custGeom>
              <a:avLst/>
              <a:gdLst/>
              <a:ahLst/>
              <a:cxnLst/>
              <a:rect l="l" t="t" r="r" b="b"/>
              <a:pathLst>
                <a:path w="647" h="4756" extrusionOk="0">
                  <a:moveTo>
                    <a:pt x="631" y="0"/>
                  </a:moveTo>
                  <a:lnTo>
                    <a:pt x="0" y="2"/>
                  </a:lnTo>
                  <a:lnTo>
                    <a:pt x="16" y="4756"/>
                  </a:lnTo>
                  <a:lnTo>
                    <a:pt x="646" y="4754"/>
                  </a:lnTo>
                  <a:lnTo>
                    <a:pt x="6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7"/>
            <p:cNvSpPr/>
            <p:nvPr/>
          </p:nvSpPr>
          <p:spPr>
            <a:xfrm>
              <a:off x="6033125" y="3910925"/>
              <a:ext cx="15775" cy="17125"/>
            </a:xfrm>
            <a:custGeom>
              <a:avLst/>
              <a:gdLst/>
              <a:ahLst/>
              <a:cxnLst/>
              <a:rect l="l" t="t" r="r" b="b"/>
              <a:pathLst>
                <a:path w="631" h="685" extrusionOk="0">
                  <a:moveTo>
                    <a:pt x="313" y="1"/>
                  </a:moveTo>
                  <a:lnTo>
                    <a:pt x="206" y="234"/>
                  </a:lnTo>
                  <a:lnTo>
                    <a:pt x="0" y="684"/>
                  </a:lnTo>
                  <a:lnTo>
                    <a:pt x="631" y="682"/>
                  </a:lnTo>
                  <a:lnTo>
                    <a:pt x="422" y="233"/>
                  </a:lnTo>
                  <a:lnTo>
                    <a:pt x="3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7"/>
            <p:cNvSpPr/>
            <p:nvPr/>
          </p:nvSpPr>
          <p:spPr>
            <a:xfrm>
              <a:off x="6033475" y="4038175"/>
              <a:ext cx="15850" cy="8725"/>
            </a:xfrm>
            <a:custGeom>
              <a:avLst/>
              <a:gdLst/>
              <a:ahLst/>
              <a:cxnLst/>
              <a:rect l="l" t="t" r="r" b="b"/>
              <a:pathLst>
                <a:path w="634" h="349" extrusionOk="0">
                  <a:moveTo>
                    <a:pt x="632" y="1"/>
                  </a:moveTo>
                  <a:lnTo>
                    <a:pt x="1" y="3"/>
                  </a:lnTo>
                  <a:lnTo>
                    <a:pt x="3" y="349"/>
                  </a:lnTo>
                  <a:lnTo>
                    <a:pt x="633" y="347"/>
                  </a:lnTo>
                  <a:lnTo>
                    <a:pt x="632" y="1"/>
                  </a:lnTo>
                  <a:close/>
                </a:path>
              </a:pathLst>
            </a:custGeom>
            <a:solidFill>
              <a:srgbClr val="4B1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7"/>
            <p:cNvSpPr/>
            <p:nvPr/>
          </p:nvSpPr>
          <p:spPr>
            <a:xfrm>
              <a:off x="6033500" y="4046800"/>
              <a:ext cx="15825" cy="6950"/>
            </a:xfrm>
            <a:custGeom>
              <a:avLst/>
              <a:gdLst/>
              <a:ahLst/>
              <a:cxnLst/>
              <a:rect l="l" t="t" r="r" b="b"/>
              <a:pathLst>
                <a:path w="633" h="278" extrusionOk="0">
                  <a:moveTo>
                    <a:pt x="631" y="1"/>
                  </a:moveTo>
                  <a:lnTo>
                    <a:pt x="1" y="3"/>
                  </a:lnTo>
                  <a:lnTo>
                    <a:pt x="1" y="236"/>
                  </a:lnTo>
                  <a:cubicBezTo>
                    <a:pt x="1" y="259"/>
                    <a:pt x="21" y="278"/>
                    <a:pt x="43" y="278"/>
                  </a:cubicBezTo>
                  <a:lnTo>
                    <a:pt x="590" y="276"/>
                  </a:lnTo>
                  <a:cubicBezTo>
                    <a:pt x="613" y="276"/>
                    <a:pt x="632" y="257"/>
                    <a:pt x="632" y="234"/>
                  </a:cubicBezTo>
                  <a:lnTo>
                    <a:pt x="631" y="1"/>
                  </a:lnTo>
                  <a:close/>
                </a:path>
              </a:pathLst>
            </a:custGeom>
            <a:solidFill>
              <a:srgbClr val="D839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7"/>
            <p:cNvSpPr/>
            <p:nvPr/>
          </p:nvSpPr>
          <p:spPr>
            <a:xfrm>
              <a:off x="6038275" y="3910925"/>
              <a:ext cx="5400" cy="5875"/>
            </a:xfrm>
            <a:custGeom>
              <a:avLst/>
              <a:gdLst/>
              <a:ahLst/>
              <a:cxnLst/>
              <a:rect l="l" t="t" r="r" b="b"/>
              <a:pathLst>
                <a:path w="216" h="235" extrusionOk="0">
                  <a:moveTo>
                    <a:pt x="107" y="1"/>
                  </a:moveTo>
                  <a:lnTo>
                    <a:pt x="0" y="234"/>
                  </a:lnTo>
                  <a:lnTo>
                    <a:pt x="216" y="233"/>
                  </a:lnTo>
                  <a:lnTo>
                    <a:pt x="1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7"/>
            <p:cNvSpPr/>
            <p:nvPr/>
          </p:nvSpPr>
          <p:spPr>
            <a:xfrm>
              <a:off x="6033475" y="4032000"/>
              <a:ext cx="15825" cy="6275"/>
            </a:xfrm>
            <a:custGeom>
              <a:avLst/>
              <a:gdLst/>
              <a:ahLst/>
              <a:cxnLst/>
              <a:rect l="l" t="t" r="r" b="b"/>
              <a:pathLst>
                <a:path w="633" h="251" extrusionOk="0">
                  <a:moveTo>
                    <a:pt x="631" y="1"/>
                  </a:moveTo>
                  <a:lnTo>
                    <a:pt x="1" y="3"/>
                  </a:lnTo>
                  <a:lnTo>
                    <a:pt x="2" y="250"/>
                  </a:lnTo>
                  <a:lnTo>
                    <a:pt x="632" y="248"/>
                  </a:lnTo>
                  <a:lnTo>
                    <a:pt x="631" y="1"/>
                  </a:lnTo>
                  <a:close/>
                </a:path>
              </a:pathLst>
            </a:custGeom>
            <a:solidFill>
              <a:srgbClr val="D839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7"/>
            <p:cNvSpPr/>
            <p:nvPr/>
          </p:nvSpPr>
          <p:spPr>
            <a:xfrm>
              <a:off x="6037050" y="3932650"/>
              <a:ext cx="2725" cy="90425"/>
            </a:xfrm>
            <a:custGeom>
              <a:avLst/>
              <a:gdLst/>
              <a:ahLst/>
              <a:cxnLst/>
              <a:rect l="l" t="t" r="r" b="b"/>
              <a:pathLst>
                <a:path w="109" h="3617" extrusionOk="0">
                  <a:moveTo>
                    <a:pt x="48" y="1"/>
                  </a:moveTo>
                  <a:cubicBezTo>
                    <a:pt x="22" y="1"/>
                    <a:pt x="1" y="22"/>
                    <a:pt x="1" y="49"/>
                  </a:cubicBezTo>
                  <a:lnTo>
                    <a:pt x="12" y="3569"/>
                  </a:lnTo>
                  <a:cubicBezTo>
                    <a:pt x="12" y="3596"/>
                    <a:pt x="34" y="3617"/>
                    <a:pt x="61" y="3617"/>
                  </a:cubicBezTo>
                  <a:cubicBezTo>
                    <a:pt x="87" y="3617"/>
                    <a:pt x="108" y="3595"/>
                    <a:pt x="108" y="3568"/>
                  </a:cubicBezTo>
                  <a:lnTo>
                    <a:pt x="97" y="48"/>
                  </a:lnTo>
                  <a:cubicBezTo>
                    <a:pt x="97" y="22"/>
                    <a:pt x="75" y="1"/>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7"/>
            <p:cNvSpPr/>
            <p:nvPr/>
          </p:nvSpPr>
          <p:spPr>
            <a:xfrm>
              <a:off x="6043200" y="3932625"/>
              <a:ext cx="2725" cy="90425"/>
            </a:xfrm>
            <a:custGeom>
              <a:avLst/>
              <a:gdLst/>
              <a:ahLst/>
              <a:cxnLst/>
              <a:rect l="l" t="t" r="r" b="b"/>
              <a:pathLst>
                <a:path w="109" h="3617" extrusionOk="0">
                  <a:moveTo>
                    <a:pt x="49" y="1"/>
                  </a:moveTo>
                  <a:cubicBezTo>
                    <a:pt x="23" y="1"/>
                    <a:pt x="1" y="22"/>
                    <a:pt x="1" y="49"/>
                  </a:cubicBezTo>
                  <a:lnTo>
                    <a:pt x="12" y="3569"/>
                  </a:lnTo>
                  <a:cubicBezTo>
                    <a:pt x="12" y="3596"/>
                    <a:pt x="34" y="3617"/>
                    <a:pt x="61" y="3617"/>
                  </a:cubicBezTo>
                  <a:cubicBezTo>
                    <a:pt x="88" y="3617"/>
                    <a:pt x="109" y="3595"/>
                    <a:pt x="109" y="3568"/>
                  </a:cubicBezTo>
                  <a:lnTo>
                    <a:pt x="97" y="48"/>
                  </a:lnTo>
                  <a:cubicBezTo>
                    <a:pt x="97" y="22"/>
                    <a:pt x="75"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7"/>
            <p:cNvSpPr/>
            <p:nvPr/>
          </p:nvSpPr>
          <p:spPr>
            <a:xfrm>
              <a:off x="6044075" y="3927325"/>
              <a:ext cx="32350" cy="119925"/>
            </a:xfrm>
            <a:custGeom>
              <a:avLst/>
              <a:gdLst/>
              <a:ahLst/>
              <a:cxnLst/>
              <a:rect l="l" t="t" r="r" b="b"/>
              <a:pathLst>
                <a:path w="1294" h="4797" extrusionOk="0">
                  <a:moveTo>
                    <a:pt x="670" y="0"/>
                  </a:moveTo>
                  <a:lnTo>
                    <a:pt x="0" y="4707"/>
                  </a:lnTo>
                  <a:lnTo>
                    <a:pt x="625" y="4796"/>
                  </a:lnTo>
                  <a:lnTo>
                    <a:pt x="1293" y="89"/>
                  </a:lnTo>
                  <a:lnTo>
                    <a:pt x="6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7"/>
            <p:cNvSpPr/>
            <p:nvPr/>
          </p:nvSpPr>
          <p:spPr>
            <a:xfrm>
              <a:off x="6060475" y="3911650"/>
              <a:ext cx="15600" cy="18025"/>
            </a:xfrm>
            <a:custGeom>
              <a:avLst/>
              <a:gdLst/>
              <a:ahLst/>
              <a:cxnLst/>
              <a:rect l="l" t="t" r="r" b="b"/>
              <a:pathLst>
                <a:path w="624" h="721" extrusionOk="0">
                  <a:moveTo>
                    <a:pt x="409" y="0"/>
                  </a:moveTo>
                  <a:lnTo>
                    <a:pt x="269" y="216"/>
                  </a:lnTo>
                  <a:lnTo>
                    <a:pt x="0" y="632"/>
                  </a:lnTo>
                  <a:lnTo>
                    <a:pt x="624" y="721"/>
                  </a:lnTo>
                  <a:lnTo>
                    <a:pt x="482" y="246"/>
                  </a:lnTo>
                  <a:lnTo>
                    <a:pt x="4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7"/>
            <p:cNvSpPr/>
            <p:nvPr/>
          </p:nvSpPr>
          <p:spPr>
            <a:xfrm>
              <a:off x="6043825" y="4036850"/>
              <a:ext cx="16850" cy="10800"/>
            </a:xfrm>
            <a:custGeom>
              <a:avLst/>
              <a:gdLst/>
              <a:ahLst/>
              <a:cxnLst/>
              <a:rect l="l" t="t" r="r" b="b"/>
              <a:pathLst>
                <a:path w="674" h="432" extrusionOk="0">
                  <a:moveTo>
                    <a:pt x="49" y="0"/>
                  </a:moveTo>
                  <a:lnTo>
                    <a:pt x="1" y="343"/>
                  </a:lnTo>
                  <a:lnTo>
                    <a:pt x="625" y="432"/>
                  </a:lnTo>
                  <a:lnTo>
                    <a:pt x="673" y="89"/>
                  </a:lnTo>
                  <a:lnTo>
                    <a:pt x="49" y="0"/>
                  </a:lnTo>
                  <a:close/>
                </a:path>
              </a:pathLst>
            </a:custGeom>
            <a:solidFill>
              <a:srgbClr val="161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7"/>
            <p:cNvSpPr/>
            <p:nvPr/>
          </p:nvSpPr>
          <p:spPr>
            <a:xfrm>
              <a:off x="6042850" y="4045075"/>
              <a:ext cx="16525" cy="8925"/>
            </a:xfrm>
            <a:custGeom>
              <a:avLst/>
              <a:gdLst/>
              <a:ahLst/>
              <a:cxnLst/>
              <a:rect l="l" t="t" r="r" b="b"/>
              <a:pathLst>
                <a:path w="661" h="357" extrusionOk="0">
                  <a:moveTo>
                    <a:pt x="37" y="0"/>
                  </a:moveTo>
                  <a:lnTo>
                    <a:pt x="4" y="232"/>
                  </a:lnTo>
                  <a:cubicBezTo>
                    <a:pt x="0" y="255"/>
                    <a:pt x="17" y="275"/>
                    <a:pt x="40" y="280"/>
                  </a:cubicBezTo>
                  <a:lnTo>
                    <a:pt x="581" y="356"/>
                  </a:lnTo>
                  <a:cubicBezTo>
                    <a:pt x="583" y="356"/>
                    <a:pt x="585" y="357"/>
                    <a:pt x="587" y="357"/>
                  </a:cubicBezTo>
                  <a:cubicBezTo>
                    <a:pt x="607" y="357"/>
                    <a:pt x="625" y="342"/>
                    <a:pt x="628" y="320"/>
                  </a:cubicBezTo>
                  <a:lnTo>
                    <a:pt x="661" y="89"/>
                  </a:lnTo>
                  <a:lnTo>
                    <a:pt x="37" y="0"/>
                  </a:lnTo>
                  <a:close/>
                </a:path>
              </a:pathLst>
            </a:custGeom>
            <a:solidFill>
              <a:srgbClr val="CE6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7"/>
            <p:cNvSpPr/>
            <p:nvPr/>
          </p:nvSpPr>
          <p:spPr>
            <a:xfrm>
              <a:off x="6067200" y="3911650"/>
              <a:ext cx="5350" cy="6150"/>
            </a:xfrm>
            <a:custGeom>
              <a:avLst/>
              <a:gdLst/>
              <a:ahLst/>
              <a:cxnLst/>
              <a:rect l="l" t="t" r="r" b="b"/>
              <a:pathLst>
                <a:path w="214" h="246" extrusionOk="0">
                  <a:moveTo>
                    <a:pt x="140" y="0"/>
                  </a:moveTo>
                  <a:lnTo>
                    <a:pt x="0" y="216"/>
                  </a:lnTo>
                  <a:lnTo>
                    <a:pt x="213" y="246"/>
                  </a:lnTo>
                  <a:lnTo>
                    <a:pt x="1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7"/>
            <p:cNvSpPr/>
            <p:nvPr/>
          </p:nvSpPr>
          <p:spPr>
            <a:xfrm>
              <a:off x="6045100" y="4030150"/>
              <a:ext cx="16500" cy="8350"/>
            </a:xfrm>
            <a:custGeom>
              <a:avLst/>
              <a:gdLst/>
              <a:ahLst/>
              <a:cxnLst/>
              <a:rect l="l" t="t" r="r" b="b"/>
              <a:pathLst>
                <a:path w="660" h="334" extrusionOk="0">
                  <a:moveTo>
                    <a:pt x="36" y="0"/>
                  </a:moveTo>
                  <a:lnTo>
                    <a:pt x="0" y="245"/>
                  </a:lnTo>
                  <a:lnTo>
                    <a:pt x="625" y="333"/>
                  </a:lnTo>
                  <a:lnTo>
                    <a:pt x="660" y="88"/>
                  </a:lnTo>
                  <a:lnTo>
                    <a:pt x="36" y="0"/>
                  </a:lnTo>
                  <a:close/>
                </a:path>
              </a:pathLst>
            </a:custGeom>
            <a:solidFill>
              <a:srgbClr val="C47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7"/>
            <p:cNvSpPr/>
            <p:nvPr/>
          </p:nvSpPr>
          <p:spPr>
            <a:xfrm>
              <a:off x="6051050" y="3932750"/>
              <a:ext cx="14975" cy="89550"/>
            </a:xfrm>
            <a:custGeom>
              <a:avLst/>
              <a:gdLst/>
              <a:ahLst/>
              <a:cxnLst/>
              <a:rect l="l" t="t" r="r" b="b"/>
              <a:pathLst>
                <a:path w="599" h="3582" extrusionOk="0">
                  <a:moveTo>
                    <a:pt x="546" y="0"/>
                  </a:moveTo>
                  <a:cubicBezTo>
                    <a:pt x="523" y="0"/>
                    <a:pt x="503" y="18"/>
                    <a:pt x="499" y="41"/>
                  </a:cubicBezTo>
                  <a:lnTo>
                    <a:pt x="5" y="3527"/>
                  </a:lnTo>
                  <a:cubicBezTo>
                    <a:pt x="0" y="3553"/>
                    <a:pt x="19" y="3578"/>
                    <a:pt x="45" y="3581"/>
                  </a:cubicBezTo>
                  <a:cubicBezTo>
                    <a:pt x="47" y="3581"/>
                    <a:pt x="50" y="3581"/>
                    <a:pt x="52" y="3581"/>
                  </a:cubicBezTo>
                  <a:cubicBezTo>
                    <a:pt x="76" y="3581"/>
                    <a:pt x="96" y="3564"/>
                    <a:pt x="100" y="3540"/>
                  </a:cubicBezTo>
                  <a:lnTo>
                    <a:pt x="594" y="55"/>
                  </a:lnTo>
                  <a:cubicBezTo>
                    <a:pt x="598" y="29"/>
                    <a:pt x="580" y="4"/>
                    <a:pt x="554" y="1"/>
                  </a:cubicBezTo>
                  <a:cubicBezTo>
                    <a:pt x="551" y="0"/>
                    <a:pt x="549" y="0"/>
                    <a:pt x="5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7"/>
            <p:cNvSpPr/>
            <p:nvPr/>
          </p:nvSpPr>
          <p:spPr>
            <a:xfrm>
              <a:off x="6057150" y="3933600"/>
              <a:ext cx="14975" cy="89575"/>
            </a:xfrm>
            <a:custGeom>
              <a:avLst/>
              <a:gdLst/>
              <a:ahLst/>
              <a:cxnLst/>
              <a:rect l="l" t="t" r="r" b="b"/>
              <a:pathLst>
                <a:path w="599" h="3583" extrusionOk="0">
                  <a:moveTo>
                    <a:pt x="548" y="1"/>
                  </a:moveTo>
                  <a:cubicBezTo>
                    <a:pt x="524" y="1"/>
                    <a:pt x="503" y="17"/>
                    <a:pt x="499" y="42"/>
                  </a:cubicBezTo>
                  <a:lnTo>
                    <a:pt x="5" y="3527"/>
                  </a:lnTo>
                  <a:cubicBezTo>
                    <a:pt x="1" y="3554"/>
                    <a:pt x="19" y="3578"/>
                    <a:pt x="45" y="3582"/>
                  </a:cubicBezTo>
                  <a:cubicBezTo>
                    <a:pt x="47" y="3582"/>
                    <a:pt x="49" y="3582"/>
                    <a:pt x="51" y="3582"/>
                  </a:cubicBezTo>
                  <a:cubicBezTo>
                    <a:pt x="76" y="3582"/>
                    <a:pt x="96" y="3565"/>
                    <a:pt x="100" y="3540"/>
                  </a:cubicBezTo>
                  <a:lnTo>
                    <a:pt x="595" y="56"/>
                  </a:lnTo>
                  <a:cubicBezTo>
                    <a:pt x="599" y="29"/>
                    <a:pt x="580" y="5"/>
                    <a:pt x="554" y="1"/>
                  </a:cubicBezTo>
                  <a:cubicBezTo>
                    <a:pt x="552" y="1"/>
                    <a:pt x="550" y="1"/>
                    <a:pt x="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7"/>
            <p:cNvSpPr/>
            <p:nvPr/>
          </p:nvSpPr>
          <p:spPr>
            <a:xfrm>
              <a:off x="5997400" y="3976250"/>
              <a:ext cx="86350" cy="87350"/>
            </a:xfrm>
            <a:custGeom>
              <a:avLst/>
              <a:gdLst/>
              <a:ahLst/>
              <a:cxnLst/>
              <a:rect l="l" t="t" r="r" b="b"/>
              <a:pathLst>
                <a:path w="3454" h="3494" extrusionOk="0">
                  <a:moveTo>
                    <a:pt x="1" y="0"/>
                  </a:moveTo>
                  <a:lnTo>
                    <a:pt x="51" y="458"/>
                  </a:lnTo>
                  <a:lnTo>
                    <a:pt x="107" y="960"/>
                  </a:lnTo>
                  <a:lnTo>
                    <a:pt x="389" y="3494"/>
                  </a:lnTo>
                  <a:lnTo>
                    <a:pt x="3065" y="3494"/>
                  </a:lnTo>
                  <a:lnTo>
                    <a:pt x="3382" y="643"/>
                  </a:lnTo>
                  <a:lnTo>
                    <a:pt x="3402" y="458"/>
                  </a:lnTo>
                  <a:lnTo>
                    <a:pt x="34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7"/>
            <p:cNvSpPr/>
            <p:nvPr/>
          </p:nvSpPr>
          <p:spPr>
            <a:xfrm>
              <a:off x="5998675" y="3987700"/>
              <a:ext cx="83800" cy="12575"/>
            </a:xfrm>
            <a:custGeom>
              <a:avLst/>
              <a:gdLst/>
              <a:ahLst/>
              <a:cxnLst/>
              <a:rect l="l" t="t" r="r" b="b"/>
              <a:pathLst>
                <a:path w="3352" h="503" extrusionOk="0">
                  <a:moveTo>
                    <a:pt x="0" y="0"/>
                  </a:moveTo>
                  <a:lnTo>
                    <a:pt x="56" y="502"/>
                  </a:lnTo>
                  <a:lnTo>
                    <a:pt x="3331" y="185"/>
                  </a:lnTo>
                  <a:lnTo>
                    <a:pt x="33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7"/>
            <p:cNvSpPr/>
            <p:nvPr/>
          </p:nvSpPr>
          <p:spPr>
            <a:xfrm>
              <a:off x="5992975" y="3970925"/>
              <a:ext cx="95350" cy="16800"/>
            </a:xfrm>
            <a:custGeom>
              <a:avLst/>
              <a:gdLst/>
              <a:ahLst/>
              <a:cxnLst/>
              <a:rect l="l" t="t" r="r" b="b"/>
              <a:pathLst>
                <a:path w="3814" h="672" extrusionOk="0">
                  <a:moveTo>
                    <a:pt x="1" y="1"/>
                  </a:moveTo>
                  <a:lnTo>
                    <a:pt x="71" y="671"/>
                  </a:lnTo>
                  <a:lnTo>
                    <a:pt x="3742" y="671"/>
                  </a:lnTo>
                  <a:lnTo>
                    <a:pt x="38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roup 3"/>
          <p:cNvGrpSpPr/>
          <p:nvPr/>
        </p:nvGrpSpPr>
        <p:grpSpPr>
          <a:xfrm>
            <a:off x="389300" y="1617075"/>
            <a:ext cx="8407845" cy="1338828"/>
            <a:chOff x="-97595" y="1296130"/>
            <a:chExt cx="8407845" cy="1338828"/>
          </a:xfrm>
        </p:grpSpPr>
        <p:sp>
          <p:nvSpPr>
            <p:cNvPr id="2" name="TextBox 1"/>
            <p:cNvSpPr txBox="1"/>
            <p:nvPr/>
          </p:nvSpPr>
          <p:spPr>
            <a:xfrm>
              <a:off x="674782" y="1296130"/>
              <a:ext cx="7635468" cy="1338828"/>
            </a:xfrm>
            <a:prstGeom prst="rect">
              <a:avLst/>
            </a:prstGeom>
            <a:noFill/>
          </p:spPr>
          <p:txBody>
            <a:bodyPr wrap="square" rtlCol="0">
              <a:spAutoFit/>
            </a:bodyPr>
            <a:lstStyle/>
            <a:p>
              <a:pPr>
                <a:lnSpc>
                  <a:spcPct val="150000"/>
                </a:lnSpc>
              </a:pPr>
              <a:r>
                <a:rPr lang="en-US" sz="2700" i="1" dirty="0">
                  <a:solidFill>
                    <a:srgbClr val="002060"/>
                  </a:solidFill>
                </a:rPr>
                <a:t>N</a:t>
              </a:r>
              <a:r>
                <a:rPr lang="vi-VN" sz="2700" i="1" dirty="0" smtClean="0">
                  <a:solidFill>
                    <a:srgbClr val="002060"/>
                  </a:solidFill>
                </a:rPr>
                <a:t>hắc </a:t>
              </a:r>
              <a:r>
                <a:rPr lang="vi-VN" sz="2700" i="1" dirty="0">
                  <a:solidFill>
                    <a:srgbClr val="002060"/>
                  </a:solidFill>
                </a:rPr>
                <a:t>lại các tính chất, định lí của Định lý Thalès, định lí Pythagore, hai tam giác đồng dạng</a:t>
              </a:r>
              <a:endParaRPr lang="en-US" sz="2700" i="1" dirty="0">
                <a:solidFill>
                  <a:srgbClr val="002060"/>
                </a:solidFill>
              </a:endParaRPr>
            </a:p>
          </p:txBody>
        </p:sp>
        <p:pic>
          <p:nvPicPr>
            <p:cNvPr id="3" name="Picture 2"/>
            <p:cNvPicPr>
              <a:picLocks noChangeAspect="1"/>
            </p:cNvPicPr>
            <p:nvPr/>
          </p:nvPicPr>
          <p:blipFill>
            <a:blip r:embed="rId3"/>
            <a:stretch>
              <a:fillRect/>
            </a:stretch>
          </p:blipFill>
          <p:spPr>
            <a:xfrm>
              <a:off x="-97595" y="1473709"/>
              <a:ext cx="721377" cy="1009371"/>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8"/>
                                        </p:tgtEl>
                                        <p:attrNameLst>
                                          <p:attrName>style.visibility</p:attrName>
                                        </p:attrNameLst>
                                      </p:cBhvr>
                                      <p:to>
                                        <p:strVal val="visible"/>
                                      </p:to>
                                    </p:set>
                                    <p:animEffect transition="in" filter="barn(inVertical)">
                                      <p:cBhvr>
                                        <p:cTn id="7" dur="500"/>
                                        <p:tgtEl>
                                          <p:spTgt spid="4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37"/>
        <p:cNvGrpSpPr/>
        <p:nvPr/>
      </p:nvGrpSpPr>
      <p:grpSpPr>
        <a:xfrm>
          <a:off x="0" y="0"/>
          <a:ext cx="0" cy="0"/>
          <a:chOff x="0" y="0"/>
          <a:chExt cx="0" cy="0"/>
        </a:xfrm>
      </p:grpSpPr>
      <p:sp>
        <p:nvSpPr>
          <p:cNvPr id="3" name="Rectangle 2"/>
          <p:cNvSpPr/>
          <p:nvPr/>
        </p:nvSpPr>
        <p:spPr>
          <a:xfrm>
            <a:off x="-22356" y="276546"/>
            <a:ext cx="9174307" cy="800412"/>
          </a:xfrm>
          <a:prstGeom prst="rect">
            <a:avLst/>
          </a:prstGeom>
        </p:spPr>
        <p:txBody>
          <a:bodyPr wrap="square">
            <a:spAutoFit/>
          </a:bodyPr>
          <a:lstStyle/>
          <a:p>
            <a:pPr algn="ctr">
              <a:lnSpc>
                <a:spcPct val="150000"/>
              </a:lnSpc>
            </a:pPr>
            <a:r>
              <a:rPr lang="vi-VN" sz="3500" b="1" dirty="0">
                <a:solidFill>
                  <a:srgbClr val="C00000"/>
                </a:solidFill>
              </a:rPr>
              <a:t>HOẠT ĐỘNG THỰC HÀNH TRẢI NGHIỆM</a:t>
            </a:r>
            <a:endParaRPr lang="en-US" sz="3500" b="1" dirty="0">
              <a:solidFill>
                <a:srgbClr val="C00000"/>
              </a:solidFill>
            </a:endParaRPr>
          </a:p>
        </p:txBody>
      </p:sp>
      <p:sp>
        <p:nvSpPr>
          <p:cNvPr id="4" name="Rectangle 3"/>
          <p:cNvSpPr/>
          <p:nvPr/>
        </p:nvSpPr>
        <p:spPr>
          <a:xfrm>
            <a:off x="150792" y="1210708"/>
            <a:ext cx="7253244" cy="3323987"/>
          </a:xfrm>
          <a:prstGeom prst="rect">
            <a:avLst/>
          </a:prstGeom>
        </p:spPr>
        <p:txBody>
          <a:bodyPr wrap="square">
            <a:spAutoFit/>
          </a:bodyPr>
          <a:lstStyle/>
          <a:p>
            <a:pPr lvl="0" algn="ctr">
              <a:lnSpc>
                <a:spcPct val="150000"/>
              </a:lnSpc>
            </a:pPr>
            <a:r>
              <a:rPr lang="vi-VN" sz="3500" b="1" dirty="0">
                <a:solidFill>
                  <a:schemeClr val="accent1">
                    <a:lumMod val="75000"/>
                  </a:schemeClr>
                </a:solidFill>
              </a:rPr>
              <a:t>ỨNG DỤNG ĐỊNH LÍ THALÈS, </a:t>
            </a:r>
            <a:endParaRPr lang="en-US" sz="3500" b="1" dirty="0" smtClean="0">
              <a:solidFill>
                <a:schemeClr val="accent1">
                  <a:lumMod val="75000"/>
                </a:schemeClr>
              </a:solidFill>
            </a:endParaRPr>
          </a:p>
          <a:p>
            <a:pPr lvl="0" algn="ctr">
              <a:lnSpc>
                <a:spcPct val="150000"/>
              </a:lnSpc>
            </a:pPr>
            <a:r>
              <a:rPr lang="vi-VN" sz="3500" b="1" dirty="0" smtClean="0">
                <a:solidFill>
                  <a:schemeClr val="accent1">
                    <a:lumMod val="75000"/>
                  </a:schemeClr>
                </a:solidFill>
              </a:rPr>
              <a:t>ĐỊNH </a:t>
            </a:r>
            <a:r>
              <a:rPr lang="vi-VN" sz="3500" b="1" dirty="0">
                <a:solidFill>
                  <a:schemeClr val="accent1">
                    <a:lumMod val="75000"/>
                  </a:schemeClr>
                </a:solidFill>
              </a:rPr>
              <a:t>LÍ PYTHAGORE </a:t>
            </a:r>
            <a:r>
              <a:rPr lang="vi-VN" sz="3500" b="1" dirty="0" smtClean="0">
                <a:solidFill>
                  <a:schemeClr val="accent1">
                    <a:lumMod val="75000"/>
                  </a:schemeClr>
                </a:solidFill>
              </a:rPr>
              <a:t>VÀ </a:t>
            </a:r>
            <a:endParaRPr lang="en-US" sz="3500" b="1" dirty="0">
              <a:solidFill>
                <a:schemeClr val="accent1">
                  <a:lumMod val="75000"/>
                </a:schemeClr>
              </a:solidFill>
            </a:endParaRPr>
          </a:p>
          <a:p>
            <a:pPr lvl="0" algn="ctr">
              <a:lnSpc>
                <a:spcPct val="150000"/>
              </a:lnSpc>
            </a:pPr>
            <a:r>
              <a:rPr lang="vi-VN" sz="3500" b="1" dirty="0" smtClean="0">
                <a:solidFill>
                  <a:schemeClr val="accent1">
                    <a:lumMod val="75000"/>
                  </a:schemeClr>
                </a:solidFill>
              </a:rPr>
              <a:t>TAM </a:t>
            </a:r>
            <a:r>
              <a:rPr lang="vi-VN" sz="3500" b="1" dirty="0">
                <a:solidFill>
                  <a:schemeClr val="accent1">
                    <a:lumMod val="75000"/>
                  </a:schemeClr>
                </a:solidFill>
              </a:rPr>
              <a:t>GIÁC ĐỒNG DẠNG </a:t>
            </a:r>
            <a:r>
              <a:rPr lang="vi-VN" sz="3500" b="1" dirty="0" smtClean="0">
                <a:solidFill>
                  <a:schemeClr val="accent1">
                    <a:lumMod val="75000"/>
                  </a:schemeClr>
                </a:solidFill>
              </a:rPr>
              <a:t>ĐỂ </a:t>
            </a:r>
            <a:r>
              <a:rPr lang="vi-VN" sz="3500" b="1" dirty="0">
                <a:solidFill>
                  <a:schemeClr val="accent1">
                    <a:lumMod val="75000"/>
                  </a:schemeClr>
                </a:solidFill>
              </a:rPr>
              <a:t>ĐO CHIỀU CAO, KHOẢNG CÁCH </a:t>
            </a:r>
            <a:endParaRPr lang="en-US" sz="3500" b="1" dirty="0">
              <a:solidFill>
                <a:schemeClr val="accent1">
                  <a:lumMod val="75000"/>
                </a:schemeClr>
              </a:solidFill>
            </a:endParaRPr>
          </a:p>
        </p:txBody>
      </p:sp>
      <p:pic>
        <p:nvPicPr>
          <p:cNvPr id="19" name="Picture 18"/>
          <p:cNvPicPr>
            <a:picLocks noChangeAspect="1"/>
          </p:cNvPicPr>
          <p:nvPr/>
        </p:nvPicPr>
        <p:blipFill>
          <a:blip r:embed="rId3"/>
          <a:stretch>
            <a:fillRect/>
          </a:stretch>
        </p:blipFill>
        <p:spPr>
          <a:xfrm flipH="1">
            <a:off x="7404036" y="2741085"/>
            <a:ext cx="1387043" cy="19830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grpSp>
        <p:nvGrpSpPr>
          <p:cNvPr id="543" name="Google Shape;543;p38"/>
          <p:cNvGrpSpPr/>
          <p:nvPr/>
        </p:nvGrpSpPr>
        <p:grpSpPr>
          <a:xfrm>
            <a:off x="7535771" y="4206459"/>
            <a:ext cx="1476472" cy="676797"/>
            <a:chOff x="5848450" y="2417400"/>
            <a:chExt cx="279725" cy="128225"/>
          </a:xfrm>
        </p:grpSpPr>
        <p:sp>
          <p:nvSpPr>
            <p:cNvPr id="544" name="Google Shape;544;p38"/>
            <p:cNvSpPr/>
            <p:nvPr/>
          </p:nvSpPr>
          <p:spPr>
            <a:xfrm>
              <a:off x="5848450" y="2417400"/>
              <a:ext cx="262425" cy="105825"/>
            </a:xfrm>
            <a:custGeom>
              <a:avLst/>
              <a:gdLst/>
              <a:ahLst/>
              <a:cxnLst/>
              <a:rect l="l" t="t" r="r" b="b"/>
              <a:pathLst>
                <a:path w="10497" h="4233" extrusionOk="0">
                  <a:moveTo>
                    <a:pt x="914" y="1"/>
                  </a:moveTo>
                  <a:cubicBezTo>
                    <a:pt x="914" y="1"/>
                    <a:pt x="712" y="19"/>
                    <a:pt x="496" y="147"/>
                  </a:cubicBezTo>
                  <a:cubicBezTo>
                    <a:pt x="49" y="410"/>
                    <a:pt x="0" y="1005"/>
                    <a:pt x="254" y="1469"/>
                  </a:cubicBezTo>
                  <a:cubicBezTo>
                    <a:pt x="298" y="1549"/>
                    <a:pt x="356" y="1622"/>
                    <a:pt x="435" y="1678"/>
                  </a:cubicBezTo>
                  <a:cubicBezTo>
                    <a:pt x="435" y="1678"/>
                    <a:pt x="3427" y="2276"/>
                    <a:pt x="4553" y="2619"/>
                  </a:cubicBezTo>
                  <a:cubicBezTo>
                    <a:pt x="5679" y="2961"/>
                    <a:pt x="9426" y="4059"/>
                    <a:pt x="9761" y="4232"/>
                  </a:cubicBezTo>
                  <a:lnTo>
                    <a:pt x="10497" y="1097"/>
                  </a:lnTo>
                  <a:cubicBezTo>
                    <a:pt x="10497" y="1097"/>
                    <a:pt x="7322" y="880"/>
                    <a:pt x="5917" y="704"/>
                  </a:cubicBezTo>
                  <a:cubicBezTo>
                    <a:pt x="4511" y="528"/>
                    <a:pt x="914" y="1"/>
                    <a:pt x="9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8"/>
            <p:cNvSpPr/>
            <p:nvPr/>
          </p:nvSpPr>
          <p:spPr>
            <a:xfrm>
              <a:off x="5851500" y="2455375"/>
              <a:ext cx="270025" cy="90250"/>
            </a:xfrm>
            <a:custGeom>
              <a:avLst/>
              <a:gdLst/>
              <a:ahLst/>
              <a:cxnLst/>
              <a:rect l="l" t="t" r="r" b="b"/>
              <a:pathLst>
                <a:path w="10801" h="3610" extrusionOk="0">
                  <a:moveTo>
                    <a:pt x="9584" y="1"/>
                  </a:moveTo>
                  <a:lnTo>
                    <a:pt x="8668" y="1190"/>
                  </a:lnTo>
                  <a:lnTo>
                    <a:pt x="604" y="107"/>
                  </a:lnTo>
                  <a:lnTo>
                    <a:pt x="0" y="550"/>
                  </a:lnTo>
                  <a:cubicBezTo>
                    <a:pt x="0" y="550"/>
                    <a:pt x="1598" y="627"/>
                    <a:pt x="2557" y="865"/>
                  </a:cubicBezTo>
                  <a:cubicBezTo>
                    <a:pt x="2927" y="957"/>
                    <a:pt x="3294" y="1061"/>
                    <a:pt x="3661" y="1164"/>
                  </a:cubicBezTo>
                  <a:cubicBezTo>
                    <a:pt x="4033" y="1270"/>
                    <a:pt x="4408" y="1361"/>
                    <a:pt x="4781" y="1462"/>
                  </a:cubicBezTo>
                  <a:cubicBezTo>
                    <a:pt x="5845" y="1753"/>
                    <a:pt x="6847" y="2175"/>
                    <a:pt x="7832" y="2677"/>
                  </a:cubicBezTo>
                  <a:cubicBezTo>
                    <a:pt x="7956" y="2740"/>
                    <a:pt x="9642" y="3562"/>
                    <a:pt x="9626" y="3609"/>
                  </a:cubicBezTo>
                  <a:cubicBezTo>
                    <a:pt x="10514" y="2399"/>
                    <a:pt x="10800" y="1500"/>
                    <a:pt x="10800" y="1500"/>
                  </a:cubicBezTo>
                  <a:lnTo>
                    <a:pt x="95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8"/>
            <p:cNvSpPr/>
            <p:nvPr/>
          </p:nvSpPr>
          <p:spPr>
            <a:xfrm>
              <a:off x="5851225" y="2443325"/>
              <a:ext cx="244150" cy="79900"/>
            </a:xfrm>
            <a:custGeom>
              <a:avLst/>
              <a:gdLst/>
              <a:ahLst/>
              <a:cxnLst/>
              <a:rect l="l" t="t" r="r" b="b"/>
              <a:pathLst>
                <a:path w="9766" h="3196" extrusionOk="0">
                  <a:moveTo>
                    <a:pt x="0" y="0"/>
                  </a:moveTo>
                  <a:lnTo>
                    <a:pt x="0" y="0"/>
                  </a:lnTo>
                  <a:cubicBezTo>
                    <a:pt x="20" y="148"/>
                    <a:pt x="68" y="296"/>
                    <a:pt x="144" y="432"/>
                  </a:cubicBezTo>
                  <a:cubicBezTo>
                    <a:pt x="187" y="512"/>
                    <a:pt x="246" y="585"/>
                    <a:pt x="324" y="641"/>
                  </a:cubicBezTo>
                  <a:cubicBezTo>
                    <a:pt x="324" y="641"/>
                    <a:pt x="3316" y="1239"/>
                    <a:pt x="4442" y="1582"/>
                  </a:cubicBezTo>
                  <a:cubicBezTo>
                    <a:pt x="5568" y="1924"/>
                    <a:pt x="9315" y="3021"/>
                    <a:pt x="9650" y="3195"/>
                  </a:cubicBezTo>
                  <a:lnTo>
                    <a:pt x="9765" y="2703"/>
                  </a:lnTo>
                  <a:cubicBezTo>
                    <a:pt x="8984" y="2413"/>
                    <a:pt x="5529" y="1410"/>
                    <a:pt x="4435" y="1081"/>
                  </a:cubicBezTo>
                  <a:cubicBezTo>
                    <a:pt x="3254" y="726"/>
                    <a:pt x="114" y="106"/>
                    <a:pt x="114" y="106"/>
                  </a:cubicBezTo>
                  <a:cubicBezTo>
                    <a:pt x="71" y="75"/>
                    <a:pt x="33" y="39"/>
                    <a:pt x="0" y="0"/>
                  </a:cubicBezTo>
                  <a:close/>
                </a:path>
              </a:pathLst>
            </a:custGeom>
            <a:solidFill>
              <a:srgbClr val="093F51">
                <a:alpha val="1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8"/>
            <p:cNvSpPr/>
            <p:nvPr/>
          </p:nvSpPr>
          <p:spPr>
            <a:xfrm>
              <a:off x="6083350" y="2444875"/>
              <a:ext cx="44825" cy="78725"/>
            </a:xfrm>
            <a:custGeom>
              <a:avLst/>
              <a:gdLst/>
              <a:ahLst/>
              <a:cxnLst/>
              <a:rect l="l" t="t" r="r" b="b"/>
              <a:pathLst>
                <a:path w="1793" h="3149" extrusionOk="0">
                  <a:moveTo>
                    <a:pt x="1122" y="1"/>
                  </a:moveTo>
                  <a:cubicBezTo>
                    <a:pt x="814" y="1"/>
                    <a:pt x="422" y="607"/>
                    <a:pt x="218" y="1419"/>
                  </a:cubicBezTo>
                  <a:cubicBezTo>
                    <a:pt x="1" y="2285"/>
                    <a:pt x="80" y="3056"/>
                    <a:pt x="395" y="3141"/>
                  </a:cubicBezTo>
                  <a:cubicBezTo>
                    <a:pt x="415" y="3146"/>
                    <a:pt x="435" y="3149"/>
                    <a:pt x="457" y="3149"/>
                  </a:cubicBezTo>
                  <a:cubicBezTo>
                    <a:pt x="788" y="3149"/>
                    <a:pt x="1372" y="2560"/>
                    <a:pt x="1576" y="1750"/>
                  </a:cubicBezTo>
                  <a:cubicBezTo>
                    <a:pt x="1793" y="884"/>
                    <a:pt x="1495" y="94"/>
                    <a:pt x="1181" y="8"/>
                  </a:cubicBezTo>
                  <a:cubicBezTo>
                    <a:pt x="1162" y="3"/>
                    <a:pt x="1142" y="1"/>
                    <a:pt x="11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8"/>
            <p:cNvSpPr/>
            <p:nvPr/>
          </p:nvSpPr>
          <p:spPr>
            <a:xfrm>
              <a:off x="6083350" y="2444875"/>
              <a:ext cx="44825" cy="78725"/>
            </a:xfrm>
            <a:custGeom>
              <a:avLst/>
              <a:gdLst/>
              <a:ahLst/>
              <a:cxnLst/>
              <a:rect l="l" t="t" r="r" b="b"/>
              <a:pathLst>
                <a:path w="1793" h="3149" extrusionOk="0">
                  <a:moveTo>
                    <a:pt x="1122" y="1"/>
                  </a:moveTo>
                  <a:cubicBezTo>
                    <a:pt x="814" y="1"/>
                    <a:pt x="422" y="607"/>
                    <a:pt x="218" y="1419"/>
                  </a:cubicBezTo>
                  <a:cubicBezTo>
                    <a:pt x="1" y="2285"/>
                    <a:pt x="80" y="3056"/>
                    <a:pt x="395" y="3141"/>
                  </a:cubicBezTo>
                  <a:cubicBezTo>
                    <a:pt x="415" y="3146"/>
                    <a:pt x="435" y="3149"/>
                    <a:pt x="457" y="3149"/>
                  </a:cubicBezTo>
                  <a:cubicBezTo>
                    <a:pt x="788" y="3149"/>
                    <a:pt x="1372" y="2560"/>
                    <a:pt x="1576" y="1750"/>
                  </a:cubicBezTo>
                  <a:cubicBezTo>
                    <a:pt x="1793" y="884"/>
                    <a:pt x="1495" y="94"/>
                    <a:pt x="1181" y="8"/>
                  </a:cubicBezTo>
                  <a:cubicBezTo>
                    <a:pt x="1162" y="3"/>
                    <a:pt x="1142" y="1"/>
                    <a:pt x="1122" y="1"/>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8"/>
            <p:cNvSpPr/>
            <p:nvPr/>
          </p:nvSpPr>
          <p:spPr>
            <a:xfrm>
              <a:off x="6085575" y="2456100"/>
              <a:ext cx="23075" cy="51550"/>
            </a:xfrm>
            <a:custGeom>
              <a:avLst/>
              <a:gdLst/>
              <a:ahLst/>
              <a:cxnLst/>
              <a:rect l="l" t="t" r="r" b="b"/>
              <a:pathLst>
                <a:path w="923" h="2062" extrusionOk="0">
                  <a:moveTo>
                    <a:pt x="515" y="1"/>
                  </a:moveTo>
                  <a:cubicBezTo>
                    <a:pt x="425" y="149"/>
                    <a:pt x="339" y="328"/>
                    <a:pt x="265" y="529"/>
                  </a:cubicBezTo>
                  <a:lnTo>
                    <a:pt x="469" y="854"/>
                  </a:lnTo>
                  <a:cubicBezTo>
                    <a:pt x="469" y="854"/>
                    <a:pt x="289" y="1505"/>
                    <a:pt x="73" y="1505"/>
                  </a:cubicBezTo>
                  <a:cubicBezTo>
                    <a:pt x="72" y="1505"/>
                    <a:pt x="72" y="1505"/>
                    <a:pt x="72" y="1505"/>
                  </a:cubicBezTo>
                  <a:cubicBezTo>
                    <a:pt x="58" y="1505"/>
                    <a:pt x="44" y="1502"/>
                    <a:pt x="31" y="1498"/>
                  </a:cubicBezTo>
                  <a:cubicBezTo>
                    <a:pt x="7" y="1701"/>
                    <a:pt x="0" y="1890"/>
                    <a:pt x="12" y="2055"/>
                  </a:cubicBezTo>
                  <a:cubicBezTo>
                    <a:pt x="33" y="2059"/>
                    <a:pt x="57" y="2061"/>
                    <a:pt x="84" y="2061"/>
                  </a:cubicBezTo>
                  <a:cubicBezTo>
                    <a:pt x="235" y="2061"/>
                    <a:pt x="483" y="1979"/>
                    <a:pt x="707" y="1531"/>
                  </a:cubicBezTo>
                  <a:cubicBezTo>
                    <a:pt x="874" y="1238"/>
                    <a:pt x="907" y="927"/>
                    <a:pt x="907" y="927"/>
                  </a:cubicBezTo>
                  <a:cubicBezTo>
                    <a:pt x="919" y="841"/>
                    <a:pt x="922" y="749"/>
                    <a:pt x="914" y="657"/>
                  </a:cubicBezTo>
                  <a:cubicBezTo>
                    <a:pt x="858" y="108"/>
                    <a:pt x="521" y="1"/>
                    <a:pt x="521" y="1"/>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8"/>
            <p:cNvSpPr/>
            <p:nvPr/>
          </p:nvSpPr>
          <p:spPr>
            <a:xfrm>
              <a:off x="5870150" y="2484675"/>
              <a:ext cx="93475" cy="56850"/>
            </a:xfrm>
            <a:custGeom>
              <a:avLst/>
              <a:gdLst/>
              <a:ahLst/>
              <a:cxnLst/>
              <a:rect l="l" t="t" r="r" b="b"/>
              <a:pathLst>
                <a:path w="3739" h="2274" extrusionOk="0">
                  <a:moveTo>
                    <a:pt x="3243" y="1"/>
                  </a:moveTo>
                  <a:cubicBezTo>
                    <a:pt x="3119" y="1"/>
                    <a:pt x="2875" y="114"/>
                    <a:pt x="2800" y="144"/>
                  </a:cubicBezTo>
                  <a:cubicBezTo>
                    <a:pt x="2299" y="339"/>
                    <a:pt x="1926" y="756"/>
                    <a:pt x="1425" y="961"/>
                  </a:cubicBezTo>
                  <a:cubicBezTo>
                    <a:pt x="1125" y="1082"/>
                    <a:pt x="712" y="1257"/>
                    <a:pt x="349" y="1257"/>
                  </a:cubicBezTo>
                  <a:cubicBezTo>
                    <a:pt x="264" y="1257"/>
                    <a:pt x="182" y="1247"/>
                    <a:pt x="105" y="1225"/>
                  </a:cubicBezTo>
                  <a:lnTo>
                    <a:pt x="105" y="1225"/>
                  </a:lnTo>
                  <a:cubicBezTo>
                    <a:pt x="105" y="1225"/>
                    <a:pt x="0" y="1969"/>
                    <a:pt x="540" y="2273"/>
                  </a:cubicBezTo>
                  <a:cubicBezTo>
                    <a:pt x="540" y="2273"/>
                    <a:pt x="1697" y="2008"/>
                    <a:pt x="2298" y="1253"/>
                  </a:cubicBezTo>
                  <a:cubicBezTo>
                    <a:pt x="2898" y="499"/>
                    <a:pt x="3738" y="212"/>
                    <a:pt x="3738" y="212"/>
                  </a:cubicBezTo>
                  <a:lnTo>
                    <a:pt x="3289" y="9"/>
                  </a:lnTo>
                  <a:cubicBezTo>
                    <a:pt x="3277" y="3"/>
                    <a:pt x="3261" y="1"/>
                    <a:pt x="32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8"/>
            <p:cNvSpPr/>
            <p:nvPr/>
          </p:nvSpPr>
          <p:spPr>
            <a:xfrm>
              <a:off x="5934400" y="2466375"/>
              <a:ext cx="33075" cy="75425"/>
            </a:xfrm>
            <a:custGeom>
              <a:avLst/>
              <a:gdLst/>
              <a:ahLst/>
              <a:cxnLst/>
              <a:rect l="l" t="t" r="r" b="b"/>
              <a:pathLst>
                <a:path w="1323" h="3017" extrusionOk="0">
                  <a:moveTo>
                    <a:pt x="1042" y="0"/>
                  </a:moveTo>
                  <a:cubicBezTo>
                    <a:pt x="1042" y="0"/>
                    <a:pt x="964" y="693"/>
                    <a:pt x="486" y="1280"/>
                  </a:cubicBezTo>
                  <a:cubicBezTo>
                    <a:pt x="9" y="1869"/>
                    <a:pt x="0" y="2800"/>
                    <a:pt x="0" y="2800"/>
                  </a:cubicBezTo>
                  <a:cubicBezTo>
                    <a:pt x="153" y="2971"/>
                    <a:pt x="355" y="3016"/>
                    <a:pt x="527" y="3016"/>
                  </a:cubicBezTo>
                  <a:cubicBezTo>
                    <a:pt x="722" y="3016"/>
                    <a:pt x="878" y="2958"/>
                    <a:pt x="878" y="2958"/>
                  </a:cubicBezTo>
                  <a:cubicBezTo>
                    <a:pt x="719" y="2665"/>
                    <a:pt x="804" y="2210"/>
                    <a:pt x="858" y="1900"/>
                  </a:cubicBezTo>
                  <a:cubicBezTo>
                    <a:pt x="931" y="1481"/>
                    <a:pt x="1188" y="1125"/>
                    <a:pt x="1252" y="708"/>
                  </a:cubicBezTo>
                  <a:cubicBezTo>
                    <a:pt x="1263" y="636"/>
                    <a:pt x="1323" y="376"/>
                    <a:pt x="1273" y="310"/>
                  </a:cubicBezTo>
                  <a:lnTo>
                    <a:pt x="10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8"/>
            <p:cNvSpPr/>
            <p:nvPr/>
          </p:nvSpPr>
          <p:spPr>
            <a:xfrm>
              <a:off x="5932675" y="2429750"/>
              <a:ext cx="47300" cy="60300"/>
            </a:xfrm>
            <a:custGeom>
              <a:avLst/>
              <a:gdLst/>
              <a:ahLst/>
              <a:cxnLst/>
              <a:rect l="l" t="t" r="r" b="b"/>
              <a:pathLst>
                <a:path w="1892" h="2412" extrusionOk="0">
                  <a:moveTo>
                    <a:pt x="1358" y="0"/>
                  </a:moveTo>
                  <a:cubicBezTo>
                    <a:pt x="1312" y="0"/>
                    <a:pt x="1265" y="4"/>
                    <a:pt x="1218" y="11"/>
                  </a:cubicBezTo>
                  <a:cubicBezTo>
                    <a:pt x="1218" y="11"/>
                    <a:pt x="0" y="712"/>
                    <a:pt x="540" y="2225"/>
                  </a:cubicBezTo>
                  <a:cubicBezTo>
                    <a:pt x="540" y="2225"/>
                    <a:pt x="854" y="2412"/>
                    <a:pt x="1171" y="2412"/>
                  </a:cubicBezTo>
                  <a:cubicBezTo>
                    <a:pt x="1194" y="2412"/>
                    <a:pt x="1216" y="2411"/>
                    <a:pt x="1238" y="2409"/>
                  </a:cubicBezTo>
                  <a:cubicBezTo>
                    <a:pt x="699" y="895"/>
                    <a:pt x="1891" y="124"/>
                    <a:pt x="1891" y="124"/>
                  </a:cubicBezTo>
                  <a:cubicBezTo>
                    <a:pt x="1891" y="124"/>
                    <a:pt x="1643" y="0"/>
                    <a:pt x="1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8"/>
            <p:cNvSpPr/>
            <p:nvPr/>
          </p:nvSpPr>
          <p:spPr>
            <a:xfrm>
              <a:off x="6086325" y="2469300"/>
              <a:ext cx="10975" cy="24425"/>
            </a:xfrm>
            <a:custGeom>
              <a:avLst/>
              <a:gdLst/>
              <a:ahLst/>
              <a:cxnLst/>
              <a:rect l="l" t="t" r="r" b="b"/>
              <a:pathLst>
                <a:path w="439" h="977" extrusionOk="0">
                  <a:moveTo>
                    <a:pt x="235" y="1"/>
                  </a:moveTo>
                  <a:cubicBezTo>
                    <a:pt x="184" y="139"/>
                    <a:pt x="138" y="287"/>
                    <a:pt x="99" y="442"/>
                  </a:cubicBezTo>
                  <a:cubicBezTo>
                    <a:pt x="54" y="625"/>
                    <a:pt x="21" y="802"/>
                    <a:pt x="1" y="970"/>
                  </a:cubicBezTo>
                  <a:cubicBezTo>
                    <a:pt x="14" y="973"/>
                    <a:pt x="28" y="977"/>
                    <a:pt x="42" y="977"/>
                  </a:cubicBezTo>
                  <a:cubicBezTo>
                    <a:pt x="42" y="977"/>
                    <a:pt x="42" y="977"/>
                    <a:pt x="43" y="977"/>
                  </a:cubicBezTo>
                  <a:cubicBezTo>
                    <a:pt x="259" y="977"/>
                    <a:pt x="439" y="326"/>
                    <a:pt x="439" y="326"/>
                  </a:cubicBezTo>
                  <a:lnTo>
                    <a:pt x="235" y="1"/>
                  </a:lnTo>
                  <a:close/>
                </a:path>
              </a:pathLst>
            </a:custGeom>
            <a:solidFill>
              <a:srgbClr val="093F51">
                <a:alpha val="30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roup 16"/>
          <p:cNvGrpSpPr/>
          <p:nvPr/>
        </p:nvGrpSpPr>
        <p:grpSpPr>
          <a:xfrm>
            <a:off x="997790" y="131503"/>
            <a:ext cx="7163162" cy="1132962"/>
            <a:chOff x="3054790" y="129384"/>
            <a:chExt cx="7163162" cy="1132962"/>
          </a:xfrm>
        </p:grpSpPr>
        <p:sp>
          <p:nvSpPr>
            <p:cNvPr id="15" name="Round Same Side Corner Rectangle 14"/>
            <p:cNvSpPr/>
            <p:nvPr/>
          </p:nvSpPr>
          <p:spPr>
            <a:xfrm flipV="1">
              <a:off x="3054790" y="145636"/>
              <a:ext cx="7163162" cy="1116710"/>
            </a:xfrm>
            <a:prstGeom prst="round2SameRect">
              <a:avLst>
                <a:gd name="adj1" fmla="val 36667"/>
                <a:gd name="adj2"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127702" y="129384"/>
              <a:ext cx="7017338" cy="1045223"/>
            </a:xfrm>
            <a:prstGeom prst="rect">
              <a:avLst/>
            </a:prstGeom>
            <a:noFill/>
          </p:spPr>
          <p:txBody>
            <a:bodyPr wrap="square" rtlCol="0">
              <a:spAutoFit/>
            </a:bodyPr>
            <a:lstStyle/>
            <a:p>
              <a:pPr algn="ctr">
                <a:lnSpc>
                  <a:spcPct val="150000"/>
                </a:lnSpc>
              </a:pPr>
              <a:r>
                <a:rPr lang="en-US" sz="2200" b="1" dirty="0" smtClean="0">
                  <a:solidFill>
                    <a:srgbClr val="C00000"/>
                  </a:solidFill>
                </a:rPr>
                <a:t>HĐ 1: </a:t>
              </a:r>
              <a:r>
                <a:rPr lang="en-US" sz="2200" b="1" dirty="0" smtClean="0"/>
                <a:t>Dùng định </a:t>
              </a:r>
              <a:r>
                <a:rPr lang="en-US" sz="2200" b="1" dirty="0"/>
                <a:t>lí Thalès để đo chiều cao của </a:t>
              </a:r>
              <a:r>
                <a:rPr lang="en-US" sz="2200" b="1" dirty="0" smtClean="0"/>
                <a:t>ngọn </a:t>
              </a:r>
              <a:r>
                <a:rPr lang="en-US" sz="2200" b="1" dirty="0"/>
                <a:t>cây (tòa nhà, tòa tháp)</a:t>
              </a:r>
            </a:p>
          </p:txBody>
        </p:sp>
      </p:grpSp>
      <p:sp>
        <p:nvSpPr>
          <p:cNvPr id="2" name="Rectangle 1"/>
          <p:cNvSpPr/>
          <p:nvPr/>
        </p:nvSpPr>
        <p:spPr>
          <a:xfrm>
            <a:off x="356717" y="1408678"/>
            <a:ext cx="8468796" cy="3193182"/>
          </a:xfrm>
          <a:prstGeom prst="rect">
            <a:avLst/>
          </a:prstGeom>
        </p:spPr>
        <p:txBody>
          <a:bodyPr wrap="square">
            <a:spAutoFit/>
          </a:bodyPr>
          <a:lstStyle/>
          <a:p>
            <a:pPr algn="just">
              <a:lnSpc>
                <a:spcPct val="150000"/>
              </a:lnSpc>
              <a:spcBef>
                <a:spcPts val="300"/>
              </a:spcBef>
              <a:spcAft>
                <a:spcPts val="300"/>
              </a:spcAft>
            </a:pPr>
            <a:r>
              <a:rPr lang="vi-VN" sz="2100" b="1" i="1" dirty="0">
                <a:solidFill>
                  <a:schemeClr val="tx1"/>
                </a:solidFill>
              </a:rPr>
              <a:t>Chuẩn bị:</a:t>
            </a:r>
          </a:p>
          <a:p>
            <a:pPr marL="342900" indent="-342900" algn="just">
              <a:lnSpc>
                <a:spcPct val="150000"/>
              </a:lnSpc>
              <a:spcBef>
                <a:spcPts val="300"/>
              </a:spcBef>
              <a:spcAft>
                <a:spcPts val="300"/>
              </a:spcAft>
              <a:buFontTx/>
              <a:buChar char="-"/>
            </a:pPr>
            <a:r>
              <a:rPr lang="vi-VN" sz="2000" dirty="0" smtClean="0"/>
              <a:t>Cọc </a:t>
            </a:r>
            <a:r>
              <a:rPr lang="vi-VN" sz="2000" dirty="0"/>
              <a:t>thẳng cắm được trên mặt đất hoặc dựng đứng được, thước ngắm thẳng gắn ở trên cọc có thể quay được, thước </a:t>
            </a:r>
            <a:r>
              <a:rPr lang="vi-VN" sz="2000" dirty="0" smtClean="0"/>
              <a:t>d</a:t>
            </a:r>
            <a:r>
              <a:rPr lang="en-US" sz="2000" dirty="0"/>
              <a:t>â</a:t>
            </a:r>
            <a:r>
              <a:rPr lang="vi-VN" sz="2000" dirty="0" smtClean="0"/>
              <a:t>y</a:t>
            </a:r>
            <a:r>
              <a:rPr lang="vi-VN" sz="2000" dirty="0"/>
              <a:t>, thước </a:t>
            </a:r>
            <a:r>
              <a:rPr lang="vi-VN" sz="2000" dirty="0" smtClean="0"/>
              <a:t>kẻ.</a:t>
            </a:r>
            <a:endParaRPr lang="en-US" sz="2000" dirty="0"/>
          </a:p>
          <a:p>
            <a:pPr marL="342900" indent="-342900" algn="just">
              <a:lnSpc>
                <a:spcPct val="150000"/>
              </a:lnSpc>
              <a:spcBef>
                <a:spcPts val="300"/>
              </a:spcBef>
              <a:spcAft>
                <a:spcPts val="300"/>
              </a:spcAft>
              <a:buFontTx/>
              <a:buChar char="-"/>
            </a:pPr>
            <a:r>
              <a:rPr lang="vi-VN" sz="2000" dirty="0" smtClean="0"/>
              <a:t>Giấy</a:t>
            </a:r>
            <a:r>
              <a:rPr lang="vi-VN" sz="2000" dirty="0"/>
              <a:t>, bút, máy tính cầm </a:t>
            </a:r>
            <a:r>
              <a:rPr lang="vi-VN" sz="2000" dirty="0" smtClean="0"/>
              <a:t>tay.</a:t>
            </a:r>
            <a:endParaRPr lang="en-US" sz="2000" dirty="0" smtClean="0"/>
          </a:p>
          <a:p>
            <a:pPr marL="342900" indent="-342900" algn="just">
              <a:lnSpc>
                <a:spcPct val="150000"/>
              </a:lnSpc>
              <a:spcBef>
                <a:spcPts val="300"/>
              </a:spcBef>
              <a:spcAft>
                <a:spcPts val="300"/>
              </a:spcAft>
              <a:buFontTx/>
              <a:buChar char="-"/>
            </a:pPr>
            <a:r>
              <a:rPr lang="vi-VN" sz="2000" dirty="0" smtClean="0"/>
              <a:t>Địa </a:t>
            </a:r>
            <a:r>
              <a:rPr lang="vi-VN" sz="2000" dirty="0"/>
              <a:t>điểm thực hiện: sân trường, nơi dã </a:t>
            </a:r>
            <a:r>
              <a:rPr lang="vi-VN" sz="2000" dirty="0" smtClean="0"/>
              <a:t>ngoại.</a:t>
            </a:r>
            <a:endParaRPr lang="en-US" sz="2000" dirty="0" smtClean="0"/>
          </a:p>
          <a:p>
            <a:pPr marL="342900" indent="-342900" algn="just">
              <a:lnSpc>
                <a:spcPct val="150000"/>
              </a:lnSpc>
              <a:spcBef>
                <a:spcPts val="300"/>
              </a:spcBef>
              <a:spcAft>
                <a:spcPts val="300"/>
              </a:spcAft>
              <a:buFontTx/>
              <a:buChar char="-"/>
            </a:pPr>
            <a:r>
              <a:rPr lang="vi-VN" sz="2000" dirty="0" smtClean="0"/>
              <a:t>Chia </a:t>
            </a:r>
            <a:r>
              <a:rPr lang="vi-VN" sz="2000" dirty="0"/>
              <a:t>lớp thành các nhóm, mỗi nhóm từ 6 đến 8 học sinh.</a:t>
            </a:r>
          </a:p>
        </p:txBody>
      </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 name="Rectangle 7"/>
          <p:cNvSpPr/>
          <p:nvPr/>
        </p:nvSpPr>
        <p:spPr>
          <a:xfrm>
            <a:off x="258417" y="256354"/>
            <a:ext cx="2433680" cy="400110"/>
          </a:xfrm>
          <a:prstGeom prst="rect">
            <a:avLst/>
          </a:prstGeom>
        </p:spPr>
        <p:txBody>
          <a:bodyPr wrap="none">
            <a:spAutoFit/>
          </a:bodyPr>
          <a:lstStyle/>
          <a:p>
            <a:pPr lvl="0">
              <a:defRPr/>
            </a:pPr>
            <a:r>
              <a:rPr lang="vi-VN" sz="2000" b="1" i="1" u="sng" dirty="0">
                <a:solidFill>
                  <a:srgbClr val="4C2E8C">
                    <a:lumMod val="75000"/>
                  </a:srgbClr>
                </a:solidFill>
                <a:latin typeface="Arial" panose="020B0604020202020204" pitchFamily="34" charset="0"/>
                <a:ea typeface="Times New Roman" panose="02020603050405020304" pitchFamily="18" charset="0"/>
                <a:cs typeface="Arial" panose="020B0604020202020204" pitchFamily="34" charset="0"/>
              </a:rPr>
              <a:t>Hướng dẫn (H.T.1)</a:t>
            </a:r>
            <a:endParaRPr kumimoji="0" lang="en-US" sz="2000" b="1" i="1" u="sng" strike="noStrike" kern="0" cap="none" spc="0" normalizeH="0" baseline="0" noProof="0" dirty="0">
              <a:ln>
                <a:noFill/>
              </a:ln>
              <a:solidFill>
                <a:srgbClr val="4C2E8C">
                  <a:lumMod val="75000"/>
                </a:srgbClr>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3658904" y="750064"/>
                <a:ext cx="5111385" cy="3291799"/>
              </a:xfrm>
              <a:prstGeom prst="rect">
                <a:avLst/>
              </a:prstGeom>
            </p:spPr>
            <p:txBody>
              <a:bodyPr wrap="square">
                <a:spAutoFit/>
              </a:bodyPr>
              <a:lstStyle/>
              <a:p>
                <a:pPr algn="just">
                  <a:lnSpc>
                    <a:spcPct val="130000"/>
                  </a:lnSpc>
                </a:pPr>
                <a:r>
                  <a:rPr lang="vi-VN" sz="1700" dirty="0">
                    <a:latin typeface="+mn-lt"/>
                    <a:ea typeface="Times New Roman" panose="02020603050405020304" pitchFamily="18" charset="0"/>
                    <a:cs typeface="Times New Roman" panose="02020603050405020304" pitchFamily="18" charset="0"/>
                  </a:rPr>
                  <a:t>- Dựng cọc </a:t>
                </a:r>
                <a14:m>
                  <m:oMath xmlns:m="http://schemas.openxmlformats.org/officeDocument/2006/math">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𝐴𝐶</m:t>
                    </m:r>
                  </m:oMath>
                </a14:m>
                <a:r>
                  <a:rPr lang="vi-VN" sz="1700" dirty="0">
                    <a:effectLst/>
                    <a:latin typeface="+mn-lt"/>
                    <a:ea typeface="Times New Roman" panose="02020603050405020304" pitchFamily="18" charset="0"/>
                    <a:cs typeface="Times New Roman" panose="02020603050405020304" pitchFamily="18" charset="0"/>
                  </a:rPr>
                  <a:t> thẳng đứng trên mặt đất, chỉnh cho thước ngắm đi qua đỉnh </a:t>
                </a:r>
                <a14:m>
                  <m:oMath xmlns:m="http://schemas.openxmlformats.org/officeDocument/2006/math">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𝐶</m:t>
                    </m:r>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vi-VN" sz="1700" dirty="0">
                    <a:effectLst/>
                    <a:latin typeface="+mn-lt"/>
                    <a:ea typeface="Times New Roman" panose="02020603050405020304" pitchFamily="18" charset="0"/>
                    <a:cs typeface="Times New Roman" panose="02020603050405020304" pitchFamily="18" charset="0"/>
                  </a:rPr>
                  <a:t> của ngọn cây.</a:t>
                </a:r>
                <a:endParaRPr lang="en-US" sz="1700" dirty="0">
                  <a:effectLst/>
                  <a:latin typeface="+mn-lt"/>
                  <a:ea typeface="Arial" panose="020B0604020202020204" pitchFamily="34" charset="0"/>
                  <a:cs typeface="Times New Roman" panose="02020603050405020304" pitchFamily="18" charset="0"/>
                </a:endParaRPr>
              </a:p>
              <a:p>
                <a:pPr algn="just">
                  <a:lnSpc>
                    <a:spcPct val="130000"/>
                  </a:lnSpc>
                </a:pPr>
                <a:r>
                  <a:rPr lang="vi-VN" sz="1700" dirty="0">
                    <a:effectLst/>
                    <a:latin typeface="+mn-lt"/>
                    <a:ea typeface="Times New Roman" panose="02020603050405020304" pitchFamily="18" charset="0"/>
                    <a:cs typeface="Times New Roman" panose="02020603050405020304" pitchFamily="18" charset="0"/>
                  </a:rPr>
                  <a:t>- Xác định giao điểm </a:t>
                </a:r>
                <a14:m>
                  <m:oMath xmlns:m="http://schemas.openxmlformats.org/officeDocument/2006/math">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𝐵</m:t>
                    </m:r>
                  </m:oMath>
                </a14:m>
                <a:r>
                  <a:rPr lang="vi-VN" sz="1700" dirty="0">
                    <a:effectLst/>
                    <a:latin typeface="+mn-lt"/>
                    <a:ea typeface="Times New Roman" panose="02020603050405020304" pitchFamily="18" charset="0"/>
                    <a:cs typeface="Times New Roman" panose="02020603050405020304" pitchFamily="18" charset="0"/>
                  </a:rPr>
                  <a:t> của đường thẳng </a:t>
                </a:r>
                <a14:m>
                  <m:oMath xmlns:m="http://schemas.openxmlformats.org/officeDocument/2006/math">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𝐶𝐶</m:t>
                    </m:r>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vi-VN" sz="1700" dirty="0">
                    <a:effectLst/>
                    <a:latin typeface="+mn-lt"/>
                    <a:ea typeface="Times New Roman" panose="02020603050405020304" pitchFamily="18" charset="0"/>
                    <a:cs typeface="Times New Roman" panose="02020603050405020304" pitchFamily="18" charset="0"/>
                  </a:rPr>
                  <a:t> (chứa thước ngắm) với mặt đất.</a:t>
                </a:r>
                <a:endParaRPr lang="en-US" sz="1700" dirty="0">
                  <a:effectLst/>
                  <a:latin typeface="+mn-lt"/>
                  <a:ea typeface="Arial" panose="020B0604020202020204" pitchFamily="34" charset="0"/>
                  <a:cs typeface="Times New Roman" panose="02020603050405020304" pitchFamily="18" charset="0"/>
                </a:endParaRPr>
              </a:p>
              <a:p>
                <a:pPr algn="just">
                  <a:lnSpc>
                    <a:spcPct val="130000"/>
                  </a:lnSpc>
                </a:pPr>
                <a:r>
                  <a:rPr lang="vi-VN" sz="1700" dirty="0">
                    <a:effectLst/>
                    <a:latin typeface="+mn-lt"/>
                    <a:ea typeface="Times New Roman" panose="02020603050405020304" pitchFamily="18" charset="0"/>
                    <a:cs typeface="Times New Roman" panose="02020603050405020304" pitchFamily="18" charset="0"/>
                  </a:rPr>
                  <a:t>- Gọi </a:t>
                </a:r>
                <a14:m>
                  <m:oMath xmlns:m="http://schemas.openxmlformats.org/officeDocument/2006/math">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𝐴</m:t>
                    </m:r>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vi-VN" sz="1700" dirty="0">
                    <a:effectLst/>
                    <a:latin typeface="+mn-lt"/>
                    <a:ea typeface="Times New Roman" panose="02020603050405020304" pitchFamily="18" charset="0"/>
                    <a:cs typeface="Times New Roman" panose="02020603050405020304" pitchFamily="18" charset="0"/>
                  </a:rPr>
                  <a:t> là gốc cây thì </a:t>
                </a:r>
                <a14:m>
                  <m:oMath xmlns:m="http://schemas.openxmlformats.org/officeDocument/2006/math">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𝐴𝐶</m:t>
                    </m:r>
                  </m:oMath>
                </a14:m>
                <a:r>
                  <a:rPr lang="vi-VN" sz="1700" dirty="0">
                    <a:effectLst/>
                    <a:latin typeface="+mn-lt"/>
                    <a:ea typeface="Times New Roman" panose="02020603050405020304" pitchFamily="18" charset="0"/>
                    <a:cs typeface="Times New Roman" panose="02020603050405020304" pitchFamily="18" charset="0"/>
                  </a:rPr>
                  <a:t>//</a:t>
                </a:r>
                <a14:m>
                  <m:oMath xmlns:m="http://schemas.openxmlformats.org/officeDocument/2006/math">
                    <m:sSup>
                      <m:sSup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𝐴</m:t>
                        </m:r>
                      </m:e>
                      <m:sup>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𝐶</m:t>
                        </m:r>
                      </m:e>
                      <m:sup>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vi-VN" sz="1700" dirty="0">
                    <a:effectLst/>
                    <a:latin typeface="+mn-lt"/>
                    <a:ea typeface="Times New Roman" panose="02020603050405020304" pitchFamily="18" charset="0"/>
                    <a:cs typeface="Times New Roman" panose="02020603050405020304" pitchFamily="18" charset="0"/>
                  </a:rPr>
                  <a:t> Theo định lí Thalès ta có: </a:t>
                </a:r>
                <a14:m>
                  <m:oMath xmlns:m="http://schemas.openxmlformats.org/officeDocument/2006/math">
                    <m:f>
                      <m:f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𝐴𝐶</m:t>
                        </m:r>
                      </m:num>
                      <m:den>
                        <m:sSup>
                          <m:sSup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𝐴</m:t>
                            </m:r>
                          </m:e>
                          <m:sup>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𝐶</m:t>
                            </m:r>
                          </m:e>
                          <m:sup>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m:t>
                            </m:r>
                          </m:sup>
                        </m:sSup>
                      </m:den>
                    </m:f>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𝐵𝐴</m:t>
                        </m:r>
                      </m:num>
                      <m:den>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𝐵</m:t>
                        </m:r>
                        <m:sSup>
                          <m:sSup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𝐴</m:t>
                            </m:r>
                          </m:e>
                          <m:sup>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m:t>
                            </m:r>
                          </m:sup>
                        </m:sSup>
                      </m:den>
                    </m:f>
                  </m:oMath>
                </a14:m>
                <a:endParaRPr lang="en-US" sz="1700" dirty="0">
                  <a:effectLst/>
                  <a:latin typeface="+mn-lt"/>
                  <a:ea typeface="Arial" panose="020B0604020202020204" pitchFamily="34" charset="0"/>
                  <a:cs typeface="Times New Roman" panose="02020603050405020304" pitchFamily="18" charset="0"/>
                </a:endParaRPr>
              </a:p>
              <a:p>
                <a:pPr algn="just">
                  <a:lnSpc>
                    <a:spcPct val="130000"/>
                  </a:lnSpc>
                </a:pPr>
                <a:r>
                  <a:rPr lang="vi-VN" sz="1700" dirty="0">
                    <a:effectLst/>
                    <a:latin typeface="+mn-lt"/>
                    <a:ea typeface="Times New Roman" panose="02020603050405020304" pitchFamily="18" charset="0"/>
                    <a:cs typeface="Times New Roman" panose="02020603050405020304" pitchFamily="18" charset="0"/>
                  </a:rPr>
                  <a:t>- Đo các khoảng cách </a:t>
                </a:r>
                <a14:m>
                  <m:oMath xmlns:m="http://schemas.openxmlformats.org/officeDocument/2006/math">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𝐴𝐶</m:t>
                    </m:r>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 </m:t>
                    </m:r>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𝐵</m:t>
                    </m:r>
                    <m:sSup>
                      <m:sSup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𝐴</m:t>
                        </m:r>
                      </m:e>
                      <m:sup>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 </m:t>
                    </m:r>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𝐵𝐴</m:t>
                    </m:r>
                  </m:oMath>
                </a14:m>
                <a:r>
                  <a:rPr lang="vi-VN" sz="1700" dirty="0">
                    <a:effectLst/>
                    <a:latin typeface="+mn-lt"/>
                    <a:ea typeface="Times New Roman" panose="02020603050405020304" pitchFamily="18" charset="0"/>
                    <a:cs typeface="Times New Roman" panose="02020603050405020304" pitchFamily="18" charset="0"/>
                  </a:rPr>
                  <a:t> và tính chiều cao </a:t>
                </a:r>
                <a14:m>
                  <m:oMath xmlns:m="http://schemas.openxmlformats.org/officeDocument/2006/math">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𝐴</m:t>
                    </m:r>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𝐶</m:t>
                    </m:r>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vi-VN" sz="1700" dirty="0">
                    <a:effectLst/>
                    <a:latin typeface="+mn-lt"/>
                    <a:ea typeface="Times New Roman" panose="02020603050405020304" pitchFamily="18" charset="0"/>
                    <a:cs typeface="Times New Roman" panose="02020603050405020304" pitchFamily="18" charset="0"/>
                  </a:rPr>
                  <a:t> của cây theo công thức: </a:t>
                </a:r>
                <a14:m>
                  <m:oMath xmlns:m="http://schemas.openxmlformats.org/officeDocument/2006/math">
                    <m:sSup>
                      <m:sSup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𝐴</m:t>
                        </m:r>
                      </m:e>
                      <m:sup>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𝐶</m:t>
                        </m:r>
                      </m:e>
                      <m:sup>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𝐴𝐶</m:t>
                        </m:r>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𝐵</m:t>
                        </m:r>
                        <m:sSup>
                          <m:sSup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𝐴</m:t>
                            </m:r>
                          </m:e>
                          <m:sup>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m:t>
                            </m:r>
                          </m:sup>
                        </m:sSup>
                      </m:num>
                      <m:den>
                        <m:r>
                          <a:rPr lang="vi-VN" sz="1700" i="1">
                            <a:effectLst/>
                            <a:latin typeface="Cambria Math" panose="02040503050406030204" pitchFamily="18" charset="0"/>
                            <a:ea typeface="Times New Roman" panose="02020603050405020304" pitchFamily="18" charset="0"/>
                            <a:cs typeface="Times New Roman" panose="02020603050405020304" pitchFamily="18" charset="0"/>
                          </a:rPr>
                          <m:t>𝐵𝐴</m:t>
                        </m:r>
                      </m:den>
                    </m:f>
                  </m:oMath>
                </a14:m>
                <a:endParaRPr lang="en-US" sz="1700" dirty="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658904" y="750064"/>
                <a:ext cx="5111385" cy="3291799"/>
              </a:xfrm>
              <a:prstGeom prst="rect">
                <a:avLst/>
              </a:prstGeom>
              <a:blipFill rotWithShape="0">
                <a:blip r:embed="rId3"/>
                <a:stretch>
                  <a:fillRect l="-715" r="-715"/>
                </a:stretch>
              </a:blipFill>
            </p:spPr>
            <p:txBody>
              <a:bodyPr/>
              <a:lstStyle/>
              <a:p>
                <a:r>
                  <a:rPr lang="en-US">
                    <a:noFill/>
                  </a:rPr>
                  <a:t> </a:t>
                </a:r>
              </a:p>
            </p:txBody>
          </p:sp>
        </mc:Fallback>
      </mc:AlternateContent>
      <p:pic>
        <p:nvPicPr>
          <p:cNvPr id="18" name="Picture 17"/>
          <p:cNvPicPr>
            <a:picLocks noChangeAspect="1"/>
          </p:cNvPicPr>
          <p:nvPr/>
        </p:nvPicPr>
        <p:blipFill>
          <a:blip r:embed="rId4"/>
          <a:stretch>
            <a:fillRect/>
          </a:stretch>
        </p:blipFill>
        <p:spPr>
          <a:xfrm>
            <a:off x="359161" y="887956"/>
            <a:ext cx="2980283" cy="3016017"/>
          </a:xfrm>
          <a:prstGeom prst="rect">
            <a:avLst/>
          </a:prstGeom>
        </p:spPr>
      </p:pic>
      <mc:AlternateContent xmlns:mc="http://schemas.openxmlformats.org/markup-compatibility/2006" xmlns:a14="http://schemas.microsoft.com/office/drawing/2010/main">
        <mc:Choice Requires="a14">
          <p:sp>
            <p:nvSpPr>
              <p:cNvPr id="19" name="Rectangle 18"/>
              <p:cNvSpPr/>
              <p:nvPr/>
            </p:nvSpPr>
            <p:spPr>
              <a:xfrm>
                <a:off x="258417" y="4104738"/>
                <a:ext cx="8511872" cy="877163"/>
              </a:xfrm>
              <a:prstGeom prst="rect">
                <a:avLst/>
              </a:prstGeom>
            </p:spPr>
            <p:txBody>
              <a:bodyPr wrap="square">
                <a:spAutoFit/>
              </a:bodyPr>
              <a:lstStyle/>
              <a:p>
                <a:pPr lvl="0" algn="just">
                  <a:lnSpc>
                    <a:spcPct val="150000"/>
                  </a:lnSpc>
                </a:pPr>
                <a14:m>
                  <m:oMath xmlns:m="http://schemas.openxmlformats.org/officeDocument/2006/math">
                    <m:r>
                      <a:rPr lang="vi-VN" sz="1700" i="1">
                        <a:latin typeface="Cambria Math" panose="02040503050406030204" pitchFamily="18" charset="0"/>
                        <a:ea typeface="Times New Roman" panose="02020603050405020304" pitchFamily="18" charset="0"/>
                        <a:cs typeface="Times New Roman" panose="02020603050405020304" pitchFamily="18" charset="0"/>
                      </a:rPr>
                      <m:t>→</m:t>
                    </m:r>
                  </m:oMath>
                </a14:m>
                <a:r>
                  <a:rPr lang="vi-VN" sz="1700" dirty="0">
                    <a:latin typeface="Arial" panose="020B0604020202020204" pitchFamily="34" charset="0"/>
                    <a:ea typeface="Times New Roman" panose="02020603050405020304" pitchFamily="18" charset="0"/>
                    <a:cs typeface="Times New Roman" panose="02020603050405020304" pitchFamily="18" charset="0"/>
                  </a:rPr>
                  <a:t> Các </a:t>
                </a:r>
                <a:r>
                  <a:rPr lang="vi-VN" sz="1700" dirty="0" smtClean="0">
                    <a:latin typeface="Arial" panose="020B0604020202020204" pitchFamily="34" charset="0"/>
                    <a:ea typeface="Times New Roman" panose="02020603050405020304" pitchFamily="18" charset="0"/>
                    <a:cs typeface="Times New Roman" panose="02020603050405020304" pitchFamily="18" charset="0"/>
                  </a:rPr>
                  <a:t>nhóm</a:t>
                </a:r>
                <a:r>
                  <a:rPr lang="en-US" sz="1700" dirty="0" smtClean="0">
                    <a:latin typeface="Arial" panose="020B0604020202020204" pitchFamily="34" charset="0"/>
                    <a:ea typeface="Times New Roman" panose="02020603050405020304" pitchFamily="18" charset="0"/>
                    <a:cs typeface="Times New Roman" panose="02020603050405020304" pitchFamily="18" charset="0"/>
                  </a:rPr>
                  <a:t> cùng đo </a:t>
                </a:r>
                <a:r>
                  <a:rPr lang="vi-VN" sz="1700" dirty="0" smtClean="0">
                    <a:latin typeface="Arial" panose="020B0604020202020204" pitchFamily="34" charset="0"/>
                    <a:ea typeface="Times New Roman" panose="02020603050405020304" pitchFamily="18" charset="0"/>
                    <a:cs typeface="Times New Roman" panose="02020603050405020304" pitchFamily="18" charset="0"/>
                  </a:rPr>
                  <a:t>chiều </a:t>
                </a:r>
                <a:r>
                  <a:rPr lang="vi-VN" sz="1700" dirty="0">
                    <a:latin typeface="Arial" panose="020B0604020202020204" pitchFamily="34" charset="0"/>
                    <a:ea typeface="Times New Roman" panose="02020603050405020304" pitchFamily="18" charset="0"/>
                    <a:cs typeface="Times New Roman" panose="02020603050405020304" pitchFamily="18" charset="0"/>
                  </a:rPr>
                  <a:t>cao của một </a:t>
                </a:r>
                <a:r>
                  <a:rPr lang="en-US" sz="1700" dirty="0" smtClean="0">
                    <a:latin typeface="Arial" panose="020B0604020202020204" pitchFamily="34" charset="0"/>
                    <a:ea typeface="Times New Roman" panose="02020603050405020304" pitchFamily="18" charset="0"/>
                    <a:cs typeface="Times New Roman" panose="02020603050405020304" pitchFamily="18" charset="0"/>
                  </a:rPr>
                  <a:t>cây nhưng ở </a:t>
                </a:r>
                <a:r>
                  <a:rPr lang="vi-VN" sz="1700" dirty="0" smtClean="0">
                    <a:latin typeface="Arial" panose="020B0604020202020204" pitchFamily="34" charset="0"/>
                    <a:ea typeface="Times New Roman" panose="02020603050405020304" pitchFamily="18" charset="0"/>
                    <a:cs typeface="Times New Roman" panose="02020603050405020304" pitchFamily="18" charset="0"/>
                  </a:rPr>
                  <a:t>vị </a:t>
                </a:r>
                <a:r>
                  <a:rPr lang="vi-VN" sz="1700" dirty="0">
                    <a:latin typeface="Arial" panose="020B0604020202020204" pitchFamily="34" charset="0"/>
                    <a:ea typeface="Times New Roman" panose="02020603050405020304" pitchFamily="18" charset="0"/>
                    <a:cs typeface="Times New Roman" panose="02020603050405020304" pitchFamily="18" charset="0"/>
                  </a:rPr>
                  <a:t>trí khác </a:t>
                </a:r>
                <a:r>
                  <a:rPr lang="vi-VN" sz="1700" dirty="0" smtClean="0">
                    <a:latin typeface="Arial" panose="020B0604020202020204" pitchFamily="34" charset="0"/>
                    <a:ea typeface="Times New Roman" panose="02020603050405020304" pitchFamily="18" charset="0"/>
                    <a:cs typeface="Times New Roman" panose="02020603050405020304" pitchFamily="18" charset="0"/>
                  </a:rPr>
                  <a:t>nhau</a:t>
                </a:r>
                <a:r>
                  <a:rPr lang="en-US" sz="1700" dirty="0" smtClean="0">
                    <a:latin typeface="Arial" panose="020B0604020202020204" pitchFamily="34" charset="0"/>
                    <a:ea typeface="Times New Roman" panose="02020603050405020304" pitchFamily="18" charset="0"/>
                    <a:cs typeface="Times New Roman" panose="02020603050405020304" pitchFamily="18" charset="0"/>
                  </a:rPr>
                  <a:t> </a:t>
                </a:r>
                <a:r>
                  <a:rPr lang="vi-VN" sz="1700" dirty="0" smtClean="0">
                    <a:latin typeface="Arial" panose="020B0604020202020204" pitchFamily="34" charset="0"/>
                    <a:ea typeface="Times New Roman" panose="02020603050405020304" pitchFamily="18" charset="0"/>
                    <a:cs typeface="Times New Roman" panose="02020603050405020304" pitchFamily="18" charset="0"/>
                  </a:rPr>
                  <a:t>và </a:t>
                </a:r>
                <a:r>
                  <a:rPr lang="vi-VN" sz="1700" dirty="0">
                    <a:latin typeface="Arial" panose="020B0604020202020204" pitchFamily="34" charset="0"/>
                    <a:ea typeface="Times New Roman" panose="02020603050405020304" pitchFamily="18" charset="0"/>
                    <a:cs typeface="Times New Roman" panose="02020603050405020304" pitchFamily="18" charset="0"/>
                  </a:rPr>
                  <a:t>so sánh </a:t>
                </a:r>
                <a:r>
                  <a:rPr lang="en-US" sz="1700" dirty="0" smtClean="0">
                    <a:latin typeface="Arial" panose="020B0604020202020204" pitchFamily="34" charset="0"/>
                    <a:ea typeface="Times New Roman" panose="02020603050405020304" pitchFamily="18" charset="0"/>
                    <a:cs typeface="Times New Roman" panose="02020603050405020304" pitchFamily="18" charset="0"/>
                  </a:rPr>
                  <a:t>    </a:t>
                </a:r>
                <a:r>
                  <a:rPr lang="vi-VN" sz="1700" dirty="0" smtClean="0">
                    <a:latin typeface="Arial" panose="020B0604020202020204" pitchFamily="34" charset="0"/>
                    <a:ea typeface="Times New Roman" panose="02020603050405020304" pitchFamily="18" charset="0"/>
                    <a:cs typeface="Times New Roman" panose="02020603050405020304" pitchFamily="18" charset="0"/>
                  </a:rPr>
                  <a:t>kết quả</a:t>
                </a:r>
                <a:r>
                  <a:rPr lang="en-US" sz="1700" dirty="0" smtClean="0">
                    <a:latin typeface="Arial" panose="020B0604020202020204" pitchFamily="34" charset="0"/>
                    <a:ea typeface="Times New Roman" panose="02020603050405020304" pitchFamily="18" charset="0"/>
                    <a:cs typeface="Times New Roman" panose="02020603050405020304" pitchFamily="18" charset="0"/>
                  </a:rPr>
                  <a:t> với nhau.</a:t>
                </a:r>
                <a:endParaRPr lang="en-US" sz="1700" dirty="0">
                  <a:ea typeface="Arial" panose="020B0604020202020204" pitchFamily="34" charset="0"/>
                  <a:cs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258417" y="4104738"/>
                <a:ext cx="8511872" cy="877163"/>
              </a:xfrm>
              <a:prstGeom prst="rect">
                <a:avLst/>
              </a:prstGeom>
              <a:blipFill rotWithShape="0">
                <a:blip r:embed="rId5"/>
                <a:stretch>
                  <a:fillRect l="-429" r="-429" b="-3472"/>
                </a:stretch>
              </a:blipFill>
            </p:spPr>
            <p:txBody>
              <a:bodyPr/>
              <a:lstStyle/>
              <a:p>
                <a:r>
                  <a:rPr lang="en-US">
                    <a:noFill/>
                  </a:rPr>
                  <a:t> </a:t>
                </a:r>
              </a:p>
            </p:txBody>
          </p:sp>
        </mc:Fallback>
      </mc:AlternateContent>
      <p:grpSp>
        <p:nvGrpSpPr>
          <p:cNvPr id="21" name="Google Shape;543;p38"/>
          <p:cNvGrpSpPr/>
          <p:nvPr/>
        </p:nvGrpSpPr>
        <p:grpSpPr>
          <a:xfrm>
            <a:off x="8060558" y="297974"/>
            <a:ext cx="852855" cy="351707"/>
            <a:chOff x="5848450" y="2417400"/>
            <a:chExt cx="279725" cy="128225"/>
          </a:xfrm>
        </p:grpSpPr>
        <p:sp>
          <p:nvSpPr>
            <p:cNvPr id="22" name="Google Shape;544;p38"/>
            <p:cNvSpPr/>
            <p:nvPr/>
          </p:nvSpPr>
          <p:spPr>
            <a:xfrm>
              <a:off x="5848450" y="2417400"/>
              <a:ext cx="262425" cy="105825"/>
            </a:xfrm>
            <a:custGeom>
              <a:avLst/>
              <a:gdLst/>
              <a:ahLst/>
              <a:cxnLst/>
              <a:rect l="l" t="t" r="r" b="b"/>
              <a:pathLst>
                <a:path w="10497" h="4233" extrusionOk="0">
                  <a:moveTo>
                    <a:pt x="914" y="1"/>
                  </a:moveTo>
                  <a:cubicBezTo>
                    <a:pt x="914" y="1"/>
                    <a:pt x="712" y="19"/>
                    <a:pt x="496" y="147"/>
                  </a:cubicBezTo>
                  <a:cubicBezTo>
                    <a:pt x="49" y="410"/>
                    <a:pt x="0" y="1005"/>
                    <a:pt x="254" y="1469"/>
                  </a:cubicBezTo>
                  <a:cubicBezTo>
                    <a:pt x="298" y="1549"/>
                    <a:pt x="356" y="1622"/>
                    <a:pt x="435" y="1678"/>
                  </a:cubicBezTo>
                  <a:cubicBezTo>
                    <a:pt x="435" y="1678"/>
                    <a:pt x="3427" y="2276"/>
                    <a:pt x="4553" y="2619"/>
                  </a:cubicBezTo>
                  <a:cubicBezTo>
                    <a:pt x="5679" y="2961"/>
                    <a:pt x="9426" y="4059"/>
                    <a:pt x="9761" y="4232"/>
                  </a:cubicBezTo>
                  <a:lnTo>
                    <a:pt x="10497" y="1097"/>
                  </a:lnTo>
                  <a:cubicBezTo>
                    <a:pt x="10497" y="1097"/>
                    <a:pt x="7322" y="880"/>
                    <a:pt x="5917" y="704"/>
                  </a:cubicBezTo>
                  <a:cubicBezTo>
                    <a:pt x="4511" y="528"/>
                    <a:pt x="914" y="1"/>
                    <a:pt x="9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45;p38"/>
            <p:cNvSpPr/>
            <p:nvPr/>
          </p:nvSpPr>
          <p:spPr>
            <a:xfrm>
              <a:off x="5851500" y="2455375"/>
              <a:ext cx="270025" cy="90250"/>
            </a:xfrm>
            <a:custGeom>
              <a:avLst/>
              <a:gdLst/>
              <a:ahLst/>
              <a:cxnLst/>
              <a:rect l="l" t="t" r="r" b="b"/>
              <a:pathLst>
                <a:path w="10801" h="3610" extrusionOk="0">
                  <a:moveTo>
                    <a:pt x="9584" y="1"/>
                  </a:moveTo>
                  <a:lnTo>
                    <a:pt x="8668" y="1190"/>
                  </a:lnTo>
                  <a:lnTo>
                    <a:pt x="604" y="107"/>
                  </a:lnTo>
                  <a:lnTo>
                    <a:pt x="0" y="550"/>
                  </a:lnTo>
                  <a:cubicBezTo>
                    <a:pt x="0" y="550"/>
                    <a:pt x="1598" y="627"/>
                    <a:pt x="2557" y="865"/>
                  </a:cubicBezTo>
                  <a:cubicBezTo>
                    <a:pt x="2927" y="957"/>
                    <a:pt x="3294" y="1061"/>
                    <a:pt x="3661" y="1164"/>
                  </a:cubicBezTo>
                  <a:cubicBezTo>
                    <a:pt x="4033" y="1270"/>
                    <a:pt x="4408" y="1361"/>
                    <a:pt x="4781" y="1462"/>
                  </a:cubicBezTo>
                  <a:cubicBezTo>
                    <a:pt x="5845" y="1753"/>
                    <a:pt x="6847" y="2175"/>
                    <a:pt x="7832" y="2677"/>
                  </a:cubicBezTo>
                  <a:cubicBezTo>
                    <a:pt x="7956" y="2740"/>
                    <a:pt x="9642" y="3562"/>
                    <a:pt x="9626" y="3609"/>
                  </a:cubicBezTo>
                  <a:cubicBezTo>
                    <a:pt x="10514" y="2399"/>
                    <a:pt x="10800" y="1500"/>
                    <a:pt x="10800" y="1500"/>
                  </a:cubicBezTo>
                  <a:lnTo>
                    <a:pt x="95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46;p38"/>
            <p:cNvSpPr/>
            <p:nvPr/>
          </p:nvSpPr>
          <p:spPr>
            <a:xfrm>
              <a:off x="5851225" y="2443325"/>
              <a:ext cx="244150" cy="79900"/>
            </a:xfrm>
            <a:custGeom>
              <a:avLst/>
              <a:gdLst/>
              <a:ahLst/>
              <a:cxnLst/>
              <a:rect l="l" t="t" r="r" b="b"/>
              <a:pathLst>
                <a:path w="9766" h="3196" extrusionOk="0">
                  <a:moveTo>
                    <a:pt x="0" y="0"/>
                  </a:moveTo>
                  <a:lnTo>
                    <a:pt x="0" y="0"/>
                  </a:lnTo>
                  <a:cubicBezTo>
                    <a:pt x="20" y="148"/>
                    <a:pt x="68" y="296"/>
                    <a:pt x="144" y="432"/>
                  </a:cubicBezTo>
                  <a:cubicBezTo>
                    <a:pt x="187" y="512"/>
                    <a:pt x="246" y="585"/>
                    <a:pt x="324" y="641"/>
                  </a:cubicBezTo>
                  <a:cubicBezTo>
                    <a:pt x="324" y="641"/>
                    <a:pt x="3316" y="1239"/>
                    <a:pt x="4442" y="1582"/>
                  </a:cubicBezTo>
                  <a:cubicBezTo>
                    <a:pt x="5568" y="1924"/>
                    <a:pt x="9315" y="3021"/>
                    <a:pt x="9650" y="3195"/>
                  </a:cubicBezTo>
                  <a:lnTo>
                    <a:pt x="9765" y="2703"/>
                  </a:lnTo>
                  <a:cubicBezTo>
                    <a:pt x="8984" y="2413"/>
                    <a:pt x="5529" y="1410"/>
                    <a:pt x="4435" y="1081"/>
                  </a:cubicBezTo>
                  <a:cubicBezTo>
                    <a:pt x="3254" y="726"/>
                    <a:pt x="114" y="106"/>
                    <a:pt x="114" y="106"/>
                  </a:cubicBezTo>
                  <a:cubicBezTo>
                    <a:pt x="71" y="75"/>
                    <a:pt x="33" y="39"/>
                    <a:pt x="0" y="0"/>
                  </a:cubicBezTo>
                  <a:close/>
                </a:path>
              </a:pathLst>
            </a:custGeom>
            <a:solidFill>
              <a:srgbClr val="093F51">
                <a:alpha val="1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47;p38"/>
            <p:cNvSpPr/>
            <p:nvPr/>
          </p:nvSpPr>
          <p:spPr>
            <a:xfrm>
              <a:off x="6083350" y="2444875"/>
              <a:ext cx="44825" cy="78725"/>
            </a:xfrm>
            <a:custGeom>
              <a:avLst/>
              <a:gdLst/>
              <a:ahLst/>
              <a:cxnLst/>
              <a:rect l="l" t="t" r="r" b="b"/>
              <a:pathLst>
                <a:path w="1793" h="3149" extrusionOk="0">
                  <a:moveTo>
                    <a:pt x="1122" y="1"/>
                  </a:moveTo>
                  <a:cubicBezTo>
                    <a:pt x="814" y="1"/>
                    <a:pt x="422" y="607"/>
                    <a:pt x="218" y="1419"/>
                  </a:cubicBezTo>
                  <a:cubicBezTo>
                    <a:pt x="1" y="2285"/>
                    <a:pt x="80" y="3056"/>
                    <a:pt x="395" y="3141"/>
                  </a:cubicBezTo>
                  <a:cubicBezTo>
                    <a:pt x="415" y="3146"/>
                    <a:pt x="435" y="3149"/>
                    <a:pt x="457" y="3149"/>
                  </a:cubicBezTo>
                  <a:cubicBezTo>
                    <a:pt x="788" y="3149"/>
                    <a:pt x="1372" y="2560"/>
                    <a:pt x="1576" y="1750"/>
                  </a:cubicBezTo>
                  <a:cubicBezTo>
                    <a:pt x="1793" y="884"/>
                    <a:pt x="1495" y="94"/>
                    <a:pt x="1181" y="8"/>
                  </a:cubicBezTo>
                  <a:cubicBezTo>
                    <a:pt x="1162" y="3"/>
                    <a:pt x="1142" y="1"/>
                    <a:pt x="11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48;p38"/>
            <p:cNvSpPr/>
            <p:nvPr/>
          </p:nvSpPr>
          <p:spPr>
            <a:xfrm>
              <a:off x="6083350" y="2444875"/>
              <a:ext cx="44825" cy="78725"/>
            </a:xfrm>
            <a:custGeom>
              <a:avLst/>
              <a:gdLst/>
              <a:ahLst/>
              <a:cxnLst/>
              <a:rect l="l" t="t" r="r" b="b"/>
              <a:pathLst>
                <a:path w="1793" h="3149" extrusionOk="0">
                  <a:moveTo>
                    <a:pt x="1122" y="1"/>
                  </a:moveTo>
                  <a:cubicBezTo>
                    <a:pt x="814" y="1"/>
                    <a:pt x="422" y="607"/>
                    <a:pt x="218" y="1419"/>
                  </a:cubicBezTo>
                  <a:cubicBezTo>
                    <a:pt x="1" y="2285"/>
                    <a:pt x="80" y="3056"/>
                    <a:pt x="395" y="3141"/>
                  </a:cubicBezTo>
                  <a:cubicBezTo>
                    <a:pt x="415" y="3146"/>
                    <a:pt x="435" y="3149"/>
                    <a:pt x="457" y="3149"/>
                  </a:cubicBezTo>
                  <a:cubicBezTo>
                    <a:pt x="788" y="3149"/>
                    <a:pt x="1372" y="2560"/>
                    <a:pt x="1576" y="1750"/>
                  </a:cubicBezTo>
                  <a:cubicBezTo>
                    <a:pt x="1793" y="884"/>
                    <a:pt x="1495" y="94"/>
                    <a:pt x="1181" y="8"/>
                  </a:cubicBezTo>
                  <a:cubicBezTo>
                    <a:pt x="1162" y="3"/>
                    <a:pt x="1142" y="1"/>
                    <a:pt x="1122" y="1"/>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49;p38"/>
            <p:cNvSpPr/>
            <p:nvPr/>
          </p:nvSpPr>
          <p:spPr>
            <a:xfrm>
              <a:off x="6085575" y="2456100"/>
              <a:ext cx="23075" cy="51550"/>
            </a:xfrm>
            <a:custGeom>
              <a:avLst/>
              <a:gdLst/>
              <a:ahLst/>
              <a:cxnLst/>
              <a:rect l="l" t="t" r="r" b="b"/>
              <a:pathLst>
                <a:path w="923" h="2062" extrusionOk="0">
                  <a:moveTo>
                    <a:pt x="515" y="1"/>
                  </a:moveTo>
                  <a:cubicBezTo>
                    <a:pt x="425" y="149"/>
                    <a:pt x="339" y="328"/>
                    <a:pt x="265" y="529"/>
                  </a:cubicBezTo>
                  <a:lnTo>
                    <a:pt x="469" y="854"/>
                  </a:lnTo>
                  <a:cubicBezTo>
                    <a:pt x="469" y="854"/>
                    <a:pt x="289" y="1505"/>
                    <a:pt x="73" y="1505"/>
                  </a:cubicBezTo>
                  <a:cubicBezTo>
                    <a:pt x="72" y="1505"/>
                    <a:pt x="72" y="1505"/>
                    <a:pt x="72" y="1505"/>
                  </a:cubicBezTo>
                  <a:cubicBezTo>
                    <a:pt x="58" y="1505"/>
                    <a:pt x="44" y="1502"/>
                    <a:pt x="31" y="1498"/>
                  </a:cubicBezTo>
                  <a:cubicBezTo>
                    <a:pt x="7" y="1701"/>
                    <a:pt x="0" y="1890"/>
                    <a:pt x="12" y="2055"/>
                  </a:cubicBezTo>
                  <a:cubicBezTo>
                    <a:pt x="33" y="2059"/>
                    <a:pt x="57" y="2061"/>
                    <a:pt x="84" y="2061"/>
                  </a:cubicBezTo>
                  <a:cubicBezTo>
                    <a:pt x="235" y="2061"/>
                    <a:pt x="483" y="1979"/>
                    <a:pt x="707" y="1531"/>
                  </a:cubicBezTo>
                  <a:cubicBezTo>
                    <a:pt x="874" y="1238"/>
                    <a:pt x="907" y="927"/>
                    <a:pt x="907" y="927"/>
                  </a:cubicBezTo>
                  <a:cubicBezTo>
                    <a:pt x="919" y="841"/>
                    <a:pt x="922" y="749"/>
                    <a:pt x="914" y="657"/>
                  </a:cubicBezTo>
                  <a:cubicBezTo>
                    <a:pt x="858" y="108"/>
                    <a:pt x="521" y="1"/>
                    <a:pt x="521" y="1"/>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50;p38"/>
            <p:cNvSpPr/>
            <p:nvPr/>
          </p:nvSpPr>
          <p:spPr>
            <a:xfrm>
              <a:off x="5870150" y="2484675"/>
              <a:ext cx="93475" cy="56850"/>
            </a:xfrm>
            <a:custGeom>
              <a:avLst/>
              <a:gdLst/>
              <a:ahLst/>
              <a:cxnLst/>
              <a:rect l="l" t="t" r="r" b="b"/>
              <a:pathLst>
                <a:path w="3739" h="2274" extrusionOk="0">
                  <a:moveTo>
                    <a:pt x="3243" y="1"/>
                  </a:moveTo>
                  <a:cubicBezTo>
                    <a:pt x="3119" y="1"/>
                    <a:pt x="2875" y="114"/>
                    <a:pt x="2800" y="144"/>
                  </a:cubicBezTo>
                  <a:cubicBezTo>
                    <a:pt x="2299" y="339"/>
                    <a:pt x="1926" y="756"/>
                    <a:pt x="1425" y="961"/>
                  </a:cubicBezTo>
                  <a:cubicBezTo>
                    <a:pt x="1125" y="1082"/>
                    <a:pt x="712" y="1257"/>
                    <a:pt x="349" y="1257"/>
                  </a:cubicBezTo>
                  <a:cubicBezTo>
                    <a:pt x="264" y="1257"/>
                    <a:pt x="182" y="1247"/>
                    <a:pt x="105" y="1225"/>
                  </a:cubicBezTo>
                  <a:lnTo>
                    <a:pt x="105" y="1225"/>
                  </a:lnTo>
                  <a:cubicBezTo>
                    <a:pt x="105" y="1225"/>
                    <a:pt x="0" y="1969"/>
                    <a:pt x="540" y="2273"/>
                  </a:cubicBezTo>
                  <a:cubicBezTo>
                    <a:pt x="540" y="2273"/>
                    <a:pt x="1697" y="2008"/>
                    <a:pt x="2298" y="1253"/>
                  </a:cubicBezTo>
                  <a:cubicBezTo>
                    <a:pt x="2898" y="499"/>
                    <a:pt x="3738" y="212"/>
                    <a:pt x="3738" y="212"/>
                  </a:cubicBezTo>
                  <a:lnTo>
                    <a:pt x="3289" y="9"/>
                  </a:lnTo>
                  <a:cubicBezTo>
                    <a:pt x="3277" y="3"/>
                    <a:pt x="3261" y="1"/>
                    <a:pt x="32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51;p38"/>
            <p:cNvSpPr/>
            <p:nvPr/>
          </p:nvSpPr>
          <p:spPr>
            <a:xfrm>
              <a:off x="5934400" y="2466375"/>
              <a:ext cx="33075" cy="75425"/>
            </a:xfrm>
            <a:custGeom>
              <a:avLst/>
              <a:gdLst/>
              <a:ahLst/>
              <a:cxnLst/>
              <a:rect l="l" t="t" r="r" b="b"/>
              <a:pathLst>
                <a:path w="1323" h="3017" extrusionOk="0">
                  <a:moveTo>
                    <a:pt x="1042" y="0"/>
                  </a:moveTo>
                  <a:cubicBezTo>
                    <a:pt x="1042" y="0"/>
                    <a:pt x="964" y="693"/>
                    <a:pt x="486" y="1280"/>
                  </a:cubicBezTo>
                  <a:cubicBezTo>
                    <a:pt x="9" y="1869"/>
                    <a:pt x="0" y="2800"/>
                    <a:pt x="0" y="2800"/>
                  </a:cubicBezTo>
                  <a:cubicBezTo>
                    <a:pt x="153" y="2971"/>
                    <a:pt x="355" y="3016"/>
                    <a:pt x="527" y="3016"/>
                  </a:cubicBezTo>
                  <a:cubicBezTo>
                    <a:pt x="722" y="3016"/>
                    <a:pt x="878" y="2958"/>
                    <a:pt x="878" y="2958"/>
                  </a:cubicBezTo>
                  <a:cubicBezTo>
                    <a:pt x="719" y="2665"/>
                    <a:pt x="804" y="2210"/>
                    <a:pt x="858" y="1900"/>
                  </a:cubicBezTo>
                  <a:cubicBezTo>
                    <a:pt x="931" y="1481"/>
                    <a:pt x="1188" y="1125"/>
                    <a:pt x="1252" y="708"/>
                  </a:cubicBezTo>
                  <a:cubicBezTo>
                    <a:pt x="1263" y="636"/>
                    <a:pt x="1323" y="376"/>
                    <a:pt x="1273" y="310"/>
                  </a:cubicBezTo>
                  <a:lnTo>
                    <a:pt x="10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52;p38"/>
            <p:cNvSpPr/>
            <p:nvPr/>
          </p:nvSpPr>
          <p:spPr>
            <a:xfrm>
              <a:off x="5932675" y="2429750"/>
              <a:ext cx="47300" cy="60300"/>
            </a:xfrm>
            <a:custGeom>
              <a:avLst/>
              <a:gdLst/>
              <a:ahLst/>
              <a:cxnLst/>
              <a:rect l="l" t="t" r="r" b="b"/>
              <a:pathLst>
                <a:path w="1892" h="2412" extrusionOk="0">
                  <a:moveTo>
                    <a:pt x="1358" y="0"/>
                  </a:moveTo>
                  <a:cubicBezTo>
                    <a:pt x="1312" y="0"/>
                    <a:pt x="1265" y="4"/>
                    <a:pt x="1218" y="11"/>
                  </a:cubicBezTo>
                  <a:cubicBezTo>
                    <a:pt x="1218" y="11"/>
                    <a:pt x="0" y="712"/>
                    <a:pt x="540" y="2225"/>
                  </a:cubicBezTo>
                  <a:cubicBezTo>
                    <a:pt x="540" y="2225"/>
                    <a:pt x="854" y="2412"/>
                    <a:pt x="1171" y="2412"/>
                  </a:cubicBezTo>
                  <a:cubicBezTo>
                    <a:pt x="1194" y="2412"/>
                    <a:pt x="1216" y="2411"/>
                    <a:pt x="1238" y="2409"/>
                  </a:cubicBezTo>
                  <a:cubicBezTo>
                    <a:pt x="699" y="895"/>
                    <a:pt x="1891" y="124"/>
                    <a:pt x="1891" y="124"/>
                  </a:cubicBezTo>
                  <a:cubicBezTo>
                    <a:pt x="1891" y="124"/>
                    <a:pt x="1643" y="0"/>
                    <a:pt x="1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53;p38"/>
            <p:cNvSpPr/>
            <p:nvPr/>
          </p:nvSpPr>
          <p:spPr>
            <a:xfrm>
              <a:off x="6086325" y="2469300"/>
              <a:ext cx="10975" cy="24425"/>
            </a:xfrm>
            <a:custGeom>
              <a:avLst/>
              <a:gdLst/>
              <a:ahLst/>
              <a:cxnLst/>
              <a:rect l="l" t="t" r="r" b="b"/>
              <a:pathLst>
                <a:path w="439" h="977" extrusionOk="0">
                  <a:moveTo>
                    <a:pt x="235" y="1"/>
                  </a:moveTo>
                  <a:cubicBezTo>
                    <a:pt x="184" y="139"/>
                    <a:pt x="138" y="287"/>
                    <a:pt x="99" y="442"/>
                  </a:cubicBezTo>
                  <a:cubicBezTo>
                    <a:pt x="54" y="625"/>
                    <a:pt x="21" y="802"/>
                    <a:pt x="1" y="970"/>
                  </a:cubicBezTo>
                  <a:cubicBezTo>
                    <a:pt x="14" y="973"/>
                    <a:pt x="28" y="977"/>
                    <a:pt x="42" y="977"/>
                  </a:cubicBezTo>
                  <a:cubicBezTo>
                    <a:pt x="42" y="977"/>
                    <a:pt x="42" y="977"/>
                    <a:pt x="43" y="977"/>
                  </a:cubicBezTo>
                  <a:cubicBezTo>
                    <a:pt x="259" y="977"/>
                    <a:pt x="439" y="326"/>
                    <a:pt x="439" y="326"/>
                  </a:cubicBezTo>
                  <a:lnTo>
                    <a:pt x="235" y="1"/>
                  </a:lnTo>
                  <a:close/>
                </a:path>
              </a:pathLst>
            </a:custGeom>
            <a:solidFill>
              <a:srgbClr val="093F51">
                <a:alpha val="30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randombar(horizontal)">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grpSp>
        <p:nvGrpSpPr>
          <p:cNvPr id="17" name="Group 16"/>
          <p:cNvGrpSpPr/>
          <p:nvPr/>
        </p:nvGrpSpPr>
        <p:grpSpPr>
          <a:xfrm>
            <a:off x="840037" y="124775"/>
            <a:ext cx="7502155" cy="1132962"/>
            <a:chOff x="3054789" y="129384"/>
            <a:chExt cx="7502155" cy="1132962"/>
          </a:xfrm>
        </p:grpSpPr>
        <p:sp>
          <p:nvSpPr>
            <p:cNvPr id="15" name="Round Same Side Corner Rectangle 14"/>
            <p:cNvSpPr/>
            <p:nvPr/>
          </p:nvSpPr>
          <p:spPr>
            <a:xfrm flipV="1">
              <a:off x="3054789" y="145636"/>
              <a:ext cx="7446495" cy="1116710"/>
            </a:xfrm>
            <a:prstGeom prst="round2SameRect">
              <a:avLst>
                <a:gd name="adj1" fmla="val 36667"/>
                <a:gd name="adj2"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9EBCD"/>
                </a:solidFill>
              </a:endParaRPr>
            </a:p>
          </p:txBody>
        </p:sp>
        <p:sp>
          <p:nvSpPr>
            <p:cNvPr id="16" name="TextBox 15"/>
            <p:cNvSpPr txBox="1"/>
            <p:nvPr/>
          </p:nvSpPr>
          <p:spPr>
            <a:xfrm>
              <a:off x="3127702" y="129384"/>
              <a:ext cx="7429242" cy="1107996"/>
            </a:xfrm>
            <a:prstGeom prst="rect">
              <a:avLst/>
            </a:prstGeom>
            <a:noFill/>
          </p:spPr>
          <p:txBody>
            <a:bodyPr wrap="square" rtlCol="0">
              <a:spAutoFit/>
            </a:bodyPr>
            <a:lstStyle/>
            <a:p>
              <a:pPr algn="ctr">
                <a:lnSpc>
                  <a:spcPct val="150000"/>
                </a:lnSpc>
              </a:pPr>
              <a:r>
                <a:rPr lang="en-US" sz="2200" b="1" dirty="0" smtClean="0">
                  <a:solidFill>
                    <a:srgbClr val="C00000"/>
                  </a:solidFill>
                </a:rPr>
                <a:t>HĐ 2: </a:t>
              </a:r>
              <a:r>
                <a:rPr lang="vi-VN" sz="2200" b="1" dirty="0"/>
                <a:t>Dùng định lí Pythagore và tam giác đồng dạng để đo khoảng cách những điểm không tới được.</a:t>
              </a:r>
              <a:endParaRPr lang="en-US" sz="2200" b="1" dirty="0"/>
            </a:p>
          </p:txBody>
        </p:sp>
      </p:grpSp>
      <p:sp>
        <p:nvSpPr>
          <p:cNvPr id="2" name="Rectangle 1"/>
          <p:cNvSpPr/>
          <p:nvPr/>
        </p:nvSpPr>
        <p:spPr>
          <a:xfrm>
            <a:off x="393173" y="1408679"/>
            <a:ext cx="8468796" cy="3046988"/>
          </a:xfrm>
          <a:prstGeom prst="rect">
            <a:avLst/>
          </a:prstGeom>
        </p:spPr>
        <p:txBody>
          <a:bodyPr wrap="square">
            <a:spAutoFit/>
          </a:bodyPr>
          <a:lstStyle/>
          <a:p>
            <a:pPr algn="just">
              <a:lnSpc>
                <a:spcPct val="150000"/>
              </a:lnSpc>
            </a:pPr>
            <a:r>
              <a:rPr lang="vi-VN" sz="2000" b="1" i="1" dirty="0">
                <a:solidFill>
                  <a:srgbClr val="093F51"/>
                </a:solidFill>
              </a:rPr>
              <a:t>Chuẩn bị:</a:t>
            </a:r>
          </a:p>
          <a:p>
            <a:pPr marL="342900" indent="-342900" algn="just">
              <a:lnSpc>
                <a:spcPct val="150000"/>
              </a:lnSpc>
              <a:buFontTx/>
              <a:buChar char="-"/>
            </a:pPr>
            <a:r>
              <a:rPr lang="vi-VN" sz="1800" dirty="0" smtClean="0"/>
              <a:t>Giác </a:t>
            </a:r>
            <a:r>
              <a:rPr lang="vi-VN" sz="1800" dirty="0"/>
              <a:t>kế ngang (dụng cụ đo góc trên mặt đất), thước dây. </a:t>
            </a:r>
            <a:endParaRPr lang="en-US" sz="1800" dirty="0" smtClean="0"/>
          </a:p>
          <a:p>
            <a:pPr marL="342900" indent="-342900" algn="just">
              <a:lnSpc>
                <a:spcPct val="150000"/>
              </a:lnSpc>
              <a:buFontTx/>
              <a:buChar char="-"/>
            </a:pPr>
            <a:r>
              <a:rPr lang="vi-VN" sz="1800" dirty="0" smtClean="0"/>
              <a:t>Giấy</a:t>
            </a:r>
            <a:r>
              <a:rPr lang="vi-VN" sz="1800" dirty="0"/>
              <a:t>, bút, máy tính cầm tay.</a:t>
            </a:r>
          </a:p>
          <a:p>
            <a:pPr marL="342900" indent="-342900" algn="just">
              <a:lnSpc>
                <a:spcPct val="150000"/>
              </a:lnSpc>
              <a:buFontTx/>
              <a:buChar char="-"/>
            </a:pPr>
            <a:r>
              <a:rPr lang="vi-VN" sz="1800" dirty="0" smtClean="0"/>
              <a:t>Địa </a:t>
            </a:r>
            <a:r>
              <a:rPr lang="vi-VN" sz="1800" dirty="0"/>
              <a:t>điểm thực hiện: sân trường, nơi dã ngoại.</a:t>
            </a:r>
          </a:p>
          <a:p>
            <a:pPr marL="342900" indent="-342900" algn="just">
              <a:lnSpc>
                <a:spcPct val="150000"/>
              </a:lnSpc>
              <a:buFontTx/>
              <a:buChar char="-"/>
            </a:pPr>
            <a:r>
              <a:rPr lang="vi-VN" sz="1800" dirty="0" smtClean="0"/>
              <a:t>Chia </a:t>
            </a:r>
            <a:r>
              <a:rPr lang="vi-VN" sz="1800" dirty="0"/>
              <a:t>lớp thành các nhóm, mỗi nhóm từ 6 đến 8 học sinh.</a:t>
            </a:r>
          </a:p>
          <a:p>
            <a:pPr algn="just">
              <a:lnSpc>
                <a:spcPct val="150000"/>
              </a:lnSpc>
            </a:pPr>
            <a:r>
              <a:rPr lang="vi-VN" sz="1800" dirty="0"/>
              <a:t>Hướng dẫn đo khoảng cách từ vị trí đang đứng (điểm A) đến vị trí khó đi đến được (điểm B) theo một trong hai phương pháp sau:</a:t>
            </a:r>
            <a:endParaRPr lang="vi-VN" sz="1800" dirty="0" smtClean="0"/>
          </a:p>
        </p:txBody>
      </p:sp>
      <p:grpSp>
        <p:nvGrpSpPr>
          <p:cNvPr id="18" name="Google Shape;535;p38"/>
          <p:cNvGrpSpPr/>
          <p:nvPr/>
        </p:nvGrpSpPr>
        <p:grpSpPr>
          <a:xfrm>
            <a:off x="7619922" y="4348603"/>
            <a:ext cx="1333219" cy="435723"/>
            <a:chOff x="1885775" y="2985950"/>
            <a:chExt cx="1192325" cy="436875"/>
          </a:xfrm>
        </p:grpSpPr>
        <p:sp>
          <p:nvSpPr>
            <p:cNvPr id="19" name="Google Shape;536;p38"/>
            <p:cNvSpPr/>
            <p:nvPr/>
          </p:nvSpPr>
          <p:spPr>
            <a:xfrm>
              <a:off x="1898600" y="3095675"/>
              <a:ext cx="1156825" cy="301625"/>
            </a:xfrm>
            <a:custGeom>
              <a:avLst/>
              <a:gdLst/>
              <a:ahLst/>
              <a:cxnLst/>
              <a:rect l="l" t="t" r="r" b="b"/>
              <a:pathLst>
                <a:path w="46273" h="12065" extrusionOk="0">
                  <a:moveTo>
                    <a:pt x="34991" y="1"/>
                  </a:moveTo>
                  <a:lnTo>
                    <a:pt x="0" y="810"/>
                  </a:lnTo>
                  <a:lnTo>
                    <a:pt x="0" y="5148"/>
                  </a:lnTo>
                  <a:lnTo>
                    <a:pt x="9" y="5271"/>
                  </a:lnTo>
                  <a:lnTo>
                    <a:pt x="23966" y="12065"/>
                  </a:lnTo>
                  <a:lnTo>
                    <a:pt x="46273" y="7040"/>
                  </a:lnTo>
                  <a:lnTo>
                    <a:pt x="46273" y="1373"/>
                  </a:lnTo>
                  <a:lnTo>
                    <a:pt x="3499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37;p38"/>
            <p:cNvSpPr/>
            <p:nvPr/>
          </p:nvSpPr>
          <p:spPr>
            <a:xfrm>
              <a:off x="1898600" y="3095675"/>
              <a:ext cx="1156825" cy="301625"/>
            </a:xfrm>
            <a:custGeom>
              <a:avLst/>
              <a:gdLst/>
              <a:ahLst/>
              <a:cxnLst/>
              <a:rect l="l" t="t" r="r" b="b"/>
              <a:pathLst>
                <a:path w="46273" h="12065" extrusionOk="0">
                  <a:moveTo>
                    <a:pt x="34991" y="1"/>
                  </a:moveTo>
                  <a:lnTo>
                    <a:pt x="0" y="810"/>
                  </a:lnTo>
                  <a:lnTo>
                    <a:pt x="0" y="5148"/>
                  </a:lnTo>
                  <a:lnTo>
                    <a:pt x="9" y="5271"/>
                  </a:lnTo>
                  <a:lnTo>
                    <a:pt x="23966" y="12065"/>
                  </a:lnTo>
                  <a:lnTo>
                    <a:pt x="46273" y="7040"/>
                  </a:lnTo>
                  <a:lnTo>
                    <a:pt x="46273" y="1373"/>
                  </a:lnTo>
                  <a:lnTo>
                    <a:pt x="34991"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38;p38"/>
            <p:cNvSpPr/>
            <p:nvPr/>
          </p:nvSpPr>
          <p:spPr>
            <a:xfrm>
              <a:off x="2468400" y="3132425"/>
              <a:ext cx="609700" cy="258975"/>
            </a:xfrm>
            <a:custGeom>
              <a:avLst/>
              <a:gdLst/>
              <a:ahLst/>
              <a:cxnLst/>
              <a:rect l="l" t="t" r="r" b="b"/>
              <a:pathLst>
                <a:path w="24388" h="10359" extrusionOk="0">
                  <a:moveTo>
                    <a:pt x="22224" y="1"/>
                  </a:moveTo>
                  <a:cubicBezTo>
                    <a:pt x="18671" y="1"/>
                    <a:pt x="0" y="5791"/>
                    <a:pt x="0" y="5791"/>
                  </a:cubicBezTo>
                  <a:lnTo>
                    <a:pt x="0" y="10359"/>
                  </a:lnTo>
                  <a:lnTo>
                    <a:pt x="23123" y="5651"/>
                  </a:lnTo>
                  <a:cubicBezTo>
                    <a:pt x="23123" y="5651"/>
                    <a:pt x="24387" y="858"/>
                    <a:pt x="22697" y="67"/>
                  </a:cubicBezTo>
                  <a:cubicBezTo>
                    <a:pt x="22600" y="22"/>
                    <a:pt x="22440" y="1"/>
                    <a:pt x="222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39;p38"/>
            <p:cNvSpPr/>
            <p:nvPr/>
          </p:nvSpPr>
          <p:spPr>
            <a:xfrm>
              <a:off x="1890325" y="3031900"/>
              <a:ext cx="1156150" cy="245325"/>
            </a:xfrm>
            <a:custGeom>
              <a:avLst/>
              <a:gdLst/>
              <a:ahLst/>
              <a:cxnLst/>
              <a:rect l="l" t="t" r="r" b="b"/>
              <a:pathLst>
                <a:path w="46246" h="9813" extrusionOk="0">
                  <a:moveTo>
                    <a:pt x="21643" y="0"/>
                  </a:moveTo>
                  <a:lnTo>
                    <a:pt x="4303" y="3353"/>
                  </a:lnTo>
                  <a:lnTo>
                    <a:pt x="0" y="2348"/>
                  </a:lnTo>
                  <a:lnTo>
                    <a:pt x="0" y="4185"/>
                  </a:lnTo>
                  <a:lnTo>
                    <a:pt x="23123" y="9812"/>
                  </a:lnTo>
                  <a:lnTo>
                    <a:pt x="46246" y="4798"/>
                  </a:lnTo>
                  <a:lnTo>
                    <a:pt x="46246" y="2960"/>
                  </a:lnTo>
                  <a:lnTo>
                    <a:pt x="41678" y="3907"/>
                  </a:lnTo>
                  <a:lnTo>
                    <a:pt x="216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40;p38"/>
            <p:cNvSpPr/>
            <p:nvPr/>
          </p:nvSpPr>
          <p:spPr>
            <a:xfrm>
              <a:off x="1890325" y="2985950"/>
              <a:ext cx="1156150" cy="245325"/>
            </a:xfrm>
            <a:custGeom>
              <a:avLst/>
              <a:gdLst/>
              <a:ahLst/>
              <a:cxnLst/>
              <a:rect l="l" t="t" r="r" b="b"/>
              <a:pathLst>
                <a:path w="46246" h="9813" extrusionOk="0">
                  <a:moveTo>
                    <a:pt x="21643" y="1"/>
                  </a:moveTo>
                  <a:lnTo>
                    <a:pt x="0" y="4186"/>
                  </a:lnTo>
                  <a:lnTo>
                    <a:pt x="23123" y="9812"/>
                  </a:lnTo>
                  <a:lnTo>
                    <a:pt x="46246" y="4798"/>
                  </a:lnTo>
                  <a:lnTo>
                    <a:pt x="21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41;p38"/>
            <p:cNvSpPr/>
            <p:nvPr/>
          </p:nvSpPr>
          <p:spPr>
            <a:xfrm>
              <a:off x="1885775" y="3105725"/>
              <a:ext cx="1190775" cy="317100"/>
            </a:xfrm>
            <a:custGeom>
              <a:avLst/>
              <a:gdLst/>
              <a:ahLst/>
              <a:cxnLst/>
              <a:rect l="l" t="t" r="r" b="b"/>
              <a:pathLst>
                <a:path w="47631" h="12684" extrusionOk="0">
                  <a:moveTo>
                    <a:pt x="46484" y="1"/>
                  </a:moveTo>
                  <a:cubicBezTo>
                    <a:pt x="46448" y="1"/>
                    <a:pt x="46428" y="7"/>
                    <a:pt x="46428" y="7"/>
                  </a:cubicBezTo>
                  <a:cubicBezTo>
                    <a:pt x="46428" y="7"/>
                    <a:pt x="45544" y="474"/>
                    <a:pt x="46002" y="1135"/>
                  </a:cubicBezTo>
                  <a:lnTo>
                    <a:pt x="45997" y="1134"/>
                  </a:lnTo>
                  <a:lnTo>
                    <a:pt x="45767" y="1843"/>
                  </a:lnTo>
                  <a:cubicBezTo>
                    <a:pt x="45767" y="1843"/>
                    <a:pt x="46547" y="4631"/>
                    <a:pt x="45835" y="6344"/>
                  </a:cubicBezTo>
                  <a:cubicBezTo>
                    <a:pt x="42276" y="7022"/>
                    <a:pt x="23861" y="10744"/>
                    <a:pt x="23575" y="10744"/>
                  </a:cubicBezTo>
                  <a:cubicBezTo>
                    <a:pt x="23257" y="10744"/>
                    <a:pt x="1918" y="5060"/>
                    <a:pt x="1918" y="5060"/>
                  </a:cubicBezTo>
                  <a:lnTo>
                    <a:pt x="1" y="4561"/>
                  </a:lnTo>
                  <a:lnTo>
                    <a:pt x="1" y="5909"/>
                  </a:lnTo>
                  <a:lnTo>
                    <a:pt x="23714" y="12684"/>
                  </a:lnTo>
                  <a:lnTo>
                    <a:pt x="47136" y="7224"/>
                  </a:lnTo>
                  <a:cubicBezTo>
                    <a:pt x="47582" y="6565"/>
                    <a:pt x="47629" y="3832"/>
                    <a:pt x="47630" y="3799"/>
                  </a:cubicBezTo>
                  <a:cubicBezTo>
                    <a:pt x="47629" y="2984"/>
                    <a:pt x="47583" y="2180"/>
                    <a:pt x="47449" y="1592"/>
                  </a:cubicBezTo>
                  <a:cubicBezTo>
                    <a:pt x="47115" y="134"/>
                    <a:pt x="46644" y="1"/>
                    <a:pt x="46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42;p38"/>
            <p:cNvSpPr/>
            <p:nvPr/>
          </p:nvSpPr>
          <p:spPr>
            <a:xfrm>
              <a:off x="2334925" y="3077725"/>
              <a:ext cx="520475" cy="113025"/>
            </a:xfrm>
            <a:custGeom>
              <a:avLst/>
              <a:gdLst/>
              <a:ahLst/>
              <a:cxnLst/>
              <a:rect l="l" t="t" r="r" b="b"/>
              <a:pathLst>
                <a:path w="20819" h="4521" extrusionOk="0">
                  <a:moveTo>
                    <a:pt x="14855" y="0"/>
                  </a:moveTo>
                  <a:lnTo>
                    <a:pt x="1" y="3221"/>
                  </a:lnTo>
                  <a:lnTo>
                    <a:pt x="5339" y="4520"/>
                  </a:lnTo>
                  <a:lnTo>
                    <a:pt x="20819" y="1163"/>
                  </a:lnTo>
                  <a:lnTo>
                    <a:pt x="1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76303672"/>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71774" y="304230"/>
            <a:ext cx="3013026" cy="648324"/>
            <a:chOff x="337164" y="133436"/>
            <a:chExt cx="3013026" cy="648324"/>
          </a:xfrm>
        </p:grpSpPr>
        <p:sp>
          <p:nvSpPr>
            <p:cNvPr id="4" name="TextBox 3"/>
            <p:cNvSpPr txBox="1"/>
            <p:nvPr/>
          </p:nvSpPr>
          <p:spPr>
            <a:xfrm>
              <a:off x="967562" y="236723"/>
              <a:ext cx="2382628" cy="430887"/>
            </a:xfrm>
            <a:prstGeom prst="rect">
              <a:avLst/>
            </a:prstGeom>
            <a:noFill/>
          </p:spPr>
          <p:txBody>
            <a:bodyPr wrap="square" rtlCol="0">
              <a:spAutoFit/>
            </a:bodyPr>
            <a:lstStyle/>
            <a:p>
              <a:r>
                <a:rPr lang="vi-VN" sz="2200" b="1" dirty="0">
                  <a:solidFill>
                    <a:schemeClr val="accent1">
                      <a:lumMod val="75000"/>
                    </a:schemeClr>
                  </a:solidFill>
                </a:rPr>
                <a:t>Phương pháp 1:</a:t>
              </a:r>
              <a:endParaRPr lang="en-US" sz="2200" b="1" dirty="0">
                <a:solidFill>
                  <a:schemeClr val="accent1">
                    <a:lumMod val="75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164" y="133436"/>
              <a:ext cx="630398" cy="648324"/>
            </a:xfrm>
            <a:prstGeom prst="rect">
              <a:avLst/>
            </a:prstGeom>
          </p:spPr>
        </p:pic>
      </p:grpSp>
      <mc:AlternateContent xmlns:mc="http://schemas.openxmlformats.org/markup-compatibility/2006" xmlns:a14="http://schemas.microsoft.com/office/drawing/2010/main">
        <mc:Choice Requires="a14">
          <p:sp>
            <p:nvSpPr>
              <p:cNvPr id="2" name="Rectangle 1"/>
              <p:cNvSpPr/>
              <p:nvPr/>
            </p:nvSpPr>
            <p:spPr>
              <a:xfrm>
                <a:off x="699670" y="1026002"/>
                <a:ext cx="5080928" cy="3280770"/>
              </a:xfrm>
              <a:prstGeom prst="rect">
                <a:avLst/>
              </a:prstGeom>
            </p:spPr>
            <p:txBody>
              <a:bodyPr wrap="square">
                <a:spAutoFit/>
              </a:bodyPr>
              <a:lstStyle/>
              <a:p>
                <a:pPr marL="285750" indent="-285750" algn="just">
                  <a:lnSpc>
                    <a:spcPct val="150000"/>
                  </a:lnSpc>
                  <a:buFontTx/>
                  <a:buChar char="-"/>
                </a:pPr>
                <a:r>
                  <a:rPr lang="vi-VN" sz="1800" dirty="0" smtClean="0">
                    <a:latin typeface="+mn-lt"/>
                    <a:ea typeface="Times New Roman" panose="02020603050405020304" pitchFamily="18" charset="0"/>
                    <a:cs typeface="Times New Roman" panose="02020603050405020304" pitchFamily="18" charset="0"/>
                  </a:rPr>
                  <a:t>Dùng </a:t>
                </a:r>
                <a:r>
                  <a:rPr lang="vi-VN" sz="1800" dirty="0">
                    <a:latin typeface="+mn-lt"/>
                    <a:ea typeface="Times New Roman" panose="02020603050405020304" pitchFamily="18" charset="0"/>
                    <a:cs typeface="Times New Roman" panose="02020603050405020304" pitchFamily="18" charset="0"/>
                  </a:rPr>
                  <a:t>giác kế chọn một điểm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𝐶</m:t>
                    </m:r>
                  </m:oMath>
                </a14:m>
                <a:r>
                  <a:rPr lang="vi-VN" sz="1800" dirty="0">
                    <a:effectLst/>
                    <a:latin typeface="+mn-lt"/>
                    <a:ea typeface="Times New Roman" panose="02020603050405020304" pitchFamily="18" charset="0"/>
                    <a:cs typeface="Times New Roman" panose="02020603050405020304" pitchFamily="18" charset="0"/>
                  </a:rPr>
                  <a:t> sao cho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𝐴𝐶</m:t>
                    </m:r>
                  </m:oMath>
                </a14:m>
                <a:r>
                  <a:rPr lang="vi-VN" sz="1800" dirty="0">
                    <a:effectLst/>
                    <a:latin typeface="+mn-lt"/>
                    <a:ea typeface="Times New Roman" panose="02020603050405020304" pitchFamily="18" charset="0"/>
                    <a:cs typeface="Times New Roman" panose="02020603050405020304" pitchFamily="18" charset="0"/>
                  </a:rPr>
                  <a:t> vuông góc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𝐴𝐵</m:t>
                    </m:r>
                  </m:oMath>
                </a14:m>
                <a:r>
                  <a:rPr lang="vi-VN" sz="1800" dirty="0">
                    <a:effectLst/>
                    <a:latin typeface="+mn-lt"/>
                    <a:ea typeface="Times New Roman" panose="02020603050405020304" pitchFamily="18" charset="0"/>
                    <a:cs typeface="Times New Roman" panose="02020603050405020304" pitchFamily="18" charset="0"/>
                  </a:rPr>
                  <a:t>, chọn điểm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𝐷</m:t>
                    </m:r>
                  </m:oMath>
                </a14:m>
                <a:r>
                  <a:rPr lang="vi-VN" sz="1800" dirty="0">
                    <a:effectLst/>
                    <a:latin typeface="+mn-lt"/>
                    <a:ea typeface="Times New Roman" panose="02020603050405020304" pitchFamily="18" charset="0"/>
                    <a:cs typeface="Times New Roman" panose="02020603050405020304" pitchFamily="18" charset="0"/>
                  </a:rPr>
                  <a:t> trên đường thẳng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𝐵𝐶</m:t>
                    </m:r>
                  </m:oMath>
                </a14:m>
                <a:r>
                  <a:rPr lang="vi-VN" sz="1800" dirty="0">
                    <a:effectLst/>
                    <a:latin typeface="+mn-lt"/>
                    <a:ea typeface="Times New Roman" panose="02020603050405020304" pitchFamily="18" charset="0"/>
                    <a:cs typeface="Times New Roman" panose="02020603050405020304" pitchFamily="18" charset="0"/>
                  </a:rPr>
                  <a:t> sao cho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𝐴𝐷</m:t>
                    </m:r>
                  </m:oMath>
                </a14:m>
                <a:r>
                  <a:rPr lang="vi-VN" sz="1800" dirty="0">
                    <a:effectLst/>
                    <a:latin typeface="+mn-lt"/>
                    <a:ea typeface="Times New Roman" panose="02020603050405020304" pitchFamily="18" charset="0"/>
                    <a:cs typeface="Times New Roman" panose="02020603050405020304" pitchFamily="18" charset="0"/>
                  </a:rPr>
                  <a:t> vuông góc với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𝐵𝐶</m:t>
                    </m:r>
                  </m:oMath>
                </a14:m>
                <a:r>
                  <a:rPr lang="vi-VN" sz="1800" dirty="0" smtClean="0">
                    <a:effectLst/>
                    <a:latin typeface="+mn-lt"/>
                    <a:ea typeface="Times New Roman" panose="02020603050405020304" pitchFamily="18" charset="0"/>
                    <a:cs typeface="Times New Roman" panose="02020603050405020304" pitchFamily="18" charset="0"/>
                  </a:rPr>
                  <a:t>.</a:t>
                </a:r>
                <a:endParaRPr lang="en-US" sz="1800" dirty="0" smtClean="0">
                  <a:latin typeface="+mn-lt"/>
                  <a:ea typeface="Times New Roman" panose="02020603050405020304" pitchFamily="18" charset="0"/>
                  <a:cs typeface="Times New Roman" panose="02020603050405020304" pitchFamily="18" charset="0"/>
                </a:endParaRPr>
              </a:p>
              <a:p>
                <a:pPr marL="285750" indent="-285750" algn="just">
                  <a:lnSpc>
                    <a:spcPct val="150000"/>
                  </a:lnSpc>
                  <a:buFontTx/>
                  <a:buChar char="-"/>
                </a:pPr>
                <a:r>
                  <a:rPr lang="vi-VN" sz="1800" dirty="0" smtClean="0">
                    <a:effectLst/>
                    <a:latin typeface="+mn-lt"/>
                    <a:ea typeface="Times New Roman" panose="02020603050405020304" pitchFamily="18" charset="0"/>
                    <a:cs typeface="Times New Roman" panose="02020603050405020304" pitchFamily="18" charset="0"/>
                  </a:rPr>
                  <a:t>Diện </a:t>
                </a:r>
                <a:r>
                  <a:rPr lang="vi-VN" sz="1800" dirty="0">
                    <a:effectLst/>
                    <a:latin typeface="+mn-lt"/>
                    <a:ea typeface="Times New Roman" panose="02020603050405020304" pitchFamily="18" charset="0"/>
                    <a:cs typeface="Times New Roman" panose="02020603050405020304" pitchFamily="18" charset="0"/>
                  </a:rPr>
                  <a:t>tích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𝐴𝐵𝐶</m:t>
                    </m:r>
                  </m:oMath>
                </a14:m>
                <a:r>
                  <a:rPr lang="vi-VN" sz="1800" dirty="0">
                    <a:effectLst/>
                    <a:latin typeface="+mn-lt"/>
                    <a:ea typeface="Times New Roman" panose="02020603050405020304" pitchFamily="18" charset="0"/>
                    <a:cs typeface="Times New Roman" panose="02020603050405020304" pitchFamily="18" charset="0"/>
                  </a:rPr>
                  <a:t> bằng </a:t>
                </a:r>
                <a:r>
                  <a:rPr lang="en-US" sz="1800" dirty="0" smtClean="0">
                    <a:effectLst/>
                    <a:latin typeface="+mn-lt"/>
                    <a:ea typeface="Times New Roman" panose="02020603050405020304" pitchFamily="18" charset="0"/>
                    <a:cs typeface="Times New Roman" panose="02020603050405020304" pitchFamily="18" charset="0"/>
                  </a:rPr>
                  <a:t> </a:t>
                </a:r>
                <a14:m>
                  <m:oMath xmlns:m="http://schemas.openxmlformats.org/officeDocument/2006/math">
                    <m:f>
                      <m:f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𝐴𝐵</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𝐴𝐶</m:t>
                        </m:r>
                      </m:num>
                      <m:den>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𝐴𝐷</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𝐵𝐶</m:t>
                        </m:r>
                      </m:num>
                      <m:den>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endParaRPr lang="en-US" sz="1800" dirty="0">
                  <a:effectLst/>
                  <a:latin typeface="+mn-lt"/>
                  <a:ea typeface="Arial" panose="020B0604020202020204" pitchFamily="34" charset="0"/>
                  <a:cs typeface="Times New Roman" panose="02020603050405020304" pitchFamily="18" charset="0"/>
                </a:endParaRPr>
              </a:p>
              <a:p>
                <a:pPr algn="just">
                  <a:lnSpc>
                    <a:spcPct val="150000"/>
                  </a:lnSpc>
                </a:pPr>
                <a:r>
                  <a:rPr lang="vi-VN" sz="1800" dirty="0">
                    <a:effectLst/>
                    <a:latin typeface="+mn-lt"/>
                    <a:ea typeface="Times New Roman" panose="02020603050405020304" pitchFamily="18" charset="0"/>
                    <a:cs typeface="Times New Roman" panose="02020603050405020304" pitchFamily="18" charset="0"/>
                  </a:rPr>
                  <a:t>Do đó </a:t>
                </a:r>
                <a14:m>
                  <m:oMath xmlns:m="http://schemas.openxmlformats.org/officeDocument/2006/math">
                    <m:sSup>
                      <m:sSup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800" b="0" i="1" smtClean="0">
                            <a:effectLst/>
                            <a:latin typeface="Cambria Math" panose="02040503050406030204" pitchFamily="18" charset="0"/>
                            <a:ea typeface="Times New Roman" panose="02020603050405020304" pitchFamily="18" charset="0"/>
                            <a:cs typeface="Times New Roman" panose="02020603050405020304" pitchFamily="18" charset="0"/>
                          </a:rPr>
                          <m:t>𝐴𝐷</m:t>
                        </m:r>
                      </m:e>
                      <m: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m:t>
                        </m:r>
                        <m:sSup>
                          <m:sSup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𝐵</m:t>
                            </m:r>
                          </m:e>
                          <m: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m:t>
                        </m:r>
                        <m:sSup>
                          <m:sSup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𝐶</m:t>
                            </m:r>
                          </m:e>
                          <m: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num>
                      <m:den>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𝐵</m:t>
                        </m:r>
                        <m:sSup>
                          <m:sSup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𝐶</m:t>
                            </m:r>
                          </m:e>
                          <m: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m:t>
                        </m:r>
                        <m:sSup>
                          <m:sSup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𝐵</m:t>
                            </m:r>
                          </m:e>
                          <m: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m:t>
                        </m:r>
                        <m:sSup>
                          <m:sSup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𝐶</m:t>
                            </m:r>
                          </m:e>
                          <m: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num>
                      <m:den>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m:t>
                        </m:r>
                        <m:sSup>
                          <m:sSup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𝐵</m:t>
                            </m:r>
                          </m:e>
                          <m: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m:t>
                        </m:r>
                        <m:sSup>
                          <m:sSup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𝐶</m:t>
                            </m:r>
                          </m:e>
                          <m: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oMath>
                </a14:m>
                <a:endParaRPr lang="en-US" sz="1800" dirty="0">
                  <a:effectLst/>
                  <a:latin typeface="+mn-l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en-US" sz="1800" b="0"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m:t>
                    </m:r>
                    <m:sSup>
                      <m:sSup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𝐵</m:t>
                        </m:r>
                      </m:e>
                      <m: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m:t>
                        </m:r>
                        <m:sSup>
                          <m:sSup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𝐶</m:t>
                            </m:r>
                          </m:e>
                          <m: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m:t>
                        </m:r>
                        <m:sSup>
                          <m:sSup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𝐷</m:t>
                            </m:r>
                          </m:e>
                          <m: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num>
                      <m:den>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m:t>
                        </m:r>
                        <m:sSup>
                          <m:sSup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𝐶</m:t>
                            </m:r>
                          </m:e>
                          <m: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m:t>
                        </m:r>
                        <m:sSup>
                          <m:sSup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𝐷</m:t>
                            </m:r>
                          </m:e>
                          <m: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oMath>
                </a14:m>
                <a:r>
                  <a:rPr lang="en-US" sz="1800" dirty="0" smtClean="0">
                    <a:effectLst/>
                    <a:latin typeface="+mn-lt"/>
                    <a:ea typeface="Arial" panose="020B0604020202020204" pitchFamily="34" charset="0"/>
                    <a:cs typeface="Times New Roman" panose="02020603050405020304" pitchFamily="18" charset="0"/>
                  </a:rPr>
                  <a:t> </a:t>
                </a:r>
                <a:endParaRPr lang="en-US" sz="1800" dirty="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99670" y="1026002"/>
                <a:ext cx="5080928" cy="3280770"/>
              </a:xfrm>
              <a:prstGeom prst="rect">
                <a:avLst/>
              </a:prstGeom>
              <a:blipFill rotWithShape="0">
                <a:blip r:embed="rId3"/>
                <a:stretch>
                  <a:fillRect l="-1080" r="-960"/>
                </a:stretch>
              </a:blipFill>
            </p:spPr>
            <p:txBody>
              <a:bodyPr/>
              <a:lstStyle/>
              <a:p>
                <a:r>
                  <a:rPr lang="en-US">
                    <a:noFill/>
                  </a:rPr>
                  <a:t> </a:t>
                </a:r>
              </a:p>
            </p:txBody>
          </p:sp>
        </mc:Fallback>
      </mc:AlternateContent>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4562" y="1198807"/>
            <a:ext cx="2303587" cy="3092063"/>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699670" y="4380220"/>
                <a:ext cx="7943397" cy="507831"/>
              </a:xfrm>
              <a:prstGeom prst="rect">
                <a:avLst/>
              </a:prstGeom>
            </p:spPr>
            <p:txBody>
              <a:bodyPr wrap="square">
                <a:spAutoFit/>
              </a:bodyPr>
              <a:lstStyle/>
              <a:p>
                <a:pPr marL="285750" lvl="0" indent="-285750" algn="just">
                  <a:lnSpc>
                    <a:spcPct val="150000"/>
                  </a:lnSpc>
                  <a:spcBef>
                    <a:spcPts val="300"/>
                  </a:spcBef>
                  <a:spcAft>
                    <a:spcPts val="300"/>
                  </a:spcAft>
                  <a:buFontTx/>
                  <a:buChar char="-"/>
                </a:pPr>
                <a:r>
                  <a:rPr lang="vi-VN" sz="1800" dirty="0">
                    <a:latin typeface="Arial" panose="020B0604020202020204" pitchFamily="34" charset="0"/>
                    <a:ea typeface="Times New Roman" panose="02020603050405020304" pitchFamily="18" charset="0"/>
                    <a:cs typeface="Times New Roman" panose="02020603050405020304" pitchFamily="18" charset="0"/>
                  </a:rPr>
                  <a:t>Đo độ dài các đoạn thẳng </a:t>
                </a:r>
                <a14:m>
                  <m:oMath xmlns:m="http://schemas.openxmlformats.org/officeDocument/2006/math">
                    <m:r>
                      <a:rPr lang="vi-VN" sz="1800" i="1">
                        <a:latin typeface="Cambria Math" panose="02040503050406030204" pitchFamily="18" charset="0"/>
                        <a:ea typeface="Times New Roman" panose="02020603050405020304" pitchFamily="18" charset="0"/>
                        <a:cs typeface="Times New Roman" panose="02020603050405020304" pitchFamily="18" charset="0"/>
                      </a:rPr>
                      <m:t>𝐴𝐶</m:t>
                    </m:r>
                    <m:r>
                      <a:rPr lang="vi-VN" sz="1800" i="1">
                        <a:latin typeface="Cambria Math" panose="02040503050406030204" pitchFamily="18" charset="0"/>
                        <a:ea typeface="Times New Roman" panose="02020603050405020304" pitchFamily="18" charset="0"/>
                        <a:cs typeface="Times New Roman" panose="02020603050405020304" pitchFamily="18" charset="0"/>
                      </a:rPr>
                      <m:t>, </m:t>
                    </m:r>
                    <m:r>
                      <a:rPr lang="vi-VN" sz="1800" i="1">
                        <a:latin typeface="Cambria Math" panose="02040503050406030204" pitchFamily="18" charset="0"/>
                        <a:ea typeface="Times New Roman" panose="02020603050405020304" pitchFamily="18" charset="0"/>
                        <a:cs typeface="Times New Roman" panose="02020603050405020304" pitchFamily="18" charset="0"/>
                      </a:rPr>
                      <m:t>𝐴𝐷</m:t>
                    </m:r>
                  </m:oMath>
                </a14:m>
                <a:r>
                  <a:rPr lang="vi-VN" sz="1800" dirty="0">
                    <a:latin typeface="Arial" panose="020B0604020202020204" pitchFamily="34" charset="0"/>
                    <a:ea typeface="Times New Roman" panose="02020603050405020304" pitchFamily="18" charset="0"/>
                    <a:cs typeface="Times New Roman" panose="02020603050405020304" pitchFamily="18" charset="0"/>
                  </a:rPr>
                  <a:t> và tính kết quả độ dài đoạn thẳng </a:t>
                </a:r>
                <a14:m>
                  <m:oMath xmlns:m="http://schemas.openxmlformats.org/officeDocument/2006/math">
                    <m:r>
                      <a:rPr lang="vi-VN" sz="1800" i="1">
                        <a:latin typeface="Cambria Math" panose="02040503050406030204" pitchFamily="18" charset="0"/>
                        <a:ea typeface="Times New Roman" panose="02020603050405020304" pitchFamily="18" charset="0"/>
                        <a:cs typeface="Times New Roman" panose="02020603050405020304" pitchFamily="18" charset="0"/>
                      </a:rPr>
                      <m:t>𝐴𝐵</m:t>
                    </m:r>
                  </m:oMath>
                </a14:m>
                <a:r>
                  <a:rPr lang="vi-VN"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ea typeface="Times New Roman" panose="02020603050405020304" pitchFamily="18"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699670" y="4380220"/>
                <a:ext cx="7943397" cy="507831"/>
              </a:xfrm>
              <a:prstGeom prst="rect">
                <a:avLst/>
              </a:prstGeom>
              <a:blipFill rotWithShape="0">
                <a:blip r:embed="rId5"/>
                <a:stretch>
                  <a:fillRect l="-537" b="-9639"/>
                </a:stretch>
              </a:blipFill>
            </p:spPr>
            <p:txBody>
              <a:bodyPr/>
              <a:lstStyle/>
              <a:p>
                <a:r>
                  <a:rPr lang="en-US">
                    <a:noFill/>
                  </a:rPr>
                  <a:t> </a:t>
                </a:r>
              </a:p>
            </p:txBody>
          </p:sp>
        </mc:Fallback>
      </mc:AlternateContent>
      <p:grpSp>
        <p:nvGrpSpPr>
          <p:cNvPr id="9" name="Google Shape;535;p38"/>
          <p:cNvGrpSpPr/>
          <p:nvPr/>
        </p:nvGrpSpPr>
        <p:grpSpPr>
          <a:xfrm>
            <a:off x="7782504" y="431454"/>
            <a:ext cx="1333219" cy="435723"/>
            <a:chOff x="1885775" y="2985950"/>
            <a:chExt cx="1192325" cy="436875"/>
          </a:xfrm>
        </p:grpSpPr>
        <p:sp>
          <p:nvSpPr>
            <p:cNvPr id="10" name="Google Shape;536;p38"/>
            <p:cNvSpPr/>
            <p:nvPr/>
          </p:nvSpPr>
          <p:spPr>
            <a:xfrm>
              <a:off x="1898600" y="3095675"/>
              <a:ext cx="1156825" cy="301625"/>
            </a:xfrm>
            <a:custGeom>
              <a:avLst/>
              <a:gdLst/>
              <a:ahLst/>
              <a:cxnLst/>
              <a:rect l="l" t="t" r="r" b="b"/>
              <a:pathLst>
                <a:path w="46273" h="12065" extrusionOk="0">
                  <a:moveTo>
                    <a:pt x="34991" y="1"/>
                  </a:moveTo>
                  <a:lnTo>
                    <a:pt x="0" y="810"/>
                  </a:lnTo>
                  <a:lnTo>
                    <a:pt x="0" y="5148"/>
                  </a:lnTo>
                  <a:lnTo>
                    <a:pt x="9" y="5271"/>
                  </a:lnTo>
                  <a:lnTo>
                    <a:pt x="23966" y="12065"/>
                  </a:lnTo>
                  <a:lnTo>
                    <a:pt x="46273" y="7040"/>
                  </a:lnTo>
                  <a:lnTo>
                    <a:pt x="46273" y="1373"/>
                  </a:lnTo>
                  <a:lnTo>
                    <a:pt x="3499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37;p38"/>
            <p:cNvSpPr/>
            <p:nvPr/>
          </p:nvSpPr>
          <p:spPr>
            <a:xfrm>
              <a:off x="1898600" y="3095675"/>
              <a:ext cx="1156825" cy="301625"/>
            </a:xfrm>
            <a:custGeom>
              <a:avLst/>
              <a:gdLst/>
              <a:ahLst/>
              <a:cxnLst/>
              <a:rect l="l" t="t" r="r" b="b"/>
              <a:pathLst>
                <a:path w="46273" h="12065" extrusionOk="0">
                  <a:moveTo>
                    <a:pt x="34991" y="1"/>
                  </a:moveTo>
                  <a:lnTo>
                    <a:pt x="0" y="810"/>
                  </a:lnTo>
                  <a:lnTo>
                    <a:pt x="0" y="5148"/>
                  </a:lnTo>
                  <a:lnTo>
                    <a:pt x="9" y="5271"/>
                  </a:lnTo>
                  <a:lnTo>
                    <a:pt x="23966" y="12065"/>
                  </a:lnTo>
                  <a:lnTo>
                    <a:pt x="46273" y="7040"/>
                  </a:lnTo>
                  <a:lnTo>
                    <a:pt x="46273" y="1373"/>
                  </a:lnTo>
                  <a:lnTo>
                    <a:pt x="34991"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38;p38"/>
            <p:cNvSpPr/>
            <p:nvPr/>
          </p:nvSpPr>
          <p:spPr>
            <a:xfrm>
              <a:off x="2468400" y="3132425"/>
              <a:ext cx="609700" cy="258975"/>
            </a:xfrm>
            <a:custGeom>
              <a:avLst/>
              <a:gdLst/>
              <a:ahLst/>
              <a:cxnLst/>
              <a:rect l="l" t="t" r="r" b="b"/>
              <a:pathLst>
                <a:path w="24388" h="10359" extrusionOk="0">
                  <a:moveTo>
                    <a:pt x="22224" y="1"/>
                  </a:moveTo>
                  <a:cubicBezTo>
                    <a:pt x="18671" y="1"/>
                    <a:pt x="0" y="5791"/>
                    <a:pt x="0" y="5791"/>
                  </a:cubicBezTo>
                  <a:lnTo>
                    <a:pt x="0" y="10359"/>
                  </a:lnTo>
                  <a:lnTo>
                    <a:pt x="23123" y="5651"/>
                  </a:lnTo>
                  <a:cubicBezTo>
                    <a:pt x="23123" y="5651"/>
                    <a:pt x="24387" y="858"/>
                    <a:pt x="22697" y="67"/>
                  </a:cubicBezTo>
                  <a:cubicBezTo>
                    <a:pt x="22600" y="22"/>
                    <a:pt x="22440" y="1"/>
                    <a:pt x="222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39;p38"/>
            <p:cNvSpPr/>
            <p:nvPr/>
          </p:nvSpPr>
          <p:spPr>
            <a:xfrm>
              <a:off x="1890325" y="3031900"/>
              <a:ext cx="1156150" cy="245325"/>
            </a:xfrm>
            <a:custGeom>
              <a:avLst/>
              <a:gdLst/>
              <a:ahLst/>
              <a:cxnLst/>
              <a:rect l="l" t="t" r="r" b="b"/>
              <a:pathLst>
                <a:path w="46246" h="9813" extrusionOk="0">
                  <a:moveTo>
                    <a:pt x="21643" y="0"/>
                  </a:moveTo>
                  <a:lnTo>
                    <a:pt x="4303" y="3353"/>
                  </a:lnTo>
                  <a:lnTo>
                    <a:pt x="0" y="2348"/>
                  </a:lnTo>
                  <a:lnTo>
                    <a:pt x="0" y="4185"/>
                  </a:lnTo>
                  <a:lnTo>
                    <a:pt x="23123" y="9812"/>
                  </a:lnTo>
                  <a:lnTo>
                    <a:pt x="46246" y="4798"/>
                  </a:lnTo>
                  <a:lnTo>
                    <a:pt x="46246" y="2960"/>
                  </a:lnTo>
                  <a:lnTo>
                    <a:pt x="41678" y="3907"/>
                  </a:lnTo>
                  <a:lnTo>
                    <a:pt x="216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40;p38"/>
            <p:cNvSpPr/>
            <p:nvPr/>
          </p:nvSpPr>
          <p:spPr>
            <a:xfrm>
              <a:off x="1890325" y="2985950"/>
              <a:ext cx="1156150" cy="245325"/>
            </a:xfrm>
            <a:custGeom>
              <a:avLst/>
              <a:gdLst/>
              <a:ahLst/>
              <a:cxnLst/>
              <a:rect l="l" t="t" r="r" b="b"/>
              <a:pathLst>
                <a:path w="46246" h="9813" extrusionOk="0">
                  <a:moveTo>
                    <a:pt x="21643" y="1"/>
                  </a:moveTo>
                  <a:lnTo>
                    <a:pt x="0" y="4186"/>
                  </a:lnTo>
                  <a:lnTo>
                    <a:pt x="23123" y="9812"/>
                  </a:lnTo>
                  <a:lnTo>
                    <a:pt x="46246" y="4798"/>
                  </a:lnTo>
                  <a:lnTo>
                    <a:pt x="21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1;p38"/>
            <p:cNvSpPr/>
            <p:nvPr/>
          </p:nvSpPr>
          <p:spPr>
            <a:xfrm>
              <a:off x="1885775" y="3105725"/>
              <a:ext cx="1190775" cy="317100"/>
            </a:xfrm>
            <a:custGeom>
              <a:avLst/>
              <a:gdLst/>
              <a:ahLst/>
              <a:cxnLst/>
              <a:rect l="l" t="t" r="r" b="b"/>
              <a:pathLst>
                <a:path w="47631" h="12684" extrusionOk="0">
                  <a:moveTo>
                    <a:pt x="46484" y="1"/>
                  </a:moveTo>
                  <a:cubicBezTo>
                    <a:pt x="46448" y="1"/>
                    <a:pt x="46428" y="7"/>
                    <a:pt x="46428" y="7"/>
                  </a:cubicBezTo>
                  <a:cubicBezTo>
                    <a:pt x="46428" y="7"/>
                    <a:pt x="45544" y="474"/>
                    <a:pt x="46002" y="1135"/>
                  </a:cubicBezTo>
                  <a:lnTo>
                    <a:pt x="45997" y="1134"/>
                  </a:lnTo>
                  <a:lnTo>
                    <a:pt x="45767" y="1843"/>
                  </a:lnTo>
                  <a:cubicBezTo>
                    <a:pt x="45767" y="1843"/>
                    <a:pt x="46547" y="4631"/>
                    <a:pt x="45835" y="6344"/>
                  </a:cubicBezTo>
                  <a:cubicBezTo>
                    <a:pt x="42276" y="7022"/>
                    <a:pt x="23861" y="10744"/>
                    <a:pt x="23575" y="10744"/>
                  </a:cubicBezTo>
                  <a:cubicBezTo>
                    <a:pt x="23257" y="10744"/>
                    <a:pt x="1918" y="5060"/>
                    <a:pt x="1918" y="5060"/>
                  </a:cubicBezTo>
                  <a:lnTo>
                    <a:pt x="1" y="4561"/>
                  </a:lnTo>
                  <a:lnTo>
                    <a:pt x="1" y="5909"/>
                  </a:lnTo>
                  <a:lnTo>
                    <a:pt x="23714" y="12684"/>
                  </a:lnTo>
                  <a:lnTo>
                    <a:pt x="47136" y="7224"/>
                  </a:lnTo>
                  <a:cubicBezTo>
                    <a:pt x="47582" y="6565"/>
                    <a:pt x="47629" y="3832"/>
                    <a:pt x="47630" y="3799"/>
                  </a:cubicBezTo>
                  <a:cubicBezTo>
                    <a:pt x="47629" y="2984"/>
                    <a:pt x="47583" y="2180"/>
                    <a:pt x="47449" y="1592"/>
                  </a:cubicBezTo>
                  <a:cubicBezTo>
                    <a:pt x="47115" y="134"/>
                    <a:pt x="46644" y="1"/>
                    <a:pt x="46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2;p38"/>
            <p:cNvSpPr/>
            <p:nvPr/>
          </p:nvSpPr>
          <p:spPr>
            <a:xfrm>
              <a:off x="2334925" y="3077725"/>
              <a:ext cx="520475" cy="113025"/>
            </a:xfrm>
            <a:custGeom>
              <a:avLst/>
              <a:gdLst/>
              <a:ahLst/>
              <a:cxnLst/>
              <a:rect l="l" t="t" r="r" b="b"/>
              <a:pathLst>
                <a:path w="20819" h="4521" extrusionOk="0">
                  <a:moveTo>
                    <a:pt x="14855" y="0"/>
                  </a:moveTo>
                  <a:lnTo>
                    <a:pt x="1" y="3221"/>
                  </a:lnTo>
                  <a:lnTo>
                    <a:pt x="5339" y="4520"/>
                  </a:lnTo>
                  <a:lnTo>
                    <a:pt x="20819" y="1163"/>
                  </a:lnTo>
                  <a:lnTo>
                    <a:pt x="1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6972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74229" y="311552"/>
            <a:ext cx="3013026" cy="648324"/>
            <a:chOff x="337164" y="133436"/>
            <a:chExt cx="3013026" cy="648324"/>
          </a:xfrm>
        </p:grpSpPr>
        <p:sp>
          <p:nvSpPr>
            <p:cNvPr id="4" name="TextBox 3"/>
            <p:cNvSpPr txBox="1"/>
            <p:nvPr/>
          </p:nvSpPr>
          <p:spPr>
            <a:xfrm>
              <a:off x="967562" y="236723"/>
              <a:ext cx="2382628" cy="430887"/>
            </a:xfrm>
            <a:prstGeom prst="rect">
              <a:avLst/>
            </a:prstGeom>
            <a:noFill/>
          </p:spPr>
          <p:txBody>
            <a:bodyPr wrap="square" rtlCol="0">
              <a:spAutoFit/>
            </a:bodyPr>
            <a:lstStyle/>
            <a:p>
              <a:r>
                <a:rPr lang="vi-VN" sz="2200" b="1" dirty="0">
                  <a:solidFill>
                    <a:srgbClr val="2A597A">
                      <a:lumMod val="75000"/>
                    </a:srgbClr>
                  </a:solidFill>
                </a:rPr>
                <a:t>Phương pháp 2:</a:t>
              </a:r>
              <a:endParaRPr lang="en-US" sz="2200" b="1" dirty="0">
                <a:solidFill>
                  <a:srgbClr val="2A597A">
                    <a:lumMod val="75000"/>
                  </a:srgb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164" y="133436"/>
              <a:ext cx="630398" cy="648324"/>
            </a:xfrm>
            <a:prstGeom prst="rect">
              <a:avLst/>
            </a:prstGeom>
          </p:spPr>
        </p:pic>
      </p:grpSp>
      <mc:AlternateContent xmlns:mc="http://schemas.openxmlformats.org/markup-compatibility/2006" xmlns:a14="http://schemas.microsoft.com/office/drawing/2010/main">
        <mc:Choice Requires="a14">
          <p:sp>
            <p:nvSpPr>
              <p:cNvPr id="2" name="Rectangle 1"/>
              <p:cNvSpPr/>
              <p:nvPr/>
            </p:nvSpPr>
            <p:spPr>
              <a:xfrm>
                <a:off x="468730" y="960246"/>
                <a:ext cx="8086521" cy="2129237"/>
              </a:xfrm>
              <a:prstGeom prst="rect">
                <a:avLst/>
              </a:prstGeom>
            </p:spPr>
            <p:txBody>
              <a:bodyPr wrap="square">
                <a:spAutoFit/>
              </a:bodyPr>
              <a:lstStyle/>
              <a:p>
                <a:pPr marL="285750" indent="-285750" algn="just">
                  <a:lnSpc>
                    <a:spcPct val="150000"/>
                  </a:lnSpc>
                  <a:spcBef>
                    <a:spcPts val="300"/>
                  </a:spcBef>
                  <a:spcAft>
                    <a:spcPts val="300"/>
                  </a:spcAft>
                  <a:buFontTx/>
                  <a:buChar char="-"/>
                </a:pPr>
                <a:r>
                  <a:rPr lang="vi-VN" sz="1600" dirty="0" smtClean="0">
                    <a:latin typeface="+mn-lt"/>
                    <a:ea typeface="Times New Roman" panose="02020603050405020304" pitchFamily="18" charset="0"/>
                    <a:cs typeface="Times New Roman" panose="02020603050405020304" pitchFamily="18" charset="0"/>
                  </a:rPr>
                  <a:t>Lấy một điểm </a:t>
                </a:r>
                <a14:m>
                  <m:oMath xmlns:m="http://schemas.openxmlformats.org/officeDocument/2006/math">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𝐸</m:t>
                    </m:r>
                  </m:oMath>
                </a14:m>
                <a:r>
                  <a:rPr lang="vi-VN" sz="1600" dirty="0">
                    <a:effectLst/>
                    <a:latin typeface="+mn-lt"/>
                    <a:ea typeface="Times New Roman" panose="02020603050405020304" pitchFamily="18" charset="0"/>
                    <a:cs typeface="Times New Roman" panose="02020603050405020304" pitchFamily="18" charset="0"/>
                  </a:rPr>
                  <a:t> tùy ý khác điểm </a:t>
                </a:r>
                <a14:m>
                  <m:oMath xmlns:m="http://schemas.openxmlformats.org/officeDocument/2006/math">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𝐴</m:t>
                    </m:r>
                  </m:oMath>
                </a14:m>
                <a:r>
                  <a:rPr lang="vi-VN" sz="1600" dirty="0">
                    <a:effectLst/>
                    <a:latin typeface="+mn-lt"/>
                    <a:ea typeface="Times New Roman" panose="02020603050405020304" pitchFamily="18" charset="0"/>
                    <a:cs typeface="Times New Roman" panose="02020603050405020304" pitchFamily="18" charset="0"/>
                  </a:rPr>
                  <a:t> và không nằm trên đường thẳng </a:t>
                </a:r>
                <a14:m>
                  <m:oMath xmlns:m="http://schemas.openxmlformats.org/officeDocument/2006/math">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𝐴𝐵</m:t>
                    </m:r>
                  </m:oMath>
                </a14:m>
                <a:endParaRPr lang="en-US" sz="1600" dirty="0">
                  <a:effectLst/>
                  <a:latin typeface="+mn-lt"/>
                  <a:ea typeface="Arial" panose="020B0604020202020204" pitchFamily="34" charset="0"/>
                  <a:cs typeface="Times New Roman" panose="02020603050405020304" pitchFamily="18" charset="0"/>
                </a:endParaRPr>
              </a:p>
              <a:p>
                <a:pPr marL="285750" indent="-285750" algn="just">
                  <a:lnSpc>
                    <a:spcPct val="150000"/>
                  </a:lnSpc>
                  <a:spcBef>
                    <a:spcPts val="300"/>
                  </a:spcBef>
                  <a:spcAft>
                    <a:spcPts val="300"/>
                  </a:spcAft>
                  <a:buFontTx/>
                  <a:buChar char="-"/>
                </a:pPr>
                <a:r>
                  <a:rPr lang="vi-VN" sz="1600" dirty="0" smtClean="0">
                    <a:effectLst/>
                    <a:latin typeface="+mn-lt"/>
                    <a:ea typeface="Times New Roman" panose="02020603050405020304" pitchFamily="18" charset="0"/>
                    <a:cs typeface="Times New Roman" panose="02020603050405020304" pitchFamily="18" charset="0"/>
                  </a:rPr>
                  <a:t>Sử </a:t>
                </a:r>
                <a:r>
                  <a:rPr lang="vi-VN" sz="1600" dirty="0">
                    <a:effectLst/>
                    <a:latin typeface="+mn-lt"/>
                    <a:ea typeface="Times New Roman" panose="02020603050405020304" pitchFamily="18" charset="0"/>
                    <a:cs typeface="Times New Roman" panose="02020603050405020304" pitchFamily="18" charset="0"/>
                  </a:rPr>
                  <a:t>dụng giác kế xác định số đo các góc </a:t>
                </a:r>
                <a14:m>
                  <m:oMath xmlns:m="http://schemas.openxmlformats.org/officeDocument/2006/math">
                    <m:acc>
                      <m:accPr>
                        <m:chr m:val="̂"/>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𝐵𝐴𝐸</m:t>
                        </m:r>
                      </m:e>
                    </m:acc>
                  </m:oMath>
                </a14:m>
                <a:r>
                  <a:rPr lang="vi-VN" sz="1600" dirty="0">
                    <a:effectLst/>
                    <a:latin typeface="+mn-lt"/>
                    <a:ea typeface="Times New Roman" panose="02020603050405020304" pitchFamily="18" charset="0"/>
                    <a:cs typeface="Times New Roman" panose="02020603050405020304" pitchFamily="18" charset="0"/>
                  </a:rPr>
                  <a:t> và </a:t>
                </a:r>
                <a14:m>
                  <m:oMath xmlns:m="http://schemas.openxmlformats.org/officeDocument/2006/math">
                    <m:acc>
                      <m:accPr>
                        <m:chr m:val="̂"/>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𝐵𝐸𝐴</m:t>
                        </m:r>
                      </m:e>
                    </m:acc>
                  </m:oMath>
                </a14:m>
                <a:endParaRPr lang="en-US" sz="1600" dirty="0">
                  <a:effectLst/>
                  <a:latin typeface="+mn-lt"/>
                  <a:ea typeface="Arial" panose="020B0604020202020204" pitchFamily="34" charset="0"/>
                  <a:cs typeface="Times New Roman" panose="02020603050405020304" pitchFamily="18" charset="0"/>
                </a:endParaRPr>
              </a:p>
              <a:p>
                <a:pPr marL="285750" indent="-285750" algn="just">
                  <a:lnSpc>
                    <a:spcPct val="150000"/>
                  </a:lnSpc>
                  <a:spcBef>
                    <a:spcPts val="300"/>
                  </a:spcBef>
                  <a:spcAft>
                    <a:spcPts val="300"/>
                  </a:spcAft>
                  <a:buFontTx/>
                  <a:buChar char="-"/>
                </a:pPr>
                <a:r>
                  <a:rPr lang="vi-VN" sz="1600" dirty="0" smtClean="0">
                    <a:effectLst/>
                    <a:latin typeface="+mn-lt"/>
                    <a:ea typeface="Times New Roman" panose="02020603050405020304" pitchFamily="18" charset="0"/>
                    <a:cs typeface="Times New Roman" panose="02020603050405020304" pitchFamily="18" charset="0"/>
                  </a:rPr>
                  <a:t>Vẽ </a:t>
                </a:r>
                <a:r>
                  <a:rPr lang="vi-VN" sz="1600" dirty="0">
                    <a:effectLst/>
                    <a:latin typeface="+mn-lt"/>
                    <a:ea typeface="Times New Roman" panose="02020603050405020304" pitchFamily="18" charset="0"/>
                    <a:cs typeface="Times New Roman" panose="02020603050405020304" pitchFamily="18" charset="0"/>
                  </a:rPr>
                  <a:t>lên giấy </a:t>
                </a:r>
                <a14:m>
                  <m:oMath xmlns:m="http://schemas.openxmlformats.org/officeDocument/2006/math">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𝐴</m:t>
                    </m:r>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𝐵</m:t>
                    </m:r>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𝐸</m:t>
                    </m:r>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vi-VN" sz="1600" dirty="0">
                    <a:effectLst/>
                    <a:latin typeface="+mn-lt"/>
                    <a:ea typeface="Times New Roman" panose="02020603050405020304" pitchFamily="18" charset="0"/>
                    <a:cs typeface="Times New Roman" panose="02020603050405020304" pitchFamily="18" charset="0"/>
                  </a:rPr>
                  <a:t> có các </a:t>
                </a:r>
                <a14:m>
                  <m:oMath xmlns:m="http://schemas.openxmlformats.org/officeDocument/2006/math">
                    <m:acc>
                      <m:accPr>
                        <m:chr m:val="̂"/>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accPr>
                      <m:e>
                        <m:sSup>
                          <m:sSupPr>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𝐴</m:t>
                            </m:r>
                          </m:e>
                          <m:sup>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m:t>
                            </m:r>
                          </m:sup>
                        </m:sSup>
                      </m:e>
                    </m:acc>
                  </m:oMath>
                </a14:m>
                <a:r>
                  <a:rPr lang="vi-VN" sz="1600" dirty="0">
                    <a:effectLst/>
                    <a:latin typeface="+mn-lt"/>
                    <a:ea typeface="Times New Roman" panose="02020603050405020304" pitchFamily="18" charset="0"/>
                    <a:cs typeface="Times New Roman" panose="02020603050405020304" pitchFamily="18" charset="0"/>
                  </a:rPr>
                  <a:t> và </a:t>
                </a:r>
                <a14:m>
                  <m:oMath xmlns:m="http://schemas.openxmlformats.org/officeDocument/2006/math">
                    <m:acc>
                      <m:accPr>
                        <m:chr m:val="̂"/>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accPr>
                      <m:e>
                        <m:sSup>
                          <m:sSupPr>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𝐸</m:t>
                            </m:r>
                          </m:e>
                          <m:sup>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m:t>
                            </m:r>
                          </m:sup>
                        </m:sSup>
                      </m:e>
                    </m:acc>
                  </m:oMath>
                </a14:m>
                <a:r>
                  <a:rPr lang="vi-VN" sz="1600" dirty="0">
                    <a:effectLst/>
                    <a:latin typeface="+mn-lt"/>
                    <a:ea typeface="Times New Roman" panose="02020603050405020304" pitchFamily="18" charset="0"/>
                    <a:cs typeface="Times New Roman" panose="02020603050405020304" pitchFamily="18" charset="0"/>
                  </a:rPr>
                  <a:t> tương ứng bằng các góc </a:t>
                </a:r>
                <a14:m>
                  <m:oMath xmlns:m="http://schemas.openxmlformats.org/officeDocument/2006/math">
                    <m:acc>
                      <m:accPr>
                        <m:chr m:val="̂"/>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𝐴</m:t>
                        </m:r>
                      </m:e>
                    </m:acc>
                  </m:oMath>
                </a14:m>
                <a:r>
                  <a:rPr lang="vi-VN" sz="1600" dirty="0">
                    <a:effectLst/>
                    <a:latin typeface="+mn-lt"/>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𝐸</m:t>
                        </m:r>
                      </m:e>
                    </m:acc>
                  </m:oMath>
                </a14:m>
                <a:r>
                  <a:rPr lang="vi-VN" sz="1600" dirty="0">
                    <a:effectLst/>
                    <a:latin typeface="+mn-lt"/>
                    <a:ea typeface="Times New Roman" panose="02020603050405020304" pitchFamily="18" charset="0"/>
                    <a:cs typeface="Times New Roman" panose="02020603050405020304" pitchFamily="18" charset="0"/>
                  </a:rPr>
                  <a:t> của </a:t>
                </a:r>
                <a14:m>
                  <m:oMath xmlns:m="http://schemas.openxmlformats.org/officeDocument/2006/math">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𝐴𝐵𝐸</m:t>
                    </m:r>
                  </m:oMath>
                </a14:m>
                <a:endParaRPr lang="en-US" sz="1600" dirty="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vi-VN" sz="1600" dirty="0">
                    <a:effectLst/>
                    <a:latin typeface="+mn-lt"/>
                    <a:ea typeface="Times New Roman" panose="02020603050405020304" pitchFamily="18" charset="0"/>
                    <a:cs typeface="Times New Roman" panose="02020603050405020304" pitchFamily="18" charset="0"/>
                  </a:rPr>
                  <a:t>Như vậy </a:t>
                </a:r>
                <a14:m>
                  <m:oMath xmlns:m="http://schemas.openxmlformats.org/officeDocument/2006/math">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𝐴</m:t>
                    </m:r>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𝐵</m:t>
                    </m:r>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𝐸</m:t>
                    </m:r>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vi-VN" sz="1600" dirty="0">
                    <a:effectLst/>
                    <a:latin typeface="+mn-lt"/>
                    <a:ea typeface="Times New Roman" panose="02020603050405020304" pitchFamily="18" charset="0"/>
                    <a:cs typeface="Times New Roman" panose="02020603050405020304" pitchFamily="18" charset="0"/>
                  </a:rPr>
                  <a:t> đồng dạng với </a:t>
                </a:r>
                <a14:m>
                  <m:oMath xmlns:m="http://schemas.openxmlformats.org/officeDocument/2006/math">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𝐴𝐵𝐸</m:t>
                    </m:r>
                    <m:r>
                      <a:rPr lang="en-US" sz="16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𝐴</m:t>
                            </m:r>
                          </m:e>
                          <m:sup>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𝐵</m:t>
                            </m:r>
                          </m:e>
                          <m:sup>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m:t>
                            </m:r>
                          </m:sup>
                        </m:sSup>
                      </m:num>
                      <m:den>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𝐴𝐵</m:t>
                        </m:r>
                      </m:den>
                    </m:f>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𝐴</m:t>
                            </m:r>
                          </m:e>
                          <m:sup>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𝐸</m:t>
                            </m:r>
                          </m:e>
                          <m:sup>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m:t>
                            </m:r>
                          </m:sup>
                        </m:sSup>
                      </m:num>
                      <m:den>
                        <m:r>
                          <a:rPr lang="vi-VN" sz="1600" i="1">
                            <a:effectLst/>
                            <a:latin typeface="Cambria Math" panose="02040503050406030204" pitchFamily="18" charset="0"/>
                            <a:ea typeface="Times New Roman" panose="02020603050405020304" pitchFamily="18" charset="0"/>
                            <a:cs typeface="Times New Roman" panose="02020603050405020304" pitchFamily="18" charset="0"/>
                          </a:rPr>
                          <m:t>𝐴𝐸</m:t>
                        </m:r>
                      </m:den>
                    </m:f>
                  </m:oMath>
                </a14:m>
                <a:endParaRPr lang="en-US" sz="1600" dirty="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68730" y="960246"/>
                <a:ext cx="8086521" cy="2129237"/>
              </a:xfrm>
              <a:prstGeom prst="rect">
                <a:avLst/>
              </a:prstGeom>
              <a:blipFill rotWithShape="0">
                <a:blip r:embed="rId3"/>
                <a:stretch>
                  <a:fillRect l="-452" b="-287"/>
                </a:stretch>
              </a:blipFill>
            </p:spPr>
            <p:txBody>
              <a:bodyPr/>
              <a:lstStyle/>
              <a:p>
                <a:r>
                  <a:rPr lang="en-US">
                    <a:noFill/>
                  </a:rPr>
                  <a:t> </a:t>
                </a:r>
              </a:p>
            </p:txBody>
          </p:sp>
        </mc:Fallback>
      </mc:AlternateContent>
      <p:grpSp>
        <p:nvGrpSpPr>
          <p:cNvPr id="9" name="Google Shape;535;p38"/>
          <p:cNvGrpSpPr/>
          <p:nvPr/>
        </p:nvGrpSpPr>
        <p:grpSpPr>
          <a:xfrm>
            <a:off x="7782504" y="431454"/>
            <a:ext cx="1333219" cy="435723"/>
            <a:chOff x="1885775" y="2985950"/>
            <a:chExt cx="1192325" cy="436875"/>
          </a:xfrm>
        </p:grpSpPr>
        <p:sp>
          <p:nvSpPr>
            <p:cNvPr id="10" name="Google Shape;536;p38"/>
            <p:cNvSpPr/>
            <p:nvPr/>
          </p:nvSpPr>
          <p:spPr>
            <a:xfrm>
              <a:off x="1898600" y="3095675"/>
              <a:ext cx="1156825" cy="301625"/>
            </a:xfrm>
            <a:custGeom>
              <a:avLst/>
              <a:gdLst/>
              <a:ahLst/>
              <a:cxnLst/>
              <a:rect l="l" t="t" r="r" b="b"/>
              <a:pathLst>
                <a:path w="46273" h="12065" extrusionOk="0">
                  <a:moveTo>
                    <a:pt x="34991" y="1"/>
                  </a:moveTo>
                  <a:lnTo>
                    <a:pt x="0" y="810"/>
                  </a:lnTo>
                  <a:lnTo>
                    <a:pt x="0" y="5148"/>
                  </a:lnTo>
                  <a:lnTo>
                    <a:pt x="9" y="5271"/>
                  </a:lnTo>
                  <a:lnTo>
                    <a:pt x="23966" y="12065"/>
                  </a:lnTo>
                  <a:lnTo>
                    <a:pt x="46273" y="7040"/>
                  </a:lnTo>
                  <a:lnTo>
                    <a:pt x="46273" y="1373"/>
                  </a:lnTo>
                  <a:lnTo>
                    <a:pt x="34991"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1" name="Google Shape;537;p38"/>
            <p:cNvSpPr/>
            <p:nvPr/>
          </p:nvSpPr>
          <p:spPr>
            <a:xfrm>
              <a:off x="1898600" y="3095675"/>
              <a:ext cx="1156825" cy="301625"/>
            </a:xfrm>
            <a:custGeom>
              <a:avLst/>
              <a:gdLst/>
              <a:ahLst/>
              <a:cxnLst/>
              <a:rect l="l" t="t" r="r" b="b"/>
              <a:pathLst>
                <a:path w="46273" h="12065" extrusionOk="0">
                  <a:moveTo>
                    <a:pt x="34991" y="1"/>
                  </a:moveTo>
                  <a:lnTo>
                    <a:pt x="0" y="810"/>
                  </a:lnTo>
                  <a:lnTo>
                    <a:pt x="0" y="5148"/>
                  </a:lnTo>
                  <a:lnTo>
                    <a:pt x="9" y="5271"/>
                  </a:lnTo>
                  <a:lnTo>
                    <a:pt x="23966" y="12065"/>
                  </a:lnTo>
                  <a:lnTo>
                    <a:pt x="46273" y="7040"/>
                  </a:lnTo>
                  <a:lnTo>
                    <a:pt x="46273" y="1373"/>
                  </a:lnTo>
                  <a:lnTo>
                    <a:pt x="34991" y="1"/>
                  </a:lnTo>
                  <a:close/>
                </a:path>
              </a:pathLst>
            </a:custGeom>
            <a:solidFill>
              <a:srgbClr val="093F51">
                <a:alpha val="20250"/>
              </a:srgbClr>
            </a:solidFill>
            <a:ln>
              <a:noFill/>
            </a:ln>
          </p:spPr>
          <p:txBody>
            <a:bodyPr spcFirstLastPara="1" wrap="square" lIns="91425" tIns="91425" rIns="91425" bIns="91425" anchor="ctr" anchorCtr="0">
              <a:noAutofit/>
            </a:bodyPr>
            <a:lstStyle/>
            <a:p>
              <a:endParaRPr/>
            </a:p>
          </p:txBody>
        </p:sp>
        <p:sp>
          <p:nvSpPr>
            <p:cNvPr id="12" name="Google Shape;538;p38"/>
            <p:cNvSpPr/>
            <p:nvPr/>
          </p:nvSpPr>
          <p:spPr>
            <a:xfrm>
              <a:off x="2468400" y="3132425"/>
              <a:ext cx="609700" cy="258975"/>
            </a:xfrm>
            <a:custGeom>
              <a:avLst/>
              <a:gdLst/>
              <a:ahLst/>
              <a:cxnLst/>
              <a:rect l="l" t="t" r="r" b="b"/>
              <a:pathLst>
                <a:path w="24388" h="10359" extrusionOk="0">
                  <a:moveTo>
                    <a:pt x="22224" y="1"/>
                  </a:moveTo>
                  <a:cubicBezTo>
                    <a:pt x="18671" y="1"/>
                    <a:pt x="0" y="5791"/>
                    <a:pt x="0" y="5791"/>
                  </a:cubicBezTo>
                  <a:lnTo>
                    <a:pt x="0" y="10359"/>
                  </a:lnTo>
                  <a:lnTo>
                    <a:pt x="23123" y="5651"/>
                  </a:lnTo>
                  <a:cubicBezTo>
                    <a:pt x="23123" y="5651"/>
                    <a:pt x="24387" y="858"/>
                    <a:pt x="22697" y="67"/>
                  </a:cubicBezTo>
                  <a:cubicBezTo>
                    <a:pt x="22600" y="22"/>
                    <a:pt x="22440" y="1"/>
                    <a:pt x="22224"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3" name="Google Shape;539;p38"/>
            <p:cNvSpPr/>
            <p:nvPr/>
          </p:nvSpPr>
          <p:spPr>
            <a:xfrm>
              <a:off x="1890325" y="3031900"/>
              <a:ext cx="1156150" cy="245325"/>
            </a:xfrm>
            <a:custGeom>
              <a:avLst/>
              <a:gdLst/>
              <a:ahLst/>
              <a:cxnLst/>
              <a:rect l="l" t="t" r="r" b="b"/>
              <a:pathLst>
                <a:path w="46246" h="9813" extrusionOk="0">
                  <a:moveTo>
                    <a:pt x="21643" y="0"/>
                  </a:moveTo>
                  <a:lnTo>
                    <a:pt x="4303" y="3353"/>
                  </a:lnTo>
                  <a:lnTo>
                    <a:pt x="0" y="2348"/>
                  </a:lnTo>
                  <a:lnTo>
                    <a:pt x="0" y="4185"/>
                  </a:lnTo>
                  <a:lnTo>
                    <a:pt x="23123" y="9812"/>
                  </a:lnTo>
                  <a:lnTo>
                    <a:pt x="46246" y="4798"/>
                  </a:lnTo>
                  <a:lnTo>
                    <a:pt x="46246" y="2960"/>
                  </a:lnTo>
                  <a:lnTo>
                    <a:pt x="41678" y="3907"/>
                  </a:lnTo>
                  <a:lnTo>
                    <a:pt x="21643"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 name="Google Shape;540;p38"/>
            <p:cNvSpPr/>
            <p:nvPr/>
          </p:nvSpPr>
          <p:spPr>
            <a:xfrm>
              <a:off x="1890325" y="2985950"/>
              <a:ext cx="1156150" cy="245325"/>
            </a:xfrm>
            <a:custGeom>
              <a:avLst/>
              <a:gdLst/>
              <a:ahLst/>
              <a:cxnLst/>
              <a:rect l="l" t="t" r="r" b="b"/>
              <a:pathLst>
                <a:path w="46246" h="9813" extrusionOk="0">
                  <a:moveTo>
                    <a:pt x="21643" y="1"/>
                  </a:moveTo>
                  <a:lnTo>
                    <a:pt x="0" y="4186"/>
                  </a:lnTo>
                  <a:lnTo>
                    <a:pt x="23123" y="9812"/>
                  </a:lnTo>
                  <a:lnTo>
                    <a:pt x="46246" y="4798"/>
                  </a:lnTo>
                  <a:lnTo>
                    <a:pt x="21643"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5" name="Google Shape;541;p38"/>
            <p:cNvSpPr/>
            <p:nvPr/>
          </p:nvSpPr>
          <p:spPr>
            <a:xfrm>
              <a:off x="1885775" y="3105725"/>
              <a:ext cx="1190775" cy="317100"/>
            </a:xfrm>
            <a:custGeom>
              <a:avLst/>
              <a:gdLst/>
              <a:ahLst/>
              <a:cxnLst/>
              <a:rect l="l" t="t" r="r" b="b"/>
              <a:pathLst>
                <a:path w="47631" h="12684" extrusionOk="0">
                  <a:moveTo>
                    <a:pt x="46484" y="1"/>
                  </a:moveTo>
                  <a:cubicBezTo>
                    <a:pt x="46448" y="1"/>
                    <a:pt x="46428" y="7"/>
                    <a:pt x="46428" y="7"/>
                  </a:cubicBezTo>
                  <a:cubicBezTo>
                    <a:pt x="46428" y="7"/>
                    <a:pt x="45544" y="474"/>
                    <a:pt x="46002" y="1135"/>
                  </a:cubicBezTo>
                  <a:lnTo>
                    <a:pt x="45997" y="1134"/>
                  </a:lnTo>
                  <a:lnTo>
                    <a:pt x="45767" y="1843"/>
                  </a:lnTo>
                  <a:cubicBezTo>
                    <a:pt x="45767" y="1843"/>
                    <a:pt x="46547" y="4631"/>
                    <a:pt x="45835" y="6344"/>
                  </a:cubicBezTo>
                  <a:cubicBezTo>
                    <a:pt x="42276" y="7022"/>
                    <a:pt x="23861" y="10744"/>
                    <a:pt x="23575" y="10744"/>
                  </a:cubicBezTo>
                  <a:cubicBezTo>
                    <a:pt x="23257" y="10744"/>
                    <a:pt x="1918" y="5060"/>
                    <a:pt x="1918" y="5060"/>
                  </a:cubicBezTo>
                  <a:lnTo>
                    <a:pt x="1" y="4561"/>
                  </a:lnTo>
                  <a:lnTo>
                    <a:pt x="1" y="5909"/>
                  </a:lnTo>
                  <a:lnTo>
                    <a:pt x="23714" y="12684"/>
                  </a:lnTo>
                  <a:lnTo>
                    <a:pt x="47136" y="7224"/>
                  </a:lnTo>
                  <a:cubicBezTo>
                    <a:pt x="47582" y="6565"/>
                    <a:pt x="47629" y="3832"/>
                    <a:pt x="47630" y="3799"/>
                  </a:cubicBezTo>
                  <a:cubicBezTo>
                    <a:pt x="47629" y="2984"/>
                    <a:pt x="47583" y="2180"/>
                    <a:pt x="47449" y="1592"/>
                  </a:cubicBezTo>
                  <a:cubicBezTo>
                    <a:pt x="47115" y="134"/>
                    <a:pt x="46644" y="1"/>
                    <a:pt x="4648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 name="Google Shape;542;p38"/>
            <p:cNvSpPr/>
            <p:nvPr/>
          </p:nvSpPr>
          <p:spPr>
            <a:xfrm>
              <a:off x="2334925" y="3077725"/>
              <a:ext cx="520475" cy="113025"/>
            </a:xfrm>
            <a:custGeom>
              <a:avLst/>
              <a:gdLst/>
              <a:ahLst/>
              <a:cxnLst/>
              <a:rect l="l" t="t" r="r" b="b"/>
              <a:pathLst>
                <a:path w="20819" h="4521" extrusionOk="0">
                  <a:moveTo>
                    <a:pt x="14855" y="0"/>
                  </a:moveTo>
                  <a:lnTo>
                    <a:pt x="1" y="3221"/>
                  </a:lnTo>
                  <a:lnTo>
                    <a:pt x="5339" y="4520"/>
                  </a:lnTo>
                  <a:lnTo>
                    <a:pt x="20819" y="1163"/>
                  </a:lnTo>
                  <a:lnTo>
                    <a:pt x="14855" y="0"/>
                  </a:lnTo>
                  <a:close/>
                </a:path>
              </a:pathLst>
            </a:custGeom>
            <a:solidFill>
              <a:schemeClr val="accent1"/>
            </a:solidFill>
            <a:ln>
              <a:noFill/>
            </a:ln>
          </p:spPr>
          <p:txBody>
            <a:bodyPr spcFirstLastPara="1" wrap="square" lIns="91425" tIns="91425" rIns="91425" bIns="91425" anchor="ctr" anchorCtr="0">
              <a:noAutofit/>
            </a:bodyPr>
            <a:lstStyle/>
            <a:p>
              <a:endParaRPr/>
            </a:p>
          </p:txBody>
        </p:sp>
      </p:gr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393108" y="2447605"/>
            <a:ext cx="3256644" cy="2283722"/>
          </a:xfrm>
          <a:prstGeom prst="rect">
            <a:avLst/>
          </a:prstGeom>
        </p:spPr>
      </p:pic>
      <mc:AlternateContent xmlns:mc="http://schemas.openxmlformats.org/markup-compatibility/2006" xmlns:a14="http://schemas.microsoft.com/office/drawing/2010/main">
        <mc:Choice Requires="a14">
          <p:sp>
            <p:nvSpPr>
              <p:cNvPr id="17" name="Rectangle 16"/>
              <p:cNvSpPr/>
              <p:nvPr/>
            </p:nvSpPr>
            <p:spPr>
              <a:xfrm>
                <a:off x="468730" y="3148586"/>
                <a:ext cx="4603851" cy="1582741"/>
              </a:xfrm>
              <a:prstGeom prst="rect">
                <a:avLst/>
              </a:prstGeom>
            </p:spPr>
            <p:txBody>
              <a:bodyPr wrap="square">
                <a:spAutoFit/>
              </a:bodyPr>
              <a:lstStyle/>
              <a:p>
                <a:pPr marL="285750" lvl="0" indent="-285750" algn="just">
                  <a:lnSpc>
                    <a:spcPct val="150000"/>
                  </a:lnSpc>
                  <a:buFontTx/>
                  <a:buChar char="-"/>
                </a:pPr>
                <a:r>
                  <a:rPr lang="vi-VN" sz="1600" dirty="0">
                    <a:latin typeface="Arial" panose="020B0604020202020204" pitchFamily="34" charset="0"/>
                    <a:ea typeface="Times New Roman" panose="02020603050405020304" pitchFamily="18" charset="0"/>
                    <a:cs typeface="Times New Roman" panose="02020603050405020304" pitchFamily="18" charset="0"/>
                  </a:rPr>
                  <a:t>Đo độ dài đoạn thẳng </a:t>
                </a:r>
                <a14:m>
                  <m:oMath xmlns:m="http://schemas.openxmlformats.org/officeDocument/2006/math">
                    <m:r>
                      <a:rPr lang="vi-VN" sz="1600" i="1">
                        <a:latin typeface="Cambria Math" panose="02040503050406030204" pitchFamily="18" charset="0"/>
                        <a:ea typeface="Times New Roman" panose="02020603050405020304" pitchFamily="18" charset="0"/>
                        <a:cs typeface="Times New Roman" panose="02020603050405020304" pitchFamily="18" charset="0"/>
                      </a:rPr>
                      <m:t>𝐴𝐸</m:t>
                    </m:r>
                  </m:oMath>
                </a14:m>
                <a:r>
                  <a:rPr lang="vi-VN" sz="1600" dirty="0">
                    <a:latin typeface="Arial" panose="020B0604020202020204" pitchFamily="34" charset="0"/>
                    <a:ea typeface="Times New Roman" panose="02020603050405020304" pitchFamily="18" charset="0"/>
                    <a:cs typeface="Times New Roman" panose="02020603050405020304" pitchFamily="18" charset="0"/>
                  </a:rPr>
                  <a:t> bằng thước </a:t>
                </a:r>
                <a:r>
                  <a:rPr lang="vi-VN" sz="1600" dirty="0" smtClean="0">
                    <a:latin typeface="Arial" panose="020B0604020202020204" pitchFamily="34" charset="0"/>
                    <a:ea typeface="Times New Roman" panose="02020603050405020304" pitchFamily="18" charset="0"/>
                    <a:cs typeface="Times New Roman" panose="02020603050405020304" pitchFamily="18" charset="0"/>
                  </a:rPr>
                  <a:t>dây</a:t>
                </a:r>
                <a:r>
                  <a:rPr lang="en-US" sz="1600" dirty="0" smtClean="0">
                    <a:latin typeface="Arial" panose="020B0604020202020204" pitchFamily="34" charset="0"/>
                    <a:ea typeface="Times New Roman" panose="02020603050405020304" pitchFamily="18" charset="0"/>
                    <a:cs typeface="Times New Roman" panose="02020603050405020304" pitchFamily="18" charset="0"/>
                  </a:rPr>
                  <a:t>   </a:t>
                </a:r>
                <a:r>
                  <a:rPr lang="vi-VN" sz="1600" dirty="0" smtClean="0">
                    <a:latin typeface="Arial" panose="020B0604020202020204" pitchFamily="34" charset="0"/>
                    <a:ea typeface="Times New Roman" panose="02020603050405020304" pitchFamily="18" charset="0"/>
                    <a:cs typeface="Times New Roman" panose="02020603050405020304" pitchFamily="18" charset="0"/>
                  </a:rPr>
                  <a:t> </a:t>
                </a:r>
                <a:r>
                  <a:rPr lang="vi-VN" sz="1600" dirty="0">
                    <a:latin typeface="Arial" panose="020B0604020202020204" pitchFamily="34" charset="0"/>
                    <a:ea typeface="Times New Roman" panose="02020603050405020304" pitchFamily="18" charset="0"/>
                    <a:cs typeface="Times New Roman" panose="02020603050405020304" pitchFamily="18" charset="0"/>
                  </a:rPr>
                  <a:t>và độ dài các đoạn thẳng </a:t>
                </a:r>
                <a14:m>
                  <m:oMath xmlns:m="http://schemas.openxmlformats.org/officeDocument/2006/math">
                    <m:sSup>
                      <m:sSup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sSupPr>
                      <m:e>
                        <m:r>
                          <a:rPr lang="vi-VN" sz="1600" i="1">
                            <a:latin typeface="Cambria Math" panose="02040503050406030204" pitchFamily="18" charset="0"/>
                            <a:ea typeface="Times New Roman" panose="02020603050405020304" pitchFamily="18" charset="0"/>
                            <a:cs typeface="Times New Roman" panose="02020603050405020304" pitchFamily="18" charset="0"/>
                          </a:rPr>
                          <m:t>𝐴</m:t>
                        </m:r>
                      </m:e>
                      <m:sup>
                        <m:r>
                          <a:rPr lang="vi-VN" sz="1600" i="1">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sSupPr>
                      <m:e>
                        <m:r>
                          <a:rPr lang="vi-VN" sz="1600" i="1">
                            <a:latin typeface="Cambria Math" panose="02040503050406030204" pitchFamily="18" charset="0"/>
                            <a:ea typeface="Times New Roman" panose="02020603050405020304" pitchFamily="18" charset="0"/>
                            <a:cs typeface="Times New Roman" panose="02020603050405020304" pitchFamily="18" charset="0"/>
                          </a:rPr>
                          <m:t>𝐵</m:t>
                        </m:r>
                      </m:e>
                      <m:sup>
                        <m:r>
                          <a:rPr lang="vi-VN" sz="1600" i="1">
                            <a:latin typeface="Cambria Math" panose="02040503050406030204" pitchFamily="18" charset="0"/>
                            <a:ea typeface="Times New Roman" panose="02020603050405020304" pitchFamily="18" charset="0"/>
                            <a:cs typeface="Times New Roman" panose="02020603050405020304" pitchFamily="18" charset="0"/>
                          </a:rPr>
                          <m:t>′</m:t>
                        </m:r>
                      </m:sup>
                    </m:sSup>
                    <m:r>
                      <a:rPr lang="vi-VN" sz="1600" i="1">
                        <a:latin typeface="Cambria Math" panose="02040503050406030204" pitchFamily="18" charset="0"/>
                        <a:ea typeface="Times New Roman" panose="02020603050405020304" pitchFamily="18" charset="0"/>
                        <a:cs typeface="Times New Roman" panose="02020603050405020304" pitchFamily="18" charset="0"/>
                      </a:rPr>
                      <m:t>. </m:t>
                    </m:r>
                    <m:r>
                      <a:rPr lang="vi-VN" sz="1600" i="1">
                        <a:latin typeface="Cambria Math" panose="02040503050406030204" pitchFamily="18" charset="0"/>
                        <a:ea typeface="Times New Roman" panose="02020603050405020304" pitchFamily="18" charset="0"/>
                        <a:cs typeface="Times New Roman" panose="02020603050405020304" pitchFamily="18" charset="0"/>
                      </a:rPr>
                      <m:t>𝐴</m:t>
                    </m:r>
                    <m:r>
                      <a:rPr lang="vi-VN" sz="1600" i="1">
                        <a:latin typeface="Cambria Math" panose="02040503050406030204" pitchFamily="18" charset="0"/>
                        <a:ea typeface="Times New Roman" panose="02020603050405020304" pitchFamily="18" charset="0"/>
                        <a:cs typeface="Times New Roman" panose="02020603050405020304" pitchFamily="18" charset="0"/>
                      </a:rPr>
                      <m:t>′</m:t>
                    </m:r>
                    <m:r>
                      <a:rPr lang="vi-VN" sz="1600" i="1">
                        <a:latin typeface="Cambria Math" panose="02040503050406030204" pitchFamily="18" charset="0"/>
                        <a:ea typeface="Times New Roman" panose="02020603050405020304" pitchFamily="18" charset="0"/>
                        <a:cs typeface="Times New Roman" panose="02020603050405020304" pitchFamily="18" charset="0"/>
                      </a:rPr>
                      <m:t>𝐸</m:t>
                    </m:r>
                    <m:r>
                      <a:rPr lang="vi-VN" sz="1600" i="1">
                        <a:latin typeface="Cambria Math" panose="02040503050406030204" pitchFamily="18" charset="0"/>
                        <a:ea typeface="Times New Roman" panose="02020603050405020304" pitchFamily="18" charset="0"/>
                        <a:cs typeface="Times New Roman" panose="02020603050405020304" pitchFamily="18" charset="0"/>
                      </a:rPr>
                      <m:t>′</m:t>
                    </m:r>
                  </m:oMath>
                </a14:m>
                <a:r>
                  <a:rPr lang="vi-VN" sz="1600" dirty="0">
                    <a:latin typeface="Arial" panose="020B0604020202020204" pitchFamily="34" charset="0"/>
                    <a:ea typeface="Times New Roman" panose="02020603050405020304" pitchFamily="18" charset="0"/>
                    <a:cs typeface="Times New Roman" panose="02020603050405020304" pitchFamily="18" charset="0"/>
                  </a:rPr>
                  <a:t> bằng thước kẻ.</a:t>
                </a:r>
                <a:endParaRPr lang="en-US" sz="1600" dirty="0">
                  <a:ea typeface="Arial" panose="020B0604020202020204" pitchFamily="34" charset="0"/>
                  <a:cs typeface="Times New Roman" panose="02020603050405020304" pitchFamily="18" charset="0"/>
                </a:endParaRPr>
              </a:p>
              <a:p>
                <a:pPr marL="285750" lvl="0" indent="-285750">
                  <a:buFontTx/>
                  <a:buChar char="-"/>
                </a:pPr>
                <a:r>
                  <a:rPr lang="vi-VN" sz="1600" dirty="0">
                    <a:latin typeface="Arial" panose="020B0604020202020204" pitchFamily="34" charset="0"/>
                    <a:ea typeface="Times New Roman" panose="02020603050405020304" pitchFamily="18" charset="0"/>
                  </a:rPr>
                  <a:t>Tính độ đoạn </a:t>
                </a:r>
                <a14:m>
                  <m:oMath xmlns:m="http://schemas.openxmlformats.org/officeDocument/2006/math">
                    <m:r>
                      <a:rPr lang="vi-VN" sz="1600" i="1">
                        <a:latin typeface="Cambria Math" panose="02040503050406030204" pitchFamily="18" charset="0"/>
                        <a:ea typeface="Times New Roman" panose="02020603050405020304" pitchFamily="18" charset="0"/>
                        <a:cs typeface="Times New Roman" panose="02020603050405020304" pitchFamily="18" charset="0"/>
                      </a:rPr>
                      <m:t>𝐴𝐵</m:t>
                    </m:r>
                  </m:oMath>
                </a14:m>
                <a:r>
                  <a:rPr lang="vi-VN" sz="1600" dirty="0">
                    <a:latin typeface="Arial" panose="020B0604020202020204" pitchFamily="34" charset="0"/>
                    <a:ea typeface="Times New Roman" panose="02020603050405020304" pitchFamily="18" charset="0"/>
                  </a:rPr>
                  <a:t> theo công thức </a:t>
                </a:r>
                <a14:m>
                  <m:oMath xmlns:m="http://schemas.openxmlformats.org/officeDocument/2006/math">
                    <m:r>
                      <a:rPr lang="vi-VN" sz="1600" i="1">
                        <a:latin typeface="Cambria Math" panose="02040503050406030204" pitchFamily="18" charset="0"/>
                        <a:ea typeface="Times New Roman" panose="02020603050405020304" pitchFamily="18" charset="0"/>
                        <a:cs typeface="Times New Roman" panose="02020603050405020304" pitchFamily="18" charset="0"/>
                      </a:rPr>
                      <m:t>𝐴𝐵</m:t>
                    </m:r>
                    <m:r>
                      <a:rPr lang="vi-VN" sz="16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sSupPr>
                          <m:e>
                            <m:r>
                              <a:rPr lang="vi-VN" sz="1600" i="1">
                                <a:latin typeface="Cambria Math" panose="02040503050406030204" pitchFamily="18" charset="0"/>
                                <a:ea typeface="Times New Roman" panose="02020603050405020304" pitchFamily="18" charset="0"/>
                                <a:cs typeface="Times New Roman" panose="02020603050405020304" pitchFamily="18" charset="0"/>
                              </a:rPr>
                              <m:t>𝐴</m:t>
                            </m:r>
                          </m:e>
                          <m:sup>
                            <m:r>
                              <a:rPr lang="vi-VN" sz="1600" i="1">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sSupPr>
                          <m:e>
                            <m:r>
                              <a:rPr lang="vi-VN" sz="1600" i="1">
                                <a:latin typeface="Cambria Math" panose="02040503050406030204" pitchFamily="18" charset="0"/>
                                <a:ea typeface="Times New Roman" panose="02020603050405020304" pitchFamily="18" charset="0"/>
                                <a:cs typeface="Times New Roman" panose="02020603050405020304" pitchFamily="18" charset="0"/>
                              </a:rPr>
                              <m:t>𝐵</m:t>
                            </m:r>
                          </m:e>
                          <m:sup>
                            <m:r>
                              <a:rPr lang="vi-VN" sz="1600" i="1">
                                <a:latin typeface="Cambria Math" panose="02040503050406030204" pitchFamily="18" charset="0"/>
                                <a:ea typeface="Times New Roman" panose="02020603050405020304" pitchFamily="18" charset="0"/>
                                <a:cs typeface="Times New Roman" panose="02020603050405020304" pitchFamily="18" charset="0"/>
                              </a:rPr>
                              <m:t>′</m:t>
                            </m:r>
                          </m:sup>
                        </m:sSup>
                        <m:r>
                          <a:rPr lang="vi-VN" sz="1600" i="1">
                            <a:latin typeface="Cambria Math" panose="02040503050406030204" pitchFamily="18" charset="0"/>
                            <a:ea typeface="Times New Roman" panose="02020603050405020304" pitchFamily="18" charset="0"/>
                            <a:cs typeface="Times New Roman" panose="02020603050405020304" pitchFamily="18" charset="0"/>
                          </a:rPr>
                          <m:t>.</m:t>
                        </m:r>
                        <m:r>
                          <a:rPr lang="vi-VN" sz="1600" i="1">
                            <a:latin typeface="Cambria Math" panose="02040503050406030204" pitchFamily="18" charset="0"/>
                            <a:ea typeface="Times New Roman" panose="02020603050405020304" pitchFamily="18" charset="0"/>
                            <a:cs typeface="Times New Roman" panose="02020603050405020304" pitchFamily="18" charset="0"/>
                          </a:rPr>
                          <m:t>𝐴𝐸</m:t>
                        </m:r>
                      </m:num>
                      <m:den>
                        <m:sSup>
                          <m:sSup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sSupPr>
                          <m:e>
                            <m:r>
                              <a:rPr lang="vi-VN" sz="1600" i="1">
                                <a:latin typeface="Cambria Math" panose="02040503050406030204" pitchFamily="18" charset="0"/>
                                <a:ea typeface="Times New Roman" panose="02020603050405020304" pitchFamily="18" charset="0"/>
                                <a:cs typeface="Times New Roman" panose="02020603050405020304" pitchFamily="18" charset="0"/>
                              </a:rPr>
                              <m:t>𝐴</m:t>
                            </m:r>
                          </m:e>
                          <m:sup>
                            <m:r>
                              <a:rPr lang="vi-VN" sz="1600" i="1">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sSupPr>
                          <m:e>
                            <m:r>
                              <a:rPr lang="vi-VN" sz="1600" i="1">
                                <a:latin typeface="Cambria Math" panose="02040503050406030204" pitchFamily="18" charset="0"/>
                                <a:ea typeface="Times New Roman" panose="02020603050405020304" pitchFamily="18" charset="0"/>
                                <a:cs typeface="Times New Roman" panose="02020603050405020304" pitchFamily="18" charset="0"/>
                              </a:rPr>
                              <m:t>𝐸</m:t>
                            </m:r>
                          </m:e>
                          <m:sup>
                            <m:r>
                              <a:rPr lang="vi-VN" sz="1600" i="1">
                                <a:latin typeface="Cambria Math" panose="02040503050406030204" pitchFamily="18" charset="0"/>
                                <a:ea typeface="Times New Roman" panose="02020603050405020304" pitchFamily="18" charset="0"/>
                                <a:cs typeface="Times New Roman" panose="02020603050405020304" pitchFamily="18" charset="0"/>
                              </a:rPr>
                              <m:t>′</m:t>
                            </m:r>
                          </m:sup>
                        </m:sSup>
                      </m:den>
                    </m:f>
                  </m:oMath>
                </a14:m>
                <a:endParaRPr lang="en-US" sz="1600" dirty="0">
                  <a:ea typeface="Arial" panose="020B0604020202020204" pitchFamily="34"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468730" y="3148586"/>
                <a:ext cx="4603851" cy="1582741"/>
              </a:xfrm>
              <a:prstGeom prst="rect">
                <a:avLst/>
              </a:prstGeom>
              <a:blipFill rotWithShape="0">
                <a:blip r:embed="rId6"/>
                <a:stretch>
                  <a:fillRect l="-530" r="-662" b="-386"/>
                </a:stretch>
              </a:blipFill>
            </p:spPr>
            <p:txBody>
              <a:bodyPr/>
              <a:lstStyle/>
              <a:p>
                <a:r>
                  <a:rPr lang="en-US">
                    <a:noFill/>
                  </a:rPr>
                  <a:t> </a:t>
                </a:r>
              </a:p>
            </p:txBody>
          </p:sp>
        </mc:Fallback>
      </mc:AlternateContent>
    </p:spTree>
    <p:extLst>
      <p:ext uri="{BB962C8B-B14F-4D97-AF65-F5344CB8AC3E}">
        <p14:creationId xmlns:p14="http://schemas.microsoft.com/office/powerpoint/2010/main" val="2613496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a:off x="218821" y="365760"/>
            <a:ext cx="2804482" cy="639692"/>
          </a:xfrm>
          <a:prstGeom prst="homePlat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500" b="1" dirty="0">
                <a:solidFill>
                  <a:schemeClr val="bg1"/>
                </a:solidFill>
              </a:rPr>
              <a:t>Luyện tập</a:t>
            </a:r>
          </a:p>
        </p:txBody>
      </p:sp>
      <p:pic>
        <p:nvPicPr>
          <p:cNvPr id="3" name="Picture 2"/>
          <p:cNvPicPr>
            <a:picLocks noChangeAspect="1"/>
          </p:cNvPicPr>
          <p:nvPr/>
        </p:nvPicPr>
        <p:blipFill>
          <a:blip r:embed="rId2"/>
          <a:stretch>
            <a:fillRect/>
          </a:stretch>
        </p:blipFill>
        <p:spPr>
          <a:xfrm flipH="1">
            <a:off x="7983106" y="217455"/>
            <a:ext cx="930305" cy="889124"/>
          </a:xfrm>
          <a:prstGeom prst="rect">
            <a:avLst/>
          </a:prstGeom>
        </p:spPr>
      </p:pic>
      <p:sp>
        <p:nvSpPr>
          <p:cNvPr id="2" name="Rectangle 1"/>
          <p:cNvSpPr>
            <a:spLocks noChangeArrowheads="1"/>
          </p:cNvSpPr>
          <p:nvPr/>
        </p:nvSpPr>
        <p:spPr bwMode="auto">
          <a:xfrm>
            <a:off x="163160" y="1162238"/>
            <a:ext cx="8750251"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rPr>
              <a:t>Trong Phương pháp 1 của HĐ2, chúng ta đã dùng định lí Pythagore để tính độ dài đoạn thẳng AB. Em hãy tính độ dài đoạn thẳng AB bằng một cách khác thông qua độ dài các đoạn thẳng AC, AD, CD.</a:t>
            </a:r>
            <a:endParaRPr kumimoji="0" lang="en-US" sz="1800" b="0" i="0" u="none" strike="noStrike" cap="none" normalizeH="0" baseline="0" dirty="0" smtClean="0">
              <a:ln>
                <a:noFill/>
              </a:ln>
              <a:solidFill>
                <a:schemeClr val="tx1"/>
              </a:solidFill>
              <a:effectLst/>
              <a:latin typeface="+mn-lt"/>
            </a:endParaRPr>
          </a:p>
        </p:txBody>
      </p:sp>
      <mc:AlternateContent xmlns:mc="http://schemas.openxmlformats.org/markup-compatibility/2006" xmlns:a14="http://schemas.microsoft.com/office/drawing/2010/main">
        <mc:Choice Requires="a14">
          <p:sp>
            <p:nvSpPr>
              <p:cNvPr id="4" name="Rectangle 3"/>
              <p:cNvSpPr/>
              <p:nvPr/>
            </p:nvSpPr>
            <p:spPr>
              <a:xfrm>
                <a:off x="218821" y="2955271"/>
                <a:ext cx="9060354" cy="1952971"/>
              </a:xfrm>
              <a:prstGeom prst="rect">
                <a:avLst/>
              </a:prstGeom>
            </p:spPr>
            <p:txBody>
              <a:bodyPr wrap="square">
                <a:spAutoFit/>
              </a:bodyPr>
              <a:lstStyle/>
              <a:p>
                <a:pPr algn="just">
                  <a:lnSpc>
                    <a:spcPct val="150000"/>
                  </a:lnSpc>
                </a:pPr>
                <a14:m>
                  <m:oMath xmlns:m="http://schemas.openxmlformats.org/officeDocument/2006/math">
                    <m:r>
                      <a:rPr lang="vi-VN" sz="1800" i="1" smtClean="0">
                        <a:latin typeface="Cambria Math" panose="02040503050406030204" pitchFamily="18" charset="0"/>
                        <a:ea typeface="Times New Roman" panose="02020603050405020304" pitchFamily="18" charset="0"/>
                        <a:cs typeface="Times New Roman" panose="02020603050405020304" pitchFamily="18" charset="0"/>
                      </a:rPr>
                      <m:t>∆</m:t>
                    </m:r>
                    <m:r>
                      <a:rPr lang="vi-VN" sz="1800" i="1" smtClean="0">
                        <a:latin typeface="Cambria Math" panose="02040503050406030204" pitchFamily="18" charset="0"/>
                        <a:ea typeface="Times New Roman" panose="02020603050405020304" pitchFamily="18" charset="0"/>
                        <a:cs typeface="Times New Roman" panose="02020603050405020304" pitchFamily="18" charset="0"/>
                      </a:rPr>
                      <m:t>𝐴𝐵𝐷</m:t>
                    </m:r>
                  </m:oMath>
                </a14:m>
                <a:r>
                  <a:rPr lang="vi-VN" sz="1800" dirty="0">
                    <a:effectLst/>
                    <a:latin typeface="+mn-lt"/>
                    <a:ea typeface="Times New Roman" panose="02020603050405020304" pitchFamily="18" charset="0"/>
                    <a:cs typeface="Times New Roman" panose="02020603050405020304" pitchFamily="18" charset="0"/>
                  </a:rPr>
                  <a:t> (vuông tại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𝐷</m:t>
                    </m:r>
                  </m:oMath>
                </a14:m>
                <a:r>
                  <a:rPr lang="vi-VN" sz="1800" dirty="0">
                    <a:effectLst/>
                    <a:latin typeface="+mn-lt"/>
                    <a:ea typeface="Times New Roman" panose="02020603050405020304" pitchFamily="18" charset="0"/>
                    <a:cs typeface="Times New Roman" panose="02020603050405020304" pitchFamily="18" charset="0"/>
                  </a:rPr>
                  <a:t>) và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𝐶𝐴𝐷</m:t>
                    </m:r>
                  </m:oMath>
                </a14:m>
                <a:r>
                  <a:rPr lang="vi-VN" sz="1800" dirty="0">
                    <a:effectLst/>
                    <a:latin typeface="+mn-lt"/>
                    <a:ea typeface="Times New Roman" panose="02020603050405020304" pitchFamily="18" charset="0"/>
                    <a:cs typeface="Times New Roman" panose="02020603050405020304" pitchFamily="18" charset="0"/>
                  </a:rPr>
                  <a:t> (vuông tại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𝐷</m:t>
                    </m:r>
                  </m:oMath>
                </a14:m>
                <a:r>
                  <a:rPr lang="vi-VN" sz="1800" dirty="0">
                    <a:effectLst/>
                    <a:latin typeface="+mn-lt"/>
                    <a:ea typeface="Times New Roman" panose="02020603050405020304" pitchFamily="18" charset="0"/>
                    <a:cs typeface="Times New Roman" panose="02020603050405020304" pitchFamily="18" charset="0"/>
                  </a:rPr>
                  <a:t>) có</a:t>
                </a:r>
                <a:r>
                  <a:rPr lang="vi-VN" sz="1800" dirty="0" smtClean="0">
                    <a:effectLst/>
                    <a:latin typeface="+mn-lt"/>
                    <a:ea typeface="Times New Roman" panose="02020603050405020304" pitchFamily="18" charset="0"/>
                    <a:cs typeface="Times New Roman" panose="02020603050405020304" pitchFamily="18" charset="0"/>
                  </a:rPr>
                  <a:t>:</a:t>
                </a:r>
                <a:r>
                  <a:rPr lang="en-US" sz="1800" dirty="0" smtClean="0">
                    <a:latin typeface="+mn-lt"/>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𝐵𝐴𝐷</m:t>
                        </m:r>
                      </m:e>
                    </m:acc>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90</m:t>
                        </m:r>
                      </m:e>
                      <m: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𝑜</m:t>
                        </m:r>
                      </m:sup>
                    </m:sSup>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𝐷𝐵𝐴</m:t>
                        </m:r>
                      </m:e>
                    </m:acc>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𝐴𝐶𝐷</m:t>
                        </m:r>
                      </m:e>
                    </m:acc>
                  </m:oMath>
                </a14:m>
                <a:r>
                  <a:rPr lang="vi-VN" sz="1800" dirty="0">
                    <a:effectLst/>
                    <a:latin typeface="+mn-lt"/>
                    <a:ea typeface="Times New Roman" panose="02020603050405020304" pitchFamily="18" charset="0"/>
                    <a:cs typeface="Times New Roman" panose="02020603050405020304" pitchFamily="18" charset="0"/>
                  </a:rPr>
                  <a:t> </a:t>
                </a:r>
                <a:endParaRPr lang="en-US" sz="1800" dirty="0">
                  <a:effectLst/>
                  <a:latin typeface="+mn-lt"/>
                  <a:ea typeface="Arial" panose="020B0604020202020204" pitchFamily="34" charset="0"/>
                  <a:cs typeface="Times New Roman" panose="02020603050405020304" pitchFamily="18" charset="0"/>
                </a:endParaRPr>
              </a:p>
              <a:p>
                <a:pPr algn="just">
                  <a:lnSpc>
                    <a:spcPct val="150000"/>
                  </a:lnSpc>
                </a:pPr>
                <a:r>
                  <a:rPr lang="vi-VN" sz="1800" dirty="0">
                    <a:effectLst/>
                    <a:latin typeface="+mn-lt"/>
                    <a:ea typeface="Times New Roman" panose="02020603050405020304" pitchFamily="18" charset="0"/>
                    <a:cs typeface="Times New Roman" panose="02020603050405020304" pitchFamily="18" charset="0"/>
                  </a:rPr>
                  <a:t>Do đó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𝐵𝐴𝐷</m:t>
                    </m:r>
                    <m:r>
                      <a:rPr lang="en-US" sz="18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vi-VN" sz="1800" i="1" smtClean="0">
                        <a:latin typeface="Cambria Math" panose="02040503050406030204" pitchFamily="18" charset="0"/>
                        <a:ea typeface="Times New Roman" panose="02020603050405020304" pitchFamily="18" charset="0"/>
                        <a:cs typeface="Times New Roman" panose="02020603050405020304" pitchFamily="18" charset="0"/>
                        <a:sym typeface="Lamsymbol"/>
                      </a:rPr>
                      <m:t>~</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 ∆</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𝐶𝐴𝐷</m:t>
                    </m:r>
                  </m:oMath>
                </a14:m>
                <a:r>
                  <a:rPr lang="vi-VN" sz="1800" dirty="0">
                    <a:effectLst/>
                    <a:latin typeface="+mn-lt"/>
                    <a:ea typeface="Times New Roman" panose="02020603050405020304" pitchFamily="18" charset="0"/>
                    <a:cs typeface="Times New Roman" panose="02020603050405020304" pitchFamily="18" charset="0"/>
                  </a:rPr>
                  <a:t> (góc nhọn – góc vuông)</a:t>
                </a:r>
                <a:endParaRPr lang="en-US" sz="1800" dirty="0">
                  <a:effectLst/>
                  <a:latin typeface="+mn-lt"/>
                  <a:ea typeface="Arial" panose="020B0604020202020204" pitchFamily="34" charset="0"/>
                  <a:cs typeface="Times New Roman" panose="02020603050405020304" pitchFamily="18" charset="0"/>
                </a:endParaRPr>
              </a:p>
              <a:p>
                <a:pPr algn="ctr">
                  <a:lnSpc>
                    <a:spcPct val="150000"/>
                  </a:lnSpc>
                </a:pPr>
                <a14:m>
                  <m:oMath xmlns:m="http://schemas.openxmlformats.org/officeDocument/2006/math">
                    <m:r>
                      <a:rPr lang="en-US" sz="1800" b="0" i="1" smtClean="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𝐴𝐵</m:t>
                        </m:r>
                      </m:num>
                      <m:den>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𝐴𝐶</m:t>
                        </m:r>
                      </m:den>
                    </m:f>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𝐴𝐷</m:t>
                        </m:r>
                      </m:num>
                      <m:den>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𝐶𝐷</m:t>
                        </m:r>
                      </m:den>
                    </m:f>
                  </m:oMath>
                </a14:m>
                <a:r>
                  <a:rPr lang="vi-VN" sz="1800" dirty="0">
                    <a:effectLst/>
                    <a:latin typeface="+mn-lt"/>
                    <a:ea typeface="Times New Roman" panose="02020603050405020304" pitchFamily="18" charset="0"/>
                    <a:cs typeface="Times New Roman" panose="02020603050405020304" pitchFamily="18" charset="0"/>
                  </a:rPr>
                  <a:t> hay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𝐴𝐵</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𝐴𝐷</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𝐴𝐶</m:t>
                        </m:r>
                      </m:num>
                      <m:den>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𝐶𝐷</m:t>
                        </m:r>
                      </m:den>
                    </m:f>
                  </m:oMath>
                </a14:m>
                <a:endParaRPr lang="en-US" sz="1800" dirty="0">
                  <a:effectLst/>
                  <a:latin typeface="+mn-lt"/>
                  <a:ea typeface="Arial" panose="020B0604020202020204" pitchFamily="34" charset="0"/>
                  <a:cs typeface="Times New Roman" panose="02020603050405020304" pitchFamily="18" charset="0"/>
                </a:endParaRPr>
              </a:p>
              <a:p>
                <a:pPr algn="just">
                  <a:lnSpc>
                    <a:spcPct val="150000"/>
                  </a:lnSpc>
                </a:pPr>
                <a:r>
                  <a:rPr lang="vi-VN" sz="1800" dirty="0">
                    <a:effectLst/>
                    <a:latin typeface="+mn-lt"/>
                    <a:ea typeface="Times New Roman" panose="02020603050405020304" pitchFamily="18" charset="0"/>
                    <a:cs typeface="Times New Roman" panose="02020603050405020304" pitchFamily="18" charset="0"/>
                  </a:rPr>
                  <a:t>Do vậy chỉ cần đo được khoảng cách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𝐴𝐷</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 </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𝐴𝐶</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 </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𝐶𝐷</m:t>
                    </m:r>
                  </m:oMath>
                </a14:m>
                <a:r>
                  <a:rPr lang="vi-VN" sz="1800" dirty="0">
                    <a:effectLst/>
                    <a:latin typeface="+mn-lt"/>
                    <a:ea typeface="Times New Roman" panose="02020603050405020304" pitchFamily="18" charset="0"/>
                    <a:cs typeface="Times New Roman" panose="02020603050405020304" pitchFamily="18" charset="0"/>
                  </a:rPr>
                  <a:t> là ta tính được khoảng cách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𝐴𝐵</m:t>
                    </m:r>
                  </m:oMath>
                </a14:m>
                <a:r>
                  <a:rPr lang="vi-VN" sz="1800" dirty="0">
                    <a:effectLst/>
                    <a:latin typeface="+mn-lt"/>
                    <a:ea typeface="Times New Roman" panose="02020603050405020304" pitchFamily="18" charset="0"/>
                    <a:cs typeface="Times New Roman" panose="02020603050405020304" pitchFamily="18" charset="0"/>
                  </a:rPr>
                  <a:t>.</a:t>
                </a:r>
                <a:endParaRPr lang="en-US" sz="1800" dirty="0">
                  <a:effectLst/>
                  <a:latin typeface="+mn-lt"/>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18821" y="2955271"/>
                <a:ext cx="9060354" cy="1952971"/>
              </a:xfrm>
              <a:prstGeom prst="rect">
                <a:avLst/>
              </a:prstGeom>
              <a:blipFill rotWithShape="0">
                <a:blip r:embed="rId3"/>
                <a:stretch>
                  <a:fillRect l="-606" b="-1563"/>
                </a:stretch>
              </a:blipFill>
            </p:spPr>
            <p:txBody>
              <a:bodyPr/>
              <a:lstStyle/>
              <a:p>
                <a:r>
                  <a:rPr lang="en-US">
                    <a:noFill/>
                  </a:rPr>
                  <a:t> </a:t>
                </a:r>
              </a:p>
            </p:txBody>
          </p:sp>
        </mc:Fallback>
      </mc:AlternateContent>
      <p:sp>
        <p:nvSpPr>
          <p:cNvPr id="19" name="Rectangle 18"/>
          <p:cNvSpPr/>
          <p:nvPr/>
        </p:nvSpPr>
        <p:spPr>
          <a:xfrm>
            <a:off x="4189471" y="2543502"/>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dirty="0" smtClean="0">
                <a:ln>
                  <a:noFill/>
                </a:ln>
                <a:solidFill>
                  <a:srgbClr val="4C2E8C">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Giải:</a:t>
            </a:r>
            <a:endParaRPr kumimoji="0" lang="en-US" sz="1800" b="1" i="1" u="sng" strike="noStrike" kern="0" cap="none" spc="0" normalizeH="0" baseline="0" noProof="0" dirty="0">
              <a:ln>
                <a:noFill/>
              </a:ln>
              <a:solidFill>
                <a:srgbClr val="4C2E8C">
                  <a:lumMod val="75000"/>
                </a:srgbClr>
              </a:solidFill>
              <a:effectLst/>
              <a:uLnTx/>
              <a:uFillTx/>
              <a:sym typeface="Arial"/>
            </a:endParaRPr>
          </a:p>
        </p:txBody>
      </p:sp>
    </p:spTree>
    <p:extLst>
      <p:ext uri="{BB962C8B-B14F-4D97-AF65-F5344CB8AC3E}">
        <p14:creationId xmlns:p14="http://schemas.microsoft.com/office/powerpoint/2010/main" val="394498975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down)">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wipe(left)">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wipe(down)">
                                      <p:cBhvr>
                                        <p:cTn id="3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19" grpId="0"/>
    </p:bldLst>
  </p:timing>
</p:sld>
</file>

<file path=ppt/theme/theme1.xml><?xml version="1.0" encoding="utf-8"?>
<a:theme xmlns:a="http://schemas.openxmlformats.org/drawingml/2006/main" name="Student's Day in Brazil by Slidesgo">
  <a:themeElements>
    <a:clrScheme name="Simple Light">
      <a:dk1>
        <a:srgbClr val="093F51"/>
      </a:dk1>
      <a:lt1>
        <a:srgbClr val="F9EBCD"/>
      </a:lt1>
      <a:dk2>
        <a:srgbClr val="4D8445"/>
      </a:dk2>
      <a:lt2>
        <a:srgbClr val="76AF6D"/>
      </a:lt2>
      <a:accent1>
        <a:srgbClr val="2A597A"/>
      </a:accent1>
      <a:accent2>
        <a:srgbClr val="4184B5"/>
      </a:accent2>
      <a:accent3>
        <a:srgbClr val="E09515"/>
      </a:accent3>
      <a:accent4>
        <a:srgbClr val="EDAE3E"/>
      </a:accent4>
      <a:accent5>
        <a:srgbClr val="F2D491"/>
      </a:accent5>
      <a:accent6>
        <a:srgbClr val="FFFFFF"/>
      </a:accent6>
      <a:hlink>
        <a:srgbClr val="093F5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TotalTime>
  <Words>943</Words>
  <PresentationFormat>On-screen Show (16:9)</PresentationFormat>
  <Paragraphs>100</Paragraphs>
  <Slides>18</Slides>
  <Notes>14</Notes>
  <HiddenSlides>0</HiddenSlides>
  <MMClips>20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Cambria Math</vt:lpstr>
      <vt:lpstr>Crete Round</vt:lpstr>
      <vt:lpstr>Lamsymbol</vt:lpstr>
      <vt:lpstr>Times New Roman</vt:lpstr>
      <vt:lpstr>Montserrat Medium</vt:lpstr>
      <vt:lpstr>Student's Day in Brazil by Slidesgo</vt:lpstr>
      <vt:lpstr>CHÀO MỪNG CẢ LỚP  ĐẾN VỚI BÀI HỌC MÔN TOÁN!</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CẢM ƠN CÁC EM ĐÃ  THAM GIA TIẾT THỰC HÀNH!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2023-12-10T17:02:01Z</dcterms:modified>
</cp:coreProperties>
</file>