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98" r:id="rId4"/>
    <p:sldId id="453" r:id="rId5"/>
    <p:sldId id="297" r:id="rId6"/>
    <p:sldId id="284" r:id="rId7"/>
    <p:sldId id="299" r:id="rId8"/>
    <p:sldId id="325" r:id="rId9"/>
    <p:sldId id="310" r:id="rId10"/>
    <p:sldId id="327" r:id="rId11"/>
    <p:sldId id="328" r:id="rId12"/>
    <p:sldId id="301" r:id="rId13"/>
    <p:sldId id="451" r:id="rId14"/>
    <p:sldId id="329" r:id="rId15"/>
    <p:sldId id="447" r:id="rId16"/>
    <p:sldId id="302" r:id="rId17"/>
    <p:sldId id="448" r:id="rId18"/>
    <p:sldId id="303" r:id="rId19"/>
    <p:sldId id="450" r:id="rId20"/>
    <p:sldId id="449" r:id="rId21"/>
    <p:sldId id="322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1C2DE-F788-48B0-928F-06DEA92841A1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753FE-12E4-4AD2-AF2F-A9C3CED8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310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95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56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44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97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088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44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00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40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7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7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41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0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2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1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8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1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19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309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05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364939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7593359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999277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853502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7712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464716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686608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263847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968303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756961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983821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467684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575816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940401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9376664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88EB15ED-88B9-4766-9405-10D61C02FD29}" type="datetimeFigureOut">
              <a:rPr lang="zh-CN" altLang="en-US" smtClean="0"/>
              <a:pPr/>
              <a:t>2023/7/23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A0B78919-47BD-42F6-9240-8F06890473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9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035EB75-F946-4E83-A818-608789F1851B}"/>
              </a:ext>
            </a:extLst>
          </p:cNvPr>
          <p:cNvSpPr txBox="1"/>
          <p:nvPr/>
        </p:nvSpPr>
        <p:spPr>
          <a:xfrm>
            <a:off x="2686665" y="2110243"/>
            <a:ext cx="7447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ĐÍCH: NGÀY HỘI VỚI SÁCH</a:t>
            </a:r>
          </a:p>
        </p:txBody>
      </p:sp>
      <p:sp>
        <p:nvSpPr>
          <p:cNvPr id="6" name="文本框 10">
            <a:extLst>
              <a:ext uri="{FF2B5EF4-FFF2-40B4-BE49-F238E27FC236}">
                <a16:creationId xmlns:a16="http://schemas.microsoft.com/office/drawing/2014/main" id="{6EA17645-CA18-4529-9D91-3F50CE38B6D5}"/>
              </a:ext>
            </a:extLst>
          </p:cNvPr>
          <p:cNvSpPr txBox="1"/>
          <p:nvPr/>
        </p:nvSpPr>
        <p:spPr>
          <a:xfrm>
            <a:off x="2471531" y="1214053"/>
            <a:ext cx="744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….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2672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781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lang="en-US" altLang="zh-CN" sz="3200" b="1" dirty="0">
              <a:ln w="254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52943" y="1324900"/>
            <a:ext cx="4633557" cy="59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BD8CD77-6BA8-4BCD-BADD-751FE4D03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217999"/>
              </p:ext>
            </p:extLst>
          </p:nvPr>
        </p:nvGraphicFramePr>
        <p:xfrm>
          <a:off x="996462" y="1644242"/>
          <a:ext cx="10433538" cy="3560888"/>
        </p:xfrm>
        <a:graphic>
          <a:graphicData uri="http://schemas.openxmlformats.org/drawingml/2006/table">
            <a:tbl>
              <a:tblPr firstRow="1" firstCol="1" bandRow="1"/>
              <a:tblGrid>
                <a:gridCol w="5618489">
                  <a:extLst>
                    <a:ext uri="{9D8B030D-6E8A-4147-A177-3AD203B41FA5}">
                      <a16:colId xmlns:a16="http://schemas.microsoft.com/office/drawing/2014/main" val="355104458"/>
                    </a:ext>
                  </a:extLst>
                </a:gridCol>
                <a:gridCol w="4815049">
                  <a:extLst>
                    <a:ext uri="{9D8B030D-6E8A-4147-A177-3AD203B41FA5}">
                      <a16:colId xmlns:a16="http://schemas.microsoft.com/office/drawing/2014/main" val="1881215616"/>
                    </a:ext>
                  </a:extLst>
                </a:gridCol>
              </a:tblGrid>
              <a:tr h="890222">
                <a:tc>
                  <a:txBody>
                    <a:bodyPr/>
                    <a:lstStyle/>
                    <a:p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gì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r>
                        <a:rPr lang="en-US" sz="280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loại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452054"/>
                  </a:ext>
                </a:extLst>
              </a:tr>
              <a:tr h="890222">
                <a:tc>
                  <a:txBody>
                    <a:bodyPr/>
                    <a:lstStyle/>
                    <a:p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cấp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ta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hiểu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biết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lĩnh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vực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cuộc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sống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?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03212"/>
                  </a:ext>
                </a:extLst>
              </a:tr>
              <a:tr h="890222">
                <a:tc>
                  <a:txBody>
                    <a:bodyPr/>
                    <a:lstStyle/>
                    <a:p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Con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sẽ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sao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nếu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thiếu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533675"/>
                  </a:ext>
                </a:extLst>
              </a:tr>
              <a:tr h="890222">
                <a:tc>
                  <a:txBody>
                    <a:bodyPr/>
                    <a:lstStyle/>
                    <a:p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thế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nào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để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tạo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mình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thói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quen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sách</a:t>
                      </a:r>
                      <a:r>
                        <a:rPr lang="en-US" sz="280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  <a:endParaRPr lang="en-US" sz="28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923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7734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715A7A-8AC3-4E12-ADD6-E9709E70B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11491" b="56505"/>
          <a:stretch/>
        </p:blipFill>
        <p:spPr>
          <a:xfrm>
            <a:off x="318782" y="2311284"/>
            <a:ext cx="4007567" cy="13398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4DD55D-B81B-4DEE-ACB2-4711D96C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6764215" y="1870073"/>
            <a:ext cx="4829908" cy="1285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2309D60-8064-4C7B-869B-9097541E3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6963508" y="4112380"/>
            <a:ext cx="4908923" cy="1983620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7" y="657337"/>
            <a:ext cx="3405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</a:t>
            </a:r>
            <a:endParaRPr lang="en-US" altLang="zh-CN" sz="3200" b="1" dirty="0">
              <a:ln w="254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52943" y="1384180"/>
            <a:ext cx="3315344" cy="13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243BE6-8057-4540-8DB9-08FD767A1D10}"/>
              </a:ext>
            </a:extLst>
          </p:cNvPr>
          <p:cNvSpPr/>
          <p:nvPr/>
        </p:nvSpPr>
        <p:spPr>
          <a:xfrm>
            <a:off x="6875583" y="1870073"/>
            <a:ext cx="4528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+mj-lt"/>
              </a:rPr>
              <a:t>ám sát mục đích (nội dung) nói và đối tượng nghe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87B2DF-56ED-4192-A280-4B4F093AD936}"/>
              </a:ext>
            </a:extLst>
          </p:cNvPr>
          <p:cNvSpPr/>
          <p:nvPr/>
        </p:nvSpPr>
        <p:spPr>
          <a:xfrm>
            <a:off x="7209693" y="4245698"/>
            <a:ext cx="43844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62249-F6DE-4F7E-B7DC-D185E74C8B47}"/>
              </a:ext>
            </a:extLst>
          </p:cNvPr>
          <p:cNvSpPr/>
          <p:nvPr/>
        </p:nvSpPr>
        <p:spPr>
          <a:xfrm>
            <a:off x="536895" y="2705623"/>
            <a:ext cx="3419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80072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4114283" cy="88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47" y="1410323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76586" y="1030954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736681" y="1113768"/>
            <a:ext cx="4550730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vi-V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 bày lần lượt các ý đã được xác định trong đề cương bài nói.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23" y="2706869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69951" y="2696754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6959416" y="2696754"/>
            <a:ext cx="4595476" cy="12926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lẽ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chứng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cụ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dẫn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rõ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vấn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6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78" y="4425802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41877" y="4410341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641878" y="4410341"/>
            <a:ext cx="5230553" cy="13157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Bộc lộ được cảm xúc, thái độ phù hợp.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396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680703"/>
              </p:ext>
            </p:extLst>
          </p:nvPr>
        </p:nvGraphicFramePr>
        <p:xfrm>
          <a:off x="320039" y="1104900"/>
          <a:ext cx="11259429" cy="5422968"/>
        </p:xfrm>
        <a:graphic>
          <a:graphicData uri="http://schemas.openxmlformats.org/drawingml/2006/table">
            <a:tbl>
              <a:tblPr firstRow="1" firstCol="1" bandRow="1"/>
              <a:tblGrid>
                <a:gridCol w="6441191">
                  <a:extLst>
                    <a:ext uri="{9D8B030D-6E8A-4147-A177-3AD203B41FA5}">
                      <a16:colId xmlns:a16="http://schemas.microsoft.com/office/drawing/2014/main" val="1006220151"/>
                    </a:ext>
                  </a:extLst>
                </a:gridCol>
                <a:gridCol w="1138967">
                  <a:extLst>
                    <a:ext uri="{9D8B030D-6E8A-4147-A177-3AD203B41FA5}">
                      <a16:colId xmlns:a16="http://schemas.microsoft.com/office/drawing/2014/main" val="1701306888"/>
                    </a:ext>
                  </a:extLst>
                </a:gridCol>
                <a:gridCol w="1083409">
                  <a:extLst>
                    <a:ext uri="{9D8B030D-6E8A-4147-A177-3AD203B41FA5}">
                      <a16:colId xmlns:a16="http://schemas.microsoft.com/office/drawing/2014/main" val="638081977"/>
                    </a:ext>
                  </a:extLst>
                </a:gridCol>
                <a:gridCol w="1046370">
                  <a:extLst>
                    <a:ext uri="{9D8B030D-6E8A-4147-A177-3AD203B41FA5}">
                      <a16:colId xmlns:a16="http://schemas.microsoft.com/office/drawing/2014/main" val="129892653"/>
                    </a:ext>
                  </a:extLst>
                </a:gridCol>
                <a:gridCol w="842651">
                  <a:extLst>
                    <a:ext uri="{9D8B030D-6E8A-4147-A177-3AD203B41FA5}">
                      <a16:colId xmlns:a16="http://schemas.microsoft.com/office/drawing/2014/main" val="1437827320"/>
                    </a:ext>
                  </a:extLst>
                </a:gridCol>
                <a:gridCol w="706841">
                  <a:extLst>
                    <a:ext uri="{9D8B030D-6E8A-4147-A177-3AD203B41FA5}">
                      <a16:colId xmlns:a16="http://schemas.microsoft.com/office/drawing/2014/main" val="903645892"/>
                    </a:ext>
                  </a:extLst>
                </a:gridCol>
              </a:tblGrid>
              <a:tr h="266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Tiêu chí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Tên các thành viên trong nhóm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858613"/>
                  </a:ext>
                </a:extLst>
              </a:tr>
              <a:tr h="2661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493122"/>
                  </a:ext>
                </a:extLst>
              </a:tr>
              <a:tr h="3925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1.Chọn được quyển sách hay có ý nghĩa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16664"/>
                  </a:ext>
                </a:extLst>
              </a:tr>
              <a:tr h="844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2.Trình bày thuyết phục về đề tài, nét đặc sắc về nội dung nghệ thuật của cuốn sách.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179924"/>
                  </a:ext>
                </a:extLst>
              </a:tr>
              <a:tr h="3859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3.Nói to, rõ ràng, truyền cảm.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288983"/>
                  </a:ext>
                </a:extLst>
              </a:tr>
              <a:tr h="5123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Sử dụng yếu tố phi ngôn ngữ phù hợp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708697"/>
                  </a:ext>
                </a:extLst>
              </a:tr>
              <a:tr h="3193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5.Mở đầu, kết thúc hợp lí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397701"/>
                  </a:ext>
                </a:extLst>
              </a:tr>
              <a:tr h="1729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6.Sử dụng kĩ thuật 5 “xin” khi trình bày bài nói. (xin chào,xin phép, xin lỗi, xin được,xin cảm ơn.)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807" marR="30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442249"/>
                  </a:ext>
                </a:extLst>
              </a:tr>
            </a:tbl>
          </a:graphicData>
        </a:graphic>
      </p:graphicFrame>
      <p:sp>
        <p:nvSpPr>
          <p:cNvPr id="3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101066" y="520125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2551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Trao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4114283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19" y="1206639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87658" y="827270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40218" y="1178650"/>
            <a:ext cx="3940303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nghiêm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túc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lắng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chép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5" y="2322603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92243" y="2312488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7011380" y="2534508"/>
            <a:ext cx="4595476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Lựa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phản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hồi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1" y="3552244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0" y="3536783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673837" y="3636434"/>
            <a:ext cx="5230553" cy="13157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buổi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B0C1171A-83E3-458A-A4C7-36AF76541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4875456"/>
            <a:ext cx="1306050" cy="103632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55992703-01B7-41E9-8069-CB0694DCAB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71931" y="4859995"/>
            <a:ext cx="5230554" cy="1046442"/>
          </a:xfrm>
          <a:prstGeom prst="rect">
            <a:avLst/>
          </a:prstGeom>
        </p:spPr>
      </p:pic>
      <p:sp>
        <p:nvSpPr>
          <p:cNvPr id="27" name="文本框 16">
            <a:extLst>
              <a:ext uri="{FF2B5EF4-FFF2-40B4-BE49-F238E27FC236}">
                <a16:creationId xmlns:a16="http://schemas.microsoft.com/office/drawing/2014/main" id="{FDA14B48-C8B7-4D71-9471-DC40D4E97691}"/>
              </a:ext>
            </a:extLst>
          </p:cNvPr>
          <p:cNvSpPr txBox="1"/>
          <p:nvPr/>
        </p:nvSpPr>
        <p:spPr bwMode="auto">
          <a:xfrm>
            <a:off x="6775743" y="5179955"/>
            <a:ext cx="5230553" cy="6694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Tôn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đóng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góp</a:t>
            </a:r>
            <a:r>
              <a:rPr lang="en-US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087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101496"/>
              </p:ext>
            </p:extLst>
          </p:nvPr>
        </p:nvGraphicFramePr>
        <p:xfrm>
          <a:off x="0" y="64621"/>
          <a:ext cx="12191999" cy="699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0454">
                  <a:extLst>
                    <a:ext uri="{9D8B030D-6E8A-4147-A177-3AD203B41FA5}">
                      <a16:colId xmlns:a16="http://schemas.microsoft.com/office/drawing/2014/main" val="3337644773"/>
                    </a:ext>
                  </a:extLst>
                </a:gridCol>
                <a:gridCol w="3037527">
                  <a:extLst>
                    <a:ext uri="{9D8B030D-6E8A-4147-A177-3AD203B41FA5}">
                      <a16:colId xmlns:a16="http://schemas.microsoft.com/office/drawing/2014/main" val="1348562967"/>
                    </a:ext>
                  </a:extLst>
                </a:gridCol>
                <a:gridCol w="3247009">
                  <a:extLst>
                    <a:ext uri="{9D8B030D-6E8A-4147-A177-3AD203B41FA5}">
                      <a16:colId xmlns:a16="http://schemas.microsoft.com/office/drawing/2014/main" val="3963010320"/>
                    </a:ext>
                  </a:extLst>
                </a:gridCol>
                <a:gridCol w="3247009">
                  <a:extLst>
                    <a:ext uri="{9D8B030D-6E8A-4147-A177-3AD203B41FA5}">
                      <a16:colId xmlns:a16="http://schemas.microsoft.com/office/drawing/2014/main" val="1216174815"/>
                    </a:ext>
                  </a:extLst>
                </a:gridCol>
              </a:tblGrid>
              <a:tr h="33576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                            PHIẾU ĐÁNH GIÁ THEO TIÊU CHÍ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889563"/>
                  </a:ext>
                </a:extLst>
              </a:tr>
              <a:tr h="33576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Nhóm:……….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229817"/>
                  </a:ext>
                </a:extLst>
              </a:tr>
              <a:tr h="335762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Tiêu chí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Mức độ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45776"/>
                  </a:ext>
                </a:extLst>
              </a:tr>
              <a:tr h="3357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Chưa đạt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Đạt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Tốt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extLst>
                  <a:ext uri="{0D108BD9-81ED-4DB2-BD59-A6C34878D82A}">
                    <a16:rowId xmlns:a16="http://schemas.microsoft.com/office/drawing/2014/main" val="4012766377"/>
                  </a:ext>
                </a:extLst>
              </a:tr>
              <a:tr h="6715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1. Chọn được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cuốn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sách</a:t>
                      </a:r>
                      <a:r>
                        <a:rPr lang="vi-VN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 hay, có ý nghĩa</a:t>
                      </a: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Chưa</a:t>
                      </a:r>
                      <a:r>
                        <a:rPr lang="en-US" sz="2000">
                          <a:effectLst/>
                          <a:latin typeface="+mj-lt"/>
                        </a:rPr>
                        <a:t> chọn được cuốn sách yêu thích.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Chọn được cuốn sách nhưng chưa hay.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Chọn được cuốn sách hay và ấn tượng.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extLst>
                  <a:ext uri="{0D108BD9-81ED-4DB2-BD59-A6C34878D82A}">
                    <a16:rowId xmlns:a16="http://schemas.microsoft.com/office/drawing/2014/main" val="3836546774"/>
                  </a:ext>
                </a:extLst>
              </a:tr>
              <a:tr h="15105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2.  Trình bày thuyết phục về đề tài, nét đặc sắc về nội dung nghệ thuật của cuốn sách.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+mj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 đề tài, nét đặc sắc về nội dung nghệ thuật của cuốn sách xong còn sơ sài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thiếu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chứng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 để thuyết phục người nghe  đề tài, nét đặc sắc về nội dung nghệ thuật của cuốn sách nhưng chưa đầy đủ.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Có đủ các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thuyết phục người nghe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 đề tài, nét đặc sắc về nội dung nghệ thuật của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extLst>
                  <a:ext uri="{0D108BD9-81ED-4DB2-BD59-A6C34878D82A}">
                    <a16:rowId xmlns:a16="http://schemas.microsoft.com/office/drawing/2014/main" val="2027618348"/>
                  </a:ext>
                </a:extLst>
              </a:tr>
              <a:tr h="10072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3. Nói to, rõ ràng, truyền cảm.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Nói nhỏ, khó nghe; nói lắp, ngập ngừng…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Nói to nhưng đôi chỗ lặp lại hoặc ngập ngừng 1 vài câu.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Nói to, truyền cảm, hầu như không lặp lại hoặc ngập ngừng.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extLst>
                  <a:ext uri="{0D108BD9-81ED-4DB2-BD59-A6C34878D82A}">
                    <a16:rowId xmlns:a16="http://schemas.microsoft.com/office/drawing/2014/main" val="2303427751"/>
                  </a:ext>
                </a:extLst>
              </a:tr>
              <a:tr h="13454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4. Sử dụng yếu tố phi ngôn ngữ phù hợp.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Điệu bộ tự tin, mắt nhìn vào người nghe; nét mặt biểu cảm phù hợp với nội dung </a:t>
                      </a:r>
                      <a:r>
                        <a:rPr lang="en-US" sz="2000">
                          <a:effectLst/>
                          <a:latin typeface="+mj-lt"/>
                        </a:rPr>
                        <a:t>nói.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  Điệu bộ rất tự tin, mắt nhìn vào người nghe; nét mặt sinh động.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extLst>
                  <a:ext uri="{0D108BD9-81ED-4DB2-BD59-A6C34878D82A}">
                    <a16:rowId xmlns:a16="http://schemas.microsoft.com/office/drawing/2014/main" val="11598818"/>
                  </a:ext>
                </a:extLst>
              </a:tr>
              <a:tr h="6715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5. Mở đầu và kết thúc hợp lí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Không chào hỏi/ và không có lời kết thúc bài nói.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Có chào hỏi/ và có lời kết thúc bài nói.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Chào hỏi/ và kết thúc bài nói một cách hấp dẫn.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extLst>
                  <a:ext uri="{0D108BD9-81ED-4DB2-BD59-A6C34878D82A}">
                    <a16:rowId xmlns:a16="http://schemas.microsoft.com/office/drawing/2014/main" val="2688020623"/>
                  </a:ext>
                </a:extLst>
              </a:tr>
              <a:tr h="33576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TỔNG ĐIỂM: ………………../10 điểm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85" marR="446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506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855439"/>
      </p:ext>
    </p:extLst>
  </p:cSld>
  <p:clrMapOvr>
    <a:masterClrMapping/>
  </p:clrMapOvr>
  <p:transition spd="slow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06034" y="2936527"/>
            <a:ext cx="3944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TẬP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358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5" y="657337"/>
            <a:ext cx="9473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002060"/>
                </a:solidFill>
                <a:latin typeface="+mj-lt"/>
              </a:rPr>
              <a:t>Kể tên một cuốn sách mà em đã đọc và thuyết phục bạn cùng đọc cuốn sách đó dựa tên việc trả lời những câu hỏi sau: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2575314" y="1488526"/>
            <a:ext cx="4114283" cy="88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86" y="2440756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415636" y="2089930"/>
            <a:ext cx="5376898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415636" y="2338648"/>
            <a:ext cx="5456795" cy="12926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sz="2600" b="1" i="1" dirty="0">
                <a:solidFill>
                  <a:srgbClr val="002060"/>
                </a:solidFill>
                <a:latin typeface="+mj-lt"/>
              </a:rPr>
              <a:t>Em đã đọc cuốn sách khi nào? Điều gì làm em thích thú khi đọc cuốn sách?</a:t>
            </a:r>
            <a:endParaRPr lang="en-US" sz="2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86" y="3724400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9639" y="3564260"/>
            <a:ext cx="5272792" cy="1369301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6817213" y="4052841"/>
            <a:ext cx="5102937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sz="2600" b="1" i="1" dirty="0">
                <a:solidFill>
                  <a:srgbClr val="002060"/>
                </a:solidFill>
                <a:latin typeface="+mj-lt"/>
              </a:rPr>
              <a:t>Cuốn sách đem đến cho em những suy nghĩ, cảm xúc mới mẻ gì?</a:t>
            </a:r>
            <a:endParaRPr lang="en-US" sz="2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86" y="5258141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61980" y="5130411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689597" y="5653632"/>
            <a:ext cx="5230553" cy="5078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sz="2700" b="1" i="1" dirty="0">
                <a:solidFill>
                  <a:srgbClr val="002060"/>
                </a:solidFill>
                <a:latin typeface="+mj-lt"/>
              </a:rPr>
              <a:t>Vì sao nên đọc cuốn sách này?</a:t>
            </a:r>
            <a:endParaRPr lang="en-US" sz="27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48059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579529" y="3044279"/>
            <a:ext cx="3676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VẬN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DỤNG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00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86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dụng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277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C6CD92D9-5AC2-41A4-AB72-E8A43F223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229" y="1690013"/>
            <a:ext cx="2324107" cy="2324107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76212AB1-FFD9-4AA2-B728-71E8E468D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2173" y="4041212"/>
            <a:ext cx="2324107" cy="2324107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:a16="http://schemas.microsoft.com/office/drawing/2014/main" id="{675141C8-3EE3-45DF-A40E-633C7E066F19}"/>
              </a:ext>
            </a:extLst>
          </p:cNvPr>
          <p:cNvGrpSpPr/>
          <p:nvPr/>
        </p:nvGrpSpPr>
        <p:grpSpPr>
          <a:xfrm>
            <a:off x="4081053" y="782791"/>
            <a:ext cx="3805054" cy="4609824"/>
            <a:chOff x="1099385" y="2069348"/>
            <a:chExt cx="2860812" cy="2084000"/>
          </a:xfrm>
        </p:grpSpPr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7684E966-3E31-4D3E-9879-414672D7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653AF131-19B7-45B2-80CB-17B931194D9B}"/>
                </a:ext>
              </a:extLst>
            </p:cNvPr>
            <p:cNvSpPr txBox="1"/>
            <p:nvPr/>
          </p:nvSpPr>
          <p:spPr>
            <a:xfrm rot="21221573">
              <a:off x="1499897" y="2896907"/>
              <a:ext cx="1981640" cy="398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id="{B8765F51-6459-4392-995D-9BD73D4B4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4494" y="4256839"/>
            <a:ext cx="2676939" cy="2617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C4F145-B692-41BE-A7DF-C50DA09FE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10" y="1457670"/>
            <a:ext cx="2583541" cy="25835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58932" y="2118207"/>
            <a:ext cx="32553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tập 1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Giới</a:t>
            </a:r>
            <a:r>
              <a:rPr kumimoji="0" lang="vi-VN" sz="28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thiệu một tác phẩm do cá nhân tự sáng tác hoặc sưu tầm.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71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-73152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79" y="-383742"/>
            <a:ext cx="4871978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54051" y="2776379"/>
            <a:ext cx="4264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ĐỘNG</a:t>
            </a:r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1767254" y="3545820"/>
            <a:ext cx="747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https://www.youtube.com/watch?v=imNbIwVJ1lA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3428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86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dụng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277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C6CD92D9-5AC2-41A4-AB72-E8A43F223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229" y="1690013"/>
            <a:ext cx="2324107" cy="2324107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76212AB1-FFD9-4AA2-B728-71E8E468D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2173" y="4041212"/>
            <a:ext cx="2324107" cy="2324107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:a16="http://schemas.microsoft.com/office/drawing/2014/main" id="{675141C8-3EE3-45DF-A40E-633C7E066F19}"/>
              </a:ext>
            </a:extLst>
          </p:cNvPr>
          <p:cNvGrpSpPr/>
          <p:nvPr/>
        </p:nvGrpSpPr>
        <p:grpSpPr>
          <a:xfrm>
            <a:off x="4182547" y="782791"/>
            <a:ext cx="3805054" cy="4609824"/>
            <a:chOff x="1099385" y="2069348"/>
            <a:chExt cx="2860812" cy="2084000"/>
          </a:xfrm>
        </p:grpSpPr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7684E966-3E31-4D3E-9879-414672D7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653AF131-19B7-45B2-80CB-17B931194D9B}"/>
                </a:ext>
              </a:extLst>
            </p:cNvPr>
            <p:cNvSpPr txBox="1"/>
            <p:nvPr/>
          </p:nvSpPr>
          <p:spPr>
            <a:xfrm rot="21221573">
              <a:off x="1499897" y="2896907"/>
              <a:ext cx="1981640" cy="398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id="{B8765F51-6459-4392-995D-9BD73D4B4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4494" y="4256839"/>
            <a:ext cx="2676939" cy="2617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C4F145-B692-41BE-A7DF-C50DA09FE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10" y="1457670"/>
            <a:ext cx="2583541" cy="25835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92478" y="1862483"/>
            <a:ext cx="29622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  <a:r>
              <a:rPr lang="vi-VN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video clip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064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983655" y="1497500"/>
            <a:ext cx="3748133" cy="2156651"/>
            <a:chOff x="288339" y="889653"/>
            <a:chExt cx="3748133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26603" y="1056119"/>
              <a:ext cx="3509869" cy="574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722772" y="3843969"/>
            <a:ext cx="4041336" cy="1228298"/>
            <a:chOff x="7844700" y="3630681"/>
            <a:chExt cx="5042646" cy="1228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844701" y="3630681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7844700" y="3783165"/>
              <a:ext cx="50426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m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soạn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dẫn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tự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3647296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844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61109" y="2800998"/>
            <a:ext cx="528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CHÂN THÀNH CẢM ƠN!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61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9">
            <a:extLst>
              <a:ext uri="{FF2B5EF4-FFF2-40B4-BE49-F238E27FC236}">
                <a16:creationId xmlns:a16="http://schemas.microsoft.com/office/drawing/2014/main" id="{209FC3D7-3FFD-44C2-82D9-4B792C08B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0" y="-92429"/>
            <a:ext cx="6764215" cy="48665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3100A9-D4E3-45F7-885D-13B4DD1AE90D}"/>
              </a:ext>
            </a:extLst>
          </p:cNvPr>
          <p:cNvSpPr/>
          <p:nvPr/>
        </p:nvSpPr>
        <p:spPr>
          <a:xfrm>
            <a:off x="5372100" y="2452685"/>
            <a:ext cx="57589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4336D437-3317-4CE1-8544-0C27C4A08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705268" y="427298"/>
            <a:ext cx="1050530" cy="122316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E41542DD-39A9-4814-88F3-2498E95E3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93" y="5127311"/>
            <a:ext cx="872706" cy="905605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93269A42-77AF-4153-B3A6-9C0E661548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41" y="4065427"/>
            <a:ext cx="1011525" cy="1096066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0389E3AA-B73A-464B-B189-54664D6301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9" y="2177215"/>
            <a:ext cx="4974862" cy="42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71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5" y="657337"/>
            <a:ext cx="69116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38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38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ản</a:t>
            </a:r>
            <a:r>
              <a:rPr lang="en-US" altLang="zh-CN" sz="38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phẩm</a:t>
            </a:r>
            <a:r>
              <a:rPr lang="en-US" altLang="zh-CN" sz="38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sáng</a:t>
            </a:r>
            <a:r>
              <a:rPr lang="en-US" altLang="zh-CN" sz="38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tạo</a:t>
            </a:r>
            <a:r>
              <a:rPr lang="en-US" altLang="zh-CN" sz="38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8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sách</a:t>
            </a:r>
            <a:endParaRPr kumimoji="0" lang="zh-CN" altLang="en-US" sz="38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60737"/>
            <a:ext cx="4624823" cy="315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1863066" y="1824102"/>
            <a:ext cx="5408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iới thiệu tranh vẽ, truyện tranh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D69804AC-06FB-4A8A-A69C-031265FB43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7170054" y="2003036"/>
            <a:ext cx="2544099" cy="2962169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43B9EEAC-F1AE-4497-AEF7-259A69CF8A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4" y="5740739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C93C5B37-0DC4-4128-BE0D-B0005FB8B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713360" y="1424115"/>
            <a:ext cx="1011525" cy="1096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92BED7-D94D-4F67-ABA3-FBBB350BB07A}"/>
              </a:ext>
            </a:extLst>
          </p:cNvPr>
          <p:cNvSpPr/>
          <p:nvPr/>
        </p:nvSpPr>
        <p:spPr>
          <a:xfrm>
            <a:off x="1804009" y="3162813"/>
            <a:ext cx="858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Pô-xtơ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5">
            <a:extLst>
              <a:ext uri="{FF2B5EF4-FFF2-40B4-BE49-F238E27FC236}">
                <a16:creationId xmlns:a16="http://schemas.microsoft.com/office/drawing/2014/main" id="{0DC0663A-9066-4F00-835E-1C563A43E5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654304" y="2762826"/>
            <a:ext cx="1011525" cy="1096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C4FFF9F-6AC7-437F-9552-B136D901E319}"/>
              </a:ext>
            </a:extLst>
          </p:cNvPr>
          <p:cNvSpPr/>
          <p:nvPr/>
        </p:nvSpPr>
        <p:spPr>
          <a:xfrm>
            <a:off x="1887108" y="4572234"/>
            <a:ext cx="858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tóm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15" name="图片 5">
            <a:extLst>
              <a:ext uri="{FF2B5EF4-FFF2-40B4-BE49-F238E27FC236}">
                <a16:creationId xmlns:a16="http://schemas.microsoft.com/office/drawing/2014/main" id="{C016C5D3-4696-4B86-9B73-8711CACE77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737403" y="4172247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48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2921176" y="2840723"/>
            <a:ext cx="6598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THÀNH KIẾN THỨC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1961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090247" y="657337"/>
            <a:ext cx="10229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0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r>
              <a:rPr lang="vi-VN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iới thiệu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cuốn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hút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đối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gợi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hứng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thú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3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2078432" y="1734555"/>
            <a:ext cx="75230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1863065" y="1824102"/>
            <a:ext cx="5584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cuốn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D69804AC-06FB-4A8A-A69C-031265FB43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8022097" y="1720389"/>
            <a:ext cx="2544099" cy="2962169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43B9EEAC-F1AE-4497-AEF7-259A69CF8A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4" y="5740739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C93C5B37-0DC4-4128-BE0D-B0005FB8B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713360" y="1424115"/>
            <a:ext cx="1011525" cy="1096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92BED7-D94D-4F67-ABA3-FBBB350BB07A}"/>
              </a:ext>
            </a:extLst>
          </p:cNvPr>
          <p:cNvSpPr/>
          <p:nvPr/>
        </p:nvSpPr>
        <p:spPr>
          <a:xfrm>
            <a:off x="1469902" y="3149412"/>
            <a:ext cx="858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3" name="图片 5">
            <a:extLst>
              <a:ext uri="{FF2B5EF4-FFF2-40B4-BE49-F238E27FC236}">
                <a16:creationId xmlns:a16="http://schemas.microsoft.com/office/drawing/2014/main" id="{0DC0663A-9066-4F00-835E-1C563A43E5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654304" y="2762826"/>
            <a:ext cx="1011525" cy="1096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C4FFF9F-6AC7-437F-9552-B136D901E319}"/>
              </a:ext>
            </a:extLst>
          </p:cNvPr>
          <p:cNvSpPr/>
          <p:nvPr/>
        </p:nvSpPr>
        <p:spPr>
          <a:xfrm>
            <a:off x="1702274" y="4625824"/>
            <a:ext cx="858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Ảnh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hưởng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cuốn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tới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sức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hút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giả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15" name="图片 5">
            <a:extLst>
              <a:ext uri="{FF2B5EF4-FFF2-40B4-BE49-F238E27FC236}">
                <a16:creationId xmlns:a16="http://schemas.microsoft.com/office/drawing/2014/main" id="{C016C5D3-4696-4B86-9B73-8711CACE77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602">
            <a:off x="737403" y="4172247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92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429981" y="2795342"/>
            <a:ext cx="3736865" cy="2156651"/>
            <a:chOff x="288339" y="889653"/>
            <a:chExt cx="3736865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15335" y="1207772"/>
              <a:ext cx="3509869" cy="315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Trước khi nói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512837" y="2181193"/>
            <a:ext cx="3922503" cy="3384949"/>
            <a:chOff x="7582751" y="1967905"/>
            <a:chExt cx="4894370" cy="338494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582751" y="1967905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7941896" y="2233940"/>
              <a:ext cx="4435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Trình bày bài nói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图片 9">
              <a:extLst>
                <a:ext uri="{FF2B5EF4-FFF2-40B4-BE49-F238E27FC236}">
                  <a16:creationId xmlns:a16="http://schemas.microsoft.com/office/drawing/2014/main" id="{622C0466-B013-4C1E-8C25-DAAC59FED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682853" y="4124556"/>
              <a:ext cx="4794268" cy="1228298"/>
            </a:xfrm>
            <a:prstGeom prst="rect">
              <a:avLst/>
            </a:prstGeom>
          </p:spPr>
        </p:pic>
        <p:sp>
          <p:nvSpPr>
            <p:cNvPr id="25" name="文本框 10">
              <a:extLst>
                <a:ext uri="{FF2B5EF4-FFF2-40B4-BE49-F238E27FC236}">
                  <a16:creationId xmlns:a16="http://schemas.microsoft.com/office/drawing/2014/main" id="{D49FA80E-6AF9-4EC0-9E40-9D61E12545C2}"/>
                </a:ext>
              </a:extLst>
            </p:cNvPr>
            <p:cNvSpPr txBox="1"/>
            <p:nvPr/>
          </p:nvSpPr>
          <p:spPr>
            <a:xfrm>
              <a:off x="8041998" y="4390591"/>
              <a:ext cx="4435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Trao đổi về bài nói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200773" y="657337"/>
            <a:ext cx="10443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Giới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thiệu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phẩm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mình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tới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nghe</a:t>
            </a:r>
            <a:endParaRPr lang="en-US" altLang="zh-CN" sz="3200" b="1" dirty="0">
              <a:ln w="254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  <a:p>
            <a:pPr lvl="0" algn="dist">
              <a:defRPr/>
            </a:pP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863066" y="1785361"/>
            <a:ext cx="8212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980850" y="-60932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93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429981" y="2795342"/>
            <a:ext cx="3736865" cy="2156651"/>
            <a:chOff x="288339" y="889653"/>
            <a:chExt cx="3736865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15335" y="1207772"/>
              <a:ext cx="3509869" cy="574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Xác định mục đích nói và người nghe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512837" y="2181193"/>
            <a:ext cx="3842278" cy="1228298"/>
            <a:chOff x="7582751" y="1967905"/>
            <a:chExt cx="4794268" cy="1228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582751" y="1967905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7582751" y="2241924"/>
              <a:ext cx="4638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Chuẩn bị nội dung nói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5" y="657337"/>
            <a:ext cx="8839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TRƯỚC KHI NÓI</a:t>
            </a:r>
            <a:endParaRPr lang="vi-VN" altLang="zh-CN" sz="3200" b="1" dirty="0">
              <a:ln w="2540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863066" y="1354856"/>
            <a:ext cx="33213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980850" y="-60932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  <p:pic>
        <p:nvPicPr>
          <p:cNvPr id="30" name="图片 9">
            <a:extLst>
              <a:ext uri="{FF2B5EF4-FFF2-40B4-BE49-F238E27FC236}">
                <a16:creationId xmlns:a16="http://schemas.microsoft.com/office/drawing/2014/main" id="{A0C19A3A-75D2-407E-8F31-F9948B9622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512837" y="4340429"/>
            <a:ext cx="3842278" cy="1228298"/>
          </a:xfrm>
          <a:prstGeom prst="rect">
            <a:avLst/>
          </a:prstGeom>
        </p:spPr>
      </p:pic>
      <p:sp>
        <p:nvSpPr>
          <p:cNvPr id="31" name="文本框 10">
            <a:extLst>
              <a:ext uri="{FF2B5EF4-FFF2-40B4-BE49-F238E27FC236}">
                <a16:creationId xmlns:a16="http://schemas.microsoft.com/office/drawing/2014/main" id="{C7F5F804-5B52-49E5-8EFF-F14BE09E774E}"/>
              </a:ext>
            </a:extLst>
          </p:cNvPr>
          <p:cNvSpPr txBox="1"/>
          <p:nvPr/>
        </p:nvSpPr>
        <p:spPr>
          <a:xfrm>
            <a:off x="7800667" y="4630306"/>
            <a:ext cx="355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Tập luyện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1308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771599"/>
            <a:ext cx="7842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vi-VN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a. Xác định mục đích nói và người nghe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76320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29">
            <a:extLst>
              <a:ext uri="{FF2B5EF4-FFF2-40B4-BE49-F238E27FC236}">
                <a16:creationId xmlns:a16="http://schemas.microsoft.com/office/drawing/2014/main" id="{2A2778A0-2955-4160-8987-34BBA9C0A2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704" y="2237046"/>
            <a:ext cx="433660" cy="364632"/>
          </a:xfrm>
          <a:prstGeom prst="rect">
            <a:avLst/>
          </a:prstGeom>
        </p:spPr>
      </p:pic>
      <p:pic>
        <p:nvPicPr>
          <p:cNvPr id="23" name="图片 30">
            <a:extLst>
              <a:ext uri="{FF2B5EF4-FFF2-40B4-BE49-F238E27FC236}">
                <a16:creationId xmlns:a16="http://schemas.microsoft.com/office/drawing/2014/main" id="{1969DF0E-BFCC-43F6-9B1E-584FDB68B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039" y="2005223"/>
            <a:ext cx="2559536" cy="3052890"/>
          </a:xfrm>
          <a:prstGeom prst="rect">
            <a:avLst/>
          </a:prstGeom>
        </p:spPr>
      </p:pic>
      <p:sp>
        <p:nvSpPr>
          <p:cNvPr id="24" name="文本框 31">
            <a:extLst>
              <a:ext uri="{FF2B5EF4-FFF2-40B4-BE49-F238E27FC236}">
                <a16:creationId xmlns:a16="http://schemas.microsoft.com/office/drawing/2014/main" id="{C8BEDA65-6089-4A61-B658-A72E152D33F9}"/>
              </a:ext>
            </a:extLst>
          </p:cNvPr>
          <p:cNvSpPr txBox="1"/>
          <p:nvPr/>
        </p:nvSpPr>
        <p:spPr>
          <a:xfrm>
            <a:off x="4253986" y="214084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01</a:t>
            </a:r>
          </a:p>
        </p:txBody>
      </p:sp>
      <p:pic>
        <p:nvPicPr>
          <p:cNvPr id="25" name="图片 32">
            <a:extLst>
              <a:ext uri="{FF2B5EF4-FFF2-40B4-BE49-F238E27FC236}">
                <a16:creationId xmlns:a16="http://schemas.microsoft.com/office/drawing/2014/main" id="{58035C29-482F-46BA-90F7-D6AD582D9E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842" y="4179340"/>
            <a:ext cx="433660" cy="364632"/>
          </a:xfrm>
          <a:prstGeom prst="rect">
            <a:avLst/>
          </a:prstGeom>
        </p:spPr>
      </p:pic>
      <p:sp>
        <p:nvSpPr>
          <p:cNvPr id="26" name="文本框 33">
            <a:extLst>
              <a:ext uri="{FF2B5EF4-FFF2-40B4-BE49-F238E27FC236}">
                <a16:creationId xmlns:a16="http://schemas.microsoft.com/office/drawing/2014/main" id="{841D090E-EB30-4741-8B5D-EE84AA76B2DA}"/>
              </a:ext>
            </a:extLst>
          </p:cNvPr>
          <p:cNvSpPr txBox="1"/>
          <p:nvPr/>
        </p:nvSpPr>
        <p:spPr>
          <a:xfrm>
            <a:off x="7347177" y="406619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02</a:t>
            </a:r>
          </a:p>
        </p:txBody>
      </p:sp>
      <p:sp>
        <p:nvSpPr>
          <p:cNvPr id="31" name="矩形 38">
            <a:extLst>
              <a:ext uri="{FF2B5EF4-FFF2-40B4-BE49-F238E27FC236}">
                <a16:creationId xmlns:a16="http://schemas.microsoft.com/office/drawing/2014/main" id="{B9A0BFD8-F420-4B11-B99A-3467C3475362}"/>
              </a:ext>
            </a:extLst>
          </p:cNvPr>
          <p:cNvSpPr/>
          <p:nvPr/>
        </p:nvSpPr>
        <p:spPr>
          <a:xfrm>
            <a:off x="1201165" y="1890928"/>
            <a:ext cx="3003984" cy="31085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Mục đích: </a:t>
            </a: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Giới thiệu cuốn sách yêu thích để thu hút sự chú ý đối với tác phẩm, gợi hứng thú đọc sách với người nghe.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矩形 41">
            <a:extLst>
              <a:ext uri="{FF2B5EF4-FFF2-40B4-BE49-F238E27FC236}">
                <a16:creationId xmlns:a16="http://schemas.microsoft.com/office/drawing/2014/main" id="{47123C4A-314C-4A3C-9A80-42DEDC006F0E}"/>
              </a:ext>
            </a:extLst>
          </p:cNvPr>
          <p:cNvSpPr/>
          <p:nvPr/>
        </p:nvSpPr>
        <p:spPr>
          <a:xfrm>
            <a:off x="8696001" y="2661591"/>
            <a:ext cx="2556911" cy="26085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1097280">
              <a:lnSpc>
                <a:spcPct val="150000"/>
              </a:lnSpc>
              <a:defRPr/>
            </a:pP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Người nghe: thầy cô, bạn bè, người quan tâm.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等线 Light" panose="020F0302020204030204"/>
              <a:ea typeface="inpin heiti" charset="-122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BBAFE08C-E24B-4A40-AC3A-C023C986E6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252704" y="713318"/>
            <a:ext cx="1050530" cy="1223163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9FA7B13F-E6A2-43BF-ACAE-CE36FA255F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4" y="5703761"/>
            <a:ext cx="872706" cy="905605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id="{5F124CFC-573E-4EE6-B72E-4686E59102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17" y="4819966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31" grpId="0"/>
      <p:bldP spid="3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8. TIẾT 11 - NÓI VÀ NGHE - KNTT</Template>
  <TotalTime>373</TotalTime>
  <Words>1092</Words>
  <PresentationFormat>Widescreen</PresentationFormat>
  <Paragraphs>159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.VnTime</vt:lpstr>
      <vt:lpstr>Arial</vt:lpstr>
      <vt:lpstr>Calibri</vt:lpstr>
      <vt:lpstr>inpin heiti</vt:lpstr>
      <vt:lpstr>Times New Roman</vt:lpstr>
      <vt:lpstr>字魂107号-萌趣欢乐体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2022-01-29T12:14:37Z</dcterms:created>
  <dcterms:modified xsi:type="dcterms:W3CDTF">2023-07-23T13:25:24Z</dcterms:modified>
</cp:coreProperties>
</file>